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tiff" ContentType="image/tiff"/>
  <Default Extension="emf" ContentType="image/x-emf"/>
  <Default Extension="rels" ContentType="application/vnd.openxmlformats-package.relationships+xml"/>
  <Default Extension="vml" ContentType="application/vnd.openxmlformats-officedocument.vmlDrawing"/>
  <Default Extension="png" ContentType="image/png"/>
  <Default Extension="bin" ContentType="application/vnd.openxmlformats-officedocument.oleObjec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708" r:id="rId1"/>
  </p:sldMasterIdLst>
  <p:notesMasterIdLst>
    <p:notesMasterId r:id="rId127"/>
  </p:notesMasterIdLst>
  <p:sldIdLst>
    <p:sldId id="257" r:id="rId2"/>
    <p:sldId id="258" r:id="rId3"/>
    <p:sldId id="259" r:id="rId4"/>
    <p:sldId id="377" r:id="rId5"/>
    <p:sldId id="262" r:id="rId6"/>
    <p:sldId id="263" r:id="rId7"/>
    <p:sldId id="264" r:id="rId8"/>
    <p:sldId id="265" r:id="rId9"/>
    <p:sldId id="266" r:id="rId10"/>
    <p:sldId id="267" r:id="rId11"/>
    <p:sldId id="268" r:id="rId12"/>
    <p:sldId id="269" r:id="rId13"/>
    <p:sldId id="270" r:id="rId14"/>
    <p:sldId id="271" r:id="rId15"/>
    <p:sldId id="272" r:id="rId16"/>
    <p:sldId id="273" r:id="rId17"/>
    <p:sldId id="274" r:id="rId18"/>
    <p:sldId id="275" r:id="rId19"/>
    <p:sldId id="381" r:id="rId20"/>
    <p:sldId id="276" r:id="rId21"/>
    <p:sldId id="277" r:id="rId22"/>
    <p:sldId id="382" r:id="rId23"/>
    <p:sldId id="391" r:id="rId24"/>
    <p:sldId id="392" r:id="rId25"/>
    <p:sldId id="393" r:id="rId26"/>
    <p:sldId id="394" r:id="rId27"/>
    <p:sldId id="395" r:id="rId28"/>
    <p:sldId id="396" r:id="rId29"/>
    <p:sldId id="397" r:id="rId30"/>
    <p:sldId id="398" r:id="rId31"/>
    <p:sldId id="399" r:id="rId32"/>
    <p:sldId id="400" r:id="rId33"/>
    <p:sldId id="401" r:id="rId34"/>
    <p:sldId id="402" r:id="rId35"/>
    <p:sldId id="280" r:id="rId36"/>
    <p:sldId id="281" r:id="rId37"/>
    <p:sldId id="282" r:id="rId38"/>
    <p:sldId id="283" r:id="rId39"/>
    <p:sldId id="284" r:id="rId40"/>
    <p:sldId id="286" r:id="rId41"/>
    <p:sldId id="287" r:id="rId42"/>
    <p:sldId id="288" r:id="rId43"/>
    <p:sldId id="289" r:id="rId44"/>
    <p:sldId id="290" r:id="rId45"/>
    <p:sldId id="292" r:id="rId46"/>
    <p:sldId id="293" r:id="rId47"/>
    <p:sldId id="294" r:id="rId48"/>
    <p:sldId id="295" r:id="rId49"/>
    <p:sldId id="296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88" r:id="rId59"/>
    <p:sldId id="389" r:id="rId60"/>
    <p:sldId id="390" r:id="rId61"/>
    <p:sldId id="312" r:id="rId62"/>
    <p:sldId id="383" r:id="rId63"/>
    <p:sldId id="325" r:id="rId64"/>
    <p:sldId id="326" r:id="rId65"/>
    <p:sldId id="327" r:id="rId66"/>
    <p:sldId id="328" r:id="rId67"/>
    <p:sldId id="329" r:id="rId68"/>
    <p:sldId id="331" r:id="rId69"/>
    <p:sldId id="332" r:id="rId70"/>
    <p:sldId id="333" r:id="rId71"/>
    <p:sldId id="385" r:id="rId72"/>
    <p:sldId id="337" r:id="rId73"/>
    <p:sldId id="338" r:id="rId74"/>
    <p:sldId id="339" r:id="rId75"/>
    <p:sldId id="340" r:id="rId76"/>
    <p:sldId id="341" r:id="rId77"/>
    <p:sldId id="342" r:id="rId78"/>
    <p:sldId id="343" r:id="rId79"/>
    <p:sldId id="344" r:id="rId80"/>
    <p:sldId id="345" r:id="rId81"/>
    <p:sldId id="346" r:id="rId82"/>
    <p:sldId id="347" r:id="rId83"/>
    <p:sldId id="348" r:id="rId84"/>
    <p:sldId id="349" r:id="rId85"/>
    <p:sldId id="386" r:id="rId86"/>
    <p:sldId id="353" r:id="rId87"/>
    <p:sldId id="354" r:id="rId88"/>
    <p:sldId id="355" r:id="rId89"/>
    <p:sldId id="356" r:id="rId90"/>
    <p:sldId id="357" r:id="rId91"/>
    <p:sldId id="358" r:id="rId92"/>
    <p:sldId id="359" r:id="rId93"/>
    <p:sldId id="360" r:id="rId94"/>
    <p:sldId id="361" r:id="rId95"/>
    <p:sldId id="413" r:id="rId96"/>
    <p:sldId id="414" r:id="rId97"/>
    <p:sldId id="415" r:id="rId98"/>
    <p:sldId id="403" r:id="rId99"/>
    <p:sldId id="404" r:id="rId100"/>
    <p:sldId id="405" r:id="rId101"/>
    <p:sldId id="406" r:id="rId102"/>
    <p:sldId id="407" r:id="rId103"/>
    <p:sldId id="409" r:id="rId104"/>
    <p:sldId id="410" r:id="rId105"/>
    <p:sldId id="412" r:id="rId106"/>
    <p:sldId id="387" r:id="rId107"/>
    <p:sldId id="363" r:id="rId108"/>
    <p:sldId id="364" r:id="rId109"/>
    <p:sldId id="416" r:id="rId110"/>
    <p:sldId id="422" r:id="rId111"/>
    <p:sldId id="423" r:id="rId112"/>
    <p:sldId id="420" r:id="rId113"/>
    <p:sldId id="417" r:id="rId114"/>
    <p:sldId id="421" r:id="rId115"/>
    <p:sldId id="418" r:id="rId116"/>
    <p:sldId id="424" r:id="rId117"/>
    <p:sldId id="425" r:id="rId118"/>
    <p:sldId id="366" r:id="rId119"/>
    <p:sldId id="367" r:id="rId120"/>
    <p:sldId id="368" r:id="rId121"/>
    <p:sldId id="369" r:id="rId122"/>
    <p:sldId id="370" r:id="rId123"/>
    <p:sldId id="371" r:id="rId124"/>
    <p:sldId id="375" r:id="rId125"/>
    <p:sldId id="376" r:id="rId126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3288"/>
    <p:restoredTop sz="94601"/>
  </p:normalViewPr>
  <p:slideViewPr>
    <p:cSldViewPr snapToGrid="0" snapToObjects="1">
      <p:cViewPr varScale="1">
        <p:scale>
          <a:sx n="237" d="100"/>
          <a:sy n="237" d="100"/>
        </p:scale>
        <p:origin x="2984" y="2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20" Type="http://schemas.openxmlformats.org/officeDocument/2006/relationships/slide" Target="slides/slide119.xml"/><Relationship Id="rId121" Type="http://schemas.openxmlformats.org/officeDocument/2006/relationships/slide" Target="slides/slide120.xml"/><Relationship Id="rId122" Type="http://schemas.openxmlformats.org/officeDocument/2006/relationships/slide" Target="slides/slide121.xml"/><Relationship Id="rId123" Type="http://schemas.openxmlformats.org/officeDocument/2006/relationships/slide" Target="slides/slide122.xml"/><Relationship Id="rId124" Type="http://schemas.openxmlformats.org/officeDocument/2006/relationships/slide" Target="slides/slide123.xml"/><Relationship Id="rId125" Type="http://schemas.openxmlformats.org/officeDocument/2006/relationships/slide" Target="slides/slide124.xml"/><Relationship Id="rId126" Type="http://schemas.openxmlformats.org/officeDocument/2006/relationships/slide" Target="slides/slide125.xml"/><Relationship Id="rId127" Type="http://schemas.openxmlformats.org/officeDocument/2006/relationships/notesMaster" Target="notesMasters/notesMaster1.xml"/><Relationship Id="rId128" Type="http://schemas.openxmlformats.org/officeDocument/2006/relationships/presProps" Target="presProps.xml"/><Relationship Id="rId129" Type="http://schemas.openxmlformats.org/officeDocument/2006/relationships/viewProps" Target="viewProps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slide" Target="slides/slide95.xml"/><Relationship Id="rId101" Type="http://schemas.openxmlformats.org/officeDocument/2006/relationships/slide" Target="slides/slide100.xml"/><Relationship Id="rId102" Type="http://schemas.openxmlformats.org/officeDocument/2006/relationships/slide" Target="slides/slide101.xml"/><Relationship Id="rId103" Type="http://schemas.openxmlformats.org/officeDocument/2006/relationships/slide" Target="slides/slide102.xml"/><Relationship Id="rId104" Type="http://schemas.openxmlformats.org/officeDocument/2006/relationships/slide" Target="slides/slide103.xml"/><Relationship Id="rId105" Type="http://schemas.openxmlformats.org/officeDocument/2006/relationships/slide" Target="slides/slide104.xml"/><Relationship Id="rId106" Type="http://schemas.openxmlformats.org/officeDocument/2006/relationships/slide" Target="slides/slide105.xml"/><Relationship Id="rId107" Type="http://schemas.openxmlformats.org/officeDocument/2006/relationships/slide" Target="slides/slide106.xml"/><Relationship Id="rId108" Type="http://schemas.openxmlformats.org/officeDocument/2006/relationships/slide" Target="slides/slide107.xml"/><Relationship Id="rId109" Type="http://schemas.openxmlformats.org/officeDocument/2006/relationships/slide" Target="slides/slide108.xml"/><Relationship Id="rId97" Type="http://schemas.openxmlformats.org/officeDocument/2006/relationships/slide" Target="slides/slide96.xml"/><Relationship Id="rId98" Type="http://schemas.openxmlformats.org/officeDocument/2006/relationships/slide" Target="slides/slide97.xml"/><Relationship Id="rId99" Type="http://schemas.openxmlformats.org/officeDocument/2006/relationships/slide" Target="slides/slide98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100" Type="http://schemas.openxmlformats.org/officeDocument/2006/relationships/slide" Target="slides/slide99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130" Type="http://schemas.openxmlformats.org/officeDocument/2006/relationships/theme" Target="theme/theme1.xml"/><Relationship Id="rId131" Type="http://schemas.openxmlformats.org/officeDocument/2006/relationships/tableStyles" Target="tableStyles.xml"/><Relationship Id="rId132" Type="http://schemas.microsoft.com/office/2015/10/relationships/revisionInfo" Target="revisionInfo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110" Type="http://schemas.openxmlformats.org/officeDocument/2006/relationships/slide" Target="slides/slide109.xml"/><Relationship Id="rId111" Type="http://schemas.openxmlformats.org/officeDocument/2006/relationships/slide" Target="slides/slide110.xml"/><Relationship Id="rId112" Type="http://schemas.openxmlformats.org/officeDocument/2006/relationships/slide" Target="slides/slide111.xml"/><Relationship Id="rId113" Type="http://schemas.openxmlformats.org/officeDocument/2006/relationships/slide" Target="slides/slide112.xml"/><Relationship Id="rId114" Type="http://schemas.openxmlformats.org/officeDocument/2006/relationships/slide" Target="slides/slide113.xml"/><Relationship Id="rId115" Type="http://schemas.openxmlformats.org/officeDocument/2006/relationships/slide" Target="slides/slide114.xml"/><Relationship Id="rId116" Type="http://schemas.openxmlformats.org/officeDocument/2006/relationships/slide" Target="slides/slide115.xml"/><Relationship Id="rId117" Type="http://schemas.openxmlformats.org/officeDocument/2006/relationships/slide" Target="slides/slide116.xml"/><Relationship Id="rId118" Type="http://schemas.openxmlformats.org/officeDocument/2006/relationships/slide" Target="slides/slide117.xml"/><Relationship Id="rId119" Type="http://schemas.openxmlformats.org/officeDocument/2006/relationships/slide" Target="slides/slide11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5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AB10947-AF21-E640-911C-C22E4344EE47}" type="datetimeFigureOut">
              <a:rPr lang="en-US" smtClean="0"/>
              <a:t>9/20/17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878F0C0-8A03-904A-A665-B7C6FFEB0DC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711401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0.xml"/></Relationships>
</file>

<file path=ppt/notesSlides/_rels/notesSlide1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1.xml"/></Relationships>
</file>

<file path=ppt/notesSlides/_rels/notesSlide1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2.xml"/></Relationships>
</file>

<file path=ppt/notesSlides/_rels/notesSlide1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3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0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5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8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9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0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1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2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3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4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5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6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7.xml"/></Relationships>
</file>

<file path=ppt/notesSlides/_rels/notesSlide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8.xml"/></Relationships>
</file>

<file path=ppt/notesSlides/_rels/notesSlide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9.xml"/></Relationships>
</file>

<file path=ppt/notesSlides/_rels/notesSlide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1.xml"/></Relationships>
</file>

<file path=ppt/notesSlides/_rels/notesSlide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6.xml"/></Relationships>
</file>

<file path=ppt/notesSlides/_rels/notesSlide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7.xml"/></Relationships>
</file>

<file path=ppt/notesSlides/_rels/notesSlide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8.xml"/></Relationships>
</file>

<file path=ppt/notesSlides/_rels/notesSlide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9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0.xml"/></Relationships>
</file>

<file path=ppt/notesSlides/_rels/notesSlide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1.xml"/></Relationships>
</file>

<file path=ppt/notesSlides/_rels/notesSlide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2.xml"/></Relationships>
</file>

<file path=ppt/notesSlides/_rels/notesSlide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3.xml"/></Relationships>
</file>

<file path=ppt/notesSlides/_rels/notesSlide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4.xml"/></Relationships>
</file>

<file path=ppt/notesSlides/_rels/notesSlide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5.xml"/></Relationships>
</file>

<file path=ppt/notesSlides/_rels/notesSlide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6.xml"/></Relationships>
</file>

<file path=ppt/notesSlides/_rels/notesSlide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7.xml"/></Relationships>
</file>

<file path=ppt/notesSlides/_rels/notesSlide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8.xml"/></Relationships>
</file>

<file path=ppt/notesSlides/_rels/notesSlide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FA42A7B-3C56-AE4C-83F2-557C9A1FD0E8}" type="slidenum">
              <a:rPr lang="en-US" smtClean="0"/>
              <a:pPr>
                <a:defRPr/>
              </a:pPr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98551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1pPr>
            <a:lvl2pPr marL="37931725" indent="-37474525" defTabSz="966788"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2pPr>
            <a:lvl3pPr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4pPr>
            <a:lvl5pPr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9pPr>
          </a:lstStyle>
          <a:p>
            <a:fld id="{FA091FD8-E61E-C745-BD51-270C607E7D49}" type="slidenum">
              <a:rPr lang="en-US" altLang="en-US" sz="1300">
                <a:latin typeface="Times New Roman" charset="0"/>
              </a:rPr>
              <a:pPr/>
              <a:t>11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3686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8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1061978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F4A0725-A13E-254E-AD8A-4B79C8ADF874}" type="slidenum">
              <a:rPr lang="en-US" altLang="en-US" sz="1300">
                <a:latin typeface="Times New Roman" charset="0"/>
              </a:rPr>
              <a:pPr/>
              <a:t>120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206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38282031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F0BFADB-B94E-7E49-856C-10C6942B8722}" type="slidenum">
              <a:rPr lang="en-US" altLang="en-US" sz="1300">
                <a:latin typeface="Times New Roman" charset="0"/>
              </a:rPr>
              <a:pPr/>
              <a:t>121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208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8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237398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5F257B8-9248-B74F-927D-3DAE8E494307}" type="slidenum">
              <a:rPr lang="en-US" altLang="en-US" sz="1300">
                <a:latin typeface="Times New Roman" charset="0"/>
              </a:rPr>
              <a:pPr/>
              <a:t>122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2109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43282879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BCE6F6C4-61F0-9143-B60E-7EA5BE927469}" type="slidenum">
              <a:rPr lang="en-US" altLang="en-US" sz="1300">
                <a:solidFill>
                  <a:srgbClr val="000000"/>
                </a:solidFill>
                <a:latin typeface="Times New Roman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123</a:t>
            </a:fld>
            <a:endParaRPr lang="en-US" altLang="en-US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212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latin typeface="Times New Roman" charset="0"/>
                <a:ea typeface="ＭＳ Ｐゴシック" charset="-128"/>
              </a:rPr>
              <a:t>Akamai: 100,000+ servers in 1000+ clusters in 1000+ networks in 70+ countries serving trillions of requests a day.</a:t>
            </a:r>
          </a:p>
          <a:p>
            <a:endParaRPr lang="en-US" altLang="en-US">
              <a:latin typeface="Times New Roman" charset="0"/>
              <a:ea typeface="ＭＳ Ｐゴシック" charset="-128"/>
            </a:endParaRPr>
          </a:p>
          <a:p>
            <a:r>
              <a:rPr lang="en-US" altLang="en-US">
                <a:latin typeface="Times New Roman" charset="0"/>
                <a:ea typeface="ＭＳ Ｐゴシック" charset="-128"/>
              </a:rPr>
              <a:t>How many people use Netflix?</a:t>
            </a:r>
          </a:p>
        </p:txBody>
      </p:sp>
    </p:spTree>
    <p:extLst>
      <p:ext uri="{BB962C8B-B14F-4D97-AF65-F5344CB8AC3E}">
        <p14:creationId xmlns:p14="http://schemas.microsoft.com/office/powerpoint/2010/main" val="11602434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1pPr>
            <a:lvl2pPr marL="37931725" indent="-37474525" defTabSz="966788"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2pPr>
            <a:lvl3pPr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4pPr>
            <a:lvl5pPr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9pPr>
          </a:lstStyle>
          <a:p>
            <a:fld id="{33C89164-5968-2640-A109-308F9B4044C0}" type="slidenum">
              <a:rPr lang="en-US" altLang="en-US" sz="1300">
                <a:latin typeface="Times New Roman" charset="0"/>
              </a:rPr>
              <a:pPr/>
              <a:t>12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3891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6" name="Rectangle 1027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42274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491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EDC7D5F-8C70-7045-9207-6C085F710CFB}" type="slidenum">
              <a:rPr lang="en-US" altLang="en-US" sz="1300">
                <a:latin typeface="Times New Roman" charset="0"/>
              </a:rPr>
              <a:pPr/>
              <a:t>13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40654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512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BC5B0E6-4554-874B-A19F-70B0F522190B}" type="slidenum">
              <a:rPr lang="en-US" altLang="en-US" sz="1300">
                <a:latin typeface="Times New Roman" charset="0"/>
              </a:rPr>
              <a:pPr/>
              <a:t>14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291642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32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532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9683C27-E5B2-664F-83D4-768933DDF7B7}" type="slidenum">
              <a:rPr lang="en-US" altLang="en-US" sz="1300">
                <a:latin typeface="Times New Roman" charset="0"/>
              </a:rPr>
              <a:pPr/>
              <a:t>15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16635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52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552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EB1935E-C035-0745-A712-8DFC8EDBCC94}" type="slidenum">
              <a:rPr lang="en-US" altLang="en-US" sz="1300">
                <a:latin typeface="Times New Roman" charset="0"/>
              </a:rPr>
              <a:pPr/>
              <a:t>16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44889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73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573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02083FD-B4E5-A44F-83F3-B298D5956E07}" type="slidenum">
              <a:rPr lang="en-US" altLang="en-US" sz="1300">
                <a:latin typeface="Times New Roman" charset="0"/>
              </a:rPr>
              <a:pPr/>
              <a:t>17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389862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93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593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4FAB157-134E-5C45-B094-FA188D915E19}" type="slidenum">
              <a:rPr lang="en-US" altLang="en-US" sz="1300">
                <a:latin typeface="Times New Roman" charset="0"/>
              </a:rPr>
              <a:pPr/>
              <a:t>18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05871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93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593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4FAB157-134E-5C45-B094-FA188D915E19}" type="slidenum">
              <a:rPr lang="en-US" altLang="en-US" sz="1300">
                <a:latin typeface="Times New Roman" charset="0"/>
              </a:rPr>
              <a:pPr/>
              <a:t>19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650705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FedEx vs</a:t>
            </a:r>
            <a:r>
              <a:rPr lang="en-US" altLang="en-US" baseline="0" dirty="0">
                <a:latin typeface="Times New Roman" charset="0"/>
                <a:ea typeface="ＭＳ Ｐゴシック" charset="-128"/>
              </a:rPr>
              <a:t> USPS</a:t>
            </a:r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  <p:sp>
        <p:nvSpPr>
          <p:cNvPr id="614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27BBF44B-2168-EB4D-B320-CC2253841CCF}" type="slidenum">
              <a:rPr lang="en-US" altLang="en-US" sz="1300">
                <a:latin typeface="Times New Roman" charset="0"/>
              </a:rPr>
              <a:pPr/>
              <a:t>20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62562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368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B99273C-4762-8144-BD6C-A175DF9F6870}" type="slidenum">
              <a:rPr lang="en-US" altLang="en-US" sz="1300">
                <a:latin typeface="Times New Roman" charset="0"/>
              </a:rPr>
              <a:pPr/>
              <a:t>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993577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34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634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D072337-529E-8D47-AAC4-E36C27DD8F46}" type="slidenum">
              <a:rPr lang="en-US" altLang="en-US" sz="1300">
                <a:latin typeface="Times New Roman" charset="0"/>
              </a:rPr>
              <a:pPr/>
              <a:t>21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055705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22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2133248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34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947134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86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686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2745657-5E4A-5B4E-80C1-15FA3604CD5D}" type="slidenum">
              <a:rPr lang="en-US" altLang="en-US" sz="1300">
                <a:latin typeface="Times New Roman" charset="0"/>
              </a:rPr>
              <a:pPr/>
              <a:t>35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201244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06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706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6E1B2B5-ACE1-FE44-835F-8C52DDB3D3BE}" type="slidenum">
              <a:rPr lang="en-US" altLang="en-US" sz="1300">
                <a:latin typeface="Times New Roman" charset="0"/>
              </a:rPr>
              <a:pPr/>
              <a:t>36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265970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27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727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C8459BB-2168-4541-B2B6-682D39DB2535}" type="slidenum">
              <a:rPr lang="en-US" altLang="en-US" sz="1300">
                <a:latin typeface="Times New Roman" charset="0"/>
              </a:rPr>
              <a:pPr/>
              <a:t>37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211426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47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747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11FAF7D-8A5D-CE41-AC79-F5FA08448EAA}" type="slidenum">
              <a:rPr lang="en-US" altLang="en-US" sz="1300">
                <a:latin typeface="Times New Roman" charset="0"/>
              </a:rPr>
              <a:pPr/>
              <a:t>38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176678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68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768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5623EFC9-646C-FC49-BD21-A78796B34AC3}" type="slidenum">
              <a:rPr lang="en-US" altLang="en-US" sz="1300">
                <a:latin typeface="Times New Roman" charset="0"/>
              </a:rPr>
              <a:pPr/>
              <a:t>39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791541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08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  <p:sp>
        <p:nvSpPr>
          <p:cNvPr id="808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DA59153-25E5-3742-A3C7-D44C71357DAA}" type="slidenum">
              <a:rPr lang="en-US" altLang="en-US" sz="1300">
                <a:latin typeface="Times New Roman" charset="0"/>
              </a:rPr>
              <a:pPr/>
              <a:t>40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031331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29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Breakdown of</a:t>
            </a:r>
            <a:r>
              <a:rPr lang="en-US" altLang="en-US" baseline="0" dirty="0">
                <a:latin typeface="Times New Roman" charset="0"/>
                <a:ea typeface="ＭＳ Ｐゴシック" charset="-128"/>
              </a:rPr>
              <a:t> </a:t>
            </a:r>
            <a:r>
              <a:rPr lang="en-US" altLang="en-US" dirty="0">
                <a:latin typeface="Times New Roman" charset="0"/>
                <a:ea typeface="ＭＳ Ｐゴシック" charset="-128"/>
              </a:rPr>
              <a:t>layering</a:t>
            </a:r>
          </a:p>
        </p:txBody>
      </p:sp>
      <p:sp>
        <p:nvSpPr>
          <p:cNvPr id="829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B361EF9-686B-5A44-9993-0957A6528A2B}" type="slidenum">
              <a:rPr lang="en-US" altLang="en-US" sz="1300">
                <a:latin typeface="Times New Roman" charset="0"/>
              </a:rPr>
              <a:pPr/>
              <a:t>41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96956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4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4015526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49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849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01AA712-1D52-8B48-ABC4-C0B1E9F2717B}" type="slidenum">
              <a:rPr lang="en-US" altLang="en-US" sz="1300">
                <a:latin typeface="Times New Roman" charset="0"/>
              </a:rPr>
              <a:pPr/>
              <a:t>45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291492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70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870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F5FC8A9-EF84-6648-A013-8F518B865CB0}" type="slidenum">
              <a:rPr lang="en-US" altLang="en-US" sz="1300">
                <a:latin typeface="Times New Roman" charset="0"/>
              </a:rPr>
              <a:pPr/>
              <a:t>46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016593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90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890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BCD098E-CD50-DB4D-8C5F-88AFA1BF891B}" type="slidenum">
              <a:rPr lang="en-US" altLang="en-US" sz="1300">
                <a:latin typeface="Times New Roman" charset="0"/>
              </a:rPr>
              <a:pPr/>
              <a:t>47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263311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11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911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56E82FBE-68E9-3E49-B624-ED6BF52CFE8C}" type="slidenum">
              <a:rPr lang="en-US" altLang="en-US" sz="1300">
                <a:latin typeface="Times New Roman" charset="0"/>
              </a:rPr>
              <a:pPr/>
              <a:t>48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784324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3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93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C77A7D9-8425-7047-BD80-933D61F33F5B}" type="slidenum">
              <a:rPr lang="en-US" altLang="en-US" sz="1300">
                <a:latin typeface="Times New Roman" charset="0"/>
              </a:rPr>
              <a:pPr/>
              <a:t>49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526285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52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cats</a:t>
            </a:r>
          </a:p>
        </p:txBody>
      </p:sp>
      <p:sp>
        <p:nvSpPr>
          <p:cNvPr id="952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10AD5DAC-E5FC-414D-A913-A454A78C5A1D}" type="slidenum">
              <a:rPr lang="en-US" altLang="en-US" sz="1300">
                <a:latin typeface="Times New Roman" charset="0"/>
              </a:rPr>
              <a:pPr/>
              <a:t>50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060432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72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972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5DB0FB03-5924-D440-8C6A-1606C6017B1C}" type="slidenum">
              <a:rPr lang="en-US" altLang="en-US" sz="1300">
                <a:latin typeface="Times New Roman" charset="0"/>
              </a:rPr>
              <a:pPr/>
              <a:t>51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046793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93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993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308112A-B6CA-CE49-B97C-5986837245C2}" type="slidenum">
              <a:rPr lang="en-US" altLang="en-US" sz="1300">
                <a:latin typeface="Times New Roman" charset="0"/>
              </a:rPr>
              <a:pPr/>
              <a:t>52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065452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13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013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AF49AB9-1C94-9045-B130-1D0B2EB8A029}" type="slidenum">
              <a:rPr lang="en-US" altLang="en-US" sz="1300">
                <a:latin typeface="Times New Roman" charset="0"/>
              </a:rPr>
              <a:pPr/>
              <a:t>53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256802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34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tracking</a:t>
            </a:r>
          </a:p>
        </p:txBody>
      </p:sp>
      <p:sp>
        <p:nvSpPr>
          <p:cNvPr id="1034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2877B8E-45CF-2748-8178-6AFEDF563F97}" type="slidenum">
              <a:rPr lang="en-US" altLang="en-US" sz="1300">
                <a:latin typeface="Times New Roman" charset="0"/>
              </a:rPr>
              <a:pPr/>
              <a:t>54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93036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09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409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E62747C-B1B2-C64F-B3B4-2EC2C1B8378F}" type="slidenum">
              <a:rPr lang="en-US" altLang="en-US" sz="1300">
                <a:latin typeface="Times New Roman" charset="0"/>
              </a:rPr>
              <a:pPr/>
              <a:t>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24170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54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054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ADE2F9-DDC8-FF49-A6AF-36204A1BB9D8}" type="slidenum">
              <a:rPr lang="en-US" altLang="en-US" sz="1300">
                <a:latin typeface="Times New Roman" charset="0"/>
              </a:rPr>
              <a:pPr/>
              <a:t>55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827539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75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proxy</a:t>
            </a:r>
          </a:p>
        </p:txBody>
      </p:sp>
      <p:sp>
        <p:nvSpPr>
          <p:cNvPr id="1075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AACF7E7-8383-F84B-90EC-18A7C5F2DAAC}" type="slidenum">
              <a:rPr lang="en-US" altLang="en-US" sz="1300">
                <a:latin typeface="Times New Roman" charset="0"/>
              </a:rPr>
              <a:pPr/>
              <a:t>56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502638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95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095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CF58341-8D69-9746-B12A-DB62B46A8317}" type="slidenum">
              <a:rPr lang="en-US" altLang="en-US" sz="1300">
                <a:latin typeface="Times New Roman" charset="0"/>
              </a:rPr>
              <a:pPr/>
              <a:t>57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54284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95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095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CF58341-8D69-9746-B12A-DB62B46A8317}" type="slidenum">
              <a:rPr lang="en-US" altLang="en-US" sz="1300">
                <a:latin typeface="Times New Roman" charset="0"/>
              </a:rPr>
              <a:pPr/>
              <a:t>58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103344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95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095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CF58341-8D69-9746-B12A-DB62B46A8317}" type="slidenum">
              <a:rPr lang="en-US" altLang="en-US" sz="1300">
                <a:latin typeface="Times New Roman" charset="0"/>
              </a:rPr>
              <a:pPr/>
              <a:t>59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96203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95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095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CF58341-8D69-9746-B12A-DB62B46A8317}" type="slidenum">
              <a:rPr lang="en-US" altLang="en-US" sz="1300">
                <a:latin typeface="Times New Roman" charset="0"/>
              </a:rPr>
              <a:pPr/>
              <a:t>60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086575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77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177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49140B0-E064-3946-8199-15E3D9124969}" type="slidenum">
              <a:rPr lang="en-US" altLang="en-US" sz="1300">
                <a:latin typeface="Times New Roman" charset="0"/>
              </a:rPr>
              <a:pPr/>
              <a:t>61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912804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62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7284747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9F5F72C-7AA9-FE46-B19F-6059A89C5604}" type="slidenum">
              <a:rPr lang="en-US" altLang="en-US" sz="1300">
                <a:latin typeface="Times New Roman" charset="0"/>
              </a:rPr>
              <a:pPr/>
              <a:t>63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636408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39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239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9CF7680-EF30-E747-9CC4-8D6EE7D71563}" type="slidenum">
              <a:rPr lang="en-US" altLang="en-US" sz="1300">
                <a:latin typeface="Times New Roman" charset="0"/>
              </a:rPr>
              <a:pPr/>
              <a:t>64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96615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30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430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C15AAF5-6939-FF4F-BAF2-B6FA63208301}" type="slidenum">
              <a:rPr lang="en-US" altLang="en-US" sz="1300">
                <a:latin typeface="Times New Roman" charset="0"/>
              </a:rPr>
              <a:pPr/>
              <a:t>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740195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59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259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41946EC-ADD6-0149-AB2B-A7EA8D944421}" type="slidenum">
              <a:rPr lang="en-US" altLang="en-US" sz="1300">
                <a:latin typeface="Times New Roman" charset="0"/>
              </a:rPr>
              <a:pPr/>
              <a:t>65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25524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80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280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62C754C-54DD-3640-9C14-46B5552A33A4}" type="slidenum">
              <a:rPr lang="en-US" altLang="en-US" sz="1300">
                <a:latin typeface="Times New Roman" charset="0"/>
              </a:rPr>
              <a:pPr/>
              <a:t>66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745670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00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Note: no authentication</a:t>
            </a:r>
          </a:p>
        </p:txBody>
      </p:sp>
      <p:sp>
        <p:nvSpPr>
          <p:cNvPr id="1300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9614C95-7168-1A4D-9C21-6BF3AFE6F68C}" type="slidenum">
              <a:rPr lang="en-US" altLang="en-US" sz="1300">
                <a:latin typeface="Times New Roman" charset="0"/>
              </a:rPr>
              <a:pPr/>
              <a:t>67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269493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Question: what happens in an email with</a:t>
            </a:r>
            <a:r>
              <a:rPr lang="en-US" altLang="en-US" baseline="0" dirty="0">
                <a:latin typeface="Times New Roman" charset="0"/>
                <a:ea typeface="ＭＳ Ｐゴシック" charset="-128"/>
              </a:rPr>
              <a:t> a single dot on a line?</a:t>
            </a:r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  <p:sp>
        <p:nvSpPr>
          <p:cNvPr id="1341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541909C-5E4D-8645-95C9-0C48AD457E04}" type="slidenum">
              <a:rPr lang="en-US" altLang="en-US" sz="1300">
                <a:latin typeface="Times New Roman" charset="0"/>
              </a:rPr>
              <a:pPr/>
              <a:t>68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437490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61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361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E582C72-DE26-3B4D-96B2-A3BEED352208}" type="slidenum">
              <a:rPr lang="en-US" altLang="en-US" sz="1300">
                <a:latin typeface="Times New Roman" charset="0"/>
              </a:rPr>
              <a:pPr/>
              <a:t>69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39507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82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382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C558501-3314-3B44-B716-D5D7329E3F92}" type="slidenum">
              <a:rPr lang="en-US" altLang="en-US" sz="1300">
                <a:latin typeface="Times New Roman" charset="0"/>
              </a:rPr>
              <a:pPr/>
              <a:t>70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860576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71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1363751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64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464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E9611E2-22D2-5A4B-95FD-BA570F968091}" type="slidenum">
              <a:rPr lang="en-US" altLang="en-US" sz="1300">
                <a:latin typeface="Times New Roman" charset="0"/>
              </a:rPr>
              <a:pPr/>
              <a:t>72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95023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84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484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F20FB81-4E57-8C4F-A601-46273BC771C6}" type="slidenum">
              <a:rPr lang="en-US" altLang="en-US" sz="1300">
                <a:latin typeface="Times New Roman" charset="0"/>
              </a:rPr>
              <a:pPr/>
              <a:t>73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564754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05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505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315CCCC-1877-3B4D-A58C-5967B5172CD0}" type="slidenum">
              <a:rPr lang="en-US" altLang="en-US" sz="1300">
                <a:latin typeface="Times New Roman" charset="0"/>
              </a:rPr>
              <a:pPr/>
              <a:t>74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45409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50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450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44958E8-CBEC-A747-A773-706C75B097EE}" type="slidenum">
              <a:rPr lang="en-US" altLang="en-US" sz="1300">
                <a:latin typeface="Times New Roman" charset="0"/>
              </a:rPr>
              <a:pPr/>
              <a:t>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438831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25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525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E01A61F4-51CF-2F44-A1F1-79E1145AF776}" type="slidenum">
              <a:rPr lang="en-US" altLang="en-US" sz="1300">
                <a:latin typeface="Times New Roman" charset="0"/>
              </a:rPr>
              <a:pPr/>
              <a:t>75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804965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546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0BBECE3-C546-944A-85AB-A15963CEDAA8}" type="slidenum">
              <a:rPr lang="en-US" altLang="en-US" sz="1300">
                <a:latin typeface="Times New Roman" charset="0"/>
              </a:rPr>
              <a:pPr/>
              <a:t>76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74226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66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566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BF2C36A-6169-E341-98D9-4323E731302D}" type="slidenum">
              <a:rPr lang="en-US" altLang="en-US" sz="1300">
                <a:latin typeface="Times New Roman" charset="0"/>
              </a:rPr>
              <a:pPr/>
              <a:t>77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4214549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87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587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6E9AC7F-AF24-EA47-BE83-2E314AA7F9AA}" type="slidenum">
              <a:rPr lang="en-US" altLang="en-US" sz="1300">
                <a:latin typeface="Times New Roman" charset="0"/>
              </a:rPr>
              <a:pPr/>
              <a:t>78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974796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07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607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8E1289E-7EB0-134E-9624-944745ADAE5F}" type="slidenum">
              <a:rPr lang="en-US" altLang="en-US" sz="1300">
                <a:latin typeface="Times New Roman" charset="0"/>
              </a:rPr>
              <a:pPr/>
              <a:t>79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27572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28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628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08327735-61A8-744C-BCC8-C68A1C9F7A7B}" type="slidenum">
              <a:rPr lang="en-US" altLang="en-US" sz="1300">
                <a:latin typeface="Times New Roman" charset="0"/>
              </a:rPr>
              <a:pPr/>
              <a:t>80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803543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48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648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8A2DD6F-5CE3-834F-BA45-33903BE0114D}" type="slidenum">
              <a:rPr lang="en-US" altLang="en-US" sz="1300">
                <a:latin typeface="Times New Roman" charset="0"/>
              </a:rPr>
              <a:pPr/>
              <a:t>81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66343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69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669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C85CC32-D65A-B34A-AEBC-F637B396A9FF}" type="slidenum">
              <a:rPr lang="en-US" altLang="en-US" sz="1300">
                <a:latin typeface="Times New Roman" charset="0"/>
              </a:rPr>
              <a:pPr/>
              <a:t>82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78514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89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Does</a:t>
            </a:r>
            <a:r>
              <a:rPr lang="en-US" altLang="en-US" baseline="0" dirty="0">
                <a:latin typeface="Times New Roman" charset="0"/>
                <a:ea typeface="ＭＳ Ｐゴシック" charset="-128"/>
              </a:rPr>
              <a:t> DNS use TCP or UDP? Why?</a:t>
            </a:r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  <p:sp>
        <p:nvSpPr>
          <p:cNvPr id="1689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0CFD87E-4754-3142-9363-1CFA835FDCA9}" type="slidenum">
              <a:rPr lang="en-US" altLang="en-US" sz="1300">
                <a:latin typeface="Times New Roman" charset="0"/>
              </a:rPr>
              <a:pPr/>
              <a:t>83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3642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710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700F01B-BEA6-6546-93AF-883401C08822}" type="slidenum">
              <a:rPr lang="en-US" altLang="en-US" sz="1300">
                <a:latin typeface="Times New Roman" charset="0"/>
              </a:rPr>
              <a:pPr/>
              <a:t>84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727588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  <p:sp>
        <p:nvSpPr>
          <p:cNvPr id="471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74E356F-A30C-294E-9CB0-83283BB6236E}" type="slidenum">
              <a:rPr lang="en-US" altLang="en-US" sz="1300">
                <a:latin typeface="Times New Roman" charset="0"/>
              </a:rPr>
              <a:pPr/>
              <a:t>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87058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85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7380822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761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08984279-B0C6-7C4B-91A3-9D6396DC669F}" type="slidenum">
              <a:rPr lang="en-US" altLang="en-US" sz="1300">
                <a:latin typeface="Times New Roman" charset="0"/>
              </a:rPr>
              <a:pPr/>
              <a:t>86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86917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781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2880EEBE-1B4F-3A44-9C56-BECD717395FD}" type="slidenum">
              <a:rPr lang="en-US" altLang="en-US" sz="1300">
                <a:latin typeface="Times New Roman" charset="0"/>
              </a:rPr>
              <a:pPr/>
              <a:t>87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688921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802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9BCCD69-E9E2-1342-8A3A-3CCC39D53401}" type="slidenum">
              <a:rPr lang="en-US" altLang="en-US" sz="1300">
                <a:latin typeface="Times New Roman" charset="0"/>
              </a:rPr>
              <a:pPr/>
              <a:t>88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0361341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822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9D7DA9B-E7DC-FB41-A384-CA77B4995413}" type="slidenum">
              <a:rPr lang="en-US" altLang="en-US" sz="1300">
                <a:latin typeface="Times New Roman" charset="0"/>
              </a:rPr>
              <a:pPr/>
              <a:t>89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880127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43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84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A4DE394-E198-5247-86ED-1C2304AE17F5}" type="slidenum">
              <a:rPr lang="en-US" altLang="en-US" sz="1300">
                <a:latin typeface="Times New Roman" charset="0"/>
              </a:rPr>
              <a:pPr/>
              <a:t>90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627101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863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DA0B77F-308B-FD4D-844D-84D9F79E6355}" type="slidenum">
              <a:rPr lang="en-US" altLang="en-US" sz="1300">
                <a:latin typeface="Times New Roman" charset="0"/>
              </a:rPr>
              <a:pPr/>
              <a:t>91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5659160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84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884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2866325-0520-3D42-9A84-2A728B8AB965}" type="slidenum">
              <a:rPr lang="en-US" altLang="en-US" sz="1300">
                <a:latin typeface="Times New Roman" charset="0"/>
              </a:rPr>
              <a:pPr/>
              <a:t>92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363185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904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2BB23E2-86A3-4249-AB9C-474542602AE5}" type="slidenum">
              <a:rPr lang="en-US" altLang="en-US" sz="1300">
                <a:latin typeface="Times New Roman" charset="0"/>
              </a:rPr>
              <a:pPr/>
              <a:t>93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707702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25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925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F9BBE0F-2612-A241-80EB-4FC32A98094B}" type="slidenum">
              <a:rPr lang="en-US" altLang="en-US" sz="1300">
                <a:latin typeface="Times New Roman" charset="0"/>
              </a:rPr>
              <a:pPr/>
              <a:t>94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11987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  <p:sp>
        <p:nvSpPr>
          <p:cNvPr id="471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74E356F-A30C-294E-9CB0-83283BB6236E}" type="slidenum">
              <a:rPr lang="en-US" altLang="en-US" sz="1300">
                <a:latin typeface="Times New Roman" charset="0"/>
              </a:rPr>
              <a:pPr/>
              <a:t>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3685822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91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2191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0D9E214-7A30-EF4F-80C8-E4E40AE643E6}" type="slidenum">
              <a:rPr lang="en-US" altLang="x-none" sz="1300">
                <a:latin typeface="Times New Roman" charset="0"/>
              </a:rPr>
              <a:pPr/>
              <a:t>95</a:t>
            </a:fld>
            <a:endParaRPr lang="en-US" altLang="x-none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2013407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1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221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A588589-A643-3F49-9059-93539200DA76}" type="slidenum">
              <a:rPr lang="en-US" altLang="x-none" sz="1300">
                <a:latin typeface="Times New Roman" charset="0"/>
              </a:rPr>
              <a:pPr/>
              <a:t>96</a:t>
            </a:fld>
            <a:endParaRPr lang="en-US" altLang="x-none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504622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32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2232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861EAC8-B17E-0A46-9A3B-68DF25C797CD}" type="slidenum">
              <a:rPr lang="en-US" altLang="x-none" sz="1300">
                <a:latin typeface="Times New Roman" charset="0"/>
              </a:rPr>
              <a:pPr/>
              <a:t>97</a:t>
            </a:fld>
            <a:endParaRPr lang="en-US" altLang="x-none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470542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52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  <p:sp>
        <p:nvSpPr>
          <p:cNvPr id="2252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buClr>
                <a:srgbClr val="C0504D"/>
              </a:buClr>
            </a:pPr>
            <a:fld id="{16E1B978-ADAD-4531-B1C4-FBF0891DFAB6}" type="slidenum">
              <a:rPr lang="en-US" altLang="en-US" sz="1200">
                <a:solidFill>
                  <a:prstClr val="black"/>
                </a:solidFill>
                <a:latin typeface="Times New Roman" pitchFamily="18" charset="0"/>
              </a:rPr>
              <a:pPr>
                <a:buClr>
                  <a:srgbClr val="C0504D"/>
                </a:buClr>
              </a:pPr>
              <a:t>98</a:t>
            </a:fld>
            <a:endParaRPr lang="en-US" altLang="en-US" sz="1200">
              <a:solidFill>
                <a:prstClr val="black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166262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73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  <p:sp>
        <p:nvSpPr>
          <p:cNvPr id="2273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buClr>
                <a:srgbClr val="C0504D"/>
              </a:buClr>
            </a:pPr>
            <a:fld id="{A53BF088-00B8-4463-8A54-C585E5E963D2}" type="slidenum">
              <a:rPr lang="en-US" altLang="en-US" sz="1200">
                <a:solidFill>
                  <a:prstClr val="black"/>
                </a:solidFill>
                <a:latin typeface="Times New Roman" pitchFamily="18" charset="0"/>
              </a:rPr>
              <a:pPr>
                <a:buClr>
                  <a:srgbClr val="C0504D"/>
                </a:buClr>
              </a:pPr>
              <a:t>99</a:t>
            </a:fld>
            <a:endParaRPr lang="en-US" altLang="en-US" sz="1200">
              <a:solidFill>
                <a:prstClr val="black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86434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304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pitchFamily="34" charset="-128"/>
            </a:endParaRPr>
          </a:p>
        </p:txBody>
      </p:sp>
      <p:sp>
        <p:nvSpPr>
          <p:cNvPr id="2304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buClr>
                <a:srgbClr val="C0504D"/>
              </a:buClr>
            </a:pPr>
            <a:fld id="{194CE800-20B9-49FF-9F50-3FBF295081D7}" type="slidenum">
              <a:rPr lang="en-US" altLang="en-US" sz="1200">
                <a:solidFill>
                  <a:prstClr val="black"/>
                </a:solidFill>
                <a:latin typeface="Times New Roman" pitchFamily="18" charset="0"/>
              </a:rPr>
              <a:pPr>
                <a:buClr>
                  <a:srgbClr val="C0504D"/>
                </a:buClr>
              </a:pPr>
              <a:t>101</a:t>
            </a:fld>
            <a:endParaRPr lang="en-US" altLang="en-US" sz="1200">
              <a:solidFill>
                <a:prstClr val="black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642242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106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0313202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66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966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7E11339-CDD8-B34C-8217-4B64E2DBBADC}" type="slidenum">
              <a:rPr lang="en-US" altLang="en-US" sz="1300">
                <a:latin typeface="Times New Roman" charset="0"/>
              </a:rPr>
              <a:pPr/>
              <a:t>107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9268552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567F04-39B7-994B-9EF6-816338ECBACA}" type="slidenum">
              <a:rPr lang="en-US" altLang="en-US" sz="1300">
                <a:latin typeface="Times New Roman" charset="0"/>
              </a:rPr>
              <a:pPr/>
              <a:t>108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7040526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567F04-39B7-994B-9EF6-816338ECBACA}" type="slidenum">
              <a:rPr lang="en-US" altLang="en-US" sz="1300">
                <a:latin typeface="Times New Roman" charset="0"/>
              </a:rPr>
              <a:pPr/>
              <a:t>109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2883789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  <p:sp>
        <p:nvSpPr>
          <p:cNvPr id="471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74E356F-A30C-294E-9CB0-83283BB6236E}" type="slidenum">
              <a:rPr lang="en-US" altLang="en-US" sz="1300">
                <a:latin typeface="Times New Roman" charset="0"/>
              </a:rPr>
              <a:pPr/>
              <a:t>10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71874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567F04-39B7-994B-9EF6-816338ECBACA}" type="slidenum">
              <a:rPr lang="en-US" altLang="en-US" sz="1300">
                <a:latin typeface="Times New Roman" charset="0"/>
              </a:rPr>
              <a:pPr/>
              <a:t>110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9821365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567F04-39B7-994B-9EF6-816338ECBACA}" type="slidenum">
              <a:rPr lang="en-US" altLang="en-US" sz="1300">
                <a:latin typeface="Times New Roman" charset="0"/>
              </a:rPr>
              <a:pPr/>
              <a:t>111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0213666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567F04-39B7-994B-9EF6-816338ECBACA}" type="slidenum">
              <a:rPr lang="en-US" altLang="en-US" sz="1300">
                <a:latin typeface="Times New Roman" charset="0"/>
              </a:rPr>
              <a:pPr/>
              <a:t>112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15441307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567F04-39B7-994B-9EF6-816338ECBACA}" type="slidenum">
              <a:rPr lang="en-US" altLang="en-US" sz="1300">
                <a:latin typeface="Times New Roman" charset="0"/>
              </a:rPr>
              <a:pPr/>
              <a:t>113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99263435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567F04-39B7-994B-9EF6-816338ECBACA}" type="slidenum">
              <a:rPr lang="en-US" altLang="en-US" sz="1300">
                <a:latin typeface="Times New Roman" charset="0"/>
              </a:rPr>
              <a:pPr/>
              <a:t>114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70509118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567F04-39B7-994B-9EF6-816338ECBACA}" type="slidenum">
              <a:rPr lang="en-US" altLang="en-US" sz="1300">
                <a:latin typeface="Times New Roman" charset="0"/>
              </a:rPr>
              <a:pPr/>
              <a:t>115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10072175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567F04-39B7-994B-9EF6-816338ECBACA}" type="slidenum">
              <a:rPr lang="en-US" altLang="en-US" sz="1300">
                <a:latin typeface="Times New Roman" charset="0"/>
              </a:rPr>
              <a:pPr/>
              <a:t>116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1849323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567F04-39B7-994B-9EF6-816338ECBACA}" type="slidenum">
              <a:rPr lang="en-US" altLang="en-US" sz="1300">
                <a:latin typeface="Times New Roman" charset="0"/>
              </a:rPr>
              <a:pPr/>
              <a:t>117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97744656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078FE50-A5A1-FB45-B344-6D16B63F81A1}" type="slidenum">
              <a:rPr lang="en-US" altLang="en-US" sz="1300">
                <a:latin typeface="Times New Roman" charset="0"/>
              </a:rPr>
              <a:pPr/>
              <a:t>118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202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36008178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F91AF18-9C37-8B45-81CD-DA84FC003D8D}" type="slidenum">
              <a:rPr lang="en-US" altLang="en-US" sz="1300">
                <a:latin typeface="Times New Roman" charset="0"/>
              </a:rPr>
              <a:pPr/>
              <a:t>119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204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064185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ED8F6E-BFA2-E14C-8BC4-867A927D0D2A}" type="datetime1">
              <a:rPr lang="en-US" smtClean="0"/>
              <a:t>9/20/17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7AA91-4E89-F548-BBB3-D34C5129279F}" type="datetime1">
              <a:rPr lang="en-US" smtClean="0"/>
              <a:t>9/20/17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9B500B-F297-9B40-A10A-167768D80851}" type="datetime1">
              <a:rPr lang="en-US" smtClean="0"/>
              <a:t>9/20/17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669C89-8F74-E84D-9AB7-6F22277A5BA8}" type="datetime1">
              <a:rPr lang="en-US" altLang="en-US" smtClean="0"/>
              <a:t>9/20/17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EEB813D2-FCE0-8E41-A2A5-7D0F06227E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87526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5C80CB-DFD6-114B-9742-561E640B4F7D}" type="datetime1">
              <a:rPr lang="en-US" altLang="en-US" smtClean="0"/>
              <a:t>9/20/17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6BD86996-6F06-0D4E-AD8A-E65089FD27E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958741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endParaRPr lang="en-US" noProof="0" dirty="0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26B2C3-2946-3A4D-B8CD-3920D0A61277}" type="datetime1">
              <a:rPr lang="en-US" altLang="en-US" smtClean="0"/>
              <a:t>9/20/17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6BDA39AF-423E-834C-86D0-767B544CD73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92730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77724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4000500"/>
            <a:ext cx="77724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0330BAE-CFB7-B64C-B21A-9D4E37467830}" type="datetime1">
              <a:rPr lang="en-US" altLang="en-US" smtClean="0"/>
              <a:t>9/20/17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CE518614-272C-FF40-AD9D-508A23B042A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42418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093C1A-0730-0940-AAB4-5D0390C5A59C}" type="datetime1">
              <a:rPr lang="en-US" smtClean="0"/>
              <a:t>9/20/17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2D0114-3E23-0A46-9920-9A06B9DCE82F}" type="datetime1">
              <a:rPr lang="en-US" smtClean="0"/>
              <a:t>9/20/17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F561E-1FF2-654E-B1B9-FF20841CEDF7}" type="datetime1">
              <a:rPr lang="en-US" smtClean="0"/>
              <a:t>9/20/17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607BA8-F7EC-9941-A5F1-22DC297599BF}" type="datetime1">
              <a:rPr lang="en-US" smtClean="0"/>
              <a:t>9/20/17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0089A4-6DC7-2B4E-92E5-CA0991E5AF67}" type="datetime1">
              <a:rPr lang="en-US" smtClean="0"/>
              <a:t>9/20/17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792EC-27CF-1741-93A4-DF246026192F}" type="datetime1">
              <a:rPr lang="en-US" smtClean="0"/>
              <a:t>9/20/17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40EBEC-81D3-9F43-B558-F9A845ED744C}" type="datetime1">
              <a:rPr lang="en-US" smtClean="0"/>
              <a:t>9/20/17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E79513-D130-604C-846C-196477CACA24}" type="datetime1">
              <a:rPr lang="en-US" smtClean="0"/>
              <a:t>9/20/17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35F53F-1A49-2D4D-ABC2-5299D88B6FDF}" type="datetime1">
              <a:rPr lang="en-US" smtClean="0"/>
              <a:t>9/20/17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3063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  <p:sldLayoutId id="2147483721" r:id="rId13"/>
    <p:sldLayoutId id="2147483722" r:id="rId14"/>
    <p:sldLayoutId id="2147483723" r:id="rId1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tif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19.png"/><Relationship Id="rId5" Type="http://schemas.openxmlformats.org/officeDocument/2006/relationships/image" Target="../media/image20.png"/><Relationship Id="rId6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9.xml"/></Relationships>
</file>

<file path=ppt/slides/_rels/slide100.xml.rels><?xml version="1.0" encoding="UTF-8" standalone="yes"?>
<Relationships xmlns="http://schemas.openxmlformats.org/package/2006/relationships"><Relationship Id="rId9" Type="http://schemas.openxmlformats.org/officeDocument/2006/relationships/image" Target="../media/image12.png"/><Relationship Id="rId20" Type="http://schemas.openxmlformats.org/officeDocument/2006/relationships/image" Target="../media/image48.png"/><Relationship Id="rId21" Type="http://schemas.openxmlformats.org/officeDocument/2006/relationships/image" Target="../media/image20.png"/><Relationship Id="rId22" Type="http://schemas.openxmlformats.org/officeDocument/2006/relationships/image" Target="../media/image49.png"/><Relationship Id="rId10" Type="http://schemas.openxmlformats.org/officeDocument/2006/relationships/image" Target="../media/image3.png"/><Relationship Id="rId11" Type="http://schemas.openxmlformats.org/officeDocument/2006/relationships/image" Target="../media/image4.png"/><Relationship Id="rId12" Type="http://schemas.openxmlformats.org/officeDocument/2006/relationships/image" Target="../media/image45.png"/><Relationship Id="rId13" Type="http://schemas.openxmlformats.org/officeDocument/2006/relationships/image" Target="../media/image46.png"/><Relationship Id="rId14" Type="http://schemas.openxmlformats.org/officeDocument/2006/relationships/image" Target="../media/image13.png"/><Relationship Id="rId15" Type="http://schemas.openxmlformats.org/officeDocument/2006/relationships/image" Target="../media/image14.png"/><Relationship Id="rId16" Type="http://schemas.openxmlformats.org/officeDocument/2006/relationships/image" Target="../media/image47.png"/><Relationship Id="rId17" Type="http://schemas.openxmlformats.org/officeDocument/2006/relationships/image" Target="../media/image16.png"/><Relationship Id="rId18" Type="http://schemas.openxmlformats.org/officeDocument/2006/relationships/image" Target="../media/image17.png"/><Relationship Id="rId19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Relationship Id="rId3" Type="http://schemas.openxmlformats.org/officeDocument/2006/relationships/image" Target="../media/image41.png"/><Relationship Id="rId4" Type="http://schemas.openxmlformats.org/officeDocument/2006/relationships/image" Target="../media/image42.png"/><Relationship Id="rId5" Type="http://schemas.openxmlformats.org/officeDocument/2006/relationships/image" Target="../media/image43.png"/><Relationship Id="rId6" Type="http://schemas.openxmlformats.org/officeDocument/2006/relationships/image" Target="../media/image9.png"/><Relationship Id="rId7" Type="http://schemas.openxmlformats.org/officeDocument/2006/relationships/image" Target="../media/image10.png"/><Relationship Id="rId8" Type="http://schemas.openxmlformats.org/officeDocument/2006/relationships/image" Target="../media/image44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85.xml"/><Relationship Id="rId3" Type="http://schemas.openxmlformats.org/officeDocument/2006/relationships/image" Target="../media/image2.png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0.pn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0.pn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6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4" Type="http://schemas.openxmlformats.org/officeDocument/2006/relationships/image" Target="../media/image2.png"/><Relationship Id="rId5" Type="http://schemas.openxmlformats.org/officeDocument/2006/relationships/image" Target="../media/image52.png"/><Relationship Id="rId6" Type="http://schemas.openxmlformats.org/officeDocument/2006/relationships/image" Target="../media/image53.png"/><Relationship Id="rId7" Type="http://schemas.openxmlformats.org/officeDocument/2006/relationships/image" Target="../media/image54.png"/><Relationship Id="rId8" Type="http://schemas.openxmlformats.org/officeDocument/2006/relationships/image" Target="../media/image55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56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88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56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8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2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57.tiff"/><Relationship Id="rId5" Type="http://schemas.openxmlformats.org/officeDocument/2006/relationships/image" Target="../media/image58.tiff"/><Relationship Id="rId6" Type="http://schemas.openxmlformats.org/officeDocument/2006/relationships/image" Target="../media/image59.tif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90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60.tif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91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61.tif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9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62.tif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93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63.tif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94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64.tif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95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65.tif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96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66.tif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9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4" Type="http://schemas.openxmlformats.org/officeDocument/2006/relationships/image" Target="../media/image68.jpeg"/><Relationship Id="rId5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8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9.xml"/><Relationship Id="rId3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4" Type="http://schemas.openxmlformats.org/officeDocument/2006/relationships/image" Target="../media/image23.png"/><Relationship Id="rId5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0.xml"/><Relationship Id="rId3" Type="http://schemas.openxmlformats.org/officeDocument/2006/relationships/image" Target="../media/image2.png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1.xml"/><Relationship Id="rId3" Type="http://schemas.openxmlformats.org/officeDocument/2006/relationships/image" Target="../media/image2.png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2.xml"/><Relationship Id="rId3" Type="http://schemas.openxmlformats.org/officeDocument/2006/relationships/image" Target="../media/image2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69.png"/><Relationship Id="rId5" Type="http://schemas.openxmlformats.org/officeDocument/2006/relationships/image" Target="../media/image70.png"/><Relationship Id="rId6" Type="http://schemas.openxmlformats.org/officeDocument/2006/relationships/image" Target="../media/image71.tiff"/><Relationship Id="rId7" Type="http://schemas.openxmlformats.org/officeDocument/2006/relationships/image" Target="../media/image72.tif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3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4" Type="http://schemas.openxmlformats.org/officeDocument/2006/relationships/image" Target="../media/image25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5.png"/><Relationship Id="rId3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4" Type="http://schemas.openxmlformats.org/officeDocument/2006/relationships/image" Target="../media/image27.png"/><Relationship Id="rId5" Type="http://schemas.openxmlformats.org/officeDocument/2006/relationships/image" Target="../media/image28.png"/><Relationship Id="rId6" Type="http://schemas.openxmlformats.org/officeDocument/2006/relationships/image" Target="../media/image29.jpeg"/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2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0.png"/><Relationship Id="rId5" Type="http://schemas.openxmlformats.org/officeDocument/2006/relationships/image" Target="../media/image25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8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5.png"/><Relationship Id="rId3" Type="http://schemas.openxmlformats.org/officeDocument/2006/relationships/image" Target="../media/image2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5.png"/><Relationship Id="rId3" Type="http://schemas.openxmlformats.org/officeDocument/2006/relationships/image" Target="../media/image2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5.png"/><Relationship Id="rId3" Type="http://schemas.openxmlformats.org/officeDocument/2006/relationships/image" Target="../media/image2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2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2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2.pn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2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image" Target="../media/image9.png"/><Relationship Id="rId20" Type="http://schemas.openxmlformats.org/officeDocument/2006/relationships/image" Target="../media/image20.png"/><Relationship Id="rId21" Type="http://schemas.openxmlformats.org/officeDocument/2006/relationships/image" Target="../media/image21.png"/><Relationship Id="rId22" Type="http://schemas.openxmlformats.org/officeDocument/2006/relationships/image" Target="../media/image2.png"/><Relationship Id="rId10" Type="http://schemas.openxmlformats.org/officeDocument/2006/relationships/image" Target="../media/image10.png"/><Relationship Id="rId11" Type="http://schemas.openxmlformats.org/officeDocument/2006/relationships/image" Target="../media/image11.png"/><Relationship Id="rId12" Type="http://schemas.openxmlformats.org/officeDocument/2006/relationships/image" Target="../media/image12.png"/><Relationship Id="rId13" Type="http://schemas.openxmlformats.org/officeDocument/2006/relationships/image" Target="../media/image13.png"/><Relationship Id="rId14" Type="http://schemas.openxmlformats.org/officeDocument/2006/relationships/image" Target="../media/image14.png"/><Relationship Id="rId15" Type="http://schemas.openxmlformats.org/officeDocument/2006/relationships/image" Target="../media/image15.png"/><Relationship Id="rId16" Type="http://schemas.openxmlformats.org/officeDocument/2006/relationships/image" Target="../media/image16.png"/><Relationship Id="rId17" Type="http://schemas.openxmlformats.org/officeDocument/2006/relationships/image" Target="../media/image17.png"/><Relationship Id="rId18" Type="http://schemas.openxmlformats.org/officeDocument/2006/relationships/image" Target="../media/image18.png"/><Relationship Id="rId19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2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2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2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8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2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4" Type="http://schemas.openxmlformats.org/officeDocument/2006/relationships/image" Target="../media/image2.png"/><Relationship Id="rId5" Type="http://schemas.openxmlformats.org/officeDocument/2006/relationships/image" Target="../media/image31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0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1.xml"/><Relationship Id="rId3" Type="http://schemas.openxmlformats.org/officeDocument/2006/relationships/image" Target="../media/image2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2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2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2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2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2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5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8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9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2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4" Type="http://schemas.openxmlformats.org/officeDocument/2006/relationships/image" Target="../media/image2.png"/><Relationship Id="rId5" Type="http://schemas.openxmlformats.org/officeDocument/2006/relationships/image" Target="../media/image33.tif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2.xml"/><Relationship Id="rId3" Type="http://schemas.openxmlformats.org/officeDocument/2006/relationships/image" Target="../media/image2.pn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3.xml"/><Relationship Id="rId3" Type="http://schemas.openxmlformats.org/officeDocument/2006/relationships/image" Target="../media/image2.pn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4.xml"/><Relationship Id="rId3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image" Target="../media/image9.png"/><Relationship Id="rId20" Type="http://schemas.openxmlformats.org/officeDocument/2006/relationships/image" Target="../media/image20.png"/><Relationship Id="rId21" Type="http://schemas.openxmlformats.org/officeDocument/2006/relationships/image" Target="../media/image21.png"/><Relationship Id="rId22" Type="http://schemas.openxmlformats.org/officeDocument/2006/relationships/image" Target="../media/image2.png"/><Relationship Id="rId10" Type="http://schemas.openxmlformats.org/officeDocument/2006/relationships/image" Target="../media/image10.png"/><Relationship Id="rId11" Type="http://schemas.openxmlformats.org/officeDocument/2006/relationships/image" Target="../media/image11.png"/><Relationship Id="rId12" Type="http://schemas.openxmlformats.org/officeDocument/2006/relationships/image" Target="../media/image12.png"/><Relationship Id="rId13" Type="http://schemas.openxmlformats.org/officeDocument/2006/relationships/image" Target="../media/image13.png"/><Relationship Id="rId14" Type="http://schemas.openxmlformats.org/officeDocument/2006/relationships/image" Target="../media/image14.png"/><Relationship Id="rId15" Type="http://schemas.openxmlformats.org/officeDocument/2006/relationships/image" Target="../media/image15.png"/><Relationship Id="rId16" Type="http://schemas.openxmlformats.org/officeDocument/2006/relationships/image" Target="../media/image16.png"/><Relationship Id="rId17" Type="http://schemas.openxmlformats.org/officeDocument/2006/relationships/image" Target="../media/image17.png"/><Relationship Id="rId18" Type="http://schemas.openxmlformats.org/officeDocument/2006/relationships/image" Target="../media/image18.png"/><Relationship Id="rId19" Type="http://schemas.openxmlformats.org/officeDocument/2006/relationships/image" Target="../media/image19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5" Type="http://schemas.openxmlformats.org/officeDocument/2006/relationships/image" Target="../media/image33.tif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5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7.xml"/><Relationship Id="rId3" Type="http://schemas.openxmlformats.org/officeDocument/2006/relationships/image" Target="../media/image2.pn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8.xml"/><Relationship Id="rId3" Type="http://schemas.openxmlformats.org/officeDocument/2006/relationships/image" Target="../media/image2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59.xml"/><Relationship Id="rId3" Type="http://schemas.openxmlformats.org/officeDocument/2006/relationships/image" Target="../media/image2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2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0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1.xml"/><Relationship Id="rId3" Type="http://schemas.openxmlformats.org/officeDocument/2006/relationships/image" Target="../media/image2.pn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2.xml"/><Relationship Id="rId3" Type="http://schemas.openxmlformats.org/officeDocument/2006/relationships/image" Target="../media/image2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64.xml"/></Relationships>
</file>

<file path=ppt/slides/_rels/slide8.xml.rels><?xml version="1.0" encoding="UTF-8" standalone="yes"?>
<Relationships xmlns="http://schemas.openxmlformats.org/package/2006/relationships"><Relationship Id="rId9" Type="http://schemas.openxmlformats.org/officeDocument/2006/relationships/image" Target="../media/image9.png"/><Relationship Id="rId20" Type="http://schemas.openxmlformats.org/officeDocument/2006/relationships/image" Target="../media/image20.png"/><Relationship Id="rId21" Type="http://schemas.openxmlformats.org/officeDocument/2006/relationships/image" Target="../media/image21.png"/><Relationship Id="rId22" Type="http://schemas.openxmlformats.org/officeDocument/2006/relationships/image" Target="../media/image2.png"/><Relationship Id="rId10" Type="http://schemas.openxmlformats.org/officeDocument/2006/relationships/image" Target="../media/image10.png"/><Relationship Id="rId11" Type="http://schemas.openxmlformats.org/officeDocument/2006/relationships/image" Target="../media/image11.png"/><Relationship Id="rId12" Type="http://schemas.openxmlformats.org/officeDocument/2006/relationships/image" Target="../media/image12.png"/><Relationship Id="rId13" Type="http://schemas.openxmlformats.org/officeDocument/2006/relationships/image" Target="../media/image13.png"/><Relationship Id="rId14" Type="http://schemas.openxmlformats.org/officeDocument/2006/relationships/image" Target="../media/image14.png"/><Relationship Id="rId15" Type="http://schemas.openxmlformats.org/officeDocument/2006/relationships/image" Target="../media/image15.png"/><Relationship Id="rId16" Type="http://schemas.openxmlformats.org/officeDocument/2006/relationships/image" Target="../media/image16.png"/><Relationship Id="rId17" Type="http://schemas.openxmlformats.org/officeDocument/2006/relationships/image" Target="../media/image17.png"/><Relationship Id="rId18" Type="http://schemas.openxmlformats.org/officeDocument/2006/relationships/image" Target="../media/image18.png"/><Relationship Id="rId19" Type="http://schemas.openxmlformats.org/officeDocument/2006/relationships/image" Target="../media/image19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5.xml"/><Relationship Id="rId3" Type="http://schemas.openxmlformats.org/officeDocument/2006/relationships/image" Target="../media/image2.png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6.xml"/><Relationship Id="rId3" Type="http://schemas.openxmlformats.org/officeDocument/2006/relationships/image" Target="../media/image2.pn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7.xml"/><Relationship Id="rId3" Type="http://schemas.openxmlformats.org/officeDocument/2006/relationships/image" Target="../media/image2.pn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8.xml"/><Relationship Id="rId3" Type="http://schemas.openxmlformats.org/officeDocument/2006/relationships/image" Target="../media/image2.pn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9.xml"/><Relationship Id="rId3" Type="http://schemas.openxmlformats.org/officeDocument/2006/relationships/image" Target="../media/image2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0.xml"/></Relationships>
</file>

<file path=ppt/slides/_rels/slide86.xml.rels><?xml version="1.0" encoding="UTF-8" standalone="yes"?>
<Relationships xmlns="http://schemas.openxmlformats.org/package/2006/relationships"><Relationship Id="rId9" Type="http://schemas.openxmlformats.org/officeDocument/2006/relationships/image" Target="../media/image9.png"/><Relationship Id="rId20" Type="http://schemas.openxmlformats.org/officeDocument/2006/relationships/image" Target="../media/image20.png"/><Relationship Id="rId21" Type="http://schemas.openxmlformats.org/officeDocument/2006/relationships/image" Target="../media/image21.png"/><Relationship Id="rId22" Type="http://schemas.openxmlformats.org/officeDocument/2006/relationships/image" Target="../media/image2.png"/><Relationship Id="rId10" Type="http://schemas.openxmlformats.org/officeDocument/2006/relationships/image" Target="../media/image10.png"/><Relationship Id="rId11" Type="http://schemas.openxmlformats.org/officeDocument/2006/relationships/image" Target="../media/image11.png"/><Relationship Id="rId12" Type="http://schemas.openxmlformats.org/officeDocument/2006/relationships/image" Target="../media/image12.png"/><Relationship Id="rId13" Type="http://schemas.openxmlformats.org/officeDocument/2006/relationships/image" Target="../media/image13.png"/><Relationship Id="rId14" Type="http://schemas.openxmlformats.org/officeDocument/2006/relationships/image" Target="../media/image14.png"/><Relationship Id="rId15" Type="http://schemas.openxmlformats.org/officeDocument/2006/relationships/image" Target="../media/image15.png"/><Relationship Id="rId16" Type="http://schemas.openxmlformats.org/officeDocument/2006/relationships/image" Target="../media/image16.png"/><Relationship Id="rId17" Type="http://schemas.openxmlformats.org/officeDocument/2006/relationships/image" Target="../media/image17.png"/><Relationship Id="rId18" Type="http://schemas.openxmlformats.org/officeDocument/2006/relationships/image" Target="../media/image18.png"/><Relationship Id="rId19" Type="http://schemas.openxmlformats.org/officeDocument/2006/relationships/image" Target="../media/image19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71.xml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5.png"/><Relationship Id="rId5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4" Type="http://schemas.openxmlformats.org/officeDocument/2006/relationships/image" Target="../media/image37.png"/><Relationship Id="rId5" Type="http://schemas.openxmlformats.org/officeDocument/2006/relationships/image" Target="../media/image25.png"/><Relationship Id="rId6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19.png"/><Relationship Id="rId5" Type="http://schemas.openxmlformats.org/officeDocument/2006/relationships/image" Target="../media/image20.png"/><Relationship Id="rId6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8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5.xml"/><Relationship Id="rId4" Type="http://schemas.openxmlformats.org/officeDocument/2006/relationships/oleObject" Target="../embeddings/oleObject1.bin"/><Relationship Id="rId5" Type="http://schemas.openxmlformats.org/officeDocument/2006/relationships/image" Target="../media/image35.emf"/><Relationship Id="rId6" Type="http://schemas.openxmlformats.org/officeDocument/2006/relationships/image" Target="../media/image2.png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5" Type="http://schemas.openxmlformats.org/officeDocument/2006/relationships/image" Target="../media/image38.png"/><Relationship Id="rId6" Type="http://schemas.openxmlformats.org/officeDocument/2006/relationships/image" Target="../media/image33.tif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9.png"/><Relationship Id="rId5" Type="http://schemas.openxmlformats.org/officeDocument/2006/relationships/image" Target="../media/image40.png"/><Relationship Id="rId6" Type="http://schemas.openxmlformats.org/officeDocument/2006/relationships/image" Target="../media/image33.tiff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8.xml"/><Relationship Id="rId3" Type="http://schemas.openxmlformats.org/officeDocument/2006/relationships/image" Target="../media/image2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5.png"/><Relationship Id="rId5" Type="http://schemas.openxmlformats.org/officeDocument/2006/relationships/image" Target="../media/image33.tiff"/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79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0.xml"/><Relationship Id="rId3" Type="http://schemas.openxmlformats.org/officeDocument/2006/relationships/image" Target="../media/image2.png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1.xml"/><Relationship Id="rId3" Type="http://schemas.openxmlformats.org/officeDocument/2006/relationships/image" Target="../media/image2.pn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2.xml"/><Relationship Id="rId3" Type="http://schemas.openxmlformats.org/officeDocument/2006/relationships/image" Target="../media/image2.pn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3.xml"/><Relationship Id="rId3" Type="http://schemas.openxmlformats.org/officeDocument/2006/relationships/image" Target="../media/image2.png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4.xml"/><Relationship Id="rId3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 bwMode="auto">
          <a:xfrm>
            <a:off x="0" y="1165860"/>
            <a:ext cx="9144000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36" tIns="45716" rIns="91436" bIns="45716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FF0000"/>
                </a:solidFill>
                <a:latin typeface="Gill Sans"/>
                <a:ea typeface="ＭＳ Ｐゴシック" pitchFamily="-112" charset="-128"/>
                <a:cs typeface="Gill San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9pPr>
          </a:lstStyle>
          <a:p>
            <a:r>
              <a:rPr lang="en-US" sz="3600" dirty="0">
                <a:solidFill>
                  <a:schemeClr val="tx1"/>
                </a:solidFill>
                <a:latin typeface="+mj-lt"/>
                <a:ea typeface="ＭＳ Ｐゴシック" charset="0"/>
              </a:rPr>
              <a:t>CS/ECE 438: Communication Networks</a:t>
            </a:r>
          </a:p>
          <a:p>
            <a:r>
              <a:rPr lang="en-US" sz="3600" dirty="0">
                <a:solidFill>
                  <a:schemeClr val="tx1"/>
                </a:solidFill>
                <a:latin typeface="+mj-lt"/>
                <a:ea typeface="ＭＳ Ｐゴシック" charset="0"/>
              </a:rPr>
              <a:t>Fall 2017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 bwMode="auto">
          <a:xfrm>
            <a:off x="-22860" y="2948940"/>
            <a:ext cx="9144000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36" tIns="45716" rIns="91436" bIns="45716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FF0000"/>
                </a:solidFill>
                <a:latin typeface="Gill Sans"/>
                <a:ea typeface="ＭＳ Ｐゴシック" pitchFamily="-112" charset="-128"/>
                <a:cs typeface="Gill San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9pPr>
          </a:lstStyle>
          <a:p>
            <a:r>
              <a:rPr lang="en-US" sz="3240" dirty="0">
                <a:solidFill>
                  <a:srgbClr val="C00000"/>
                </a:solidFill>
                <a:latin typeface="+mj-lt"/>
                <a:ea typeface="ＭＳ Ｐゴシック" charset="0"/>
              </a:rPr>
              <a:t>2. Application Layer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0040" y="5623560"/>
            <a:ext cx="2480157" cy="6792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676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4" name="Rectangle 4"/>
          <p:cNvSpPr>
            <a:spLocks noGrp="1" noChangeArrowheads="1"/>
          </p:cNvSpPr>
          <p:nvPr>
            <p:ph type="title"/>
          </p:nvPr>
        </p:nvSpPr>
        <p:spPr>
          <a:xfrm>
            <a:off x="309563" y="228600"/>
            <a:ext cx="7772400" cy="819150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P2P architecture</a:t>
            </a:r>
          </a:p>
        </p:txBody>
      </p:sp>
      <p:pic>
        <p:nvPicPr>
          <p:cNvPr id="46086" name="Picture 35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73125"/>
            <a:ext cx="401161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1" name="Group 897"/>
          <p:cNvGrpSpPr>
            <a:grpSpLocks/>
          </p:cNvGrpSpPr>
          <p:nvPr/>
        </p:nvGrpSpPr>
        <p:grpSpPr bwMode="auto">
          <a:xfrm>
            <a:off x="6649149" y="2429002"/>
            <a:ext cx="444500" cy="407988"/>
            <a:chOff x="877" y="1008"/>
            <a:chExt cx="2747" cy="2591"/>
          </a:xfrm>
        </p:grpSpPr>
        <p:pic>
          <p:nvPicPr>
            <p:cNvPr id="222" name="Picture 898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" name="Picture 899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" name="Freeform 900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25" name="Picture 901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6" name="Freeform 902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903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904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905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906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907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2" name="Group 908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39" name="Freeform 909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910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911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912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913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914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3" name="Freeform 915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916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917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918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919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920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" name="Group 897"/>
          <p:cNvGrpSpPr>
            <a:grpSpLocks/>
          </p:cNvGrpSpPr>
          <p:nvPr/>
        </p:nvGrpSpPr>
        <p:grpSpPr bwMode="auto">
          <a:xfrm>
            <a:off x="6608534" y="3401314"/>
            <a:ext cx="444500" cy="407988"/>
            <a:chOff x="877" y="1008"/>
            <a:chExt cx="2747" cy="2591"/>
          </a:xfrm>
        </p:grpSpPr>
        <p:pic>
          <p:nvPicPr>
            <p:cNvPr id="246" name="Picture 898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7" name="Picture 899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8" name="Freeform 900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9" name="Picture 901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0" name="Freeform 902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903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904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905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906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907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" name="Group 908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3" name="Freeform 909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910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911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912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913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914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" name="Freeform 915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916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917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918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919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920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9" name="Line 1035"/>
          <p:cNvSpPr>
            <a:spLocks noChangeShapeType="1"/>
          </p:cNvSpPr>
          <p:nvPr/>
        </p:nvSpPr>
        <p:spPr bwMode="auto">
          <a:xfrm>
            <a:off x="6975363" y="2827229"/>
            <a:ext cx="1" cy="63203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0" name="Group 897"/>
          <p:cNvGrpSpPr>
            <a:grpSpLocks/>
          </p:cNvGrpSpPr>
          <p:nvPr/>
        </p:nvGrpSpPr>
        <p:grpSpPr bwMode="auto">
          <a:xfrm>
            <a:off x="7859713" y="2939251"/>
            <a:ext cx="444500" cy="407988"/>
            <a:chOff x="877" y="1008"/>
            <a:chExt cx="2747" cy="2591"/>
          </a:xfrm>
        </p:grpSpPr>
        <p:pic>
          <p:nvPicPr>
            <p:cNvPr id="271" name="Picture 898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" name="Picture 899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3" name="Freeform 900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4" name="Picture 901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5" name="Freeform 902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903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904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905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906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907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1" name="Group 908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88" name="Freeform 909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910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911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912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913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914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2" name="Freeform 915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916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917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918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919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920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4" name="Line 1035"/>
          <p:cNvSpPr>
            <a:spLocks noChangeShapeType="1"/>
          </p:cNvSpPr>
          <p:nvPr/>
        </p:nvSpPr>
        <p:spPr bwMode="auto">
          <a:xfrm>
            <a:off x="7037744" y="2681259"/>
            <a:ext cx="901741" cy="52016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5" name="Line 1035"/>
          <p:cNvSpPr>
            <a:spLocks noChangeShapeType="1"/>
          </p:cNvSpPr>
          <p:nvPr/>
        </p:nvSpPr>
        <p:spPr bwMode="auto">
          <a:xfrm flipV="1">
            <a:off x="7040088" y="3353826"/>
            <a:ext cx="1051797" cy="360839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" name="Line 1035"/>
          <p:cNvSpPr>
            <a:spLocks noChangeShapeType="1"/>
          </p:cNvSpPr>
          <p:nvPr/>
        </p:nvSpPr>
        <p:spPr bwMode="auto">
          <a:xfrm flipH="1">
            <a:off x="5696711" y="2678109"/>
            <a:ext cx="1127115" cy="48489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7" name="Group 897"/>
          <p:cNvGrpSpPr>
            <a:grpSpLocks/>
          </p:cNvGrpSpPr>
          <p:nvPr/>
        </p:nvGrpSpPr>
        <p:grpSpPr bwMode="auto">
          <a:xfrm>
            <a:off x="5279633" y="3107107"/>
            <a:ext cx="444500" cy="407988"/>
            <a:chOff x="877" y="1008"/>
            <a:chExt cx="2747" cy="2591"/>
          </a:xfrm>
        </p:grpSpPr>
        <p:pic>
          <p:nvPicPr>
            <p:cNvPr id="298" name="Picture 898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9" name="Picture 899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0" name="Freeform 900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01" name="Picture 901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2" name="Freeform 902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Freeform 903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904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905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906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Freeform 907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8" name="Group 908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15" name="Freeform 909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910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911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912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913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914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9" name="Freeform 915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 916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 917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 918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 919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" name="Freeform 920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1" name="Line 1035"/>
          <p:cNvSpPr>
            <a:spLocks noChangeShapeType="1"/>
          </p:cNvSpPr>
          <p:nvPr/>
        </p:nvSpPr>
        <p:spPr bwMode="auto">
          <a:xfrm flipH="1" flipV="1">
            <a:off x="5761107" y="3395581"/>
            <a:ext cx="941289" cy="300086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2" name="Line 1035"/>
          <p:cNvSpPr>
            <a:spLocks noChangeShapeType="1"/>
          </p:cNvSpPr>
          <p:nvPr/>
        </p:nvSpPr>
        <p:spPr bwMode="auto">
          <a:xfrm flipH="1">
            <a:off x="6373367" y="3954183"/>
            <a:ext cx="408710" cy="83918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" name="Line 1035"/>
          <p:cNvSpPr>
            <a:spLocks noChangeShapeType="1"/>
          </p:cNvSpPr>
          <p:nvPr/>
        </p:nvSpPr>
        <p:spPr bwMode="auto">
          <a:xfrm>
            <a:off x="5585596" y="3501771"/>
            <a:ext cx="514803" cy="129159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4" name="Group 897"/>
          <p:cNvGrpSpPr>
            <a:grpSpLocks/>
          </p:cNvGrpSpPr>
          <p:nvPr/>
        </p:nvGrpSpPr>
        <p:grpSpPr bwMode="auto">
          <a:xfrm>
            <a:off x="6009501" y="4789366"/>
            <a:ext cx="444500" cy="407988"/>
            <a:chOff x="877" y="1008"/>
            <a:chExt cx="2747" cy="2591"/>
          </a:xfrm>
        </p:grpSpPr>
        <p:pic>
          <p:nvPicPr>
            <p:cNvPr id="325" name="Picture 898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6" name="Picture 899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900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28" name="Picture 901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9" name="Freeform 902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 903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 904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 905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 906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 907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5" name="Group 908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42" name="Freeform 909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910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911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912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913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914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6" name="Freeform 915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 916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 917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 918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919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 920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" name="Group 897"/>
          <p:cNvGrpSpPr>
            <a:grpSpLocks/>
          </p:cNvGrpSpPr>
          <p:nvPr/>
        </p:nvGrpSpPr>
        <p:grpSpPr bwMode="auto">
          <a:xfrm>
            <a:off x="7830783" y="3932320"/>
            <a:ext cx="444500" cy="407988"/>
            <a:chOff x="877" y="1008"/>
            <a:chExt cx="2747" cy="2591"/>
          </a:xfrm>
        </p:grpSpPr>
        <p:pic>
          <p:nvPicPr>
            <p:cNvPr id="349" name="Picture 898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0" name="Picture 899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1" name="Freeform 900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2" name="Picture 901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3" name="Freeform 902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 903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904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 905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906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907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" name="Group 908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66" name="Freeform 909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10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11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912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913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914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" name="Freeform 915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916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917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 918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919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 920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2" name="Line 1035"/>
          <p:cNvSpPr>
            <a:spLocks noChangeShapeType="1"/>
          </p:cNvSpPr>
          <p:nvPr/>
        </p:nvSpPr>
        <p:spPr bwMode="auto">
          <a:xfrm>
            <a:off x="6921875" y="3797972"/>
            <a:ext cx="861832" cy="58359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3" name="Line 1035"/>
          <p:cNvSpPr>
            <a:spLocks noChangeShapeType="1"/>
          </p:cNvSpPr>
          <p:nvPr/>
        </p:nvSpPr>
        <p:spPr bwMode="auto">
          <a:xfrm>
            <a:off x="8166064" y="3373772"/>
            <a:ext cx="1" cy="63203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Rectangle 5">
            <a:extLst>
              <a:ext uri="{FF2B5EF4-FFF2-40B4-BE49-F238E27FC236}">
                <a16:creationId xmlns="" xmlns:a16="http://schemas.microsoft.com/office/drawing/2014/main" id="{4CF1F12E-B5C8-41B5-A70B-ABA86E0379C1}"/>
              </a:ext>
            </a:extLst>
          </p:cNvPr>
          <p:cNvSpPr txBox="1">
            <a:spLocks noChangeArrowheads="1"/>
          </p:cNvSpPr>
          <p:nvPr/>
        </p:nvSpPr>
        <p:spPr>
          <a:xfrm>
            <a:off x="585578" y="1300163"/>
            <a:ext cx="4049713" cy="524192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2400" i="1" dirty="0">
                <a:latin typeface="Calibri"/>
                <a:ea typeface="ＭＳ Ｐゴシック" charset="-128"/>
              </a:rPr>
              <a:t>no</a:t>
            </a:r>
            <a:r>
              <a:rPr lang="en-US" altLang="en-US" sz="2400" dirty="0">
                <a:latin typeface="Calibri"/>
                <a:ea typeface="ＭＳ Ｐゴシック" charset="-128"/>
              </a:rPr>
              <a:t> always-on server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arbitrary end systems directly communicate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peers request service from other peers, provide service in return to other peers</a:t>
            </a:r>
            <a:endParaRPr lang="en-US" altLang="en-US" dirty="0">
              <a:latin typeface="Calibri"/>
              <a:ea typeface="ＭＳ Ｐゴシック" charset="-128"/>
            </a:endParaRPr>
          </a:p>
          <a:p>
            <a:pPr lvl="1"/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self scalability</a:t>
            </a: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 – new peers bring new service capacity, as well as new service demands</a:t>
            </a:r>
          </a:p>
          <a:p>
            <a:r>
              <a:rPr lang="en-US" altLang="en-US" sz="2400" dirty="0">
                <a:ea typeface="ＭＳ Ｐゴシック" charset="-128"/>
              </a:rPr>
              <a:t>Peers are intermittently connected and change IP addresses</a:t>
            </a:r>
          </a:p>
          <a:p>
            <a:pPr lvl="1"/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Complex Management</a:t>
            </a:r>
            <a:endParaRPr lang="en-US" altLang="en-US" i="1" dirty="0">
              <a:ea typeface="ＭＳ Ｐゴシック" charset="-128"/>
            </a:endParaRPr>
          </a:p>
          <a:p>
            <a:pPr lvl="1"/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 lvl="1"/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endParaRPr lang="en-US" altLang="en-US" dirty="0">
              <a:latin typeface="Calibri"/>
              <a:ea typeface="ＭＳ Ｐゴシック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 smtClean="0"/>
              <a:t>2-</a:t>
            </a:r>
            <a:fld id="{6BD86996-6F06-0D4E-AD8A-E65089FD27E2}" type="slidenum">
              <a:rPr lang="en-US" altLang="en-US" smtClean="0"/>
              <a:pPr/>
              <a:t>10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0830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53" name="Group 42"/>
          <p:cNvGrpSpPr>
            <a:grpSpLocks/>
          </p:cNvGrpSpPr>
          <p:nvPr/>
        </p:nvGrpSpPr>
        <p:grpSpPr bwMode="auto">
          <a:xfrm>
            <a:off x="635406" y="2667353"/>
            <a:ext cx="3890963" cy="3662363"/>
            <a:chOff x="946990" y="1676400"/>
            <a:chExt cx="3892193" cy="3662018"/>
          </a:xfrm>
        </p:grpSpPr>
        <p:sp>
          <p:nvSpPr>
            <p:cNvPr id="228717" name="Oval 3"/>
            <p:cNvSpPr>
              <a:spLocks noChangeArrowheads="1"/>
            </p:cNvSpPr>
            <p:nvPr/>
          </p:nvSpPr>
          <p:spPr bwMode="auto">
            <a:xfrm>
              <a:off x="2794354" y="4791480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28718" name="Oval 4"/>
            <p:cNvSpPr>
              <a:spLocks noChangeArrowheads="1"/>
            </p:cNvSpPr>
            <p:nvPr/>
          </p:nvSpPr>
          <p:spPr bwMode="auto">
            <a:xfrm>
              <a:off x="1435115" y="2890435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28719" name="Oval 5"/>
            <p:cNvSpPr>
              <a:spLocks noChangeArrowheads="1"/>
            </p:cNvSpPr>
            <p:nvPr/>
          </p:nvSpPr>
          <p:spPr bwMode="auto">
            <a:xfrm>
              <a:off x="1459562" y="3978242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28720" name="Oval 6"/>
            <p:cNvSpPr>
              <a:spLocks noChangeArrowheads="1"/>
            </p:cNvSpPr>
            <p:nvPr/>
          </p:nvSpPr>
          <p:spPr bwMode="auto">
            <a:xfrm>
              <a:off x="3989799" y="2585616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28721" name="Oval 7"/>
            <p:cNvSpPr>
              <a:spLocks noChangeArrowheads="1"/>
            </p:cNvSpPr>
            <p:nvPr/>
          </p:nvSpPr>
          <p:spPr bwMode="auto">
            <a:xfrm>
              <a:off x="4283160" y="3457025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28722" name="Oval 8"/>
            <p:cNvSpPr>
              <a:spLocks noChangeArrowheads="1"/>
            </p:cNvSpPr>
            <p:nvPr/>
          </p:nvSpPr>
          <p:spPr bwMode="auto">
            <a:xfrm>
              <a:off x="4004467" y="4192313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28723" name="Oval 9"/>
            <p:cNvSpPr>
              <a:spLocks noChangeArrowheads="1"/>
            </p:cNvSpPr>
            <p:nvPr/>
          </p:nvSpPr>
          <p:spPr bwMode="auto">
            <a:xfrm>
              <a:off x="1991278" y="4548323"/>
              <a:ext cx="96565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28724" name="Oval 10"/>
            <p:cNvSpPr>
              <a:spLocks noChangeArrowheads="1"/>
            </p:cNvSpPr>
            <p:nvPr/>
          </p:nvSpPr>
          <p:spPr bwMode="auto">
            <a:xfrm>
              <a:off x="1376443" y="2050438"/>
              <a:ext cx="2927496" cy="27933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28725" name="Text Box 11"/>
            <p:cNvSpPr txBox="1">
              <a:spLocks noChangeArrowheads="1"/>
            </p:cNvSpPr>
            <p:nvPr/>
          </p:nvSpPr>
          <p:spPr bwMode="auto">
            <a:xfrm>
              <a:off x="2895600" y="16764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1</a:t>
              </a:r>
            </a:p>
          </p:txBody>
        </p:sp>
        <p:sp>
          <p:nvSpPr>
            <p:cNvPr id="228726" name="Rectangle 12"/>
            <p:cNvSpPr>
              <a:spLocks noChangeArrowheads="1"/>
            </p:cNvSpPr>
            <p:nvPr/>
          </p:nvSpPr>
          <p:spPr bwMode="auto">
            <a:xfrm>
              <a:off x="4114800" y="25146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12</a:t>
              </a:r>
            </a:p>
          </p:txBody>
        </p:sp>
        <p:sp>
          <p:nvSpPr>
            <p:cNvPr id="228727" name="Rectangle 13"/>
            <p:cNvSpPr>
              <a:spLocks noChangeArrowheads="1"/>
            </p:cNvSpPr>
            <p:nvPr/>
          </p:nvSpPr>
          <p:spPr bwMode="auto">
            <a:xfrm>
              <a:off x="4343400" y="33528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13</a:t>
              </a:r>
            </a:p>
          </p:txBody>
        </p:sp>
        <p:sp>
          <p:nvSpPr>
            <p:cNvPr id="228728" name="Rectangle 14"/>
            <p:cNvSpPr>
              <a:spLocks noChangeArrowheads="1"/>
            </p:cNvSpPr>
            <p:nvPr/>
          </p:nvSpPr>
          <p:spPr bwMode="auto">
            <a:xfrm>
              <a:off x="4114800" y="41148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25</a:t>
              </a:r>
            </a:p>
          </p:txBody>
        </p:sp>
        <p:sp>
          <p:nvSpPr>
            <p:cNvPr id="228729" name="Rectangle 15"/>
            <p:cNvSpPr>
              <a:spLocks noChangeArrowheads="1"/>
            </p:cNvSpPr>
            <p:nvPr/>
          </p:nvSpPr>
          <p:spPr bwMode="auto">
            <a:xfrm>
              <a:off x="2743200" y="48768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32</a:t>
              </a:r>
            </a:p>
          </p:txBody>
        </p:sp>
        <p:sp>
          <p:nvSpPr>
            <p:cNvPr id="228730" name="Rectangle 16"/>
            <p:cNvSpPr>
              <a:spLocks noChangeArrowheads="1"/>
            </p:cNvSpPr>
            <p:nvPr/>
          </p:nvSpPr>
          <p:spPr bwMode="auto">
            <a:xfrm>
              <a:off x="1676400" y="46482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40</a:t>
              </a:r>
            </a:p>
          </p:txBody>
        </p:sp>
        <p:sp>
          <p:nvSpPr>
            <p:cNvPr id="228731" name="Rectangle 17"/>
            <p:cNvSpPr>
              <a:spLocks noChangeArrowheads="1"/>
            </p:cNvSpPr>
            <p:nvPr/>
          </p:nvSpPr>
          <p:spPr bwMode="auto">
            <a:xfrm>
              <a:off x="1018876" y="38862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48</a:t>
              </a:r>
            </a:p>
          </p:txBody>
        </p:sp>
        <p:sp>
          <p:nvSpPr>
            <p:cNvPr id="228732" name="Rectangle 18"/>
            <p:cNvSpPr>
              <a:spLocks noChangeArrowheads="1"/>
            </p:cNvSpPr>
            <p:nvPr/>
          </p:nvSpPr>
          <p:spPr bwMode="auto">
            <a:xfrm>
              <a:off x="946990" y="26670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60</a:t>
              </a:r>
            </a:p>
          </p:txBody>
        </p:sp>
        <p:sp>
          <p:nvSpPr>
            <p:cNvPr id="228733" name="Oval 28"/>
            <p:cNvSpPr>
              <a:spLocks noChangeArrowheads="1"/>
            </p:cNvSpPr>
            <p:nvPr/>
          </p:nvSpPr>
          <p:spPr bwMode="auto">
            <a:xfrm>
              <a:off x="2912920" y="2010882"/>
              <a:ext cx="96565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</p:grpSp>
      <p:sp>
        <p:nvSpPr>
          <p:cNvPr id="228354" name="Title 67"/>
          <p:cNvSpPr>
            <a:spLocks noGrp="1"/>
          </p:cNvSpPr>
          <p:nvPr>
            <p:ph type="title"/>
          </p:nvPr>
        </p:nvSpPr>
        <p:spPr>
          <a:xfrm>
            <a:off x="4572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Silly Strawman Circular DHT</a:t>
            </a:r>
          </a:p>
        </p:txBody>
      </p:sp>
      <p:sp>
        <p:nvSpPr>
          <p:cNvPr id="228355" name="Content Placeholder 68"/>
          <p:cNvSpPr>
            <a:spLocks noGrp="1"/>
          </p:cNvSpPr>
          <p:nvPr>
            <p:ph idx="1"/>
          </p:nvPr>
        </p:nvSpPr>
        <p:spPr>
          <a:xfrm>
            <a:off x="612291" y="1426004"/>
            <a:ext cx="4708524" cy="1837442"/>
          </a:xfrm>
        </p:spPr>
        <p:txBody>
          <a:bodyPr>
            <a:noAutofit/>
          </a:bodyPr>
          <a:lstStyle/>
          <a:p>
            <a:pPr eaLnBrk="1" hangingPunct="1">
              <a:buFont typeface="Arial" pitchFamily="34" charset="0"/>
              <a:buChar char="•"/>
            </a:pPr>
            <a:r>
              <a:rPr lang="en-US" altLang="en-US" sz="2400" dirty="0" smtClean="0">
                <a:ea typeface="ＭＳ Ｐゴシック" pitchFamily="34" charset="-128"/>
              </a:rPr>
              <a:t>each peer </a:t>
            </a:r>
            <a:r>
              <a:rPr lang="en-US" altLang="en-US" sz="2400" i="1" dirty="0" smtClean="0">
                <a:ea typeface="ＭＳ Ｐゴシック" pitchFamily="34" charset="-128"/>
              </a:rPr>
              <a:t>only</a:t>
            </a:r>
            <a:r>
              <a:rPr lang="en-US" altLang="en-US" sz="2400" dirty="0" smtClean="0">
                <a:ea typeface="ＭＳ Ｐゴシック" pitchFamily="34" charset="-128"/>
              </a:rPr>
              <a:t> aware of </a:t>
            </a:r>
            <a:br>
              <a:rPr lang="en-US" altLang="en-US" sz="2400" dirty="0" smtClean="0">
                <a:ea typeface="ＭＳ Ｐゴシック" pitchFamily="34" charset="-128"/>
              </a:rPr>
            </a:br>
            <a:r>
              <a:rPr lang="en-US" altLang="en-US" sz="2400" dirty="0" smtClean="0">
                <a:ea typeface="ＭＳ Ｐゴシック" pitchFamily="34" charset="-128"/>
              </a:rPr>
              <a:t>immediate successor and </a:t>
            </a:r>
            <a:br>
              <a:rPr lang="en-US" altLang="en-US" sz="2400" dirty="0" smtClean="0">
                <a:ea typeface="ＭＳ Ｐゴシック" pitchFamily="34" charset="-128"/>
              </a:rPr>
            </a:br>
            <a:r>
              <a:rPr lang="en-US" altLang="en-US" sz="2400" dirty="0" smtClean="0">
                <a:ea typeface="ＭＳ Ｐゴシック" pitchFamily="34" charset="-128"/>
              </a:rPr>
              <a:t>predecessor.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 sz="2400" dirty="0" smtClean="0">
              <a:ea typeface="ＭＳ Ｐゴシック" pitchFamily="34" charset="-128"/>
            </a:endParaRPr>
          </a:p>
        </p:txBody>
      </p:sp>
      <p:pic>
        <p:nvPicPr>
          <p:cNvPr id="228356" name="Picture 23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838200"/>
            <a:ext cx="5745162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392"/>
          <p:cNvGrpSpPr>
            <a:grpSpLocks/>
          </p:cNvGrpSpPr>
          <p:nvPr/>
        </p:nvGrpSpPr>
        <p:grpSpPr bwMode="auto">
          <a:xfrm>
            <a:off x="5410200" y="685800"/>
            <a:ext cx="3551238" cy="5842000"/>
            <a:chOff x="5410200" y="685800"/>
            <a:chExt cx="3551237" cy="5842575"/>
          </a:xfrm>
        </p:grpSpPr>
        <p:grpSp>
          <p:nvGrpSpPr>
            <p:cNvPr id="228358" name="Group 390"/>
            <p:cNvGrpSpPr>
              <a:grpSpLocks/>
            </p:cNvGrpSpPr>
            <p:nvPr/>
          </p:nvGrpSpPr>
          <p:grpSpPr bwMode="auto">
            <a:xfrm>
              <a:off x="5410200" y="685800"/>
              <a:ext cx="3551237" cy="5223563"/>
              <a:chOff x="5592763" y="457200"/>
              <a:chExt cx="3551237" cy="5223563"/>
            </a:xfrm>
          </p:grpSpPr>
          <p:grpSp>
            <p:nvGrpSpPr>
              <p:cNvPr id="228360" name="Group 389"/>
              <p:cNvGrpSpPr>
                <a:grpSpLocks/>
              </p:cNvGrpSpPr>
              <p:nvPr/>
            </p:nvGrpSpPr>
            <p:grpSpPr bwMode="auto">
              <a:xfrm>
                <a:off x="5592763" y="457200"/>
                <a:ext cx="3551237" cy="5223563"/>
                <a:chOff x="5257800" y="1264550"/>
                <a:chExt cx="3551237" cy="5223563"/>
              </a:xfrm>
            </p:grpSpPr>
            <p:grpSp>
              <p:nvGrpSpPr>
                <p:cNvPr id="228362" name="Group 1"/>
                <p:cNvGrpSpPr>
                  <a:grpSpLocks/>
                </p:cNvGrpSpPr>
                <p:nvPr/>
              </p:nvGrpSpPr>
              <p:grpSpPr bwMode="auto">
                <a:xfrm>
                  <a:off x="5257800" y="1990725"/>
                  <a:ext cx="3551237" cy="4497388"/>
                  <a:chOff x="5202238" y="1546225"/>
                  <a:chExt cx="3551237" cy="4497388"/>
                </a:xfrm>
              </p:grpSpPr>
              <p:sp>
                <p:nvSpPr>
                  <p:cNvPr id="228367" name="Freeform 415"/>
                  <p:cNvSpPr>
                    <a:spLocks/>
                  </p:cNvSpPr>
                  <p:nvPr/>
                </p:nvSpPr>
                <p:spPr bwMode="auto">
                  <a:xfrm>
                    <a:off x="7004050" y="3527425"/>
                    <a:ext cx="1314450" cy="674688"/>
                  </a:xfrm>
                  <a:custGeom>
                    <a:avLst/>
                    <a:gdLst>
                      <a:gd name="T0" fmla="*/ 2147483647 w 828"/>
                      <a:gd name="T1" fmla="*/ 2147483647 h 425"/>
                      <a:gd name="T2" fmla="*/ 2147483647 w 828"/>
                      <a:gd name="T3" fmla="*/ 2147483647 h 425"/>
                      <a:gd name="T4" fmla="*/ 2147483647 w 828"/>
                      <a:gd name="T5" fmla="*/ 2147483647 h 425"/>
                      <a:gd name="T6" fmla="*/ 2147483647 w 828"/>
                      <a:gd name="T7" fmla="*/ 2147483647 h 425"/>
                      <a:gd name="T8" fmla="*/ 2147483647 w 828"/>
                      <a:gd name="T9" fmla="*/ 2147483647 h 425"/>
                      <a:gd name="T10" fmla="*/ 2147483647 w 828"/>
                      <a:gd name="T11" fmla="*/ 2147483647 h 425"/>
                      <a:gd name="T12" fmla="*/ 2147483647 w 828"/>
                      <a:gd name="T13" fmla="*/ 2147483647 h 425"/>
                      <a:gd name="T14" fmla="*/ 2147483647 w 828"/>
                      <a:gd name="T15" fmla="*/ 2147483647 h 425"/>
                      <a:gd name="T16" fmla="*/ 2147483647 w 828"/>
                      <a:gd name="T17" fmla="*/ 2147483647 h 425"/>
                      <a:gd name="T18" fmla="*/ 2147483647 w 828"/>
                      <a:gd name="T19" fmla="*/ 2147483647 h 425"/>
                      <a:gd name="T20" fmla="*/ 2147483647 w 828"/>
                      <a:gd name="T21" fmla="*/ 2147483647 h 425"/>
                      <a:gd name="T22" fmla="*/ 2147483647 w 828"/>
                      <a:gd name="T23" fmla="*/ 2147483647 h 42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828"/>
                      <a:gd name="T37" fmla="*/ 0 h 425"/>
                      <a:gd name="T38" fmla="*/ 828 w 828"/>
                      <a:gd name="T39" fmla="*/ 425 h 42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828" h="425">
                        <a:moveTo>
                          <a:pt x="382" y="30"/>
                        </a:moveTo>
                        <a:cubicBezTo>
                          <a:pt x="350" y="29"/>
                          <a:pt x="413" y="30"/>
                          <a:pt x="370" y="30"/>
                        </a:cubicBezTo>
                        <a:cubicBezTo>
                          <a:pt x="327" y="30"/>
                          <a:pt x="187" y="16"/>
                          <a:pt x="126" y="32"/>
                        </a:cubicBezTo>
                        <a:cubicBezTo>
                          <a:pt x="65" y="48"/>
                          <a:pt x="12" y="86"/>
                          <a:pt x="6" y="126"/>
                        </a:cubicBezTo>
                        <a:cubicBezTo>
                          <a:pt x="0" y="166"/>
                          <a:pt x="44" y="231"/>
                          <a:pt x="92" y="274"/>
                        </a:cubicBezTo>
                        <a:cubicBezTo>
                          <a:pt x="140" y="317"/>
                          <a:pt x="217" y="360"/>
                          <a:pt x="292" y="384"/>
                        </a:cubicBezTo>
                        <a:cubicBezTo>
                          <a:pt x="367" y="408"/>
                          <a:pt x="472" y="425"/>
                          <a:pt x="540" y="416"/>
                        </a:cubicBezTo>
                        <a:cubicBezTo>
                          <a:pt x="608" y="407"/>
                          <a:pt x="659" y="371"/>
                          <a:pt x="698" y="330"/>
                        </a:cubicBezTo>
                        <a:cubicBezTo>
                          <a:pt x="737" y="289"/>
                          <a:pt x="760" y="221"/>
                          <a:pt x="776" y="170"/>
                        </a:cubicBezTo>
                        <a:cubicBezTo>
                          <a:pt x="792" y="119"/>
                          <a:pt x="828" y="44"/>
                          <a:pt x="792" y="22"/>
                        </a:cubicBezTo>
                        <a:cubicBezTo>
                          <a:pt x="756" y="0"/>
                          <a:pt x="630" y="37"/>
                          <a:pt x="560" y="38"/>
                        </a:cubicBezTo>
                        <a:cubicBezTo>
                          <a:pt x="490" y="39"/>
                          <a:pt x="414" y="31"/>
                          <a:pt x="382" y="30"/>
                        </a:cubicBezTo>
                        <a:close/>
                      </a:path>
                    </a:pathLst>
                  </a:custGeom>
                  <a:solidFill>
                    <a:srgbClr val="00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68" name="Freeform 416"/>
                  <p:cNvSpPr>
                    <a:spLocks/>
                  </p:cNvSpPr>
                  <p:nvPr/>
                </p:nvSpPr>
                <p:spPr bwMode="auto">
                  <a:xfrm>
                    <a:off x="7023100" y="2001838"/>
                    <a:ext cx="1730375" cy="1125538"/>
                  </a:xfrm>
                  <a:custGeom>
                    <a:avLst/>
                    <a:gdLst>
                      <a:gd name="T0" fmla="*/ 2147483647 w 765"/>
                      <a:gd name="T1" fmla="*/ 2147483647 h 459"/>
                      <a:gd name="T2" fmla="*/ 2147483647 w 765"/>
                      <a:gd name="T3" fmla="*/ 2147483647 h 459"/>
                      <a:gd name="T4" fmla="*/ 2147483647 w 765"/>
                      <a:gd name="T5" fmla="*/ 2147483647 h 459"/>
                      <a:gd name="T6" fmla="*/ 2147483647 w 765"/>
                      <a:gd name="T7" fmla="*/ 2147483647 h 459"/>
                      <a:gd name="T8" fmla="*/ 2147483647 w 765"/>
                      <a:gd name="T9" fmla="*/ 2147483647 h 459"/>
                      <a:gd name="T10" fmla="*/ 2147483647 w 765"/>
                      <a:gd name="T11" fmla="*/ 2147483647 h 459"/>
                      <a:gd name="T12" fmla="*/ 2147483647 w 765"/>
                      <a:gd name="T13" fmla="*/ 2147483647 h 459"/>
                      <a:gd name="T14" fmla="*/ 2147483647 w 765"/>
                      <a:gd name="T15" fmla="*/ 2147483647 h 459"/>
                      <a:gd name="T16" fmla="*/ 2147483647 w 765"/>
                      <a:gd name="T17" fmla="*/ 2147483647 h 459"/>
                      <a:gd name="T18" fmla="*/ 2147483647 w 765"/>
                      <a:gd name="T19" fmla="*/ 2147483647 h 459"/>
                      <a:gd name="T20" fmla="*/ 2147483647 w 765"/>
                      <a:gd name="T21" fmla="*/ 2147483647 h 459"/>
                      <a:gd name="T22" fmla="*/ 2147483647 w 765"/>
                      <a:gd name="T23" fmla="*/ 2147483647 h 459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65"/>
                      <a:gd name="T37" fmla="*/ 0 h 459"/>
                      <a:gd name="T38" fmla="*/ 765 w 765"/>
                      <a:gd name="T39" fmla="*/ 459 h 459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65" h="459">
                        <a:moveTo>
                          <a:pt x="424" y="10"/>
                        </a:moveTo>
                        <a:cubicBezTo>
                          <a:pt x="362" y="16"/>
                          <a:pt x="343" y="55"/>
                          <a:pt x="288" y="70"/>
                        </a:cubicBezTo>
                        <a:cubicBezTo>
                          <a:pt x="233" y="85"/>
                          <a:pt x="142" y="56"/>
                          <a:pt x="96" y="100"/>
                        </a:cubicBezTo>
                        <a:cubicBezTo>
                          <a:pt x="50" y="144"/>
                          <a:pt x="0" y="279"/>
                          <a:pt x="14" y="336"/>
                        </a:cubicBezTo>
                        <a:cubicBezTo>
                          <a:pt x="28" y="393"/>
                          <a:pt x="125" y="429"/>
                          <a:pt x="180" y="444"/>
                        </a:cubicBezTo>
                        <a:cubicBezTo>
                          <a:pt x="235" y="459"/>
                          <a:pt x="279" y="426"/>
                          <a:pt x="346" y="426"/>
                        </a:cubicBezTo>
                        <a:cubicBezTo>
                          <a:pt x="413" y="426"/>
                          <a:pt x="525" y="443"/>
                          <a:pt x="584" y="444"/>
                        </a:cubicBezTo>
                        <a:cubicBezTo>
                          <a:pt x="643" y="445"/>
                          <a:pt x="670" y="446"/>
                          <a:pt x="698" y="434"/>
                        </a:cubicBezTo>
                        <a:cubicBezTo>
                          <a:pt x="726" y="422"/>
                          <a:pt x="743" y="418"/>
                          <a:pt x="752" y="372"/>
                        </a:cubicBezTo>
                        <a:cubicBezTo>
                          <a:pt x="761" y="326"/>
                          <a:pt x="765" y="214"/>
                          <a:pt x="750" y="158"/>
                        </a:cubicBezTo>
                        <a:cubicBezTo>
                          <a:pt x="735" y="102"/>
                          <a:pt x="716" y="58"/>
                          <a:pt x="662" y="34"/>
                        </a:cubicBezTo>
                        <a:cubicBezTo>
                          <a:pt x="608" y="10"/>
                          <a:pt x="505" y="0"/>
                          <a:pt x="424" y="1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CCFF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69" name="Freeform 417"/>
                  <p:cNvSpPr>
                    <a:spLocks/>
                  </p:cNvSpPr>
                  <p:nvPr/>
                </p:nvSpPr>
                <p:spPr bwMode="auto">
                  <a:xfrm>
                    <a:off x="5202238" y="1709738"/>
                    <a:ext cx="1736725" cy="1071563"/>
                  </a:xfrm>
                  <a:custGeom>
                    <a:avLst/>
                    <a:gdLst>
                      <a:gd name="T0" fmla="*/ 2147483647 w 1036"/>
                      <a:gd name="T1" fmla="*/ 2147483647 h 675"/>
                      <a:gd name="T2" fmla="*/ 2147483647 w 1036"/>
                      <a:gd name="T3" fmla="*/ 2147483647 h 675"/>
                      <a:gd name="T4" fmla="*/ 2147483647 w 1036"/>
                      <a:gd name="T5" fmla="*/ 2147483647 h 675"/>
                      <a:gd name="T6" fmla="*/ 2147483647 w 1036"/>
                      <a:gd name="T7" fmla="*/ 2147483647 h 675"/>
                      <a:gd name="T8" fmla="*/ 2147483647 w 1036"/>
                      <a:gd name="T9" fmla="*/ 2147483647 h 675"/>
                      <a:gd name="T10" fmla="*/ 2147483647 w 1036"/>
                      <a:gd name="T11" fmla="*/ 2147483647 h 675"/>
                      <a:gd name="T12" fmla="*/ 2147483647 w 1036"/>
                      <a:gd name="T13" fmla="*/ 2147483647 h 675"/>
                      <a:gd name="T14" fmla="*/ 2147483647 w 1036"/>
                      <a:gd name="T15" fmla="*/ 2147483647 h 675"/>
                      <a:gd name="T16" fmla="*/ 2147483647 w 1036"/>
                      <a:gd name="T17" fmla="*/ 2147483647 h 675"/>
                      <a:gd name="T18" fmla="*/ 2147483647 w 1036"/>
                      <a:gd name="T19" fmla="*/ 2147483647 h 675"/>
                      <a:gd name="T20" fmla="*/ 2147483647 w 1036"/>
                      <a:gd name="T21" fmla="*/ 2147483647 h 675"/>
                      <a:gd name="T22" fmla="*/ 2147483647 w 1036"/>
                      <a:gd name="T23" fmla="*/ 2147483647 h 675"/>
                      <a:gd name="T24" fmla="*/ 2147483647 w 1036"/>
                      <a:gd name="T25" fmla="*/ 2147483647 h 675"/>
                      <a:gd name="T26" fmla="*/ 2147483647 w 1036"/>
                      <a:gd name="T27" fmla="*/ 2147483647 h 675"/>
                      <a:gd name="T28" fmla="*/ 2147483647 w 1036"/>
                      <a:gd name="T29" fmla="*/ 2147483647 h 675"/>
                      <a:gd name="T30" fmla="*/ 2147483647 w 1036"/>
                      <a:gd name="T31" fmla="*/ 2147483647 h 675"/>
                      <a:gd name="T32" fmla="*/ 2147483647 w 1036"/>
                      <a:gd name="T33" fmla="*/ 2147483647 h 675"/>
                      <a:gd name="T34" fmla="*/ 2147483647 w 1036"/>
                      <a:gd name="T35" fmla="*/ 2147483647 h 675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w 1036"/>
                      <a:gd name="T55" fmla="*/ 0 h 675"/>
                      <a:gd name="T56" fmla="*/ 1036 w 1036"/>
                      <a:gd name="T57" fmla="*/ 675 h 675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T54" t="T55" r="T56" b="T57"/>
                    <a:pathLst>
                      <a:path w="1036" h="675">
                        <a:moveTo>
                          <a:pt x="648" y="11"/>
                        </a:moveTo>
                        <a:cubicBezTo>
                          <a:pt x="584" y="19"/>
                          <a:pt x="464" y="33"/>
                          <a:pt x="390" y="53"/>
                        </a:cubicBezTo>
                        <a:cubicBezTo>
                          <a:pt x="316" y="73"/>
                          <a:pt x="246" y="100"/>
                          <a:pt x="206" y="129"/>
                        </a:cubicBezTo>
                        <a:cubicBezTo>
                          <a:pt x="166" y="158"/>
                          <a:pt x="183" y="201"/>
                          <a:pt x="152" y="229"/>
                        </a:cubicBezTo>
                        <a:cubicBezTo>
                          <a:pt x="121" y="257"/>
                          <a:pt x="44" y="259"/>
                          <a:pt x="22" y="297"/>
                        </a:cubicBezTo>
                        <a:cubicBezTo>
                          <a:pt x="0" y="335"/>
                          <a:pt x="0" y="427"/>
                          <a:pt x="18" y="459"/>
                        </a:cubicBezTo>
                        <a:cubicBezTo>
                          <a:pt x="36" y="491"/>
                          <a:pt x="59" y="484"/>
                          <a:pt x="132" y="489"/>
                        </a:cubicBezTo>
                        <a:cubicBezTo>
                          <a:pt x="205" y="494"/>
                          <a:pt x="380" y="478"/>
                          <a:pt x="458" y="489"/>
                        </a:cubicBezTo>
                        <a:cubicBezTo>
                          <a:pt x="536" y="500"/>
                          <a:pt x="549" y="527"/>
                          <a:pt x="598" y="555"/>
                        </a:cubicBezTo>
                        <a:cubicBezTo>
                          <a:pt x="647" y="583"/>
                          <a:pt x="707" y="639"/>
                          <a:pt x="752" y="657"/>
                        </a:cubicBezTo>
                        <a:cubicBezTo>
                          <a:pt x="797" y="675"/>
                          <a:pt x="837" y="670"/>
                          <a:pt x="870" y="661"/>
                        </a:cubicBezTo>
                        <a:cubicBezTo>
                          <a:pt x="903" y="652"/>
                          <a:pt x="932" y="639"/>
                          <a:pt x="952" y="603"/>
                        </a:cubicBezTo>
                        <a:cubicBezTo>
                          <a:pt x="972" y="567"/>
                          <a:pt x="981" y="497"/>
                          <a:pt x="992" y="445"/>
                        </a:cubicBezTo>
                        <a:cubicBezTo>
                          <a:pt x="1003" y="393"/>
                          <a:pt x="1013" y="347"/>
                          <a:pt x="1018" y="291"/>
                        </a:cubicBezTo>
                        <a:cubicBezTo>
                          <a:pt x="1023" y="235"/>
                          <a:pt x="1036" y="153"/>
                          <a:pt x="1022" y="107"/>
                        </a:cubicBezTo>
                        <a:cubicBezTo>
                          <a:pt x="1008" y="61"/>
                          <a:pt x="975" y="34"/>
                          <a:pt x="934" y="17"/>
                        </a:cubicBezTo>
                        <a:cubicBezTo>
                          <a:pt x="893" y="0"/>
                          <a:pt x="824" y="4"/>
                          <a:pt x="776" y="3"/>
                        </a:cubicBezTo>
                        <a:cubicBezTo>
                          <a:pt x="728" y="2"/>
                          <a:pt x="712" y="3"/>
                          <a:pt x="648" y="11"/>
                        </a:cubicBezTo>
                        <a:close/>
                      </a:path>
                    </a:pathLst>
                  </a:custGeom>
                  <a:solidFill>
                    <a:srgbClr val="00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grpSp>
                <p:nvGrpSpPr>
                  <p:cNvPr id="228370" name="Group 418"/>
                  <p:cNvGrpSpPr>
                    <a:grpSpLocks/>
                  </p:cNvGrpSpPr>
                  <p:nvPr/>
                </p:nvGrpSpPr>
                <p:grpSpPr bwMode="auto">
                  <a:xfrm>
                    <a:off x="5278438" y="2974975"/>
                    <a:ext cx="1458912" cy="933450"/>
                    <a:chOff x="2889" y="1631"/>
                    <a:chExt cx="980" cy="743"/>
                  </a:xfrm>
                </p:grpSpPr>
                <p:sp>
                  <p:nvSpPr>
                    <p:cNvPr id="228715" name="Rectangle 4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46" y="1841"/>
                      <a:ext cx="663" cy="533"/>
                    </a:xfrm>
                    <a:prstGeom prst="rect">
                      <a:avLst/>
                    </a:prstGeom>
                    <a:solidFill>
                      <a:srgbClr val="00CC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716" name="AutoShape 4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9" y="1631"/>
                      <a:ext cx="980" cy="253"/>
                    </a:xfrm>
                    <a:prstGeom prst="triangle">
                      <a:avLst>
                        <a:gd name="adj" fmla="val 50000"/>
                      </a:avLst>
                    </a:prstGeom>
                    <a:solidFill>
                      <a:srgbClr val="00CC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CCFF"/>
                        </a:solidFill>
                      </a:endParaRPr>
                    </a:p>
                  </p:txBody>
                </p:sp>
              </p:grpSp>
              <p:sp>
                <p:nvSpPr>
                  <p:cNvPr id="228371" name="Line 421"/>
                  <p:cNvSpPr>
                    <a:spLocks noChangeShapeType="1"/>
                  </p:cNvSpPr>
                  <p:nvPr/>
                </p:nvSpPr>
                <p:spPr bwMode="auto">
                  <a:xfrm>
                    <a:off x="7396163" y="3813175"/>
                    <a:ext cx="163512" cy="1206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72" name="Line 422"/>
                  <p:cNvSpPr>
                    <a:spLocks noChangeShapeType="1"/>
                  </p:cNvSpPr>
                  <p:nvPr/>
                </p:nvSpPr>
                <p:spPr bwMode="auto">
                  <a:xfrm>
                    <a:off x="7493000" y="3733800"/>
                    <a:ext cx="27940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73" name="Line 4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729538" y="3819525"/>
                    <a:ext cx="134937" cy="1047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74" name="Line 424"/>
                  <p:cNvSpPr>
                    <a:spLocks noChangeShapeType="1"/>
                  </p:cNvSpPr>
                  <p:nvPr/>
                </p:nvSpPr>
                <p:spPr bwMode="auto">
                  <a:xfrm>
                    <a:off x="6427788" y="3740150"/>
                    <a:ext cx="67945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75" name="Line 425"/>
                  <p:cNvSpPr>
                    <a:spLocks noChangeShapeType="1"/>
                  </p:cNvSpPr>
                  <p:nvPr/>
                </p:nvSpPr>
                <p:spPr bwMode="auto">
                  <a:xfrm>
                    <a:off x="6723063" y="2587625"/>
                    <a:ext cx="509587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76" name="Line 426"/>
                  <p:cNvSpPr>
                    <a:spLocks noChangeShapeType="1"/>
                  </p:cNvSpPr>
                  <p:nvPr/>
                </p:nvSpPr>
                <p:spPr bwMode="auto">
                  <a:xfrm>
                    <a:off x="6289675" y="2403475"/>
                    <a:ext cx="152400" cy="952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77" name="Freeform 427"/>
                  <p:cNvSpPr>
                    <a:spLocks/>
                  </p:cNvSpPr>
                  <p:nvPr/>
                </p:nvSpPr>
                <p:spPr bwMode="auto">
                  <a:xfrm>
                    <a:off x="5497513" y="4378325"/>
                    <a:ext cx="3079750" cy="1665288"/>
                  </a:xfrm>
                  <a:custGeom>
                    <a:avLst/>
                    <a:gdLst>
                      <a:gd name="T0" fmla="*/ 2147483647 w 1940"/>
                      <a:gd name="T1" fmla="*/ 2147483647 h 1049"/>
                      <a:gd name="T2" fmla="*/ 2147483647 w 1940"/>
                      <a:gd name="T3" fmla="*/ 2147483647 h 1049"/>
                      <a:gd name="T4" fmla="*/ 2147483647 w 1940"/>
                      <a:gd name="T5" fmla="*/ 2147483647 h 1049"/>
                      <a:gd name="T6" fmla="*/ 2147483647 w 1940"/>
                      <a:gd name="T7" fmla="*/ 2147483647 h 1049"/>
                      <a:gd name="T8" fmla="*/ 2147483647 w 1940"/>
                      <a:gd name="T9" fmla="*/ 2147483647 h 1049"/>
                      <a:gd name="T10" fmla="*/ 2147483647 w 1940"/>
                      <a:gd name="T11" fmla="*/ 2147483647 h 1049"/>
                      <a:gd name="T12" fmla="*/ 2147483647 w 1940"/>
                      <a:gd name="T13" fmla="*/ 2147483647 h 1049"/>
                      <a:gd name="T14" fmla="*/ 2147483647 w 1940"/>
                      <a:gd name="T15" fmla="*/ 2147483647 h 1049"/>
                      <a:gd name="T16" fmla="*/ 2147483647 w 1940"/>
                      <a:gd name="T17" fmla="*/ 2147483647 h 1049"/>
                      <a:gd name="T18" fmla="*/ 2147483647 w 1940"/>
                      <a:gd name="T19" fmla="*/ 2147483647 h 1049"/>
                      <a:gd name="T20" fmla="*/ 2147483647 w 1940"/>
                      <a:gd name="T21" fmla="*/ 2147483647 h 1049"/>
                      <a:gd name="T22" fmla="*/ 2147483647 w 1940"/>
                      <a:gd name="T23" fmla="*/ 2147483647 h 1049"/>
                      <a:gd name="T24" fmla="*/ 2147483647 w 1940"/>
                      <a:gd name="T25" fmla="*/ 2147483647 h 1049"/>
                      <a:gd name="T26" fmla="*/ 2147483647 w 1940"/>
                      <a:gd name="T27" fmla="*/ 2147483647 h 1049"/>
                      <a:gd name="T28" fmla="*/ 2147483647 w 1940"/>
                      <a:gd name="T29" fmla="*/ 2147483647 h 1049"/>
                      <a:gd name="T30" fmla="*/ 2147483647 w 1940"/>
                      <a:gd name="T31" fmla="*/ 2147483647 h 104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940"/>
                      <a:gd name="T49" fmla="*/ 0 h 1049"/>
                      <a:gd name="T50" fmla="*/ 1940 w 1940"/>
                      <a:gd name="T51" fmla="*/ 1049 h 104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940" h="1049">
                        <a:moveTo>
                          <a:pt x="952" y="26"/>
                        </a:moveTo>
                        <a:cubicBezTo>
                          <a:pt x="867" y="45"/>
                          <a:pt x="832" y="118"/>
                          <a:pt x="755" y="125"/>
                        </a:cubicBezTo>
                        <a:cubicBezTo>
                          <a:pt x="678" y="132"/>
                          <a:pt x="587" y="72"/>
                          <a:pt x="488" y="68"/>
                        </a:cubicBezTo>
                        <a:cubicBezTo>
                          <a:pt x="389" y="64"/>
                          <a:pt x="237" y="48"/>
                          <a:pt x="158" y="101"/>
                        </a:cubicBezTo>
                        <a:cubicBezTo>
                          <a:pt x="79" y="154"/>
                          <a:pt x="28" y="298"/>
                          <a:pt x="14" y="389"/>
                        </a:cubicBezTo>
                        <a:cubicBezTo>
                          <a:pt x="0" y="480"/>
                          <a:pt x="25" y="595"/>
                          <a:pt x="71" y="648"/>
                        </a:cubicBezTo>
                        <a:cubicBezTo>
                          <a:pt x="117" y="701"/>
                          <a:pt x="205" y="665"/>
                          <a:pt x="288" y="706"/>
                        </a:cubicBezTo>
                        <a:cubicBezTo>
                          <a:pt x="371" y="747"/>
                          <a:pt x="450" y="842"/>
                          <a:pt x="568" y="893"/>
                        </a:cubicBezTo>
                        <a:cubicBezTo>
                          <a:pt x="686" y="944"/>
                          <a:pt x="852" y="991"/>
                          <a:pt x="996" y="1014"/>
                        </a:cubicBezTo>
                        <a:cubicBezTo>
                          <a:pt x="1140" y="1036"/>
                          <a:pt x="1309" y="1049"/>
                          <a:pt x="1433" y="1031"/>
                        </a:cubicBezTo>
                        <a:cubicBezTo>
                          <a:pt x="1557" y="1012"/>
                          <a:pt x="1657" y="960"/>
                          <a:pt x="1739" y="907"/>
                        </a:cubicBezTo>
                        <a:cubicBezTo>
                          <a:pt x="1821" y="855"/>
                          <a:pt x="1906" y="824"/>
                          <a:pt x="1923" y="714"/>
                        </a:cubicBezTo>
                        <a:cubicBezTo>
                          <a:pt x="1940" y="604"/>
                          <a:pt x="1898" y="350"/>
                          <a:pt x="1839" y="251"/>
                        </a:cubicBezTo>
                        <a:cubicBezTo>
                          <a:pt x="1780" y="151"/>
                          <a:pt x="1662" y="153"/>
                          <a:pt x="1566" y="114"/>
                        </a:cubicBezTo>
                        <a:cubicBezTo>
                          <a:pt x="1470" y="76"/>
                          <a:pt x="1365" y="30"/>
                          <a:pt x="1263" y="15"/>
                        </a:cubicBezTo>
                        <a:cubicBezTo>
                          <a:pt x="1161" y="0"/>
                          <a:pt x="1037" y="8"/>
                          <a:pt x="952" y="26"/>
                        </a:cubicBezTo>
                        <a:close/>
                      </a:path>
                    </a:pathLst>
                  </a:custGeom>
                  <a:solidFill>
                    <a:srgbClr val="00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78" name="Line 42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7845425" y="5159376"/>
                    <a:ext cx="523875" cy="1397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79" name="Line 429"/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991475" y="5440363"/>
                    <a:ext cx="3175" cy="85725"/>
                  </a:xfrm>
                  <a:prstGeom prst="line">
                    <a:avLst/>
                  </a:prstGeom>
                  <a:noFill/>
                  <a:ln w="12700">
                    <a:solidFill>
                      <a:schemeClr val="bg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80" name="Line 430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8177213" y="5116513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81" name="Line 431"/>
                  <p:cNvSpPr>
                    <a:spLocks noChangeShapeType="1"/>
                  </p:cNvSpPr>
                  <p:nvPr/>
                </p:nvSpPr>
                <p:spPr bwMode="auto">
                  <a:xfrm>
                    <a:off x="7358063" y="4697413"/>
                    <a:ext cx="390525" cy="1841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82" name="Line 43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37350" y="4684713"/>
                    <a:ext cx="322263" cy="1984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83" name="Line 43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80213" y="4976813"/>
                    <a:ext cx="97155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84" name="Line 435"/>
                  <p:cNvSpPr>
                    <a:spLocks noChangeShapeType="1"/>
                  </p:cNvSpPr>
                  <p:nvPr/>
                </p:nvSpPr>
                <p:spPr bwMode="auto">
                  <a:xfrm>
                    <a:off x="6100763" y="4773613"/>
                    <a:ext cx="263525" cy="8572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85" name="Line 43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842000" y="4983163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86" name="Line 4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67450" y="5070475"/>
                    <a:ext cx="142875" cy="19843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87" name="Line 44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6588125" y="5097463"/>
                    <a:ext cx="74613" cy="1730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88" name="Line 441"/>
                  <p:cNvSpPr>
                    <a:spLocks noChangeShapeType="1"/>
                  </p:cNvSpPr>
                  <p:nvPr/>
                </p:nvSpPr>
                <p:spPr bwMode="auto">
                  <a:xfrm>
                    <a:off x="6743700" y="5053013"/>
                    <a:ext cx="503238" cy="2698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89" name="Line 443"/>
                  <p:cNvSpPr>
                    <a:spLocks noChangeShapeType="1"/>
                  </p:cNvSpPr>
                  <p:nvPr/>
                </p:nvSpPr>
                <p:spPr bwMode="auto">
                  <a:xfrm>
                    <a:off x="6281738" y="3522663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90" name="Line 4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577138" y="2492375"/>
                    <a:ext cx="123825" cy="87313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91" name="Line 445"/>
                  <p:cNvSpPr>
                    <a:spLocks noChangeShapeType="1"/>
                  </p:cNvSpPr>
                  <p:nvPr/>
                </p:nvSpPr>
                <p:spPr bwMode="auto">
                  <a:xfrm>
                    <a:off x="7405688" y="2665413"/>
                    <a:ext cx="0" cy="825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92" name="Line 44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577138" y="2562225"/>
                    <a:ext cx="263525" cy="28892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93" name="Line 447"/>
                  <p:cNvSpPr>
                    <a:spLocks noChangeShapeType="1"/>
                  </p:cNvSpPr>
                  <p:nvPr/>
                </p:nvSpPr>
                <p:spPr bwMode="auto">
                  <a:xfrm>
                    <a:off x="7942263" y="2560638"/>
                    <a:ext cx="0" cy="1968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94" name="Line 448"/>
                  <p:cNvSpPr>
                    <a:spLocks noChangeShapeType="1"/>
                  </p:cNvSpPr>
                  <p:nvPr/>
                </p:nvSpPr>
                <p:spPr bwMode="auto">
                  <a:xfrm>
                    <a:off x="7596188" y="2867025"/>
                    <a:ext cx="18891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95" name="Line 44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891213" y="3733800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96" name="Line 450"/>
                  <p:cNvSpPr>
                    <a:spLocks noChangeShapeType="1"/>
                  </p:cNvSpPr>
                  <p:nvPr/>
                </p:nvSpPr>
                <p:spPr bwMode="auto">
                  <a:xfrm>
                    <a:off x="8150225" y="2857500"/>
                    <a:ext cx="17780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97" name="Line 45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96150" y="2933700"/>
                    <a:ext cx="98425" cy="7048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98" name="Line 45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888288" y="2933700"/>
                    <a:ext cx="111125" cy="7270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sp>
                <p:nvSpPr>
                  <p:cNvPr id="228399" name="Line 5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72338" y="4075113"/>
                    <a:ext cx="227012" cy="4365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grpSp>
                <p:nvGrpSpPr>
                  <p:cNvPr id="228400" name="Group 590"/>
                  <p:cNvGrpSpPr>
                    <a:grpSpLocks/>
                  </p:cNvGrpSpPr>
                  <p:nvPr/>
                </p:nvGrpSpPr>
                <p:grpSpPr bwMode="auto">
                  <a:xfrm flipH="1">
                    <a:off x="5775325" y="4533900"/>
                    <a:ext cx="414337" cy="373063"/>
                    <a:chOff x="2839" y="3501"/>
                    <a:chExt cx="755" cy="803"/>
                  </a:xfrm>
                </p:grpSpPr>
                <p:pic>
                  <p:nvPicPr>
                    <p:cNvPr id="228713" name="Picture 591" descr="desktop_computer_stylized_medium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714" name="Freeform 592"/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01" name="Group 593"/>
                  <p:cNvGrpSpPr>
                    <a:grpSpLocks/>
                  </p:cNvGrpSpPr>
                  <p:nvPr/>
                </p:nvGrpSpPr>
                <p:grpSpPr bwMode="auto">
                  <a:xfrm flipH="1">
                    <a:off x="5457825" y="4954588"/>
                    <a:ext cx="482600" cy="406400"/>
                    <a:chOff x="2839" y="3501"/>
                    <a:chExt cx="755" cy="803"/>
                  </a:xfrm>
                </p:grpSpPr>
                <p:pic>
                  <p:nvPicPr>
                    <p:cNvPr id="228711" name="Picture 594" descr="desktop_computer_stylized_medium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712" name="Freeform 595"/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02" name="Group 596"/>
                  <p:cNvGrpSpPr>
                    <a:grpSpLocks/>
                  </p:cNvGrpSpPr>
                  <p:nvPr/>
                </p:nvGrpSpPr>
                <p:grpSpPr bwMode="auto">
                  <a:xfrm flipH="1">
                    <a:off x="5935663" y="5256213"/>
                    <a:ext cx="427037" cy="349250"/>
                    <a:chOff x="2839" y="3501"/>
                    <a:chExt cx="755" cy="803"/>
                  </a:xfrm>
                </p:grpSpPr>
                <p:pic>
                  <p:nvPicPr>
                    <p:cNvPr id="228709" name="Picture 597" descr="desktop_computer_stylized_medium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5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710" name="Freeform 598"/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03" name="Group 599"/>
                  <p:cNvGrpSpPr>
                    <a:grpSpLocks/>
                  </p:cNvGrpSpPr>
                  <p:nvPr/>
                </p:nvGrpSpPr>
                <p:grpSpPr bwMode="auto">
                  <a:xfrm>
                    <a:off x="6550025" y="5238750"/>
                    <a:ext cx="427037" cy="350838"/>
                    <a:chOff x="2839" y="3501"/>
                    <a:chExt cx="755" cy="803"/>
                  </a:xfrm>
                </p:grpSpPr>
                <p:pic>
                  <p:nvPicPr>
                    <p:cNvPr id="228707" name="Picture 600" descr="desktop_computer_stylized_medium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6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708" name="Freeform 601"/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pic>
                <p:nvPicPr>
                  <p:cNvPr id="228404" name="Picture 603" descr="car_icon_small"/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342063" y="1720850"/>
                    <a:ext cx="849312" cy="1682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28405" name="Group 652"/>
                  <p:cNvGrpSpPr>
                    <a:grpSpLocks/>
                  </p:cNvGrpSpPr>
                  <p:nvPr/>
                </p:nvGrpSpPr>
                <p:grpSpPr bwMode="auto">
                  <a:xfrm>
                    <a:off x="5613400" y="1546225"/>
                    <a:ext cx="415925" cy="385763"/>
                    <a:chOff x="2751" y="1851"/>
                    <a:chExt cx="462" cy="478"/>
                  </a:xfrm>
                </p:grpSpPr>
                <p:pic>
                  <p:nvPicPr>
                    <p:cNvPr id="228705" name="Picture 653" descr="iphone_stylized_small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928" y="1922"/>
                      <a:ext cx="152" cy="40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706" name="Picture 654" descr="antenna_radiation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9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751" y="1851"/>
                      <a:ext cx="462" cy="1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grpSp>
                <p:nvGrpSpPr>
                  <p:cNvPr id="228406" name="Group 665"/>
                  <p:cNvGrpSpPr>
                    <a:grpSpLocks/>
                  </p:cNvGrpSpPr>
                  <p:nvPr/>
                </p:nvGrpSpPr>
                <p:grpSpPr bwMode="auto">
                  <a:xfrm>
                    <a:off x="7689850" y="2395538"/>
                    <a:ext cx="390525" cy="169863"/>
                    <a:chOff x="4650" y="1129"/>
                    <a:chExt cx="246" cy="95"/>
                  </a:xfrm>
                </p:grpSpPr>
                <p:sp>
                  <p:nvSpPr>
                    <p:cNvPr id="228697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98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99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700" name="Group 65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703" name="Freeform 6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704" name="Freeform 6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701" name="Line 6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702" name="Line 6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07" name="Group 666"/>
                  <p:cNvGrpSpPr>
                    <a:grpSpLocks/>
                  </p:cNvGrpSpPr>
                  <p:nvPr/>
                </p:nvGrpSpPr>
                <p:grpSpPr bwMode="auto">
                  <a:xfrm>
                    <a:off x="7762875" y="2757488"/>
                    <a:ext cx="390525" cy="176213"/>
                    <a:chOff x="4650" y="1129"/>
                    <a:chExt cx="246" cy="95"/>
                  </a:xfrm>
                </p:grpSpPr>
                <p:sp>
                  <p:nvSpPr>
                    <p:cNvPr id="228689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90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91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692" name="Group 6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95" name="Freeform 67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96" name="Freeform 67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693" name="Line 6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694" name="Line 6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08" name="Group 675"/>
                  <p:cNvGrpSpPr>
                    <a:grpSpLocks/>
                  </p:cNvGrpSpPr>
                  <p:nvPr/>
                </p:nvGrpSpPr>
                <p:grpSpPr bwMode="auto">
                  <a:xfrm>
                    <a:off x="7204075" y="2493963"/>
                    <a:ext cx="390525" cy="169863"/>
                    <a:chOff x="4650" y="1129"/>
                    <a:chExt cx="246" cy="95"/>
                  </a:xfrm>
                </p:grpSpPr>
                <p:sp>
                  <p:nvSpPr>
                    <p:cNvPr id="228681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82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83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684" name="Group 6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87" name="Freeform 6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88" name="Freeform 6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685" name="Line 6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686" name="Line 6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09" name="Group 684"/>
                  <p:cNvGrpSpPr>
                    <a:grpSpLocks/>
                  </p:cNvGrpSpPr>
                  <p:nvPr/>
                </p:nvGrpSpPr>
                <p:grpSpPr bwMode="auto">
                  <a:xfrm>
                    <a:off x="7215188" y="2757488"/>
                    <a:ext cx="390525" cy="169863"/>
                    <a:chOff x="4650" y="1129"/>
                    <a:chExt cx="246" cy="95"/>
                  </a:xfrm>
                </p:grpSpPr>
                <p:sp>
                  <p:nvSpPr>
                    <p:cNvPr id="228673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74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75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676" name="Group 68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79" name="Freeform 68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80" name="Freeform 69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677" name="Line 6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678" name="Line 6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sp>
                <p:nvSpPr>
                  <p:cNvPr id="228410" name="Line 693"/>
                  <p:cNvSpPr>
                    <a:spLocks noChangeShapeType="1"/>
                  </p:cNvSpPr>
                  <p:nvPr/>
                </p:nvSpPr>
                <p:spPr bwMode="auto">
                  <a:xfrm>
                    <a:off x="8345488" y="2855913"/>
                    <a:ext cx="17780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bg2"/>
                    </a:solidFill>
                    <a:prstDash val="dash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pitchFamily="82" charset="2"/>
                      <a:buNone/>
                    </a:pPr>
                    <a:endParaRPr lang="en-US" sz="2000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34" charset="-128"/>
                    </a:endParaRPr>
                  </a:p>
                </p:txBody>
              </p:sp>
              <p:grpSp>
                <p:nvGrpSpPr>
                  <p:cNvPr id="228411" name="Group 694"/>
                  <p:cNvGrpSpPr>
                    <a:grpSpLocks/>
                  </p:cNvGrpSpPr>
                  <p:nvPr/>
                </p:nvGrpSpPr>
                <p:grpSpPr bwMode="auto">
                  <a:xfrm>
                    <a:off x="7400925" y="3911600"/>
                    <a:ext cx="485775" cy="203200"/>
                    <a:chOff x="4650" y="1129"/>
                    <a:chExt cx="246" cy="95"/>
                  </a:xfrm>
                </p:grpSpPr>
                <p:sp>
                  <p:nvSpPr>
                    <p:cNvPr id="228665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66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67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668" name="Group 6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71" name="Freeform 69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72" name="Freeform 70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669" name="Line 7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670" name="Line 7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12" name="Group 712"/>
                  <p:cNvGrpSpPr>
                    <a:grpSpLocks/>
                  </p:cNvGrpSpPr>
                  <p:nvPr/>
                </p:nvGrpSpPr>
                <p:grpSpPr bwMode="auto">
                  <a:xfrm>
                    <a:off x="7081838" y="3630613"/>
                    <a:ext cx="485775" cy="203200"/>
                    <a:chOff x="4650" y="1129"/>
                    <a:chExt cx="246" cy="95"/>
                  </a:xfrm>
                </p:grpSpPr>
                <p:sp>
                  <p:nvSpPr>
                    <p:cNvPr id="228657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58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59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660" name="Group 71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63" name="Freeform 7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64" name="Freeform 7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661" name="Line 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662" name="Line 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13" name="Group 721"/>
                  <p:cNvGrpSpPr>
                    <a:grpSpLocks/>
                  </p:cNvGrpSpPr>
                  <p:nvPr/>
                </p:nvGrpSpPr>
                <p:grpSpPr bwMode="auto">
                  <a:xfrm>
                    <a:off x="7743825" y="3643313"/>
                    <a:ext cx="485775" cy="203200"/>
                    <a:chOff x="4650" y="1129"/>
                    <a:chExt cx="246" cy="95"/>
                  </a:xfrm>
                </p:grpSpPr>
                <p:sp>
                  <p:nvSpPr>
                    <p:cNvPr id="228649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50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51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652" name="Group 7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55" name="Freeform 7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56" name="Freeform 7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653" name="Line 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654" name="Line 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14" name="Group 730"/>
                  <p:cNvGrpSpPr>
                    <a:grpSpLocks/>
                  </p:cNvGrpSpPr>
                  <p:nvPr/>
                </p:nvGrpSpPr>
                <p:grpSpPr bwMode="auto">
                  <a:xfrm>
                    <a:off x="6962775" y="4505325"/>
                    <a:ext cx="619125" cy="242888"/>
                    <a:chOff x="4650" y="1129"/>
                    <a:chExt cx="246" cy="95"/>
                  </a:xfrm>
                </p:grpSpPr>
                <p:sp>
                  <p:nvSpPr>
                    <p:cNvPr id="228641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42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43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644" name="Group 73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47" name="Freeform 7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48" name="Freeform 7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645" name="Line 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646" name="Line 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15" name="Group 739"/>
                  <p:cNvGrpSpPr>
                    <a:grpSpLocks/>
                  </p:cNvGrpSpPr>
                  <p:nvPr/>
                </p:nvGrpSpPr>
                <p:grpSpPr bwMode="auto">
                  <a:xfrm>
                    <a:off x="7596188" y="4803775"/>
                    <a:ext cx="619125" cy="242888"/>
                    <a:chOff x="4650" y="1129"/>
                    <a:chExt cx="246" cy="95"/>
                  </a:xfrm>
                </p:grpSpPr>
                <p:sp>
                  <p:nvSpPr>
                    <p:cNvPr id="228633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34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35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636" name="Group 74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39" name="Freeform 7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40" name="Freeform 74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637" name="Line 7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638" name="Line 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16" name="Group 748"/>
                  <p:cNvGrpSpPr>
                    <a:grpSpLocks/>
                  </p:cNvGrpSpPr>
                  <p:nvPr/>
                </p:nvGrpSpPr>
                <p:grpSpPr bwMode="auto">
                  <a:xfrm>
                    <a:off x="6246813" y="4848225"/>
                    <a:ext cx="619125" cy="242888"/>
                    <a:chOff x="4650" y="1129"/>
                    <a:chExt cx="246" cy="95"/>
                  </a:xfrm>
                </p:grpSpPr>
                <p:sp>
                  <p:nvSpPr>
                    <p:cNvPr id="228625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26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27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628" name="Group 7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31" name="Freeform 7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32" name="Freeform 7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629" name="Line 7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630" name="Line 7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17" name="Group 757"/>
                  <p:cNvGrpSpPr>
                    <a:grpSpLocks/>
                  </p:cNvGrpSpPr>
                  <p:nvPr/>
                </p:nvGrpSpPr>
                <p:grpSpPr bwMode="auto">
                  <a:xfrm>
                    <a:off x="6053138" y="3640138"/>
                    <a:ext cx="390525" cy="169863"/>
                    <a:chOff x="4650" y="1129"/>
                    <a:chExt cx="246" cy="95"/>
                  </a:xfrm>
                </p:grpSpPr>
                <p:sp>
                  <p:nvSpPr>
                    <p:cNvPr id="228617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18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19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620" name="Group 76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23" name="Freeform 76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24" name="Freeform 76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621" name="Line 7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622" name="Line 7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18" name="Group 767"/>
                  <p:cNvGrpSpPr>
                    <a:grpSpLocks/>
                  </p:cNvGrpSpPr>
                  <p:nvPr/>
                </p:nvGrpSpPr>
                <p:grpSpPr bwMode="auto">
                  <a:xfrm>
                    <a:off x="6353175" y="2487613"/>
                    <a:ext cx="390525" cy="169863"/>
                    <a:chOff x="4650" y="1129"/>
                    <a:chExt cx="246" cy="95"/>
                  </a:xfrm>
                </p:grpSpPr>
                <p:sp>
                  <p:nvSpPr>
                    <p:cNvPr id="228609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10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228611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  <a:latin typeface="Times New Roman" pitchFamily="18" charset="0"/>
                      </a:endParaRPr>
                    </a:p>
                  </p:txBody>
                </p:sp>
                <p:grpSp>
                  <p:nvGrpSpPr>
                    <p:cNvPr id="228612" name="Group 77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15" name="Freeform 77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16" name="Freeform 77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613" name="Line 7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614" name="Line 7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19" name="Group 776"/>
                  <p:cNvGrpSpPr>
                    <a:grpSpLocks/>
                  </p:cNvGrpSpPr>
                  <p:nvPr/>
                </p:nvGrpSpPr>
                <p:grpSpPr bwMode="auto">
                  <a:xfrm>
                    <a:off x="5611813" y="3500438"/>
                    <a:ext cx="506412" cy="352425"/>
                    <a:chOff x="2967" y="478"/>
                    <a:chExt cx="788" cy="625"/>
                  </a:xfrm>
                </p:grpSpPr>
                <p:pic>
                  <p:nvPicPr>
                    <p:cNvPr id="228607" name="Picture 777" descr="access_point_stylized_small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0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3012" y="559"/>
                      <a:ext cx="576" cy="54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608" name="Picture 778" descr="antenna_radiation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1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967" y="478"/>
                      <a:ext cx="788" cy="1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grpSp>
                <p:nvGrpSpPr>
                  <p:cNvPr id="228420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7132638" y="5003800"/>
                    <a:ext cx="563562" cy="420688"/>
                    <a:chOff x="2967" y="478"/>
                    <a:chExt cx="788" cy="625"/>
                  </a:xfrm>
                </p:grpSpPr>
                <p:pic>
                  <p:nvPicPr>
                    <p:cNvPr id="228605" name="Picture 780" descr="access_point_stylized_small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0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3012" y="559"/>
                      <a:ext cx="576" cy="54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606" name="Picture 781" descr="antenna_radiation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2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967" y="478"/>
                      <a:ext cx="788" cy="1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grpSp>
                <p:nvGrpSpPr>
                  <p:cNvPr id="228421" name="Group 782"/>
                  <p:cNvGrpSpPr>
                    <a:grpSpLocks/>
                  </p:cNvGrpSpPr>
                  <p:nvPr/>
                </p:nvGrpSpPr>
                <p:grpSpPr bwMode="auto">
                  <a:xfrm>
                    <a:off x="6061075" y="1844675"/>
                    <a:ext cx="457200" cy="631825"/>
                    <a:chOff x="742" y="2409"/>
                    <a:chExt cx="576" cy="881"/>
                  </a:xfrm>
                </p:grpSpPr>
                <p:grpSp>
                  <p:nvGrpSpPr>
                    <p:cNvPr id="228587" name="Group 7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2" y="2643"/>
                      <a:ext cx="376" cy="647"/>
                      <a:chOff x="3130" y="3288"/>
                      <a:chExt cx="410" cy="742"/>
                    </a:xfrm>
                  </p:grpSpPr>
                  <p:sp>
                    <p:nvSpPr>
                      <p:cNvPr id="228590" name="Line 270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130" y="3288"/>
                        <a:ext cx="205" cy="6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91" name="Line 27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288"/>
                        <a:ext cx="205" cy="6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92" name="Line 27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30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93" name="Line 27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335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94" name="Line 27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303"/>
                        <a:ext cx="0" cy="7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95" name="Line 275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130" y="3888"/>
                        <a:ext cx="205" cy="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96" name="Line 276"/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3335" y="3888"/>
                        <a:ext cx="205" cy="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97" name="Line 27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17" y="3668"/>
                        <a:ext cx="118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98" name="Line 278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668"/>
                        <a:ext cx="124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99" name="Line 27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78" y="3766"/>
                        <a:ext cx="152" cy="7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00" name="Line 280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781"/>
                        <a:ext cx="153" cy="6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01" name="Line 281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567"/>
                        <a:ext cx="78" cy="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02" name="Line 282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428"/>
                        <a:ext cx="49" cy="2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03" name="Line 28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47" y="3558"/>
                        <a:ext cx="9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604" name="Line 28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89" y="3422"/>
                        <a:ext cx="5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pic>
                  <p:nvPicPr>
                    <p:cNvPr id="228588" name="Picture 799" descr="cell_tower_radiation copy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742" y="2409"/>
                      <a:ext cx="576" cy="46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589" name="Oval 8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6" y="2597"/>
                      <a:ext cx="66" cy="69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228422" name="Group 950"/>
                  <p:cNvGrpSpPr>
                    <a:grpSpLocks/>
                  </p:cNvGrpSpPr>
                  <p:nvPr/>
                </p:nvGrpSpPr>
                <p:grpSpPr bwMode="auto">
                  <a:xfrm>
                    <a:off x="8240713" y="5002213"/>
                    <a:ext cx="227012" cy="481013"/>
                    <a:chOff x="4140" y="429"/>
                    <a:chExt cx="1425" cy="2396"/>
                  </a:xfrm>
                </p:grpSpPr>
                <p:sp>
                  <p:nvSpPr>
                    <p:cNvPr id="228555" name="Freeform 951"/>
                    <p:cNvSpPr>
                      <a:spLocks/>
                    </p:cNvSpPr>
                    <p:nvPr/>
                  </p:nvSpPr>
                  <p:spPr bwMode="auto">
                    <a:xfrm>
                      <a:off x="5268" y="433"/>
                      <a:ext cx="283" cy="2286"/>
                    </a:xfrm>
                    <a:custGeom>
                      <a:avLst/>
                      <a:gdLst>
                        <a:gd name="T0" fmla="*/ 3 w 354"/>
                        <a:gd name="T1" fmla="*/ 0 h 2742"/>
                        <a:gd name="T2" fmla="*/ 15 w 354"/>
                        <a:gd name="T3" fmla="*/ 27 h 2742"/>
                        <a:gd name="T4" fmla="*/ 15 w 354"/>
                        <a:gd name="T5" fmla="*/ 205 h 2742"/>
                        <a:gd name="T6" fmla="*/ 0 w 354"/>
                        <a:gd name="T7" fmla="*/ 215 h 2742"/>
                        <a:gd name="T8" fmla="*/ 3 w 354"/>
                        <a:gd name="T9" fmla="*/ 0 h 27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4"/>
                        <a:gd name="T16" fmla="*/ 0 h 2742"/>
                        <a:gd name="T17" fmla="*/ 354 w 354"/>
                        <a:gd name="T18" fmla="*/ 2742 h 27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4" h="2742">
                          <a:moveTo>
                            <a:pt x="63" y="0"/>
                          </a:moveTo>
                          <a:lnTo>
                            <a:pt x="354" y="339"/>
                          </a:lnTo>
                          <a:lnTo>
                            <a:pt x="346" y="2624"/>
                          </a:lnTo>
                          <a:lnTo>
                            <a:pt x="0" y="2742"/>
                          </a:lnTo>
                          <a:lnTo>
                            <a:pt x="6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rgbClr val="333333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56" name="Rectangle 9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429"/>
                      <a:ext cx="1046" cy="228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57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5321" y="570"/>
                      <a:ext cx="169" cy="2115"/>
                    </a:xfrm>
                    <a:custGeom>
                      <a:avLst/>
                      <a:gdLst>
                        <a:gd name="T0" fmla="*/ 2 w 211"/>
                        <a:gd name="T1" fmla="*/ 0 h 2537"/>
                        <a:gd name="T2" fmla="*/ 9 w 211"/>
                        <a:gd name="T3" fmla="*/ 18 h 2537"/>
                        <a:gd name="T4" fmla="*/ 2 w 211"/>
                        <a:gd name="T5" fmla="*/ 196 h 2537"/>
                        <a:gd name="T6" fmla="*/ 2 w 211"/>
                        <a:gd name="T7" fmla="*/ 0 h 253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11"/>
                        <a:gd name="T13" fmla="*/ 0 h 2537"/>
                        <a:gd name="T14" fmla="*/ 211 w 211"/>
                        <a:gd name="T15" fmla="*/ 2537 h 253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1" h="2537">
                          <a:moveTo>
                            <a:pt x="7" y="0"/>
                          </a:moveTo>
                          <a:cubicBezTo>
                            <a:pt x="7" y="0"/>
                            <a:pt x="57" y="28"/>
                            <a:pt x="211" y="218"/>
                          </a:cubicBezTo>
                          <a:cubicBezTo>
                            <a:pt x="0" y="1229"/>
                            <a:pt x="41" y="2537"/>
                            <a:pt x="7" y="2501"/>
                          </a:cubicBez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808080"/>
                        </a:gs>
                        <a:gs pos="100000">
                          <a:srgbClr val="F8F8F8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58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5284" y="1640"/>
                      <a:ext cx="263" cy="189"/>
                    </a:xfrm>
                    <a:custGeom>
                      <a:avLst/>
                      <a:gdLst>
                        <a:gd name="T0" fmla="*/ 2 w 328"/>
                        <a:gd name="T1" fmla="*/ 0 h 226"/>
                        <a:gd name="T2" fmla="*/ 14 w 328"/>
                        <a:gd name="T3" fmla="*/ 11 h 226"/>
                        <a:gd name="T4" fmla="*/ 14 w 328"/>
                        <a:gd name="T5" fmla="*/ 19 h 226"/>
                        <a:gd name="T6" fmla="*/ 0 w 328"/>
                        <a:gd name="T7" fmla="*/ 8 h 226"/>
                        <a:gd name="T8" fmla="*/ 2 w 328"/>
                        <a:gd name="T9" fmla="*/ 0 h 22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28"/>
                        <a:gd name="T16" fmla="*/ 0 h 226"/>
                        <a:gd name="T17" fmla="*/ 328 w 328"/>
                        <a:gd name="T18" fmla="*/ 226 h 22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28" h="226">
                          <a:moveTo>
                            <a:pt x="4" y="0"/>
                          </a:moveTo>
                          <a:cubicBezTo>
                            <a:pt x="60" y="10"/>
                            <a:pt x="182" y="74"/>
                            <a:pt x="328" y="128"/>
                          </a:cubicBezTo>
                          <a:cubicBezTo>
                            <a:pt x="326" y="162"/>
                            <a:pt x="326" y="158"/>
                            <a:pt x="326" y="226"/>
                          </a:cubicBezTo>
                          <a:cubicBezTo>
                            <a:pt x="326" y="226"/>
                            <a:pt x="169" y="155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59" name="Rectangle 9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690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grpSp>
                  <p:nvGrpSpPr>
                    <p:cNvPr id="228560" name="Group 95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49" y="668"/>
                      <a:ext cx="581" cy="145"/>
                      <a:chOff x="614" y="2568"/>
                      <a:chExt cx="725" cy="139"/>
                    </a:xfrm>
                  </p:grpSpPr>
                  <p:sp>
                    <p:nvSpPr>
                      <p:cNvPr id="228585" name="AutoShape 9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3" y="2566"/>
                        <a:ext cx="721" cy="14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28586" name="AutoShape 9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5" y="2581"/>
                        <a:ext cx="696" cy="11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28561" name="Rectangle 9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20" y="1022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grpSp>
                  <p:nvGrpSpPr>
                    <p:cNvPr id="228562" name="Group 96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47" y="994"/>
                      <a:ext cx="581" cy="134"/>
                      <a:chOff x="614" y="2568"/>
                      <a:chExt cx="725" cy="139"/>
                    </a:xfrm>
                  </p:grpSpPr>
                  <p:sp>
                    <p:nvSpPr>
                      <p:cNvPr id="228583" name="AutoShape 9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5" y="2564"/>
                        <a:ext cx="721" cy="13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28584" name="AutoShape 9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8" y="2581"/>
                        <a:ext cx="696" cy="107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28563" name="Rectangle 9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20" y="1354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64" name="Rectangle 9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30" y="1655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grpSp>
                  <p:nvGrpSpPr>
                    <p:cNvPr id="228565" name="Group 96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35" y="1627"/>
                      <a:ext cx="582" cy="151"/>
                      <a:chOff x="614" y="2568"/>
                      <a:chExt cx="725" cy="139"/>
                    </a:xfrm>
                  </p:grpSpPr>
                  <p:sp>
                    <p:nvSpPr>
                      <p:cNvPr id="228581" name="AutoShape 9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8" y="2586"/>
                        <a:ext cx="720" cy="12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28582" name="AutoShape 9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30" y="2586"/>
                        <a:ext cx="695" cy="10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28566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5288" y="1354"/>
                      <a:ext cx="263" cy="188"/>
                    </a:xfrm>
                    <a:custGeom>
                      <a:avLst/>
                      <a:gdLst>
                        <a:gd name="T0" fmla="*/ 2 w 328"/>
                        <a:gd name="T1" fmla="*/ 0 h 226"/>
                        <a:gd name="T2" fmla="*/ 14 w 328"/>
                        <a:gd name="T3" fmla="*/ 10 h 226"/>
                        <a:gd name="T4" fmla="*/ 14 w 328"/>
                        <a:gd name="T5" fmla="*/ 17 h 226"/>
                        <a:gd name="T6" fmla="*/ 0 w 328"/>
                        <a:gd name="T7" fmla="*/ 7 h 226"/>
                        <a:gd name="T8" fmla="*/ 2 w 328"/>
                        <a:gd name="T9" fmla="*/ 0 h 22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28"/>
                        <a:gd name="T16" fmla="*/ 0 h 226"/>
                        <a:gd name="T17" fmla="*/ 328 w 328"/>
                        <a:gd name="T18" fmla="*/ 226 h 22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28" h="226">
                          <a:moveTo>
                            <a:pt x="4" y="0"/>
                          </a:moveTo>
                          <a:cubicBezTo>
                            <a:pt x="60" y="10"/>
                            <a:pt x="182" y="74"/>
                            <a:pt x="328" y="128"/>
                          </a:cubicBezTo>
                          <a:cubicBezTo>
                            <a:pt x="326" y="162"/>
                            <a:pt x="326" y="158"/>
                            <a:pt x="326" y="226"/>
                          </a:cubicBezTo>
                          <a:cubicBezTo>
                            <a:pt x="326" y="226"/>
                            <a:pt x="169" y="155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grpSp>
                  <p:nvGrpSpPr>
                    <p:cNvPr id="228567" name="Group 96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39" y="1327"/>
                      <a:ext cx="582" cy="139"/>
                      <a:chOff x="614" y="2568"/>
                      <a:chExt cx="725" cy="139"/>
                    </a:xfrm>
                  </p:grpSpPr>
                  <p:sp>
                    <p:nvSpPr>
                      <p:cNvPr id="228579" name="AutoShape 97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3" y="2571"/>
                        <a:ext cx="732" cy="13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28580" name="AutoShape 9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5" y="2587"/>
                        <a:ext cx="720" cy="103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28568" name="Rectangle 9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246" y="429"/>
                      <a:ext cx="70" cy="228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33"/>
                        </a:gs>
                        <a:gs pos="50000">
                          <a:srgbClr val="DDDDDD"/>
                        </a:gs>
                        <a:gs pos="100000">
                          <a:srgbClr val="333333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69" name="Freeform 973"/>
                    <p:cNvSpPr>
                      <a:spLocks/>
                    </p:cNvSpPr>
                    <p:nvPr/>
                  </p:nvSpPr>
                  <p:spPr bwMode="auto">
                    <a:xfrm>
                      <a:off x="5312" y="1007"/>
                      <a:ext cx="237" cy="213"/>
                    </a:xfrm>
                    <a:custGeom>
                      <a:avLst/>
                      <a:gdLst>
                        <a:gd name="T0" fmla="*/ 2 w 296"/>
                        <a:gd name="T1" fmla="*/ 0 h 256"/>
                        <a:gd name="T2" fmla="*/ 14 w 296"/>
                        <a:gd name="T3" fmla="*/ 10 h 256"/>
                        <a:gd name="T4" fmla="*/ 14 w 296"/>
                        <a:gd name="T5" fmla="*/ 19 h 256"/>
                        <a:gd name="T6" fmla="*/ 0 w 296"/>
                        <a:gd name="T7" fmla="*/ 7 h 256"/>
                        <a:gd name="T8" fmla="*/ 2 w 296"/>
                        <a:gd name="T9" fmla="*/ 0 h 25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6"/>
                        <a:gd name="T16" fmla="*/ 0 h 256"/>
                        <a:gd name="T17" fmla="*/ 296 w 296"/>
                        <a:gd name="T18" fmla="*/ 256 h 25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6" h="256">
                          <a:moveTo>
                            <a:pt x="4" y="0"/>
                          </a:moveTo>
                          <a:cubicBezTo>
                            <a:pt x="55" y="10"/>
                            <a:pt x="144" y="68"/>
                            <a:pt x="292" y="144"/>
                          </a:cubicBezTo>
                          <a:cubicBezTo>
                            <a:pt x="290" y="178"/>
                            <a:pt x="296" y="188"/>
                            <a:pt x="296" y="256"/>
                          </a:cubicBezTo>
                          <a:cubicBezTo>
                            <a:pt x="296" y="256"/>
                            <a:pt x="160" y="176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70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5315" y="680"/>
                      <a:ext cx="244" cy="240"/>
                    </a:xfrm>
                    <a:custGeom>
                      <a:avLst/>
                      <a:gdLst>
                        <a:gd name="T0" fmla="*/ 0 w 304"/>
                        <a:gd name="T1" fmla="*/ 0 h 288"/>
                        <a:gd name="T2" fmla="*/ 14 w 304"/>
                        <a:gd name="T3" fmla="*/ 13 h 288"/>
                        <a:gd name="T4" fmla="*/ 13 w 304"/>
                        <a:gd name="T5" fmla="*/ 23 h 288"/>
                        <a:gd name="T6" fmla="*/ 2 w 304"/>
                        <a:gd name="T7" fmla="*/ 10 h 288"/>
                        <a:gd name="T8" fmla="*/ 0 w 304"/>
                        <a:gd name="T9" fmla="*/ 0 h 28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04"/>
                        <a:gd name="T16" fmla="*/ 0 h 288"/>
                        <a:gd name="T17" fmla="*/ 304 w 304"/>
                        <a:gd name="T18" fmla="*/ 288 h 28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04" h="288">
                          <a:moveTo>
                            <a:pt x="0" y="0"/>
                          </a:moveTo>
                          <a:cubicBezTo>
                            <a:pt x="51" y="10"/>
                            <a:pt x="148" y="76"/>
                            <a:pt x="304" y="164"/>
                          </a:cubicBezTo>
                          <a:cubicBezTo>
                            <a:pt x="302" y="198"/>
                            <a:pt x="284" y="220"/>
                            <a:pt x="284" y="288"/>
                          </a:cubicBezTo>
                          <a:cubicBezTo>
                            <a:pt x="284" y="288"/>
                            <a:pt x="163" y="179"/>
                            <a:pt x="8" y="124"/>
                          </a:cubicBezTo>
                          <a:cubicBezTo>
                            <a:pt x="8" y="72"/>
                            <a:pt x="0" y="17"/>
                            <a:pt x="0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71" name="Oval 9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515" y="2611"/>
                      <a:ext cx="50" cy="95"/>
                    </a:xfrm>
                    <a:prstGeom prst="ellipse">
                      <a:avLst/>
                    </a:prstGeom>
                    <a:solidFill>
                      <a:srgbClr val="3333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72" name="Freeform 976"/>
                    <p:cNvSpPr>
                      <a:spLocks/>
                    </p:cNvSpPr>
                    <p:nvPr/>
                  </p:nvSpPr>
                  <p:spPr bwMode="auto">
                    <a:xfrm>
                      <a:off x="5302" y="2614"/>
                      <a:ext cx="245" cy="200"/>
                    </a:xfrm>
                    <a:custGeom>
                      <a:avLst/>
                      <a:gdLst>
                        <a:gd name="T0" fmla="*/ 0 w 306"/>
                        <a:gd name="T1" fmla="*/ 9 h 240"/>
                        <a:gd name="T2" fmla="*/ 2 w 306"/>
                        <a:gd name="T3" fmla="*/ 19 h 240"/>
                        <a:gd name="T4" fmla="*/ 14 w 306"/>
                        <a:gd name="T5" fmla="*/ 9 h 240"/>
                        <a:gd name="T6" fmla="*/ 14 w 306"/>
                        <a:gd name="T7" fmla="*/ 0 h 240"/>
                        <a:gd name="T8" fmla="*/ 0 w 306"/>
                        <a:gd name="T9" fmla="*/ 9 h 24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06"/>
                        <a:gd name="T16" fmla="*/ 0 h 240"/>
                        <a:gd name="T17" fmla="*/ 306 w 306"/>
                        <a:gd name="T18" fmla="*/ 240 h 24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06" h="240">
                          <a:moveTo>
                            <a:pt x="0" y="106"/>
                          </a:moveTo>
                          <a:lnTo>
                            <a:pt x="2" y="240"/>
                          </a:lnTo>
                          <a:lnTo>
                            <a:pt x="306" y="110"/>
                          </a:lnTo>
                          <a:lnTo>
                            <a:pt x="300" y="0"/>
                          </a:lnTo>
                          <a:lnTo>
                            <a:pt x="0" y="106"/>
                          </a:lnTo>
                          <a:close/>
                        </a:path>
                      </a:pathLst>
                    </a:custGeom>
                    <a:solidFill>
                      <a:srgbClr val="3333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73" name="AutoShape 9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40" y="2675"/>
                      <a:ext cx="1196" cy="15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DDDDDD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74" name="AutoShape 9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2714"/>
                      <a:ext cx="1066" cy="7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chemeClr val="tx2"/>
                        </a:gs>
                        <a:gs pos="100000">
                          <a:schemeClr val="bg2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75" name="Oval 9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09" y="2382"/>
                      <a:ext cx="159" cy="142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76" name="Oval 9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89" y="2382"/>
                      <a:ext cx="159" cy="142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 sz="1800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228577" name="Oval 9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8" y="2382"/>
                      <a:ext cx="159" cy="142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78" name="Rectangle 9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067" y="1837"/>
                      <a:ext cx="80" cy="759"/>
                    </a:xfrm>
                    <a:prstGeom prst="rect">
                      <a:avLst/>
                    </a:prstGeom>
                    <a:solidFill>
                      <a:srgbClr val="292929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228423" name="Group 983"/>
                  <p:cNvGrpSpPr>
                    <a:grpSpLocks/>
                  </p:cNvGrpSpPr>
                  <p:nvPr/>
                </p:nvGrpSpPr>
                <p:grpSpPr bwMode="auto">
                  <a:xfrm>
                    <a:off x="7924800" y="5303838"/>
                    <a:ext cx="227012" cy="481013"/>
                    <a:chOff x="4140" y="429"/>
                    <a:chExt cx="1425" cy="2396"/>
                  </a:xfrm>
                </p:grpSpPr>
                <p:sp>
                  <p:nvSpPr>
                    <p:cNvPr id="228523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5268" y="433"/>
                      <a:ext cx="283" cy="2286"/>
                    </a:xfrm>
                    <a:custGeom>
                      <a:avLst/>
                      <a:gdLst>
                        <a:gd name="T0" fmla="*/ 3 w 354"/>
                        <a:gd name="T1" fmla="*/ 0 h 2742"/>
                        <a:gd name="T2" fmla="*/ 15 w 354"/>
                        <a:gd name="T3" fmla="*/ 27 h 2742"/>
                        <a:gd name="T4" fmla="*/ 15 w 354"/>
                        <a:gd name="T5" fmla="*/ 205 h 2742"/>
                        <a:gd name="T6" fmla="*/ 0 w 354"/>
                        <a:gd name="T7" fmla="*/ 215 h 2742"/>
                        <a:gd name="T8" fmla="*/ 3 w 354"/>
                        <a:gd name="T9" fmla="*/ 0 h 27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4"/>
                        <a:gd name="T16" fmla="*/ 0 h 2742"/>
                        <a:gd name="T17" fmla="*/ 354 w 354"/>
                        <a:gd name="T18" fmla="*/ 2742 h 27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4" h="2742">
                          <a:moveTo>
                            <a:pt x="63" y="0"/>
                          </a:moveTo>
                          <a:lnTo>
                            <a:pt x="354" y="339"/>
                          </a:lnTo>
                          <a:lnTo>
                            <a:pt x="346" y="2624"/>
                          </a:lnTo>
                          <a:lnTo>
                            <a:pt x="0" y="2742"/>
                          </a:lnTo>
                          <a:lnTo>
                            <a:pt x="6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rgbClr val="333333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24" name="Rectangle 9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429"/>
                      <a:ext cx="1046" cy="228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25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5321" y="570"/>
                      <a:ext cx="169" cy="2115"/>
                    </a:xfrm>
                    <a:custGeom>
                      <a:avLst/>
                      <a:gdLst>
                        <a:gd name="T0" fmla="*/ 2 w 211"/>
                        <a:gd name="T1" fmla="*/ 0 h 2537"/>
                        <a:gd name="T2" fmla="*/ 9 w 211"/>
                        <a:gd name="T3" fmla="*/ 18 h 2537"/>
                        <a:gd name="T4" fmla="*/ 2 w 211"/>
                        <a:gd name="T5" fmla="*/ 196 h 2537"/>
                        <a:gd name="T6" fmla="*/ 2 w 211"/>
                        <a:gd name="T7" fmla="*/ 0 h 253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11"/>
                        <a:gd name="T13" fmla="*/ 0 h 2537"/>
                        <a:gd name="T14" fmla="*/ 211 w 211"/>
                        <a:gd name="T15" fmla="*/ 2537 h 253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1" h="2537">
                          <a:moveTo>
                            <a:pt x="7" y="0"/>
                          </a:moveTo>
                          <a:cubicBezTo>
                            <a:pt x="7" y="0"/>
                            <a:pt x="57" y="28"/>
                            <a:pt x="211" y="218"/>
                          </a:cubicBezTo>
                          <a:cubicBezTo>
                            <a:pt x="0" y="1229"/>
                            <a:pt x="41" y="2537"/>
                            <a:pt x="7" y="2501"/>
                          </a:cubicBez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808080"/>
                        </a:gs>
                        <a:gs pos="100000">
                          <a:srgbClr val="F8F8F8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26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5284" y="1640"/>
                      <a:ext cx="263" cy="189"/>
                    </a:xfrm>
                    <a:custGeom>
                      <a:avLst/>
                      <a:gdLst>
                        <a:gd name="T0" fmla="*/ 2 w 328"/>
                        <a:gd name="T1" fmla="*/ 0 h 226"/>
                        <a:gd name="T2" fmla="*/ 14 w 328"/>
                        <a:gd name="T3" fmla="*/ 11 h 226"/>
                        <a:gd name="T4" fmla="*/ 14 w 328"/>
                        <a:gd name="T5" fmla="*/ 19 h 226"/>
                        <a:gd name="T6" fmla="*/ 0 w 328"/>
                        <a:gd name="T7" fmla="*/ 8 h 226"/>
                        <a:gd name="T8" fmla="*/ 2 w 328"/>
                        <a:gd name="T9" fmla="*/ 0 h 22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28"/>
                        <a:gd name="T16" fmla="*/ 0 h 226"/>
                        <a:gd name="T17" fmla="*/ 328 w 328"/>
                        <a:gd name="T18" fmla="*/ 226 h 22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28" h="226">
                          <a:moveTo>
                            <a:pt x="4" y="0"/>
                          </a:moveTo>
                          <a:cubicBezTo>
                            <a:pt x="60" y="10"/>
                            <a:pt x="182" y="74"/>
                            <a:pt x="328" y="128"/>
                          </a:cubicBezTo>
                          <a:cubicBezTo>
                            <a:pt x="326" y="162"/>
                            <a:pt x="326" y="158"/>
                            <a:pt x="326" y="226"/>
                          </a:cubicBezTo>
                          <a:cubicBezTo>
                            <a:pt x="326" y="226"/>
                            <a:pt x="169" y="155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27" name="Rectangle 9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690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grpSp>
                  <p:nvGrpSpPr>
                    <p:cNvPr id="228528" name="Group 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49" y="668"/>
                      <a:ext cx="581" cy="145"/>
                      <a:chOff x="614" y="2568"/>
                      <a:chExt cx="725" cy="139"/>
                    </a:xfrm>
                  </p:grpSpPr>
                  <p:sp>
                    <p:nvSpPr>
                      <p:cNvPr id="228553" name="AutoShape 99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3" y="2566"/>
                        <a:ext cx="721" cy="14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28554" name="AutoShape 99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5" y="2581"/>
                        <a:ext cx="696" cy="11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28529" name="Rectangle 9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20" y="1022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grpSp>
                  <p:nvGrpSpPr>
                    <p:cNvPr id="228530" name="Group 99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47" y="994"/>
                      <a:ext cx="581" cy="134"/>
                      <a:chOff x="614" y="2568"/>
                      <a:chExt cx="725" cy="139"/>
                    </a:xfrm>
                  </p:grpSpPr>
                  <p:sp>
                    <p:nvSpPr>
                      <p:cNvPr id="228551" name="AutoShape 99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5" y="2564"/>
                        <a:ext cx="721" cy="13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28552" name="AutoShape 99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8" y="2581"/>
                        <a:ext cx="696" cy="107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28531" name="Rectangle 9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20" y="1354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32" name="Rectangle 9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30" y="1655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grpSp>
                  <p:nvGrpSpPr>
                    <p:cNvPr id="228533" name="Group 9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35" y="1627"/>
                      <a:ext cx="582" cy="151"/>
                      <a:chOff x="614" y="2568"/>
                      <a:chExt cx="725" cy="139"/>
                    </a:xfrm>
                  </p:grpSpPr>
                  <p:sp>
                    <p:nvSpPr>
                      <p:cNvPr id="228549" name="AutoShape 99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8" y="2586"/>
                        <a:ext cx="720" cy="12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28550" name="AutoShape 100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30" y="2586"/>
                        <a:ext cx="695" cy="10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28534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5288" y="1354"/>
                      <a:ext cx="263" cy="188"/>
                    </a:xfrm>
                    <a:custGeom>
                      <a:avLst/>
                      <a:gdLst>
                        <a:gd name="T0" fmla="*/ 2 w 328"/>
                        <a:gd name="T1" fmla="*/ 0 h 226"/>
                        <a:gd name="T2" fmla="*/ 14 w 328"/>
                        <a:gd name="T3" fmla="*/ 10 h 226"/>
                        <a:gd name="T4" fmla="*/ 14 w 328"/>
                        <a:gd name="T5" fmla="*/ 17 h 226"/>
                        <a:gd name="T6" fmla="*/ 0 w 328"/>
                        <a:gd name="T7" fmla="*/ 7 h 226"/>
                        <a:gd name="T8" fmla="*/ 2 w 328"/>
                        <a:gd name="T9" fmla="*/ 0 h 22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28"/>
                        <a:gd name="T16" fmla="*/ 0 h 226"/>
                        <a:gd name="T17" fmla="*/ 328 w 328"/>
                        <a:gd name="T18" fmla="*/ 226 h 22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28" h="226">
                          <a:moveTo>
                            <a:pt x="4" y="0"/>
                          </a:moveTo>
                          <a:cubicBezTo>
                            <a:pt x="60" y="10"/>
                            <a:pt x="182" y="74"/>
                            <a:pt x="328" y="128"/>
                          </a:cubicBezTo>
                          <a:cubicBezTo>
                            <a:pt x="326" y="162"/>
                            <a:pt x="326" y="158"/>
                            <a:pt x="326" y="226"/>
                          </a:cubicBezTo>
                          <a:cubicBezTo>
                            <a:pt x="326" y="226"/>
                            <a:pt x="169" y="155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grpSp>
                  <p:nvGrpSpPr>
                    <p:cNvPr id="228535" name="Group 100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39" y="1327"/>
                      <a:ext cx="582" cy="139"/>
                      <a:chOff x="614" y="2568"/>
                      <a:chExt cx="725" cy="139"/>
                    </a:xfrm>
                  </p:grpSpPr>
                  <p:sp>
                    <p:nvSpPr>
                      <p:cNvPr id="228547" name="AutoShape 100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3" y="2571"/>
                        <a:ext cx="732" cy="13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228548" name="AutoShape 100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5" y="2587"/>
                        <a:ext cx="720" cy="103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itchFamily="34" charset="0"/>
                            <a:ea typeface="ＭＳ Ｐゴシック" pitchFamily="34" charset="-128"/>
                          </a:defRPr>
                        </a:lvl9pPr>
                      </a:lstStyle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altLang="en-US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28536" name="Rectangle 10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246" y="429"/>
                      <a:ext cx="70" cy="228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33"/>
                        </a:gs>
                        <a:gs pos="50000">
                          <a:srgbClr val="DDDDDD"/>
                        </a:gs>
                        <a:gs pos="100000">
                          <a:srgbClr val="333333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37" name="Freeform 1006"/>
                    <p:cNvSpPr>
                      <a:spLocks/>
                    </p:cNvSpPr>
                    <p:nvPr/>
                  </p:nvSpPr>
                  <p:spPr bwMode="auto">
                    <a:xfrm>
                      <a:off x="5312" y="1007"/>
                      <a:ext cx="237" cy="213"/>
                    </a:xfrm>
                    <a:custGeom>
                      <a:avLst/>
                      <a:gdLst>
                        <a:gd name="T0" fmla="*/ 2 w 296"/>
                        <a:gd name="T1" fmla="*/ 0 h 256"/>
                        <a:gd name="T2" fmla="*/ 14 w 296"/>
                        <a:gd name="T3" fmla="*/ 10 h 256"/>
                        <a:gd name="T4" fmla="*/ 14 w 296"/>
                        <a:gd name="T5" fmla="*/ 19 h 256"/>
                        <a:gd name="T6" fmla="*/ 0 w 296"/>
                        <a:gd name="T7" fmla="*/ 7 h 256"/>
                        <a:gd name="T8" fmla="*/ 2 w 296"/>
                        <a:gd name="T9" fmla="*/ 0 h 25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6"/>
                        <a:gd name="T16" fmla="*/ 0 h 256"/>
                        <a:gd name="T17" fmla="*/ 296 w 296"/>
                        <a:gd name="T18" fmla="*/ 256 h 25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6" h="256">
                          <a:moveTo>
                            <a:pt x="4" y="0"/>
                          </a:moveTo>
                          <a:cubicBezTo>
                            <a:pt x="55" y="10"/>
                            <a:pt x="144" y="68"/>
                            <a:pt x="292" y="144"/>
                          </a:cubicBezTo>
                          <a:cubicBezTo>
                            <a:pt x="290" y="178"/>
                            <a:pt x="296" y="188"/>
                            <a:pt x="296" y="256"/>
                          </a:cubicBezTo>
                          <a:cubicBezTo>
                            <a:pt x="296" y="256"/>
                            <a:pt x="160" y="176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38" name="Freeform 1007"/>
                    <p:cNvSpPr>
                      <a:spLocks/>
                    </p:cNvSpPr>
                    <p:nvPr/>
                  </p:nvSpPr>
                  <p:spPr bwMode="auto">
                    <a:xfrm>
                      <a:off x="5315" y="680"/>
                      <a:ext cx="244" cy="240"/>
                    </a:xfrm>
                    <a:custGeom>
                      <a:avLst/>
                      <a:gdLst>
                        <a:gd name="T0" fmla="*/ 0 w 304"/>
                        <a:gd name="T1" fmla="*/ 0 h 288"/>
                        <a:gd name="T2" fmla="*/ 14 w 304"/>
                        <a:gd name="T3" fmla="*/ 13 h 288"/>
                        <a:gd name="T4" fmla="*/ 13 w 304"/>
                        <a:gd name="T5" fmla="*/ 23 h 288"/>
                        <a:gd name="T6" fmla="*/ 2 w 304"/>
                        <a:gd name="T7" fmla="*/ 10 h 288"/>
                        <a:gd name="T8" fmla="*/ 0 w 304"/>
                        <a:gd name="T9" fmla="*/ 0 h 28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04"/>
                        <a:gd name="T16" fmla="*/ 0 h 288"/>
                        <a:gd name="T17" fmla="*/ 304 w 304"/>
                        <a:gd name="T18" fmla="*/ 288 h 28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04" h="288">
                          <a:moveTo>
                            <a:pt x="0" y="0"/>
                          </a:moveTo>
                          <a:cubicBezTo>
                            <a:pt x="51" y="10"/>
                            <a:pt x="148" y="76"/>
                            <a:pt x="304" y="164"/>
                          </a:cubicBezTo>
                          <a:cubicBezTo>
                            <a:pt x="302" y="198"/>
                            <a:pt x="284" y="220"/>
                            <a:pt x="284" y="288"/>
                          </a:cubicBezTo>
                          <a:cubicBezTo>
                            <a:pt x="284" y="288"/>
                            <a:pt x="163" y="179"/>
                            <a:pt x="8" y="124"/>
                          </a:cubicBezTo>
                          <a:cubicBezTo>
                            <a:pt x="8" y="72"/>
                            <a:pt x="0" y="17"/>
                            <a:pt x="0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39" name="Oval 10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515" y="2611"/>
                      <a:ext cx="50" cy="95"/>
                    </a:xfrm>
                    <a:prstGeom prst="ellipse">
                      <a:avLst/>
                    </a:prstGeom>
                    <a:solidFill>
                      <a:srgbClr val="3333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40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5302" y="2614"/>
                      <a:ext cx="245" cy="200"/>
                    </a:xfrm>
                    <a:custGeom>
                      <a:avLst/>
                      <a:gdLst>
                        <a:gd name="T0" fmla="*/ 0 w 306"/>
                        <a:gd name="T1" fmla="*/ 9 h 240"/>
                        <a:gd name="T2" fmla="*/ 2 w 306"/>
                        <a:gd name="T3" fmla="*/ 19 h 240"/>
                        <a:gd name="T4" fmla="*/ 14 w 306"/>
                        <a:gd name="T5" fmla="*/ 9 h 240"/>
                        <a:gd name="T6" fmla="*/ 14 w 306"/>
                        <a:gd name="T7" fmla="*/ 0 h 240"/>
                        <a:gd name="T8" fmla="*/ 0 w 306"/>
                        <a:gd name="T9" fmla="*/ 9 h 24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06"/>
                        <a:gd name="T16" fmla="*/ 0 h 240"/>
                        <a:gd name="T17" fmla="*/ 306 w 306"/>
                        <a:gd name="T18" fmla="*/ 240 h 24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06" h="240">
                          <a:moveTo>
                            <a:pt x="0" y="106"/>
                          </a:moveTo>
                          <a:lnTo>
                            <a:pt x="2" y="240"/>
                          </a:lnTo>
                          <a:lnTo>
                            <a:pt x="306" y="110"/>
                          </a:lnTo>
                          <a:lnTo>
                            <a:pt x="300" y="0"/>
                          </a:lnTo>
                          <a:lnTo>
                            <a:pt x="0" y="106"/>
                          </a:lnTo>
                          <a:close/>
                        </a:path>
                      </a:pathLst>
                    </a:custGeom>
                    <a:solidFill>
                      <a:srgbClr val="3333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41" name="AutoShape 10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40" y="2675"/>
                      <a:ext cx="1196" cy="15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DDDDDD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42" name="AutoShape 10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2714"/>
                      <a:ext cx="1066" cy="7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chemeClr val="tx2"/>
                        </a:gs>
                        <a:gs pos="100000">
                          <a:schemeClr val="bg2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43" name="Oval 10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09" y="2382"/>
                      <a:ext cx="159" cy="142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44" name="Oval 10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89" y="2382"/>
                      <a:ext cx="159" cy="142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algn="ctr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 sz="1800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228545" name="Oval 10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8" y="2382"/>
                      <a:ext cx="159" cy="142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28546" name="Rectangle 10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067" y="1837"/>
                      <a:ext cx="80" cy="759"/>
                    </a:xfrm>
                    <a:prstGeom prst="rect">
                      <a:avLst/>
                    </a:prstGeom>
                    <a:solidFill>
                      <a:srgbClr val="292929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pitchFamily="34" charset="-128"/>
                        </a:defRPr>
                      </a:lvl9pPr>
                    </a:lstStyle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altLang="en-US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228424" name="Group 1016"/>
                  <p:cNvGrpSpPr>
                    <a:grpSpLocks/>
                  </p:cNvGrpSpPr>
                  <p:nvPr/>
                </p:nvGrpSpPr>
                <p:grpSpPr bwMode="auto">
                  <a:xfrm>
                    <a:off x="5302250" y="2043113"/>
                    <a:ext cx="534987" cy="407988"/>
                    <a:chOff x="877" y="1008"/>
                    <a:chExt cx="2747" cy="2591"/>
                  </a:xfrm>
                </p:grpSpPr>
                <p:pic>
                  <p:nvPicPr>
                    <p:cNvPr id="228500" name="Picture 1017" descr="antenna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77" y="1008"/>
                      <a:ext cx="2725" cy="14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501" name="Picture 1018" descr="laptop_keyboar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 rot="109064" flipH="1">
                      <a:off x="1009" y="2586"/>
                      <a:ext cx="2245" cy="101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502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1753" y="1603"/>
                      <a:ext cx="1807" cy="1322"/>
                    </a:xfrm>
                    <a:custGeom>
                      <a:avLst/>
                      <a:gdLst>
                        <a:gd name="T0" fmla="*/ 1 w 2982"/>
                        <a:gd name="T1" fmla="*/ 0 h 2442"/>
                        <a:gd name="T2" fmla="*/ 0 w 2982"/>
                        <a:gd name="T3" fmla="*/ 1 h 2442"/>
                        <a:gd name="T4" fmla="*/ 2 w 2982"/>
                        <a:gd name="T5" fmla="*/ 1 h 2442"/>
                        <a:gd name="T6" fmla="*/ 2 w 2982"/>
                        <a:gd name="T7" fmla="*/ 1 h 2442"/>
                        <a:gd name="T8" fmla="*/ 1 w 2982"/>
                        <a:gd name="T9" fmla="*/ 0 h 24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82"/>
                        <a:gd name="T16" fmla="*/ 0 h 2442"/>
                        <a:gd name="T17" fmla="*/ 2982 w 2982"/>
                        <a:gd name="T18" fmla="*/ 2442 h 24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82" h="2442">
                          <a:moveTo>
                            <a:pt x="540" y="0"/>
                          </a:moveTo>
                          <a:lnTo>
                            <a:pt x="0" y="1734"/>
                          </a:lnTo>
                          <a:lnTo>
                            <a:pt x="2394" y="2442"/>
                          </a:lnTo>
                          <a:lnTo>
                            <a:pt x="2982" y="318"/>
                          </a:lnTo>
                          <a:lnTo>
                            <a:pt x="54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pic>
                  <p:nvPicPr>
                    <p:cNvPr id="228503" name="Picture 1020" descr="screen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6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842" y="1637"/>
                      <a:ext cx="1642" cy="12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504" name="Freeform 1021"/>
                    <p:cNvSpPr>
                      <a:spLocks/>
                    </p:cNvSpPr>
                    <p:nvPr/>
                  </p:nvSpPr>
                  <p:spPr bwMode="auto">
                    <a:xfrm>
                      <a:off x="2082" y="1564"/>
                      <a:ext cx="1531" cy="246"/>
                    </a:xfrm>
                    <a:custGeom>
                      <a:avLst/>
                      <a:gdLst>
                        <a:gd name="T0" fmla="*/ 1 w 2528"/>
                        <a:gd name="T1" fmla="*/ 0 h 455"/>
                        <a:gd name="T2" fmla="*/ 2 w 2528"/>
                        <a:gd name="T3" fmla="*/ 1 h 455"/>
                        <a:gd name="T4" fmla="*/ 2 w 2528"/>
                        <a:gd name="T5" fmla="*/ 1 h 455"/>
                        <a:gd name="T6" fmla="*/ 0 w 2528"/>
                        <a:gd name="T7" fmla="*/ 1 h 455"/>
                        <a:gd name="T8" fmla="*/ 1 w 2528"/>
                        <a:gd name="T9" fmla="*/ 0 h 45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28"/>
                        <a:gd name="T16" fmla="*/ 0 h 455"/>
                        <a:gd name="T17" fmla="*/ 2528 w 2528"/>
                        <a:gd name="T18" fmla="*/ 455 h 45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28" h="455">
                          <a:moveTo>
                            <a:pt x="14" y="0"/>
                          </a:moveTo>
                          <a:lnTo>
                            <a:pt x="2528" y="341"/>
                          </a:lnTo>
                          <a:lnTo>
                            <a:pt x="2480" y="455"/>
                          </a:lnTo>
                          <a:lnTo>
                            <a:pt x="0" y="86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05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1737" y="1562"/>
                      <a:ext cx="425" cy="1024"/>
                    </a:xfrm>
                    <a:custGeom>
                      <a:avLst/>
                      <a:gdLst>
                        <a:gd name="T0" fmla="*/ 1 w 702"/>
                        <a:gd name="T1" fmla="*/ 0 h 1893"/>
                        <a:gd name="T2" fmla="*/ 0 w 702"/>
                        <a:gd name="T3" fmla="*/ 1 h 1893"/>
                        <a:gd name="T4" fmla="*/ 1 w 702"/>
                        <a:gd name="T5" fmla="*/ 1 h 1893"/>
                        <a:gd name="T6" fmla="*/ 1 w 702"/>
                        <a:gd name="T7" fmla="*/ 1 h 1893"/>
                        <a:gd name="T8" fmla="*/ 1 w 702"/>
                        <a:gd name="T9" fmla="*/ 0 h 189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02"/>
                        <a:gd name="T16" fmla="*/ 0 h 1893"/>
                        <a:gd name="T17" fmla="*/ 702 w 702"/>
                        <a:gd name="T18" fmla="*/ 1893 h 189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02" h="1893">
                          <a:moveTo>
                            <a:pt x="579" y="0"/>
                          </a:moveTo>
                          <a:lnTo>
                            <a:pt x="0" y="1869"/>
                          </a:lnTo>
                          <a:lnTo>
                            <a:pt x="114" y="1893"/>
                          </a:lnTo>
                          <a:lnTo>
                            <a:pt x="702" y="51"/>
                          </a:lnTo>
                          <a:lnTo>
                            <a:pt x="579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06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3144" y="1745"/>
                      <a:ext cx="458" cy="1182"/>
                    </a:xfrm>
                    <a:custGeom>
                      <a:avLst/>
                      <a:gdLst>
                        <a:gd name="T0" fmla="*/ 1 w 756"/>
                        <a:gd name="T1" fmla="*/ 0 h 2184"/>
                        <a:gd name="T2" fmla="*/ 1 w 756"/>
                        <a:gd name="T3" fmla="*/ 1 h 2184"/>
                        <a:gd name="T4" fmla="*/ 0 w 756"/>
                        <a:gd name="T5" fmla="*/ 1 h 2184"/>
                        <a:gd name="T6" fmla="*/ 1 w 756"/>
                        <a:gd name="T7" fmla="*/ 1 h 2184"/>
                        <a:gd name="T8" fmla="*/ 1 w 756"/>
                        <a:gd name="T9" fmla="*/ 0 h 2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6"/>
                        <a:gd name="T16" fmla="*/ 0 h 2184"/>
                        <a:gd name="T17" fmla="*/ 756 w 756"/>
                        <a:gd name="T18" fmla="*/ 2184 h 2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6" h="2184">
                          <a:moveTo>
                            <a:pt x="756" y="0"/>
                          </a:moveTo>
                          <a:lnTo>
                            <a:pt x="138" y="2184"/>
                          </a:lnTo>
                          <a:lnTo>
                            <a:pt x="0" y="2148"/>
                          </a:lnTo>
                          <a:lnTo>
                            <a:pt x="606" y="78"/>
                          </a:lnTo>
                          <a:lnTo>
                            <a:pt x="756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chemeClr val="bg1"/>
                        </a:gs>
                      </a:gsLst>
                      <a:lin ang="54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07" name="Freeform 1024"/>
                    <p:cNvSpPr>
                      <a:spLocks/>
                    </p:cNvSpPr>
                    <p:nvPr/>
                  </p:nvSpPr>
                  <p:spPr bwMode="auto">
                    <a:xfrm>
                      <a:off x="1732" y="2534"/>
                      <a:ext cx="1680" cy="399"/>
                    </a:xfrm>
                    <a:custGeom>
                      <a:avLst/>
                      <a:gdLst>
                        <a:gd name="T0" fmla="*/ 1 w 2773"/>
                        <a:gd name="T1" fmla="*/ 0 h 738"/>
                        <a:gd name="T2" fmla="*/ 0 w 2773"/>
                        <a:gd name="T3" fmla="*/ 1 h 738"/>
                        <a:gd name="T4" fmla="*/ 2 w 2773"/>
                        <a:gd name="T5" fmla="*/ 1 h 738"/>
                        <a:gd name="T6" fmla="*/ 2 w 2773"/>
                        <a:gd name="T7" fmla="*/ 1 h 738"/>
                        <a:gd name="T8" fmla="*/ 1 w 2773"/>
                        <a:gd name="T9" fmla="*/ 0 h 7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773"/>
                        <a:gd name="T16" fmla="*/ 0 h 738"/>
                        <a:gd name="T17" fmla="*/ 2773 w 2773"/>
                        <a:gd name="T18" fmla="*/ 738 h 73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773" h="738">
                          <a:moveTo>
                            <a:pt x="33" y="0"/>
                          </a:moveTo>
                          <a:lnTo>
                            <a:pt x="0" y="99"/>
                          </a:lnTo>
                          <a:lnTo>
                            <a:pt x="2436" y="738"/>
                          </a:lnTo>
                          <a:cubicBezTo>
                            <a:pt x="2499" y="501"/>
                            <a:pt x="2773" y="727"/>
                            <a:pt x="2373" y="603"/>
                          </a:cubicBez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CC"/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08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3195" y="1755"/>
                      <a:ext cx="429" cy="1187"/>
                    </a:xfrm>
                    <a:custGeom>
                      <a:avLst/>
                      <a:gdLst>
                        <a:gd name="T0" fmla="*/ 2 w 637"/>
                        <a:gd name="T1" fmla="*/ 0 h 1659"/>
                        <a:gd name="T2" fmla="*/ 2 w 637"/>
                        <a:gd name="T3" fmla="*/ 0 h 1659"/>
                        <a:gd name="T4" fmla="*/ 1 w 637"/>
                        <a:gd name="T5" fmla="*/ 15 h 1659"/>
                        <a:gd name="T6" fmla="*/ 0 w 637"/>
                        <a:gd name="T7" fmla="*/ 15 h 1659"/>
                        <a:gd name="T8" fmla="*/ 2 w 637"/>
                        <a:gd name="T9" fmla="*/ 0 h 165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7"/>
                        <a:gd name="T16" fmla="*/ 0 h 1659"/>
                        <a:gd name="T17" fmla="*/ 637 w 637"/>
                        <a:gd name="T18" fmla="*/ 1659 h 165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7" h="1659">
                          <a:moveTo>
                            <a:pt x="615" y="0"/>
                          </a:moveTo>
                          <a:lnTo>
                            <a:pt x="637" y="0"/>
                          </a:lnTo>
                          <a:lnTo>
                            <a:pt x="68" y="1659"/>
                          </a:lnTo>
                          <a:lnTo>
                            <a:pt x="0" y="1647"/>
                          </a:lnTo>
                          <a:lnTo>
                            <a:pt x="615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09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1734" y="2587"/>
                      <a:ext cx="1494" cy="394"/>
                    </a:xfrm>
                    <a:custGeom>
                      <a:avLst/>
                      <a:gdLst>
                        <a:gd name="T0" fmla="*/ 0 w 2216"/>
                        <a:gd name="T1" fmla="*/ 0 h 550"/>
                        <a:gd name="T2" fmla="*/ 1 w 2216"/>
                        <a:gd name="T3" fmla="*/ 1 h 550"/>
                        <a:gd name="T4" fmla="*/ 9 w 2216"/>
                        <a:gd name="T5" fmla="*/ 5 h 550"/>
                        <a:gd name="T6" fmla="*/ 9 w 2216"/>
                        <a:gd name="T7" fmla="*/ 4 h 550"/>
                        <a:gd name="T8" fmla="*/ 0 w 2216"/>
                        <a:gd name="T9" fmla="*/ 0 h 55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16"/>
                        <a:gd name="T16" fmla="*/ 0 h 550"/>
                        <a:gd name="T17" fmla="*/ 2216 w 2216"/>
                        <a:gd name="T18" fmla="*/ 550 h 55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16" h="550">
                          <a:moveTo>
                            <a:pt x="0" y="0"/>
                          </a:moveTo>
                          <a:lnTo>
                            <a:pt x="9" y="57"/>
                          </a:lnTo>
                          <a:lnTo>
                            <a:pt x="2164" y="550"/>
                          </a:lnTo>
                          <a:lnTo>
                            <a:pt x="2216" y="49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grpSp>
                  <p:nvGrpSpPr>
                    <p:cNvPr id="228510" name="Group 10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9" y="3008"/>
                      <a:ext cx="507" cy="234"/>
                      <a:chOff x="1740" y="2642"/>
                      <a:chExt cx="752" cy="327"/>
                    </a:xfrm>
                  </p:grpSpPr>
                  <p:sp>
                    <p:nvSpPr>
                      <p:cNvPr id="228517" name="Freeform 10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40" y="2642"/>
                        <a:ext cx="752" cy="327"/>
                      </a:xfrm>
                      <a:custGeom>
                        <a:avLst/>
                        <a:gdLst>
                          <a:gd name="T0" fmla="*/ 293 w 752"/>
                          <a:gd name="T1" fmla="*/ 0 h 327"/>
                          <a:gd name="T2" fmla="*/ 752 w 752"/>
                          <a:gd name="T3" fmla="*/ 124 h 327"/>
                          <a:gd name="T4" fmla="*/ 470 w 752"/>
                          <a:gd name="T5" fmla="*/ 327 h 327"/>
                          <a:gd name="T6" fmla="*/ 0 w 752"/>
                          <a:gd name="T7" fmla="*/ 183 h 327"/>
                          <a:gd name="T8" fmla="*/ 293 w 752"/>
                          <a:gd name="T9" fmla="*/ 0 h 32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52"/>
                          <a:gd name="T16" fmla="*/ 0 h 327"/>
                          <a:gd name="T17" fmla="*/ 752 w 752"/>
                          <a:gd name="T18" fmla="*/ 327 h 32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52" h="327">
                            <a:moveTo>
                              <a:pt x="293" y="0"/>
                            </a:moveTo>
                            <a:lnTo>
                              <a:pt x="752" y="124"/>
                            </a:lnTo>
                            <a:lnTo>
                              <a:pt x="470" y="327"/>
                            </a:lnTo>
                            <a:lnTo>
                              <a:pt x="0" y="183"/>
                            </a:lnTo>
                            <a:lnTo>
                              <a:pt x="293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18" name="Freeform 10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54" y="2649"/>
                        <a:ext cx="726" cy="311"/>
                      </a:xfrm>
                      <a:custGeom>
                        <a:avLst/>
                        <a:gdLst>
                          <a:gd name="T0" fmla="*/ 282 w 726"/>
                          <a:gd name="T1" fmla="*/ 0 h 311"/>
                          <a:gd name="T2" fmla="*/ 726 w 726"/>
                          <a:gd name="T3" fmla="*/ 119 h 311"/>
                          <a:gd name="T4" fmla="*/ 457 w 726"/>
                          <a:gd name="T5" fmla="*/ 311 h 311"/>
                          <a:gd name="T6" fmla="*/ 0 w 726"/>
                          <a:gd name="T7" fmla="*/ 173 h 311"/>
                          <a:gd name="T8" fmla="*/ 282 w 726"/>
                          <a:gd name="T9" fmla="*/ 0 h 31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26"/>
                          <a:gd name="T16" fmla="*/ 0 h 311"/>
                          <a:gd name="T17" fmla="*/ 726 w 726"/>
                          <a:gd name="T18" fmla="*/ 311 h 31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26" h="311">
                            <a:moveTo>
                              <a:pt x="282" y="0"/>
                            </a:moveTo>
                            <a:lnTo>
                              <a:pt x="726" y="119"/>
                            </a:lnTo>
                            <a:lnTo>
                              <a:pt x="457" y="311"/>
                            </a:lnTo>
                            <a:lnTo>
                              <a:pt x="0" y="173"/>
                            </a:lnTo>
                            <a:lnTo>
                              <a:pt x="282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4D4D4D"/>
                          </a:gs>
                          <a:gs pos="100000">
                            <a:srgbClr val="DDDDDD"/>
                          </a:gs>
                        </a:gsLst>
                        <a:lin ang="1890000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19" name="Freeform 10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08" y="2770"/>
                        <a:ext cx="258" cy="100"/>
                      </a:xfrm>
                      <a:custGeom>
                        <a:avLst/>
                        <a:gdLst>
                          <a:gd name="T0" fmla="*/ 0 w 258"/>
                          <a:gd name="T1" fmla="*/ 44 h 100"/>
                          <a:gd name="T2" fmla="*/ 75 w 258"/>
                          <a:gd name="T3" fmla="*/ 0 h 100"/>
                          <a:gd name="T4" fmla="*/ 258 w 258"/>
                          <a:gd name="T5" fmla="*/ 50 h 100"/>
                          <a:gd name="T6" fmla="*/ 183 w 258"/>
                          <a:gd name="T7" fmla="*/ 100 h 100"/>
                          <a:gd name="T8" fmla="*/ 0 w 258"/>
                          <a:gd name="T9" fmla="*/ 44 h 100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0"/>
                          <a:gd name="T17" fmla="*/ 258 w 258"/>
                          <a:gd name="T18" fmla="*/ 100 h 100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0">
                            <a:moveTo>
                              <a:pt x="0" y="44"/>
                            </a:moveTo>
                            <a:lnTo>
                              <a:pt x="75" y="0"/>
                            </a:lnTo>
                            <a:lnTo>
                              <a:pt x="258" y="50"/>
                            </a:lnTo>
                            <a:lnTo>
                              <a:pt x="183" y="100"/>
                            </a:lnTo>
                            <a:lnTo>
                              <a:pt x="0" y="44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20" name="Freeform 10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99" y="2816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21" name="Freeform 10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20" y="2834"/>
                        <a:ext cx="258" cy="102"/>
                      </a:xfrm>
                      <a:custGeom>
                        <a:avLst/>
                        <a:gdLst>
                          <a:gd name="T0" fmla="*/ 0 w 258"/>
                          <a:gd name="T1" fmla="*/ 46 h 102"/>
                          <a:gd name="T2" fmla="*/ 71 w 258"/>
                          <a:gd name="T3" fmla="*/ 0 h 102"/>
                          <a:gd name="T4" fmla="*/ 258 w 258"/>
                          <a:gd name="T5" fmla="*/ 52 h 102"/>
                          <a:gd name="T6" fmla="*/ 183 w 258"/>
                          <a:gd name="T7" fmla="*/ 102 h 102"/>
                          <a:gd name="T8" fmla="*/ 0 w 258"/>
                          <a:gd name="T9" fmla="*/ 46 h 10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2"/>
                          <a:gd name="T17" fmla="*/ 258 w 258"/>
                          <a:gd name="T18" fmla="*/ 102 h 10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2">
                            <a:moveTo>
                              <a:pt x="0" y="46"/>
                            </a:moveTo>
                            <a:lnTo>
                              <a:pt x="71" y="0"/>
                            </a:lnTo>
                            <a:lnTo>
                              <a:pt x="258" y="52"/>
                            </a:lnTo>
                            <a:lnTo>
                              <a:pt x="183" y="102"/>
                            </a:lnTo>
                            <a:lnTo>
                              <a:pt x="0" y="46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522" name="Freeform 10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11" y="2882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511" name="Freeform 1034"/>
                    <p:cNvSpPr>
                      <a:spLocks/>
                    </p:cNvSpPr>
                    <p:nvPr/>
                  </p:nvSpPr>
                  <p:spPr bwMode="auto">
                    <a:xfrm>
                      <a:off x="2577" y="3043"/>
                      <a:ext cx="614" cy="514"/>
                    </a:xfrm>
                    <a:custGeom>
                      <a:avLst/>
                      <a:gdLst>
                        <a:gd name="T0" fmla="*/ 1 w 990"/>
                        <a:gd name="T1" fmla="*/ 2 h 792"/>
                        <a:gd name="T2" fmla="*/ 1 w 990"/>
                        <a:gd name="T3" fmla="*/ 0 h 792"/>
                        <a:gd name="T4" fmla="*/ 1 w 990"/>
                        <a:gd name="T5" fmla="*/ 1 h 792"/>
                        <a:gd name="T6" fmla="*/ 0 w 990"/>
                        <a:gd name="T7" fmla="*/ 2 h 792"/>
                        <a:gd name="T8" fmla="*/ 1 w 990"/>
                        <a:gd name="T9" fmla="*/ 2 h 7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90"/>
                        <a:gd name="T16" fmla="*/ 0 h 792"/>
                        <a:gd name="T17" fmla="*/ 990 w 990"/>
                        <a:gd name="T18" fmla="*/ 792 h 7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90" h="792">
                          <a:moveTo>
                            <a:pt x="3" y="738"/>
                          </a:moveTo>
                          <a:lnTo>
                            <a:pt x="990" y="0"/>
                          </a:lnTo>
                          <a:lnTo>
                            <a:pt x="987" y="60"/>
                          </a:lnTo>
                          <a:lnTo>
                            <a:pt x="0" y="792"/>
                          </a:lnTo>
                          <a:lnTo>
                            <a:pt x="3" y="738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12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1010" y="3084"/>
                      <a:ext cx="1571" cy="469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4 w 2532"/>
                        <a:gd name="T5" fmla="*/ 2 h 723"/>
                        <a:gd name="T6" fmla="*/ 4 w 2532"/>
                        <a:gd name="T7" fmla="*/ 2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13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1011" y="2998"/>
                      <a:ext cx="17" cy="95"/>
                    </a:xfrm>
                    <a:custGeom>
                      <a:avLst/>
                      <a:gdLst>
                        <a:gd name="T0" fmla="*/ 1 w 26"/>
                        <a:gd name="T1" fmla="*/ 1 h 147"/>
                        <a:gd name="T2" fmla="*/ 1 w 26"/>
                        <a:gd name="T3" fmla="*/ 1 h 147"/>
                        <a:gd name="T4" fmla="*/ 0 w 26"/>
                        <a:gd name="T5" fmla="*/ 1 h 147"/>
                        <a:gd name="T6" fmla="*/ 1 w 26"/>
                        <a:gd name="T7" fmla="*/ 0 h 147"/>
                        <a:gd name="T8" fmla="*/ 1 w 26"/>
                        <a:gd name="T9" fmla="*/ 1 h 14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"/>
                        <a:gd name="T16" fmla="*/ 0 h 147"/>
                        <a:gd name="T17" fmla="*/ 26 w 26"/>
                        <a:gd name="T18" fmla="*/ 147 h 14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" h="147">
                          <a:moveTo>
                            <a:pt x="26" y="10"/>
                          </a:moveTo>
                          <a:lnTo>
                            <a:pt x="23" y="147"/>
                          </a:lnTo>
                          <a:lnTo>
                            <a:pt x="0" y="144"/>
                          </a:lnTo>
                          <a:lnTo>
                            <a:pt x="3" y="0"/>
                          </a:lnTo>
                          <a:lnTo>
                            <a:pt x="26" y="1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14" name="Freeform 1037"/>
                    <p:cNvSpPr>
                      <a:spLocks/>
                    </p:cNvSpPr>
                    <p:nvPr/>
                  </p:nvSpPr>
                  <p:spPr bwMode="auto">
                    <a:xfrm>
                      <a:off x="1012" y="2611"/>
                      <a:ext cx="730" cy="393"/>
                    </a:xfrm>
                    <a:custGeom>
                      <a:avLst/>
                      <a:gdLst>
                        <a:gd name="T0" fmla="*/ 1 w 1176"/>
                        <a:gd name="T1" fmla="*/ 0 h 606"/>
                        <a:gd name="T2" fmla="*/ 0 w 1176"/>
                        <a:gd name="T3" fmla="*/ 1 h 606"/>
                        <a:gd name="T4" fmla="*/ 1 w 1176"/>
                        <a:gd name="T5" fmla="*/ 1 h 606"/>
                        <a:gd name="T6" fmla="*/ 1 w 1176"/>
                        <a:gd name="T7" fmla="*/ 1 h 606"/>
                        <a:gd name="T8" fmla="*/ 1 w 1176"/>
                        <a:gd name="T9" fmla="*/ 0 h 6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76"/>
                        <a:gd name="T16" fmla="*/ 0 h 606"/>
                        <a:gd name="T17" fmla="*/ 1176 w 1176"/>
                        <a:gd name="T18" fmla="*/ 606 h 6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76" h="606">
                          <a:moveTo>
                            <a:pt x="1170" y="0"/>
                          </a:moveTo>
                          <a:lnTo>
                            <a:pt x="0" y="597"/>
                          </a:lnTo>
                          <a:lnTo>
                            <a:pt x="30" y="606"/>
                          </a:lnTo>
                          <a:lnTo>
                            <a:pt x="1176" y="18"/>
                          </a:lnTo>
                          <a:lnTo>
                            <a:pt x="1170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15" name="Freeform 1038"/>
                    <p:cNvSpPr>
                      <a:spLocks/>
                    </p:cNvSpPr>
                    <p:nvPr/>
                  </p:nvSpPr>
                  <p:spPr bwMode="auto">
                    <a:xfrm>
                      <a:off x="1061" y="3018"/>
                      <a:ext cx="1490" cy="451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1 w 2532"/>
                        <a:gd name="T5" fmla="*/ 1 h 723"/>
                        <a:gd name="T6" fmla="*/ 1 w 2532"/>
                        <a:gd name="T7" fmla="*/ 1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516" name="Freeform 1039"/>
                    <p:cNvSpPr>
                      <a:spLocks/>
                    </p:cNvSpPr>
                    <p:nvPr/>
                  </p:nvSpPr>
                  <p:spPr bwMode="auto">
                    <a:xfrm flipV="1">
                      <a:off x="2549" y="2986"/>
                      <a:ext cx="608" cy="467"/>
                    </a:xfrm>
                    <a:custGeom>
                      <a:avLst/>
                      <a:gdLst>
                        <a:gd name="T0" fmla="*/ 0 w 2532"/>
                        <a:gd name="T1" fmla="*/ 0 h 723"/>
                        <a:gd name="T2" fmla="*/ 0 w 2532"/>
                        <a:gd name="T3" fmla="*/ 0 h 723"/>
                        <a:gd name="T4" fmla="*/ 0 w 2532"/>
                        <a:gd name="T5" fmla="*/ 2 h 723"/>
                        <a:gd name="T6" fmla="*/ 0 w 2532"/>
                        <a:gd name="T7" fmla="*/ 2 h 723"/>
                        <a:gd name="T8" fmla="*/ 0 w 2532"/>
                        <a:gd name="T9" fmla="*/ 1 h 723"/>
                        <a:gd name="T10" fmla="*/ 0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25" name="Group 1064"/>
                  <p:cNvGrpSpPr>
                    <a:grpSpLocks/>
                  </p:cNvGrpSpPr>
                  <p:nvPr/>
                </p:nvGrpSpPr>
                <p:grpSpPr bwMode="auto">
                  <a:xfrm>
                    <a:off x="6872288" y="5486400"/>
                    <a:ext cx="474662" cy="407988"/>
                    <a:chOff x="877" y="1008"/>
                    <a:chExt cx="2747" cy="2591"/>
                  </a:xfrm>
                </p:grpSpPr>
                <p:pic>
                  <p:nvPicPr>
                    <p:cNvPr id="228477" name="Picture 1065" descr="antenna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7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77" y="1008"/>
                      <a:ext cx="2725" cy="14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478" name="Picture 1066" descr="laptop_keyboar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8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 rot="109064" flipH="1">
                      <a:off x="1009" y="2586"/>
                      <a:ext cx="2245" cy="101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79" name="Freeform 1067"/>
                    <p:cNvSpPr>
                      <a:spLocks/>
                    </p:cNvSpPr>
                    <p:nvPr/>
                  </p:nvSpPr>
                  <p:spPr bwMode="auto">
                    <a:xfrm>
                      <a:off x="1753" y="1603"/>
                      <a:ext cx="1807" cy="1322"/>
                    </a:xfrm>
                    <a:custGeom>
                      <a:avLst/>
                      <a:gdLst>
                        <a:gd name="T0" fmla="*/ 1 w 2982"/>
                        <a:gd name="T1" fmla="*/ 0 h 2442"/>
                        <a:gd name="T2" fmla="*/ 0 w 2982"/>
                        <a:gd name="T3" fmla="*/ 1 h 2442"/>
                        <a:gd name="T4" fmla="*/ 2 w 2982"/>
                        <a:gd name="T5" fmla="*/ 1 h 2442"/>
                        <a:gd name="T6" fmla="*/ 2 w 2982"/>
                        <a:gd name="T7" fmla="*/ 1 h 2442"/>
                        <a:gd name="T8" fmla="*/ 1 w 2982"/>
                        <a:gd name="T9" fmla="*/ 0 h 24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82"/>
                        <a:gd name="T16" fmla="*/ 0 h 2442"/>
                        <a:gd name="T17" fmla="*/ 2982 w 2982"/>
                        <a:gd name="T18" fmla="*/ 2442 h 24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82" h="2442">
                          <a:moveTo>
                            <a:pt x="540" y="0"/>
                          </a:moveTo>
                          <a:lnTo>
                            <a:pt x="0" y="1734"/>
                          </a:lnTo>
                          <a:lnTo>
                            <a:pt x="2394" y="2442"/>
                          </a:lnTo>
                          <a:lnTo>
                            <a:pt x="2982" y="318"/>
                          </a:lnTo>
                          <a:lnTo>
                            <a:pt x="54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pic>
                  <p:nvPicPr>
                    <p:cNvPr id="228480" name="Picture 1068" descr="screen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9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842" y="1637"/>
                      <a:ext cx="1642" cy="12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81" name="Freeform 1069"/>
                    <p:cNvSpPr>
                      <a:spLocks/>
                    </p:cNvSpPr>
                    <p:nvPr/>
                  </p:nvSpPr>
                  <p:spPr bwMode="auto">
                    <a:xfrm>
                      <a:off x="2082" y="1564"/>
                      <a:ext cx="1531" cy="246"/>
                    </a:xfrm>
                    <a:custGeom>
                      <a:avLst/>
                      <a:gdLst>
                        <a:gd name="T0" fmla="*/ 1 w 2528"/>
                        <a:gd name="T1" fmla="*/ 0 h 455"/>
                        <a:gd name="T2" fmla="*/ 2 w 2528"/>
                        <a:gd name="T3" fmla="*/ 1 h 455"/>
                        <a:gd name="T4" fmla="*/ 2 w 2528"/>
                        <a:gd name="T5" fmla="*/ 1 h 455"/>
                        <a:gd name="T6" fmla="*/ 0 w 2528"/>
                        <a:gd name="T7" fmla="*/ 1 h 455"/>
                        <a:gd name="T8" fmla="*/ 1 w 2528"/>
                        <a:gd name="T9" fmla="*/ 0 h 45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28"/>
                        <a:gd name="T16" fmla="*/ 0 h 455"/>
                        <a:gd name="T17" fmla="*/ 2528 w 2528"/>
                        <a:gd name="T18" fmla="*/ 455 h 45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28" h="455">
                          <a:moveTo>
                            <a:pt x="14" y="0"/>
                          </a:moveTo>
                          <a:lnTo>
                            <a:pt x="2528" y="341"/>
                          </a:lnTo>
                          <a:lnTo>
                            <a:pt x="2480" y="455"/>
                          </a:lnTo>
                          <a:lnTo>
                            <a:pt x="0" y="86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82" name="Freeform 1070"/>
                    <p:cNvSpPr>
                      <a:spLocks/>
                    </p:cNvSpPr>
                    <p:nvPr/>
                  </p:nvSpPr>
                  <p:spPr bwMode="auto">
                    <a:xfrm>
                      <a:off x="1737" y="1562"/>
                      <a:ext cx="425" cy="1024"/>
                    </a:xfrm>
                    <a:custGeom>
                      <a:avLst/>
                      <a:gdLst>
                        <a:gd name="T0" fmla="*/ 1 w 702"/>
                        <a:gd name="T1" fmla="*/ 0 h 1893"/>
                        <a:gd name="T2" fmla="*/ 0 w 702"/>
                        <a:gd name="T3" fmla="*/ 1 h 1893"/>
                        <a:gd name="T4" fmla="*/ 1 w 702"/>
                        <a:gd name="T5" fmla="*/ 1 h 1893"/>
                        <a:gd name="T6" fmla="*/ 1 w 702"/>
                        <a:gd name="T7" fmla="*/ 1 h 1893"/>
                        <a:gd name="T8" fmla="*/ 1 w 702"/>
                        <a:gd name="T9" fmla="*/ 0 h 189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02"/>
                        <a:gd name="T16" fmla="*/ 0 h 1893"/>
                        <a:gd name="T17" fmla="*/ 702 w 702"/>
                        <a:gd name="T18" fmla="*/ 1893 h 189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02" h="1893">
                          <a:moveTo>
                            <a:pt x="579" y="0"/>
                          </a:moveTo>
                          <a:lnTo>
                            <a:pt x="0" y="1869"/>
                          </a:lnTo>
                          <a:lnTo>
                            <a:pt x="114" y="1893"/>
                          </a:lnTo>
                          <a:lnTo>
                            <a:pt x="702" y="51"/>
                          </a:lnTo>
                          <a:lnTo>
                            <a:pt x="579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83" name="Freeform 1071"/>
                    <p:cNvSpPr>
                      <a:spLocks/>
                    </p:cNvSpPr>
                    <p:nvPr/>
                  </p:nvSpPr>
                  <p:spPr bwMode="auto">
                    <a:xfrm>
                      <a:off x="3144" y="1745"/>
                      <a:ext cx="458" cy="1182"/>
                    </a:xfrm>
                    <a:custGeom>
                      <a:avLst/>
                      <a:gdLst>
                        <a:gd name="T0" fmla="*/ 1 w 756"/>
                        <a:gd name="T1" fmla="*/ 0 h 2184"/>
                        <a:gd name="T2" fmla="*/ 1 w 756"/>
                        <a:gd name="T3" fmla="*/ 1 h 2184"/>
                        <a:gd name="T4" fmla="*/ 0 w 756"/>
                        <a:gd name="T5" fmla="*/ 1 h 2184"/>
                        <a:gd name="T6" fmla="*/ 1 w 756"/>
                        <a:gd name="T7" fmla="*/ 1 h 2184"/>
                        <a:gd name="T8" fmla="*/ 1 w 756"/>
                        <a:gd name="T9" fmla="*/ 0 h 2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6"/>
                        <a:gd name="T16" fmla="*/ 0 h 2184"/>
                        <a:gd name="T17" fmla="*/ 756 w 756"/>
                        <a:gd name="T18" fmla="*/ 2184 h 2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6" h="2184">
                          <a:moveTo>
                            <a:pt x="756" y="0"/>
                          </a:moveTo>
                          <a:lnTo>
                            <a:pt x="138" y="2184"/>
                          </a:lnTo>
                          <a:lnTo>
                            <a:pt x="0" y="2148"/>
                          </a:lnTo>
                          <a:lnTo>
                            <a:pt x="606" y="78"/>
                          </a:lnTo>
                          <a:lnTo>
                            <a:pt x="756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chemeClr val="bg1"/>
                        </a:gs>
                      </a:gsLst>
                      <a:lin ang="54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84" name="Freeform 1072"/>
                    <p:cNvSpPr>
                      <a:spLocks/>
                    </p:cNvSpPr>
                    <p:nvPr/>
                  </p:nvSpPr>
                  <p:spPr bwMode="auto">
                    <a:xfrm>
                      <a:off x="1732" y="2534"/>
                      <a:ext cx="1680" cy="399"/>
                    </a:xfrm>
                    <a:custGeom>
                      <a:avLst/>
                      <a:gdLst>
                        <a:gd name="T0" fmla="*/ 1 w 2773"/>
                        <a:gd name="T1" fmla="*/ 0 h 738"/>
                        <a:gd name="T2" fmla="*/ 0 w 2773"/>
                        <a:gd name="T3" fmla="*/ 1 h 738"/>
                        <a:gd name="T4" fmla="*/ 2 w 2773"/>
                        <a:gd name="T5" fmla="*/ 1 h 738"/>
                        <a:gd name="T6" fmla="*/ 2 w 2773"/>
                        <a:gd name="T7" fmla="*/ 1 h 738"/>
                        <a:gd name="T8" fmla="*/ 1 w 2773"/>
                        <a:gd name="T9" fmla="*/ 0 h 7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773"/>
                        <a:gd name="T16" fmla="*/ 0 h 738"/>
                        <a:gd name="T17" fmla="*/ 2773 w 2773"/>
                        <a:gd name="T18" fmla="*/ 738 h 73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773" h="738">
                          <a:moveTo>
                            <a:pt x="33" y="0"/>
                          </a:moveTo>
                          <a:lnTo>
                            <a:pt x="0" y="99"/>
                          </a:lnTo>
                          <a:lnTo>
                            <a:pt x="2436" y="738"/>
                          </a:lnTo>
                          <a:cubicBezTo>
                            <a:pt x="2499" y="501"/>
                            <a:pt x="2773" y="727"/>
                            <a:pt x="2373" y="603"/>
                          </a:cubicBez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CC"/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85" name="Freeform 1073"/>
                    <p:cNvSpPr>
                      <a:spLocks/>
                    </p:cNvSpPr>
                    <p:nvPr/>
                  </p:nvSpPr>
                  <p:spPr bwMode="auto">
                    <a:xfrm>
                      <a:off x="3195" y="1755"/>
                      <a:ext cx="429" cy="1187"/>
                    </a:xfrm>
                    <a:custGeom>
                      <a:avLst/>
                      <a:gdLst>
                        <a:gd name="T0" fmla="*/ 2 w 637"/>
                        <a:gd name="T1" fmla="*/ 0 h 1659"/>
                        <a:gd name="T2" fmla="*/ 2 w 637"/>
                        <a:gd name="T3" fmla="*/ 0 h 1659"/>
                        <a:gd name="T4" fmla="*/ 1 w 637"/>
                        <a:gd name="T5" fmla="*/ 15 h 1659"/>
                        <a:gd name="T6" fmla="*/ 0 w 637"/>
                        <a:gd name="T7" fmla="*/ 15 h 1659"/>
                        <a:gd name="T8" fmla="*/ 2 w 637"/>
                        <a:gd name="T9" fmla="*/ 0 h 165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7"/>
                        <a:gd name="T16" fmla="*/ 0 h 1659"/>
                        <a:gd name="T17" fmla="*/ 637 w 637"/>
                        <a:gd name="T18" fmla="*/ 1659 h 165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7" h="1659">
                          <a:moveTo>
                            <a:pt x="615" y="0"/>
                          </a:moveTo>
                          <a:lnTo>
                            <a:pt x="637" y="0"/>
                          </a:lnTo>
                          <a:lnTo>
                            <a:pt x="68" y="1659"/>
                          </a:lnTo>
                          <a:lnTo>
                            <a:pt x="0" y="1647"/>
                          </a:lnTo>
                          <a:lnTo>
                            <a:pt x="615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86" name="Freeform 1074"/>
                    <p:cNvSpPr>
                      <a:spLocks/>
                    </p:cNvSpPr>
                    <p:nvPr/>
                  </p:nvSpPr>
                  <p:spPr bwMode="auto">
                    <a:xfrm>
                      <a:off x="1734" y="2587"/>
                      <a:ext cx="1494" cy="394"/>
                    </a:xfrm>
                    <a:custGeom>
                      <a:avLst/>
                      <a:gdLst>
                        <a:gd name="T0" fmla="*/ 0 w 2216"/>
                        <a:gd name="T1" fmla="*/ 0 h 550"/>
                        <a:gd name="T2" fmla="*/ 1 w 2216"/>
                        <a:gd name="T3" fmla="*/ 1 h 550"/>
                        <a:gd name="T4" fmla="*/ 9 w 2216"/>
                        <a:gd name="T5" fmla="*/ 5 h 550"/>
                        <a:gd name="T6" fmla="*/ 9 w 2216"/>
                        <a:gd name="T7" fmla="*/ 4 h 550"/>
                        <a:gd name="T8" fmla="*/ 0 w 2216"/>
                        <a:gd name="T9" fmla="*/ 0 h 55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16"/>
                        <a:gd name="T16" fmla="*/ 0 h 550"/>
                        <a:gd name="T17" fmla="*/ 2216 w 2216"/>
                        <a:gd name="T18" fmla="*/ 550 h 55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16" h="550">
                          <a:moveTo>
                            <a:pt x="0" y="0"/>
                          </a:moveTo>
                          <a:lnTo>
                            <a:pt x="9" y="57"/>
                          </a:lnTo>
                          <a:lnTo>
                            <a:pt x="2164" y="550"/>
                          </a:lnTo>
                          <a:lnTo>
                            <a:pt x="2216" y="49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grpSp>
                  <p:nvGrpSpPr>
                    <p:cNvPr id="228487" name="Group 107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9" y="3008"/>
                      <a:ext cx="507" cy="234"/>
                      <a:chOff x="1740" y="2642"/>
                      <a:chExt cx="752" cy="327"/>
                    </a:xfrm>
                  </p:grpSpPr>
                  <p:sp>
                    <p:nvSpPr>
                      <p:cNvPr id="228494" name="Freeform 107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40" y="2642"/>
                        <a:ext cx="752" cy="327"/>
                      </a:xfrm>
                      <a:custGeom>
                        <a:avLst/>
                        <a:gdLst>
                          <a:gd name="T0" fmla="*/ 293 w 752"/>
                          <a:gd name="T1" fmla="*/ 0 h 327"/>
                          <a:gd name="T2" fmla="*/ 752 w 752"/>
                          <a:gd name="T3" fmla="*/ 124 h 327"/>
                          <a:gd name="T4" fmla="*/ 470 w 752"/>
                          <a:gd name="T5" fmla="*/ 327 h 327"/>
                          <a:gd name="T6" fmla="*/ 0 w 752"/>
                          <a:gd name="T7" fmla="*/ 183 h 327"/>
                          <a:gd name="T8" fmla="*/ 293 w 752"/>
                          <a:gd name="T9" fmla="*/ 0 h 32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52"/>
                          <a:gd name="T16" fmla="*/ 0 h 327"/>
                          <a:gd name="T17" fmla="*/ 752 w 752"/>
                          <a:gd name="T18" fmla="*/ 327 h 32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52" h="327">
                            <a:moveTo>
                              <a:pt x="293" y="0"/>
                            </a:moveTo>
                            <a:lnTo>
                              <a:pt x="752" y="124"/>
                            </a:lnTo>
                            <a:lnTo>
                              <a:pt x="470" y="327"/>
                            </a:lnTo>
                            <a:lnTo>
                              <a:pt x="0" y="183"/>
                            </a:lnTo>
                            <a:lnTo>
                              <a:pt x="293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95" name="Freeform 107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54" y="2649"/>
                        <a:ext cx="726" cy="311"/>
                      </a:xfrm>
                      <a:custGeom>
                        <a:avLst/>
                        <a:gdLst>
                          <a:gd name="T0" fmla="*/ 282 w 726"/>
                          <a:gd name="T1" fmla="*/ 0 h 311"/>
                          <a:gd name="T2" fmla="*/ 726 w 726"/>
                          <a:gd name="T3" fmla="*/ 119 h 311"/>
                          <a:gd name="T4" fmla="*/ 457 w 726"/>
                          <a:gd name="T5" fmla="*/ 311 h 311"/>
                          <a:gd name="T6" fmla="*/ 0 w 726"/>
                          <a:gd name="T7" fmla="*/ 173 h 311"/>
                          <a:gd name="T8" fmla="*/ 282 w 726"/>
                          <a:gd name="T9" fmla="*/ 0 h 31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26"/>
                          <a:gd name="T16" fmla="*/ 0 h 311"/>
                          <a:gd name="T17" fmla="*/ 726 w 726"/>
                          <a:gd name="T18" fmla="*/ 311 h 31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26" h="311">
                            <a:moveTo>
                              <a:pt x="282" y="0"/>
                            </a:moveTo>
                            <a:lnTo>
                              <a:pt x="726" y="119"/>
                            </a:lnTo>
                            <a:lnTo>
                              <a:pt x="457" y="311"/>
                            </a:lnTo>
                            <a:lnTo>
                              <a:pt x="0" y="173"/>
                            </a:lnTo>
                            <a:lnTo>
                              <a:pt x="282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4D4D4D"/>
                          </a:gs>
                          <a:gs pos="100000">
                            <a:srgbClr val="DDDDDD"/>
                          </a:gs>
                        </a:gsLst>
                        <a:lin ang="1890000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96" name="Freeform 107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08" y="2770"/>
                        <a:ext cx="258" cy="100"/>
                      </a:xfrm>
                      <a:custGeom>
                        <a:avLst/>
                        <a:gdLst>
                          <a:gd name="T0" fmla="*/ 0 w 258"/>
                          <a:gd name="T1" fmla="*/ 44 h 100"/>
                          <a:gd name="T2" fmla="*/ 75 w 258"/>
                          <a:gd name="T3" fmla="*/ 0 h 100"/>
                          <a:gd name="T4" fmla="*/ 258 w 258"/>
                          <a:gd name="T5" fmla="*/ 50 h 100"/>
                          <a:gd name="T6" fmla="*/ 183 w 258"/>
                          <a:gd name="T7" fmla="*/ 100 h 100"/>
                          <a:gd name="T8" fmla="*/ 0 w 258"/>
                          <a:gd name="T9" fmla="*/ 44 h 100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0"/>
                          <a:gd name="T17" fmla="*/ 258 w 258"/>
                          <a:gd name="T18" fmla="*/ 100 h 100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0">
                            <a:moveTo>
                              <a:pt x="0" y="44"/>
                            </a:moveTo>
                            <a:lnTo>
                              <a:pt x="75" y="0"/>
                            </a:lnTo>
                            <a:lnTo>
                              <a:pt x="258" y="50"/>
                            </a:lnTo>
                            <a:lnTo>
                              <a:pt x="183" y="100"/>
                            </a:lnTo>
                            <a:lnTo>
                              <a:pt x="0" y="44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97" name="Freeform 107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99" y="2816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98" name="Freeform 10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20" y="2834"/>
                        <a:ext cx="258" cy="102"/>
                      </a:xfrm>
                      <a:custGeom>
                        <a:avLst/>
                        <a:gdLst>
                          <a:gd name="T0" fmla="*/ 0 w 258"/>
                          <a:gd name="T1" fmla="*/ 46 h 102"/>
                          <a:gd name="T2" fmla="*/ 71 w 258"/>
                          <a:gd name="T3" fmla="*/ 0 h 102"/>
                          <a:gd name="T4" fmla="*/ 258 w 258"/>
                          <a:gd name="T5" fmla="*/ 52 h 102"/>
                          <a:gd name="T6" fmla="*/ 183 w 258"/>
                          <a:gd name="T7" fmla="*/ 102 h 102"/>
                          <a:gd name="T8" fmla="*/ 0 w 258"/>
                          <a:gd name="T9" fmla="*/ 46 h 10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2"/>
                          <a:gd name="T17" fmla="*/ 258 w 258"/>
                          <a:gd name="T18" fmla="*/ 102 h 10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2">
                            <a:moveTo>
                              <a:pt x="0" y="46"/>
                            </a:moveTo>
                            <a:lnTo>
                              <a:pt x="71" y="0"/>
                            </a:lnTo>
                            <a:lnTo>
                              <a:pt x="258" y="52"/>
                            </a:lnTo>
                            <a:lnTo>
                              <a:pt x="183" y="102"/>
                            </a:lnTo>
                            <a:lnTo>
                              <a:pt x="0" y="46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99" name="Freeform 10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11" y="2882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488" name="Freeform 1082"/>
                    <p:cNvSpPr>
                      <a:spLocks/>
                    </p:cNvSpPr>
                    <p:nvPr/>
                  </p:nvSpPr>
                  <p:spPr bwMode="auto">
                    <a:xfrm>
                      <a:off x="2577" y="3043"/>
                      <a:ext cx="614" cy="514"/>
                    </a:xfrm>
                    <a:custGeom>
                      <a:avLst/>
                      <a:gdLst>
                        <a:gd name="T0" fmla="*/ 1 w 990"/>
                        <a:gd name="T1" fmla="*/ 2 h 792"/>
                        <a:gd name="T2" fmla="*/ 1 w 990"/>
                        <a:gd name="T3" fmla="*/ 0 h 792"/>
                        <a:gd name="T4" fmla="*/ 1 w 990"/>
                        <a:gd name="T5" fmla="*/ 1 h 792"/>
                        <a:gd name="T6" fmla="*/ 0 w 990"/>
                        <a:gd name="T7" fmla="*/ 2 h 792"/>
                        <a:gd name="T8" fmla="*/ 1 w 990"/>
                        <a:gd name="T9" fmla="*/ 2 h 7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90"/>
                        <a:gd name="T16" fmla="*/ 0 h 792"/>
                        <a:gd name="T17" fmla="*/ 990 w 990"/>
                        <a:gd name="T18" fmla="*/ 792 h 7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90" h="792">
                          <a:moveTo>
                            <a:pt x="3" y="738"/>
                          </a:moveTo>
                          <a:lnTo>
                            <a:pt x="990" y="0"/>
                          </a:lnTo>
                          <a:lnTo>
                            <a:pt x="987" y="60"/>
                          </a:lnTo>
                          <a:lnTo>
                            <a:pt x="0" y="792"/>
                          </a:lnTo>
                          <a:lnTo>
                            <a:pt x="3" y="738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89" name="Freeform 1083"/>
                    <p:cNvSpPr>
                      <a:spLocks/>
                    </p:cNvSpPr>
                    <p:nvPr/>
                  </p:nvSpPr>
                  <p:spPr bwMode="auto">
                    <a:xfrm>
                      <a:off x="1010" y="3084"/>
                      <a:ext cx="1571" cy="469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4 w 2532"/>
                        <a:gd name="T5" fmla="*/ 2 h 723"/>
                        <a:gd name="T6" fmla="*/ 4 w 2532"/>
                        <a:gd name="T7" fmla="*/ 2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90" name="Freeform 1084"/>
                    <p:cNvSpPr>
                      <a:spLocks/>
                    </p:cNvSpPr>
                    <p:nvPr/>
                  </p:nvSpPr>
                  <p:spPr bwMode="auto">
                    <a:xfrm>
                      <a:off x="1011" y="2998"/>
                      <a:ext cx="17" cy="95"/>
                    </a:xfrm>
                    <a:custGeom>
                      <a:avLst/>
                      <a:gdLst>
                        <a:gd name="T0" fmla="*/ 1 w 26"/>
                        <a:gd name="T1" fmla="*/ 1 h 147"/>
                        <a:gd name="T2" fmla="*/ 1 w 26"/>
                        <a:gd name="T3" fmla="*/ 1 h 147"/>
                        <a:gd name="T4" fmla="*/ 0 w 26"/>
                        <a:gd name="T5" fmla="*/ 1 h 147"/>
                        <a:gd name="T6" fmla="*/ 1 w 26"/>
                        <a:gd name="T7" fmla="*/ 0 h 147"/>
                        <a:gd name="T8" fmla="*/ 1 w 26"/>
                        <a:gd name="T9" fmla="*/ 1 h 14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"/>
                        <a:gd name="T16" fmla="*/ 0 h 147"/>
                        <a:gd name="T17" fmla="*/ 26 w 26"/>
                        <a:gd name="T18" fmla="*/ 147 h 14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" h="147">
                          <a:moveTo>
                            <a:pt x="26" y="10"/>
                          </a:moveTo>
                          <a:lnTo>
                            <a:pt x="23" y="147"/>
                          </a:lnTo>
                          <a:lnTo>
                            <a:pt x="0" y="144"/>
                          </a:lnTo>
                          <a:lnTo>
                            <a:pt x="3" y="0"/>
                          </a:lnTo>
                          <a:lnTo>
                            <a:pt x="26" y="1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91" name="Freeform 1085"/>
                    <p:cNvSpPr>
                      <a:spLocks/>
                    </p:cNvSpPr>
                    <p:nvPr/>
                  </p:nvSpPr>
                  <p:spPr bwMode="auto">
                    <a:xfrm>
                      <a:off x="1012" y="2611"/>
                      <a:ext cx="730" cy="393"/>
                    </a:xfrm>
                    <a:custGeom>
                      <a:avLst/>
                      <a:gdLst>
                        <a:gd name="T0" fmla="*/ 1 w 1176"/>
                        <a:gd name="T1" fmla="*/ 0 h 606"/>
                        <a:gd name="T2" fmla="*/ 0 w 1176"/>
                        <a:gd name="T3" fmla="*/ 1 h 606"/>
                        <a:gd name="T4" fmla="*/ 1 w 1176"/>
                        <a:gd name="T5" fmla="*/ 1 h 606"/>
                        <a:gd name="T6" fmla="*/ 1 w 1176"/>
                        <a:gd name="T7" fmla="*/ 1 h 606"/>
                        <a:gd name="T8" fmla="*/ 1 w 1176"/>
                        <a:gd name="T9" fmla="*/ 0 h 6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76"/>
                        <a:gd name="T16" fmla="*/ 0 h 606"/>
                        <a:gd name="T17" fmla="*/ 1176 w 1176"/>
                        <a:gd name="T18" fmla="*/ 606 h 6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76" h="606">
                          <a:moveTo>
                            <a:pt x="1170" y="0"/>
                          </a:moveTo>
                          <a:lnTo>
                            <a:pt x="0" y="597"/>
                          </a:lnTo>
                          <a:lnTo>
                            <a:pt x="30" y="606"/>
                          </a:lnTo>
                          <a:lnTo>
                            <a:pt x="1176" y="18"/>
                          </a:lnTo>
                          <a:lnTo>
                            <a:pt x="1170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92" name="Freeform 1086"/>
                    <p:cNvSpPr>
                      <a:spLocks/>
                    </p:cNvSpPr>
                    <p:nvPr/>
                  </p:nvSpPr>
                  <p:spPr bwMode="auto">
                    <a:xfrm>
                      <a:off x="1061" y="3018"/>
                      <a:ext cx="1490" cy="451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1 w 2532"/>
                        <a:gd name="T5" fmla="*/ 1 h 723"/>
                        <a:gd name="T6" fmla="*/ 1 w 2532"/>
                        <a:gd name="T7" fmla="*/ 1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93" name="Freeform 1087"/>
                    <p:cNvSpPr>
                      <a:spLocks/>
                    </p:cNvSpPr>
                    <p:nvPr/>
                  </p:nvSpPr>
                  <p:spPr bwMode="auto">
                    <a:xfrm flipV="1">
                      <a:off x="2549" y="2986"/>
                      <a:ext cx="608" cy="467"/>
                    </a:xfrm>
                    <a:custGeom>
                      <a:avLst/>
                      <a:gdLst>
                        <a:gd name="T0" fmla="*/ 0 w 2532"/>
                        <a:gd name="T1" fmla="*/ 0 h 723"/>
                        <a:gd name="T2" fmla="*/ 0 w 2532"/>
                        <a:gd name="T3" fmla="*/ 0 h 723"/>
                        <a:gd name="T4" fmla="*/ 0 w 2532"/>
                        <a:gd name="T5" fmla="*/ 2 h 723"/>
                        <a:gd name="T6" fmla="*/ 0 w 2532"/>
                        <a:gd name="T7" fmla="*/ 2 h 723"/>
                        <a:gd name="T8" fmla="*/ 0 w 2532"/>
                        <a:gd name="T9" fmla="*/ 1 h 723"/>
                        <a:gd name="T10" fmla="*/ 0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26" name="Group 1114"/>
                  <p:cNvGrpSpPr>
                    <a:grpSpLocks/>
                  </p:cNvGrpSpPr>
                  <p:nvPr/>
                </p:nvGrpSpPr>
                <p:grpSpPr bwMode="auto">
                  <a:xfrm>
                    <a:off x="5561013" y="3041650"/>
                    <a:ext cx="444500" cy="407988"/>
                    <a:chOff x="877" y="1008"/>
                    <a:chExt cx="2747" cy="2591"/>
                  </a:xfrm>
                </p:grpSpPr>
                <p:pic>
                  <p:nvPicPr>
                    <p:cNvPr id="228454" name="Picture 1115" descr="antenna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20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77" y="1008"/>
                      <a:ext cx="2725" cy="14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455" name="Picture 1116" descr="laptop_keyboar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 rot="109064" flipH="1">
                      <a:off x="1009" y="2586"/>
                      <a:ext cx="2245" cy="101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56" name="Freeform 1117"/>
                    <p:cNvSpPr>
                      <a:spLocks/>
                    </p:cNvSpPr>
                    <p:nvPr/>
                  </p:nvSpPr>
                  <p:spPr bwMode="auto">
                    <a:xfrm>
                      <a:off x="1753" y="1603"/>
                      <a:ext cx="1807" cy="1322"/>
                    </a:xfrm>
                    <a:custGeom>
                      <a:avLst/>
                      <a:gdLst>
                        <a:gd name="T0" fmla="*/ 1 w 2982"/>
                        <a:gd name="T1" fmla="*/ 0 h 2442"/>
                        <a:gd name="T2" fmla="*/ 0 w 2982"/>
                        <a:gd name="T3" fmla="*/ 1 h 2442"/>
                        <a:gd name="T4" fmla="*/ 2 w 2982"/>
                        <a:gd name="T5" fmla="*/ 1 h 2442"/>
                        <a:gd name="T6" fmla="*/ 2 w 2982"/>
                        <a:gd name="T7" fmla="*/ 1 h 2442"/>
                        <a:gd name="T8" fmla="*/ 1 w 2982"/>
                        <a:gd name="T9" fmla="*/ 0 h 24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82"/>
                        <a:gd name="T16" fmla="*/ 0 h 2442"/>
                        <a:gd name="T17" fmla="*/ 2982 w 2982"/>
                        <a:gd name="T18" fmla="*/ 2442 h 24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82" h="2442">
                          <a:moveTo>
                            <a:pt x="540" y="0"/>
                          </a:moveTo>
                          <a:lnTo>
                            <a:pt x="0" y="1734"/>
                          </a:lnTo>
                          <a:lnTo>
                            <a:pt x="2394" y="2442"/>
                          </a:lnTo>
                          <a:lnTo>
                            <a:pt x="2982" y="318"/>
                          </a:lnTo>
                          <a:lnTo>
                            <a:pt x="54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pic>
                  <p:nvPicPr>
                    <p:cNvPr id="228457" name="Picture 1118" descr="screen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22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842" y="1637"/>
                      <a:ext cx="1642" cy="12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58" name="Freeform 1119"/>
                    <p:cNvSpPr>
                      <a:spLocks/>
                    </p:cNvSpPr>
                    <p:nvPr/>
                  </p:nvSpPr>
                  <p:spPr bwMode="auto">
                    <a:xfrm>
                      <a:off x="2082" y="1564"/>
                      <a:ext cx="1531" cy="246"/>
                    </a:xfrm>
                    <a:custGeom>
                      <a:avLst/>
                      <a:gdLst>
                        <a:gd name="T0" fmla="*/ 1 w 2528"/>
                        <a:gd name="T1" fmla="*/ 0 h 455"/>
                        <a:gd name="T2" fmla="*/ 2 w 2528"/>
                        <a:gd name="T3" fmla="*/ 1 h 455"/>
                        <a:gd name="T4" fmla="*/ 2 w 2528"/>
                        <a:gd name="T5" fmla="*/ 1 h 455"/>
                        <a:gd name="T6" fmla="*/ 0 w 2528"/>
                        <a:gd name="T7" fmla="*/ 1 h 455"/>
                        <a:gd name="T8" fmla="*/ 1 w 2528"/>
                        <a:gd name="T9" fmla="*/ 0 h 45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28"/>
                        <a:gd name="T16" fmla="*/ 0 h 455"/>
                        <a:gd name="T17" fmla="*/ 2528 w 2528"/>
                        <a:gd name="T18" fmla="*/ 455 h 45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28" h="455">
                          <a:moveTo>
                            <a:pt x="14" y="0"/>
                          </a:moveTo>
                          <a:lnTo>
                            <a:pt x="2528" y="341"/>
                          </a:lnTo>
                          <a:lnTo>
                            <a:pt x="2480" y="455"/>
                          </a:lnTo>
                          <a:lnTo>
                            <a:pt x="0" y="86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59" name="Freeform 1120"/>
                    <p:cNvSpPr>
                      <a:spLocks/>
                    </p:cNvSpPr>
                    <p:nvPr/>
                  </p:nvSpPr>
                  <p:spPr bwMode="auto">
                    <a:xfrm>
                      <a:off x="1737" y="1562"/>
                      <a:ext cx="425" cy="1024"/>
                    </a:xfrm>
                    <a:custGeom>
                      <a:avLst/>
                      <a:gdLst>
                        <a:gd name="T0" fmla="*/ 1 w 702"/>
                        <a:gd name="T1" fmla="*/ 0 h 1893"/>
                        <a:gd name="T2" fmla="*/ 0 w 702"/>
                        <a:gd name="T3" fmla="*/ 1 h 1893"/>
                        <a:gd name="T4" fmla="*/ 1 w 702"/>
                        <a:gd name="T5" fmla="*/ 1 h 1893"/>
                        <a:gd name="T6" fmla="*/ 1 w 702"/>
                        <a:gd name="T7" fmla="*/ 1 h 1893"/>
                        <a:gd name="T8" fmla="*/ 1 w 702"/>
                        <a:gd name="T9" fmla="*/ 0 h 189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02"/>
                        <a:gd name="T16" fmla="*/ 0 h 1893"/>
                        <a:gd name="T17" fmla="*/ 702 w 702"/>
                        <a:gd name="T18" fmla="*/ 1893 h 189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02" h="1893">
                          <a:moveTo>
                            <a:pt x="579" y="0"/>
                          </a:moveTo>
                          <a:lnTo>
                            <a:pt x="0" y="1869"/>
                          </a:lnTo>
                          <a:lnTo>
                            <a:pt x="114" y="1893"/>
                          </a:lnTo>
                          <a:lnTo>
                            <a:pt x="702" y="51"/>
                          </a:lnTo>
                          <a:lnTo>
                            <a:pt x="579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60" name="Freeform 1121"/>
                    <p:cNvSpPr>
                      <a:spLocks/>
                    </p:cNvSpPr>
                    <p:nvPr/>
                  </p:nvSpPr>
                  <p:spPr bwMode="auto">
                    <a:xfrm>
                      <a:off x="3144" y="1745"/>
                      <a:ext cx="458" cy="1182"/>
                    </a:xfrm>
                    <a:custGeom>
                      <a:avLst/>
                      <a:gdLst>
                        <a:gd name="T0" fmla="*/ 1 w 756"/>
                        <a:gd name="T1" fmla="*/ 0 h 2184"/>
                        <a:gd name="T2" fmla="*/ 1 w 756"/>
                        <a:gd name="T3" fmla="*/ 1 h 2184"/>
                        <a:gd name="T4" fmla="*/ 0 w 756"/>
                        <a:gd name="T5" fmla="*/ 1 h 2184"/>
                        <a:gd name="T6" fmla="*/ 1 w 756"/>
                        <a:gd name="T7" fmla="*/ 1 h 2184"/>
                        <a:gd name="T8" fmla="*/ 1 w 756"/>
                        <a:gd name="T9" fmla="*/ 0 h 2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6"/>
                        <a:gd name="T16" fmla="*/ 0 h 2184"/>
                        <a:gd name="T17" fmla="*/ 756 w 756"/>
                        <a:gd name="T18" fmla="*/ 2184 h 2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6" h="2184">
                          <a:moveTo>
                            <a:pt x="756" y="0"/>
                          </a:moveTo>
                          <a:lnTo>
                            <a:pt x="138" y="2184"/>
                          </a:lnTo>
                          <a:lnTo>
                            <a:pt x="0" y="2148"/>
                          </a:lnTo>
                          <a:lnTo>
                            <a:pt x="606" y="78"/>
                          </a:lnTo>
                          <a:lnTo>
                            <a:pt x="756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chemeClr val="bg1"/>
                        </a:gs>
                      </a:gsLst>
                      <a:lin ang="54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61" name="Freeform 1122"/>
                    <p:cNvSpPr>
                      <a:spLocks/>
                    </p:cNvSpPr>
                    <p:nvPr/>
                  </p:nvSpPr>
                  <p:spPr bwMode="auto">
                    <a:xfrm>
                      <a:off x="1732" y="2534"/>
                      <a:ext cx="1680" cy="399"/>
                    </a:xfrm>
                    <a:custGeom>
                      <a:avLst/>
                      <a:gdLst>
                        <a:gd name="T0" fmla="*/ 1 w 2773"/>
                        <a:gd name="T1" fmla="*/ 0 h 738"/>
                        <a:gd name="T2" fmla="*/ 0 w 2773"/>
                        <a:gd name="T3" fmla="*/ 1 h 738"/>
                        <a:gd name="T4" fmla="*/ 2 w 2773"/>
                        <a:gd name="T5" fmla="*/ 1 h 738"/>
                        <a:gd name="T6" fmla="*/ 2 w 2773"/>
                        <a:gd name="T7" fmla="*/ 1 h 738"/>
                        <a:gd name="T8" fmla="*/ 1 w 2773"/>
                        <a:gd name="T9" fmla="*/ 0 h 7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773"/>
                        <a:gd name="T16" fmla="*/ 0 h 738"/>
                        <a:gd name="T17" fmla="*/ 2773 w 2773"/>
                        <a:gd name="T18" fmla="*/ 738 h 73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773" h="738">
                          <a:moveTo>
                            <a:pt x="33" y="0"/>
                          </a:moveTo>
                          <a:lnTo>
                            <a:pt x="0" y="99"/>
                          </a:lnTo>
                          <a:lnTo>
                            <a:pt x="2436" y="738"/>
                          </a:lnTo>
                          <a:cubicBezTo>
                            <a:pt x="2499" y="501"/>
                            <a:pt x="2773" y="727"/>
                            <a:pt x="2373" y="603"/>
                          </a:cubicBez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CC"/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62" name="Freeform 1123"/>
                    <p:cNvSpPr>
                      <a:spLocks/>
                    </p:cNvSpPr>
                    <p:nvPr/>
                  </p:nvSpPr>
                  <p:spPr bwMode="auto">
                    <a:xfrm>
                      <a:off x="3195" y="1755"/>
                      <a:ext cx="429" cy="1187"/>
                    </a:xfrm>
                    <a:custGeom>
                      <a:avLst/>
                      <a:gdLst>
                        <a:gd name="T0" fmla="*/ 2 w 637"/>
                        <a:gd name="T1" fmla="*/ 0 h 1659"/>
                        <a:gd name="T2" fmla="*/ 2 w 637"/>
                        <a:gd name="T3" fmla="*/ 0 h 1659"/>
                        <a:gd name="T4" fmla="*/ 1 w 637"/>
                        <a:gd name="T5" fmla="*/ 15 h 1659"/>
                        <a:gd name="T6" fmla="*/ 0 w 637"/>
                        <a:gd name="T7" fmla="*/ 15 h 1659"/>
                        <a:gd name="T8" fmla="*/ 2 w 637"/>
                        <a:gd name="T9" fmla="*/ 0 h 165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7"/>
                        <a:gd name="T16" fmla="*/ 0 h 1659"/>
                        <a:gd name="T17" fmla="*/ 637 w 637"/>
                        <a:gd name="T18" fmla="*/ 1659 h 165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7" h="1659">
                          <a:moveTo>
                            <a:pt x="615" y="0"/>
                          </a:moveTo>
                          <a:lnTo>
                            <a:pt x="637" y="0"/>
                          </a:lnTo>
                          <a:lnTo>
                            <a:pt x="68" y="1659"/>
                          </a:lnTo>
                          <a:lnTo>
                            <a:pt x="0" y="1647"/>
                          </a:lnTo>
                          <a:lnTo>
                            <a:pt x="615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63" name="Freeform 1124"/>
                    <p:cNvSpPr>
                      <a:spLocks/>
                    </p:cNvSpPr>
                    <p:nvPr/>
                  </p:nvSpPr>
                  <p:spPr bwMode="auto">
                    <a:xfrm>
                      <a:off x="1734" y="2587"/>
                      <a:ext cx="1494" cy="394"/>
                    </a:xfrm>
                    <a:custGeom>
                      <a:avLst/>
                      <a:gdLst>
                        <a:gd name="T0" fmla="*/ 0 w 2216"/>
                        <a:gd name="T1" fmla="*/ 0 h 550"/>
                        <a:gd name="T2" fmla="*/ 1 w 2216"/>
                        <a:gd name="T3" fmla="*/ 1 h 550"/>
                        <a:gd name="T4" fmla="*/ 9 w 2216"/>
                        <a:gd name="T5" fmla="*/ 5 h 550"/>
                        <a:gd name="T6" fmla="*/ 9 w 2216"/>
                        <a:gd name="T7" fmla="*/ 4 h 550"/>
                        <a:gd name="T8" fmla="*/ 0 w 2216"/>
                        <a:gd name="T9" fmla="*/ 0 h 55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16"/>
                        <a:gd name="T16" fmla="*/ 0 h 550"/>
                        <a:gd name="T17" fmla="*/ 2216 w 2216"/>
                        <a:gd name="T18" fmla="*/ 550 h 55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16" h="550">
                          <a:moveTo>
                            <a:pt x="0" y="0"/>
                          </a:moveTo>
                          <a:lnTo>
                            <a:pt x="9" y="57"/>
                          </a:lnTo>
                          <a:lnTo>
                            <a:pt x="2164" y="550"/>
                          </a:lnTo>
                          <a:lnTo>
                            <a:pt x="2216" y="49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grpSp>
                  <p:nvGrpSpPr>
                    <p:cNvPr id="228464" name="Group 11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9" y="3008"/>
                      <a:ext cx="507" cy="234"/>
                      <a:chOff x="1740" y="2642"/>
                      <a:chExt cx="752" cy="327"/>
                    </a:xfrm>
                  </p:grpSpPr>
                  <p:sp>
                    <p:nvSpPr>
                      <p:cNvPr id="228471" name="Freeform 11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40" y="2642"/>
                        <a:ext cx="752" cy="327"/>
                      </a:xfrm>
                      <a:custGeom>
                        <a:avLst/>
                        <a:gdLst>
                          <a:gd name="T0" fmla="*/ 293 w 752"/>
                          <a:gd name="T1" fmla="*/ 0 h 327"/>
                          <a:gd name="T2" fmla="*/ 752 w 752"/>
                          <a:gd name="T3" fmla="*/ 124 h 327"/>
                          <a:gd name="T4" fmla="*/ 470 w 752"/>
                          <a:gd name="T5" fmla="*/ 327 h 327"/>
                          <a:gd name="T6" fmla="*/ 0 w 752"/>
                          <a:gd name="T7" fmla="*/ 183 h 327"/>
                          <a:gd name="T8" fmla="*/ 293 w 752"/>
                          <a:gd name="T9" fmla="*/ 0 h 32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52"/>
                          <a:gd name="T16" fmla="*/ 0 h 327"/>
                          <a:gd name="T17" fmla="*/ 752 w 752"/>
                          <a:gd name="T18" fmla="*/ 327 h 32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52" h="327">
                            <a:moveTo>
                              <a:pt x="293" y="0"/>
                            </a:moveTo>
                            <a:lnTo>
                              <a:pt x="752" y="124"/>
                            </a:lnTo>
                            <a:lnTo>
                              <a:pt x="470" y="327"/>
                            </a:lnTo>
                            <a:lnTo>
                              <a:pt x="0" y="183"/>
                            </a:lnTo>
                            <a:lnTo>
                              <a:pt x="293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72" name="Freeform 11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54" y="2649"/>
                        <a:ext cx="726" cy="311"/>
                      </a:xfrm>
                      <a:custGeom>
                        <a:avLst/>
                        <a:gdLst>
                          <a:gd name="T0" fmla="*/ 282 w 726"/>
                          <a:gd name="T1" fmla="*/ 0 h 311"/>
                          <a:gd name="T2" fmla="*/ 726 w 726"/>
                          <a:gd name="T3" fmla="*/ 119 h 311"/>
                          <a:gd name="T4" fmla="*/ 457 w 726"/>
                          <a:gd name="T5" fmla="*/ 311 h 311"/>
                          <a:gd name="T6" fmla="*/ 0 w 726"/>
                          <a:gd name="T7" fmla="*/ 173 h 311"/>
                          <a:gd name="T8" fmla="*/ 282 w 726"/>
                          <a:gd name="T9" fmla="*/ 0 h 31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26"/>
                          <a:gd name="T16" fmla="*/ 0 h 311"/>
                          <a:gd name="T17" fmla="*/ 726 w 726"/>
                          <a:gd name="T18" fmla="*/ 311 h 31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26" h="311">
                            <a:moveTo>
                              <a:pt x="282" y="0"/>
                            </a:moveTo>
                            <a:lnTo>
                              <a:pt x="726" y="119"/>
                            </a:lnTo>
                            <a:lnTo>
                              <a:pt x="457" y="311"/>
                            </a:lnTo>
                            <a:lnTo>
                              <a:pt x="0" y="173"/>
                            </a:lnTo>
                            <a:lnTo>
                              <a:pt x="282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4D4D4D"/>
                          </a:gs>
                          <a:gs pos="100000">
                            <a:srgbClr val="DDDDDD"/>
                          </a:gs>
                        </a:gsLst>
                        <a:lin ang="1890000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73" name="Freeform 11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08" y="2770"/>
                        <a:ext cx="258" cy="100"/>
                      </a:xfrm>
                      <a:custGeom>
                        <a:avLst/>
                        <a:gdLst>
                          <a:gd name="T0" fmla="*/ 0 w 258"/>
                          <a:gd name="T1" fmla="*/ 44 h 100"/>
                          <a:gd name="T2" fmla="*/ 75 w 258"/>
                          <a:gd name="T3" fmla="*/ 0 h 100"/>
                          <a:gd name="T4" fmla="*/ 258 w 258"/>
                          <a:gd name="T5" fmla="*/ 50 h 100"/>
                          <a:gd name="T6" fmla="*/ 183 w 258"/>
                          <a:gd name="T7" fmla="*/ 100 h 100"/>
                          <a:gd name="T8" fmla="*/ 0 w 258"/>
                          <a:gd name="T9" fmla="*/ 44 h 100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0"/>
                          <a:gd name="T17" fmla="*/ 258 w 258"/>
                          <a:gd name="T18" fmla="*/ 100 h 100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0">
                            <a:moveTo>
                              <a:pt x="0" y="44"/>
                            </a:moveTo>
                            <a:lnTo>
                              <a:pt x="75" y="0"/>
                            </a:lnTo>
                            <a:lnTo>
                              <a:pt x="258" y="50"/>
                            </a:lnTo>
                            <a:lnTo>
                              <a:pt x="183" y="100"/>
                            </a:lnTo>
                            <a:lnTo>
                              <a:pt x="0" y="44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74" name="Freeform 11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99" y="2816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75" name="Freeform 11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20" y="2834"/>
                        <a:ext cx="258" cy="102"/>
                      </a:xfrm>
                      <a:custGeom>
                        <a:avLst/>
                        <a:gdLst>
                          <a:gd name="T0" fmla="*/ 0 w 258"/>
                          <a:gd name="T1" fmla="*/ 46 h 102"/>
                          <a:gd name="T2" fmla="*/ 71 w 258"/>
                          <a:gd name="T3" fmla="*/ 0 h 102"/>
                          <a:gd name="T4" fmla="*/ 258 w 258"/>
                          <a:gd name="T5" fmla="*/ 52 h 102"/>
                          <a:gd name="T6" fmla="*/ 183 w 258"/>
                          <a:gd name="T7" fmla="*/ 102 h 102"/>
                          <a:gd name="T8" fmla="*/ 0 w 258"/>
                          <a:gd name="T9" fmla="*/ 46 h 10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2"/>
                          <a:gd name="T17" fmla="*/ 258 w 258"/>
                          <a:gd name="T18" fmla="*/ 102 h 10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2">
                            <a:moveTo>
                              <a:pt x="0" y="46"/>
                            </a:moveTo>
                            <a:lnTo>
                              <a:pt x="71" y="0"/>
                            </a:lnTo>
                            <a:lnTo>
                              <a:pt x="258" y="52"/>
                            </a:lnTo>
                            <a:lnTo>
                              <a:pt x="183" y="102"/>
                            </a:lnTo>
                            <a:lnTo>
                              <a:pt x="0" y="46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76" name="Freeform 11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11" y="2882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465" name="Freeform 1132"/>
                    <p:cNvSpPr>
                      <a:spLocks/>
                    </p:cNvSpPr>
                    <p:nvPr/>
                  </p:nvSpPr>
                  <p:spPr bwMode="auto">
                    <a:xfrm>
                      <a:off x="2577" y="3043"/>
                      <a:ext cx="614" cy="514"/>
                    </a:xfrm>
                    <a:custGeom>
                      <a:avLst/>
                      <a:gdLst>
                        <a:gd name="T0" fmla="*/ 1 w 990"/>
                        <a:gd name="T1" fmla="*/ 2 h 792"/>
                        <a:gd name="T2" fmla="*/ 1 w 990"/>
                        <a:gd name="T3" fmla="*/ 0 h 792"/>
                        <a:gd name="T4" fmla="*/ 1 w 990"/>
                        <a:gd name="T5" fmla="*/ 1 h 792"/>
                        <a:gd name="T6" fmla="*/ 0 w 990"/>
                        <a:gd name="T7" fmla="*/ 2 h 792"/>
                        <a:gd name="T8" fmla="*/ 1 w 990"/>
                        <a:gd name="T9" fmla="*/ 2 h 7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90"/>
                        <a:gd name="T16" fmla="*/ 0 h 792"/>
                        <a:gd name="T17" fmla="*/ 990 w 990"/>
                        <a:gd name="T18" fmla="*/ 792 h 7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90" h="792">
                          <a:moveTo>
                            <a:pt x="3" y="738"/>
                          </a:moveTo>
                          <a:lnTo>
                            <a:pt x="990" y="0"/>
                          </a:lnTo>
                          <a:lnTo>
                            <a:pt x="987" y="60"/>
                          </a:lnTo>
                          <a:lnTo>
                            <a:pt x="0" y="792"/>
                          </a:lnTo>
                          <a:lnTo>
                            <a:pt x="3" y="738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66" name="Freeform 1133"/>
                    <p:cNvSpPr>
                      <a:spLocks/>
                    </p:cNvSpPr>
                    <p:nvPr/>
                  </p:nvSpPr>
                  <p:spPr bwMode="auto">
                    <a:xfrm>
                      <a:off x="1010" y="3084"/>
                      <a:ext cx="1571" cy="469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4 w 2532"/>
                        <a:gd name="T5" fmla="*/ 2 h 723"/>
                        <a:gd name="T6" fmla="*/ 4 w 2532"/>
                        <a:gd name="T7" fmla="*/ 2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67" name="Freeform 1134"/>
                    <p:cNvSpPr>
                      <a:spLocks/>
                    </p:cNvSpPr>
                    <p:nvPr/>
                  </p:nvSpPr>
                  <p:spPr bwMode="auto">
                    <a:xfrm>
                      <a:off x="1011" y="2998"/>
                      <a:ext cx="17" cy="95"/>
                    </a:xfrm>
                    <a:custGeom>
                      <a:avLst/>
                      <a:gdLst>
                        <a:gd name="T0" fmla="*/ 1 w 26"/>
                        <a:gd name="T1" fmla="*/ 1 h 147"/>
                        <a:gd name="T2" fmla="*/ 1 w 26"/>
                        <a:gd name="T3" fmla="*/ 1 h 147"/>
                        <a:gd name="T4" fmla="*/ 0 w 26"/>
                        <a:gd name="T5" fmla="*/ 1 h 147"/>
                        <a:gd name="T6" fmla="*/ 1 w 26"/>
                        <a:gd name="T7" fmla="*/ 0 h 147"/>
                        <a:gd name="T8" fmla="*/ 1 w 26"/>
                        <a:gd name="T9" fmla="*/ 1 h 14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"/>
                        <a:gd name="T16" fmla="*/ 0 h 147"/>
                        <a:gd name="T17" fmla="*/ 26 w 26"/>
                        <a:gd name="T18" fmla="*/ 147 h 14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" h="147">
                          <a:moveTo>
                            <a:pt x="26" y="10"/>
                          </a:moveTo>
                          <a:lnTo>
                            <a:pt x="23" y="147"/>
                          </a:lnTo>
                          <a:lnTo>
                            <a:pt x="0" y="144"/>
                          </a:lnTo>
                          <a:lnTo>
                            <a:pt x="3" y="0"/>
                          </a:lnTo>
                          <a:lnTo>
                            <a:pt x="26" y="1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68" name="Freeform 1135"/>
                    <p:cNvSpPr>
                      <a:spLocks/>
                    </p:cNvSpPr>
                    <p:nvPr/>
                  </p:nvSpPr>
                  <p:spPr bwMode="auto">
                    <a:xfrm>
                      <a:off x="1012" y="2611"/>
                      <a:ext cx="730" cy="393"/>
                    </a:xfrm>
                    <a:custGeom>
                      <a:avLst/>
                      <a:gdLst>
                        <a:gd name="T0" fmla="*/ 1 w 1176"/>
                        <a:gd name="T1" fmla="*/ 0 h 606"/>
                        <a:gd name="T2" fmla="*/ 0 w 1176"/>
                        <a:gd name="T3" fmla="*/ 1 h 606"/>
                        <a:gd name="T4" fmla="*/ 1 w 1176"/>
                        <a:gd name="T5" fmla="*/ 1 h 606"/>
                        <a:gd name="T6" fmla="*/ 1 w 1176"/>
                        <a:gd name="T7" fmla="*/ 1 h 606"/>
                        <a:gd name="T8" fmla="*/ 1 w 1176"/>
                        <a:gd name="T9" fmla="*/ 0 h 6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76"/>
                        <a:gd name="T16" fmla="*/ 0 h 606"/>
                        <a:gd name="T17" fmla="*/ 1176 w 1176"/>
                        <a:gd name="T18" fmla="*/ 606 h 6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76" h="606">
                          <a:moveTo>
                            <a:pt x="1170" y="0"/>
                          </a:moveTo>
                          <a:lnTo>
                            <a:pt x="0" y="597"/>
                          </a:lnTo>
                          <a:lnTo>
                            <a:pt x="30" y="606"/>
                          </a:lnTo>
                          <a:lnTo>
                            <a:pt x="1176" y="18"/>
                          </a:lnTo>
                          <a:lnTo>
                            <a:pt x="1170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69" name="Freeform 1136"/>
                    <p:cNvSpPr>
                      <a:spLocks/>
                    </p:cNvSpPr>
                    <p:nvPr/>
                  </p:nvSpPr>
                  <p:spPr bwMode="auto">
                    <a:xfrm>
                      <a:off x="1061" y="3018"/>
                      <a:ext cx="1490" cy="451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1 w 2532"/>
                        <a:gd name="T5" fmla="*/ 1 h 723"/>
                        <a:gd name="T6" fmla="*/ 1 w 2532"/>
                        <a:gd name="T7" fmla="*/ 1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70" name="Freeform 1137"/>
                    <p:cNvSpPr>
                      <a:spLocks/>
                    </p:cNvSpPr>
                    <p:nvPr/>
                  </p:nvSpPr>
                  <p:spPr bwMode="auto">
                    <a:xfrm flipV="1">
                      <a:off x="2549" y="2986"/>
                      <a:ext cx="608" cy="467"/>
                    </a:xfrm>
                    <a:custGeom>
                      <a:avLst/>
                      <a:gdLst>
                        <a:gd name="T0" fmla="*/ 0 w 2532"/>
                        <a:gd name="T1" fmla="*/ 0 h 723"/>
                        <a:gd name="T2" fmla="*/ 0 w 2532"/>
                        <a:gd name="T3" fmla="*/ 0 h 723"/>
                        <a:gd name="T4" fmla="*/ 0 w 2532"/>
                        <a:gd name="T5" fmla="*/ 2 h 723"/>
                        <a:gd name="T6" fmla="*/ 0 w 2532"/>
                        <a:gd name="T7" fmla="*/ 2 h 723"/>
                        <a:gd name="T8" fmla="*/ 0 w 2532"/>
                        <a:gd name="T9" fmla="*/ 1 h 723"/>
                        <a:gd name="T10" fmla="*/ 0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27" name="Group 1139"/>
                  <p:cNvGrpSpPr>
                    <a:grpSpLocks/>
                  </p:cNvGrpSpPr>
                  <p:nvPr/>
                </p:nvGrpSpPr>
                <p:grpSpPr bwMode="auto">
                  <a:xfrm flipH="1">
                    <a:off x="5940425" y="3222625"/>
                    <a:ext cx="414337" cy="373063"/>
                    <a:chOff x="2839" y="3501"/>
                    <a:chExt cx="755" cy="803"/>
                  </a:xfrm>
                </p:grpSpPr>
                <p:pic>
                  <p:nvPicPr>
                    <p:cNvPr id="228452" name="Picture 1140" descr="desktop_computer_stylized_medium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53" name="Freeform 1141"/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  <p:grpSp>
                <p:nvGrpSpPr>
                  <p:cNvPr id="228428" name="Group 1142"/>
                  <p:cNvGrpSpPr>
                    <a:grpSpLocks/>
                  </p:cNvGrpSpPr>
                  <p:nvPr/>
                </p:nvGrpSpPr>
                <p:grpSpPr bwMode="auto">
                  <a:xfrm>
                    <a:off x="7307263" y="5422900"/>
                    <a:ext cx="474662" cy="407988"/>
                    <a:chOff x="877" y="1008"/>
                    <a:chExt cx="2747" cy="2591"/>
                  </a:xfrm>
                </p:grpSpPr>
                <p:pic>
                  <p:nvPicPr>
                    <p:cNvPr id="228429" name="Picture 1143" descr="antenna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7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77" y="1008"/>
                      <a:ext cx="2725" cy="14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430" name="Picture 1144" descr="laptop_keyboar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8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 rot="109064" flipH="1">
                      <a:off x="1009" y="2586"/>
                      <a:ext cx="2245" cy="101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31" name="Freeform 1145"/>
                    <p:cNvSpPr>
                      <a:spLocks/>
                    </p:cNvSpPr>
                    <p:nvPr/>
                  </p:nvSpPr>
                  <p:spPr bwMode="auto">
                    <a:xfrm>
                      <a:off x="1753" y="1603"/>
                      <a:ext cx="1807" cy="1322"/>
                    </a:xfrm>
                    <a:custGeom>
                      <a:avLst/>
                      <a:gdLst>
                        <a:gd name="T0" fmla="*/ 1 w 2982"/>
                        <a:gd name="T1" fmla="*/ 0 h 2442"/>
                        <a:gd name="T2" fmla="*/ 0 w 2982"/>
                        <a:gd name="T3" fmla="*/ 1 h 2442"/>
                        <a:gd name="T4" fmla="*/ 2 w 2982"/>
                        <a:gd name="T5" fmla="*/ 1 h 2442"/>
                        <a:gd name="T6" fmla="*/ 2 w 2982"/>
                        <a:gd name="T7" fmla="*/ 1 h 2442"/>
                        <a:gd name="T8" fmla="*/ 1 w 2982"/>
                        <a:gd name="T9" fmla="*/ 0 h 24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82"/>
                        <a:gd name="T16" fmla="*/ 0 h 2442"/>
                        <a:gd name="T17" fmla="*/ 2982 w 2982"/>
                        <a:gd name="T18" fmla="*/ 2442 h 24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82" h="2442">
                          <a:moveTo>
                            <a:pt x="540" y="0"/>
                          </a:moveTo>
                          <a:lnTo>
                            <a:pt x="0" y="1734"/>
                          </a:lnTo>
                          <a:lnTo>
                            <a:pt x="2394" y="2442"/>
                          </a:lnTo>
                          <a:lnTo>
                            <a:pt x="2982" y="318"/>
                          </a:lnTo>
                          <a:lnTo>
                            <a:pt x="54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pic>
                  <p:nvPicPr>
                    <p:cNvPr id="228432" name="Picture 1146" descr="screen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9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842" y="1637"/>
                      <a:ext cx="1642" cy="12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33" name="Freeform 1147"/>
                    <p:cNvSpPr>
                      <a:spLocks/>
                    </p:cNvSpPr>
                    <p:nvPr/>
                  </p:nvSpPr>
                  <p:spPr bwMode="auto">
                    <a:xfrm>
                      <a:off x="2082" y="1564"/>
                      <a:ext cx="1531" cy="246"/>
                    </a:xfrm>
                    <a:custGeom>
                      <a:avLst/>
                      <a:gdLst>
                        <a:gd name="T0" fmla="*/ 1 w 2528"/>
                        <a:gd name="T1" fmla="*/ 0 h 455"/>
                        <a:gd name="T2" fmla="*/ 2 w 2528"/>
                        <a:gd name="T3" fmla="*/ 1 h 455"/>
                        <a:gd name="T4" fmla="*/ 2 w 2528"/>
                        <a:gd name="T5" fmla="*/ 1 h 455"/>
                        <a:gd name="T6" fmla="*/ 0 w 2528"/>
                        <a:gd name="T7" fmla="*/ 1 h 455"/>
                        <a:gd name="T8" fmla="*/ 1 w 2528"/>
                        <a:gd name="T9" fmla="*/ 0 h 45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28"/>
                        <a:gd name="T16" fmla="*/ 0 h 455"/>
                        <a:gd name="T17" fmla="*/ 2528 w 2528"/>
                        <a:gd name="T18" fmla="*/ 455 h 45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28" h="455">
                          <a:moveTo>
                            <a:pt x="14" y="0"/>
                          </a:moveTo>
                          <a:lnTo>
                            <a:pt x="2528" y="341"/>
                          </a:lnTo>
                          <a:lnTo>
                            <a:pt x="2480" y="455"/>
                          </a:lnTo>
                          <a:lnTo>
                            <a:pt x="0" y="86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34" name="Freeform 1148"/>
                    <p:cNvSpPr>
                      <a:spLocks/>
                    </p:cNvSpPr>
                    <p:nvPr/>
                  </p:nvSpPr>
                  <p:spPr bwMode="auto">
                    <a:xfrm>
                      <a:off x="1737" y="1562"/>
                      <a:ext cx="425" cy="1024"/>
                    </a:xfrm>
                    <a:custGeom>
                      <a:avLst/>
                      <a:gdLst>
                        <a:gd name="T0" fmla="*/ 1 w 702"/>
                        <a:gd name="T1" fmla="*/ 0 h 1893"/>
                        <a:gd name="T2" fmla="*/ 0 w 702"/>
                        <a:gd name="T3" fmla="*/ 1 h 1893"/>
                        <a:gd name="T4" fmla="*/ 1 w 702"/>
                        <a:gd name="T5" fmla="*/ 1 h 1893"/>
                        <a:gd name="T6" fmla="*/ 1 w 702"/>
                        <a:gd name="T7" fmla="*/ 1 h 1893"/>
                        <a:gd name="T8" fmla="*/ 1 w 702"/>
                        <a:gd name="T9" fmla="*/ 0 h 189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02"/>
                        <a:gd name="T16" fmla="*/ 0 h 1893"/>
                        <a:gd name="T17" fmla="*/ 702 w 702"/>
                        <a:gd name="T18" fmla="*/ 1893 h 189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02" h="1893">
                          <a:moveTo>
                            <a:pt x="579" y="0"/>
                          </a:moveTo>
                          <a:lnTo>
                            <a:pt x="0" y="1869"/>
                          </a:lnTo>
                          <a:lnTo>
                            <a:pt x="114" y="1893"/>
                          </a:lnTo>
                          <a:lnTo>
                            <a:pt x="702" y="51"/>
                          </a:lnTo>
                          <a:lnTo>
                            <a:pt x="579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35" name="Freeform 1149"/>
                    <p:cNvSpPr>
                      <a:spLocks/>
                    </p:cNvSpPr>
                    <p:nvPr/>
                  </p:nvSpPr>
                  <p:spPr bwMode="auto">
                    <a:xfrm>
                      <a:off x="3144" y="1745"/>
                      <a:ext cx="458" cy="1182"/>
                    </a:xfrm>
                    <a:custGeom>
                      <a:avLst/>
                      <a:gdLst>
                        <a:gd name="T0" fmla="*/ 1 w 756"/>
                        <a:gd name="T1" fmla="*/ 0 h 2184"/>
                        <a:gd name="T2" fmla="*/ 1 w 756"/>
                        <a:gd name="T3" fmla="*/ 1 h 2184"/>
                        <a:gd name="T4" fmla="*/ 0 w 756"/>
                        <a:gd name="T5" fmla="*/ 1 h 2184"/>
                        <a:gd name="T6" fmla="*/ 1 w 756"/>
                        <a:gd name="T7" fmla="*/ 1 h 2184"/>
                        <a:gd name="T8" fmla="*/ 1 w 756"/>
                        <a:gd name="T9" fmla="*/ 0 h 2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6"/>
                        <a:gd name="T16" fmla="*/ 0 h 2184"/>
                        <a:gd name="T17" fmla="*/ 756 w 756"/>
                        <a:gd name="T18" fmla="*/ 2184 h 2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6" h="2184">
                          <a:moveTo>
                            <a:pt x="756" y="0"/>
                          </a:moveTo>
                          <a:lnTo>
                            <a:pt x="138" y="2184"/>
                          </a:lnTo>
                          <a:lnTo>
                            <a:pt x="0" y="2148"/>
                          </a:lnTo>
                          <a:lnTo>
                            <a:pt x="606" y="78"/>
                          </a:lnTo>
                          <a:lnTo>
                            <a:pt x="756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chemeClr val="bg1"/>
                        </a:gs>
                      </a:gsLst>
                      <a:lin ang="54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36" name="Freeform 1150"/>
                    <p:cNvSpPr>
                      <a:spLocks/>
                    </p:cNvSpPr>
                    <p:nvPr/>
                  </p:nvSpPr>
                  <p:spPr bwMode="auto">
                    <a:xfrm>
                      <a:off x="1732" y="2534"/>
                      <a:ext cx="1680" cy="399"/>
                    </a:xfrm>
                    <a:custGeom>
                      <a:avLst/>
                      <a:gdLst>
                        <a:gd name="T0" fmla="*/ 1 w 2773"/>
                        <a:gd name="T1" fmla="*/ 0 h 738"/>
                        <a:gd name="T2" fmla="*/ 0 w 2773"/>
                        <a:gd name="T3" fmla="*/ 1 h 738"/>
                        <a:gd name="T4" fmla="*/ 2 w 2773"/>
                        <a:gd name="T5" fmla="*/ 1 h 738"/>
                        <a:gd name="T6" fmla="*/ 2 w 2773"/>
                        <a:gd name="T7" fmla="*/ 1 h 738"/>
                        <a:gd name="T8" fmla="*/ 1 w 2773"/>
                        <a:gd name="T9" fmla="*/ 0 h 7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773"/>
                        <a:gd name="T16" fmla="*/ 0 h 738"/>
                        <a:gd name="T17" fmla="*/ 2773 w 2773"/>
                        <a:gd name="T18" fmla="*/ 738 h 73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773" h="738">
                          <a:moveTo>
                            <a:pt x="33" y="0"/>
                          </a:moveTo>
                          <a:lnTo>
                            <a:pt x="0" y="99"/>
                          </a:lnTo>
                          <a:lnTo>
                            <a:pt x="2436" y="738"/>
                          </a:lnTo>
                          <a:cubicBezTo>
                            <a:pt x="2499" y="501"/>
                            <a:pt x="2773" y="727"/>
                            <a:pt x="2373" y="603"/>
                          </a:cubicBez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CC"/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37" name="Freeform 1151"/>
                    <p:cNvSpPr>
                      <a:spLocks/>
                    </p:cNvSpPr>
                    <p:nvPr/>
                  </p:nvSpPr>
                  <p:spPr bwMode="auto">
                    <a:xfrm>
                      <a:off x="3195" y="1755"/>
                      <a:ext cx="429" cy="1187"/>
                    </a:xfrm>
                    <a:custGeom>
                      <a:avLst/>
                      <a:gdLst>
                        <a:gd name="T0" fmla="*/ 2 w 637"/>
                        <a:gd name="T1" fmla="*/ 0 h 1659"/>
                        <a:gd name="T2" fmla="*/ 2 w 637"/>
                        <a:gd name="T3" fmla="*/ 0 h 1659"/>
                        <a:gd name="T4" fmla="*/ 1 w 637"/>
                        <a:gd name="T5" fmla="*/ 15 h 1659"/>
                        <a:gd name="T6" fmla="*/ 0 w 637"/>
                        <a:gd name="T7" fmla="*/ 15 h 1659"/>
                        <a:gd name="T8" fmla="*/ 2 w 637"/>
                        <a:gd name="T9" fmla="*/ 0 h 165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7"/>
                        <a:gd name="T16" fmla="*/ 0 h 1659"/>
                        <a:gd name="T17" fmla="*/ 637 w 637"/>
                        <a:gd name="T18" fmla="*/ 1659 h 165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7" h="1659">
                          <a:moveTo>
                            <a:pt x="615" y="0"/>
                          </a:moveTo>
                          <a:lnTo>
                            <a:pt x="637" y="0"/>
                          </a:lnTo>
                          <a:lnTo>
                            <a:pt x="68" y="1659"/>
                          </a:lnTo>
                          <a:lnTo>
                            <a:pt x="0" y="1647"/>
                          </a:lnTo>
                          <a:lnTo>
                            <a:pt x="615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38" name="Freeform 1152"/>
                    <p:cNvSpPr>
                      <a:spLocks/>
                    </p:cNvSpPr>
                    <p:nvPr/>
                  </p:nvSpPr>
                  <p:spPr bwMode="auto">
                    <a:xfrm>
                      <a:off x="1734" y="2587"/>
                      <a:ext cx="1494" cy="394"/>
                    </a:xfrm>
                    <a:custGeom>
                      <a:avLst/>
                      <a:gdLst>
                        <a:gd name="T0" fmla="*/ 0 w 2216"/>
                        <a:gd name="T1" fmla="*/ 0 h 550"/>
                        <a:gd name="T2" fmla="*/ 1 w 2216"/>
                        <a:gd name="T3" fmla="*/ 1 h 550"/>
                        <a:gd name="T4" fmla="*/ 9 w 2216"/>
                        <a:gd name="T5" fmla="*/ 5 h 550"/>
                        <a:gd name="T6" fmla="*/ 9 w 2216"/>
                        <a:gd name="T7" fmla="*/ 4 h 550"/>
                        <a:gd name="T8" fmla="*/ 0 w 2216"/>
                        <a:gd name="T9" fmla="*/ 0 h 55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16"/>
                        <a:gd name="T16" fmla="*/ 0 h 550"/>
                        <a:gd name="T17" fmla="*/ 2216 w 2216"/>
                        <a:gd name="T18" fmla="*/ 550 h 55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16" h="550">
                          <a:moveTo>
                            <a:pt x="0" y="0"/>
                          </a:moveTo>
                          <a:lnTo>
                            <a:pt x="9" y="57"/>
                          </a:lnTo>
                          <a:lnTo>
                            <a:pt x="2164" y="550"/>
                          </a:lnTo>
                          <a:lnTo>
                            <a:pt x="2216" y="49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grpSp>
                  <p:nvGrpSpPr>
                    <p:cNvPr id="228439" name="Group 115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9" y="3008"/>
                      <a:ext cx="507" cy="234"/>
                      <a:chOff x="1740" y="2642"/>
                      <a:chExt cx="752" cy="327"/>
                    </a:xfrm>
                  </p:grpSpPr>
                  <p:sp>
                    <p:nvSpPr>
                      <p:cNvPr id="228446" name="Freeform 11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40" y="2642"/>
                        <a:ext cx="752" cy="327"/>
                      </a:xfrm>
                      <a:custGeom>
                        <a:avLst/>
                        <a:gdLst>
                          <a:gd name="T0" fmla="*/ 293 w 752"/>
                          <a:gd name="T1" fmla="*/ 0 h 327"/>
                          <a:gd name="T2" fmla="*/ 752 w 752"/>
                          <a:gd name="T3" fmla="*/ 124 h 327"/>
                          <a:gd name="T4" fmla="*/ 470 w 752"/>
                          <a:gd name="T5" fmla="*/ 327 h 327"/>
                          <a:gd name="T6" fmla="*/ 0 w 752"/>
                          <a:gd name="T7" fmla="*/ 183 h 327"/>
                          <a:gd name="T8" fmla="*/ 293 w 752"/>
                          <a:gd name="T9" fmla="*/ 0 h 32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52"/>
                          <a:gd name="T16" fmla="*/ 0 h 327"/>
                          <a:gd name="T17" fmla="*/ 752 w 752"/>
                          <a:gd name="T18" fmla="*/ 327 h 32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52" h="327">
                            <a:moveTo>
                              <a:pt x="293" y="0"/>
                            </a:moveTo>
                            <a:lnTo>
                              <a:pt x="752" y="124"/>
                            </a:lnTo>
                            <a:lnTo>
                              <a:pt x="470" y="327"/>
                            </a:lnTo>
                            <a:lnTo>
                              <a:pt x="0" y="183"/>
                            </a:lnTo>
                            <a:lnTo>
                              <a:pt x="293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47" name="Freeform 11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54" y="2649"/>
                        <a:ext cx="726" cy="311"/>
                      </a:xfrm>
                      <a:custGeom>
                        <a:avLst/>
                        <a:gdLst>
                          <a:gd name="T0" fmla="*/ 282 w 726"/>
                          <a:gd name="T1" fmla="*/ 0 h 311"/>
                          <a:gd name="T2" fmla="*/ 726 w 726"/>
                          <a:gd name="T3" fmla="*/ 119 h 311"/>
                          <a:gd name="T4" fmla="*/ 457 w 726"/>
                          <a:gd name="T5" fmla="*/ 311 h 311"/>
                          <a:gd name="T6" fmla="*/ 0 w 726"/>
                          <a:gd name="T7" fmla="*/ 173 h 311"/>
                          <a:gd name="T8" fmla="*/ 282 w 726"/>
                          <a:gd name="T9" fmla="*/ 0 h 31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26"/>
                          <a:gd name="T16" fmla="*/ 0 h 311"/>
                          <a:gd name="T17" fmla="*/ 726 w 726"/>
                          <a:gd name="T18" fmla="*/ 311 h 31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26" h="311">
                            <a:moveTo>
                              <a:pt x="282" y="0"/>
                            </a:moveTo>
                            <a:lnTo>
                              <a:pt x="726" y="119"/>
                            </a:lnTo>
                            <a:lnTo>
                              <a:pt x="457" y="311"/>
                            </a:lnTo>
                            <a:lnTo>
                              <a:pt x="0" y="173"/>
                            </a:lnTo>
                            <a:lnTo>
                              <a:pt x="282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4D4D4D"/>
                          </a:gs>
                          <a:gs pos="100000">
                            <a:srgbClr val="DDDDDD"/>
                          </a:gs>
                        </a:gsLst>
                        <a:lin ang="1890000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48" name="Freeform 11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08" y="2770"/>
                        <a:ext cx="258" cy="100"/>
                      </a:xfrm>
                      <a:custGeom>
                        <a:avLst/>
                        <a:gdLst>
                          <a:gd name="T0" fmla="*/ 0 w 258"/>
                          <a:gd name="T1" fmla="*/ 44 h 100"/>
                          <a:gd name="T2" fmla="*/ 75 w 258"/>
                          <a:gd name="T3" fmla="*/ 0 h 100"/>
                          <a:gd name="T4" fmla="*/ 258 w 258"/>
                          <a:gd name="T5" fmla="*/ 50 h 100"/>
                          <a:gd name="T6" fmla="*/ 183 w 258"/>
                          <a:gd name="T7" fmla="*/ 100 h 100"/>
                          <a:gd name="T8" fmla="*/ 0 w 258"/>
                          <a:gd name="T9" fmla="*/ 44 h 100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0"/>
                          <a:gd name="T17" fmla="*/ 258 w 258"/>
                          <a:gd name="T18" fmla="*/ 100 h 100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0">
                            <a:moveTo>
                              <a:pt x="0" y="44"/>
                            </a:moveTo>
                            <a:lnTo>
                              <a:pt x="75" y="0"/>
                            </a:lnTo>
                            <a:lnTo>
                              <a:pt x="258" y="50"/>
                            </a:lnTo>
                            <a:lnTo>
                              <a:pt x="183" y="100"/>
                            </a:lnTo>
                            <a:lnTo>
                              <a:pt x="0" y="44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49" name="Freeform 115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99" y="2816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50" name="Freeform 11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20" y="2834"/>
                        <a:ext cx="258" cy="102"/>
                      </a:xfrm>
                      <a:custGeom>
                        <a:avLst/>
                        <a:gdLst>
                          <a:gd name="T0" fmla="*/ 0 w 258"/>
                          <a:gd name="T1" fmla="*/ 46 h 102"/>
                          <a:gd name="T2" fmla="*/ 71 w 258"/>
                          <a:gd name="T3" fmla="*/ 0 h 102"/>
                          <a:gd name="T4" fmla="*/ 258 w 258"/>
                          <a:gd name="T5" fmla="*/ 52 h 102"/>
                          <a:gd name="T6" fmla="*/ 183 w 258"/>
                          <a:gd name="T7" fmla="*/ 102 h 102"/>
                          <a:gd name="T8" fmla="*/ 0 w 258"/>
                          <a:gd name="T9" fmla="*/ 46 h 10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2"/>
                          <a:gd name="T17" fmla="*/ 258 w 258"/>
                          <a:gd name="T18" fmla="*/ 102 h 10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2">
                            <a:moveTo>
                              <a:pt x="0" y="46"/>
                            </a:moveTo>
                            <a:lnTo>
                              <a:pt x="71" y="0"/>
                            </a:lnTo>
                            <a:lnTo>
                              <a:pt x="258" y="52"/>
                            </a:lnTo>
                            <a:lnTo>
                              <a:pt x="183" y="102"/>
                            </a:lnTo>
                            <a:lnTo>
                              <a:pt x="0" y="46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  <p:sp>
                    <p:nvSpPr>
                      <p:cNvPr id="228451" name="Freeform 11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11" y="2882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rgbClr val="3333CC"/>
                          </a:buClr>
                          <a:buSzPct val="85000"/>
                          <a:buFont typeface="ZapfDingbats" pitchFamily="82" charset="2"/>
                          <a:buNone/>
                        </a:pPr>
                        <a:endParaRPr lang="en-US" sz="2000">
                          <a:solidFill>
                            <a:srgbClr val="000000"/>
                          </a:solidFill>
                          <a:latin typeface="Arial" pitchFamily="34" charset="0"/>
                          <a:ea typeface="ＭＳ Ｐゴシック" pitchFamily="34" charset="-128"/>
                        </a:endParaRPr>
                      </a:p>
                    </p:txBody>
                  </p:sp>
                </p:grpSp>
                <p:sp>
                  <p:nvSpPr>
                    <p:cNvPr id="228440" name="Freeform 1160"/>
                    <p:cNvSpPr>
                      <a:spLocks/>
                    </p:cNvSpPr>
                    <p:nvPr/>
                  </p:nvSpPr>
                  <p:spPr bwMode="auto">
                    <a:xfrm>
                      <a:off x="2577" y="3043"/>
                      <a:ext cx="614" cy="514"/>
                    </a:xfrm>
                    <a:custGeom>
                      <a:avLst/>
                      <a:gdLst>
                        <a:gd name="T0" fmla="*/ 1 w 990"/>
                        <a:gd name="T1" fmla="*/ 2 h 792"/>
                        <a:gd name="T2" fmla="*/ 1 w 990"/>
                        <a:gd name="T3" fmla="*/ 0 h 792"/>
                        <a:gd name="T4" fmla="*/ 1 w 990"/>
                        <a:gd name="T5" fmla="*/ 1 h 792"/>
                        <a:gd name="T6" fmla="*/ 0 w 990"/>
                        <a:gd name="T7" fmla="*/ 2 h 792"/>
                        <a:gd name="T8" fmla="*/ 1 w 990"/>
                        <a:gd name="T9" fmla="*/ 2 h 7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90"/>
                        <a:gd name="T16" fmla="*/ 0 h 792"/>
                        <a:gd name="T17" fmla="*/ 990 w 990"/>
                        <a:gd name="T18" fmla="*/ 792 h 7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90" h="792">
                          <a:moveTo>
                            <a:pt x="3" y="738"/>
                          </a:moveTo>
                          <a:lnTo>
                            <a:pt x="990" y="0"/>
                          </a:lnTo>
                          <a:lnTo>
                            <a:pt x="987" y="60"/>
                          </a:lnTo>
                          <a:lnTo>
                            <a:pt x="0" y="792"/>
                          </a:lnTo>
                          <a:lnTo>
                            <a:pt x="3" y="738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41" name="Freeform 1161"/>
                    <p:cNvSpPr>
                      <a:spLocks/>
                    </p:cNvSpPr>
                    <p:nvPr/>
                  </p:nvSpPr>
                  <p:spPr bwMode="auto">
                    <a:xfrm>
                      <a:off x="1010" y="3084"/>
                      <a:ext cx="1571" cy="469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4 w 2532"/>
                        <a:gd name="T5" fmla="*/ 2 h 723"/>
                        <a:gd name="T6" fmla="*/ 4 w 2532"/>
                        <a:gd name="T7" fmla="*/ 2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42" name="Freeform 1162"/>
                    <p:cNvSpPr>
                      <a:spLocks/>
                    </p:cNvSpPr>
                    <p:nvPr/>
                  </p:nvSpPr>
                  <p:spPr bwMode="auto">
                    <a:xfrm>
                      <a:off x="1011" y="2998"/>
                      <a:ext cx="17" cy="95"/>
                    </a:xfrm>
                    <a:custGeom>
                      <a:avLst/>
                      <a:gdLst>
                        <a:gd name="T0" fmla="*/ 1 w 26"/>
                        <a:gd name="T1" fmla="*/ 1 h 147"/>
                        <a:gd name="T2" fmla="*/ 1 w 26"/>
                        <a:gd name="T3" fmla="*/ 1 h 147"/>
                        <a:gd name="T4" fmla="*/ 0 w 26"/>
                        <a:gd name="T5" fmla="*/ 1 h 147"/>
                        <a:gd name="T6" fmla="*/ 1 w 26"/>
                        <a:gd name="T7" fmla="*/ 0 h 147"/>
                        <a:gd name="T8" fmla="*/ 1 w 26"/>
                        <a:gd name="T9" fmla="*/ 1 h 14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"/>
                        <a:gd name="T16" fmla="*/ 0 h 147"/>
                        <a:gd name="T17" fmla="*/ 26 w 26"/>
                        <a:gd name="T18" fmla="*/ 147 h 14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" h="147">
                          <a:moveTo>
                            <a:pt x="26" y="10"/>
                          </a:moveTo>
                          <a:lnTo>
                            <a:pt x="23" y="147"/>
                          </a:lnTo>
                          <a:lnTo>
                            <a:pt x="0" y="144"/>
                          </a:lnTo>
                          <a:lnTo>
                            <a:pt x="3" y="0"/>
                          </a:lnTo>
                          <a:lnTo>
                            <a:pt x="26" y="1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43" name="Freeform 1163"/>
                    <p:cNvSpPr>
                      <a:spLocks/>
                    </p:cNvSpPr>
                    <p:nvPr/>
                  </p:nvSpPr>
                  <p:spPr bwMode="auto">
                    <a:xfrm>
                      <a:off x="1012" y="2611"/>
                      <a:ext cx="730" cy="393"/>
                    </a:xfrm>
                    <a:custGeom>
                      <a:avLst/>
                      <a:gdLst>
                        <a:gd name="T0" fmla="*/ 1 w 1176"/>
                        <a:gd name="T1" fmla="*/ 0 h 606"/>
                        <a:gd name="T2" fmla="*/ 0 w 1176"/>
                        <a:gd name="T3" fmla="*/ 1 h 606"/>
                        <a:gd name="T4" fmla="*/ 1 w 1176"/>
                        <a:gd name="T5" fmla="*/ 1 h 606"/>
                        <a:gd name="T6" fmla="*/ 1 w 1176"/>
                        <a:gd name="T7" fmla="*/ 1 h 606"/>
                        <a:gd name="T8" fmla="*/ 1 w 1176"/>
                        <a:gd name="T9" fmla="*/ 0 h 6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76"/>
                        <a:gd name="T16" fmla="*/ 0 h 606"/>
                        <a:gd name="T17" fmla="*/ 1176 w 1176"/>
                        <a:gd name="T18" fmla="*/ 606 h 6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76" h="606">
                          <a:moveTo>
                            <a:pt x="1170" y="0"/>
                          </a:moveTo>
                          <a:lnTo>
                            <a:pt x="0" y="597"/>
                          </a:lnTo>
                          <a:lnTo>
                            <a:pt x="30" y="606"/>
                          </a:lnTo>
                          <a:lnTo>
                            <a:pt x="1176" y="18"/>
                          </a:lnTo>
                          <a:lnTo>
                            <a:pt x="1170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44" name="Freeform 1164"/>
                    <p:cNvSpPr>
                      <a:spLocks/>
                    </p:cNvSpPr>
                    <p:nvPr/>
                  </p:nvSpPr>
                  <p:spPr bwMode="auto">
                    <a:xfrm>
                      <a:off x="1061" y="3018"/>
                      <a:ext cx="1490" cy="451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1 w 2532"/>
                        <a:gd name="T5" fmla="*/ 1 h 723"/>
                        <a:gd name="T6" fmla="*/ 1 w 2532"/>
                        <a:gd name="T7" fmla="*/ 1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  <p:sp>
                  <p:nvSpPr>
                    <p:cNvPr id="228445" name="Freeform 1165"/>
                    <p:cNvSpPr>
                      <a:spLocks/>
                    </p:cNvSpPr>
                    <p:nvPr/>
                  </p:nvSpPr>
                  <p:spPr bwMode="auto">
                    <a:xfrm flipV="1">
                      <a:off x="2549" y="2986"/>
                      <a:ext cx="608" cy="467"/>
                    </a:xfrm>
                    <a:custGeom>
                      <a:avLst/>
                      <a:gdLst>
                        <a:gd name="T0" fmla="*/ 0 w 2532"/>
                        <a:gd name="T1" fmla="*/ 0 h 723"/>
                        <a:gd name="T2" fmla="*/ 0 w 2532"/>
                        <a:gd name="T3" fmla="*/ 0 h 723"/>
                        <a:gd name="T4" fmla="*/ 0 w 2532"/>
                        <a:gd name="T5" fmla="*/ 2 h 723"/>
                        <a:gd name="T6" fmla="*/ 0 w 2532"/>
                        <a:gd name="T7" fmla="*/ 2 h 723"/>
                        <a:gd name="T8" fmla="*/ 0 w 2532"/>
                        <a:gd name="T9" fmla="*/ 1 h 723"/>
                        <a:gd name="T10" fmla="*/ 0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3333CC"/>
                        </a:buClr>
                        <a:buSzPct val="85000"/>
                        <a:buFont typeface="ZapfDingbats" pitchFamily="82" charset="2"/>
                        <a:buNone/>
                      </a:pPr>
                      <a:endParaRPr lang="en-US" sz="2000">
                        <a:solidFill>
                          <a:srgbClr val="000000"/>
                        </a:solidFill>
                        <a:latin typeface="Arial" pitchFamily="34" charset="0"/>
                        <a:ea typeface="ＭＳ Ｐゴシック" pitchFamily="34" charset="-128"/>
                      </a:endParaRPr>
                    </a:p>
                  </p:txBody>
                </p:sp>
              </p:grpSp>
            </p:grpSp>
            <p:sp>
              <p:nvSpPr>
                <p:cNvPr id="380" name="Arc 379"/>
                <p:cNvSpPr/>
                <p:nvPr/>
              </p:nvSpPr>
              <p:spPr>
                <a:xfrm flipH="1">
                  <a:off x="5638800" y="2209206"/>
                  <a:ext cx="304800" cy="685867"/>
                </a:xfrm>
                <a:prstGeom prst="arc">
                  <a:avLst/>
                </a:prstGeom>
                <a:ln w="38100"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pitchFamily="82" charset="2"/>
                    <a:buNone/>
                    <a:defRPr/>
                  </a:pPr>
                  <a:endParaRPr lang="en-US" sz="20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81" name="Arc 380"/>
                <p:cNvSpPr/>
                <p:nvPr/>
              </p:nvSpPr>
              <p:spPr>
                <a:xfrm rot="20303859" flipH="1">
                  <a:off x="5770563" y="2818866"/>
                  <a:ext cx="304800" cy="1600357"/>
                </a:xfrm>
                <a:prstGeom prst="arc">
                  <a:avLst/>
                </a:prstGeom>
                <a:ln w="38100"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pitchFamily="82" charset="2"/>
                    <a:buNone/>
                    <a:defRPr/>
                  </a:pPr>
                  <a:endParaRPr lang="en-US" sz="2000">
                    <a:solidFill>
                      <a:srgbClr val="000000"/>
                    </a:solidFill>
                  </a:endParaRPr>
                </a:p>
              </p:txBody>
            </p:sp>
            <p:cxnSp>
              <p:nvCxnSpPr>
                <p:cNvPr id="385" name="Straight Connector 384"/>
                <p:cNvCxnSpPr>
                  <a:stCxn id="228465" idx="0"/>
                </p:cNvCxnSpPr>
                <p:nvPr/>
              </p:nvCxnSpPr>
              <p:spPr>
                <a:xfrm flipH="1">
                  <a:off x="5867400" y="3807975"/>
                  <a:ext cx="23813" cy="1678153"/>
                </a:xfrm>
                <a:prstGeom prst="line">
                  <a:avLst/>
                </a:prstGeom>
                <a:ln w="38100"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9" name="Arc 388"/>
                <p:cNvSpPr/>
                <p:nvPr/>
              </p:nvSpPr>
              <p:spPr>
                <a:xfrm rot="10232661" flipH="1">
                  <a:off x="5943600" y="1264550"/>
                  <a:ext cx="1984374" cy="4769319"/>
                </a:xfrm>
                <a:prstGeom prst="arc">
                  <a:avLst>
                    <a:gd name="adj1" fmla="val 16244888"/>
                    <a:gd name="adj2" fmla="val 6964520"/>
                  </a:avLst>
                </a:prstGeom>
                <a:ln w="38100"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pitchFamily="82" charset="2"/>
                    <a:buNone/>
                    <a:defRPr/>
                  </a:pPr>
                  <a:endParaRPr lang="en-US" sz="20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87" name="Arc 386"/>
              <p:cNvSpPr/>
              <p:nvPr/>
            </p:nvSpPr>
            <p:spPr>
              <a:xfrm rot="20181212" flipH="1" flipV="1">
                <a:off x="6267451" y="4002437"/>
                <a:ext cx="1670050" cy="1582893"/>
              </a:xfrm>
              <a:prstGeom prst="arc">
                <a:avLst>
                  <a:gd name="adj1" fmla="val 16200000"/>
                  <a:gd name="adj2" fmla="val 794785"/>
                </a:avLst>
              </a:prstGeom>
              <a:ln w="3810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  <a:defRPr/>
                </a:pPr>
                <a:endParaRPr lang="en-US" sz="20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28359" name="TextBox 391"/>
            <p:cNvSpPr txBox="1">
              <a:spLocks noChangeArrowheads="1"/>
            </p:cNvSpPr>
            <p:nvPr/>
          </p:nvSpPr>
          <p:spPr bwMode="auto">
            <a:xfrm>
              <a:off x="5562600" y="5943600"/>
              <a:ext cx="333617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ja-JP" altLang="en-US" sz="3200" dirty="0">
                  <a:solidFill>
                    <a:srgbClr val="000000"/>
                  </a:solidFill>
                </a:rPr>
                <a:t>“</a:t>
              </a:r>
              <a:r>
                <a:rPr lang="en-US" altLang="ja-JP" sz="3200" dirty="0">
                  <a:solidFill>
                    <a:srgbClr val="000000"/>
                  </a:solidFill>
                </a:rPr>
                <a:t>overlay network</a:t>
              </a:r>
              <a:r>
                <a:rPr lang="ja-JP" altLang="en-US" sz="3200" dirty="0">
                  <a:solidFill>
                    <a:srgbClr val="000000"/>
                  </a:solidFill>
                </a:rPr>
                <a:t>”</a:t>
              </a:r>
              <a:endParaRPr lang="en-US" altLang="en-US" sz="3200" dirty="0">
                <a:solidFill>
                  <a:srgbClr val="000000"/>
                </a:solidFill>
              </a:endParaRPr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202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7" name="Oval 3"/>
          <p:cNvSpPr>
            <a:spLocks noChangeArrowheads="1"/>
          </p:cNvSpPr>
          <p:nvPr/>
        </p:nvSpPr>
        <p:spPr bwMode="auto">
          <a:xfrm>
            <a:off x="4691063" y="5799138"/>
            <a:ext cx="125412" cy="1349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29378" name="Oval 4"/>
          <p:cNvSpPr>
            <a:spLocks noChangeArrowheads="1"/>
          </p:cNvSpPr>
          <p:nvPr/>
        </p:nvSpPr>
        <p:spPr bwMode="auto">
          <a:xfrm>
            <a:off x="2925763" y="3205163"/>
            <a:ext cx="125412" cy="1349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29379" name="Oval 5"/>
          <p:cNvSpPr>
            <a:spLocks noChangeArrowheads="1"/>
          </p:cNvSpPr>
          <p:nvPr/>
        </p:nvSpPr>
        <p:spPr bwMode="auto">
          <a:xfrm>
            <a:off x="2957513" y="4689475"/>
            <a:ext cx="125412" cy="1349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29380" name="Oval 6"/>
          <p:cNvSpPr>
            <a:spLocks noChangeArrowheads="1"/>
          </p:cNvSpPr>
          <p:nvPr/>
        </p:nvSpPr>
        <p:spPr bwMode="auto">
          <a:xfrm>
            <a:off x="6243638" y="2789238"/>
            <a:ext cx="125412" cy="1349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29381" name="Oval 7"/>
          <p:cNvSpPr>
            <a:spLocks noChangeArrowheads="1"/>
          </p:cNvSpPr>
          <p:nvPr/>
        </p:nvSpPr>
        <p:spPr bwMode="auto">
          <a:xfrm>
            <a:off x="6624638" y="3978275"/>
            <a:ext cx="125412" cy="1349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29382" name="Oval 8"/>
          <p:cNvSpPr>
            <a:spLocks noChangeArrowheads="1"/>
          </p:cNvSpPr>
          <p:nvPr/>
        </p:nvSpPr>
        <p:spPr bwMode="auto">
          <a:xfrm>
            <a:off x="6262688" y="4981575"/>
            <a:ext cx="125412" cy="1349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29383" name="Oval 9"/>
          <p:cNvSpPr>
            <a:spLocks noChangeArrowheads="1"/>
          </p:cNvSpPr>
          <p:nvPr/>
        </p:nvSpPr>
        <p:spPr bwMode="auto">
          <a:xfrm>
            <a:off x="3648075" y="5467350"/>
            <a:ext cx="125413" cy="1349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29384" name="Oval 10"/>
          <p:cNvSpPr>
            <a:spLocks noChangeArrowheads="1"/>
          </p:cNvSpPr>
          <p:nvPr/>
        </p:nvSpPr>
        <p:spPr bwMode="auto">
          <a:xfrm>
            <a:off x="2849563" y="2058988"/>
            <a:ext cx="3802062" cy="38115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29385" name="Text Box 11"/>
          <p:cNvSpPr txBox="1">
            <a:spLocks noChangeArrowheads="1"/>
          </p:cNvSpPr>
          <p:nvPr/>
        </p:nvSpPr>
        <p:spPr bwMode="auto">
          <a:xfrm>
            <a:off x="4605338" y="16525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229386" name="Rectangle 12"/>
          <p:cNvSpPr>
            <a:spLocks noChangeArrowheads="1"/>
          </p:cNvSpPr>
          <p:nvPr/>
        </p:nvSpPr>
        <p:spPr bwMode="auto">
          <a:xfrm>
            <a:off x="6096000" y="2362200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229387" name="Rectangle 13"/>
          <p:cNvSpPr>
            <a:spLocks noChangeArrowheads="1"/>
          </p:cNvSpPr>
          <p:nvPr/>
        </p:nvSpPr>
        <p:spPr bwMode="auto">
          <a:xfrm>
            <a:off x="6788150" y="3890963"/>
            <a:ext cx="495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229388" name="Rectangle 14"/>
          <p:cNvSpPr>
            <a:spLocks noChangeArrowheads="1"/>
          </p:cNvSpPr>
          <p:nvPr/>
        </p:nvSpPr>
        <p:spPr bwMode="auto">
          <a:xfrm>
            <a:off x="6494463" y="4895850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25</a:t>
            </a:r>
          </a:p>
        </p:txBody>
      </p:sp>
      <p:sp>
        <p:nvSpPr>
          <p:cNvPr id="229389" name="Rectangle 15"/>
          <p:cNvSpPr>
            <a:spLocks noChangeArrowheads="1"/>
          </p:cNvSpPr>
          <p:nvPr/>
        </p:nvSpPr>
        <p:spPr bwMode="auto">
          <a:xfrm>
            <a:off x="4867275" y="5849938"/>
            <a:ext cx="495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32</a:t>
            </a:r>
          </a:p>
        </p:txBody>
      </p:sp>
      <p:sp>
        <p:nvSpPr>
          <p:cNvPr id="229390" name="Rectangle 16"/>
          <p:cNvSpPr>
            <a:spLocks noChangeArrowheads="1"/>
          </p:cNvSpPr>
          <p:nvPr/>
        </p:nvSpPr>
        <p:spPr bwMode="auto">
          <a:xfrm>
            <a:off x="3352800" y="5638800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40</a:t>
            </a:r>
          </a:p>
        </p:txBody>
      </p:sp>
      <p:sp>
        <p:nvSpPr>
          <p:cNvPr id="229391" name="Rectangle 17"/>
          <p:cNvSpPr>
            <a:spLocks noChangeArrowheads="1"/>
          </p:cNvSpPr>
          <p:nvPr/>
        </p:nvSpPr>
        <p:spPr bwMode="auto">
          <a:xfrm>
            <a:off x="2438400" y="4495800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48</a:t>
            </a:r>
          </a:p>
        </p:txBody>
      </p:sp>
      <p:sp>
        <p:nvSpPr>
          <p:cNvPr id="229392" name="Rectangle 18"/>
          <p:cNvSpPr>
            <a:spLocks noChangeArrowheads="1"/>
          </p:cNvSpPr>
          <p:nvPr/>
        </p:nvSpPr>
        <p:spPr bwMode="auto">
          <a:xfrm>
            <a:off x="2438400" y="2971800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60</a:t>
            </a:r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6616995" y="1447800"/>
            <a:ext cx="2354336" cy="1222375"/>
            <a:chOff x="4311" y="1273"/>
            <a:chExt cx="709" cy="609"/>
          </a:xfrm>
        </p:grpSpPr>
        <p:sp>
          <p:nvSpPr>
            <p:cNvPr id="229409" name="AutoShape 20"/>
            <p:cNvSpPr>
              <a:spLocks noChangeArrowheads="1"/>
            </p:cNvSpPr>
            <p:nvPr/>
          </p:nvSpPr>
          <p:spPr bwMode="auto">
            <a:xfrm>
              <a:off x="4311" y="1273"/>
              <a:ext cx="709" cy="609"/>
            </a:xfrm>
            <a:prstGeom prst="wedgeRoundRectCallout">
              <a:avLst>
                <a:gd name="adj1" fmla="val -59593"/>
                <a:gd name="adj2" fmla="val 68556"/>
                <a:gd name="adj3" fmla="val 16667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16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29410" name="Text Box 21"/>
            <p:cNvSpPr txBox="1">
              <a:spLocks noChangeArrowheads="1"/>
            </p:cNvSpPr>
            <p:nvPr/>
          </p:nvSpPr>
          <p:spPr bwMode="auto">
            <a:xfrm>
              <a:off x="4363" y="1363"/>
              <a:ext cx="641" cy="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lnSpc>
                  <a:spcPts val="2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>
                  <a:solidFill>
                    <a:srgbClr val="CC0000"/>
                  </a:solidFill>
                  <a:latin typeface="Calibri" pitchFamily="34" charset="0"/>
                </a:rPr>
                <a:t>What is the value</a:t>
              </a:r>
              <a:br>
                <a:rPr lang="en-US" altLang="en-US">
                  <a:solidFill>
                    <a:srgbClr val="CC0000"/>
                  </a:solidFill>
                  <a:latin typeface="Calibri" pitchFamily="34" charset="0"/>
                </a:rPr>
              </a:br>
              <a:r>
                <a:rPr lang="en-US" altLang="en-US">
                  <a:solidFill>
                    <a:srgbClr val="CC0000"/>
                  </a:solidFill>
                  <a:latin typeface="Calibri" pitchFamily="34" charset="0"/>
                </a:rPr>
                <a:t>associated with key 53 ?</a:t>
              </a:r>
            </a:p>
          </p:txBody>
        </p:sp>
      </p:grpSp>
      <p:sp>
        <p:nvSpPr>
          <p:cNvPr id="226326" name="Line 22"/>
          <p:cNvSpPr>
            <a:spLocks noChangeShapeType="1"/>
          </p:cNvSpPr>
          <p:nvPr/>
        </p:nvSpPr>
        <p:spPr bwMode="auto">
          <a:xfrm>
            <a:off x="6323013" y="3003550"/>
            <a:ext cx="288925" cy="9525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sz="2000">
              <a:solidFill>
                <a:srgbClr val="00000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226327" name="Line 23"/>
          <p:cNvSpPr>
            <a:spLocks noChangeShapeType="1"/>
          </p:cNvSpPr>
          <p:nvPr/>
        </p:nvSpPr>
        <p:spPr bwMode="auto">
          <a:xfrm flipH="1">
            <a:off x="6303963" y="4164013"/>
            <a:ext cx="301625" cy="795337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sz="2000">
              <a:solidFill>
                <a:srgbClr val="00000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226328" name="Line 24"/>
          <p:cNvSpPr>
            <a:spLocks noChangeShapeType="1"/>
          </p:cNvSpPr>
          <p:nvPr/>
        </p:nvSpPr>
        <p:spPr bwMode="auto">
          <a:xfrm flipH="1">
            <a:off x="4864100" y="5100638"/>
            <a:ext cx="1282700" cy="669925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sz="2000">
              <a:solidFill>
                <a:srgbClr val="00000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226329" name="Line 25"/>
          <p:cNvSpPr>
            <a:spLocks noChangeShapeType="1"/>
          </p:cNvSpPr>
          <p:nvPr/>
        </p:nvSpPr>
        <p:spPr bwMode="auto">
          <a:xfrm flipH="1" flipV="1">
            <a:off x="3856038" y="5521325"/>
            <a:ext cx="812800" cy="265113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sz="2000">
              <a:solidFill>
                <a:srgbClr val="00000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226330" name="Line 26"/>
          <p:cNvSpPr>
            <a:spLocks noChangeShapeType="1"/>
          </p:cNvSpPr>
          <p:nvPr/>
        </p:nvSpPr>
        <p:spPr bwMode="auto">
          <a:xfrm flipH="1" flipV="1">
            <a:off x="3109913" y="4794250"/>
            <a:ext cx="552450" cy="620713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sz="2000">
              <a:solidFill>
                <a:srgbClr val="00000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226331" name="Line 27"/>
          <p:cNvSpPr>
            <a:spLocks noChangeShapeType="1"/>
          </p:cNvSpPr>
          <p:nvPr/>
        </p:nvSpPr>
        <p:spPr bwMode="auto">
          <a:xfrm flipH="1" flipV="1">
            <a:off x="2960688" y="3422650"/>
            <a:ext cx="52387" cy="1198563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sz="2000">
              <a:solidFill>
                <a:srgbClr val="00000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229400" name="Oval 28"/>
          <p:cNvSpPr>
            <a:spLocks noChangeArrowheads="1"/>
          </p:cNvSpPr>
          <p:nvPr/>
        </p:nvSpPr>
        <p:spPr bwMode="auto">
          <a:xfrm>
            <a:off x="4845050" y="2005013"/>
            <a:ext cx="125413" cy="1349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2968625" y="2252663"/>
            <a:ext cx="3049588" cy="933450"/>
            <a:chOff x="1870" y="1419"/>
            <a:chExt cx="1921" cy="588"/>
          </a:xfrm>
        </p:grpSpPr>
        <p:grpSp>
          <p:nvGrpSpPr>
            <p:cNvPr id="229405" name="Group 30"/>
            <p:cNvGrpSpPr>
              <a:grpSpLocks/>
            </p:cNvGrpSpPr>
            <p:nvPr/>
          </p:nvGrpSpPr>
          <p:grpSpPr bwMode="auto">
            <a:xfrm>
              <a:off x="1870" y="1419"/>
              <a:ext cx="1921" cy="588"/>
              <a:chOff x="1870" y="1419"/>
              <a:chExt cx="1921" cy="588"/>
            </a:xfrm>
          </p:grpSpPr>
          <p:sp>
            <p:nvSpPr>
              <p:cNvPr id="229407" name="Line 31"/>
              <p:cNvSpPr>
                <a:spLocks noChangeShapeType="1"/>
              </p:cNvSpPr>
              <p:nvPr/>
            </p:nvSpPr>
            <p:spPr bwMode="auto">
              <a:xfrm flipV="1">
                <a:off x="1941" y="1813"/>
                <a:ext cx="1850" cy="194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ea typeface="ＭＳ Ｐゴシック" pitchFamily="34" charset="-128"/>
                </a:endParaRPr>
              </a:p>
            </p:txBody>
          </p:sp>
          <p:sp>
            <p:nvSpPr>
              <p:cNvPr id="229408" name="AutoShape 32"/>
              <p:cNvSpPr>
                <a:spLocks noChangeArrowheads="1"/>
              </p:cNvSpPr>
              <p:nvPr/>
            </p:nvSpPr>
            <p:spPr bwMode="auto">
              <a:xfrm>
                <a:off x="1870" y="1419"/>
                <a:ext cx="691" cy="384"/>
              </a:xfrm>
              <a:prstGeom prst="wedgeRoundRectCallout">
                <a:avLst>
                  <a:gd name="adj1" fmla="val 17440"/>
                  <a:gd name="adj2" fmla="val 87759"/>
                  <a:gd name="adj3" fmla="val 16667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endParaRPr lang="en-US" altLang="en-US" sz="24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229406" name="Text Box 33"/>
            <p:cNvSpPr txBox="1">
              <a:spLocks noChangeArrowheads="1"/>
            </p:cNvSpPr>
            <p:nvPr/>
          </p:nvSpPr>
          <p:spPr bwMode="auto">
            <a:xfrm>
              <a:off x="1908" y="1431"/>
              <a:ext cx="817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Calibri" pitchFamily="34" charset="0"/>
                </a:rPr>
                <a:t>value</a:t>
              </a:r>
            </a:p>
          </p:txBody>
        </p:sp>
      </p:grpSp>
      <p:sp>
        <p:nvSpPr>
          <p:cNvPr id="226338" name="Text Box 34"/>
          <p:cNvSpPr txBox="1">
            <a:spLocks noChangeArrowheads="1"/>
          </p:cNvSpPr>
          <p:nvPr/>
        </p:nvSpPr>
        <p:spPr bwMode="auto">
          <a:xfrm>
            <a:off x="152400" y="5029200"/>
            <a:ext cx="2998788" cy="154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lnSpc>
                <a:spcPts val="2375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 i="1" dirty="0">
                <a:solidFill>
                  <a:srgbClr val="000000"/>
                </a:solidFill>
                <a:latin typeface="+mn-lt"/>
              </a:rPr>
              <a:t>O(N) </a:t>
            </a:r>
            <a:r>
              <a:rPr lang="en-US" altLang="en-US" sz="2400" dirty="0">
                <a:solidFill>
                  <a:srgbClr val="000000"/>
                </a:solidFill>
                <a:latin typeface="+mn-lt"/>
              </a:rPr>
              <a:t>messages</a:t>
            </a:r>
          </a:p>
          <a:p>
            <a:pPr eaLnBrk="0" fontAlgn="base" hangingPunct="0">
              <a:lnSpc>
                <a:spcPts val="2375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 dirty="0">
                <a:solidFill>
                  <a:srgbClr val="000000"/>
                </a:solidFill>
                <a:latin typeface="+mn-lt"/>
              </a:rPr>
              <a:t>on </a:t>
            </a:r>
            <a:r>
              <a:rPr lang="en-US" altLang="en-US" sz="2400" dirty="0" err="1">
                <a:solidFill>
                  <a:srgbClr val="000000"/>
                </a:solidFill>
                <a:latin typeface="+mn-lt"/>
              </a:rPr>
              <a:t>avgerage</a:t>
            </a:r>
            <a:r>
              <a:rPr lang="en-US" altLang="en-US" sz="2400" dirty="0">
                <a:solidFill>
                  <a:srgbClr val="000000"/>
                </a:solidFill>
                <a:latin typeface="+mn-lt"/>
              </a:rPr>
              <a:t> to resolve</a:t>
            </a:r>
          </a:p>
          <a:p>
            <a:pPr eaLnBrk="0" fontAlgn="base" hangingPunct="0">
              <a:lnSpc>
                <a:spcPts val="2375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 dirty="0">
                <a:solidFill>
                  <a:srgbClr val="000000"/>
                </a:solidFill>
                <a:latin typeface="+mn-lt"/>
              </a:rPr>
              <a:t>query, when there</a:t>
            </a:r>
          </a:p>
          <a:p>
            <a:pPr eaLnBrk="0" fontAlgn="base" hangingPunct="0">
              <a:lnSpc>
                <a:spcPts val="2375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 dirty="0">
                <a:solidFill>
                  <a:srgbClr val="000000"/>
                </a:solidFill>
                <a:latin typeface="+mn-lt"/>
              </a:rPr>
              <a:t>are </a:t>
            </a:r>
            <a:r>
              <a:rPr lang="en-US" altLang="en-US" sz="2400" i="1" dirty="0">
                <a:solidFill>
                  <a:srgbClr val="000000"/>
                </a:solidFill>
                <a:latin typeface="+mn-lt"/>
              </a:rPr>
              <a:t>N</a:t>
            </a:r>
            <a:r>
              <a:rPr lang="en-US" altLang="en-US" sz="2400" dirty="0">
                <a:solidFill>
                  <a:srgbClr val="000000"/>
                </a:solidFill>
                <a:latin typeface="+mn-lt"/>
              </a:rPr>
              <a:t> peers</a:t>
            </a:r>
          </a:p>
        </p:txBody>
      </p:sp>
      <p:sp>
        <p:nvSpPr>
          <p:cNvPr id="229403" name="Title 67"/>
          <p:cNvSpPr>
            <a:spLocks noGrp="1"/>
          </p:cNvSpPr>
          <p:nvPr>
            <p:ph type="title"/>
          </p:nvPr>
        </p:nvSpPr>
        <p:spPr>
          <a:xfrm>
            <a:off x="522288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Resolving a query</a:t>
            </a:r>
          </a:p>
        </p:txBody>
      </p:sp>
      <p:pic>
        <p:nvPicPr>
          <p:cNvPr id="229404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763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4898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26" grpId="0" animBg="1"/>
      <p:bldP spid="226327" grpId="0" animBg="1"/>
      <p:bldP spid="226328" grpId="0" animBg="1"/>
      <p:bldP spid="226329" grpId="0" animBg="1"/>
      <p:bldP spid="226330" grpId="0" animBg="1"/>
      <p:bldP spid="226331" grpId="0" animBg="1"/>
      <p:bldP spid="226338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5" name="Title 67"/>
          <p:cNvSpPr>
            <a:spLocks noGrp="1"/>
          </p:cNvSpPr>
          <p:nvPr>
            <p:ph type="title"/>
          </p:nvPr>
        </p:nvSpPr>
        <p:spPr>
          <a:xfrm>
            <a:off x="254000" y="0"/>
            <a:ext cx="8890000" cy="1143000"/>
          </a:xfrm>
        </p:spPr>
        <p:txBody>
          <a:bodyPr/>
          <a:lstStyle/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Circular DHT with shortcuts (Chord)</a:t>
            </a:r>
          </a:p>
        </p:txBody>
      </p:sp>
      <p:sp>
        <p:nvSpPr>
          <p:cNvPr id="109571" name="Content Placeholder 37"/>
          <p:cNvSpPr>
            <a:spLocks noGrp="1"/>
          </p:cNvSpPr>
          <p:nvPr>
            <p:ph idx="1"/>
          </p:nvPr>
        </p:nvSpPr>
        <p:spPr>
          <a:xfrm>
            <a:off x="647700" y="4667250"/>
            <a:ext cx="8229600" cy="1676400"/>
          </a:xfrm>
        </p:spPr>
        <p:txBody>
          <a:bodyPr rtlCol="0">
            <a:normAutofit lnSpcReduction="10000"/>
          </a:bodyPr>
          <a:lstStyle/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 smtClean="0">
                <a:ea typeface="ＭＳ Ｐゴシック" pitchFamily="34" charset="-128"/>
              </a:rPr>
              <a:t>each peer keeps track of IP addresses of predecessor, successor, short cuts.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 smtClean="0">
                <a:ea typeface="ＭＳ Ｐゴシック" pitchFamily="34" charset="-128"/>
              </a:rPr>
              <a:t>reduced from 6 to 3 messages.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 smtClean="0">
                <a:ea typeface="ＭＳ Ｐゴシック" pitchFamily="34" charset="-128"/>
              </a:rPr>
              <a:t>possible to design shortcuts with </a:t>
            </a:r>
            <a:r>
              <a:rPr lang="en-US" sz="2400" i="1" dirty="0" smtClean="0">
                <a:ea typeface="ＭＳ Ｐゴシック" pitchFamily="34" charset="-128"/>
              </a:rPr>
              <a:t>O(log N) </a:t>
            </a:r>
            <a:r>
              <a:rPr lang="en-US" sz="2400" dirty="0" smtClean="0">
                <a:ea typeface="ＭＳ Ｐゴシック" pitchFamily="34" charset="-128"/>
              </a:rPr>
              <a:t>neighbors, </a:t>
            </a:r>
            <a:r>
              <a:rPr lang="en-US" sz="2400" i="1" dirty="0" smtClean="0">
                <a:ea typeface="ＭＳ Ｐゴシック" pitchFamily="34" charset="-128"/>
              </a:rPr>
              <a:t>O(log N) </a:t>
            </a:r>
            <a:r>
              <a:rPr lang="en-US" sz="2400" dirty="0" smtClean="0">
                <a:ea typeface="ＭＳ Ｐゴシック" pitchFamily="34" charset="-128"/>
              </a:rPr>
              <a:t>messages in query</a:t>
            </a:r>
          </a:p>
        </p:txBody>
      </p:sp>
      <p:grpSp>
        <p:nvGrpSpPr>
          <p:cNvPr id="231427" name="Group 66"/>
          <p:cNvGrpSpPr>
            <a:grpSpLocks/>
          </p:cNvGrpSpPr>
          <p:nvPr/>
        </p:nvGrpSpPr>
        <p:grpSpPr bwMode="auto">
          <a:xfrm>
            <a:off x="2243138" y="914400"/>
            <a:ext cx="3890962" cy="3662363"/>
            <a:chOff x="4833190" y="1676400"/>
            <a:chExt cx="3892193" cy="3662018"/>
          </a:xfrm>
        </p:grpSpPr>
        <p:grpSp>
          <p:nvGrpSpPr>
            <p:cNvPr id="231437" name="Group 43"/>
            <p:cNvGrpSpPr>
              <a:grpSpLocks/>
            </p:cNvGrpSpPr>
            <p:nvPr/>
          </p:nvGrpSpPr>
          <p:grpSpPr bwMode="auto">
            <a:xfrm>
              <a:off x="4833190" y="1676400"/>
              <a:ext cx="3892193" cy="3662018"/>
              <a:chOff x="946990" y="1676400"/>
              <a:chExt cx="3892193" cy="3662018"/>
            </a:xfrm>
          </p:grpSpPr>
          <p:sp>
            <p:nvSpPr>
              <p:cNvPr id="231446" name="Oval 3"/>
              <p:cNvSpPr>
                <a:spLocks noChangeArrowheads="1"/>
              </p:cNvSpPr>
              <p:nvPr/>
            </p:nvSpPr>
            <p:spPr bwMode="auto">
              <a:xfrm>
                <a:off x="2794354" y="4791480"/>
                <a:ext cx="96564" cy="98891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endParaRPr lang="en-US" altLang="en-US" sz="24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231447" name="Oval 4"/>
              <p:cNvSpPr>
                <a:spLocks noChangeArrowheads="1"/>
              </p:cNvSpPr>
              <p:nvPr/>
            </p:nvSpPr>
            <p:spPr bwMode="auto">
              <a:xfrm>
                <a:off x="1435115" y="2890435"/>
                <a:ext cx="96564" cy="98891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endParaRPr lang="en-US" altLang="en-US" sz="24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231448" name="Oval 5"/>
              <p:cNvSpPr>
                <a:spLocks noChangeArrowheads="1"/>
              </p:cNvSpPr>
              <p:nvPr/>
            </p:nvSpPr>
            <p:spPr bwMode="auto">
              <a:xfrm>
                <a:off x="1459562" y="3978242"/>
                <a:ext cx="96564" cy="9889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endParaRPr lang="en-US" altLang="en-US" sz="24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231449" name="Oval 6"/>
              <p:cNvSpPr>
                <a:spLocks noChangeArrowheads="1"/>
              </p:cNvSpPr>
              <p:nvPr/>
            </p:nvSpPr>
            <p:spPr bwMode="auto">
              <a:xfrm>
                <a:off x="3989799" y="2585616"/>
                <a:ext cx="96564" cy="98891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endParaRPr lang="en-US" altLang="en-US" sz="24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231450" name="Oval 7"/>
              <p:cNvSpPr>
                <a:spLocks noChangeArrowheads="1"/>
              </p:cNvSpPr>
              <p:nvPr/>
            </p:nvSpPr>
            <p:spPr bwMode="auto">
              <a:xfrm>
                <a:off x="4283160" y="3457025"/>
                <a:ext cx="96564" cy="9889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endParaRPr lang="en-US" altLang="en-US" sz="24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231451" name="Oval 8"/>
              <p:cNvSpPr>
                <a:spLocks noChangeArrowheads="1"/>
              </p:cNvSpPr>
              <p:nvPr/>
            </p:nvSpPr>
            <p:spPr bwMode="auto">
              <a:xfrm>
                <a:off x="4004467" y="4192313"/>
                <a:ext cx="96564" cy="9889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endParaRPr lang="en-US" altLang="en-US" sz="24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231452" name="Oval 9"/>
              <p:cNvSpPr>
                <a:spLocks noChangeArrowheads="1"/>
              </p:cNvSpPr>
              <p:nvPr/>
            </p:nvSpPr>
            <p:spPr bwMode="auto">
              <a:xfrm>
                <a:off x="1991278" y="4548323"/>
                <a:ext cx="96565" cy="9889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endParaRPr lang="en-US" altLang="en-US" sz="24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231453" name="Oval 10"/>
              <p:cNvSpPr>
                <a:spLocks noChangeArrowheads="1"/>
              </p:cNvSpPr>
              <p:nvPr/>
            </p:nvSpPr>
            <p:spPr bwMode="auto">
              <a:xfrm>
                <a:off x="1376443" y="2050438"/>
                <a:ext cx="2927496" cy="279339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endParaRPr lang="en-US" altLang="en-US" sz="24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231454" name="Text Box 11"/>
              <p:cNvSpPr txBox="1">
                <a:spLocks noChangeArrowheads="1"/>
              </p:cNvSpPr>
              <p:nvPr/>
            </p:nvSpPr>
            <p:spPr bwMode="auto">
              <a:xfrm>
                <a:off x="2895600" y="1676400"/>
                <a:ext cx="355866" cy="4615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r>
                  <a:rPr lang="en-US" altLang="en-US" sz="2400">
                    <a:solidFill>
                      <a:srgbClr val="000000"/>
                    </a:solidFill>
                    <a:latin typeface="Calibri" pitchFamily="34" charset="0"/>
                  </a:rPr>
                  <a:t>1</a:t>
                </a:r>
              </a:p>
            </p:txBody>
          </p:sp>
          <p:sp>
            <p:nvSpPr>
              <p:cNvPr id="231455" name="Rectangle 12"/>
              <p:cNvSpPr>
                <a:spLocks noChangeArrowheads="1"/>
              </p:cNvSpPr>
              <p:nvPr/>
            </p:nvSpPr>
            <p:spPr bwMode="auto">
              <a:xfrm>
                <a:off x="4022305" y="22860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r>
                  <a:rPr lang="en-US" altLang="en-US" sz="2400">
                    <a:solidFill>
                      <a:srgbClr val="000000"/>
                    </a:solidFill>
                    <a:latin typeface="Calibri" pitchFamily="34" charset="0"/>
                  </a:rPr>
                  <a:t>12</a:t>
                </a:r>
              </a:p>
            </p:txBody>
          </p:sp>
          <p:sp>
            <p:nvSpPr>
              <p:cNvPr id="231456" name="Rectangle 13"/>
              <p:cNvSpPr>
                <a:spLocks noChangeArrowheads="1"/>
              </p:cNvSpPr>
              <p:nvPr/>
            </p:nvSpPr>
            <p:spPr bwMode="auto">
              <a:xfrm>
                <a:off x="4343400" y="33528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r>
                  <a:rPr lang="en-US" altLang="en-US" sz="2400">
                    <a:solidFill>
                      <a:srgbClr val="000000"/>
                    </a:solidFill>
                    <a:latin typeface="Calibri" pitchFamily="34" charset="0"/>
                  </a:rPr>
                  <a:t>13</a:t>
                </a:r>
              </a:p>
            </p:txBody>
          </p:sp>
          <p:sp>
            <p:nvSpPr>
              <p:cNvPr id="231457" name="Rectangle 14"/>
              <p:cNvSpPr>
                <a:spLocks noChangeArrowheads="1"/>
              </p:cNvSpPr>
              <p:nvPr/>
            </p:nvSpPr>
            <p:spPr bwMode="auto">
              <a:xfrm>
                <a:off x="4114800" y="41148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r>
                  <a:rPr lang="en-US" altLang="en-US" sz="2400">
                    <a:solidFill>
                      <a:srgbClr val="000000"/>
                    </a:solidFill>
                    <a:latin typeface="Calibri" pitchFamily="34" charset="0"/>
                  </a:rPr>
                  <a:t>25</a:t>
                </a:r>
              </a:p>
            </p:txBody>
          </p:sp>
          <p:sp>
            <p:nvSpPr>
              <p:cNvPr id="231458" name="Rectangle 15"/>
              <p:cNvSpPr>
                <a:spLocks noChangeArrowheads="1"/>
              </p:cNvSpPr>
              <p:nvPr/>
            </p:nvSpPr>
            <p:spPr bwMode="auto">
              <a:xfrm>
                <a:off x="2743200" y="48768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r>
                  <a:rPr lang="en-US" altLang="en-US" sz="2400">
                    <a:solidFill>
                      <a:srgbClr val="000000"/>
                    </a:solidFill>
                    <a:latin typeface="Calibri" pitchFamily="34" charset="0"/>
                  </a:rPr>
                  <a:t>32</a:t>
                </a:r>
              </a:p>
            </p:txBody>
          </p:sp>
          <p:sp>
            <p:nvSpPr>
              <p:cNvPr id="231459" name="Rectangle 16"/>
              <p:cNvSpPr>
                <a:spLocks noChangeArrowheads="1"/>
              </p:cNvSpPr>
              <p:nvPr/>
            </p:nvSpPr>
            <p:spPr bwMode="auto">
              <a:xfrm>
                <a:off x="1676400" y="46482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r>
                  <a:rPr lang="en-US" altLang="en-US" sz="2400">
                    <a:solidFill>
                      <a:srgbClr val="000000"/>
                    </a:solidFill>
                    <a:latin typeface="Calibri" pitchFamily="34" charset="0"/>
                  </a:rPr>
                  <a:t>40</a:t>
                </a:r>
              </a:p>
            </p:txBody>
          </p:sp>
          <p:sp>
            <p:nvSpPr>
              <p:cNvPr id="231460" name="Rectangle 17"/>
              <p:cNvSpPr>
                <a:spLocks noChangeArrowheads="1"/>
              </p:cNvSpPr>
              <p:nvPr/>
            </p:nvSpPr>
            <p:spPr bwMode="auto">
              <a:xfrm>
                <a:off x="982933" y="38862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r>
                  <a:rPr lang="en-US" altLang="en-US" sz="2400">
                    <a:solidFill>
                      <a:srgbClr val="000000"/>
                    </a:solidFill>
                    <a:latin typeface="Calibri" pitchFamily="34" charset="0"/>
                  </a:rPr>
                  <a:t>48</a:t>
                </a:r>
              </a:p>
            </p:txBody>
          </p:sp>
          <p:sp>
            <p:nvSpPr>
              <p:cNvPr id="231461" name="Rectangle 18"/>
              <p:cNvSpPr>
                <a:spLocks noChangeArrowheads="1"/>
              </p:cNvSpPr>
              <p:nvPr/>
            </p:nvSpPr>
            <p:spPr bwMode="auto">
              <a:xfrm>
                <a:off x="946990" y="26670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r>
                  <a:rPr lang="en-US" altLang="en-US" sz="2400">
                    <a:solidFill>
                      <a:srgbClr val="000000"/>
                    </a:solidFill>
                    <a:latin typeface="Calibri" pitchFamily="34" charset="0"/>
                  </a:rPr>
                  <a:t>60</a:t>
                </a:r>
              </a:p>
            </p:txBody>
          </p:sp>
          <p:sp>
            <p:nvSpPr>
              <p:cNvPr id="231462" name="Oval 28"/>
              <p:cNvSpPr>
                <a:spLocks noChangeArrowheads="1"/>
              </p:cNvSpPr>
              <p:nvPr/>
            </p:nvSpPr>
            <p:spPr bwMode="auto">
              <a:xfrm>
                <a:off x="2912920" y="2010882"/>
                <a:ext cx="96565" cy="98891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pitchFamily="82" charset="2"/>
                  <a:buNone/>
                </a:pPr>
                <a:endParaRPr lang="en-US" altLang="en-US" sz="24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  <p:cxnSp>
          <p:nvCxnSpPr>
            <p:cNvPr id="80" name="Straight Arrow Connector 79"/>
            <p:cNvCxnSpPr>
              <a:endCxn id="231452" idx="7"/>
            </p:cNvCxnSpPr>
            <p:nvPr/>
          </p:nvCxnSpPr>
          <p:spPr>
            <a:xfrm rot="10800000" flipV="1">
              <a:off x="5959083" y="3505028"/>
              <a:ext cx="2254963" cy="1057175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Arrow Connector 86"/>
            <p:cNvCxnSpPr>
              <a:stCxn id="231451" idx="1"/>
              <a:endCxn id="231448" idx="6"/>
            </p:cNvCxnSpPr>
            <p:nvPr/>
          </p:nvCxnSpPr>
          <p:spPr>
            <a:xfrm rot="16200000" flipV="1">
              <a:off x="6583205" y="2885456"/>
              <a:ext cx="179370" cy="2462992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Arrow Connector 89"/>
            <p:cNvCxnSpPr>
              <a:stCxn id="231446" idx="0"/>
              <a:endCxn id="231448" idx="6"/>
            </p:cNvCxnSpPr>
            <p:nvPr/>
          </p:nvCxnSpPr>
          <p:spPr>
            <a:xfrm flipH="1" flipV="1">
              <a:off x="5442983" y="4027267"/>
              <a:ext cx="1286282" cy="763515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Arrow Connector 92"/>
            <p:cNvCxnSpPr/>
            <p:nvPr/>
          </p:nvCxnSpPr>
          <p:spPr>
            <a:xfrm rot="5400000" flipH="1" flipV="1">
              <a:off x="5160822" y="2839745"/>
              <a:ext cx="2452457" cy="887694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Arrow Connector 95"/>
            <p:cNvCxnSpPr>
              <a:stCxn id="231448" idx="7"/>
            </p:cNvCxnSpPr>
            <p:nvPr/>
          </p:nvCxnSpPr>
          <p:spPr>
            <a:xfrm rot="5400000" flipH="1" flipV="1">
              <a:off x="6013347" y="2080662"/>
              <a:ext cx="1325438" cy="2497927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Arrow Connector 100"/>
            <p:cNvCxnSpPr>
              <a:endCxn id="231453" idx="6"/>
            </p:cNvCxnSpPr>
            <p:nvPr/>
          </p:nvCxnSpPr>
          <p:spPr>
            <a:xfrm>
              <a:off x="5409634" y="2939931"/>
              <a:ext cx="2780592" cy="507952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Arrow Connector 103"/>
            <p:cNvCxnSpPr>
              <a:stCxn id="231462" idx="5"/>
            </p:cNvCxnSpPr>
            <p:nvPr/>
          </p:nvCxnSpPr>
          <p:spPr>
            <a:xfrm rot="16200000" flipH="1">
              <a:off x="6355721" y="2621453"/>
              <a:ext cx="2095303" cy="1043317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Arrow Connector 107"/>
            <p:cNvCxnSpPr/>
            <p:nvPr/>
          </p:nvCxnSpPr>
          <p:spPr>
            <a:xfrm rot="5400000">
              <a:off x="6292217" y="3156357"/>
              <a:ext cx="2177845" cy="1198942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4" name="Straight Arrow Connector 33"/>
          <p:cNvCxnSpPr>
            <a:endCxn id="231453" idx="4"/>
          </p:cNvCxnSpPr>
          <p:nvPr/>
        </p:nvCxnSpPr>
        <p:spPr>
          <a:xfrm flipH="1">
            <a:off x="4135438" y="1905000"/>
            <a:ext cx="1122362" cy="2176463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>
            <a:stCxn id="231453" idx="4"/>
          </p:cNvCxnSpPr>
          <p:nvPr/>
        </p:nvCxnSpPr>
        <p:spPr>
          <a:xfrm flipH="1" flipV="1">
            <a:off x="2819400" y="3276600"/>
            <a:ext cx="1316038" cy="804863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5694363" y="1030288"/>
            <a:ext cx="2487612" cy="860425"/>
            <a:chOff x="4311" y="1273"/>
            <a:chExt cx="737" cy="609"/>
          </a:xfrm>
        </p:grpSpPr>
        <p:sp>
          <p:nvSpPr>
            <p:cNvPr id="231435" name="AutoShape 20"/>
            <p:cNvSpPr>
              <a:spLocks noChangeArrowheads="1"/>
            </p:cNvSpPr>
            <p:nvPr/>
          </p:nvSpPr>
          <p:spPr bwMode="auto">
            <a:xfrm>
              <a:off x="4311" y="1273"/>
              <a:ext cx="709" cy="609"/>
            </a:xfrm>
            <a:prstGeom prst="wedgeRoundRectCallout">
              <a:avLst>
                <a:gd name="adj1" fmla="val -59593"/>
                <a:gd name="adj2" fmla="val 68556"/>
                <a:gd name="adj3" fmla="val 16667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16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31436" name="Text Box 21"/>
            <p:cNvSpPr txBox="1">
              <a:spLocks noChangeArrowheads="1"/>
            </p:cNvSpPr>
            <p:nvPr/>
          </p:nvSpPr>
          <p:spPr bwMode="auto">
            <a:xfrm>
              <a:off x="4344" y="1326"/>
              <a:ext cx="704" cy="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lnSpc>
                  <a:spcPts val="2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>
                  <a:solidFill>
                    <a:srgbClr val="CC0000"/>
                  </a:solidFill>
                  <a:latin typeface="Calibri" pitchFamily="34" charset="0"/>
                </a:rPr>
                <a:t>What is the value for</a:t>
              </a:r>
            </a:p>
            <a:p>
              <a:pPr eaLnBrk="0" fontAlgn="base" hangingPunct="0">
                <a:lnSpc>
                  <a:spcPts val="2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>
                  <a:solidFill>
                    <a:srgbClr val="CC0000"/>
                  </a:solidFill>
                  <a:latin typeface="Calibri" pitchFamily="34" charset="0"/>
                </a:rPr>
                <a:t>key 53</a:t>
              </a:r>
            </a:p>
          </p:txBody>
        </p:sp>
      </p:grpSp>
      <p:pic>
        <p:nvPicPr>
          <p:cNvPr id="231431" name="Picture 1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762000"/>
            <a:ext cx="68500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AutoShape 32"/>
          <p:cNvSpPr>
            <a:spLocks noChangeArrowheads="1"/>
          </p:cNvSpPr>
          <p:nvPr/>
        </p:nvSpPr>
        <p:spPr bwMode="auto">
          <a:xfrm>
            <a:off x="3200400" y="1143000"/>
            <a:ext cx="1096963" cy="609600"/>
          </a:xfrm>
          <a:prstGeom prst="wedgeRoundRectCallout">
            <a:avLst>
              <a:gd name="adj1" fmla="val 17440"/>
              <a:gd name="adj2" fmla="val 87759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value</a:t>
            </a:r>
          </a:p>
        </p:txBody>
      </p:sp>
      <p:cxnSp>
        <p:nvCxnSpPr>
          <p:cNvPr id="41" name="Straight Arrow Connector 40"/>
          <p:cNvCxnSpPr/>
          <p:nvPr/>
        </p:nvCxnSpPr>
        <p:spPr>
          <a:xfrm flipV="1">
            <a:off x="2971800" y="1905000"/>
            <a:ext cx="2133600" cy="304800"/>
          </a:xfrm>
          <a:prstGeom prst="straightConnector1">
            <a:avLst/>
          </a:prstGeom>
          <a:ln w="254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 flipV="1">
            <a:off x="2819400" y="2286000"/>
            <a:ext cx="0" cy="838200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346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Title 67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019175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Peer churn</a:t>
            </a:r>
          </a:p>
        </p:txBody>
      </p:sp>
      <p:sp>
        <p:nvSpPr>
          <p:cNvPr id="69" name="Content Placeholder 68"/>
          <p:cNvSpPr>
            <a:spLocks noGrp="1"/>
          </p:cNvSpPr>
          <p:nvPr>
            <p:ph idx="1"/>
          </p:nvPr>
        </p:nvSpPr>
        <p:spPr>
          <a:xfrm>
            <a:off x="457200" y="4370388"/>
            <a:ext cx="8229600" cy="600769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600" i="1" dirty="0" smtClean="0">
                <a:solidFill>
                  <a:srgbClr val="CC0000"/>
                </a:solidFill>
                <a:ea typeface="ＭＳ Ｐゴシック" pitchFamily="34" charset="-128"/>
              </a:rPr>
              <a:t>example: peer 5 abruptly leaves</a:t>
            </a:r>
          </a:p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</a:pPr>
            <a:endParaRPr lang="en-US" altLang="en-US" sz="2600" dirty="0" smtClean="0">
              <a:ea typeface="ＭＳ Ｐゴシック" pitchFamily="34" charset="-128"/>
            </a:endParaRPr>
          </a:p>
        </p:txBody>
      </p:sp>
      <p:grpSp>
        <p:nvGrpSpPr>
          <p:cNvPr id="232451" name="Group 42"/>
          <p:cNvGrpSpPr>
            <a:grpSpLocks/>
          </p:cNvGrpSpPr>
          <p:nvPr/>
        </p:nvGrpSpPr>
        <p:grpSpPr bwMode="auto">
          <a:xfrm>
            <a:off x="258763" y="814388"/>
            <a:ext cx="3751262" cy="3662362"/>
            <a:chOff x="946990" y="1676400"/>
            <a:chExt cx="3752276" cy="3661993"/>
          </a:xfrm>
        </p:grpSpPr>
        <p:sp>
          <p:nvSpPr>
            <p:cNvPr id="232459" name="Oval 3"/>
            <p:cNvSpPr>
              <a:spLocks noChangeArrowheads="1"/>
            </p:cNvSpPr>
            <p:nvPr/>
          </p:nvSpPr>
          <p:spPr bwMode="auto">
            <a:xfrm>
              <a:off x="2794354" y="4791480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32460" name="Oval 4"/>
            <p:cNvSpPr>
              <a:spLocks noChangeArrowheads="1"/>
            </p:cNvSpPr>
            <p:nvPr/>
          </p:nvSpPr>
          <p:spPr bwMode="auto">
            <a:xfrm>
              <a:off x="1435115" y="2890435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32461" name="Oval 5"/>
            <p:cNvSpPr>
              <a:spLocks noChangeArrowheads="1"/>
            </p:cNvSpPr>
            <p:nvPr/>
          </p:nvSpPr>
          <p:spPr bwMode="auto">
            <a:xfrm>
              <a:off x="1459562" y="3978242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32462" name="Oval 6"/>
            <p:cNvSpPr>
              <a:spLocks noChangeArrowheads="1"/>
            </p:cNvSpPr>
            <p:nvPr/>
          </p:nvSpPr>
          <p:spPr bwMode="auto">
            <a:xfrm>
              <a:off x="3989799" y="2585616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32463" name="Oval 7"/>
            <p:cNvSpPr>
              <a:spLocks noChangeArrowheads="1"/>
            </p:cNvSpPr>
            <p:nvPr/>
          </p:nvSpPr>
          <p:spPr bwMode="auto">
            <a:xfrm>
              <a:off x="4283160" y="3457025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32464" name="Oval 8"/>
            <p:cNvSpPr>
              <a:spLocks noChangeArrowheads="1"/>
            </p:cNvSpPr>
            <p:nvPr/>
          </p:nvSpPr>
          <p:spPr bwMode="auto">
            <a:xfrm>
              <a:off x="4004467" y="4192313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32465" name="Oval 9"/>
            <p:cNvSpPr>
              <a:spLocks noChangeArrowheads="1"/>
            </p:cNvSpPr>
            <p:nvPr/>
          </p:nvSpPr>
          <p:spPr bwMode="auto">
            <a:xfrm>
              <a:off x="1991278" y="4548323"/>
              <a:ext cx="96565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32466" name="Oval 10"/>
            <p:cNvSpPr>
              <a:spLocks noChangeArrowheads="1"/>
            </p:cNvSpPr>
            <p:nvPr/>
          </p:nvSpPr>
          <p:spPr bwMode="auto">
            <a:xfrm>
              <a:off x="1376443" y="2050438"/>
              <a:ext cx="2927496" cy="27933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32467" name="Text Box 11"/>
            <p:cNvSpPr txBox="1">
              <a:spLocks noChangeArrowheads="1"/>
            </p:cNvSpPr>
            <p:nvPr/>
          </p:nvSpPr>
          <p:spPr bwMode="auto">
            <a:xfrm>
              <a:off x="2895600" y="16764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1</a:t>
              </a:r>
            </a:p>
          </p:txBody>
        </p:sp>
        <p:sp>
          <p:nvSpPr>
            <p:cNvPr id="232468" name="Rectangle 12"/>
            <p:cNvSpPr>
              <a:spLocks noChangeArrowheads="1"/>
            </p:cNvSpPr>
            <p:nvPr/>
          </p:nvSpPr>
          <p:spPr bwMode="auto">
            <a:xfrm>
              <a:off x="4114800" y="25146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3</a:t>
              </a:r>
            </a:p>
          </p:txBody>
        </p:sp>
        <p:sp>
          <p:nvSpPr>
            <p:cNvPr id="232469" name="Rectangle 13"/>
            <p:cNvSpPr>
              <a:spLocks noChangeArrowheads="1"/>
            </p:cNvSpPr>
            <p:nvPr/>
          </p:nvSpPr>
          <p:spPr bwMode="auto">
            <a:xfrm>
              <a:off x="4343400" y="33528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4</a:t>
              </a:r>
            </a:p>
          </p:txBody>
        </p:sp>
        <p:sp>
          <p:nvSpPr>
            <p:cNvPr id="232470" name="Rectangle 14"/>
            <p:cNvSpPr>
              <a:spLocks noChangeArrowheads="1"/>
            </p:cNvSpPr>
            <p:nvPr/>
          </p:nvSpPr>
          <p:spPr bwMode="auto">
            <a:xfrm>
              <a:off x="4114800" y="41148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5</a:t>
              </a:r>
            </a:p>
          </p:txBody>
        </p:sp>
        <p:sp>
          <p:nvSpPr>
            <p:cNvPr id="232471" name="Rectangle 15"/>
            <p:cNvSpPr>
              <a:spLocks noChangeArrowheads="1"/>
            </p:cNvSpPr>
            <p:nvPr/>
          </p:nvSpPr>
          <p:spPr bwMode="auto">
            <a:xfrm>
              <a:off x="2743200" y="48768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8</a:t>
              </a:r>
            </a:p>
          </p:txBody>
        </p:sp>
        <p:sp>
          <p:nvSpPr>
            <p:cNvPr id="232472" name="Rectangle 16"/>
            <p:cNvSpPr>
              <a:spLocks noChangeArrowheads="1"/>
            </p:cNvSpPr>
            <p:nvPr/>
          </p:nvSpPr>
          <p:spPr bwMode="auto">
            <a:xfrm>
              <a:off x="1676400" y="4648200"/>
              <a:ext cx="527050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10</a:t>
              </a:r>
            </a:p>
          </p:txBody>
        </p:sp>
        <p:sp>
          <p:nvSpPr>
            <p:cNvPr id="232473" name="Rectangle 17"/>
            <p:cNvSpPr>
              <a:spLocks noChangeArrowheads="1"/>
            </p:cNvSpPr>
            <p:nvPr/>
          </p:nvSpPr>
          <p:spPr bwMode="auto">
            <a:xfrm>
              <a:off x="970952" y="3886200"/>
              <a:ext cx="527050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12</a:t>
              </a:r>
            </a:p>
          </p:txBody>
        </p:sp>
        <p:sp>
          <p:nvSpPr>
            <p:cNvPr id="232474" name="Rectangle 18"/>
            <p:cNvSpPr>
              <a:spLocks noChangeArrowheads="1"/>
            </p:cNvSpPr>
            <p:nvPr/>
          </p:nvSpPr>
          <p:spPr bwMode="auto">
            <a:xfrm>
              <a:off x="946990" y="2667000"/>
              <a:ext cx="527050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15</a:t>
              </a:r>
            </a:p>
          </p:txBody>
        </p:sp>
        <p:sp>
          <p:nvSpPr>
            <p:cNvPr id="232475" name="Oval 28"/>
            <p:cNvSpPr>
              <a:spLocks noChangeArrowheads="1"/>
            </p:cNvSpPr>
            <p:nvPr/>
          </p:nvSpPr>
          <p:spPr bwMode="auto">
            <a:xfrm>
              <a:off x="2912920" y="2010882"/>
              <a:ext cx="96565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pitchFamily="82" charset="2"/>
                <a:buNone/>
              </a:pP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</p:grpSp>
      <p:cxnSp>
        <p:nvCxnSpPr>
          <p:cNvPr id="64" name="Straight Connector 63"/>
          <p:cNvCxnSpPr/>
          <p:nvPr/>
        </p:nvCxnSpPr>
        <p:spPr>
          <a:xfrm>
            <a:off x="2054225" y="1119188"/>
            <a:ext cx="152400" cy="76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rot="10800000" flipV="1">
            <a:off x="2130425" y="1195388"/>
            <a:ext cx="169863" cy="968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3222087" y="3247552"/>
            <a:ext cx="274320" cy="274320"/>
          </a:xfrm>
          <a:prstGeom prst="line">
            <a:avLst/>
          </a:prstGeom>
          <a:ln w="25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3222087" y="3247552"/>
            <a:ext cx="274320" cy="274320"/>
          </a:xfrm>
          <a:prstGeom prst="line">
            <a:avLst/>
          </a:prstGeom>
          <a:ln w="25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49" name="TextBox 28"/>
          <p:cNvSpPr txBox="1">
            <a:spLocks noChangeArrowheads="1"/>
          </p:cNvSpPr>
          <p:nvPr/>
        </p:nvSpPr>
        <p:spPr bwMode="auto">
          <a:xfrm>
            <a:off x="4491038" y="544513"/>
            <a:ext cx="4427537" cy="426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ZapfDingbats" pitchFamily="82" charset="2"/>
              <a:buNone/>
            </a:pPr>
            <a:r>
              <a:rPr lang="en-US" altLang="en-US" sz="2800">
                <a:solidFill>
                  <a:srgbClr val="CC0000"/>
                </a:solidFill>
                <a:latin typeface="Gill Sans MT" pitchFamily="34" charset="0"/>
              </a:rPr>
              <a:t>handling peer churn:</a:t>
            </a:r>
          </a:p>
          <a:p>
            <a:pPr eaLnBrk="0" fontAlgn="base" hangingPunct="0">
              <a:lnSpc>
                <a:spcPts val="26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pitchFamily="2" charset="2"/>
              <a:buChar char="v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peers may come and go (churn)</a:t>
            </a:r>
          </a:p>
          <a:p>
            <a:pPr eaLnBrk="0" fontAlgn="base" hangingPunct="0">
              <a:lnSpc>
                <a:spcPts val="26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pitchFamily="2" charset="2"/>
              <a:buChar char="v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each peer knows address of its two successors </a:t>
            </a:r>
          </a:p>
          <a:p>
            <a:pPr eaLnBrk="0" fontAlgn="base" hangingPunct="0">
              <a:lnSpc>
                <a:spcPts val="26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pitchFamily="2" charset="2"/>
              <a:buChar char="v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each peer periodically pings its </a:t>
            </a:r>
            <a:b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</a:b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two successors to check aliveness</a:t>
            </a:r>
          </a:p>
          <a:p>
            <a:pPr eaLnBrk="0" fontAlgn="base" hangingPunct="0">
              <a:lnSpc>
                <a:spcPts val="26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pitchFamily="2" charset="2"/>
              <a:buChar char="v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if immediate successor leaves, choose next successor as new immediate successor</a:t>
            </a:r>
          </a:p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Gill Sans MT" pitchFamily="34" charset="0"/>
            </a:endParaRPr>
          </a:p>
        </p:txBody>
      </p:sp>
      <p:cxnSp>
        <p:nvCxnSpPr>
          <p:cNvPr id="232457" name="Straight Arrow Connector 30"/>
          <p:cNvCxnSpPr>
            <a:cxnSpLocks noChangeShapeType="1"/>
            <a:stCxn id="232469" idx="1"/>
          </p:cNvCxnSpPr>
          <p:nvPr/>
        </p:nvCxnSpPr>
        <p:spPr bwMode="auto">
          <a:xfrm flipH="1">
            <a:off x="3206750" y="2722563"/>
            <a:ext cx="447675" cy="265112"/>
          </a:xfrm>
          <a:prstGeom prst="straightConnector1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arrow" w="med" len="med"/>
              </a14:hiddenLine>
            </a:ext>
          </a:extLst>
        </p:spPr>
      </p:cxnSp>
      <p:pic>
        <p:nvPicPr>
          <p:cNvPr id="232458" name="Picture 2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796925"/>
            <a:ext cx="2684463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419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Title 67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019175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Peer churn</a:t>
            </a:r>
          </a:p>
        </p:txBody>
      </p:sp>
      <p:sp>
        <p:nvSpPr>
          <p:cNvPr id="69" name="Content Placeholder 68"/>
          <p:cNvSpPr>
            <a:spLocks noGrp="1"/>
          </p:cNvSpPr>
          <p:nvPr>
            <p:ph idx="1"/>
          </p:nvPr>
        </p:nvSpPr>
        <p:spPr>
          <a:xfrm>
            <a:off x="457200" y="4370388"/>
            <a:ext cx="8229600" cy="2133600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600" i="1" smtClean="0">
                <a:solidFill>
                  <a:srgbClr val="CC0000"/>
                </a:solidFill>
                <a:ea typeface="ＭＳ Ｐゴシック" pitchFamily="34" charset="-128"/>
              </a:rPr>
              <a:t>example: peer 5 abruptly leaves</a:t>
            </a:r>
          </a:p>
          <a:p>
            <a:pPr marL="0" indent="0" eaLnBrk="1" hangingPunct="1">
              <a:lnSpc>
                <a:spcPct val="90000"/>
              </a:lnSpc>
            </a:pPr>
            <a:r>
              <a:rPr lang="en-US" altLang="en-US" sz="2600" smtClean="0">
                <a:ea typeface="ＭＳ Ｐゴシック" pitchFamily="34" charset="-128"/>
              </a:rPr>
              <a:t>peer 4 detects peer 5</a:t>
            </a:r>
            <a:r>
              <a:rPr lang="ja-JP" altLang="en-US" sz="2600" smtClean="0">
                <a:ea typeface="ＭＳ Ｐゴシック" pitchFamily="34" charset="-128"/>
              </a:rPr>
              <a:t>’</a:t>
            </a:r>
            <a:r>
              <a:rPr lang="en-US" altLang="ja-JP" sz="2600" smtClean="0">
                <a:ea typeface="ＭＳ Ｐゴシック" pitchFamily="34" charset="-128"/>
              </a:rPr>
              <a:t>s departure; makes 8 its immediate successor</a:t>
            </a:r>
          </a:p>
          <a:p>
            <a:pPr marL="0" indent="0" eaLnBrk="1" hangingPunct="1">
              <a:lnSpc>
                <a:spcPct val="90000"/>
              </a:lnSpc>
            </a:pPr>
            <a:r>
              <a:rPr lang="en-US" altLang="en-US" sz="2600" smtClean="0">
                <a:ea typeface="ＭＳ Ｐゴシック" pitchFamily="34" charset="-128"/>
              </a:rPr>
              <a:t> 4 asks 8 who its immediate successor is; makes 8</a:t>
            </a:r>
            <a:r>
              <a:rPr lang="ja-JP" altLang="en-US" sz="2600" smtClean="0">
                <a:ea typeface="ＭＳ Ｐゴシック" pitchFamily="34" charset="-128"/>
              </a:rPr>
              <a:t>’</a:t>
            </a:r>
            <a:r>
              <a:rPr lang="en-US" altLang="ja-JP" sz="2600" smtClean="0">
                <a:ea typeface="ＭＳ Ｐゴシック" pitchFamily="34" charset="-128"/>
              </a:rPr>
              <a:t>s immediate successor its second successor.</a:t>
            </a:r>
          </a:p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</a:pPr>
            <a:endParaRPr lang="en-US" altLang="en-US" sz="2600" smtClean="0">
              <a:ea typeface="ＭＳ Ｐゴシック" pitchFamily="34" charset="-128"/>
            </a:endParaRPr>
          </a:p>
        </p:txBody>
      </p:sp>
      <p:sp>
        <p:nvSpPr>
          <p:cNvPr id="233475" name="Oval 3"/>
          <p:cNvSpPr>
            <a:spLocks noChangeArrowheads="1"/>
          </p:cNvSpPr>
          <p:nvPr/>
        </p:nvSpPr>
        <p:spPr bwMode="auto">
          <a:xfrm>
            <a:off x="2105025" y="3929063"/>
            <a:ext cx="96838" cy="10001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33476" name="Oval 4"/>
          <p:cNvSpPr>
            <a:spLocks noChangeArrowheads="1"/>
          </p:cNvSpPr>
          <p:nvPr/>
        </p:nvSpPr>
        <p:spPr bwMode="auto">
          <a:xfrm>
            <a:off x="746125" y="2028825"/>
            <a:ext cx="96838" cy="984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33477" name="Oval 5"/>
          <p:cNvSpPr>
            <a:spLocks noChangeArrowheads="1"/>
          </p:cNvSpPr>
          <p:nvPr/>
        </p:nvSpPr>
        <p:spPr bwMode="auto">
          <a:xfrm>
            <a:off x="771525" y="3116263"/>
            <a:ext cx="96838" cy="984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33478" name="Oval 6"/>
          <p:cNvSpPr>
            <a:spLocks noChangeArrowheads="1"/>
          </p:cNvSpPr>
          <p:nvPr/>
        </p:nvSpPr>
        <p:spPr bwMode="auto">
          <a:xfrm>
            <a:off x="3300413" y="1724025"/>
            <a:ext cx="96837" cy="984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33479" name="Oval 7"/>
          <p:cNvSpPr>
            <a:spLocks noChangeArrowheads="1"/>
          </p:cNvSpPr>
          <p:nvPr/>
        </p:nvSpPr>
        <p:spPr bwMode="auto">
          <a:xfrm>
            <a:off x="3594100" y="2595563"/>
            <a:ext cx="96838" cy="984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33480" name="Oval 9"/>
          <p:cNvSpPr>
            <a:spLocks noChangeArrowheads="1"/>
          </p:cNvSpPr>
          <p:nvPr/>
        </p:nvSpPr>
        <p:spPr bwMode="auto">
          <a:xfrm>
            <a:off x="1303338" y="3686175"/>
            <a:ext cx="95250" cy="10001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33481" name="Oval 10"/>
          <p:cNvSpPr>
            <a:spLocks noChangeArrowheads="1"/>
          </p:cNvSpPr>
          <p:nvPr/>
        </p:nvSpPr>
        <p:spPr bwMode="auto">
          <a:xfrm>
            <a:off x="687388" y="1189038"/>
            <a:ext cx="2927350" cy="279241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33482" name="Text Box 11"/>
          <p:cNvSpPr txBox="1">
            <a:spLocks noChangeArrowheads="1"/>
          </p:cNvSpPr>
          <p:nvPr/>
        </p:nvSpPr>
        <p:spPr bwMode="auto">
          <a:xfrm>
            <a:off x="2206625" y="8143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233483" name="Rectangle 12"/>
          <p:cNvSpPr>
            <a:spLocks noChangeArrowheads="1"/>
          </p:cNvSpPr>
          <p:nvPr/>
        </p:nvSpPr>
        <p:spPr bwMode="auto">
          <a:xfrm>
            <a:off x="3425825" y="16525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233484" name="Rectangle 13"/>
          <p:cNvSpPr>
            <a:spLocks noChangeArrowheads="1"/>
          </p:cNvSpPr>
          <p:nvPr/>
        </p:nvSpPr>
        <p:spPr bwMode="auto">
          <a:xfrm>
            <a:off x="3654425" y="24907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233485" name="Rectangle 15"/>
          <p:cNvSpPr>
            <a:spLocks noChangeArrowheads="1"/>
          </p:cNvSpPr>
          <p:nvPr/>
        </p:nvSpPr>
        <p:spPr bwMode="auto">
          <a:xfrm>
            <a:off x="2054225" y="40147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233486" name="Rectangle 16"/>
          <p:cNvSpPr>
            <a:spLocks noChangeArrowheads="1"/>
          </p:cNvSpPr>
          <p:nvPr/>
        </p:nvSpPr>
        <p:spPr bwMode="auto">
          <a:xfrm>
            <a:off x="987425" y="378618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233487" name="Rectangle 17"/>
          <p:cNvSpPr>
            <a:spLocks noChangeArrowheads="1"/>
          </p:cNvSpPr>
          <p:nvPr/>
        </p:nvSpPr>
        <p:spPr bwMode="auto">
          <a:xfrm>
            <a:off x="282575" y="302418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233488" name="Rectangle 18"/>
          <p:cNvSpPr>
            <a:spLocks noChangeArrowheads="1"/>
          </p:cNvSpPr>
          <p:nvPr/>
        </p:nvSpPr>
        <p:spPr bwMode="auto">
          <a:xfrm>
            <a:off x="258763" y="180498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233489" name="Oval 28"/>
          <p:cNvSpPr>
            <a:spLocks noChangeArrowheads="1"/>
          </p:cNvSpPr>
          <p:nvPr/>
        </p:nvSpPr>
        <p:spPr bwMode="auto">
          <a:xfrm>
            <a:off x="2224088" y="1149350"/>
            <a:ext cx="96837" cy="984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Calibri" pitchFamily="34" charset="0"/>
            </a:endParaRPr>
          </a:p>
        </p:txBody>
      </p:sp>
      <p:cxnSp>
        <p:nvCxnSpPr>
          <p:cNvPr id="64" name="Straight Connector 63"/>
          <p:cNvCxnSpPr/>
          <p:nvPr/>
        </p:nvCxnSpPr>
        <p:spPr>
          <a:xfrm>
            <a:off x="2054225" y="1119188"/>
            <a:ext cx="152400" cy="76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rot="10800000" flipV="1">
            <a:off x="2130425" y="1195388"/>
            <a:ext cx="169863" cy="968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492" name="TextBox 28"/>
          <p:cNvSpPr txBox="1">
            <a:spLocks noChangeArrowheads="1"/>
          </p:cNvSpPr>
          <p:nvPr/>
        </p:nvSpPr>
        <p:spPr bwMode="auto">
          <a:xfrm>
            <a:off x="4491038" y="544513"/>
            <a:ext cx="4427537" cy="426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ZapfDingbats" pitchFamily="82" charset="2"/>
              <a:buNone/>
            </a:pPr>
            <a:r>
              <a:rPr lang="en-US" altLang="en-US" sz="2800">
                <a:solidFill>
                  <a:srgbClr val="CC0000"/>
                </a:solidFill>
                <a:latin typeface="Gill Sans MT" pitchFamily="34" charset="0"/>
              </a:rPr>
              <a:t>handling peer churn:</a:t>
            </a:r>
          </a:p>
          <a:p>
            <a:pPr eaLnBrk="0" fontAlgn="base" hangingPunct="0">
              <a:lnSpc>
                <a:spcPts val="26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pitchFamily="2" charset="2"/>
              <a:buChar char="v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peers may come and go (churn)</a:t>
            </a:r>
          </a:p>
          <a:p>
            <a:pPr eaLnBrk="0" fontAlgn="base" hangingPunct="0">
              <a:lnSpc>
                <a:spcPts val="26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pitchFamily="2" charset="2"/>
              <a:buChar char="v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each peer knows address of its two successors </a:t>
            </a:r>
          </a:p>
          <a:p>
            <a:pPr eaLnBrk="0" fontAlgn="base" hangingPunct="0">
              <a:lnSpc>
                <a:spcPts val="26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pitchFamily="2" charset="2"/>
              <a:buChar char="v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each peer periodically pings its </a:t>
            </a:r>
            <a:b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</a:b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two successors to check aliveness</a:t>
            </a:r>
          </a:p>
          <a:p>
            <a:pPr eaLnBrk="0" fontAlgn="base" hangingPunct="0">
              <a:lnSpc>
                <a:spcPts val="26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pitchFamily="2" charset="2"/>
              <a:buChar char="v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if immediate successor leaves, choose next successor as new immediate successor</a:t>
            </a:r>
          </a:p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pitchFamily="82" charset="2"/>
              <a:buNone/>
            </a:pPr>
            <a:endParaRPr lang="en-US" altLang="en-US" sz="2400">
              <a:solidFill>
                <a:srgbClr val="000000"/>
              </a:solidFill>
              <a:latin typeface="Gill Sans MT" pitchFamily="34" charset="0"/>
            </a:endParaRPr>
          </a:p>
        </p:txBody>
      </p:sp>
      <p:cxnSp>
        <p:nvCxnSpPr>
          <p:cNvPr id="233493" name="Straight Arrow Connector 30"/>
          <p:cNvCxnSpPr>
            <a:cxnSpLocks noChangeShapeType="1"/>
            <a:stCxn id="233484" idx="1"/>
          </p:cNvCxnSpPr>
          <p:nvPr/>
        </p:nvCxnSpPr>
        <p:spPr bwMode="auto">
          <a:xfrm flipH="1">
            <a:off x="3206750" y="2722563"/>
            <a:ext cx="447675" cy="265112"/>
          </a:xfrm>
          <a:prstGeom prst="straightConnector1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arrow" w="med" len="med"/>
              </a14:hiddenLine>
            </a:ext>
          </a:extLst>
        </p:spPr>
      </p:cxnSp>
      <p:pic>
        <p:nvPicPr>
          <p:cNvPr id="233494" name="Picture 2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796925"/>
            <a:ext cx="2684463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042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6458" y="-76662"/>
            <a:ext cx="7886700" cy="1325563"/>
          </a:xfrm>
        </p:spPr>
        <p:txBody>
          <a:bodyPr/>
          <a:lstStyle/>
          <a:p>
            <a:r>
              <a:rPr lang="en-US" dirty="0" smtClean="0"/>
              <a:t>P2P Motivation – Revisited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382000" cy="5105400"/>
          </a:xfrm>
        </p:spPr>
        <p:txBody>
          <a:bodyPr/>
          <a:lstStyle/>
          <a:p>
            <a:r>
              <a:rPr lang="en-US" dirty="0" smtClean="0"/>
              <a:t>Client-server dominates the mainstream. Why?</a:t>
            </a:r>
          </a:p>
          <a:p>
            <a:pPr lvl="1"/>
            <a:r>
              <a:rPr lang="en-US" dirty="0" smtClean="0"/>
              <a:t>Performance</a:t>
            </a:r>
          </a:p>
          <a:p>
            <a:pPr lvl="2"/>
            <a:r>
              <a:rPr lang="en-US" dirty="0"/>
              <a:t>E</a:t>
            </a:r>
            <a:r>
              <a:rPr lang="en-US" dirty="0" smtClean="0"/>
              <a:t>conomies of scale</a:t>
            </a:r>
          </a:p>
          <a:p>
            <a:pPr lvl="2"/>
            <a:r>
              <a:rPr lang="en-US" dirty="0" smtClean="0"/>
              <a:t>Round trip times</a:t>
            </a:r>
          </a:p>
          <a:p>
            <a:pPr lvl="2"/>
            <a:r>
              <a:rPr lang="en-US" dirty="0" smtClean="0"/>
              <a:t>(Mass file distribution is a rare exception)</a:t>
            </a:r>
          </a:p>
          <a:p>
            <a:r>
              <a:rPr lang="en-US" dirty="0" smtClean="0"/>
              <a:t>So, why peer-to-peer?</a:t>
            </a:r>
          </a:p>
          <a:p>
            <a:pPr lvl="1"/>
            <a:r>
              <a:rPr lang="en-US" dirty="0" smtClean="0"/>
              <a:t>Avoid single points of failure</a:t>
            </a:r>
          </a:p>
          <a:p>
            <a:pPr lvl="2"/>
            <a:r>
              <a:rPr lang="en-US" dirty="0" smtClean="0"/>
              <a:t>Technological</a:t>
            </a:r>
          </a:p>
          <a:p>
            <a:pPr lvl="2"/>
            <a:r>
              <a:rPr lang="en-US" dirty="0" smtClean="0"/>
              <a:t>…and social</a:t>
            </a:r>
          </a:p>
          <a:p>
            <a:pPr lvl="2"/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405981" y="4355386"/>
            <a:ext cx="3733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accent5">
                    <a:lumMod val="75000"/>
                  </a:schemeClr>
                </a:solidFill>
                <a:sym typeface="Wingdings" panose="05000000000000000000" pitchFamily="2" charset="2"/>
              </a:rPr>
              <a:t> Robustness, Survivability</a:t>
            </a:r>
            <a:endParaRPr lang="en-US" dirty="0" smtClean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dirty="0" smtClean="0">
                <a:solidFill>
                  <a:schemeClr val="accent5">
                    <a:lumMod val="75000"/>
                  </a:schemeClr>
                </a:solidFill>
                <a:sym typeface="Wingdings" panose="05000000000000000000" pitchFamily="2" charset="2"/>
              </a:rPr>
              <a:t> Power to the people</a:t>
            </a:r>
            <a:endParaRPr lang="en-US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105</a:t>
            </a:fld>
            <a:endParaRPr lang="en-US"/>
          </a:p>
        </p:txBody>
      </p:sp>
      <p:pic>
        <p:nvPicPr>
          <p:cNvPr id="7" name="Picture 23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838200"/>
            <a:ext cx="5745162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36991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2: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06525"/>
            <a:ext cx="9144001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Principles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of network applications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Socket Programming with UDP and TCP 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Web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and HTTP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Electronic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Mail (SMTP, POP3, IMAP)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DNS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P2P Applications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Video Streaming and Content Distribution Networks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9485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5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238" y="4164013"/>
            <a:ext cx="2671762" cy="149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88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2" y="0"/>
            <a:ext cx="8262937" cy="1143000"/>
          </a:xfrm>
        </p:spPr>
        <p:txBody>
          <a:bodyPr>
            <a:noAutofit/>
          </a:bodyPr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Video Streaming and CDNs: context</a:t>
            </a:r>
          </a:p>
        </p:txBody>
      </p:sp>
      <p:pic>
        <p:nvPicPr>
          <p:cNvPr id="195589" name="Picture 50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779463"/>
            <a:ext cx="7537450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0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513" y="1974850"/>
            <a:ext cx="1779587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1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4875" y="3038475"/>
            <a:ext cx="1227138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2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1225" y="3870325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" name="Rectangle 43"/>
          <p:cNvSpPr>
            <a:spLocks noChangeArrowheads="1"/>
          </p:cNvSpPr>
          <p:nvPr/>
        </p:nvSpPr>
        <p:spPr bwMode="auto">
          <a:xfrm>
            <a:off x="458877" y="1733852"/>
            <a:ext cx="6775450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lvl="1"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en-US" sz="2400" dirty="0">
                <a:latin typeface="+mn-lt"/>
              </a:rPr>
              <a:t>Netflix, YouTube: 37%, 16% of downstream residential ISP traffic</a:t>
            </a:r>
          </a:p>
          <a:p>
            <a:pPr lvl="1"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en-US" sz="2400" dirty="0">
                <a:latin typeface="+mn-lt"/>
              </a:rPr>
              <a:t>~1B YouTube users, ~75M Netflix </a:t>
            </a:r>
            <a:r>
              <a:rPr lang="en-US" altLang="en-US" sz="2400" dirty="0" smtClean="0">
                <a:latin typeface="+mn-lt"/>
              </a:rPr>
              <a:t>users</a:t>
            </a:r>
            <a:endParaRPr lang="en-US" altLang="en-US" sz="2400" dirty="0">
              <a:latin typeface="+mn-lt"/>
            </a:endParaRP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800" dirty="0">
                <a:latin typeface="+mn-lt"/>
              </a:rPr>
              <a:t>challenge:  scale - how to reach ~1B users?</a:t>
            </a:r>
            <a:endParaRPr lang="en-US" altLang="en-US" sz="2400" dirty="0">
              <a:latin typeface="+mn-lt"/>
            </a:endParaRPr>
          </a:p>
          <a:p>
            <a:pPr lvl="1"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en-US" sz="2400" dirty="0">
                <a:latin typeface="+mn-lt"/>
              </a:rPr>
              <a:t>single mega-video server won’t work (why?)</a:t>
            </a: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800" dirty="0">
                <a:latin typeface="+mn-lt"/>
              </a:rPr>
              <a:t>challenge: heterogeneity</a:t>
            </a:r>
          </a:p>
          <a:p>
            <a:pPr lvl="1"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+mn-lt"/>
              </a:rPr>
              <a:t>different users have different capabilities (e.g., wired versus mobile; bandwidth rich versus bandwidth poor)</a:t>
            </a: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solution: </a:t>
            </a:r>
            <a:r>
              <a:rPr lang="en-US" altLang="en-US" sz="2800" dirty="0">
                <a:latin typeface="+mn-lt"/>
              </a:rPr>
              <a:t>distributed, application-level infrastructure</a:t>
            </a:r>
          </a:p>
        </p:txBody>
      </p:sp>
      <p:sp>
        <p:nvSpPr>
          <p:cNvPr id="195594" name="Rectangle 43"/>
          <p:cNvSpPr>
            <a:spLocks noChangeArrowheads="1"/>
          </p:cNvSpPr>
          <p:nvPr/>
        </p:nvSpPr>
        <p:spPr bwMode="auto">
          <a:xfrm>
            <a:off x="417513" y="1211264"/>
            <a:ext cx="8418262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800" dirty="0">
                <a:latin typeface="+mn-lt"/>
              </a:rPr>
              <a:t>video traffic: major consumer of Internet bandwidth</a:t>
            </a:r>
          </a:p>
        </p:txBody>
      </p:sp>
      <p:pic>
        <p:nvPicPr>
          <p:cNvPr id="195595" name="Picture 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2175" y="5300663"/>
            <a:ext cx="15017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5045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594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Calibri Light"/>
              </a:rPr>
              <a:t>Multimedia: video</a:t>
            </a:r>
          </a:p>
        </p:txBody>
      </p:sp>
      <p:sp>
        <p:nvSpPr>
          <p:cNvPr id="19763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23625" y="1143406"/>
            <a:ext cx="5185633" cy="4908550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altLang="en-US" sz="2400" dirty="0">
                <a:latin typeface="Calibri"/>
                <a:ea typeface="ＭＳ Ｐゴシック" charset="-128"/>
              </a:rPr>
              <a:t>video: sequence of images displayed at constant rate</a:t>
            </a:r>
          </a:p>
          <a:p>
            <a:pPr marL="522288" lvl="1" indent="-266700"/>
            <a:r>
              <a:rPr lang="en-US" altLang="en-US" dirty="0">
                <a:latin typeface="Calibri"/>
                <a:ea typeface="ＭＳ Ｐゴシック" charset="-128"/>
              </a:rPr>
              <a:t>e.g., 24 </a:t>
            </a:r>
            <a:r>
              <a:rPr lang="en-US" altLang="en-US" dirty="0" smtClean="0">
                <a:latin typeface="Calibri"/>
                <a:ea typeface="ＭＳ Ｐゴシック" charset="-128"/>
              </a:rPr>
              <a:t>images/sec</a:t>
            </a:r>
            <a:endParaRPr lang="en-US" altLang="en-US" sz="2400" dirty="0" smtClean="0">
              <a:latin typeface="Calibri"/>
              <a:ea typeface="ＭＳ Ｐゴシック" charset="-128"/>
            </a:endParaRPr>
          </a:p>
          <a:p>
            <a:r>
              <a:rPr lang="en-US" altLang="en-US" sz="2400" dirty="0" smtClean="0">
                <a:latin typeface="Calibri"/>
                <a:ea typeface="ＭＳ Ｐゴシック" charset="-128"/>
              </a:rPr>
              <a:t>digital </a:t>
            </a:r>
            <a:r>
              <a:rPr lang="en-US" altLang="en-US" sz="2400" dirty="0">
                <a:latin typeface="Calibri"/>
                <a:ea typeface="ＭＳ Ｐゴシック" charset="-128"/>
              </a:rPr>
              <a:t>image: array of pixels</a:t>
            </a:r>
          </a:p>
          <a:p>
            <a:pPr marL="522288" lvl="1" indent="-277813"/>
            <a:r>
              <a:rPr lang="en-US" altLang="en-US" dirty="0">
                <a:latin typeface="Calibri"/>
                <a:ea typeface="ＭＳ Ｐゴシック" charset="-128"/>
              </a:rPr>
              <a:t>each pixel represented by </a:t>
            </a:r>
            <a:r>
              <a:rPr lang="en-US" altLang="en-US" dirty="0" smtClean="0">
                <a:latin typeface="Calibri"/>
                <a:ea typeface="ＭＳ Ｐゴシック" charset="-128"/>
              </a:rPr>
              <a:t>bits</a:t>
            </a:r>
            <a:endParaRPr lang="en-US" altLang="en-US" sz="2400" dirty="0" smtClean="0">
              <a:latin typeface="Calibri"/>
              <a:ea typeface="ＭＳ Ｐゴシック" charset="-128"/>
            </a:endParaRPr>
          </a:p>
          <a:p>
            <a:r>
              <a:rPr lang="en-US" altLang="en-US" sz="2400" dirty="0" smtClean="0">
                <a:latin typeface="Calibri"/>
                <a:ea typeface="ＭＳ Ｐゴシック" charset="-128"/>
              </a:rPr>
              <a:t>coding</a:t>
            </a:r>
            <a:r>
              <a:rPr lang="en-US" altLang="en-US" sz="2400" dirty="0">
                <a:latin typeface="Calibri"/>
                <a:ea typeface="ＭＳ Ｐゴシック" charset="-128"/>
              </a:rPr>
              <a:t>: use redundancy </a:t>
            </a:r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within</a:t>
            </a:r>
            <a:r>
              <a:rPr lang="en-US" altLang="en-US" sz="2400" dirty="0">
                <a:latin typeface="Calibri"/>
                <a:ea typeface="ＭＳ Ｐゴシック" charset="-128"/>
              </a:rPr>
              <a:t> and </a:t>
            </a:r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between</a:t>
            </a:r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images to decrease # bits used to encode image</a:t>
            </a:r>
          </a:p>
          <a:p>
            <a:pPr marL="460375" lvl="1" indent="-266700"/>
            <a:r>
              <a:rPr lang="en-US" altLang="en-US" dirty="0">
                <a:latin typeface="Calibri"/>
                <a:ea typeface="ＭＳ Ｐゴシック" charset="-128"/>
              </a:rPr>
              <a:t>spatial (within image)</a:t>
            </a:r>
          </a:p>
          <a:p>
            <a:pPr marL="460375" lvl="1" indent="-266700"/>
            <a:r>
              <a:rPr lang="en-US" altLang="en-US" dirty="0">
                <a:latin typeface="Calibri"/>
                <a:ea typeface="ＭＳ Ｐゴシック" charset="-128"/>
              </a:rPr>
              <a:t>temporal (from one image to next)</a:t>
            </a: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70" y="8509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7639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2519" y="1873250"/>
            <a:ext cx="1642671" cy="1860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7640" name="Group 15"/>
          <p:cNvGrpSpPr>
            <a:grpSpLocks/>
          </p:cNvGrpSpPr>
          <p:nvPr/>
        </p:nvGrpSpPr>
        <p:grpSpPr bwMode="auto">
          <a:xfrm>
            <a:off x="5319661" y="419100"/>
            <a:ext cx="3752422" cy="1730347"/>
            <a:chOff x="5345311" y="524250"/>
            <a:chExt cx="3752202" cy="1730214"/>
          </a:xfrm>
        </p:grpSpPr>
        <p:sp>
          <p:nvSpPr>
            <p:cNvPr id="197646" name="TextBox 5"/>
            <p:cNvSpPr txBox="1">
              <a:spLocks noChangeArrowheads="1"/>
            </p:cNvSpPr>
            <p:nvPr/>
          </p:nvSpPr>
          <p:spPr bwMode="auto">
            <a:xfrm>
              <a:off x="5345311" y="1789936"/>
              <a:ext cx="1856071" cy="3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latin typeface="Arial Narrow" charset="0"/>
                </a:rPr>
                <a:t>……………………..</a:t>
              </a:r>
            </a:p>
          </p:txBody>
        </p:sp>
        <p:sp>
          <p:nvSpPr>
            <p:cNvPr id="197647" name="TextBox 8"/>
            <p:cNvSpPr txBox="1">
              <a:spLocks noChangeArrowheads="1"/>
            </p:cNvSpPr>
            <p:nvPr/>
          </p:nvSpPr>
          <p:spPr bwMode="auto">
            <a:xfrm>
              <a:off x="5849218" y="524250"/>
              <a:ext cx="3248295" cy="1477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 i="1" dirty="0">
                  <a:solidFill>
                    <a:srgbClr val="CC0000"/>
                  </a:solidFill>
                  <a:latin typeface="+mn-lt"/>
                </a:rPr>
                <a:t>spatial coding example: </a:t>
              </a:r>
              <a:r>
                <a:rPr lang="en-US" altLang="en-US" sz="1800" dirty="0">
                  <a:latin typeface="+mn-lt"/>
                </a:rPr>
                <a:t>instead of sending</a:t>
              </a:r>
              <a:r>
                <a:rPr lang="en-US" altLang="en-US" sz="1800" i="1" dirty="0">
                  <a:latin typeface="+mn-lt"/>
                </a:rPr>
                <a:t> N </a:t>
              </a:r>
              <a:r>
                <a:rPr lang="en-US" altLang="en-US" sz="1800" dirty="0">
                  <a:latin typeface="+mn-lt"/>
                </a:rPr>
                <a:t>values of same color (all purple), send only two values: color  value (</a:t>
              </a:r>
              <a:r>
                <a:rPr lang="en-US" altLang="en-US" sz="1800" i="1" dirty="0">
                  <a:latin typeface="+mn-lt"/>
                </a:rPr>
                <a:t>purple)  and number of repeated values (</a:t>
              </a:r>
              <a:r>
                <a:rPr lang="en-US" altLang="en-US" sz="1800" dirty="0">
                  <a:latin typeface="+mn-lt"/>
                </a:rPr>
                <a:t>N)</a:t>
              </a:r>
            </a:p>
          </p:txBody>
        </p:sp>
        <p:sp>
          <p:nvSpPr>
            <p:cNvPr id="197648" name="TextBox 13"/>
            <p:cNvSpPr txBox="1">
              <a:spLocks noChangeArrowheads="1"/>
            </p:cNvSpPr>
            <p:nvPr/>
          </p:nvSpPr>
          <p:spPr bwMode="auto">
            <a:xfrm>
              <a:off x="5354771" y="1885160"/>
              <a:ext cx="1803448" cy="3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latin typeface="Arial Narrow" charset="0"/>
                </a:rPr>
                <a:t>……………….…….</a:t>
              </a:r>
            </a:p>
          </p:txBody>
        </p:sp>
        <p:cxnSp>
          <p:nvCxnSpPr>
            <p:cNvPr id="197649" name="Straight Connector 10"/>
            <p:cNvCxnSpPr>
              <a:cxnSpLocks noChangeShapeType="1"/>
            </p:cNvCxnSpPr>
            <p:nvPr/>
          </p:nvCxnSpPr>
          <p:spPr bwMode="auto">
            <a:xfrm flipH="1">
              <a:off x="5565603" y="756253"/>
              <a:ext cx="313958" cy="115578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97641" name="TextBox 17"/>
          <p:cNvSpPr txBox="1">
            <a:spLocks noChangeArrowheads="1"/>
          </p:cNvSpPr>
          <p:nvPr/>
        </p:nvSpPr>
        <p:spPr bwMode="auto">
          <a:xfrm>
            <a:off x="5298276" y="3778490"/>
            <a:ext cx="933284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</a:rPr>
              <a:t>frame</a:t>
            </a:r>
            <a:r>
              <a:rPr lang="en-US" altLang="en-US" sz="1800" i="1" dirty="0">
                <a:solidFill>
                  <a:srgbClr val="CC0000"/>
                </a:solidFill>
              </a:rPr>
              <a:t> </a:t>
            </a:r>
            <a:r>
              <a:rPr lang="en-US" altLang="en-US" sz="1800" i="1" dirty="0" err="1">
                <a:solidFill>
                  <a:srgbClr val="CC0000"/>
                </a:solidFill>
              </a:rPr>
              <a:t>i</a:t>
            </a:r>
            <a:endParaRPr lang="en-US" altLang="en-US" sz="1800" i="1" dirty="0">
              <a:solidFill>
                <a:srgbClr val="CC0000"/>
              </a:solidFill>
            </a:endParaRPr>
          </a:p>
        </p:txBody>
      </p:sp>
      <p:sp>
        <p:nvSpPr>
          <p:cNvPr id="197642" name="TextBox 23"/>
          <p:cNvSpPr txBox="1">
            <a:spLocks noChangeArrowheads="1"/>
          </p:cNvSpPr>
          <p:nvPr/>
        </p:nvSpPr>
        <p:spPr bwMode="auto">
          <a:xfrm>
            <a:off x="7026106" y="5734916"/>
            <a:ext cx="11967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frame</a:t>
            </a:r>
            <a:r>
              <a:rPr lang="en-US" altLang="en-US" sz="1800" i="1">
                <a:solidFill>
                  <a:srgbClr val="CC0000"/>
                </a:solidFill>
              </a:rPr>
              <a:t> i+1</a:t>
            </a:r>
          </a:p>
        </p:txBody>
      </p:sp>
      <p:sp>
        <p:nvSpPr>
          <p:cNvPr id="197643" name="TextBox 26"/>
          <p:cNvSpPr txBox="1">
            <a:spLocks noChangeArrowheads="1"/>
          </p:cNvSpPr>
          <p:nvPr/>
        </p:nvSpPr>
        <p:spPr bwMode="auto">
          <a:xfrm>
            <a:off x="4488028" y="5145959"/>
            <a:ext cx="2498399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i="1">
                <a:solidFill>
                  <a:srgbClr val="CC0000"/>
                </a:solidFill>
                <a:latin typeface="+mn-lt"/>
              </a:rPr>
              <a:t>temporal coding example: </a:t>
            </a:r>
            <a:r>
              <a:rPr lang="en-US" altLang="en-US" sz="1800">
                <a:latin typeface="+mn-lt"/>
              </a:rPr>
              <a:t>instead of sending complete frame at i+1, send only differences from frame </a:t>
            </a:r>
            <a:r>
              <a:rPr lang="en-US" altLang="en-US" sz="1800" dirty="0" err="1">
                <a:latin typeface="+mn-lt"/>
              </a:rPr>
              <a:t>i</a:t>
            </a:r>
            <a:endParaRPr lang="en-US" altLang="en-US" sz="1800" dirty="0">
              <a:latin typeface="+mn-lt"/>
            </a:endParaRPr>
          </a:p>
        </p:txBody>
      </p:sp>
      <p:cxnSp>
        <p:nvCxnSpPr>
          <p:cNvPr id="197644" name="Straight Connector 28"/>
          <p:cNvCxnSpPr>
            <a:cxnSpLocks noChangeShapeType="1"/>
          </p:cNvCxnSpPr>
          <p:nvPr/>
        </p:nvCxnSpPr>
        <p:spPr bwMode="auto">
          <a:xfrm>
            <a:off x="5946958" y="4145270"/>
            <a:ext cx="1012880" cy="178394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19764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7122" y="3930545"/>
            <a:ext cx="1642671" cy="1860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6906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641" grpId="0"/>
      <p:bldP spid="197642" grpId="0"/>
      <p:bldP spid="197643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Calibri Light"/>
              </a:rPr>
              <a:t>Multimedia: video</a:t>
            </a: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70" y="8509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109</a:t>
            </a:fld>
            <a:endParaRPr lang="en-US"/>
          </a:p>
        </p:txBody>
      </p:sp>
      <p:sp>
        <p:nvSpPr>
          <p:cNvPr id="19" name="Rectangle 4"/>
          <p:cNvSpPr txBox="1">
            <a:spLocks noChangeArrowheads="1"/>
          </p:cNvSpPr>
          <p:nvPr/>
        </p:nvSpPr>
        <p:spPr bwMode="auto">
          <a:xfrm>
            <a:off x="298450" y="1228725"/>
            <a:ext cx="4557144" cy="49085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t"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Calibri"/>
                <a:cs typeface="Gill Sans MT"/>
              </a:rPr>
              <a:t>CBR: (constant bit rate): </a:t>
            </a:r>
            <a:r>
              <a:rPr lang="en-US" sz="2400" dirty="0">
                <a:solidFill>
                  <a:srgbClr val="000000"/>
                </a:solidFill>
                <a:latin typeface="Calibri"/>
                <a:cs typeface="Gill Sans MT"/>
              </a:rPr>
              <a:t>video encoding rate fixed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Calibri"/>
                <a:cs typeface="Gill Sans MT"/>
              </a:rPr>
              <a:t>VBR:  (variable bit rate): </a:t>
            </a:r>
            <a:r>
              <a:rPr lang="en-US" sz="2400" dirty="0">
                <a:solidFill>
                  <a:srgbClr val="000000"/>
                </a:solidFill>
                <a:latin typeface="Calibri"/>
                <a:cs typeface="Gill Sans MT"/>
              </a:rPr>
              <a:t>video </a:t>
            </a:r>
            <a:r>
              <a:rPr lang="en-US" sz="2400" dirty="0">
                <a:latin typeface="Calibri"/>
                <a:cs typeface="Gill Sans MT"/>
              </a:rPr>
              <a:t>encoding rate changes as amount of spatial, temporal coding changes 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Calibri"/>
                <a:cs typeface="Gill Sans MT"/>
              </a:rPr>
              <a:t>examples: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Calibri"/>
                <a:cs typeface="Gill Sans MT"/>
              </a:rPr>
              <a:t>MPEG 1 (CD-ROM) 1.5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Calibri"/>
                <a:cs typeface="Gill Sans MT"/>
              </a:rPr>
              <a:t>MPEG2 (DVD) 3-6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Calibri"/>
                <a:cs typeface="Gill Sans MT"/>
              </a:rPr>
              <a:t>MPEG4 (often used in Internet, &lt; 1 Mbps)</a:t>
            </a:r>
          </a:p>
        </p:txBody>
      </p:sp>
      <p:grpSp>
        <p:nvGrpSpPr>
          <p:cNvPr id="20" name="Group 18"/>
          <p:cNvGrpSpPr>
            <a:grpSpLocks/>
          </p:cNvGrpSpPr>
          <p:nvPr/>
        </p:nvGrpSpPr>
        <p:grpSpPr bwMode="auto">
          <a:xfrm>
            <a:off x="4488028" y="419100"/>
            <a:ext cx="4584055" cy="6204187"/>
            <a:chOff x="4513329" y="295275"/>
            <a:chExt cx="4584869" cy="6204187"/>
          </a:xfrm>
        </p:grpSpPr>
        <p:pic>
          <p:nvPicPr>
            <p:cNvPr id="21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2" name="Group 15"/>
            <p:cNvGrpSpPr>
              <a:grpSpLocks/>
            </p:cNvGrpSpPr>
            <p:nvPr/>
          </p:nvGrpSpPr>
          <p:grpSpPr bwMode="auto">
            <a:xfrm>
              <a:off x="5345110" y="295275"/>
              <a:ext cx="3753088" cy="1730347"/>
              <a:chOff x="5345311" y="524250"/>
              <a:chExt cx="3752202" cy="1730214"/>
            </a:xfrm>
          </p:grpSpPr>
          <p:sp>
            <p:nvSpPr>
              <p:cNvPr id="28" name="TextBox 5"/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charset="0"/>
                  </a:rPr>
                  <a:t>……………………..</a:t>
                </a:r>
              </a:p>
            </p:txBody>
          </p:sp>
          <p:sp>
            <p:nvSpPr>
              <p:cNvPr id="29" name="TextBox 8"/>
              <p:cNvSpPr txBox="1">
                <a:spLocks noChangeArrowheads="1"/>
              </p:cNvSpPr>
              <p:nvPr/>
            </p:nvSpPr>
            <p:spPr bwMode="auto">
              <a:xfrm>
                <a:off x="5849218" y="524250"/>
                <a:ext cx="3248295" cy="14772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 i="1" dirty="0">
                    <a:solidFill>
                      <a:srgbClr val="CC0000"/>
                    </a:solidFill>
                    <a:latin typeface="+mn-lt"/>
                  </a:rPr>
                  <a:t>spatial coding example: </a:t>
                </a:r>
                <a:r>
                  <a:rPr lang="en-US" altLang="en-US" sz="1800" dirty="0">
                    <a:latin typeface="+mn-lt"/>
                  </a:rPr>
                  <a:t>instead of sending</a:t>
                </a:r>
                <a:r>
                  <a:rPr lang="en-US" altLang="en-US" sz="1800" i="1" dirty="0">
                    <a:latin typeface="+mn-lt"/>
                  </a:rPr>
                  <a:t> N </a:t>
                </a:r>
                <a:r>
                  <a:rPr lang="en-US" altLang="en-US" sz="1800" dirty="0">
                    <a:latin typeface="+mn-lt"/>
                  </a:rPr>
                  <a:t>values of same color (all purple), send only two values: color  value (</a:t>
                </a:r>
                <a:r>
                  <a:rPr lang="en-US" altLang="en-US" sz="1800" i="1" dirty="0">
                    <a:latin typeface="+mn-lt"/>
                  </a:rPr>
                  <a:t>purple)  and number of repeated values (</a:t>
                </a:r>
                <a:r>
                  <a:rPr lang="en-US" altLang="en-US" sz="1800" dirty="0">
                    <a:latin typeface="+mn-lt"/>
                  </a:rPr>
                  <a:t>N)</a:t>
                </a:r>
              </a:p>
            </p:txBody>
          </p:sp>
          <p:sp>
            <p:nvSpPr>
              <p:cNvPr id="30" name="TextBox 13"/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charset="0"/>
                  </a:rPr>
                  <a:t>……………….…….</a:t>
                </a:r>
              </a:p>
            </p:txBody>
          </p:sp>
          <p:cxnSp>
            <p:nvCxnSpPr>
              <p:cNvPr id="31" name="Straight Connector 10"/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3" name="TextBox 17"/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</a:rPr>
                <a:t> i</a:t>
              </a:r>
            </a:p>
          </p:txBody>
        </p:sp>
        <p:sp>
          <p:nvSpPr>
            <p:cNvPr id="24" name="TextBox 23"/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</a:rPr>
                <a:t> i+1</a:t>
              </a:r>
            </a:p>
          </p:txBody>
        </p:sp>
        <p:sp>
          <p:nvSpPr>
            <p:cNvPr id="25" name="TextBox 26"/>
            <p:cNvSpPr txBox="1">
              <a:spLocks noChangeArrowheads="1"/>
            </p:cNvSpPr>
            <p:nvPr/>
          </p:nvSpPr>
          <p:spPr bwMode="auto">
            <a:xfrm>
              <a:off x="4513329" y="5022134"/>
              <a:ext cx="2498843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 i="1">
                  <a:solidFill>
                    <a:srgbClr val="CC0000"/>
                  </a:solidFill>
                  <a:latin typeface="+mn-lt"/>
                </a:rPr>
                <a:t>temporal coding example: </a:t>
              </a:r>
              <a:r>
                <a:rPr lang="en-US" altLang="en-US" sz="1800">
                  <a:latin typeface="+mn-lt"/>
                </a:rPr>
                <a:t>instead of sending complete frame at i+1, send only differences from frame </a:t>
              </a:r>
              <a:r>
                <a:rPr lang="en-US" altLang="en-US" sz="1800" dirty="0" err="1">
                  <a:latin typeface="+mn-lt"/>
                </a:rPr>
                <a:t>i</a:t>
              </a:r>
              <a:endParaRPr lang="en-US" altLang="en-US" sz="1800" dirty="0">
                <a:latin typeface="+mn-lt"/>
              </a:endParaRPr>
            </a:p>
          </p:txBody>
        </p:sp>
        <p:cxnSp>
          <p:nvCxnSpPr>
            <p:cNvPr id="26" name="Straight Connector 28"/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27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8857435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4" name="Rectangle 1026"/>
          <p:cNvSpPr>
            <a:spLocks noGrp="1" noChangeArrowheads="1"/>
          </p:cNvSpPr>
          <p:nvPr>
            <p:ph type="title"/>
          </p:nvPr>
        </p:nvSpPr>
        <p:spPr>
          <a:xfrm>
            <a:off x="346428" y="113771"/>
            <a:ext cx="7886700" cy="1325563"/>
          </a:xfrm>
        </p:spPr>
        <p:txBody>
          <a:bodyPr/>
          <a:lstStyle/>
          <a:p>
            <a:r>
              <a:rPr lang="en-US" altLang="en-US" dirty="0"/>
              <a:t>Hybrid of client-server and P2P</a:t>
            </a:r>
          </a:p>
        </p:txBody>
      </p:sp>
      <p:sp>
        <p:nvSpPr>
          <p:cNvPr id="35845" name="Rectangle 1027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altLang="en-US" sz="2400" dirty="0">
                <a:solidFill>
                  <a:srgbClr val="C00000"/>
                </a:solidFill>
              </a:rPr>
              <a:t>Skype</a:t>
            </a:r>
          </a:p>
          <a:p>
            <a:pPr lvl="1"/>
            <a:r>
              <a:rPr lang="en-US" altLang="en-US" sz="2000" dirty="0"/>
              <a:t>Internet telephony app</a:t>
            </a:r>
          </a:p>
          <a:p>
            <a:pPr lvl="1"/>
            <a:r>
              <a:rPr lang="en-US" altLang="en-US" sz="2000" dirty="0"/>
              <a:t>Finding address of remote party: centralized server(s)</a:t>
            </a:r>
          </a:p>
          <a:p>
            <a:pPr lvl="1"/>
            <a:r>
              <a:rPr lang="en-US" altLang="en-US" sz="2000" dirty="0"/>
              <a:t>Client-client connection is direct (not through server) </a:t>
            </a:r>
            <a:endParaRPr lang="en-US" altLang="en-US" sz="2000" dirty="0" smtClean="0"/>
          </a:p>
          <a:p>
            <a:pPr lvl="1"/>
            <a:endParaRPr lang="en-US" altLang="en-US" sz="2000" dirty="0"/>
          </a:p>
          <a:p>
            <a:pPr>
              <a:buFont typeface="ZapfDingbats" charset="0"/>
              <a:buNone/>
            </a:pPr>
            <a:r>
              <a:rPr lang="en-US" altLang="en-US" sz="2400" dirty="0">
                <a:solidFill>
                  <a:srgbClr val="C00000"/>
                </a:solidFill>
              </a:rPr>
              <a:t>Instant messaging</a:t>
            </a:r>
          </a:p>
          <a:p>
            <a:pPr lvl="1"/>
            <a:r>
              <a:rPr lang="en-US" altLang="en-US" sz="2000" dirty="0"/>
              <a:t>Chatting between two users is P2P</a:t>
            </a:r>
          </a:p>
          <a:p>
            <a:pPr lvl="1"/>
            <a:r>
              <a:rPr lang="en-US" altLang="en-US" sz="2000" dirty="0"/>
              <a:t>Presence detection/location centralized:</a:t>
            </a:r>
          </a:p>
          <a:p>
            <a:pPr lvl="2"/>
            <a:r>
              <a:rPr lang="en-US" altLang="en-US" sz="1800" dirty="0">
                <a:latin typeface="Gill Sans" charset="0"/>
                <a:ea typeface="Gill Sans" charset="0"/>
                <a:cs typeface="Gill Sans" charset="0"/>
              </a:rPr>
              <a:t>User registers its IP address with central server when it comes online</a:t>
            </a:r>
          </a:p>
          <a:p>
            <a:pPr lvl="2"/>
            <a:r>
              <a:rPr lang="en-US" altLang="en-US" sz="1800" dirty="0">
                <a:latin typeface="Gill Sans" charset="0"/>
                <a:ea typeface="Gill Sans" charset="0"/>
                <a:cs typeface="Gill Sans" charset="0"/>
              </a:rPr>
              <a:t>User contacts central server to find IP addresses of buddies</a:t>
            </a:r>
          </a:p>
          <a:p>
            <a:pPr lvl="1"/>
            <a:endParaRPr lang="en-US" altLang="en-US" sz="2000" dirty="0"/>
          </a:p>
        </p:txBody>
      </p:sp>
      <p:pic>
        <p:nvPicPr>
          <p:cNvPr id="6" name="Picture 35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261" y="1031171"/>
            <a:ext cx="6953250" cy="1767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741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5" grpId="0" build="p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Calibri Light"/>
              </a:rPr>
              <a:t>Video Compression</a:t>
            </a:r>
            <a:endParaRPr lang="en-US" dirty="0">
              <a:latin typeface="Calibri Light"/>
            </a:endParaRP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70" y="8509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110</a:t>
            </a:fld>
            <a:endParaRPr lang="en-US"/>
          </a:p>
        </p:txBody>
      </p:sp>
      <p:sp>
        <p:nvSpPr>
          <p:cNvPr id="19" name="Rectangle 4"/>
          <p:cNvSpPr txBox="1">
            <a:spLocks noChangeArrowheads="1"/>
          </p:cNvSpPr>
          <p:nvPr/>
        </p:nvSpPr>
        <p:spPr bwMode="auto">
          <a:xfrm>
            <a:off x="298449" y="1186685"/>
            <a:ext cx="8498709" cy="5397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t"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solidFill>
                  <a:srgbClr val="000000"/>
                </a:solidFill>
                <a:latin typeface="Calibri"/>
                <a:cs typeface="Gill Sans MT"/>
              </a:rPr>
              <a:t>Color Encoding:</a:t>
            </a:r>
            <a:endParaRPr lang="en-US" sz="20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39461" y="2894222"/>
            <a:ext cx="7136524" cy="177483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3431849"/>
            <a:ext cx="17394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/>
              <a:t>RGB </a:t>
            </a:r>
            <a:endParaRPr lang="en-US" sz="280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39461" y="4809929"/>
            <a:ext cx="7136524" cy="176713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36147" y="1114415"/>
            <a:ext cx="2343151" cy="1749553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0" y="5431888"/>
            <a:ext cx="17394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/>
              <a:t>YUV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809392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1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Calibri Light"/>
              </a:rPr>
              <a:t>Video Compression</a:t>
            </a:r>
            <a:endParaRPr lang="en-US" dirty="0">
              <a:latin typeface="Calibri Light"/>
            </a:endParaRP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70" y="8509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111</a:t>
            </a:fld>
            <a:endParaRPr lang="en-US"/>
          </a:p>
        </p:txBody>
      </p:sp>
      <p:sp>
        <p:nvSpPr>
          <p:cNvPr id="19" name="Rectangle 4"/>
          <p:cNvSpPr txBox="1">
            <a:spLocks noChangeArrowheads="1"/>
          </p:cNvSpPr>
          <p:nvPr/>
        </p:nvSpPr>
        <p:spPr bwMode="auto">
          <a:xfrm>
            <a:off x="298449" y="1186685"/>
            <a:ext cx="8498709" cy="5397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t"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solidFill>
                  <a:srgbClr val="000000"/>
                </a:solidFill>
                <a:latin typeface="Calibri"/>
                <a:cs typeface="Gill Sans MT"/>
              </a:rPr>
              <a:t>Color Encoding:  YUV  4:2:0 Sampling</a:t>
            </a:r>
            <a:endParaRPr lang="en-US" sz="20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86083" y="1768475"/>
            <a:ext cx="4241800" cy="469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0462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Calibri Light"/>
              </a:rPr>
              <a:t>Video Compression</a:t>
            </a:r>
            <a:endParaRPr lang="en-US" dirty="0">
              <a:latin typeface="Calibri Light"/>
            </a:endParaRP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70" y="8509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112</a:t>
            </a:fld>
            <a:endParaRPr lang="en-US"/>
          </a:p>
        </p:txBody>
      </p:sp>
      <p:sp>
        <p:nvSpPr>
          <p:cNvPr id="19" name="Rectangle 4"/>
          <p:cNvSpPr txBox="1">
            <a:spLocks noChangeArrowheads="1"/>
          </p:cNvSpPr>
          <p:nvPr/>
        </p:nvSpPr>
        <p:spPr bwMode="auto">
          <a:xfrm>
            <a:off x="298449" y="1186685"/>
            <a:ext cx="8498709" cy="5397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t"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solidFill>
                  <a:srgbClr val="000000"/>
                </a:solidFill>
                <a:latin typeface="Calibri"/>
                <a:cs typeface="Gill Sans MT"/>
              </a:rPr>
              <a:t>Spatial Encoding: Frequency domain compression using DCT (Discrete Cosine Transform)</a:t>
            </a: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8302" y="2239196"/>
            <a:ext cx="8319002" cy="30294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1071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Calibri Light"/>
              </a:rPr>
              <a:t>Video Compression</a:t>
            </a:r>
            <a:endParaRPr lang="en-US" dirty="0">
              <a:latin typeface="Calibri Light"/>
            </a:endParaRP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70" y="8509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113</a:t>
            </a:fld>
            <a:endParaRPr lang="en-US"/>
          </a:p>
        </p:txBody>
      </p:sp>
      <p:sp>
        <p:nvSpPr>
          <p:cNvPr id="19" name="Rectangle 4"/>
          <p:cNvSpPr txBox="1">
            <a:spLocks noChangeArrowheads="1"/>
          </p:cNvSpPr>
          <p:nvPr/>
        </p:nvSpPr>
        <p:spPr bwMode="auto">
          <a:xfrm>
            <a:off x="298449" y="1186685"/>
            <a:ext cx="8498709" cy="5397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t"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solidFill>
                  <a:srgbClr val="000000"/>
                </a:solidFill>
                <a:latin typeface="Calibri"/>
                <a:cs typeface="Gill Sans MT"/>
              </a:rPr>
              <a:t>Spatial Encoding</a:t>
            </a:r>
            <a:r>
              <a:rPr lang="en-US" sz="2400" dirty="0">
                <a:solidFill>
                  <a:srgbClr val="000000"/>
                </a:solidFill>
                <a:cs typeface="Gill Sans MT"/>
              </a:rPr>
              <a:t>: Frequency domain compression using DCT (Discrete Cosine Transform</a:t>
            </a:r>
            <a:r>
              <a:rPr lang="en-US" sz="2400" dirty="0" smtClean="0">
                <a:solidFill>
                  <a:srgbClr val="000000"/>
                </a:solidFill>
                <a:cs typeface="Gill Sans MT"/>
              </a:rPr>
              <a:t>)</a:t>
            </a:r>
          </a:p>
          <a:p>
            <a:pPr lvl="1">
              <a:buSzPct val="100000"/>
              <a:buFont typeface="Wingdings" charset="2"/>
              <a:buChar char="§"/>
              <a:defRPr/>
            </a:pPr>
            <a:r>
              <a:rPr lang="en-US" sz="2000" dirty="0" smtClean="0">
                <a:solidFill>
                  <a:srgbClr val="000000"/>
                </a:solidFill>
                <a:cs typeface="Gill Sans MT"/>
              </a:rPr>
              <a:t>Divide into 8x8 Blocks</a:t>
            </a:r>
          </a:p>
          <a:p>
            <a:pPr lvl="1">
              <a:buSzPct val="100000"/>
              <a:buFont typeface="Wingdings" charset="2"/>
              <a:buChar char="§"/>
              <a:defRPr/>
            </a:pPr>
            <a:r>
              <a:rPr lang="en-US" sz="2000" dirty="0" smtClean="0">
                <a:solidFill>
                  <a:srgbClr val="000000"/>
                </a:solidFill>
                <a:cs typeface="Gill Sans MT"/>
              </a:rPr>
              <a:t>Take DCT of block</a:t>
            </a:r>
          </a:p>
          <a:p>
            <a:pPr lvl="1">
              <a:buSzPct val="100000"/>
              <a:buFont typeface="Wingdings" charset="2"/>
              <a:buChar char="§"/>
              <a:defRPr/>
            </a:pPr>
            <a:r>
              <a:rPr lang="en-US" sz="2000" dirty="0" smtClean="0">
                <a:solidFill>
                  <a:srgbClr val="000000"/>
                </a:solidFill>
                <a:cs typeface="Gill Sans MT"/>
              </a:rPr>
              <a:t>Quantize and Compress block</a:t>
            </a:r>
            <a:endParaRPr lang="en-US" sz="2000" dirty="0">
              <a:solidFill>
                <a:srgbClr val="000000"/>
              </a:solidFill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/>
          <a:srcRect l="-62" r="3" b="12529"/>
          <a:stretch/>
        </p:blipFill>
        <p:spPr>
          <a:xfrm>
            <a:off x="91808" y="3222570"/>
            <a:ext cx="8911990" cy="223229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68166" y="5612524"/>
            <a:ext cx="14399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mtClean="0"/>
              <a:t>Image</a:t>
            </a:r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2091560" y="5612524"/>
            <a:ext cx="20390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mtClean="0"/>
              <a:t>Divide to Blocks</a:t>
            </a:r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4489122" y="5612524"/>
            <a:ext cx="20390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DCT </a:t>
            </a:r>
            <a:r>
              <a:rPr lang="en-US" smtClean="0"/>
              <a:t>Per Block</a:t>
            </a:r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6632028" y="5612524"/>
            <a:ext cx="25119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Highly Compressible Output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0141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Calibri Light"/>
              </a:rPr>
              <a:t>Video Compression</a:t>
            </a:r>
            <a:endParaRPr lang="en-US" dirty="0">
              <a:latin typeface="Calibri Light"/>
            </a:endParaRP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70" y="8509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114</a:t>
            </a:fld>
            <a:endParaRPr lang="en-US"/>
          </a:p>
        </p:txBody>
      </p:sp>
      <p:sp>
        <p:nvSpPr>
          <p:cNvPr id="19" name="Rectangle 4"/>
          <p:cNvSpPr txBox="1">
            <a:spLocks noChangeArrowheads="1"/>
          </p:cNvSpPr>
          <p:nvPr/>
        </p:nvSpPr>
        <p:spPr bwMode="auto">
          <a:xfrm>
            <a:off x="298449" y="1186685"/>
            <a:ext cx="8498709" cy="5397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t"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solidFill>
                  <a:srgbClr val="000000"/>
                </a:solidFill>
                <a:latin typeface="Calibri"/>
                <a:cs typeface="Gill Sans MT"/>
              </a:rPr>
              <a:t>Spatial Encoding</a:t>
            </a:r>
            <a:r>
              <a:rPr lang="en-US" sz="2400" dirty="0">
                <a:solidFill>
                  <a:srgbClr val="000000"/>
                </a:solidFill>
                <a:cs typeface="Gill Sans MT"/>
              </a:rPr>
              <a:t>: Frequency domain compression using DCT (Discrete Cosine Transform</a:t>
            </a:r>
            <a:r>
              <a:rPr lang="en-US" sz="2400" dirty="0" smtClean="0">
                <a:solidFill>
                  <a:srgbClr val="000000"/>
                </a:solidFill>
                <a:cs typeface="Gill Sans MT"/>
              </a:rPr>
              <a:t>)</a:t>
            </a:r>
          </a:p>
          <a:p>
            <a:pPr lvl="1">
              <a:buSzPct val="100000"/>
              <a:buFont typeface="Wingdings" charset="2"/>
              <a:buChar char="§"/>
              <a:defRPr/>
            </a:pPr>
            <a:r>
              <a:rPr lang="en-US" sz="2000" dirty="0" smtClean="0">
                <a:solidFill>
                  <a:srgbClr val="000000"/>
                </a:solidFill>
                <a:cs typeface="Gill Sans MT"/>
              </a:rPr>
              <a:t>Divide into 8x8 Blocks</a:t>
            </a:r>
          </a:p>
          <a:p>
            <a:pPr lvl="1">
              <a:buSzPct val="100000"/>
              <a:buFont typeface="Wingdings" charset="2"/>
              <a:buChar char="§"/>
              <a:defRPr/>
            </a:pPr>
            <a:r>
              <a:rPr lang="en-US" sz="2000" dirty="0" smtClean="0">
                <a:solidFill>
                  <a:srgbClr val="000000"/>
                </a:solidFill>
                <a:cs typeface="Gill Sans MT"/>
              </a:rPr>
              <a:t>Take DCT of block</a:t>
            </a:r>
          </a:p>
          <a:p>
            <a:pPr lvl="1">
              <a:buSzPct val="100000"/>
              <a:buFont typeface="Wingdings" charset="2"/>
              <a:buChar char="§"/>
              <a:defRPr/>
            </a:pPr>
            <a:r>
              <a:rPr lang="en-US" sz="2000" dirty="0" smtClean="0">
                <a:solidFill>
                  <a:srgbClr val="000000"/>
                </a:solidFill>
                <a:cs typeface="Gill Sans MT"/>
              </a:rPr>
              <a:t>Quantize and Compress block</a:t>
            </a:r>
            <a:endParaRPr lang="en-US" sz="2000" dirty="0">
              <a:solidFill>
                <a:srgbClr val="000000"/>
              </a:solidFill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853638" y="1570986"/>
            <a:ext cx="5281056" cy="49828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779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Calibri Light"/>
              </a:rPr>
              <a:t>Video Compression</a:t>
            </a:r>
            <a:endParaRPr lang="en-US" dirty="0">
              <a:latin typeface="Calibri Light"/>
            </a:endParaRP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70" y="8509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115</a:t>
            </a:fld>
            <a:endParaRPr lang="en-US"/>
          </a:p>
        </p:txBody>
      </p:sp>
      <p:sp>
        <p:nvSpPr>
          <p:cNvPr id="19" name="Rectangle 4"/>
          <p:cNvSpPr txBox="1">
            <a:spLocks noChangeArrowheads="1"/>
          </p:cNvSpPr>
          <p:nvPr/>
        </p:nvSpPr>
        <p:spPr bwMode="auto">
          <a:xfrm>
            <a:off x="298449" y="1228725"/>
            <a:ext cx="8498709" cy="49085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t"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solidFill>
                  <a:srgbClr val="000000"/>
                </a:solidFill>
                <a:latin typeface="Calibri"/>
                <a:cs typeface="Gill Sans MT"/>
              </a:rPr>
              <a:t>Temporal Encoding: Motion Compensation</a:t>
            </a: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2803" y="1677932"/>
            <a:ext cx="8890000" cy="3670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7859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Calibri Light"/>
              </a:rPr>
              <a:t>Video Compression</a:t>
            </a:r>
            <a:endParaRPr lang="en-US" dirty="0">
              <a:latin typeface="Calibri Light"/>
            </a:endParaRP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70" y="8509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116</a:t>
            </a:fld>
            <a:endParaRPr lang="en-US"/>
          </a:p>
        </p:txBody>
      </p:sp>
      <p:sp>
        <p:nvSpPr>
          <p:cNvPr id="19" name="Rectangle 4"/>
          <p:cNvSpPr txBox="1">
            <a:spLocks noChangeArrowheads="1"/>
          </p:cNvSpPr>
          <p:nvPr/>
        </p:nvSpPr>
        <p:spPr bwMode="auto">
          <a:xfrm>
            <a:off x="298449" y="1228725"/>
            <a:ext cx="8498709" cy="49085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t"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solidFill>
                  <a:srgbClr val="000000"/>
                </a:solidFill>
                <a:latin typeface="Calibri"/>
                <a:cs typeface="Gill Sans MT"/>
              </a:rPr>
              <a:t>Temporal Encoding: Motion Compensation</a:t>
            </a: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50433" y="1863068"/>
            <a:ext cx="5469869" cy="4266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381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Calibri Light"/>
              </a:rPr>
              <a:t>Video Compression</a:t>
            </a:r>
            <a:endParaRPr lang="en-US" dirty="0">
              <a:latin typeface="Calibri Light"/>
            </a:endParaRP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70" y="8509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117</a:t>
            </a:fld>
            <a:endParaRPr lang="en-US"/>
          </a:p>
        </p:txBody>
      </p:sp>
      <p:sp>
        <p:nvSpPr>
          <p:cNvPr id="19" name="Rectangle 4"/>
          <p:cNvSpPr txBox="1">
            <a:spLocks noChangeArrowheads="1"/>
          </p:cNvSpPr>
          <p:nvPr/>
        </p:nvSpPr>
        <p:spPr bwMode="auto">
          <a:xfrm>
            <a:off x="298449" y="1228725"/>
            <a:ext cx="8498709" cy="49085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t"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solidFill>
                  <a:srgbClr val="000000"/>
                </a:solidFill>
                <a:latin typeface="Calibri"/>
                <a:cs typeface="Gill Sans MT"/>
              </a:rPr>
              <a:t>Temporal Encoding: Motion Compensation</a:t>
            </a: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  <a:p>
            <a:pPr>
              <a:buSzPct val="100000"/>
              <a:buFont typeface="Wingdings" charset="2"/>
              <a:buChar char="§"/>
              <a:defRPr/>
            </a:pPr>
            <a:endParaRPr lang="en-US" sz="2400" dirty="0" smtClean="0">
              <a:solidFill>
                <a:srgbClr val="000000"/>
              </a:solidFill>
              <a:latin typeface="Calibri"/>
              <a:cs typeface="Gill Sans MT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3769" y="1768474"/>
            <a:ext cx="8045733" cy="45880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0232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29" name="Group 2"/>
          <p:cNvGrpSpPr>
            <a:grpSpLocks/>
          </p:cNvGrpSpPr>
          <p:nvPr/>
        </p:nvGrpSpPr>
        <p:grpSpPr bwMode="auto">
          <a:xfrm>
            <a:off x="5640388" y="2125663"/>
            <a:ext cx="2109787" cy="1582737"/>
            <a:chOff x="1842724" y="2867233"/>
            <a:chExt cx="5649912" cy="3416300"/>
          </a:xfrm>
        </p:grpSpPr>
        <p:sp>
          <p:nvSpPr>
            <p:cNvPr id="201784" name="AutoShape 99"/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785" name="Rectangle 87"/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1730" name="Group 249"/>
          <p:cNvGrpSpPr>
            <a:grpSpLocks/>
          </p:cNvGrpSpPr>
          <p:nvPr/>
        </p:nvGrpSpPr>
        <p:grpSpPr bwMode="auto">
          <a:xfrm>
            <a:off x="1900236" y="2686050"/>
            <a:ext cx="427036" cy="785813"/>
            <a:chOff x="4140" y="429"/>
            <a:chExt cx="1425" cy="2396"/>
          </a:xfrm>
        </p:grpSpPr>
        <p:sp>
          <p:nvSpPr>
            <p:cNvPr id="201752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Rectangle 251"/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  <p:sp>
          <p:nvSpPr>
            <p:cNvPr id="201754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55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Rectangle 254"/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57" name="Group 255"/>
            <p:cNvGrpSpPr>
              <a:grpSpLocks/>
            </p:cNvGrpSpPr>
            <p:nvPr/>
          </p:nvGrpSpPr>
          <p:grpSpPr bwMode="auto">
            <a:xfrm>
              <a:off x="4749" y="666"/>
              <a:ext cx="583" cy="145"/>
              <a:chOff x="614" y="2566"/>
              <a:chExt cx="727" cy="139"/>
            </a:xfrm>
          </p:grpSpPr>
          <p:sp>
            <p:nvSpPr>
              <p:cNvPr id="191" name="AutoShape 256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2" name="AutoShape 257"/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67" name="Rectangle 258"/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59" name="Group 259"/>
            <p:cNvGrpSpPr>
              <a:grpSpLocks/>
            </p:cNvGrpSpPr>
            <p:nvPr/>
          </p:nvGrpSpPr>
          <p:grpSpPr bwMode="auto">
            <a:xfrm>
              <a:off x="4750" y="993"/>
              <a:ext cx="578" cy="131"/>
              <a:chOff x="617" y="2569"/>
              <a:chExt cx="721" cy="136"/>
            </a:xfrm>
          </p:grpSpPr>
          <p:sp>
            <p:nvSpPr>
              <p:cNvPr id="189" name="AutoShape 260"/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0" name="AutoShape 261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69" name="Rectangle 262"/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  <p:sp>
          <p:nvSpPr>
            <p:cNvPr id="170" name="Rectangle 263"/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62" name="Group 264"/>
            <p:cNvGrpSpPr>
              <a:grpSpLocks/>
            </p:cNvGrpSpPr>
            <p:nvPr/>
          </p:nvGrpSpPr>
          <p:grpSpPr bwMode="auto">
            <a:xfrm>
              <a:off x="4733" y="1631"/>
              <a:ext cx="577" cy="150"/>
              <a:chOff x="612" y="2570"/>
              <a:chExt cx="719" cy="138"/>
            </a:xfrm>
          </p:grpSpPr>
          <p:sp>
            <p:nvSpPr>
              <p:cNvPr id="187" name="AutoShape 265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8" name="AutoShape 266"/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1763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764" name="Group 268"/>
            <p:cNvGrpSpPr>
              <a:grpSpLocks/>
            </p:cNvGrpSpPr>
            <p:nvPr/>
          </p:nvGrpSpPr>
          <p:grpSpPr bwMode="auto">
            <a:xfrm>
              <a:off x="4739" y="1329"/>
              <a:ext cx="583" cy="136"/>
              <a:chOff x="614" y="2570"/>
              <a:chExt cx="726" cy="136"/>
            </a:xfrm>
          </p:grpSpPr>
          <p:sp>
            <p:nvSpPr>
              <p:cNvPr id="185" name="AutoShape 269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6" name="AutoShape 270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4" name="Rectangle 271"/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  <p:sp>
          <p:nvSpPr>
            <p:cNvPr id="201766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67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Oval 274"/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  <p:sp>
          <p:nvSpPr>
            <p:cNvPr id="201769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AutoShape 276"/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  <p:sp>
          <p:nvSpPr>
            <p:cNvPr id="180" name="AutoShape 277"/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Oval 278"/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  <p:sp>
          <p:nvSpPr>
            <p:cNvPr id="182" name="Oval 279"/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dirty="0">
                <a:solidFill>
                  <a:srgbClr val="FF0000"/>
                </a:solidFill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Oval 280"/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Rectangle 281"/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Arial" charset="0"/>
              </a:endParaRPr>
            </a:p>
          </p:txBody>
        </p:sp>
      </p:grpSp>
      <p:sp>
        <p:nvSpPr>
          <p:cNvPr id="201731" name="Rectangle 2"/>
          <p:cNvSpPr>
            <a:spLocks noGrp="1" noChangeArrowheads="1"/>
          </p:cNvSpPr>
          <p:nvPr>
            <p:ph type="title"/>
          </p:nvPr>
        </p:nvSpPr>
        <p:spPr>
          <a:xfrm>
            <a:off x="339725" y="117475"/>
            <a:ext cx="7772400" cy="1143000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Streaming stored video: </a:t>
            </a:r>
          </a:p>
        </p:txBody>
      </p:sp>
      <p:grpSp>
        <p:nvGrpSpPr>
          <p:cNvPr id="201732" name="Group 134"/>
          <p:cNvGrpSpPr>
            <a:grpSpLocks/>
          </p:cNvGrpSpPr>
          <p:nvPr/>
        </p:nvGrpSpPr>
        <p:grpSpPr bwMode="auto">
          <a:xfrm>
            <a:off x="1473200" y="2317750"/>
            <a:ext cx="1281113" cy="363538"/>
            <a:chOff x="3621" y="3265"/>
            <a:chExt cx="1776" cy="744"/>
          </a:xfrm>
        </p:grpSpPr>
        <p:pic>
          <p:nvPicPr>
            <p:cNvPr id="201748" name="Picture 135" descr="reel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344" name="Freeform 136"/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4 h 438"/>
                <a:gd name="T4" fmla="*/ 114 w 1401"/>
                <a:gd name="T5" fmla="*/ 381 h 438"/>
                <a:gd name="T6" fmla="*/ 132 w 1401"/>
                <a:gd name="T7" fmla="*/ 357 h 438"/>
                <a:gd name="T8" fmla="*/ 210 w 1401"/>
                <a:gd name="T9" fmla="*/ 402 h 438"/>
                <a:gd name="T10" fmla="*/ 450 w 1401"/>
                <a:gd name="T11" fmla="*/ 384 h 438"/>
                <a:gd name="T12" fmla="*/ 486 w 1401"/>
                <a:gd name="T13" fmla="*/ 393 h 438"/>
                <a:gd name="T14" fmla="*/ 690 w 1401"/>
                <a:gd name="T15" fmla="*/ 417 h 438"/>
                <a:gd name="T16" fmla="*/ 1074 w 1401"/>
                <a:gd name="T17" fmla="*/ 438 h 438"/>
                <a:gd name="T18" fmla="*/ 1401 w 1401"/>
                <a:gd name="T19" fmla="*/ 420 h 438"/>
                <a:gd name="T20" fmla="*/ 1392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345" name="Freeform 137"/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6 h 123"/>
                <a:gd name="T6" fmla="*/ 801 w 999"/>
                <a:gd name="T7" fmla="*/ 42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1 h 123"/>
                <a:gd name="T16" fmla="*/ 987 w 999"/>
                <a:gd name="T17" fmla="*/ 123 h 123"/>
                <a:gd name="T18" fmla="*/ 18 w 999"/>
                <a:gd name="T19" fmla="*/ 120 h 123"/>
                <a:gd name="T20" fmla="*/ 0 w 999"/>
                <a:gd name="T21" fmla="*/ 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pic>
          <p:nvPicPr>
            <p:cNvPr id="201751" name="Picture 138" descr="video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01733" name="Picture 20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9461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1734" name="Group 349"/>
          <p:cNvGrpSpPr>
            <a:grpSpLocks/>
          </p:cNvGrpSpPr>
          <p:nvPr/>
        </p:nvGrpSpPr>
        <p:grpSpPr bwMode="auto">
          <a:xfrm>
            <a:off x="6399202" y="2905129"/>
            <a:ext cx="677861" cy="663576"/>
            <a:chOff x="4437" y="1472"/>
            <a:chExt cx="427" cy="418"/>
          </a:xfrm>
        </p:grpSpPr>
        <p:sp>
          <p:nvSpPr>
            <p:cNvPr id="222558" name="Rectangle 350"/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59" name="Rectangle 351"/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60" name="Rectangle 352"/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61" name="Rectangle 353"/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201735" name="TextBox 1"/>
          <p:cNvSpPr txBox="1">
            <a:spLocks noChangeArrowheads="1"/>
          </p:cNvSpPr>
          <p:nvPr/>
        </p:nvSpPr>
        <p:spPr bwMode="auto">
          <a:xfrm>
            <a:off x="544513" y="1497013"/>
            <a:ext cx="252184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dirty="0">
                <a:latin typeface="Calibri"/>
              </a:rPr>
              <a:t>simple scenario</a:t>
            </a:r>
            <a:r>
              <a:rPr lang="en-US" altLang="en-US" dirty="0">
                <a:latin typeface="Calibri"/>
              </a:rPr>
              <a:t>:</a:t>
            </a:r>
          </a:p>
        </p:txBody>
      </p:sp>
      <p:sp>
        <p:nvSpPr>
          <p:cNvPr id="201736" name="Freeform 1287"/>
          <p:cNvSpPr>
            <a:spLocks/>
          </p:cNvSpPr>
          <p:nvPr/>
        </p:nvSpPr>
        <p:spPr bwMode="auto">
          <a:xfrm>
            <a:off x="2908300" y="2346325"/>
            <a:ext cx="2320925" cy="1228725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01737" name="Straight Connector 45"/>
          <p:cNvCxnSpPr>
            <a:cxnSpLocks noChangeShapeType="1"/>
          </p:cNvCxnSpPr>
          <p:nvPr/>
        </p:nvCxnSpPr>
        <p:spPr bwMode="auto">
          <a:xfrm>
            <a:off x="2549525" y="2911475"/>
            <a:ext cx="1241425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1738" name="Straight Connector 46"/>
          <p:cNvCxnSpPr>
            <a:cxnSpLocks noChangeShapeType="1"/>
          </p:cNvCxnSpPr>
          <p:nvPr/>
        </p:nvCxnSpPr>
        <p:spPr bwMode="auto">
          <a:xfrm>
            <a:off x="4560888" y="2941638"/>
            <a:ext cx="1531937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1739" name="TextBox 64"/>
          <p:cNvSpPr txBox="1">
            <a:spLocks noChangeArrowheads="1"/>
          </p:cNvSpPr>
          <p:nvPr/>
        </p:nvSpPr>
        <p:spPr bwMode="auto">
          <a:xfrm>
            <a:off x="1368425" y="3611563"/>
            <a:ext cx="16525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000000"/>
                </a:solidFill>
              </a:rPr>
              <a:t>video server</a:t>
            </a:r>
          </a:p>
          <a:p>
            <a:pPr algn="ctr"/>
            <a:r>
              <a:rPr lang="en-US" altLang="en-US" sz="1800">
                <a:solidFill>
                  <a:srgbClr val="000000"/>
                </a:solidFill>
              </a:rPr>
              <a:t>(stored video)</a:t>
            </a:r>
            <a:endParaRPr lang="en-US" altLang="en-US" sz="1800" i="1">
              <a:solidFill>
                <a:srgbClr val="CC0000"/>
              </a:solidFill>
            </a:endParaRPr>
          </a:p>
        </p:txBody>
      </p:sp>
      <p:sp>
        <p:nvSpPr>
          <p:cNvPr id="201740" name="TextBox 64"/>
          <p:cNvSpPr txBox="1">
            <a:spLocks noChangeArrowheads="1"/>
          </p:cNvSpPr>
          <p:nvPr/>
        </p:nvSpPr>
        <p:spPr bwMode="auto">
          <a:xfrm>
            <a:off x="6315075" y="3719513"/>
            <a:ext cx="7667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000000"/>
                </a:solidFill>
              </a:rPr>
              <a:t>client</a:t>
            </a:r>
            <a:endParaRPr lang="en-US" altLang="en-US" sz="1800" i="1">
              <a:solidFill>
                <a:srgbClr val="CC0000"/>
              </a:solidFill>
            </a:endParaRPr>
          </a:p>
        </p:txBody>
      </p:sp>
      <p:sp>
        <p:nvSpPr>
          <p:cNvPr id="201741" name="TextBox 64"/>
          <p:cNvSpPr txBox="1">
            <a:spLocks noChangeArrowheads="1"/>
          </p:cNvSpPr>
          <p:nvPr/>
        </p:nvSpPr>
        <p:spPr bwMode="auto">
          <a:xfrm>
            <a:off x="3562350" y="3175000"/>
            <a:ext cx="91916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Internet</a:t>
            </a:r>
            <a:endParaRPr lang="en-US" altLang="en-US" sz="1800" i="1">
              <a:solidFill>
                <a:srgbClr val="CC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6531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Streaming multimedia: DASH</a:t>
            </a:r>
          </a:p>
        </p:txBody>
      </p:sp>
      <p:sp>
        <p:nvSpPr>
          <p:cNvPr id="203778" name="Rectangle 3"/>
          <p:cNvSpPr>
            <a:spLocks noGrp="1" noChangeArrowheads="1"/>
          </p:cNvSpPr>
          <p:nvPr>
            <p:ph idx="1"/>
          </p:nvPr>
        </p:nvSpPr>
        <p:spPr>
          <a:xfrm>
            <a:off x="600075" y="1381125"/>
            <a:ext cx="7772400" cy="5053013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DASH: D</a:t>
            </a:r>
            <a:r>
              <a:rPr lang="en-US" altLang="en-US" dirty="0">
                <a:latin typeface="Calibri"/>
                <a:ea typeface="ＭＳ Ｐゴシック" charset="-128"/>
              </a:rPr>
              <a:t>ynamic,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A</a:t>
            </a:r>
            <a:r>
              <a:rPr lang="en-US" altLang="en-US" dirty="0">
                <a:latin typeface="Calibri"/>
                <a:ea typeface="ＭＳ Ｐゴシック" charset="-128"/>
              </a:rPr>
              <a:t>daptive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</a:t>
            </a:r>
            <a:r>
              <a:rPr lang="en-US" altLang="en-US" dirty="0">
                <a:latin typeface="Calibri"/>
                <a:ea typeface="ＭＳ Ｐゴシック" charset="-128"/>
              </a:rPr>
              <a:t>treaming over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H</a:t>
            </a:r>
            <a:r>
              <a:rPr lang="en-US" altLang="en-US" dirty="0">
                <a:latin typeface="Calibri"/>
                <a:ea typeface="ＭＳ Ｐゴシック" charset="-128"/>
              </a:rPr>
              <a:t>TTP</a:t>
            </a:r>
          </a:p>
          <a:p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server: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divides video file into multiple chunks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each chunk stored, encoded at different rates </a:t>
            </a:r>
          </a:p>
          <a:p>
            <a:pPr lvl="1"/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manifest file: </a:t>
            </a:r>
            <a:r>
              <a:rPr lang="en-US" altLang="en-US" dirty="0">
                <a:latin typeface="Calibri"/>
                <a:ea typeface="ＭＳ Ｐゴシック" charset="-128"/>
              </a:rPr>
              <a:t>provides URLs for different chunks</a:t>
            </a:r>
          </a:p>
          <a:p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client: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periodically measures server-to-client bandwidth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consulting manifest, requests one chunk at a time </a:t>
            </a:r>
          </a:p>
          <a:p>
            <a:pPr lvl="2"/>
            <a:r>
              <a:rPr lang="en-US" altLang="en-US" sz="2400" dirty="0">
                <a:latin typeface="Calibri"/>
                <a:ea typeface="ＭＳ Ｐゴシック" charset="-128"/>
              </a:rPr>
              <a:t>chooses maximum coding rate sustainable given current bandwidth</a:t>
            </a:r>
          </a:p>
          <a:p>
            <a:pPr lvl="2"/>
            <a:r>
              <a:rPr lang="en-US" altLang="en-US" sz="2400" dirty="0">
                <a:latin typeface="Calibri"/>
                <a:ea typeface="ＭＳ Ｐゴシック" charset="-128"/>
              </a:rPr>
              <a:t>can choose different coding rates at different points in time (depending on available bandwidth at time)</a:t>
            </a:r>
          </a:p>
        </p:txBody>
      </p:sp>
      <p:pic>
        <p:nvPicPr>
          <p:cNvPr id="203779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87153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5016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7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7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2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28650" y="90487"/>
            <a:ext cx="7886700" cy="1325563"/>
          </a:xfrm>
        </p:spPr>
        <p:txBody>
          <a:bodyPr/>
          <a:lstStyle/>
          <a:p>
            <a:r>
              <a:rPr lang="en-US" altLang="en-US" dirty="0"/>
              <a:t>Case Study</a:t>
            </a:r>
            <a:r>
              <a:rPr lang="en-US" altLang="en-US"/>
              <a:t>: </a:t>
            </a:r>
            <a:r>
              <a:rPr lang="en-US" altLang="en-US" smtClean="0"/>
              <a:t>Napster </a:t>
            </a:r>
            <a:r>
              <a:rPr lang="en-US" altLang="en-US" dirty="0"/>
              <a:t>Vs Gnutella</a:t>
            </a:r>
          </a:p>
        </p:txBody>
      </p:sp>
      <p:pic>
        <p:nvPicPr>
          <p:cNvPr id="37893" name="Picture 102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713" y="1663700"/>
            <a:ext cx="3051175" cy="3805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4" name="Picture 102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3500" y="1649413"/>
            <a:ext cx="4805363" cy="360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8774" name="Rectangle 1030"/>
          <p:cNvSpPr>
            <a:spLocks noChangeArrowheads="1"/>
          </p:cNvSpPr>
          <p:nvPr/>
        </p:nvSpPr>
        <p:spPr bwMode="auto">
          <a:xfrm>
            <a:off x="2081213" y="6024563"/>
            <a:ext cx="3975100" cy="366712"/>
          </a:xfrm>
          <a:prstGeom prst="rect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2"/>
            </a:outerShdw>
          </a:effec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2pPr>
            <a:lvl3pPr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4pPr>
            <a:lvl5pPr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5pPr>
            <a:lvl6pPr marL="4572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6pPr>
            <a:lvl7pPr marL="9144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7pPr>
            <a:lvl8pPr marL="13716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8pPr>
            <a:lvl9pPr marL="1828800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latin typeface="Chalkboard" charset="0"/>
              </a:rPr>
              <a:t>Any problem with this architecture?</a:t>
            </a:r>
            <a:endParaRPr lang="en-US" altLang="en-US" dirty="0"/>
          </a:p>
        </p:txBody>
      </p:sp>
      <p:sp>
        <p:nvSpPr>
          <p:cNvPr id="37896" name="Line 1031"/>
          <p:cNvSpPr>
            <a:spLocks noChangeShapeType="1"/>
          </p:cNvSpPr>
          <p:nvPr/>
        </p:nvSpPr>
        <p:spPr bwMode="auto">
          <a:xfrm flipV="1">
            <a:off x="5548313" y="5410200"/>
            <a:ext cx="481012" cy="6302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7" name="Line 1032"/>
          <p:cNvSpPr>
            <a:spLocks noChangeShapeType="1"/>
          </p:cNvSpPr>
          <p:nvPr/>
        </p:nvSpPr>
        <p:spPr bwMode="auto">
          <a:xfrm flipH="1" flipV="1">
            <a:off x="2624138" y="5529263"/>
            <a:ext cx="341312" cy="5048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" name="Picture 351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772" y="1023674"/>
            <a:ext cx="6953250" cy="1767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268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7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8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7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7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774" grpId="0" animBg="1"/>
      <p:bldP spid="37896" grpId="0" animBg="1"/>
      <p:bldP spid="37897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Streaming multimedia: DASH</a:t>
            </a:r>
          </a:p>
        </p:txBody>
      </p:sp>
      <p:sp>
        <p:nvSpPr>
          <p:cNvPr id="205826" name="Rectangle 3"/>
          <p:cNvSpPr>
            <a:spLocks noGrp="1" noChangeArrowheads="1"/>
          </p:cNvSpPr>
          <p:nvPr>
            <p:ph idx="1"/>
          </p:nvPr>
        </p:nvSpPr>
        <p:spPr>
          <a:xfrm>
            <a:off x="600075" y="1381125"/>
            <a:ext cx="7772400" cy="5053013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DASH: D</a:t>
            </a: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ynamic,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A</a:t>
            </a: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daptive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</a:t>
            </a: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treaming over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H</a:t>
            </a: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TTP</a:t>
            </a:r>
          </a:p>
          <a:p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“intelligence” </a:t>
            </a:r>
            <a:r>
              <a:rPr lang="en-US" altLang="en-US" dirty="0">
                <a:solidFill>
                  <a:srgbClr val="000099"/>
                </a:solidFill>
                <a:latin typeface="Calibri"/>
                <a:ea typeface="ＭＳ Ｐゴシック" charset="-128"/>
              </a:rPr>
              <a:t>at client: </a:t>
            </a:r>
            <a:r>
              <a:rPr lang="en-US" altLang="en-US" dirty="0">
                <a:latin typeface="Calibri"/>
                <a:ea typeface="ＭＳ Ｐゴシック" charset="-128"/>
              </a:rPr>
              <a:t>client determines</a:t>
            </a:r>
          </a:p>
          <a:p>
            <a:pPr lvl="1"/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when</a:t>
            </a:r>
            <a:r>
              <a:rPr lang="en-US" altLang="en-US" i="1" dirty="0">
                <a:solidFill>
                  <a:srgbClr val="800000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to request chunk (so that buffer starvation, or overflow does not occur)</a:t>
            </a:r>
          </a:p>
          <a:p>
            <a:pPr lvl="1"/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what encoding rate </a:t>
            </a: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to request </a:t>
            </a:r>
            <a:r>
              <a:rPr lang="en-US" altLang="en-US" dirty="0">
                <a:latin typeface="Calibri"/>
                <a:ea typeface="ＭＳ Ｐゴシック" charset="-128"/>
              </a:rPr>
              <a:t>(higher quality when more bandwidth available) </a:t>
            </a:r>
            <a:endParaRPr lang="en-US" altLang="en-US" dirty="0">
              <a:solidFill>
                <a:srgbClr val="000000"/>
              </a:solidFill>
              <a:latin typeface="Calibri"/>
              <a:ea typeface="ＭＳ Ｐゴシック" charset="-128"/>
            </a:endParaRPr>
          </a:p>
          <a:p>
            <a:pPr lvl="1"/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where</a:t>
            </a:r>
            <a:r>
              <a:rPr lang="en-US" altLang="en-US" i="1" dirty="0">
                <a:solidFill>
                  <a:srgbClr val="800000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dirty="0">
                <a:latin typeface="Calibri"/>
                <a:ea typeface="ＭＳ Ｐゴシック" charset="-128"/>
              </a:rPr>
              <a:t>to request chunk (can request from URL server that is “close” to client or has high available bandwidth) </a:t>
            </a:r>
          </a:p>
        </p:txBody>
      </p:sp>
      <p:pic>
        <p:nvPicPr>
          <p:cNvPr id="205827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8810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408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Content distribution networks</a:t>
            </a:r>
          </a:p>
        </p:txBody>
      </p:sp>
      <p:sp>
        <p:nvSpPr>
          <p:cNvPr id="223235" name="Rectangle 3"/>
          <p:cNvSpPr>
            <a:spLocks noGrp="1" noChangeArrowheads="1"/>
          </p:cNvSpPr>
          <p:nvPr>
            <p:ph idx="1"/>
          </p:nvPr>
        </p:nvSpPr>
        <p:spPr>
          <a:xfrm>
            <a:off x="600075" y="1381125"/>
            <a:ext cx="7772400" cy="5053013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87020" indent="-287020"/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challenge: </a:t>
            </a: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how to stream content (selected from millions of videos) to hundreds of thousands of </a:t>
            </a:r>
            <a:r>
              <a:rPr lang="en-US" altLang="en-US" i="1" dirty="0">
                <a:solidFill>
                  <a:srgbClr val="000000"/>
                </a:solidFill>
                <a:latin typeface="Calibri"/>
                <a:ea typeface="ＭＳ Ｐゴシック" charset="-128"/>
              </a:rPr>
              <a:t>simultaneous</a:t>
            </a: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 users?</a:t>
            </a:r>
          </a:p>
          <a:p>
            <a:pPr marL="287020" indent="-287020"/>
            <a:endParaRPr lang="en-US" altLang="en-US" dirty="0">
              <a:solidFill>
                <a:srgbClr val="000000"/>
              </a:solidFill>
              <a:latin typeface="Calibri"/>
              <a:ea typeface="ＭＳ Ｐゴシック" charset="-128"/>
            </a:endParaRPr>
          </a:p>
          <a:p>
            <a:pPr marL="287020" indent="-287020"/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option 1: </a:t>
            </a: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single, large “mega-server”</a:t>
            </a:r>
          </a:p>
          <a:p>
            <a:pPr marL="680720" lvl="1" indent="-223520"/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single point of failure</a:t>
            </a:r>
          </a:p>
          <a:p>
            <a:pPr marL="680720" lvl="1" indent="-223520"/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point of network congestion</a:t>
            </a:r>
          </a:p>
          <a:p>
            <a:pPr marL="680720" lvl="1" indent="-223520"/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long path to distant clients</a:t>
            </a:r>
          </a:p>
          <a:p>
            <a:pPr marL="680720" lvl="1" indent="-223520"/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multiple copies of video sent over outgoing link</a:t>
            </a:r>
          </a:p>
          <a:p>
            <a:pPr marL="680720" lvl="1" indent="-223520">
              <a:buFont typeface="Arial" charset="0"/>
              <a:buNone/>
            </a:pPr>
            <a:endParaRPr lang="en-US" altLang="en-US" dirty="0">
              <a:solidFill>
                <a:srgbClr val="000000"/>
              </a:solidFill>
              <a:latin typeface="Calibri"/>
              <a:ea typeface="ＭＳ Ｐゴシック" charset="-128"/>
            </a:endParaRPr>
          </a:p>
          <a:p>
            <a:pPr marL="287020" indent="-287020">
              <a:buFont typeface="Wingdings" charset="2"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….quite simply: this solution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doesn</a:t>
            </a:r>
            <a:r>
              <a:rPr lang="fr-FR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’</a:t>
            </a:r>
            <a:r>
              <a:rPr lang="en-US" altLang="ja-JP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t scale</a:t>
            </a:r>
          </a:p>
          <a:p>
            <a:pPr marL="680720" lvl="1" indent="-223520"/>
            <a:endParaRPr lang="en-US" altLang="en-US" dirty="0">
              <a:solidFill>
                <a:srgbClr val="000000"/>
              </a:solidFill>
              <a:latin typeface="Calibri"/>
              <a:ea typeface="ＭＳ Ｐゴシック" charset="-128"/>
            </a:endParaRPr>
          </a:p>
          <a:p>
            <a:pPr marL="287020" indent="-287020"/>
            <a:endParaRPr lang="en-US" altLang="en-US" dirty="0">
              <a:solidFill>
                <a:srgbClr val="000000"/>
              </a:solidFill>
              <a:latin typeface="Calibri"/>
              <a:ea typeface="ＭＳ Ｐゴシック" charset="-128"/>
            </a:endParaRPr>
          </a:p>
          <a:p>
            <a:pPr marL="287020" indent="-287020"/>
            <a:endParaRPr lang="en-US" altLang="en-US" dirty="0">
              <a:solidFill>
                <a:srgbClr val="000000"/>
              </a:solidFill>
              <a:latin typeface="Calibri"/>
              <a:ea typeface="ＭＳ Ｐゴシック" charset="-128"/>
            </a:endParaRPr>
          </a:p>
        </p:txBody>
      </p:sp>
      <p:pic>
        <p:nvPicPr>
          <p:cNvPr id="207875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83343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3675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Content distribution networks</a:t>
            </a:r>
          </a:p>
        </p:txBody>
      </p:sp>
      <p:sp>
        <p:nvSpPr>
          <p:cNvPr id="209922" name="Rectangle 3"/>
          <p:cNvSpPr>
            <a:spLocks noGrp="1" noChangeArrowheads="1"/>
          </p:cNvSpPr>
          <p:nvPr>
            <p:ph idx="1"/>
          </p:nvPr>
        </p:nvSpPr>
        <p:spPr>
          <a:xfrm>
            <a:off x="600075" y="1381125"/>
            <a:ext cx="7772400" cy="5053013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challenge: </a:t>
            </a: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how to stream content (selected from millions of videos) to hundreds of thousands of simultaneous users?</a:t>
            </a:r>
          </a:p>
          <a:p>
            <a:endParaRPr lang="en-US" altLang="en-US" dirty="0">
              <a:solidFill>
                <a:srgbClr val="000000"/>
              </a:solidFill>
              <a:latin typeface="Calibri"/>
              <a:ea typeface="ＭＳ Ｐゴシック" charset="-128"/>
            </a:endParaRPr>
          </a:p>
          <a:p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option 2: </a:t>
            </a: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store/serve multiple copies of videos at multiple geographically distributed sites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(CDN)</a:t>
            </a:r>
          </a:p>
          <a:p>
            <a:pPr lvl="1"/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enter deep: </a:t>
            </a: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push CDN servers deep into many access networks </a:t>
            </a:r>
          </a:p>
          <a:p>
            <a:pPr lvl="2">
              <a:lnSpc>
                <a:spcPts val="2000"/>
              </a:lnSpc>
            </a:pP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close to users</a:t>
            </a:r>
          </a:p>
          <a:p>
            <a:pPr lvl="2">
              <a:lnSpc>
                <a:spcPts val="2000"/>
              </a:lnSpc>
            </a:pP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used by Akamai, 1700 locations</a:t>
            </a:r>
          </a:p>
          <a:p>
            <a:pPr lvl="1"/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bring home: </a:t>
            </a: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smaller number (10’s) of larger </a:t>
            </a:r>
            <a:r>
              <a:rPr lang="en-US" altLang="en-US" dirty="0" smtClean="0">
                <a:solidFill>
                  <a:srgbClr val="000000"/>
                </a:solidFill>
                <a:latin typeface="Calibri"/>
                <a:ea typeface="ＭＳ Ｐゴシック" charset="-128"/>
              </a:rPr>
              <a:t>clusters </a:t>
            </a: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near (but not within) access networks</a:t>
            </a:r>
          </a:p>
          <a:p>
            <a:pPr lvl="2"/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used by Limelight</a:t>
            </a:r>
            <a:endParaRPr lang="en-US" altLang="en-US" i="1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 lvl="1"/>
            <a:endParaRPr lang="en-US" altLang="en-US" dirty="0">
              <a:solidFill>
                <a:srgbClr val="000000"/>
              </a:solidFill>
              <a:latin typeface="Calibri"/>
              <a:ea typeface="ＭＳ Ｐゴシック" charset="-128"/>
            </a:endParaRPr>
          </a:p>
          <a:p>
            <a:endParaRPr lang="en-US" altLang="en-US" dirty="0">
              <a:solidFill>
                <a:srgbClr val="000000"/>
              </a:solidFill>
              <a:latin typeface="Calibri"/>
              <a:ea typeface="ＭＳ Ｐゴシック" charset="-128"/>
            </a:endParaRPr>
          </a:p>
          <a:p>
            <a:endParaRPr lang="en-US" altLang="en-US" dirty="0">
              <a:solidFill>
                <a:srgbClr val="000000"/>
              </a:solidFill>
              <a:latin typeface="Calibri"/>
              <a:ea typeface="ＭＳ Ｐゴシック" charset="-128"/>
            </a:endParaRPr>
          </a:p>
        </p:txBody>
      </p:sp>
      <p:pic>
        <p:nvPicPr>
          <p:cNvPr id="209923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82391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800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 dirty="0">
                <a:solidFill>
                  <a:srgbClr val="000000"/>
                </a:solidFill>
                <a:latin typeface="Calibri Light"/>
              </a:rPr>
              <a:t>Content Distribution Networks </a:t>
            </a:r>
            <a:r>
              <a:rPr lang="en-US" altLang="en-US" sz="3600" dirty="0">
                <a:solidFill>
                  <a:srgbClr val="000000"/>
                </a:solidFill>
                <a:latin typeface="Calibri Light"/>
              </a:rPr>
              <a:t>(CDNs)</a:t>
            </a:r>
          </a:p>
        </p:txBody>
      </p:sp>
      <p:pic>
        <p:nvPicPr>
          <p:cNvPr id="211971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80962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1972" name="Group 485"/>
          <p:cNvGrpSpPr>
            <a:grpSpLocks/>
          </p:cNvGrpSpPr>
          <p:nvPr/>
        </p:nvGrpSpPr>
        <p:grpSpPr bwMode="auto">
          <a:xfrm>
            <a:off x="1163638" y="3897313"/>
            <a:ext cx="7000875" cy="2516187"/>
            <a:chOff x="450850" y="1669617"/>
            <a:chExt cx="8386121" cy="4786198"/>
          </a:xfrm>
        </p:grpSpPr>
        <p:sp>
          <p:nvSpPr>
            <p:cNvPr id="212306" name="Freeform 84"/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7" name="Freeform 84"/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8" name="Freeform 84"/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9" name="Freeform 84"/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0" name="Freeform 84"/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1" name="Freeform 84"/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2" name="Freeform 84"/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3" name="Freeform 84"/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4" name="Freeform 84"/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5" name="Freeform 84"/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6" name="Freeform 84"/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7" name="Freeform 84"/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8" name="Freeform 84"/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9" name="Freeform 84"/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0" name="Freeform 84"/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1" name="Freeform 84"/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2" name="TextBox 4"/>
            <p:cNvSpPr txBox="1">
              <a:spLocks noChangeArrowheads="1"/>
            </p:cNvSpPr>
            <p:nvPr/>
          </p:nvSpPr>
          <p:spPr bwMode="auto">
            <a:xfrm rot="307360">
              <a:off x="5295233" y="1669617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3" name="TextBox 179"/>
            <p:cNvSpPr txBox="1">
              <a:spLocks noChangeArrowheads="1"/>
            </p:cNvSpPr>
            <p:nvPr/>
          </p:nvSpPr>
          <p:spPr bwMode="auto">
            <a:xfrm rot="2829263">
              <a:off x="7635935" y="3085162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4" name="TextBox 180"/>
            <p:cNvSpPr txBox="1">
              <a:spLocks noChangeArrowheads="1"/>
            </p:cNvSpPr>
            <p:nvPr/>
          </p:nvSpPr>
          <p:spPr bwMode="auto">
            <a:xfrm rot="9845918">
              <a:off x="6395000" y="5885558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5" name="TextBox 181"/>
            <p:cNvSpPr txBox="1">
              <a:spLocks noChangeArrowheads="1"/>
            </p:cNvSpPr>
            <p:nvPr/>
          </p:nvSpPr>
          <p:spPr bwMode="auto">
            <a:xfrm rot="-9948738">
              <a:off x="2117518" y="5932635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6" name="TextBox 182"/>
            <p:cNvSpPr txBox="1">
              <a:spLocks noChangeArrowheads="1"/>
            </p:cNvSpPr>
            <p:nvPr/>
          </p:nvSpPr>
          <p:spPr bwMode="auto">
            <a:xfrm rot="-4992697">
              <a:off x="440646" y="3712538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7" name="TextBox 183"/>
            <p:cNvSpPr txBox="1">
              <a:spLocks noChangeArrowheads="1"/>
            </p:cNvSpPr>
            <p:nvPr/>
          </p:nvSpPr>
          <p:spPr bwMode="auto">
            <a:xfrm rot="-520651">
              <a:off x="2536067" y="1734469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grpSp>
          <p:nvGrpSpPr>
            <p:cNvPr id="212328" name="Group 8"/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212524" name="Oval 3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525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9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9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60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60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60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60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602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03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526" name="Straight Connector 10"/>
              <p:cNvCxnSpPr>
                <a:cxnSpLocks noChangeShapeType="1"/>
                <a:stCxn id="212603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7" name="Straight Connector 297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8" name="Straight Connector 298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9" name="Straight Connector 299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0" name="Straight Connector 300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1" name="Straight Connector 301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2" name="Straight Connector 302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3" name="Straight Connector 303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4" name="Straight Connector 304"/>
              <p:cNvCxnSpPr>
                <a:cxnSpLocks noChangeShapeType="1"/>
                <a:endCxn id="212598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535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9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9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9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9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9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9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9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95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6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8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8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8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8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86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87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7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574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75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76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77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0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1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8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9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8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56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6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6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6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7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7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0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1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9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55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5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6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6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6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6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62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63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0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55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5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5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5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5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5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5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55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1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54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4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4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4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4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4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46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47" name="Line 141"/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2329" name="Group 331"/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212442" name="Oval 332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443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1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1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1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1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2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2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20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21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444" name="Straight Connector 334"/>
              <p:cNvCxnSpPr>
                <a:cxnSpLocks noChangeShapeType="1"/>
                <a:stCxn id="21252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5" name="Straight Connector 335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6" name="Straight Connector 336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7" name="Straight Connector 337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8" name="Straight Connector 338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9" name="Straight Connector 339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0" name="Straight Connector 340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1" name="Straight Connector 341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2" name="Straight Connector 342"/>
              <p:cNvCxnSpPr>
                <a:cxnSpLocks noChangeShapeType="1"/>
                <a:endCxn id="21251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453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0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0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1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1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1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1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12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13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4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0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0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50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50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0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0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0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05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5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49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9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9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49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96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97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6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484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85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86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487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0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1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8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9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7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47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7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7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47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8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8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0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1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8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46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6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7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47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7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7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72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73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9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46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6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21246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charset="0"/>
                  </a:endParaRPr>
                </a:p>
              </p:txBody>
            </p:sp>
            <p:grpSp>
              <p:nvGrpSpPr>
                <p:cNvPr id="21246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6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6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64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65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330" name="Oval 417"/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grpSp>
          <p:nvGrpSpPr>
            <p:cNvPr id="212331" name="Group 133"/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212434" name="Oval 492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3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3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43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4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4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8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9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32" name="Straight Connector 419"/>
            <p:cNvCxnSpPr>
              <a:cxnSpLocks noChangeShapeType="1"/>
              <a:stCxn id="212439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3" name="Straight Connector 420"/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4" name="Straight Connector 421"/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5" name="Straight Connector 422"/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6" name="Straight Connector 423"/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7" name="Straight Connector 424"/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8" name="Straight Connector 425"/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9" name="Straight Connector 426"/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0" name="Straight Connector 427"/>
            <p:cNvCxnSpPr>
              <a:cxnSpLocks noChangeShapeType="1"/>
              <a:endCxn id="212434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2341" name="Group 133"/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21242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2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2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42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3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3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0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1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2" name="Group 133"/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21241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1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2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42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2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2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22" name="Line 140"/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23" name="Line 141"/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3" name="Group 133"/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21241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1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1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41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1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1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14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15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4" name="Group 133"/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21240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0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40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40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06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07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5" name="Group 133"/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21239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9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9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39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8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9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6" name="Group 133"/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21238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8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8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38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9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9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0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1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7" name="Group 133"/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21237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7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1238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grpSp>
            <p:nvGrpSpPr>
              <p:cNvPr id="21238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8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8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82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83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48" name="Straight Connector 12"/>
            <p:cNvCxnSpPr>
              <a:cxnSpLocks noChangeShapeType="1"/>
              <a:endCxn id="212518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9" name="Straight Connector 500"/>
            <p:cNvCxnSpPr>
              <a:cxnSpLocks noChangeShapeType="1"/>
              <a:stCxn id="212314" idx="8"/>
              <a:endCxn id="212375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0" name="Straight Connector 501"/>
            <p:cNvCxnSpPr>
              <a:cxnSpLocks noChangeShapeType="1"/>
              <a:endCxn id="212375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1" name="Straight Connector 502"/>
            <p:cNvCxnSpPr>
              <a:cxnSpLocks noChangeShapeType="1"/>
              <a:endCxn id="212486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2" name="Straight Connector 503"/>
            <p:cNvCxnSpPr>
              <a:cxnSpLocks noChangeShapeType="1"/>
              <a:endCxn id="212486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3" name="Straight Connector 504"/>
            <p:cNvCxnSpPr>
              <a:cxnSpLocks noChangeShapeType="1"/>
              <a:endCxn id="212568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4" name="Straight Connector 505"/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5" name="Straight Connector 506"/>
            <p:cNvCxnSpPr>
              <a:cxnSpLocks noChangeShapeType="1"/>
              <a:stCxn id="212318" idx="4"/>
              <a:endCxn id="212563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6" name="Straight Connector 507"/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7" name="Straight Connector 508"/>
            <p:cNvCxnSpPr>
              <a:cxnSpLocks noChangeShapeType="1"/>
              <a:endCxn id="212550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8" name="Straight Connector 509"/>
            <p:cNvCxnSpPr>
              <a:cxnSpLocks noChangeShapeType="1"/>
              <a:stCxn id="212319" idx="0"/>
              <a:endCxn id="212374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9" name="Straight Connector 510"/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0" name="Straight Connector 511"/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1" name="Straight Connector 512"/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2" name="Straight Connector 513"/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3" name="Straight Connector 514"/>
            <p:cNvCxnSpPr>
              <a:cxnSpLocks noChangeShapeType="1"/>
              <a:endCxn id="212375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4" name="Oval 14"/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2365" name="Straight Connector 18"/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6" name="Straight Connector 516"/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7" name="Straight Connector 515"/>
            <p:cNvCxnSpPr>
              <a:cxnSpLocks noChangeShapeType="1"/>
              <a:stCxn id="212404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8" name="Oval 521"/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   </a:t>
              </a:r>
            </a:p>
          </p:txBody>
        </p:sp>
        <p:cxnSp>
          <p:nvCxnSpPr>
            <p:cNvPr id="212369" name="Straight Connector 519"/>
            <p:cNvCxnSpPr>
              <a:cxnSpLocks noChangeShapeType="1"/>
              <a:stCxn id="212368" idx="6"/>
              <a:endCxn id="212602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0" name="Straight Connector 520"/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1" name="Straight Connector 7"/>
            <p:cNvCxnSpPr>
              <a:cxnSpLocks noChangeShapeType="1"/>
              <a:stCxn id="212476" idx="5"/>
              <a:endCxn id="212600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2" name="Straight Connector 415"/>
            <p:cNvCxnSpPr>
              <a:cxnSpLocks noChangeShapeType="1"/>
              <a:endCxn id="212436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3" name="Straight Connector 523"/>
            <p:cNvCxnSpPr>
              <a:cxnSpLocks noChangeShapeType="1"/>
              <a:stCxn id="212399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74" name="Oval 6"/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2375" name="Oval 517"/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2376" name="Straight Connector 39941"/>
            <p:cNvCxnSpPr>
              <a:cxnSpLocks noChangeShapeType="1"/>
              <a:stCxn id="212375" idx="0"/>
              <a:endCxn id="212464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7" name="Straight Connector 524"/>
            <p:cNvCxnSpPr>
              <a:cxnSpLocks noChangeShapeType="1"/>
              <a:endCxn id="212438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1973" name="Group 418"/>
          <p:cNvGrpSpPr>
            <a:grpSpLocks/>
          </p:cNvGrpSpPr>
          <p:nvPr/>
        </p:nvGrpSpPr>
        <p:grpSpPr bwMode="auto">
          <a:xfrm>
            <a:off x="439735" y="4827588"/>
            <a:ext cx="874711" cy="506412"/>
            <a:chOff x="2889" y="1631"/>
            <a:chExt cx="980" cy="743"/>
          </a:xfrm>
        </p:grpSpPr>
        <p:sp>
          <p:nvSpPr>
            <p:cNvPr id="212304" name="Rectangle 41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35249" name="AutoShape 420"/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  <a:buClrTx/>
                <a:buSzTx/>
                <a:buFontTx/>
                <a:buNone/>
                <a:defRPr/>
              </a:pPr>
              <a:endParaRPr lang="en-US" sz="2400" dirty="0">
                <a:solidFill>
                  <a:srgbClr val="00CC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11974" name="Line 424"/>
          <p:cNvSpPr>
            <a:spLocks noChangeShapeType="1"/>
          </p:cNvSpPr>
          <p:nvPr/>
        </p:nvSpPr>
        <p:spPr bwMode="auto">
          <a:xfrm flipV="1">
            <a:off x="1162050" y="5280025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Content Placeholder 12"/>
          <p:cNvSpPr>
            <a:spLocks noGrp="1"/>
          </p:cNvSpPr>
          <p:nvPr>
            <p:ph idx="1"/>
          </p:nvPr>
        </p:nvSpPr>
        <p:spPr>
          <a:xfrm>
            <a:off x="760413" y="2065338"/>
            <a:ext cx="7772400" cy="1306512"/>
          </a:xfrm>
        </p:spPr>
        <p:txBody>
          <a:bodyPr/>
          <a:lstStyle/>
          <a:p>
            <a:pPr>
              <a:buSzPct val="100000"/>
              <a:buFont typeface="Wingdings" charset="2"/>
              <a:buChar char="§"/>
            </a:pPr>
            <a:r>
              <a:rPr lang="en-US" altLang="en-US" dirty="0">
                <a:ea typeface="ＭＳ Ｐゴシック" charset="-128"/>
              </a:rPr>
              <a:t>subscriber requests content from CDN</a:t>
            </a:r>
          </a:p>
        </p:txBody>
      </p:sp>
      <p:grpSp>
        <p:nvGrpSpPr>
          <p:cNvPr id="211981" name="Group 15"/>
          <p:cNvGrpSpPr>
            <a:grpSpLocks/>
          </p:cNvGrpSpPr>
          <p:nvPr/>
        </p:nvGrpSpPr>
        <p:grpSpPr bwMode="auto">
          <a:xfrm>
            <a:off x="7707325" y="4368777"/>
            <a:ext cx="990594" cy="731861"/>
            <a:chOff x="7707628" y="4368869"/>
            <a:chExt cx="990545" cy="731658"/>
          </a:xfrm>
        </p:grpSpPr>
        <p:pic>
          <p:nvPicPr>
            <p:cNvPr id="212034" name="Picture 1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2035" name="Group 249"/>
            <p:cNvGrpSpPr>
              <a:grpSpLocks/>
            </p:cNvGrpSpPr>
            <p:nvPr/>
          </p:nvGrpSpPr>
          <p:grpSpPr bwMode="auto">
            <a:xfrm flipH="1">
              <a:off x="7707628" y="4368892"/>
              <a:ext cx="225474" cy="395239"/>
              <a:chOff x="4143" y="429"/>
              <a:chExt cx="1422" cy="2392"/>
            </a:xfrm>
          </p:grpSpPr>
          <p:sp>
            <p:nvSpPr>
              <p:cNvPr id="212102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Rectangle 251"/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212104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05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Rectangle 254"/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grpSp>
            <p:nvGrpSpPr>
              <p:cNvPr id="212107" name="Group 255"/>
              <p:cNvGrpSpPr>
                <a:grpSpLocks/>
              </p:cNvGrpSpPr>
              <p:nvPr/>
            </p:nvGrpSpPr>
            <p:grpSpPr bwMode="auto">
              <a:xfrm>
                <a:off x="4754" y="670"/>
                <a:ext cx="581" cy="144"/>
                <a:chOff x="620" y="2569"/>
                <a:chExt cx="725" cy="138"/>
              </a:xfrm>
            </p:grpSpPr>
            <p:sp>
              <p:nvSpPr>
                <p:cNvPr id="1000" name="AutoShape 256"/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1001" name="AutoShape 257"/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976" name="Rectangle 258"/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grpSp>
            <p:nvGrpSpPr>
              <p:cNvPr id="212109" name="Group 259"/>
              <p:cNvGrpSpPr>
                <a:grpSpLocks/>
              </p:cNvGrpSpPr>
              <p:nvPr/>
            </p:nvGrpSpPr>
            <p:grpSpPr bwMode="auto">
              <a:xfrm>
                <a:off x="4744" y="996"/>
                <a:ext cx="581" cy="134"/>
                <a:chOff x="610" y="2570"/>
                <a:chExt cx="725" cy="139"/>
              </a:xfrm>
            </p:grpSpPr>
            <p:sp>
              <p:nvSpPr>
                <p:cNvPr id="998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999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978" name="Rectangle 262"/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979" name="Rectangle 263"/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grpSp>
            <p:nvGrpSpPr>
              <p:cNvPr id="212112" name="Group 264"/>
              <p:cNvGrpSpPr>
                <a:grpSpLocks/>
              </p:cNvGrpSpPr>
              <p:nvPr/>
            </p:nvGrpSpPr>
            <p:grpSpPr bwMode="auto">
              <a:xfrm>
                <a:off x="4734" y="1620"/>
                <a:ext cx="571" cy="144"/>
                <a:chOff x="613" y="2570"/>
                <a:chExt cx="711" cy="133"/>
              </a:xfrm>
            </p:grpSpPr>
            <p:sp>
              <p:nvSpPr>
                <p:cNvPr id="996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997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212113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14" name="Group 268"/>
              <p:cNvGrpSpPr>
                <a:grpSpLocks/>
              </p:cNvGrpSpPr>
              <p:nvPr/>
            </p:nvGrpSpPr>
            <p:grpSpPr bwMode="auto">
              <a:xfrm>
                <a:off x="4743" y="1303"/>
                <a:ext cx="580" cy="163"/>
                <a:chOff x="620" y="2544"/>
                <a:chExt cx="723" cy="163"/>
              </a:xfrm>
            </p:grpSpPr>
            <p:sp>
              <p:nvSpPr>
                <p:cNvPr id="994" name="AutoShape 269"/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995" name="AutoShape 270"/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983" name="Rectangle 271"/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212116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17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6" name="Oval 274"/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212119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8" name="AutoShape 276"/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989" name="AutoShape 277"/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990" name="Oval 278"/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991" name="Oval 279"/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ea typeface="ＭＳ Ｐゴシック" charset="0"/>
                </a:endParaRPr>
              </a:p>
            </p:txBody>
          </p:sp>
          <p:sp>
            <p:nvSpPr>
              <p:cNvPr id="992" name="Oval 280"/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993" name="Rectangle 281"/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</p:grpSp>
        <p:grpSp>
          <p:nvGrpSpPr>
            <p:cNvPr id="212036" name="Group 249"/>
            <p:cNvGrpSpPr>
              <a:grpSpLocks/>
            </p:cNvGrpSpPr>
            <p:nvPr/>
          </p:nvGrpSpPr>
          <p:grpSpPr bwMode="auto">
            <a:xfrm flipH="1">
              <a:off x="7939401" y="4368869"/>
              <a:ext cx="227060" cy="396725"/>
              <a:chOff x="4136" y="427"/>
              <a:chExt cx="1432" cy="2401"/>
            </a:xfrm>
          </p:grpSpPr>
          <p:sp>
            <p:nvSpPr>
              <p:cNvPr id="212070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" name="Rectangle 251"/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212072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73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" name="Rectangle 254"/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grpSp>
            <p:nvGrpSpPr>
              <p:cNvPr id="212075" name="Group 255"/>
              <p:cNvGrpSpPr>
                <a:grpSpLocks/>
              </p:cNvGrpSpPr>
              <p:nvPr/>
            </p:nvGrpSpPr>
            <p:grpSpPr bwMode="auto">
              <a:xfrm>
                <a:off x="4747" y="668"/>
                <a:ext cx="581" cy="144"/>
                <a:chOff x="612" y="2567"/>
                <a:chExt cx="725" cy="138"/>
              </a:xfrm>
            </p:grpSpPr>
            <p:sp>
              <p:nvSpPr>
                <p:cNvPr id="1033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1034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1009" name="Rectangle 258"/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grpSp>
            <p:nvGrpSpPr>
              <p:cNvPr id="212077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31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1032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1011" name="Rectangle 262"/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1012" name="Rectangle 263"/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grpSp>
            <p:nvGrpSpPr>
              <p:cNvPr id="212080" name="Group 264"/>
              <p:cNvGrpSpPr>
                <a:grpSpLocks/>
              </p:cNvGrpSpPr>
              <p:nvPr/>
            </p:nvGrpSpPr>
            <p:grpSpPr bwMode="auto">
              <a:xfrm>
                <a:off x="4738" y="1625"/>
                <a:ext cx="571" cy="153"/>
                <a:chOff x="617" y="2569"/>
                <a:chExt cx="711" cy="141"/>
              </a:xfrm>
            </p:grpSpPr>
            <p:sp>
              <p:nvSpPr>
                <p:cNvPr id="1029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1030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212081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82" name="Group 268"/>
              <p:cNvGrpSpPr>
                <a:grpSpLocks/>
              </p:cNvGrpSpPr>
              <p:nvPr/>
            </p:nvGrpSpPr>
            <p:grpSpPr bwMode="auto">
              <a:xfrm>
                <a:off x="4737" y="1330"/>
                <a:ext cx="611" cy="134"/>
                <a:chOff x="612" y="2571"/>
                <a:chExt cx="761" cy="134"/>
              </a:xfrm>
            </p:grpSpPr>
            <p:sp>
              <p:nvSpPr>
                <p:cNvPr id="1027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1028" name="AutoShape 270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1016" name="Rectangle 271"/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212084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85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9" name="Oval 274"/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212087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1" name="AutoShape 276"/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1022" name="AutoShape 277"/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1023" name="Oval 278"/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1024" name="Oval 279"/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ea typeface="ＭＳ Ｐゴシック" charset="0"/>
                </a:endParaRPr>
              </a:p>
            </p:txBody>
          </p:sp>
          <p:sp>
            <p:nvSpPr>
              <p:cNvPr id="1025" name="Oval 280"/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1026" name="Rectangle 281"/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</p:grpSp>
        <p:grpSp>
          <p:nvGrpSpPr>
            <p:cNvPr id="212037" name="Group 249"/>
            <p:cNvGrpSpPr>
              <a:grpSpLocks/>
            </p:cNvGrpSpPr>
            <p:nvPr/>
          </p:nvGrpSpPr>
          <p:grpSpPr bwMode="auto">
            <a:xfrm flipH="1">
              <a:off x="8472698" y="4384738"/>
              <a:ext cx="225475" cy="395238"/>
              <a:chOff x="4140" y="431"/>
              <a:chExt cx="1422" cy="2392"/>
            </a:xfrm>
          </p:grpSpPr>
          <p:sp>
            <p:nvSpPr>
              <p:cNvPr id="212038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Rectangle 251"/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212040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41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Rectangle 254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grpSp>
            <p:nvGrpSpPr>
              <p:cNvPr id="212043" name="Group 255"/>
              <p:cNvGrpSpPr>
                <a:grpSpLocks/>
              </p:cNvGrpSpPr>
              <p:nvPr/>
            </p:nvGrpSpPr>
            <p:grpSpPr bwMode="auto">
              <a:xfrm>
                <a:off x="4751" y="672"/>
                <a:ext cx="581" cy="144"/>
                <a:chOff x="616" y="2571"/>
                <a:chExt cx="725" cy="138"/>
              </a:xfrm>
            </p:grpSpPr>
            <p:sp>
              <p:nvSpPr>
                <p:cNvPr id="1066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1067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1042" name="Rectangle 258"/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grpSp>
            <p:nvGrpSpPr>
              <p:cNvPr id="212045" name="Group 259"/>
              <p:cNvGrpSpPr>
                <a:grpSpLocks/>
              </p:cNvGrpSpPr>
              <p:nvPr/>
            </p:nvGrpSpPr>
            <p:grpSpPr bwMode="auto">
              <a:xfrm>
                <a:off x="4721" y="998"/>
                <a:ext cx="581" cy="134"/>
                <a:chOff x="581" y="2572"/>
                <a:chExt cx="725" cy="139"/>
              </a:xfrm>
            </p:grpSpPr>
            <p:sp>
              <p:nvSpPr>
                <p:cNvPr id="1064" name="AutoShape 260"/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1065" name="AutoShape 261"/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1044" name="Rectangle 262"/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1045" name="Rectangle 263"/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grpSp>
            <p:nvGrpSpPr>
              <p:cNvPr id="212048" name="Group 264"/>
              <p:cNvGrpSpPr>
                <a:grpSpLocks/>
              </p:cNvGrpSpPr>
              <p:nvPr/>
            </p:nvGrpSpPr>
            <p:grpSpPr bwMode="auto">
              <a:xfrm>
                <a:off x="4731" y="1622"/>
                <a:ext cx="551" cy="144"/>
                <a:chOff x="609" y="2572"/>
                <a:chExt cx="686" cy="133"/>
              </a:xfrm>
            </p:grpSpPr>
            <p:sp>
              <p:nvSpPr>
                <p:cNvPr id="1062" name="AutoShape 265"/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1063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212049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50" name="Group 268"/>
              <p:cNvGrpSpPr>
                <a:grpSpLocks/>
              </p:cNvGrpSpPr>
              <p:nvPr/>
            </p:nvGrpSpPr>
            <p:grpSpPr bwMode="auto">
              <a:xfrm>
                <a:off x="4740" y="1324"/>
                <a:ext cx="580" cy="144"/>
                <a:chOff x="616" y="2565"/>
                <a:chExt cx="723" cy="144"/>
              </a:xfrm>
            </p:grpSpPr>
            <p:sp>
              <p:nvSpPr>
                <p:cNvPr id="1060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  <p:sp>
              <p:nvSpPr>
                <p:cNvPr id="1061" name="AutoShape 270"/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ea typeface="ＭＳ Ｐゴシック" charset="0"/>
                  </a:endParaRPr>
                </a:p>
              </p:txBody>
            </p:sp>
          </p:grpSp>
          <p:sp>
            <p:nvSpPr>
              <p:cNvPr id="1049" name="Rectangle 271"/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212052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53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Oval 274"/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212055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AutoShape 276"/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1055" name="AutoShape 277"/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1056" name="Oval 278"/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1057" name="Oval 279"/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ea typeface="ＭＳ Ｐゴシック" charset="0"/>
                </a:endParaRPr>
              </a:p>
            </p:txBody>
          </p:sp>
          <p:sp>
            <p:nvSpPr>
              <p:cNvPr id="1058" name="Oval 280"/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  <p:sp>
            <p:nvSpPr>
              <p:cNvPr id="1059" name="Rectangle 281"/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ea typeface="ＭＳ Ｐゴシック" charset="0"/>
                </a:endParaRPr>
              </a:p>
            </p:txBody>
          </p:sp>
        </p:grpSp>
      </p:grpSp>
      <p:grpSp>
        <p:nvGrpSpPr>
          <p:cNvPr id="20" name="Group 19"/>
          <p:cNvGrpSpPr>
            <a:grpSpLocks/>
          </p:cNvGrpSpPr>
          <p:nvPr/>
        </p:nvGrpSpPr>
        <p:grpSpPr bwMode="auto">
          <a:xfrm>
            <a:off x="227013" y="3719513"/>
            <a:ext cx="982662" cy="1585912"/>
            <a:chOff x="226804" y="3719080"/>
            <a:chExt cx="982820" cy="1586234"/>
          </a:xfrm>
        </p:grpSpPr>
        <p:pic>
          <p:nvPicPr>
            <p:cNvPr id="211997" name="Picture 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109" y="5014480"/>
              <a:ext cx="405029" cy="290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98" name="Cloud Callout 16"/>
            <p:cNvSpPr>
              <a:spLocks noChangeArrowheads="1"/>
            </p:cNvSpPr>
            <p:nvPr/>
          </p:nvSpPr>
          <p:spPr bwMode="auto">
            <a:xfrm flipH="1">
              <a:off x="226804" y="3719080"/>
              <a:ext cx="982820" cy="514019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</p:grpSp>
      <p:sp>
        <p:nvSpPr>
          <p:cNvPr id="211984" name="Content Placeholder 12"/>
          <p:cNvSpPr txBox="1">
            <a:spLocks/>
          </p:cNvSpPr>
          <p:nvPr/>
        </p:nvSpPr>
        <p:spPr bwMode="auto">
          <a:xfrm>
            <a:off x="715963" y="1265238"/>
            <a:ext cx="7772400" cy="80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anchor="t"/>
          <a:lstStyle>
            <a:lvl1pPr marL="287338" indent="-28733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7020" indent="-28702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Calibri"/>
              </a:rPr>
              <a:t>CDN: stores copies of content at CDN nodes </a:t>
            </a:r>
          </a:p>
          <a:p>
            <a:pPr marL="680720" lvl="1" indent="-223520">
              <a:lnSpc>
                <a:spcPct val="85000"/>
              </a:lnSpc>
              <a:buClr>
                <a:srgbClr val="000099"/>
              </a:buClr>
              <a:buSzTx/>
              <a:buFont typeface="Arial" charset="0"/>
              <a:buChar char="•"/>
            </a:pPr>
            <a:r>
              <a:rPr lang="en-US" altLang="en-US" sz="2400" dirty="0">
                <a:solidFill>
                  <a:srgbClr val="000000"/>
                </a:solidFill>
                <a:latin typeface="Calibri"/>
              </a:rPr>
              <a:t>e.g. Netflix stores copies of </a:t>
            </a:r>
            <a:r>
              <a:rPr lang="en-US" altLang="en-US" sz="2400" dirty="0" smtClean="0">
                <a:solidFill>
                  <a:srgbClr val="000000"/>
                </a:solidFill>
                <a:latin typeface="Calibri"/>
              </a:rPr>
              <a:t>“House of Card”</a:t>
            </a:r>
            <a:endParaRPr lang="en-US" altLang="en-US" sz="2400" dirty="0">
              <a:solidFill>
                <a:srgbClr val="000000"/>
              </a:solidFill>
              <a:latin typeface="Calibri"/>
            </a:endParaRPr>
          </a:p>
        </p:txBody>
      </p:sp>
      <p:grpSp>
        <p:nvGrpSpPr>
          <p:cNvPr id="23" name="Group 22"/>
          <p:cNvGrpSpPr>
            <a:grpSpLocks/>
          </p:cNvGrpSpPr>
          <p:nvPr/>
        </p:nvGrpSpPr>
        <p:grpSpPr bwMode="auto">
          <a:xfrm>
            <a:off x="-33240" y="5019428"/>
            <a:ext cx="2060093" cy="313351"/>
            <a:chOff x="5889236" y="-41610"/>
            <a:chExt cx="2060121" cy="313738"/>
          </a:xfrm>
        </p:grpSpPr>
        <p:sp>
          <p:nvSpPr>
            <p:cNvPr id="211995" name="Rectangle 20"/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1996" name="TextBox 21"/>
            <p:cNvSpPr txBox="1">
              <a:spLocks noChangeArrowheads="1"/>
            </p:cNvSpPr>
            <p:nvPr/>
          </p:nvSpPr>
          <p:spPr bwMode="auto">
            <a:xfrm>
              <a:off x="5889236" y="-41610"/>
              <a:ext cx="2060121" cy="3081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 smtClean="0">
                  <a:solidFill>
                    <a:srgbClr val="FFFFFF"/>
                  </a:solidFill>
                  <a:latin typeface="+mn-lt"/>
                </a:rPr>
                <a:t>Where’s House of Cards?</a:t>
              </a:r>
              <a:endParaRPr lang="en-US" altLang="en-US" sz="1400" dirty="0">
                <a:solidFill>
                  <a:srgbClr val="FFFFFF"/>
                </a:solidFill>
                <a:latin typeface="+mn-lt"/>
              </a:endParaRPr>
            </a:p>
          </p:txBody>
        </p:sp>
      </p:grpSp>
      <p:grpSp>
        <p:nvGrpSpPr>
          <p:cNvPr id="1113" name="Group 1112"/>
          <p:cNvGrpSpPr>
            <a:grpSpLocks/>
          </p:cNvGrpSpPr>
          <p:nvPr/>
        </p:nvGrpSpPr>
        <p:grpSpPr bwMode="auto">
          <a:xfrm>
            <a:off x="7261225" y="4778375"/>
            <a:ext cx="1279525" cy="338138"/>
            <a:chOff x="5931471" y="-30236"/>
            <a:chExt cx="1279747" cy="338971"/>
          </a:xfrm>
        </p:grpSpPr>
        <p:sp>
          <p:nvSpPr>
            <p:cNvPr id="211993" name="Rectangle 1113"/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1994" name="TextBox 1114"/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279747" cy="338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</a:rPr>
                <a:t>manifest file</a:t>
              </a:r>
            </a:p>
          </p:txBody>
        </p:sp>
      </p:grpSp>
      <p:sp>
        <p:nvSpPr>
          <p:cNvPr id="28" name="Freeform 27"/>
          <p:cNvSpPr>
            <a:spLocks/>
          </p:cNvSpPr>
          <p:nvPr/>
        </p:nvSpPr>
        <p:spPr bwMode="auto">
          <a:xfrm>
            <a:off x="1074738" y="4243388"/>
            <a:ext cx="1008062" cy="881062"/>
          </a:xfrm>
          <a:custGeom>
            <a:avLst/>
            <a:gdLst>
              <a:gd name="T0" fmla="*/ 542251 w 1284637"/>
              <a:gd name="T1" fmla="*/ 0 h 1108430"/>
              <a:gd name="T2" fmla="*/ 620508 w 1284637"/>
              <a:gd name="T3" fmla="*/ 556152 h 1108430"/>
              <a:gd name="T4" fmla="*/ 0 w 1284637"/>
              <a:gd name="T5" fmla="*/ 55551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1" name="Freeform 1120"/>
          <p:cNvSpPr>
            <a:spLocks/>
          </p:cNvSpPr>
          <p:nvPr/>
        </p:nvSpPr>
        <p:spPr bwMode="auto">
          <a:xfrm flipV="1">
            <a:off x="1100138" y="5127625"/>
            <a:ext cx="2166937" cy="709613"/>
          </a:xfrm>
          <a:custGeom>
            <a:avLst/>
            <a:gdLst>
              <a:gd name="T0" fmla="*/ 1752991 w 1898925"/>
              <a:gd name="T1" fmla="*/ 0 h 980345"/>
              <a:gd name="T2" fmla="*/ 2822161 w 1898925"/>
              <a:gd name="T3" fmla="*/ 227646 h 980345"/>
              <a:gd name="T4" fmla="*/ 2173683 w 1898925"/>
              <a:gd name="T5" fmla="*/ 258645 h 980345"/>
              <a:gd name="T6" fmla="*/ 1262389 w 1898925"/>
              <a:gd name="T7" fmla="*/ 362755 h 980345"/>
              <a:gd name="T8" fmla="*/ 0 w 1898925"/>
              <a:gd name="T9" fmla="*/ 371335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2" name="Content Placeholder 12"/>
          <p:cNvSpPr txBox="1">
            <a:spLocks/>
          </p:cNvSpPr>
          <p:nvPr/>
        </p:nvSpPr>
        <p:spPr bwMode="auto">
          <a:xfrm>
            <a:off x="771525" y="2505075"/>
            <a:ext cx="7650163" cy="458788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0720" lvl="1" indent="-223520">
              <a:buSzTx/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directed to nearby copy, retrieves content</a:t>
            </a:r>
          </a:p>
          <a:p>
            <a:pPr marL="457200" lvl="1" indent="0">
              <a:buSzTx/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23" name="Content Placeholder 12"/>
          <p:cNvSpPr txBox="1">
            <a:spLocks/>
          </p:cNvSpPr>
          <p:nvPr/>
        </p:nvSpPr>
        <p:spPr bwMode="auto">
          <a:xfrm>
            <a:off x="787400" y="2852738"/>
            <a:ext cx="7772400" cy="5032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SzTx/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may choose different copy if network path congested</a:t>
            </a:r>
          </a:p>
          <a:p>
            <a:pPr marL="457200" lvl="1" indent="0">
              <a:buSzTx/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123</a:t>
            </a:fld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t="26021" b="31281"/>
          <a:stretch/>
        </p:blipFill>
        <p:spPr>
          <a:xfrm>
            <a:off x="452111" y="3841291"/>
            <a:ext cx="559790" cy="239017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1677972" y="3743476"/>
            <a:ext cx="485182" cy="792014"/>
            <a:chOff x="1677972" y="3743476"/>
            <a:chExt cx="485182" cy="792014"/>
          </a:xfrm>
        </p:grpSpPr>
        <p:grpSp>
          <p:nvGrpSpPr>
            <p:cNvPr id="212607" name="Group 950"/>
            <p:cNvGrpSpPr>
              <a:grpSpLocks/>
            </p:cNvGrpSpPr>
            <p:nvPr/>
          </p:nvGrpSpPr>
          <p:grpSpPr bwMode="auto">
            <a:xfrm>
              <a:off x="1677972" y="4165160"/>
              <a:ext cx="219002" cy="370330"/>
              <a:chOff x="4140" y="429"/>
              <a:chExt cx="1425" cy="2396"/>
            </a:xfrm>
          </p:grpSpPr>
          <p:sp>
            <p:nvSpPr>
              <p:cNvPr id="212608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09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10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1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2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3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638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4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5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636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7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6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17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8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634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5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9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620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632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3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21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2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3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4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5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6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7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8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9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630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31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7"/>
            <a:srcRect t="11806" b="17848"/>
            <a:stretch/>
          </p:blipFill>
          <p:spPr>
            <a:xfrm>
              <a:off x="1788607" y="3743476"/>
              <a:ext cx="374547" cy="390160"/>
            </a:xfrm>
            <a:prstGeom prst="rect">
              <a:avLst/>
            </a:prstGeom>
          </p:spPr>
        </p:pic>
      </p:grpSp>
      <p:grpSp>
        <p:nvGrpSpPr>
          <p:cNvPr id="9" name="Group 8"/>
          <p:cNvGrpSpPr/>
          <p:nvPr/>
        </p:nvGrpSpPr>
        <p:grpSpPr>
          <a:xfrm>
            <a:off x="4387847" y="3553559"/>
            <a:ext cx="642553" cy="681889"/>
            <a:chOff x="4387847" y="3553559"/>
            <a:chExt cx="642553" cy="681889"/>
          </a:xfrm>
        </p:grpSpPr>
        <p:grpSp>
          <p:nvGrpSpPr>
            <p:cNvPr id="212237" name="Group 950"/>
            <p:cNvGrpSpPr>
              <a:grpSpLocks/>
            </p:cNvGrpSpPr>
            <p:nvPr/>
          </p:nvGrpSpPr>
          <p:grpSpPr bwMode="auto">
            <a:xfrm>
              <a:off x="4387847" y="3865982"/>
              <a:ext cx="219003" cy="369466"/>
              <a:chOff x="4140" y="429"/>
              <a:chExt cx="1425" cy="2396"/>
            </a:xfrm>
          </p:grpSpPr>
          <p:sp>
            <p:nvSpPr>
              <p:cNvPr id="212238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39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40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1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2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3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68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4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5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66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7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6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47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8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64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5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9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50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62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3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51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2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3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4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5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6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7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8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9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60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61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676" name="Picture 675"/>
            <p:cNvPicPr>
              <a:picLocks noChangeAspect="1"/>
            </p:cNvPicPr>
            <p:nvPr/>
          </p:nvPicPr>
          <p:blipFill rotWithShape="1">
            <a:blip r:embed="rId7"/>
            <a:srcRect t="11806" b="17848"/>
            <a:stretch/>
          </p:blipFill>
          <p:spPr>
            <a:xfrm>
              <a:off x="4655853" y="3553559"/>
              <a:ext cx="374547" cy="390160"/>
            </a:xfrm>
            <a:prstGeom prst="rect">
              <a:avLst/>
            </a:prstGeom>
          </p:spPr>
        </p:pic>
      </p:grpSp>
      <p:grpSp>
        <p:nvGrpSpPr>
          <p:cNvPr id="10" name="Group 9"/>
          <p:cNvGrpSpPr/>
          <p:nvPr/>
        </p:nvGrpSpPr>
        <p:grpSpPr>
          <a:xfrm>
            <a:off x="6067422" y="3800804"/>
            <a:ext cx="644968" cy="709286"/>
            <a:chOff x="6067422" y="3800804"/>
            <a:chExt cx="644968" cy="709286"/>
          </a:xfrm>
        </p:grpSpPr>
        <p:grpSp>
          <p:nvGrpSpPr>
            <p:cNvPr id="212169" name="Group 950"/>
            <p:cNvGrpSpPr>
              <a:grpSpLocks/>
            </p:cNvGrpSpPr>
            <p:nvPr/>
          </p:nvGrpSpPr>
          <p:grpSpPr bwMode="auto">
            <a:xfrm>
              <a:off x="6067422" y="4139760"/>
              <a:ext cx="219003" cy="370330"/>
              <a:chOff x="4140" y="429"/>
              <a:chExt cx="1425" cy="2396"/>
            </a:xfrm>
          </p:grpSpPr>
          <p:sp>
            <p:nvSpPr>
              <p:cNvPr id="212170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1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72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3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4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75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00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01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76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77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98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9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78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79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80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96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7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81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82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94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5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83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4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5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6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7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8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9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0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1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192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3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677" name="Picture 676"/>
            <p:cNvPicPr>
              <a:picLocks noChangeAspect="1"/>
            </p:cNvPicPr>
            <p:nvPr/>
          </p:nvPicPr>
          <p:blipFill rotWithShape="1">
            <a:blip r:embed="rId7"/>
            <a:srcRect t="11806" b="17848"/>
            <a:stretch/>
          </p:blipFill>
          <p:spPr>
            <a:xfrm>
              <a:off x="6337843" y="3800804"/>
              <a:ext cx="374547" cy="390160"/>
            </a:xfrm>
            <a:prstGeom prst="rect">
              <a:avLst/>
            </a:prstGeom>
          </p:spPr>
        </p:pic>
      </p:grpSp>
      <p:grpSp>
        <p:nvGrpSpPr>
          <p:cNvPr id="16" name="Group 15"/>
          <p:cNvGrpSpPr/>
          <p:nvPr/>
        </p:nvGrpSpPr>
        <p:grpSpPr>
          <a:xfrm>
            <a:off x="1691046" y="5939985"/>
            <a:ext cx="650428" cy="611446"/>
            <a:chOff x="1691046" y="5939985"/>
            <a:chExt cx="650428" cy="611446"/>
          </a:xfrm>
        </p:grpSpPr>
        <p:grpSp>
          <p:nvGrpSpPr>
            <p:cNvPr id="212135" name="Group 950"/>
            <p:cNvGrpSpPr>
              <a:grpSpLocks/>
            </p:cNvGrpSpPr>
            <p:nvPr/>
          </p:nvGrpSpPr>
          <p:grpSpPr bwMode="auto">
            <a:xfrm>
              <a:off x="2122472" y="5939985"/>
              <a:ext cx="219002" cy="370330"/>
              <a:chOff x="4140" y="429"/>
              <a:chExt cx="1425" cy="2396"/>
            </a:xfrm>
          </p:grpSpPr>
          <p:sp>
            <p:nvSpPr>
              <p:cNvPr id="212136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7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38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9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40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1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66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2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3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64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5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4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45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6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62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3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7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48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60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1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9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0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1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2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3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4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5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6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7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158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9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678" name="Picture 677"/>
            <p:cNvPicPr>
              <a:picLocks noChangeAspect="1"/>
            </p:cNvPicPr>
            <p:nvPr/>
          </p:nvPicPr>
          <p:blipFill rotWithShape="1">
            <a:blip r:embed="rId7"/>
            <a:srcRect t="11806" b="17848"/>
            <a:stretch/>
          </p:blipFill>
          <p:spPr>
            <a:xfrm>
              <a:off x="1691046" y="6161271"/>
              <a:ext cx="374547" cy="390160"/>
            </a:xfrm>
            <a:prstGeom prst="rect">
              <a:avLst/>
            </a:prstGeom>
          </p:spPr>
        </p:pic>
      </p:grpSp>
      <p:grpSp>
        <p:nvGrpSpPr>
          <p:cNvPr id="15" name="Group 14"/>
          <p:cNvGrpSpPr/>
          <p:nvPr/>
        </p:nvGrpSpPr>
        <p:grpSpPr>
          <a:xfrm>
            <a:off x="3221046" y="6086895"/>
            <a:ext cx="587662" cy="647098"/>
            <a:chOff x="3221046" y="6086895"/>
            <a:chExt cx="587662" cy="647098"/>
          </a:xfrm>
        </p:grpSpPr>
        <p:grpSp>
          <p:nvGrpSpPr>
            <p:cNvPr id="212271" name="Group 950"/>
            <p:cNvGrpSpPr>
              <a:grpSpLocks/>
            </p:cNvGrpSpPr>
            <p:nvPr/>
          </p:nvGrpSpPr>
          <p:grpSpPr bwMode="auto">
            <a:xfrm>
              <a:off x="3221046" y="6086895"/>
              <a:ext cx="220003" cy="369466"/>
              <a:chOff x="4140" y="429"/>
              <a:chExt cx="1425" cy="2396"/>
            </a:xfrm>
          </p:grpSpPr>
          <p:sp>
            <p:nvSpPr>
              <p:cNvPr id="212272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3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74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5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6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77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302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303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78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79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300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301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0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1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82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98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99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3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84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96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97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5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6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7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8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9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90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1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2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3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94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5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679" name="Picture 678"/>
            <p:cNvPicPr>
              <a:picLocks noChangeAspect="1"/>
            </p:cNvPicPr>
            <p:nvPr/>
          </p:nvPicPr>
          <p:blipFill rotWithShape="1">
            <a:blip r:embed="rId7"/>
            <a:srcRect t="11806" b="17848"/>
            <a:stretch/>
          </p:blipFill>
          <p:spPr>
            <a:xfrm>
              <a:off x="3434161" y="6343833"/>
              <a:ext cx="374547" cy="390160"/>
            </a:xfrm>
            <a:prstGeom prst="rect">
              <a:avLst/>
            </a:prstGeom>
          </p:spPr>
        </p:pic>
      </p:grpSp>
      <p:grpSp>
        <p:nvGrpSpPr>
          <p:cNvPr id="12" name="Group 11"/>
          <p:cNvGrpSpPr/>
          <p:nvPr/>
        </p:nvGrpSpPr>
        <p:grpSpPr>
          <a:xfrm>
            <a:off x="5045124" y="5922520"/>
            <a:ext cx="374547" cy="800951"/>
            <a:chOff x="5045124" y="5922520"/>
            <a:chExt cx="374547" cy="800951"/>
          </a:xfrm>
        </p:grpSpPr>
        <p:grpSp>
          <p:nvGrpSpPr>
            <p:cNvPr id="212203" name="Group 950"/>
            <p:cNvGrpSpPr>
              <a:grpSpLocks/>
            </p:cNvGrpSpPr>
            <p:nvPr/>
          </p:nvGrpSpPr>
          <p:grpSpPr bwMode="auto">
            <a:xfrm>
              <a:off x="5084747" y="5922520"/>
              <a:ext cx="219002" cy="370329"/>
              <a:chOff x="4140" y="429"/>
              <a:chExt cx="1425" cy="2396"/>
            </a:xfrm>
          </p:grpSpPr>
          <p:sp>
            <p:nvSpPr>
              <p:cNvPr id="212204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5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06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7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8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09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34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0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11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32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3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2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13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14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30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1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5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16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28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29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7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18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19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0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1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2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3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4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5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26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7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680" name="Picture 679"/>
            <p:cNvPicPr>
              <a:picLocks noChangeAspect="1"/>
            </p:cNvPicPr>
            <p:nvPr/>
          </p:nvPicPr>
          <p:blipFill rotWithShape="1">
            <a:blip r:embed="rId7"/>
            <a:srcRect t="11806" b="17848"/>
            <a:stretch/>
          </p:blipFill>
          <p:spPr>
            <a:xfrm>
              <a:off x="5045124" y="6333311"/>
              <a:ext cx="374547" cy="390160"/>
            </a:xfrm>
            <a:prstGeom prst="rect">
              <a:avLst/>
            </a:prstGeom>
          </p:spPr>
        </p:pic>
      </p:grpSp>
      <p:grpSp>
        <p:nvGrpSpPr>
          <p:cNvPr id="11" name="Group 10"/>
          <p:cNvGrpSpPr/>
          <p:nvPr/>
        </p:nvGrpSpPr>
        <p:grpSpPr>
          <a:xfrm>
            <a:off x="7186597" y="6044760"/>
            <a:ext cx="637428" cy="534749"/>
            <a:chOff x="7186597" y="6044760"/>
            <a:chExt cx="637428" cy="534749"/>
          </a:xfrm>
        </p:grpSpPr>
        <p:grpSp>
          <p:nvGrpSpPr>
            <p:cNvPr id="212001" name="Group 950"/>
            <p:cNvGrpSpPr>
              <a:grpSpLocks/>
            </p:cNvGrpSpPr>
            <p:nvPr/>
          </p:nvGrpSpPr>
          <p:grpSpPr bwMode="auto">
            <a:xfrm>
              <a:off x="7186597" y="6044760"/>
              <a:ext cx="219002" cy="370330"/>
              <a:chOff x="4140" y="429"/>
              <a:chExt cx="1425" cy="2396"/>
            </a:xfrm>
          </p:grpSpPr>
          <p:sp>
            <p:nvSpPr>
              <p:cNvPr id="212002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3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04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5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6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07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032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33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08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09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30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31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0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1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12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28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29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3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14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26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27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5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6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7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8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9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20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1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2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3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024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5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681" name="Picture 680"/>
            <p:cNvPicPr>
              <a:picLocks noChangeAspect="1"/>
            </p:cNvPicPr>
            <p:nvPr/>
          </p:nvPicPr>
          <p:blipFill rotWithShape="1">
            <a:blip r:embed="rId7"/>
            <a:srcRect t="11806" b="17848"/>
            <a:stretch/>
          </p:blipFill>
          <p:spPr>
            <a:xfrm>
              <a:off x="7449478" y="6189349"/>
              <a:ext cx="374547" cy="3901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22668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5214E-6 3.59408E-6 L 0.11335 -0.02916 L 0.14356 -0.02685 L 0.31852 0.00185 L 0.46138 -0.03078 L 0.55164 -0.00486 L 0.62333 0.0155 L 0.72418 -0.01088 L 0.77539 -0.05508 " pathEditMode="relative" rAng="0" ptsTypes="AAAAAAAAA">
                                      <p:cBhvr>
                                        <p:cTn id="4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761" y="-19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86 -0.00046 L -0.12238 0.06989 L -0.2812 0.02152 L -0.43152 0.0523 L -0.6367 0.028 L -0.76549 0.05462 " pathEditMode="relative" rAng="0" ptsTypes="AAAAAA">
                                      <p:cBhvr>
                                        <p:cTn id="58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518" y="35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0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28" grpId="0" animBg="1"/>
      <p:bldP spid="28" grpId="1" animBg="1"/>
      <p:bldP spid="1121" grpId="0" animBg="1"/>
      <p:bldP spid="1122" grpId="0"/>
      <p:bldP spid="1123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Rectangle 2"/>
          <p:cNvSpPr>
            <a:spLocks noGrp="1" noChangeArrowheads="1"/>
          </p:cNvSpPr>
          <p:nvPr>
            <p:ph type="title"/>
          </p:nvPr>
        </p:nvSpPr>
        <p:spPr>
          <a:xfrm>
            <a:off x="506413" y="195263"/>
            <a:ext cx="5746750" cy="819150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Chapter 2: summary</a:t>
            </a:r>
          </a:p>
        </p:txBody>
      </p:sp>
      <p:sp>
        <p:nvSpPr>
          <p:cNvPr id="24576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14350" y="1854200"/>
            <a:ext cx="4313238" cy="3676650"/>
          </a:xfrm>
        </p:spPr>
        <p:txBody>
          <a:bodyPr>
            <a:normAutofit fontScale="92500"/>
          </a:bodyPr>
          <a:lstStyle/>
          <a:p>
            <a:pPr marL="287338" indent="-287338">
              <a:defRPr/>
            </a:pPr>
            <a:r>
              <a:rPr lang="en-US" sz="2400" dirty="0">
                <a:latin typeface="+mj-lt"/>
              </a:rPr>
              <a:t>application architectures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client-server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P2P</a:t>
            </a:r>
          </a:p>
          <a:p>
            <a:pPr marL="287338" indent="-287338">
              <a:defRPr/>
            </a:pPr>
            <a:r>
              <a:rPr lang="en-US" sz="2400" dirty="0">
                <a:latin typeface="+mj-lt"/>
              </a:rPr>
              <a:t>application service requirements: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reliability, bandwidth, delay</a:t>
            </a:r>
          </a:p>
          <a:p>
            <a:pPr marL="287338" indent="-287338">
              <a:defRPr/>
            </a:pPr>
            <a:r>
              <a:rPr lang="en-US" sz="2400" dirty="0">
                <a:latin typeface="+mj-lt"/>
              </a:rPr>
              <a:t>Internet transport service model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connection-oriented, reliable: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unreliable, datagrams: UDP</a:t>
            </a:r>
          </a:p>
        </p:txBody>
      </p:sp>
      <p:sp>
        <p:nvSpPr>
          <p:cNvPr id="232451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531813" y="1201738"/>
            <a:ext cx="7581900" cy="676275"/>
          </a:xfrm>
        </p:spPr>
        <p:txBody>
          <a:bodyPr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+mj-lt"/>
                <a:ea typeface="ＭＳ Ｐゴシック" charset="-128"/>
              </a:rPr>
              <a:t>our study of network apps now complete!</a:t>
            </a:r>
          </a:p>
        </p:txBody>
      </p:sp>
      <p:pic>
        <p:nvPicPr>
          <p:cNvPr id="232454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67" name="Rectangle 5"/>
          <p:cNvSpPr>
            <a:spLocks noChangeArrowheads="1"/>
          </p:cNvSpPr>
          <p:nvPr/>
        </p:nvSpPr>
        <p:spPr bwMode="auto">
          <a:xfrm>
            <a:off x="4967288" y="1809750"/>
            <a:ext cx="396240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+mj-lt"/>
                <a:ea typeface="ＭＳ Ｐゴシック" charset="0"/>
                <a:cs typeface="ＭＳ Ｐゴシック" charset="0"/>
              </a:rPr>
              <a:t>specific protocols: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+mj-lt"/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+mj-lt"/>
                <a:ea typeface="ＭＳ Ｐゴシック" charset="0"/>
                <a:cs typeface="ＭＳ Ｐゴシック" charset="0"/>
              </a:rPr>
              <a:t>SMTP, POP, IMAP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+mj-lt"/>
                <a:ea typeface="ＭＳ Ｐゴシック" charset="0"/>
                <a:cs typeface="ＭＳ Ｐゴシック" charset="0"/>
              </a:rPr>
              <a:t>DNS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+mj-lt"/>
                <a:ea typeface="ＭＳ Ｐゴシック" charset="0"/>
                <a:cs typeface="ＭＳ Ｐゴシック" charset="0"/>
              </a:rPr>
              <a:t>P2P: BitTorrent</a:t>
            </a:r>
          </a:p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+mj-lt"/>
                <a:ea typeface="ＭＳ Ｐゴシック" charset="0"/>
                <a:cs typeface="ＭＳ Ｐゴシック" charset="0"/>
              </a:rPr>
              <a:t>video streaming, CDNs</a:t>
            </a:r>
          </a:p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+mj-lt"/>
                <a:ea typeface="ＭＳ Ｐゴシック" charset="0"/>
                <a:cs typeface="ＭＳ Ｐゴシック" charset="0"/>
              </a:rPr>
              <a:t>socket programming: </a:t>
            </a:r>
          </a:p>
          <a:p>
            <a:pPr>
              <a:buClr>
                <a:srgbClr val="000099"/>
              </a:buClr>
              <a:buSzPct val="100000"/>
              <a:defRPr/>
            </a:pPr>
            <a:r>
              <a:rPr lang="en-US" sz="2400" dirty="0">
                <a:solidFill>
                  <a:srgbClr val="000000"/>
                </a:solidFill>
                <a:latin typeface="+mj-lt"/>
                <a:ea typeface="ＭＳ Ｐゴシック" charset="0"/>
                <a:cs typeface="ＭＳ Ｐゴシック" charset="0"/>
              </a:rPr>
              <a:t>    TCP, UDP sockets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6383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992313"/>
            <a:ext cx="3810000" cy="3657600"/>
          </a:xfrm>
        </p:spPr>
        <p:txBody>
          <a:bodyPr>
            <a:normAutofit fontScale="92500" lnSpcReduction="10000"/>
          </a:bodyPr>
          <a:lstStyle/>
          <a:p>
            <a:pPr marL="287338" indent="-287338"/>
            <a:r>
              <a:rPr lang="en-US" altLang="en-US" sz="2400" dirty="0">
                <a:latin typeface="+mj-lt"/>
                <a:ea typeface="ＭＳ Ｐゴシック" charset="-128"/>
              </a:rPr>
              <a:t>typical request/reply message exchange:</a:t>
            </a:r>
          </a:p>
          <a:p>
            <a:pPr marL="681038" lvl="1" indent="-223838"/>
            <a:r>
              <a:rPr lang="en-US" altLang="en-US" dirty="0">
                <a:latin typeface="+mj-lt"/>
                <a:ea typeface="ＭＳ Ｐゴシック" charset="-128"/>
              </a:rPr>
              <a:t>client requests info or service</a:t>
            </a:r>
          </a:p>
          <a:p>
            <a:pPr marL="681038" lvl="1" indent="-223838"/>
            <a:r>
              <a:rPr lang="en-US" altLang="en-US" dirty="0">
                <a:latin typeface="+mj-lt"/>
                <a:ea typeface="ＭＳ Ｐゴシック" charset="-128"/>
              </a:rPr>
              <a:t>server responds with data, status code</a:t>
            </a:r>
          </a:p>
          <a:p>
            <a:pPr marL="287338" indent="-287338"/>
            <a:r>
              <a:rPr lang="en-US" altLang="en-US" sz="2400" dirty="0">
                <a:latin typeface="+mj-lt"/>
                <a:ea typeface="ＭＳ Ｐゴシック" charset="-128"/>
              </a:rPr>
              <a:t>message formats:</a:t>
            </a:r>
          </a:p>
          <a:p>
            <a:pPr marL="681038" lvl="1" indent="-223838"/>
            <a:r>
              <a:rPr lang="en-US" altLang="en-US" i="1" dirty="0">
                <a:solidFill>
                  <a:srgbClr val="000090"/>
                </a:solidFill>
                <a:latin typeface="+mj-lt"/>
                <a:ea typeface="ＭＳ Ｐゴシック" charset="-128"/>
              </a:rPr>
              <a:t>headers</a:t>
            </a:r>
            <a:r>
              <a:rPr lang="en-US" altLang="en-US" dirty="0">
                <a:latin typeface="+mj-lt"/>
                <a:ea typeface="ＭＳ Ｐゴシック" charset="-128"/>
              </a:rPr>
              <a:t>: fields giving info about data</a:t>
            </a:r>
          </a:p>
          <a:p>
            <a:pPr marL="681038" lvl="1" indent="-223838"/>
            <a:r>
              <a:rPr lang="en-US" altLang="en-US" i="1" dirty="0">
                <a:solidFill>
                  <a:srgbClr val="000090"/>
                </a:solidFill>
                <a:latin typeface="+mj-lt"/>
                <a:ea typeface="ＭＳ Ｐゴシック" charset="-128"/>
              </a:rPr>
              <a:t>data: </a:t>
            </a:r>
            <a:r>
              <a:rPr lang="en-US" altLang="en-US" dirty="0">
                <a:latin typeface="+mj-lt"/>
                <a:ea typeface="ＭＳ Ｐゴシック" charset="-128"/>
              </a:rPr>
              <a:t>info(payload)  being communicated</a:t>
            </a:r>
          </a:p>
        </p:txBody>
      </p:sp>
      <p:sp>
        <p:nvSpPr>
          <p:cNvPr id="246788" name="Rectangle 5"/>
          <p:cNvSpPr>
            <a:spLocks noChangeArrowheads="1"/>
          </p:cNvSpPr>
          <p:nvPr/>
        </p:nvSpPr>
        <p:spPr bwMode="auto">
          <a:xfrm>
            <a:off x="4603750" y="1976438"/>
            <a:ext cx="4081463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en-US" sz="2800" i="1">
                <a:solidFill>
                  <a:srgbClr val="CC0000"/>
                </a:solidFill>
                <a:latin typeface="+mj-lt"/>
              </a:rPr>
              <a:t>important themes:</a:t>
            </a:r>
            <a:r>
              <a:rPr lang="en-US" altLang="en-US" sz="2400" i="1">
                <a:solidFill>
                  <a:srgbClr val="FF3300"/>
                </a:solidFill>
                <a:latin typeface="+mj-lt"/>
              </a:rPr>
              <a:t> </a:t>
            </a: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+mj-lt"/>
              </a:rPr>
              <a:t>control vs. messages</a:t>
            </a:r>
          </a:p>
          <a:p>
            <a:pPr lvl="1"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en-US" sz="2400">
                <a:solidFill>
                  <a:srgbClr val="000000"/>
                </a:solidFill>
                <a:latin typeface="+mj-lt"/>
              </a:rPr>
              <a:t>in-band, out-of-band</a:t>
            </a: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+mj-lt"/>
              </a:rPr>
              <a:t>centralized vs. decentralized </a:t>
            </a: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+mj-lt"/>
              </a:rPr>
              <a:t>stateless vs. stateful</a:t>
            </a: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+mj-lt"/>
              </a:rPr>
              <a:t>reliable vs. unreliable message transfer </a:t>
            </a: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ja-JP" altLang="en-US" sz="2400">
                <a:solidFill>
                  <a:srgbClr val="000000"/>
                </a:solidFill>
                <a:latin typeface="+mj-lt"/>
              </a:rPr>
              <a:t>“</a:t>
            </a:r>
            <a:r>
              <a:rPr lang="en-US" altLang="ja-JP" sz="2400">
                <a:solidFill>
                  <a:srgbClr val="000000"/>
                </a:solidFill>
                <a:latin typeface="+mj-lt"/>
              </a:rPr>
              <a:t>complexity at network edge</a:t>
            </a:r>
            <a:r>
              <a:rPr lang="ja-JP" altLang="en-US" sz="2400">
                <a:solidFill>
                  <a:srgbClr val="000000"/>
                </a:solidFill>
                <a:latin typeface="+mj-lt"/>
              </a:rPr>
              <a:t>”</a:t>
            </a:r>
            <a:endParaRPr lang="en-US" altLang="en-US" sz="240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233479" name="Rectangle 4"/>
          <p:cNvSpPr>
            <a:spLocks noChangeArrowheads="1"/>
          </p:cNvSpPr>
          <p:nvPr/>
        </p:nvSpPr>
        <p:spPr bwMode="auto">
          <a:xfrm>
            <a:off x="531813" y="1201738"/>
            <a:ext cx="75819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en-US" sz="2800" i="1" dirty="0">
                <a:solidFill>
                  <a:srgbClr val="CC0000"/>
                </a:solidFill>
                <a:latin typeface="+mj-lt"/>
              </a:rPr>
              <a:t>most importantly: learned about protocols! 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509716" y="194618"/>
            <a:ext cx="5746750" cy="819150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Chapter 2: summary</a:t>
            </a:r>
          </a:p>
        </p:txBody>
      </p:sp>
      <p:pic>
        <p:nvPicPr>
          <p:cNvPr id="7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589" y="834081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369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185738"/>
            <a:ext cx="7772400" cy="863600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Processes communicating</a:t>
            </a:r>
          </a:p>
        </p:txBody>
      </p:sp>
      <p:sp>
        <p:nvSpPr>
          <p:cNvPr id="48132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544638"/>
            <a:ext cx="3989388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process:</a:t>
            </a:r>
            <a:r>
              <a:rPr lang="en-US" altLang="en-US" dirty="0">
                <a:latin typeface="Calibri"/>
                <a:ea typeface="ＭＳ Ｐゴシック" charset="-128"/>
              </a:rPr>
              <a:t> program running within a host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within same host, two processes communicate using  </a:t>
            </a:r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inter-process communication</a:t>
            </a:r>
            <a:r>
              <a:rPr lang="en-US" altLang="en-US" sz="2400" dirty="0">
                <a:latin typeface="Calibri"/>
                <a:ea typeface="ＭＳ Ｐゴシック" charset="-128"/>
              </a:rPr>
              <a:t> (defined by OS)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processes in different hosts communicate by exchanging </a:t>
            </a:r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messages</a:t>
            </a:r>
          </a:p>
        </p:txBody>
      </p:sp>
      <p:sp>
        <p:nvSpPr>
          <p:cNvPr id="48133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903788" y="1979613"/>
            <a:ext cx="3810000" cy="2033587"/>
          </a:xfrm>
          <a:noFill/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client process:</a:t>
            </a:r>
            <a:r>
              <a:rPr lang="en-US" altLang="en-US" dirty="0"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 dirty="0">
                <a:latin typeface="Gill Sans MT" charset="0"/>
                <a:ea typeface="ＭＳ Ｐゴシック" charset="-128"/>
              </a:rPr>
              <a:t>process that initiates communication</a:t>
            </a:r>
          </a:p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 process:</a:t>
            </a:r>
            <a:r>
              <a:rPr lang="en-US" altLang="en-US" dirty="0"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 dirty="0">
                <a:latin typeface="Gill Sans MT" charset="0"/>
                <a:ea typeface="ＭＳ Ｐゴシック" charset="-128"/>
              </a:rPr>
              <a:t>process that waits to be contacted</a:t>
            </a:r>
            <a:endParaRPr lang="en-US" altLang="en-US" dirty="0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endParaRPr lang="en-US" altLang="en-US" dirty="0">
              <a:latin typeface="Gill Sans MT" charset="0"/>
              <a:ea typeface="ＭＳ Ｐゴシック" charset="-128"/>
            </a:endParaRPr>
          </a:p>
        </p:txBody>
      </p:sp>
      <p:sp>
        <p:nvSpPr>
          <p:cNvPr id="48134" name="Rectangle 7"/>
          <p:cNvSpPr>
            <a:spLocks noChangeArrowheads="1"/>
          </p:cNvSpPr>
          <p:nvPr/>
        </p:nvSpPr>
        <p:spPr bwMode="auto">
          <a:xfrm>
            <a:off x="4691063" y="4238625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aside: same process can be both a client and a server for different connections; e.g., in P2P networks</a:t>
            </a:r>
          </a:p>
        </p:txBody>
      </p:sp>
      <p:pic>
        <p:nvPicPr>
          <p:cNvPr id="48135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975" y="8667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6" name="Rectangle 13"/>
          <p:cNvSpPr>
            <a:spLocks noChangeArrowheads="1"/>
          </p:cNvSpPr>
          <p:nvPr/>
        </p:nvSpPr>
        <p:spPr bwMode="auto">
          <a:xfrm>
            <a:off x="4749800" y="1762125"/>
            <a:ext cx="4092575" cy="206216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8137" name="Text Box 14"/>
          <p:cNvSpPr txBox="1">
            <a:spLocks noChangeArrowheads="1"/>
          </p:cNvSpPr>
          <p:nvPr/>
        </p:nvSpPr>
        <p:spPr bwMode="auto">
          <a:xfrm>
            <a:off x="4870450" y="1463675"/>
            <a:ext cx="2325688" cy="519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dirty="0">
                <a:latin typeface="Calibri"/>
              </a:rPr>
              <a:t>clients, servers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121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8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8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8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8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8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81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8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2" grpId="0" uiExpand="1" build="p"/>
      <p:bldP spid="48133" grpId="0" build="p"/>
      <p:bldP spid="48134" grpId="0"/>
      <p:bldP spid="48136" grpId="0" animBg="1"/>
      <p:bldP spid="4813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9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123825"/>
            <a:ext cx="8077200" cy="896938"/>
          </a:xfrm>
        </p:spPr>
        <p:txBody>
          <a:bodyPr/>
          <a:lstStyle/>
          <a:p>
            <a:r>
              <a:rPr lang="en-US" altLang="en-US" dirty="0">
                <a:latin typeface="Calibri Light" charset="0"/>
                <a:ea typeface="Calibri Light" charset="0"/>
                <a:cs typeface="Calibri Light" charset="0"/>
              </a:rPr>
              <a:t>Sockets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49250" y="1208088"/>
            <a:ext cx="8232775" cy="2328862"/>
          </a:xfrm>
        </p:spPr>
        <p:txBody>
          <a:bodyPr/>
          <a:lstStyle/>
          <a:p>
            <a:r>
              <a:rPr lang="en-US" altLang="en-US" sz="2400" dirty="0">
                <a:latin typeface="Calibri" charset="0"/>
                <a:ea typeface="Calibri" charset="0"/>
                <a:cs typeface="Calibri" charset="0"/>
              </a:rPr>
              <a:t>process sends/receives messages to/from its </a:t>
            </a:r>
            <a:r>
              <a:rPr lang="en-US" altLang="en-US" sz="24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socket</a:t>
            </a:r>
          </a:p>
          <a:p>
            <a:r>
              <a:rPr lang="en-US" altLang="en-US" sz="2400" dirty="0">
                <a:latin typeface="Calibri" charset="0"/>
                <a:ea typeface="Calibri" charset="0"/>
                <a:cs typeface="Calibri" charset="0"/>
              </a:rPr>
              <a:t>socket analogous to mailbox</a:t>
            </a:r>
          </a:p>
          <a:p>
            <a:pPr lvl="1"/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App A puts message in mailbox/socket</a:t>
            </a:r>
          </a:p>
          <a:p>
            <a:pPr lvl="1"/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App A relies on transport infrastructure to pick up message from A’s socket/mailbox and deliver it to B’s socket</a:t>
            </a:r>
          </a:p>
        </p:txBody>
      </p:sp>
      <p:pic>
        <p:nvPicPr>
          <p:cNvPr id="50181" name="Picture 4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800100"/>
            <a:ext cx="19161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2" name="Freeform 66"/>
          <p:cNvSpPr>
            <a:spLocks/>
          </p:cNvSpPr>
          <p:nvPr/>
        </p:nvSpPr>
        <p:spPr bwMode="auto">
          <a:xfrm>
            <a:off x="6948488" y="3751263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3" name="Freeform 7"/>
          <p:cNvSpPr>
            <a:spLocks/>
          </p:cNvSpPr>
          <p:nvPr/>
        </p:nvSpPr>
        <p:spPr bwMode="auto">
          <a:xfrm>
            <a:off x="3633788" y="5048250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4" name="Text Box 51"/>
          <p:cNvSpPr txBox="1">
            <a:spLocks noChangeArrowheads="1"/>
          </p:cNvSpPr>
          <p:nvPr/>
        </p:nvSpPr>
        <p:spPr bwMode="auto">
          <a:xfrm>
            <a:off x="4071938" y="518001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Internet</a:t>
            </a:r>
          </a:p>
        </p:txBody>
      </p:sp>
      <p:sp>
        <p:nvSpPr>
          <p:cNvPr id="50185" name="Line 52"/>
          <p:cNvSpPr>
            <a:spLocks noChangeShapeType="1"/>
          </p:cNvSpPr>
          <p:nvPr/>
        </p:nvSpPr>
        <p:spPr bwMode="auto">
          <a:xfrm>
            <a:off x="3392488" y="5591175"/>
            <a:ext cx="2211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6" name="Text Box 53"/>
          <p:cNvSpPr txBox="1">
            <a:spLocks noChangeArrowheads="1"/>
          </p:cNvSpPr>
          <p:nvPr/>
        </p:nvSpPr>
        <p:spPr bwMode="auto">
          <a:xfrm>
            <a:off x="7413625" y="481647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controlled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by OS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0000"/>
              </a:solidFill>
              <a:latin typeface="Times New Roman" charset="0"/>
            </a:endParaRPr>
          </a:p>
        </p:txBody>
      </p:sp>
      <p:sp>
        <p:nvSpPr>
          <p:cNvPr id="50187" name="Text Box 56"/>
          <p:cNvSpPr txBox="1">
            <a:spLocks noChangeArrowheads="1"/>
          </p:cNvSpPr>
          <p:nvPr/>
        </p:nvSpPr>
        <p:spPr bwMode="auto">
          <a:xfrm>
            <a:off x="7391400" y="391636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controlled by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app developer</a:t>
            </a:r>
          </a:p>
        </p:txBody>
      </p:sp>
      <p:sp>
        <p:nvSpPr>
          <p:cNvPr id="50188" name="Freeform 45"/>
          <p:cNvSpPr>
            <a:spLocks/>
          </p:cNvSpPr>
          <p:nvPr/>
        </p:nvSpPr>
        <p:spPr bwMode="auto">
          <a:xfrm>
            <a:off x="1208088" y="3814763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9" name="Rectangle 23"/>
          <p:cNvSpPr>
            <a:spLocks noChangeArrowheads="1"/>
          </p:cNvSpPr>
          <p:nvPr/>
        </p:nvSpPr>
        <p:spPr bwMode="auto">
          <a:xfrm>
            <a:off x="2011363" y="377031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50190" name="Rectangle 24"/>
          <p:cNvSpPr>
            <a:spLocks noChangeArrowheads="1"/>
          </p:cNvSpPr>
          <p:nvPr/>
        </p:nvSpPr>
        <p:spPr bwMode="auto">
          <a:xfrm>
            <a:off x="1973263" y="3824288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50191" name="Line 25"/>
          <p:cNvSpPr>
            <a:spLocks noChangeShapeType="1"/>
          </p:cNvSpPr>
          <p:nvPr/>
        </p:nvSpPr>
        <p:spPr bwMode="auto">
          <a:xfrm>
            <a:off x="1982788" y="45847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2" name="Text Box 26"/>
          <p:cNvSpPr txBox="1">
            <a:spLocks noChangeArrowheads="1"/>
          </p:cNvSpPr>
          <p:nvPr/>
        </p:nvSpPr>
        <p:spPr bwMode="auto">
          <a:xfrm>
            <a:off x="1939925" y="45672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transport</a:t>
            </a:r>
          </a:p>
        </p:txBody>
      </p:sp>
      <p:sp>
        <p:nvSpPr>
          <p:cNvPr id="50193" name="Line 27"/>
          <p:cNvSpPr>
            <a:spLocks noChangeShapeType="1"/>
          </p:cNvSpPr>
          <p:nvPr/>
        </p:nvSpPr>
        <p:spPr bwMode="auto">
          <a:xfrm>
            <a:off x="1990725" y="49053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4" name="Line 28"/>
          <p:cNvSpPr>
            <a:spLocks noChangeShapeType="1"/>
          </p:cNvSpPr>
          <p:nvPr/>
        </p:nvSpPr>
        <p:spPr bwMode="auto">
          <a:xfrm>
            <a:off x="1976438" y="52149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5" name="Line 29"/>
          <p:cNvSpPr>
            <a:spLocks noChangeShapeType="1"/>
          </p:cNvSpPr>
          <p:nvPr/>
        </p:nvSpPr>
        <p:spPr bwMode="auto">
          <a:xfrm>
            <a:off x="1976438" y="550068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6" name="Text Box 26"/>
          <p:cNvSpPr txBox="1">
            <a:spLocks noChangeArrowheads="1"/>
          </p:cNvSpPr>
          <p:nvPr/>
        </p:nvSpPr>
        <p:spPr bwMode="auto">
          <a:xfrm>
            <a:off x="1974850" y="3814763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Tahoma" charset="0"/>
              </a:rPr>
              <a:t>Application A</a:t>
            </a:r>
          </a:p>
        </p:txBody>
      </p:sp>
      <p:sp>
        <p:nvSpPr>
          <p:cNvPr id="50197" name="Text Box 26"/>
          <p:cNvSpPr txBox="1">
            <a:spLocks noChangeArrowheads="1"/>
          </p:cNvSpPr>
          <p:nvPr/>
        </p:nvSpPr>
        <p:spPr bwMode="auto">
          <a:xfrm>
            <a:off x="1930400" y="54721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physical</a:t>
            </a:r>
          </a:p>
        </p:txBody>
      </p:sp>
      <p:sp>
        <p:nvSpPr>
          <p:cNvPr id="50198" name="Text Box 26"/>
          <p:cNvSpPr txBox="1">
            <a:spLocks noChangeArrowheads="1"/>
          </p:cNvSpPr>
          <p:nvPr/>
        </p:nvSpPr>
        <p:spPr bwMode="auto">
          <a:xfrm>
            <a:off x="1949450" y="51863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link</a:t>
            </a:r>
          </a:p>
        </p:txBody>
      </p:sp>
      <p:sp>
        <p:nvSpPr>
          <p:cNvPr id="50199" name="Text Box 26"/>
          <p:cNvSpPr txBox="1">
            <a:spLocks noChangeArrowheads="1"/>
          </p:cNvSpPr>
          <p:nvPr/>
        </p:nvSpPr>
        <p:spPr bwMode="auto">
          <a:xfrm>
            <a:off x="1939925" y="48910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network</a:t>
            </a:r>
          </a:p>
        </p:txBody>
      </p:sp>
      <p:sp>
        <p:nvSpPr>
          <p:cNvPr id="50200" name="Oval 57"/>
          <p:cNvSpPr>
            <a:spLocks noChangeArrowheads="1"/>
          </p:cNvSpPr>
          <p:nvPr/>
        </p:nvSpPr>
        <p:spPr bwMode="auto">
          <a:xfrm>
            <a:off x="2108200" y="408940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process</a:t>
            </a:r>
          </a:p>
        </p:txBody>
      </p:sp>
      <p:grpSp>
        <p:nvGrpSpPr>
          <p:cNvPr id="50201" name="Group 58"/>
          <p:cNvGrpSpPr>
            <a:grpSpLocks/>
          </p:cNvGrpSpPr>
          <p:nvPr/>
        </p:nvGrpSpPr>
        <p:grpSpPr bwMode="auto">
          <a:xfrm>
            <a:off x="2355850" y="4449763"/>
            <a:ext cx="546100" cy="225425"/>
            <a:chOff x="1287" y="2524"/>
            <a:chExt cx="260" cy="100"/>
          </a:xfrm>
        </p:grpSpPr>
        <p:sp>
          <p:nvSpPr>
            <p:cNvPr id="50231" name="Rectangle 59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2" name="Rectangle 60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3" name="Rectangle 61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4" name="Rectangle 62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0202" name="Rectangle 23"/>
          <p:cNvSpPr>
            <a:spLocks noChangeArrowheads="1"/>
          </p:cNvSpPr>
          <p:nvPr/>
        </p:nvSpPr>
        <p:spPr bwMode="auto">
          <a:xfrm>
            <a:off x="5673725" y="374173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50203" name="Rectangle 24"/>
          <p:cNvSpPr>
            <a:spLocks noChangeArrowheads="1"/>
          </p:cNvSpPr>
          <p:nvPr/>
        </p:nvSpPr>
        <p:spPr bwMode="auto">
          <a:xfrm>
            <a:off x="5635625" y="3795713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50204" name="Line 25"/>
          <p:cNvSpPr>
            <a:spLocks noChangeShapeType="1"/>
          </p:cNvSpPr>
          <p:nvPr/>
        </p:nvSpPr>
        <p:spPr bwMode="auto">
          <a:xfrm>
            <a:off x="5645150" y="45561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5" name="Text Box 26"/>
          <p:cNvSpPr txBox="1">
            <a:spLocks noChangeArrowheads="1"/>
          </p:cNvSpPr>
          <p:nvPr/>
        </p:nvSpPr>
        <p:spPr bwMode="auto">
          <a:xfrm>
            <a:off x="5602288" y="45386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transport</a:t>
            </a:r>
          </a:p>
        </p:txBody>
      </p:sp>
      <p:sp>
        <p:nvSpPr>
          <p:cNvPr id="50206" name="Line 27"/>
          <p:cNvSpPr>
            <a:spLocks noChangeShapeType="1"/>
          </p:cNvSpPr>
          <p:nvPr/>
        </p:nvSpPr>
        <p:spPr bwMode="auto">
          <a:xfrm>
            <a:off x="5653088" y="48768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7" name="Line 28"/>
          <p:cNvSpPr>
            <a:spLocks noChangeShapeType="1"/>
          </p:cNvSpPr>
          <p:nvPr/>
        </p:nvSpPr>
        <p:spPr bwMode="auto">
          <a:xfrm>
            <a:off x="5638800" y="518636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8" name="Line 29"/>
          <p:cNvSpPr>
            <a:spLocks noChangeShapeType="1"/>
          </p:cNvSpPr>
          <p:nvPr/>
        </p:nvSpPr>
        <p:spPr bwMode="auto">
          <a:xfrm>
            <a:off x="5638800" y="54721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9" name="Text Box 26"/>
          <p:cNvSpPr txBox="1">
            <a:spLocks noChangeArrowheads="1"/>
          </p:cNvSpPr>
          <p:nvPr/>
        </p:nvSpPr>
        <p:spPr bwMode="auto">
          <a:xfrm>
            <a:off x="5637213" y="3786188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Tahoma" charset="0"/>
              </a:rPr>
              <a:t>Application B</a:t>
            </a:r>
          </a:p>
        </p:txBody>
      </p:sp>
      <p:sp>
        <p:nvSpPr>
          <p:cNvPr id="50210" name="Text Box 26"/>
          <p:cNvSpPr txBox="1">
            <a:spLocks noChangeArrowheads="1"/>
          </p:cNvSpPr>
          <p:nvPr/>
        </p:nvSpPr>
        <p:spPr bwMode="auto">
          <a:xfrm>
            <a:off x="5592763" y="54435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physical</a:t>
            </a:r>
          </a:p>
        </p:txBody>
      </p:sp>
      <p:sp>
        <p:nvSpPr>
          <p:cNvPr id="50211" name="Text Box 26"/>
          <p:cNvSpPr txBox="1">
            <a:spLocks noChangeArrowheads="1"/>
          </p:cNvSpPr>
          <p:nvPr/>
        </p:nvSpPr>
        <p:spPr bwMode="auto">
          <a:xfrm>
            <a:off x="5611813" y="51577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link</a:t>
            </a:r>
          </a:p>
        </p:txBody>
      </p:sp>
      <p:sp>
        <p:nvSpPr>
          <p:cNvPr id="50212" name="Text Box 26"/>
          <p:cNvSpPr txBox="1">
            <a:spLocks noChangeArrowheads="1"/>
          </p:cNvSpPr>
          <p:nvPr/>
        </p:nvSpPr>
        <p:spPr bwMode="auto">
          <a:xfrm>
            <a:off x="5602288" y="48625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network</a:t>
            </a:r>
          </a:p>
        </p:txBody>
      </p:sp>
      <p:sp>
        <p:nvSpPr>
          <p:cNvPr id="50213" name="Oval 78"/>
          <p:cNvSpPr>
            <a:spLocks noChangeArrowheads="1"/>
          </p:cNvSpPr>
          <p:nvPr/>
        </p:nvSpPr>
        <p:spPr bwMode="auto">
          <a:xfrm>
            <a:off x="5770563" y="406082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process</a:t>
            </a:r>
          </a:p>
        </p:txBody>
      </p:sp>
      <p:grpSp>
        <p:nvGrpSpPr>
          <p:cNvPr id="50214" name="Group 79"/>
          <p:cNvGrpSpPr>
            <a:grpSpLocks/>
          </p:cNvGrpSpPr>
          <p:nvPr/>
        </p:nvGrpSpPr>
        <p:grpSpPr bwMode="auto">
          <a:xfrm>
            <a:off x="6018213" y="4421188"/>
            <a:ext cx="546100" cy="225425"/>
            <a:chOff x="1287" y="2524"/>
            <a:chExt cx="260" cy="100"/>
          </a:xfrm>
        </p:grpSpPr>
        <p:sp>
          <p:nvSpPr>
            <p:cNvPr id="50227" name="Rectangle 80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28" name="Rectangle 81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29" name="Rectangle 82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0" name="Rectangle 83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0215" name="Line 88"/>
          <p:cNvSpPr>
            <a:spLocks noChangeShapeType="1"/>
          </p:cNvSpPr>
          <p:nvPr/>
        </p:nvSpPr>
        <p:spPr bwMode="auto">
          <a:xfrm flipH="1">
            <a:off x="6827838" y="419258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6" name="Line 89"/>
          <p:cNvSpPr>
            <a:spLocks noChangeShapeType="1"/>
          </p:cNvSpPr>
          <p:nvPr/>
        </p:nvSpPr>
        <p:spPr bwMode="auto">
          <a:xfrm>
            <a:off x="7053263" y="461803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7" name="Line 90"/>
          <p:cNvSpPr>
            <a:spLocks noChangeShapeType="1"/>
          </p:cNvSpPr>
          <p:nvPr/>
        </p:nvSpPr>
        <p:spPr bwMode="auto">
          <a:xfrm flipH="1">
            <a:off x="7077075" y="511810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8" name="Text Box 56"/>
          <p:cNvSpPr txBox="1">
            <a:spLocks noChangeArrowheads="1"/>
          </p:cNvSpPr>
          <p:nvPr/>
        </p:nvSpPr>
        <p:spPr bwMode="auto">
          <a:xfrm>
            <a:off x="3990975" y="3873500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socket</a:t>
            </a:r>
          </a:p>
        </p:txBody>
      </p:sp>
      <p:sp>
        <p:nvSpPr>
          <p:cNvPr id="50219" name="Line 92"/>
          <p:cNvSpPr>
            <a:spLocks noChangeShapeType="1"/>
          </p:cNvSpPr>
          <p:nvPr/>
        </p:nvSpPr>
        <p:spPr bwMode="auto">
          <a:xfrm flipV="1">
            <a:off x="2994025" y="4073525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0" name="Line 93"/>
          <p:cNvSpPr>
            <a:spLocks noChangeShapeType="1"/>
          </p:cNvSpPr>
          <p:nvPr/>
        </p:nvSpPr>
        <p:spPr bwMode="auto">
          <a:xfrm flipH="1" flipV="1">
            <a:off x="4929188" y="4062413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221" name="Group 96"/>
          <p:cNvGrpSpPr>
            <a:grpSpLocks/>
          </p:cNvGrpSpPr>
          <p:nvPr/>
        </p:nvGrpSpPr>
        <p:grpSpPr bwMode="auto">
          <a:xfrm>
            <a:off x="784225" y="5127625"/>
            <a:ext cx="719138" cy="773113"/>
            <a:chOff x="-44" y="1473"/>
            <a:chExt cx="981" cy="1105"/>
          </a:xfrm>
        </p:grpSpPr>
        <p:pic>
          <p:nvPicPr>
            <p:cNvPr id="50225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6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0222" name="Group 99"/>
          <p:cNvGrpSpPr>
            <a:grpSpLocks/>
          </p:cNvGrpSpPr>
          <p:nvPr/>
        </p:nvGrpSpPr>
        <p:grpSpPr bwMode="auto">
          <a:xfrm flipH="1">
            <a:off x="7480300" y="5322888"/>
            <a:ext cx="719138" cy="773112"/>
            <a:chOff x="-44" y="1473"/>
            <a:chExt cx="981" cy="1105"/>
          </a:xfrm>
        </p:grpSpPr>
        <p:pic>
          <p:nvPicPr>
            <p:cNvPr id="50223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4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 smtClean="0"/>
              <a:t>2-</a:t>
            </a:r>
            <a:fld id="{6BD86996-6F06-0D4E-AD8A-E65089FD27E2}" type="slidenum">
              <a:rPr lang="en-US" altLang="en-US" smtClean="0"/>
              <a:pPr/>
              <a:t>14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3331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>
          <a:xfrm>
            <a:off x="273050" y="238125"/>
            <a:ext cx="7772400" cy="871538"/>
          </a:xfrm>
        </p:spPr>
        <p:txBody>
          <a:bodyPr/>
          <a:lstStyle/>
          <a:p>
            <a:r>
              <a:rPr lang="en-US" altLang="en-US" sz="3600" dirty="0">
                <a:latin typeface="Calibri Light"/>
                <a:ea typeface="ＭＳ Ｐゴシック" charset="-128"/>
              </a:rPr>
              <a:t>Addressing processes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sp>
        <p:nvSpPr>
          <p:cNvPr id="237572" name="Rectangle 4"/>
          <p:cNvSpPr>
            <a:spLocks noGrp="1" noChangeArrowheads="1"/>
          </p:cNvSpPr>
          <p:nvPr>
            <p:ph sz="half" idx="1"/>
          </p:nvPr>
        </p:nvSpPr>
        <p:spPr>
          <a:xfrm>
            <a:off x="4719638" y="1357313"/>
            <a:ext cx="4277606" cy="4999038"/>
          </a:xfrm>
          <a:noFill/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identifier</a:t>
            </a:r>
            <a:r>
              <a:rPr lang="en-US" altLang="en-US" sz="2400" dirty="0">
                <a:solidFill>
                  <a:srgbClr val="FF0000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includes both </a:t>
            </a:r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IP address</a:t>
            </a:r>
            <a:r>
              <a:rPr lang="en-US" altLang="en-US" sz="2400" dirty="0">
                <a:latin typeface="Calibri"/>
                <a:ea typeface="ＭＳ Ｐゴシック" charset="-128"/>
              </a:rPr>
              <a:t> and </a:t>
            </a:r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port numbers</a:t>
            </a:r>
            <a:r>
              <a:rPr lang="en-US" altLang="en-US" sz="2400" dirty="0">
                <a:latin typeface="Calibri"/>
                <a:ea typeface="ＭＳ Ｐゴシック" charset="-128"/>
              </a:rPr>
              <a:t> associated with process on host.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example port numbers:</a:t>
            </a:r>
          </a:p>
          <a:p>
            <a:pPr lvl="1"/>
            <a:r>
              <a:rPr lang="en-US" altLang="en-US" sz="2000" dirty="0">
                <a:latin typeface="Calibri"/>
                <a:ea typeface="ＭＳ Ｐゴシック" charset="-128"/>
              </a:rPr>
              <a:t>HTTP server: 80</a:t>
            </a:r>
          </a:p>
          <a:p>
            <a:pPr lvl="1"/>
            <a:r>
              <a:rPr lang="en-US" altLang="en-US" sz="2000" dirty="0">
                <a:latin typeface="Calibri"/>
                <a:ea typeface="ＭＳ Ｐゴシック" charset="-128"/>
              </a:rPr>
              <a:t>mail server: 25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to send HTTP message to gaia.cs.</a:t>
            </a:r>
            <a:r>
              <a:rPr lang="en-US" altLang="en-US" sz="2400" dirty="0" err="1">
                <a:latin typeface="Calibri"/>
                <a:ea typeface="ＭＳ Ｐゴシック" charset="-128"/>
              </a:rPr>
              <a:t>umass.edu</a:t>
            </a:r>
            <a:r>
              <a:rPr lang="en-US" altLang="en-US" sz="2400" dirty="0">
                <a:latin typeface="Calibri"/>
                <a:ea typeface="ＭＳ Ｐゴシック" charset="-128"/>
              </a:rPr>
              <a:t> web server:</a:t>
            </a:r>
          </a:p>
          <a:p>
            <a:pPr lvl="1"/>
            <a:r>
              <a:rPr lang="en-US" altLang="en-US" sz="20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IP address:</a:t>
            </a:r>
            <a:r>
              <a:rPr lang="en-US" altLang="en-US" sz="2000" dirty="0">
                <a:solidFill>
                  <a:schemeClr val="accent2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sz="2000" dirty="0">
                <a:latin typeface="Calibri"/>
                <a:ea typeface="ＭＳ Ｐゴシック" charset="-128"/>
              </a:rPr>
              <a:t>128.119.245.12</a:t>
            </a:r>
          </a:p>
          <a:p>
            <a:pPr lvl="1"/>
            <a:r>
              <a:rPr lang="en-US" altLang="en-US" sz="20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port number:</a:t>
            </a:r>
            <a:r>
              <a:rPr lang="en-US" altLang="en-US" sz="2000" dirty="0">
                <a:solidFill>
                  <a:schemeClr val="accent2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sz="2000" dirty="0">
                <a:latin typeface="Calibri"/>
                <a:ea typeface="ＭＳ Ｐゴシック" charset="-128"/>
              </a:rPr>
              <a:t>80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more shortly…</a:t>
            </a:r>
          </a:p>
        </p:txBody>
      </p:sp>
      <p:sp>
        <p:nvSpPr>
          <p:cNvPr id="52229" name="Rectangle 3"/>
          <p:cNvSpPr>
            <a:spLocks noGrp="1" noChangeArrowheads="1"/>
          </p:cNvSpPr>
          <p:nvPr>
            <p:ph sz="half" idx="2"/>
          </p:nvPr>
        </p:nvSpPr>
        <p:spPr>
          <a:xfrm>
            <a:off x="498475" y="1365250"/>
            <a:ext cx="4021138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sz="2400" dirty="0">
                <a:latin typeface="Calibri"/>
                <a:ea typeface="ＭＳ Ｐゴシック" charset="-128"/>
              </a:rPr>
              <a:t>to receive messages, process must have </a:t>
            </a:r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identifier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host device has unique 32-bit IP address</a:t>
            </a:r>
          </a:p>
          <a:p>
            <a:r>
              <a:rPr lang="en-US" altLang="en-US" sz="2400" i="1" u="sng" dirty="0">
                <a:solidFill>
                  <a:srgbClr val="CC0000"/>
                </a:solidFill>
                <a:latin typeface="Calibri"/>
                <a:ea typeface="ＭＳ Ｐゴシック" charset="-128"/>
              </a:rPr>
              <a:t>Q:</a:t>
            </a:r>
            <a:r>
              <a:rPr lang="en-US" altLang="en-US" sz="2400" dirty="0">
                <a:latin typeface="Calibri"/>
                <a:ea typeface="ＭＳ Ｐゴシック" charset="-128"/>
              </a:rPr>
              <a:t> does  IP address of host on which process runs suffice for identifying the process?</a:t>
            </a:r>
          </a:p>
        </p:txBody>
      </p:sp>
      <p:pic>
        <p:nvPicPr>
          <p:cNvPr id="52227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871538"/>
            <a:ext cx="42052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20" name="Rectangle 3"/>
          <p:cNvSpPr>
            <a:spLocks noChangeArrowheads="1"/>
          </p:cNvSpPr>
          <p:nvPr/>
        </p:nvSpPr>
        <p:spPr bwMode="auto">
          <a:xfrm>
            <a:off x="372533" y="4500110"/>
            <a:ext cx="424709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charset="2"/>
              <a:buChar char="§"/>
            </a:pPr>
            <a:r>
              <a:rPr lang="en-US" altLang="en-US" sz="2400" i="1" u="sng" dirty="0">
                <a:solidFill>
                  <a:srgbClr val="CC0000"/>
                </a:solidFill>
                <a:latin typeface="Calibri"/>
              </a:rPr>
              <a:t>A:</a:t>
            </a:r>
            <a:r>
              <a:rPr lang="en-US" altLang="en-US" sz="2400" dirty="0">
                <a:latin typeface="Calibri"/>
              </a:rPr>
              <a:t> no, </a:t>
            </a:r>
            <a:r>
              <a:rPr lang="en-US" altLang="en-US" sz="2400" i="1" dirty="0">
                <a:latin typeface="Calibri"/>
              </a:rPr>
              <a:t>many</a:t>
            </a:r>
            <a:r>
              <a:rPr lang="en-US" altLang="en-US" sz="2400" dirty="0">
                <a:latin typeface="Calibri"/>
              </a:rPr>
              <a:t> processes can be running on same host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328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2" grpId="0" uiExpand="1" build="p"/>
      <p:bldP spid="52229" grpId="0" uiExpand="1" build="p"/>
      <p:bldP spid="4302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6" name="Rectangle 2"/>
          <p:cNvSpPr>
            <a:spLocks noGrp="1" noChangeArrowheads="1"/>
          </p:cNvSpPr>
          <p:nvPr>
            <p:ph type="title"/>
          </p:nvPr>
        </p:nvSpPr>
        <p:spPr>
          <a:xfrm>
            <a:off x="336550" y="239713"/>
            <a:ext cx="7772400" cy="860425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App-layer protocol defines</a:t>
            </a:r>
          </a:p>
        </p:txBody>
      </p:sp>
      <p:sp>
        <p:nvSpPr>
          <p:cNvPr id="54277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01650" y="1393825"/>
            <a:ext cx="3973513" cy="4648200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types of messages exchanged,</a:t>
            </a:r>
            <a:r>
              <a:rPr lang="en-US" altLang="en-US" sz="2400" dirty="0">
                <a:latin typeface="Calibri"/>
                <a:ea typeface="ＭＳ Ｐゴシック" charset="-128"/>
              </a:rPr>
              <a:t> 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e.g., request, response </a:t>
            </a:r>
          </a:p>
          <a:p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message syntax: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what fields in messages &amp; how fields are delineated</a:t>
            </a:r>
          </a:p>
          <a:p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message semantics</a:t>
            </a:r>
            <a:r>
              <a:rPr lang="en-US" altLang="en-US" sz="2400" dirty="0">
                <a:latin typeface="Calibri"/>
                <a:ea typeface="ＭＳ Ｐゴシック" charset="-128"/>
              </a:rPr>
              <a:t> 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meaning of information in fields</a:t>
            </a:r>
          </a:p>
          <a:p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rules</a:t>
            </a:r>
            <a:r>
              <a:rPr lang="en-US" altLang="en-US" sz="2400" dirty="0">
                <a:latin typeface="Calibri"/>
                <a:ea typeface="ＭＳ Ｐゴシック" charset="-128"/>
              </a:rPr>
              <a:t> for when and how processes send &amp; respond to messages</a:t>
            </a:r>
          </a:p>
        </p:txBody>
      </p:sp>
      <p:sp>
        <p:nvSpPr>
          <p:cNvPr id="44038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857750" y="1408113"/>
            <a:ext cx="3810000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sz="2400" dirty="0">
                <a:solidFill>
                  <a:srgbClr val="FF0000"/>
                </a:solidFill>
                <a:latin typeface="Calibri"/>
                <a:ea typeface="ＭＳ Ｐゴシック" charset="-128"/>
              </a:rPr>
              <a:t>open protocols: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defined in RFCs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allows for interoperability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e.g., HTTP, SMTP</a:t>
            </a:r>
          </a:p>
          <a:p>
            <a:pPr>
              <a:buFont typeface="Wingdings" charset="2"/>
              <a:buNone/>
            </a:pPr>
            <a:r>
              <a:rPr lang="en-US" altLang="en-US" sz="2400" dirty="0">
                <a:solidFill>
                  <a:srgbClr val="FF0000"/>
                </a:solidFill>
                <a:latin typeface="Calibri"/>
                <a:ea typeface="ＭＳ Ｐゴシック" charset="-128"/>
              </a:rPr>
              <a:t>proprietary protocols: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e.g., Skype</a:t>
            </a:r>
          </a:p>
        </p:txBody>
      </p:sp>
      <p:pic>
        <p:nvPicPr>
          <p:cNvPr id="5427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91122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8871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42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2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42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427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427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427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40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40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40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40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40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40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7" grpId="0" build="p"/>
      <p:bldP spid="44038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3" name="Rectangle 2"/>
          <p:cNvSpPr>
            <a:spLocks noGrp="1" noChangeArrowheads="1"/>
          </p:cNvSpPr>
          <p:nvPr>
            <p:ph type="title"/>
          </p:nvPr>
        </p:nvSpPr>
        <p:spPr>
          <a:xfrm>
            <a:off x="377825" y="-11113"/>
            <a:ext cx="8305800" cy="1143001"/>
          </a:xfrm>
        </p:spPr>
        <p:txBody>
          <a:bodyPr/>
          <a:lstStyle/>
          <a:p>
            <a:r>
              <a:rPr lang="en-US" altLang="en-US" sz="3600" dirty="0">
                <a:latin typeface="Calibri Light"/>
                <a:ea typeface="ＭＳ Ｐゴシック" charset="-128"/>
              </a:rPr>
              <a:t>What transport service does an app need?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sp>
        <p:nvSpPr>
          <p:cNvPr id="72708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666750" y="1141413"/>
            <a:ext cx="4316413" cy="2797175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Calibri"/>
              </a:rPr>
              <a:t>data loss</a:t>
            </a:r>
          </a:p>
          <a:p>
            <a:pPr marL="233045" indent="-233045">
              <a:lnSpc>
                <a:spcPct val="100000"/>
              </a:lnSpc>
              <a:defRPr/>
            </a:pPr>
            <a:r>
              <a:rPr lang="en-US" sz="2400" dirty="0">
                <a:latin typeface="Calibri"/>
              </a:rPr>
              <a:t>some apps (e.g., file transfer, web transactions) require 100% reliable data transfer</a:t>
            </a:r>
            <a:r>
              <a:rPr lang="en-US" dirty="0">
                <a:latin typeface="Calibri"/>
              </a:rPr>
              <a:t> </a:t>
            </a:r>
          </a:p>
          <a:p>
            <a:pPr marL="233045" indent="-233045">
              <a:lnSpc>
                <a:spcPct val="100000"/>
              </a:lnSpc>
              <a:defRPr/>
            </a:pPr>
            <a:r>
              <a:rPr lang="en-US" sz="2400" dirty="0">
                <a:latin typeface="Calibri"/>
              </a:rPr>
              <a:t>other apps (e.g., audio) can tolerate some loss</a:t>
            </a:r>
          </a:p>
          <a:p>
            <a:pPr>
              <a:lnSpc>
                <a:spcPct val="90000"/>
              </a:lnSpc>
              <a:defRPr/>
            </a:pPr>
            <a:endParaRPr lang="en-US" dirty="0">
              <a:latin typeface="Calibri"/>
            </a:endParaRPr>
          </a:p>
        </p:txBody>
      </p:sp>
      <p:sp>
        <p:nvSpPr>
          <p:cNvPr id="45062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692150" y="3724275"/>
            <a:ext cx="3810000" cy="2443163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timing</a:t>
            </a:r>
          </a:p>
          <a:p>
            <a:pPr>
              <a:lnSpc>
                <a:spcPct val="100000"/>
              </a:lnSpc>
            </a:pPr>
            <a:r>
              <a:rPr lang="en-US" altLang="en-US" sz="2400" dirty="0">
                <a:latin typeface="Calibri"/>
                <a:ea typeface="ＭＳ Ｐゴシック" charset="-128"/>
              </a:rPr>
              <a:t>some apps (e.g., Internet telephony, interactive games) require low delay to be </a:t>
            </a:r>
            <a:r>
              <a:rPr lang="ja-JP" altLang="en-US" sz="2400" dirty="0">
                <a:latin typeface="Calibri"/>
                <a:ea typeface="ＭＳ Ｐゴシック" charset="-128"/>
              </a:rPr>
              <a:t>“</a:t>
            </a:r>
            <a:r>
              <a:rPr lang="en-US" altLang="ja-JP" sz="2400" dirty="0">
                <a:latin typeface="Calibri"/>
                <a:ea typeface="ＭＳ Ｐゴシック" charset="-128"/>
              </a:rPr>
              <a:t>effective</a:t>
            </a:r>
            <a:r>
              <a:rPr lang="ja-JP" altLang="en-US" sz="2400" dirty="0">
                <a:latin typeface="Calibri"/>
                <a:ea typeface="ＭＳ Ｐゴシック" charset="-128"/>
              </a:rPr>
              <a:t>”</a:t>
            </a:r>
            <a:endParaRPr lang="en-US" altLang="en-US" sz="2400" dirty="0">
              <a:latin typeface="Calibri"/>
              <a:ea typeface="ＭＳ Ｐゴシック" charset="-128"/>
            </a:endParaRPr>
          </a:p>
        </p:txBody>
      </p:sp>
      <p:sp>
        <p:nvSpPr>
          <p:cNvPr id="45063" name="Rectangle 5"/>
          <p:cNvSpPr>
            <a:spLocks noChangeArrowheads="1"/>
          </p:cNvSpPr>
          <p:nvPr/>
        </p:nvSpPr>
        <p:spPr bwMode="auto">
          <a:xfrm>
            <a:off x="4905375" y="1101725"/>
            <a:ext cx="3935413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dirty="0">
                <a:solidFill>
                  <a:srgbClr val="CC0000"/>
                </a:solidFill>
                <a:latin typeface="Calibri"/>
              </a:rPr>
              <a:t>throughput</a:t>
            </a: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some apps (e.g., multimedia) require minimum amount of throughput to be </a:t>
            </a:r>
            <a:r>
              <a:rPr lang="ja-JP" altLang="en-US" sz="2400" dirty="0">
                <a:latin typeface="Calibri"/>
              </a:rPr>
              <a:t>“</a:t>
            </a:r>
            <a:r>
              <a:rPr lang="en-US" altLang="ja-JP" sz="2400" dirty="0">
                <a:latin typeface="Calibri"/>
              </a:rPr>
              <a:t>effective</a:t>
            </a:r>
            <a:r>
              <a:rPr lang="ja-JP" altLang="en-US" sz="2400" dirty="0">
                <a:latin typeface="Calibri"/>
              </a:rPr>
              <a:t>”</a:t>
            </a:r>
            <a:endParaRPr lang="en-US" altLang="ja-JP" sz="2400" dirty="0">
              <a:latin typeface="Calibri"/>
            </a:endParaRP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other apps (</a:t>
            </a:r>
            <a:r>
              <a:rPr lang="ja-JP" altLang="en-US" sz="2400" dirty="0">
                <a:latin typeface="Calibri"/>
              </a:rPr>
              <a:t>“</a:t>
            </a:r>
            <a:r>
              <a:rPr lang="en-US" altLang="ja-JP" sz="2400" dirty="0">
                <a:latin typeface="Calibri"/>
              </a:rPr>
              <a:t>elastic apps</a:t>
            </a:r>
            <a:r>
              <a:rPr lang="ja-JP" altLang="en-US" sz="2400" dirty="0">
                <a:latin typeface="Calibri"/>
              </a:rPr>
              <a:t>”</a:t>
            </a:r>
            <a:r>
              <a:rPr lang="en-US" altLang="ja-JP" sz="2400" dirty="0">
                <a:latin typeface="Calibri"/>
              </a:rPr>
              <a:t>) make use of whatever throughput they get </a:t>
            </a:r>
            <a:endParaRPr lang="en-US" altLang="en-US" sz="2400" dirty="0">
              <a:latin typeface="Calibri"/>
            </a:endParaRPr>
          </a:p>
        </p:txBody>
      </p:sp>
      <p:pic>
        <p:nvPicPr>
          <p:cNvPr id="56327" name="Picture 13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448" y="763588"/>
            <a:ext cx="8228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4873625" y="5303838"/>
            <a:ext cx="3298980" cy="646331"/>
          </a:xfrm>
          <a:prstGeom prst="rect">
            <a:avLst/>
          </a:prstGeom>
          <a:solidFill>
            <a:srgbClr val="FFC000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chemeClr val="bg2"/>
            </a:outerShdw>
          </a:effectLst>
        </p:spPr>
        <p:txBody>
          <a:bodyPr wrap="none" anchor="t">
            <a:spAutoFit/>
          </a:bodyPr>
          <a:lstStyle/>
          <a:p>
            <a:pPr>
              <a:defRPr/>
            </a:pPr>
            <a:r>
              <a:rPr lang="en-US" sz="1800" dirty="0">
                <a:latin typeface="Calibri"/>
              </a:rPr>
              <a:t>Why is </a:t>
            </a:r>
            <a:r>
              <a:rPr lang="en-US" sz="1800" dirty="0">
                <a:solidFill>
                  <a:srgbClr val="FF0000"/>
                </a:solidFill>
                <a:latin typeface="Calibri"/>
              </a:rPr>
              <a:t>bandwidth</a:t>
            </a:r>
            <a:r>
              <a:rPr lang="en-US" sz="1800" dirty="0">
                <a:latin typeface="Calibri"/>
              </a:rPr>
              <a:t> different from</a:t>
            </a:r>
            <a:r>
              <a:rPr lang="en-US" dirty="0">
                <a:latin typeface="Calibri"/>
              </a:rPr>
              <a:t> </a:t>
            </a:r>
            <a:endParaRPr lang="en-US" sz="1800" dirty="0">
              <a:latin typeface="Calibri"/>
            </a:endParaRPr>
          </a:p>
          <a:p>
            <a:pPr>
              <a:buFont typeface="ZapfDingbats" pitchFamily="82" charset="2"/>
              <a:buNone/>
              <a:defRPr/>
            </a:pPr>
            <a:r>
              <a:rPr lang="en-US" sz="1800" dirty="0">
                <a:solidFill>
                  <a:srgbClr val="FF0000"/>
                </a:solidFill>
                <a:latin typeface="Calibri"/>
              </a:rPr>
              <a:t>timing</a:t>
            </a:r>
            <a:r>
              <a:rPr lang="en-US" sz="1800" dirty="0">
                <a:latin typeface="Calibri"/>
              </a:rPr>
              <a:t> constraints?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395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08" grpId="0" uiExpand="1" build="p"/>
      <p:bldP spid="45062" grpId="0" uiExpand="1" build="p"/>
      <p:bldP spid="45063" grpId="0"/>
      <p:bldP spid="1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Rectangle 2"/>
          <p:cNvSpPr>
            <a:spLocks noGrp="1" noChangeArrowheads="1"/>
          </p:cNvSpPr>
          <p:nvPr>
            <p:ph type="title"/>
          </p:nvPr>
        </p:nvSpPr>
        <p:spPr>
          <a:xfrm>
            <a:off x="315913" y="227013"/>
            <a:ext cx="8201025" cy="815975"/>
          </a:xfrm>
        </p:spPr>
        <p:txBody>
          <a:bodyPr/>
          <a:lstStyle/>
          <a:p>
            <a:r>
              <a:rPr lang="en-US" altLang="en-US" sz="3200" dirty="0">
                <a:latin typeface="Calibri Light"/>
                <a:ea typeface="ＭＳ Ｐゴシック" charset="-128"/>
              </a:rPr>
              <a:t>Transport service requirements: common apps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pic>
        <p:nvPicPr>
          <p:cNvPr id="58371" name="Picture 2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80645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3" name="Text Box 3"/>
          <p:cNvSpPr txBox="1">
            <a:spLocks noChangeArrowheads="1"/>
          </p:cNvSpPr>
          <p:nvPr/>
        </p:nvSpPr>
        <p:spPr bwMode="auto">
          <a:xfrm>
            <a:off x="171450" y="1749425"/>
            <a:ext cx="2541588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application</a:t>
            </a:r>
            <a:endParaRPr lang="en-US" altLang="en-US" dirty="0">
              <a:latin typeface="Calibri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Web documents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real-time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stored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interactive games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text messaging</a:t>
            </a:r>
            <a:endParaRPr lang="en-US" altLang="en-US" sz="2400" dirty="0">
              <a:latin typeface="Calibri"/>
            </a:endParaRPr>
          </a:p>
        </p:txBody>
      </p:sp>
      <p:sp>
        <p:nvSpPr>
          <p:cNvPr id="58374" name="Text Box 4"/>
          <p:cNvSpPr txBox="1">
            <a:spLocks noChangeArrowheads="1"/>
          </p:cNvSpPr>
          <p:nvPr/>
        </p:nvSpPr>
        <p:spPr bwMode="auto">
          <a:xfrm>
            <a:off x="2816225" y="1752600"/>
            <a:ext cx="1492203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data loss</a:t>
            </a: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 loss</a:t>
            </a:r>
            <a:endParaRPr lang="en-US" altLang="en-US" sz="2400" dirty="0">
              <a:latin typeface="Calibri"/>
            </a:endParaRPr>
          </a:p>
        </p:txBody>
      </p:sp>
      <p:sp>
        <p:nvSpPr>
          <p:cNvPr id="58375" name="Text Box 5"/>
          <p:cNvSpPr txBox="1">
            <a:spLocks noChangeArrowheads="1"/>
          </p:cNvSpPr>
          <p:nvPr/>
        </p:nvSpPr>
        <p:spPr bwMode="auto">
          <a:xfrm>
            <a:off x="4535488" y="1751013"/>
            <a:ext cx="2574925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throughput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audio: 5kbps-1Mbps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video:10kbps-5Mbps</a:t>
            </a:r>
          </a:p>
          <a:p>
            <a:pPr>
              <a:spcBef>
                <a:spcPct val="0"/>
              </a:spcBef>
            </a:pPr>
            <a:r>
              <a:rPr lang="en-US" altLang="en-US" dirty="0">
                <a:latin typeface="Calibri"/>
              </a:rPr>
              <a:t>same as above 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few kbps up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elastic</a:t>
            </a:r>
          </a:p>
        </p:txBody>
      </p:sp>
      <p:sp>
        <p:nvSpPr>
          <p:cNvPr id="58376" name="Text Box 6"/>
          <p:cNvSpPr txBox="1">
            <a:spLocks noChangeArrowheads="1"/>
          </p:cNvSpPr>
          <p:nvPr/>
        </p:nvSpPr>
        <p:spPr bwMode="auto">
          <a:xfrm>
            <a:off x="6935788" y="1752600"/>
            <a:ext cx="2062162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time sensitive</a:t>
            </a: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yes, 100</a:t>
            </a:r>
            <a:r>
              <a:rPr lang="ja-JP" altLang="en-US" dirty="0">
                <a:latin typeface="Calibri"/>
              </a:rPr>
              <a:t>’</a:t>
            </a:r>
            <a:r>
              <a:rPr lang="en-US" altLang="ja-JP" dirty="0">
                <a:latin typeface="Calibri"/>
              </a:rPr>
              <a:t>s msec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yes, few secs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yes, 100’s ms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yes and no</a:t>
            </a:r>
            <a:endParaRPr lang="en-US" altLang="ja-JP" dirty="0">
              <a:latin typeface="Calibri"/>
            </a:endParaRPr>
          </a:p>
        </p:txBody>
      </p:sp>
      <p:sp>
        <p:nvSpPr>
          <p:cNvPr id="58377" name="Line 7"/>
          <p:cNvSpPr>
            <a:spLocks noChangeShapeType="1"/>
          </p:cNvSpPr>
          <p:nvPr/>
        </p:nvSpPr>
        <p:spPr bwMode="auto">
          <a:xfrm flipV="1">
            <a:off x="884238" y="2133600"/>
            <a:ext cx="75628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Line 8"/>
          <p:cNvSpPr>
            <a:spLocks noChangeShapeType="1"/>
          </p:cNvSpPr>
          <p:nvPr/>
        </p:nvSpPr>
        <p:spPr bwMode="auto">
          <a:xfrm flipV="1">
            <a:off x="847725" y="273367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Line 9"/>
          <p:cNvSpPr>
            <a:spLocks noChangeShapeType="1"/>
          </p:cNvSpPr>
          <p:nvPr/>
        </p:nvSpPr>
        <p:spPr bwMode="auto">
          <a:xfrm flipV="1">
            <a:off x="857250" y="30289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Line 10"/>
          <p:cNvSpPr>
            <a:spLocks noChangeShapeType="1"/>
          </p:cNvSpPr>
          <p:nvPr/>
        </p:nvSpPr>
        <p:spPr bwMode="auto">
          <a:xfrm flipV="1">
            <a:off x="866775" y="33242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Line 11"/>
          <p:cNvSpPr>
            <a:spLocks noChangeShapeType="1"/>
          </p:cNvSpPr>
          <p:nvPr/>
        </p:nvSpPr>
        <p:spPr bwMode="auto">
          <a:xfrm flipV="1">
            <a:off x="885825" y="39338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Line 12"/>
          <p:cNvSpPr>
            <a:spLocks noChangeShapeType="1"/>
          </p:cNvSpPr>
          <p:nvPr/>
        </p:nvSpPr>
        <p:spPr bwMode="auto">
          <a:xfrm flipV="1">
            <a:off x="838200" y="4248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Line 13"/>
          <p:cNvSpPr>
            <a:spLocks noChangeShapeType="1"/>
          </p:cNvSpPr>
          <p:nvPr/>
        </p:nvSpPr>
        <p:spPr bwMode="auto">
          <a:xfrm flipV="1">
            <a:off x="838200" y="457200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Line 14"/>
          <p:cNvSpPr>
            <a:spLocks noChangeShapeType="1"/>
          </p:cNvSpPr>
          <p:nvPr/>
        </p:nvSpPr>
        <p:spPr bwMode="auto">
          <a:xfrm flipV="1">
            <a:off x="800100" y="4883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" name="Rectangle 40">
            <a:extLst>
              <a:ext uri="{FF2B5EF4-FFF2-40B4-BE49-F238E27FC236}">
                <a16:creationId xmlns="" xmlns:a16="http://schemas.microsoft.com/office/drawing/2014/main" id="{EFDB38A1-4332-4FD4-AD68-ABBE3DCDA8A8}"/>
              </a:ext>
            </a:extLst>
          </p:cNvPr>
          <p:cNvSpPr/>
          <p:nvPr/>
        </p:nvSpPr>
        <p:spPr>
          <a:xfrm>
            <a:off x="2686120" y="2402214"/>
            <a:ext cx="1474649" cy="283837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Rectangle 80">
            <a:extLst>
              <a:ext uri="{FF2B5EF4-FFF2-40B4-BE49-F238E27FC236}">
                <a16:creationId xmlns="" xmlns:a16="http://schemas.microsoft.com/office/drawing/2014/main" id="{0C34D7F4-A9A4-41F8-8733-15A5DBE7AE15}"/>
              </a:ext>
            </a:extLst>
          </p:cNvPr>
          <p:cNvSpPr/>
          <p:nvPr/>
        </p:nvSpPr>
        <p:spPr>
          <a:xfrm>
            <a:off x="2717939" y="2756039"/>
            <a:ext cx="1474649" cy="247650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>
            <a:extLst>
              <a:ext uri="{FF2B5EF4-FFF2-40B4-BE49-F238E27FC236}">
                <a16:creationId xmlns="" xmlns:a16="http://schemas.microsoft.com/office/drawing/2014/main" id="{D3AADDD4-0717-468C-A8E0-AA6D50F2CAFE}"/>
              </a:ext>
            </a:extLst>
          </p:cNvPr>
          <p:cNvSpPr/>
          <p:nvPr/>
        </p:nvSpPr>
        <p:spPr>
          <a:xfrm>
            <a:off x="2704376" y="3062001"/>
            <a:ext cx="1474649" cy="243520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ectangle 82">
            <a:extLst>
              <a:ext uri="{FF2B5EF4-FFF2-40B4-BE49-F238E27FC236}">
                <a16:creationId xmlns="" xmlns:a16="http://schemas.microsoft.com/office/drawing/2014/main" id="{E7DEA148-45AF-4D62-B617-D671763E86F0}"/>
              </a:ext>
            </a:extLst>
          </p:cNvPr>
          <p:cNvSpPr/>
          <p:nvPr/>
        </p:nvSpPr>
        <p:spPr>
          <a:xfrm>
            <a:off x="2775111" y="3367029"/>
            <a:ext cx="1474649" cy="243291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>
            <a:extLst>
              <a:ext uri="{FF2B5EF4-FFF2-40B4-BE49-F238E27FC236}">
                <a16:creationId xmlns="" xmlns:a16="http://schemas.microsoft.com/office/drawing/2014/main" id="{C3156510-8D68-4BA1-B92F-F3A31D99B6A3}"/>
              </a:ext>
            </a:extLst>
          </p:cNvPr>
          <p:cNvSpPr/>
          <p:nvPr/>
        </p:nvSpPr>
        <p:spPr>
          <a:xfrm>
            <a:off x="2811324" y="3967164"/>
            <a:ext cx="1474649" cy="238124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>
            <a:extLst>
              <a:ext uri="{FF2B5EF4-FFF2-40B4-BE49-F238E27FC236}">
                <a16:creationId xmlns="" xmlns:a16="http://schemas.microsoft.com/office/drawing/2014/main" id="{494C2C8B-54B5-4F16-8C0A-41BE70F98CAD}"/>
              </a:ext>
            </a:extLst>
          </p:cNvPr>
          <p:cNvSpPr/>
          <p:nvPr/>
        </p:nvSpPr>
        <p:spPr>
          <a:xfrm>
            <a:off x="4343516" y="2415486"/>
            <a:ext cx="1474649" cy="283837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ectangle 85">
            <a:extLst>
              <a:ext uri="{FF2B5EF4-FFF2-40B4-BE49-F238E27FC236}">
                <a16:creationId xmlns="" xmlns:a16="http://schemas.microsoft.com/office/drawing/2014/main" id="{8274A11F-E3F3-4CF5-8984-288AA6D698FC}"/>
              </a:ext>
            </a:extLst>
          </p:cNvPr>
          <p:cNvSpPr/>
          <p:nvPr/>
        </p:nvSpPr>
        <p:spPr>
          <a:xfrm>
            <a:off x="4343516" y="2763675"/>
            <a:ext cx="1474649" cy="216226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="" xmlns:a16="http://schemas.microsoft.com/office/drawing/2014/main" id="{7BEF1395-D308-4415-B956-ABEC7E736FC4}"/>
              </a:ext>
            </a:extLst>
          </p:cNvPr>
          <p:cNvSpPr/>
          <p:nvPr/>
        </p:nvSpPr>
        <p:spPr>
          <a:xfrm>
            <a:off x="4343515" y="3063876"/>
            <a:ext cx="1474649" cy="225425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="" xmlns:a16="http://schemas.microsoft.com/office/drawing/2014/main" id="{7AC6F08A-536E-4182-BB92-392C9102B867}"/>
              </a:ext>
            </a:extLst>
          </p:cNvPr>
          <p:cNvSpPr/>
          <p:nvPr/>
        </p:nvSpPr>
        <p:spPr>
          <a:xfrm>
            <a:off x="4499021" y="3367029"/>
            <a:ext cx="2301829" cy="545084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="" xmlns:a16="http://schemas.microsoft.com/office/drawing/2014/main" id="{180CAA85-E141-4D0D-B6D5-5ACB7AF4B7E1}"/>
              </a:ext>
            </a:extLst>
          </p:cNvPr>
          <p:cNvSpPr/>
          <p:nvPr/>
        </p:nvSpPr>
        <p:spPr>
          <a:xfrm>
            <a:off x="4499021" y="3975673"/>
            <a:ext cx="1631857" cy="225425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="" xmlns:a16="http://schemas.microsoft.com/office/drawing/2014/main" id="{5127BB2C-1099-49D6-83E0-63D46666E12E}"/>
              </a:ext>
            </a:extLst>
          </p:cNvPr>
          <p:cNvSpPr/>
          <p:nvPr/>
        </p:nvSpPr>
        <p:spPr>
          <a:xfrm>
            <a:off x="4514872" y="4289997"/>
            <a:ext cx="1474649" cy="225425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="" xmlns:a16="http://schemas.microsoft.com/office/drawing/2014/main" id="{32324B52-EBB4-4720-851B-4AD8280E4A10}"/>
              </a:ext>
            </a:extLst>
          </p:cNvPr>
          <p:cNvSpPr/>
          <p:nvPr/>
        </p:nvSpPr>
        <p:spPr>
          <a:xfrm>
            <a:off x="4514872" y="4609538"/>
            <a:ext cx="1474649" cy="225425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="" xmlns:a16="http://schemas.microsoft.com/office/drawing/2014/main" id="{09DC9537-F6E2-4747-B3AE-7C0A37E47A4A}"/>
              </a:ext>
            </a:extLst>
          </p:cNvPr>
          <p:cNvSpPr/>
          <p:nvPr/>
        </p:nvSpPr>
        <p:spPr>
          <a:xfrm>
            <a:off x="2854395" y="4289373"/>
            <a:ext cx="1474649" cy="225425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="" xmlns:a16="http://schemas.microsoft.com/office/drawing/2014/main" id="{1C2F440D-C897-42FF-8E4B-CDA465B991E9}"/>
              </a:ext>
            </a:extLst>
          </p:cNvPr>
          <p:cNvSpPr/>
          <p:nvPr/>
        </p:nvSpPr>
        <p:spPr>
          <a:xfrm>
            <a:off x="2836081" y="4591050"/>
            <a:ext cx="1474649" cy="243913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>
            <a:extLst>
              <a:ext uri="{FF2B5EF4-FFF2-40B4-BE49-F238E27FC236}">
                <a16:creationId xmlns="" xmlns:a16="http://schemas.microsoft.com/office/drawing/2014/main" id="{44326E1E-A2BD-4D36-A771-E38F9F441C1B}"/>
              </a:ext>
            </a:extLst>
          </p:cNvPr>
          <p:cNvSpPr/>
          <p:nvPr/>
        </p:nvSpPr>
        <p:spPr>
          <a:xfrm>
            <a:off x="6492220" y="2768437"/>
            <a:ext cx="1474649" cy="216226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 98">
            <a:extLst>
              <a:ext uri="{FF2B5EF4-FFF2-40B4-BE49-F238E27FC236}">
                <a16:creationId xmlns="" xmlns:a16="http://schemas.microsoft.com/office/drawing/2014/main" id="{523DB27A-20B7-43BC-ABBE-2F9ED01CBA08}"/>
              </a:ext>
            </a:extLst>
          </p:cNvPr>
          <p:cNvSpPr/>
          <p:nvPr/>
        </p:nvSpPr>
        <p:spPr>
          <a:xfrm>
            <a:off x="6565060" y="3068475"/>
            <a:ext cx="1474649" cy="216226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>
            <a:extLst>
              <a:ext uri="{FF2B5EF4-FFF2-40B4-BE49-F238E27FC236}">
                <a16:creationId xmlns="" xmlns:a16="http://schemas.microsoft.com/office/drawing/2014/main" id="{79AA1BCD-CFEE-4AB1-8E38-5E88237CCB01}"/>
              </a:ext>
            </a:extLst>
          </p:cNvPr>
          <p:cNvSpPr/>
          <p:nvPr/>
        </p:nvSpPr>
        <p:spPr>
          <a:xfrm>
            <a:off x="6295370" y="2482687"/>
            <a:ext cx="1474649" cy="216226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 100">
            <a:extLst>
              <a:ext uri="{FF2B5EF4-FFF2-40B4-BE49-F238E27FC236}">
                <a16:creationId xmlns="" xmlns:a16="http://schemas.microsoft.com/office/drawing/2014/main" id="{21981F24-3847-4B14-925D-08B43D0E37A9}"/>
              </a:ext>
            </a:extLst>
          </p:cNvPr>
          <p:cNvSpPr/>
          <p:nvPr/>
        </p:nvSpPr>
        <p:spPr>
          <a:xfrm>
            <a:off x="6954838" y="3352457"/>
            <a:ext cx="1782717" cy="556130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>
            <a:extLst>
              <a:ext uri="{FF2B5EF4-FFF2-40B4-BE49-F238E27FC236}">
                <a16:creationId xmlns="" xmlns:a16="http://schemas.microsoft.com/office/drawing/2014/main" id="{55DC6F30-BC10-46DF-BAB2-DAEF1181F23A}"/>
              </a:ext>
            </a:extLst>
          </p:cNvPr>
          <p:cNvSpPr/>
          <p:nvPr/>
        </p:nvSpPr>
        <p:spPr>
          <a:xfrm>
            <a:off x="6935788" y="3990404"/>
            <a:ext cx="1474649" cy="216226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 102">
            <a:extLst>
              <a:ext uri="{FF2B5EF4-FFF2-40B4-BE49-F238E27FC236}">
                <a16:creationId xmlns="" xmlns:a16="http://schemas.microsoft.com/office/drawing/2014/main" id="{0273C137-CD46-4EDB-8422-02AD0D6FD3F6}"/>
              </a:ext>
            </a:extLst>
          </p:cNvPr>
          <p:cNvSpPr/>
          <p:nvPr/>
        </p:nvSpPr>
        <p:spPr>
          <a:xfrm>
            <a:off x="6972439" y="4293471"/>
            <a:ext cx="1474649" cy="235608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934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Rectangle 2"/>
          <p:cNvSpPr>
            <a:spLocks noGrp="1" noChangeArrowheads="1"/>
          </p:cNvSpPr>
          <p:nvPr>
            <p:ph type="title"/>
          </p:nvPr>
        </p:nvSpPr>
        <p:spPr>
          <a:xfrm>
            <a:off x="315913" y="227013"/>
            <a:ext cx="8201025" cy="815975"/>
          </a:xfrm>
        </p:spPr>
        <p:txBody>
          <a:bodyPr/>
          <a:lstStyle/>
          <a:p>
            <a:r>
              <a:rPr lang="en-US" altLang="en-US" sz="3200" dirty="0">
                <a:latin typeface="Calibri Light"/>
                <a:ea typeface="ＭＳ Ｐゴシック" charset="-128"/>
              </a:rPr>
              <a:t>Transport service requirements: common apps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pic>
        <p:nvPicPr>
          <p:cNvPr id="58371" name="Picture 2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80645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3" name="Text Box 3"/>
          <p:cNvSpPr txBox="1">
            <a:spLocks noChangeArrowheads="1"/>
          </p:cNvSpPr>
          <p:nvPr/>
        </p:nvSpPr>
        <p:spPr bwMode="auto">
          <a:xfrm>
            <a:off x="171450" y="1749425"/>
            <a:ext cx="2541588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application</a:t>
            </a:r>
            <a:endParaRPr lang="en-US" altLang="en-US" dirty="0">
              <a:latin typeface="Calibri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Web documents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real-time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stored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interactive games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text messaging</a:t>
            </a:r>
            <a:endParaRPr lang="en-US" altLang="en-US" sz="2400" dirty="0">
              <a:latin typeface="Calibri"/>
            </a:endParaRPr>
          </a:p>
        </p:txBody>
      </p:sp>
      <p:sp>
        <p:nvSpPr>
          <p:cNvPr id="58374" name="Text Box 4"/>
          <p:cNvSpPr txBox="1">
            <a:spLocks noChangeArrowheads="1"/>
          </p:cNvSpPr>
          <p:nvPr/>
        </p:nvSpPr>
        <p:spPr bwMode="auto">
          <a:xfrm>
            <a:off x="2816225" y="1752600"/>
            <a:ext cx="1492203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data loss</a:t>
            </a: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 loss</a:t>
            </a:r>
            <a:endParaRPr lang="en-US" altLang="en-US" sz="2400" dirty="0">
              <a:latin typeface="Calibri"/>
            </a:endParaRPr>
          </a:p>
        </p:txBody>
      </p:sp>
      <p:sp>
        <p:nvSpPr>
          <p:cNvPr id="58375" name="Text Box 5"/>
          <p:cNvSpPr txBox="1">
            <a:spLocks noChangeArrowheads="1"/>
          </p:cNvSpPr>
          <p:nvPr/>
        </p:nvSpPr>
        <p:spPr bwMode="auto">
          <a:xfrm>
            <a:off x="4535488" y="1751013"/>
            <a:ext cx="2574925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throughput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audio: 5kbps-1Mbps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video:10kbps-5Mbps</a:t>
            </a:r>
          </a:p>
          <a:p>
            <a:pPr>
              <a:spcBef>
                <a:spcPct val="0"/>
              </a:spcBef>
            </a:pPr>
            <a:r>
              <a:rPr lang="en-US" altLang="en-US" dirty="0">
                <a:latin typeface="Calibri"/>
              </a:rPr>
              <a:t>same as above 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few kbps up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elastic</a:t>
            </a:r>
          </a:p>
        </p:txBody>
      </p:sp>
      <p:sp>
        <p:nvSpPr>
          <p:cNvPr id="58376" name="Text Box 6"/>
          <p:cNvSpPr txBox="1">
            <a:spLocks noChangeArrowheads="1"/>
          </p:cNvSpPr>
          <p:nvPr/>
        </p:nvSpPr>
        <p:spPr bwMode="auto">
          <a:xfrm>
            <a:off x="6935788" y="1752600"/>
            <a:ext cx="2062162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time sensitive</a:t>
            </a: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yes, 100</a:t>
            </a:r>
            <a:r>
              <a:rPr lang="ja-JP" altLang="en-US" dirty="0">
                <a:latin typeface="Calibri"/>
              </a:rPr>
              <a:t>’</a:t>
            </a:r>
            <a:r>
              <a:rPr lang="en-US" altLang="ja-JP" dirty="0">
                <a:latin typeface="Calibri"/>
              </a:rPr>
              <a:t>s msec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yes, few secs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yes, 100’s ms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yes and </a:t>
            </a:r>
            <a:r>
              <a:rPr lang="en-US" altLang="en-US" dirty="0" smtClean="0">
                <a:latin typeface="Calibri"/>
              </a:rPr>
              <a:t>no</a:t>
            </a:r>
          </a:p>
          <a:p>
            <a:pPr>
              <a:spcBef>
                <a:spcPct val="0"/>
              </a:spcBef>
            </a:pPr>
            <a:r>
              <a:rPr lang="en-US" altLang="en-US" dirty="0" smtClean="0">
                <a:latin typeface="Calibri"/>
              </a:rPr>
              <a:t>no</a:t>
            </a:r>
            <a:endParaRPr lang="en-US" altLang="ja-JP" dirty="0">
              <a:latin typeface="Calibri"/>
            </a:endParaRPr>
          </a:p>
        </p:txBody>
      </p:sp>
      <p:sp>
        <p:nvSpPr>
          <p:cNvPr id="58377" name="Line 7"/>
          <p:cNvSpPr>
            <a:spLocks noChangeShapeType="1"/>
          </p:cNvSpPr>
          <p:nvPr/>
        </p:nvSpPr>
        <p:spPr bwMode="auto">
          <a:xfrm flipV="1">
            <a:off x="884238" y="2133600"/>
            <a:ext cx="75628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Line 8"/>
          <p:cNvSpPr>
            <a:spLocks noChangeShapeType="1"/>
          </p:cNvSpPr>
          <p:nvPr/>
        </p:nvSpPr>
        <p:spPr bwMode="auto">
          <a:xfrm flipV="1">
            <a:off x="847725" y="273367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Line 9"/>
          <p:cNvSpPr>
            <a:spLocks noChangeShapeType="1"/>
          </p:cNvSpPr>
          <p:nvPr/>
        </p:nvSpPr>
        <p:spPr bwMode="auto">
          <a:xfrm flipV="1">
            <a:off x="857250" y="30289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Line 10"/>
          <p:cNvSpPr>
            <a:spLocks noChangeShapeType="1"/>
          </p:cNvSpPr>
          <p:nvPr/>
        </p:nvSpPr>
        <p:spPr bwMode="auto">
          <a:xfrm flipV="1">
            <a:off x="866775" y="33242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Line 11"/>
          <p:cNvSpPr>
            <a:spLocks noChangeShapeType="1"/>
          </p:cNvSpPr>
          <p:nvPr/>
        </p:nvSpPr>
        <p:spPr bwMode="auto">
          <a:xfrm flipV="1">
            <a:off x="885825" y="39338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Line 12"/>
          <p:cNvSpPr>
            <a:spLocks noChangeShapeType="1"/>
          </p:cNvSpPr>
          <p:nvPr/>
        </p:nvSpPr>
        <p:spPr bwMode="auto">
          <a:xfrm flipV="1">
            <a:off x="838200" y="4248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Line 13"/>
          <p:cNvSpPr>
            <a:spLocks noChangeShapeType="1"/>
          </p:cNvSpPr>
          <p:nvPr/>
        </p:nvSpPr>
        <p:spPr bwMode="auto">
          <a:xfrm flipV="1">
            <a:off x="838200" y="457200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Line 14"/>
          <p:cNvSpPr>
            <a:spLocks noChangeShapeType="1"/>
          </p:cNvSpPr>
          <p:nvPr/>
        </p:nvSpPr>
        <p:spPr bwMode="auto">
          <a:xfrm flipV="1">
            <a:off x="800100" y="4883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6872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"/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>
              <a:solidFill>
                <a:srgbClr val="000000"/>
              </a:solidFill>
              <a:cs typeface="Arial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rgbClr val="FFFF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Arial"/>
            </a:endParaRPr>
          </a:p>
        </p:txBody>
      </p:sp>
      <p:sp>
        <p:nvSpPr>
          <p:cNvPr id="32" name="Line 8"/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3" name="Line 9"/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4" name="Line 10"/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5" name="Line 11"/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6" name="Right Arrow 35"/>
          <p:cNvSpPr/>
          <p:nvPr/>
        </p:nvSpPr>
        <p:spPr bwMode="auto">
          <a:xfrm>
            <a:off x="4683585" y="1824038"/>
            <a:ext cx="1721977" cy="595313"/>
          </a:xfrm>
          <a:prstGeom prst="rightArrow">
            <a:avLst/>
          </a:prstGeom>
          <a:solidFill>
            <a:srgbClr val="C0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478466" y="1835327"/>
            <a:ext cx="1859084" cy="673453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 Box 7"/>
          <p:cNvSpPr txBox="1">
            <a:spLocks noChangeArrowheads="1"/>
          </p:cNvSpPr>
          <p:nvPr/>
        </p:nvSpPr>
        <p:spPr bwMode="auto">
          <a:xfrm>
            <a:off x="6602144" y="1920875"/>
            <a:ext cx="156581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application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transport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network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link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physical</a:t>
            </a:r>
          </a:p>
        </p:txBody>
      </p:sp>
      <p:sp>
        <p:nvSpPr>
          <p:cNvPr id="16" name="Rectangle 2"/>
          <p:cNvSpPr txBox="1">
            <a:spLocks noChangeArrowheads="1"/>
          </p:cNvSpPr>
          <p:nvPr/>
        </p:nvSpPr>
        <p:spPr>
          <a:xfrm>
            <a:off x="455613" y="220717"/>
            <a:ext cx="7772400" cy="1143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>
                <a:ea typeface="ＭＳ Ｐゴシック" charset="-128"/>
              </a:rPr>
              <a:t>Chapter 2: Application Layer</a:t>
            </a:r>
          </a:p>
        </p:txBody>
      </p:sp>
      <p:pic>
        <p:nvPicPr>
          <p:cNvPr id="17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2073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6352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Rectangle 2"/>
          <p:cNvSpPr>
            <a:spLocks noGrp="1" noChangeArrowheads="1"/>
          </p:cNvSpPr>
          <p:nvPr>
            <p:ph type="title"/>
          </p:nvPr>
        </p:nvSpPr>
        <p:spPr>
          <a:xfrm>
            <a:off x="344488" y="268288"/>
            <a:ext cx="7772400" cy="858837"/>
          </a:xfrm>
        </p:spPr>
        <p:txBody>
          <a:bodyPr/>
          <a:lstStyle/>
          <a:p>
            <a:r>
              <a:rPr lang="en-US" altLang="en-US" sz="3600" dirty="0">
                <a:latin typeface="Calibri Light"/>
                <a:ea typeface="ＭＳ Ｐゴシック" charset="-128"/>
              </a:rPr>
              <a:t>Internet transport protocols services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sp>
        <p:nvSpPr>
          <p:cNvPr id="76804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366838"/>
            <a:ext cx="4095750" cy="4953000"/>
          </a:xfrm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TCP service:</a:t>
            </a:r>
          </a:p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reliable transport</a:t>
            </a:r>
            <a:r>
              <a:rPr lang="en-US" altLang="en-US" sz="2400" i="1" dirty="0">
                <a:solidFill>
                  <a:schemeClr val="accent2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between sending and receiving process</a:t>
            </a:r>
            <a:endParaRPr lang="en-US" altLang="en-US" sz="2400" dirty="0">
              <a:solidFill>
                <a:schemeClr val="accent2"/>
              </a:solidFill>
              <a:latin typeface="Calibri"/>
              <a:ea typeface="ＭＳ Ｐゴシック" charset="-128"/>
            </a:endParaRPr>
          </a:p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flow control:</a:t>
            </a:r>
            <a:r>
              <a:rPr lang="en-US" altLang="en-US" sz="2400" dirty="0">
                <a:latin typeface="Calibri"/>
                <a:ea typeface="ＭＳ Ｐゴシック" charset="-128"/>
              </a:rPr>
              <a:t> sender </a:t>
            </a:r>
            <a:r>
              <a:rPr lang="en-US" altLang="en-US" sz="2400" dirty="0" smtClean="0">
                <a:latin typeface="Calibri"/>
                <a:ea typeface="ＭＳ Ｐゴシック" charset="-128"/>
              </a:rPr>
              <a:t>won’</a:t>
            </a:r>
            <a:r>
              <a:rPr lang="en-US" altLang="ja-JP" sz="2400" dirty="0" smtClean="0">
                <a:latin typeface="Calibri"/>
                <a:ea typeface="ＭＳ Ｐゴシック" charset="-128"/>
              </a:rPr>
              <a:t>t </a:t>
            </a:r>
            <a:r>
              <a:rPr lang="en-US" altLang="ja-JP" sz="2400" dirty="0">
                <a:latin typeface="Calibri"/>
                <a:ea typeface="ＭＳ Ｐゴシック" charset="-128"/>
              </a:rPr>
              <a:t>overwhelm receiver </a:t>
            </a:r>
          </a:p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congestion control:</a:t>
            </a:r>
            <a:r>
              <a:rPr lang="en-US" altLang="en-US" sz="2400" dirty="0">
                <a:latin typeface="Calibri"/>
                <a:ea typeface="ＭＳ Ｐゴシック" charset="-128"/>
              </a:rPr>
              <a:t> throttle sender when network overloaded</a:t>
            </a:r>
          </a:p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does not provide:</a:t>
            </a:r>
            <a:r>
              <a:rPr lang="en-US" altLang="en-US" sz="2400" dirty="0">
                <a:latin typeface="Calibri"/>
                <a:ea typeface="ＭＳ Ｐゴシック" charset="-128"/>
              </a:rPr>
              <a:t> timing, minimum throughput guarantee, security</a:t>
            </a:r>
          </a:p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connection-oriented:</a:t>
            </a:r>
            <a:r>
              <a:rPr lang="en-US" altLang="en-US" sz="2400" dirty="0">
                <a:latin typeface="Calibri"/>
                <a:ea typeface="ＭＳ Ｐゴシック" charset="-128"/>
              </a:rPr>
              <a:t> setup required between client and server processes</a:t>
            </a:r>
          </a:p>
          <a:p>
            <a:pPr>
              <a:lnSpc>
                <a:spcPct val="75000"/>
              </a:lnSpc>
            </a:pPr>
            <a:endParaRPr lang="en-US" altLang="en-US" dirty="0">
              <a:latin typeface="Calibri"/>
              <a:ea typeface="ＭＳ Ｐゴシック" charset="-128"/>
            </a:endParaRPr>
          </a:p>
        </p:txBody>
      </p:sp>
      <p:sp>
        <p:nvSpPr>
          <p:cNvPr id="76805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733925" y="1247243"/>
            <a:ext cx="3667125" cy="4648200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000099"/>
                </a:solidFill>
                <a:latin typeface="Calibri"/>
              </a:rPr>
              <a:t>UDP service:</a:t>
            </a:r>
          </a:p>
          <a:p>
            <a:pPr marL="233045" indent="-233045">
              <a:defRPr/>
            </a:pPr>
            <a:r>
              <a:rPr lang="en-US" sz="2400" i="1" dirty="0">
                <a:solidFill>
                  <a:srgbClr val="CC0000"/>
                </a:solidFill>
                <a:latin typeface="Calibri"/>
              </a:rPr>
              <a:t>unreliable data transfer</a:t>
            </a:r>
            <a:r>
              <a:rPr lang="en-US" sz="2400" dirty="0">
                <a:latin typeface="Calibri"/>
              </a:rPr>
              <a:t> between sending and receiving process</a:t>
            </a:r>
          </a:p>
          <a:p>
            <a:pPr marL="233045" indent="-233045">
              <a:defRPr/>
            </a:pPr>
            <a:r>
              <a:rPr lang="en-US" sz="2400" i="1" dirty="0">
                <a:solidFill>
                  <a:srgbClr val="CC0000"/>
                </a:solidFill>
                <a:latin typeface="Calibri"/>
              </a:rPr>
              <a:t>does not provide:</a:t>
            </a:r>
            <a:r>
              <a:rPr lang="en-US" sz="2400" dirty="0">
                <a:latin typeface="Calibri"/>
              </a:rPr>
              <a:t> reliability, flow control, congestion control, timing, throughput guarantee, security, or connection setup, </a:t>
            </a:r>
          </a:p>
          <a:p>
            <a:pPr>
              <a:defRPr/>
            </a:pPr>
            <a:endParaRPr lang="en-US" sz="2400" dirty="0">
              <a:latin typeface="Calibri"/>
            </a:endParaRPr>
          </a:p>
          <a:p>
            <a:pPr marL="233045" indent="-233045">
              <a:defRPr/>
            </a:pPr>
            <a:r>
              <a:rPr lang="en-US" sz="2400" u="sng" dirty="0">
                <a:solidFill>
                  <a:srgbClr val="CC0000"/>
                </a:solidFill>
                <a:latin typeface="Calibri"/>
              </a:rPr>
              <a:t>Q:</a:t>
            </a:r>
            <a:r>
              <a:rPr lang="en-US" sz="2400" dirty="0">
                <a:latin typeface="Calibri"/>
              </a:rPr>
              <a:t> why bother?  Why is there a UDP?</a:t>
            </a:r>
          </a:p>
        </p:txBody>
      </p:sp>
      <p:pic>
        <p:nvPicPr>
          <p:cNvPr id="60422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858838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594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04" grpId="0" uiExpand="1" build="p"/>
      <p:bldP spid="76805" grpId="0" uiExpand="1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8" name="Rectangle 2"/>
          <p:cNvSpPr>
            <a:spLocks noGrp="1" noChangeArrowheads="1"/>
          </p:cNvSpPr>
          <p:nvPr>
            <p:ph type="title"/>
          </p:nvPr>
        </p:nvSpPr>
        <p:spPr>
          <a:xfrm>
            <a:off x="215900" y="261938"/>
            <a:ext cx="8747125" cy="838200"/>
          </a:xfrm>
        </p:spPr>
        <p:txBody>
          <a:bodyPr/>
          <a:lstStyle/>
          <a:p>
            <a:r>
              <a:rPr lang="en-US" altLang="en-US" sz="3200" dirty="0">
                <a:latin typeface="Calibri Light"/>
                <a:ea typeface="ＭＳ Ｐゴシック" charset="-128"/>
              </a:rPr>
              <a:t>Internet apps:  application, transport protocols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pic>
        <p:nvPicPr>
          <p:cNvPr id="62467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75" y="8763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9" name="Text Box 3"/>
          <p:cNvSpPr txBox="1">
            <a:spLocks noChangeArrowheads="1"/>
          </p:cNvSpPr>
          <p:nvPr/>
        </p:nvSpPr>
        <p:spPr bwMode="auto">
          <a:xfrm>
            <a:off x="400600" y="1773238"/>
            <a:ext cx="2622000" cy="3847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application</a:t>
            </a:r>
            <a:endParaRPr lang="en-US" altLang="en-US" dirty="0">
              <a:latin typeface="Calibri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remote terminal access</a:t>
            </a:r>
          </a:p>
          <a:p>
            <a:pPr algn="r">
              <a:spcBef>
                <a:spcPct val="0"/>
              </a:spcBef>
            </a:pPr>
            <a:r>
              <a:rPr lang="en-US" altLang="en-US" dirty="0">
                <a:latin typeface="Calibri"/>
              </a:rPr>
              <a:t>Web 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streaming multimedia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Internet telephony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naming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 dirty="0">
              <a:latin typeface="Calibri"/>
            </a:endParaRPr>
          </a:p>
        </p:txBody>
      </p:sp>
      <p:sp>
        <p:nvSpPr>
          <p:cNvPr id="62470" name="Text Box 4"/>
          <p:cNvSpPr txBox="1">
            <a:spLocks noChangeArrowheads="1"/>
          </p:cNvSpPr>
          <p:nvPr/>
        </p:nvSpPr>
        <p:spPr bwMode="auto">
          <a:xfrm>
            <a:off x="3201988" y="1458913"/>
            <a:ext cx="2451377" cy="3847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application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layer protocol</a:t>
            </a: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SMTP [RFC 2821]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Telnet [RFC 854], SSH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HTTP [RFC 2616]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FTP [RFC 959]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HTTP (e.g., YouTube), </a:t>
            </a:r>
            <a:r>
              <a:rPr lang="en-US" dirty="0">
                <a:latin typeface="ＭＳ Ｐゴシック"/>
              </a:rPr>
              <a:t/>
            </a:r>
            <a:br>
              <a:rPr lang="en-US" dirty="0">
                <a:latin typeface="ＭＳ Ｐゴシック"/>
              </a:rPr>
            </a:br>
            <a:r>
              <a:rPr lang="en-US" altLang="en-US" dirty="0">
                <a:latin typeface="Calibri"/>
              </a:rPr>
              <a:t>RTP [RFC 1889]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SIP, RTP, proprietary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(e.g., Skype)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Calibri"/>
              </a:rPr>
              <a:t>DNS</a:t>
            </a:r>
          </a:p>
        </p:txBody>
      </p:sp>
      <p:sp>
        <p:nvSpPr>
          <p:cNvPr id="62471" name="Text Box 5"/>
          <p:cNvSpPr txBox="1">
            <a:spLocks noChangeArrowheads="1"/>
          </p:cNvSpPr>
          <p:nvPr/>
        </p:nvSpPr>
        <p:spPr bwMode="auto">
          <a:xfrm>
            <a:off x="6030913" y="1477963"/>
            <a:ext cx="2624137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underlying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alibri"/>
              </a:rPr>
              <a:t>transport protocol</a:t>
            </a: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TCP or UDP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latin typeface="Calibri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TCP or UDP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UDP (and TCP)</a:t>
            </a:r>
          </a:p>
        </p:txBody>
      </p:sp>
      <p:sp>
        <p:nvSpPr>
          <p:cNvPr id="62472" name="Line 7"/>
          <p:cNvSpPr>
            <a:spLocks noChangeShapeType="1"/>
          </p:cNvSpPr>
          <p:nvPr/>
        </p:nvSpPr>
        <p:spPr bwMode="auto">
          <a:xfrm>
            <a:off x="1071563" y="2152650"/>
            <a:ext cx="73342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3" name="Line 8"/>
          <p:cNvSpPr>
            <a:spLocks noChangeShapeType="1"/>
          </p:cNvSpPr>
          <p:nvPr/>
        </p:nvSpPr>
        <p:spPr bwMode="auto">
          <a:xfrm flipV="1">
            <a:off x="1023938" y="2743200"/>
            <a:ext cx="73247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4" name="Line 9"/>
          <p:cNvSpPr>
            <a:spLocks noChangeShapeType="1"/>
          </p:cNvSpPr>
          <p:nvPr/>
        </p:nvSpPr>
        <p:spPr bwMode="auto">
          <a:xfrm flipV="1">
            <a:off x="1044575" y="3038475"/>
            <a:ext cx="729615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5" name="Line 10"/>
          <p:cNvSpPr>
            <a:spLocks noChangeShapeType="1"/>
          </p:cNvSpPr>
          <p:nvPr/>
        </p:nvSpPr>
        <p:spPr bwMode="auto">
          <a:xfrm flipV="1">
            <a:off x="1042988" y="3333750"/>
            <a:ext cx="72771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Line 11"/>
          <p:cNvSpPr>
            <a:spLocks noChangeShapeType="1"/>
          </p:cNvSpPr>
          <p:nvPr/>
        </p:nvSpPr>
        <p:spPr bwMode="auto">
          <a:xfrm flipV="1">
            <a:off x="1073150" y="3657600"/>
            <a:ext cx="7258050" cy="95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Line 12"/>
          <p:cNvSpPr>
            <a:spLocks noChangeShapeType="1"/>
          </p:cNvSpPr>
          <p:nvPr/>
        </p:nvSpPr>
        <p:spPr bwMode="auto">
          <a:xfrm flipV="1">
            <a:off x="1014413" y="4257675"/>
            <a:ext cx="73152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8" name="Line 14"/>
          <p:cNvSpPr>
            <a:spLocks noChangeShapeType="1"/>
          </p:cNvSpPr>
          <p:nvPr/>
        </p:nvSpPr>
        <p:spPr bwMode="auto">
          <a:xfrm flipV="1">
            <a:off x="839788" y="4881563"/>
            <a:ext cx="734377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Line 14"/>
          <p:cNvSpPr>
            <a:spLocks noChangeShapeType="1"/>
          </p:cNvSpPr>
          <p:nvPr/>
        </p:nvSpPr>
        <p:spPr bwMode="auto">
          <a:xfrm flipV="1">
            <a:off x="839788" y="5263615"/>
            <a:ext cx="734377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="" xmlns:a16="http://schemas.microsoft.com/office/drawing/2014/main" id="{4FC6D60E-DC28-4D90-9460-DACEB371AF24}"/>
              </a:ext>
            </a:extLst>
          </p:cNvPr>
          <p:cNvSpPr/>
          <p:nvPr/>
        </p:nvSpPr>
        <p:spPr>
          <a:xfrm>
            <a:off x="5868332" y="2419675"/>
            <a:ext cx="1474649" cy="283837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="" xmlns:a16="http://schemas.microsoft.com/office/drawing/2014/main" id="{71E54DD8-9BAC-4932-AE3B-33B7A54ED869}"/>
              </a:ext>
            </a:extLst>
          </p:cNvPr>
          <p:cNvSpPr/>
          <p:nvPr/>
        </p:nvSpPr>
        <p:spPr>
          <a:xfrm>
            <a:off x="5832753" y="2782870"/>
            <a:ext cx="1474649" cy="222284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="" xmlns:a16="http://schemas.microsoft.com/office/drawing/2014/main" id="{1572A4A9-CB40-4CCE-886B-F6A41354D85C}"/>
              </a:ext>
            </a:extLst>
          </p:cNvPr>
          <p:cNvSpPr/>
          <p:nvPr/>
        </p:nvSpPr>
        <p:spPr>
          <a:xfrm>
            <a:off x="5794381" y="3105542"/>
            <a:ext cx="1474649" cy="192895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="" xmlns:a16="http://schemas.microsoft.com/office/drawing/2014/main" id="{B58FE9D0-41BB-422C-9D14-5AD513F5B897}"/>
              </a:ext>
            </a:extLst>
          </p:cNvPr>
          <p:cNvSpPr/>
          <p:nvPr/>
        </p:nvSpPr>
        <p:spPr>
          <a:xfrm>
            <a:off x="5794381" y="3410243"/>
            <a:ext cx="1474649" cy="222718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="" xmlns:a16="http://schemas.microsoft.com/office/drawing/2014/main" id="{C329F4B0-72F6-463A-A208-AB158A7F980D}"/>
              </a:ext>
            </a:extLst>
          </p:cNvPr>
          <p:cNvSpPr/>
          <p:nvPr/>
        </p:nvSpPr>
        <p:spPr>
          <a:xfrm>
            <a:off x="6040438" y="3694017"/>
            <a:ext cx="1474649" cy="283837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="" xmlns:a16="http://schemas.microsoft.com/office/drawing/2014/main" id="{75C20DE8-F44C-4181-9C2D-F5CD57372828}"/>
              </a:ext>
            </a:extLst>
          </p:cNvPr>
          <p:cNvSpPr/>
          <p:nvPr/>
        </p:nvSpPr>
        <p:spPr>
          <a:xfrm>
            <a:off x="6012001" y="4547031"/>
            <a:ext cx="1474649" cy="283837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="" xmlns:a16="http://schemas.microsoft.com/office/drawing/2014/main" id="{3A380473-A93A-42DA-8BED-663916ED25D6}"/>
              </a:ext>
            </a:extLst>
          </p:cNvPr>
          <p:cNvSpPr/>
          <p:nvPr/>
        </p:nvSpPr>
        <p:spPr>
          <a:xfrm>
            <a:off x="6040439" y="4913216"/>
            <a:ext cx="1615350" cy="283837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351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2: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06525"/>
            <a:ext cx="9144001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Principles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of network applications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Socket Programming with UDP and TCP 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Web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and HTTP</a:t>
            </a: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</a:t>
            </a:r>
            <a:endParaRPr lang="en-US" altLang="en-US" sz="2800" dirty="0">
              <a:latin typeface="Calibri Light" charset="0"/>
              <a:ea typeface="Calibri Light" charset="0"/>
              <a:cs typeface="Calibri Light" charset="0"/>
            </a:endParaRP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Electronic Mail (SMTP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, POP3, </a:t>
            </a: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IMAP)</a:t>
            </a:r>
            <a:endParaRPr lang="en-US" altLang="en-US" sz="2800" dirty="0">
              <a:latin typeface="Calibri Light" charset="0"/>
              <a:ea typeface="Calibri Light" charset="0"/>
              <a:cs typeface="Calibri Light" charset="0"/>
            </a:endParaRP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DNS</a:t>
            </a:r>
            <a:endParaRPr lang="en-US" altLang="en-US" sz="2800" dirty="0">
              <a:latin typeface="Calibri Light" charset="0"/>
              <a:ea typeface="Calibri Light" charset="0"/>
              <a:cs typeface="Calibri Light" charset="0"/>
            </a:endParaRP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P2P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Applications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Video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Streaming and Content Distribution Networks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01764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Rectangle 2"/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Socket programming 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sp>
        <p:nvSpPr>
          <p:cNvPr id="222210" name="Rectangle 3"/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goal:</a:t>
            </a:r>
            <a:r>
              <a:rPr lang="en-US" altLang="en-US" dirty="0">
                <a:solidFill>
                  <a:srgbClr val="000000"/>
                </a:solidFill>
                <a:latin typeface="Calibri"/>
                <a:ea typeface="ＭＳ Ｐゴシック" charset="-128"/>
              </a:rPr>
              <a:t> learn how to build client/server applications that communicate using sockets</a:t>
            </a:r>
            <a:endParaRPr lang="en-US" altLang="en-US" i="1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socket:</a:t>
            </a:r>
            <a:r>
              <a:rPr lang="en-US" altLang="en-US" dirty="0">
                <a:latin typeface="Calibri"/>
                <a:ea typeface="ＭＳ Ｐゴシック" charset="-128"/>
              </a:rPr>
              <a:t> door between application process and end-end-transport protocol </a:t>
            </a:r>
          </a:p>
        </p:txBody>
      </p:sp>
      <p:grpSp>
        <p:nvGrpSpPr>
          <p:cNvPr id="222213" name="Group 60"/>
          <p:cNvGrpSpPr>
            <a:grpSpLocks/>
          </p:cNvGrpSpPr>
          <p:nvPr/>
        </p:nvGrpSpPr>
        <p:grpSpPr bwMode="auto">
          <a:xfrm>
            <a:off x="296863" y="3335338"/>
            <a:ext cx="8208962" cy="2536825"/>
            <a:chOff x="358775" y="3459163"/>
            <a:chExt cx="8208963" cy="2536825"/>
          </a:xfrm>
        </p:grpSpPr>
        <p:sp>
          <p:nvSpPr>
            <p:cNvPr id="222215" name="Freeform 44"/>
            <p:cNvSpPr>
              <a:spLocks/>
            </p:cNvSpPr>
            <p:nvPr/>
          </p:nvSpPr>
          <p:spPr bwMode="auto">
            <a:xfrm>
              <a:off x="6654800" y="3468688"/>
              <a:ext cx="736600" cy="1998662"/>
            </a:xfrm>
            <a:custGeom>
              <a:avLst/>
              <a:gdLst>
                <a:gd name="T0" fmla="*/ 2147483647 w 464"/>
                <a:gd name="T1" fmla="*/ 2147483647 h 1259"/>
                <a:gd name="T2" fmla="*/ 0 w 464"/>
                <a:gd name="T3" fmla="*/ 0 h 1259"/>
                <a:gd name="T4" fmla="*/ 2147483647 w 464"/>
                <a:gd name="T5" fmla="*/ 2147483647 h 1259"/>
                <a:gd name="T6" fmla="*/ 2147483647 w 464"/>
                <a:gd name="T7" fmla="*/ 2147483647 h 1259"/>
                <a:gd name="T8" fmla="*/ 2147483647 w 464"/>
                <a:gd name="T9" fmla="*/ 2147483647 h 1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4"/>
                <a:gd name="T16" fmla="*/ 0 h 1259"/>
                <a:gd name="T17" fmla="*/ 464 w 464"/>
                <a:gd name="T18" fmla="*/ 1259 h 12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4" h="1259">
                  <a:moveTo>
                    <a:pt x="464" y="1060"/>
                  </a:moveTo>
                  <a:lnTo>
                    <a:pt x="0" y="0"/>
                  </a:lnTo>
                  <a:lnTo>
                    <a:pt x="6" y="1258"/>
                  </a:lnTo>
                  <a:lnTo>
                    <a:pt x="382" y="1259"/>
                  </a:lnTo>
                  <a:lnTo>
                    <a:pt x="464" y="106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16" name="Freeform 7"/>
            <p:cNvSpPr>
              <a:spLocks/>
            </p:cNvSpPr>
            <p:nvPr/>
          </p:nvSpPr>
          <p:spPr bwMode="auto">
            <a:xfrm>
              <a:off x="3340100" y="4765675"/>
              <a:ext cx="1808163" cy="1031875"/>
            </a:xfrm>
            <a:custGeom>
              <a:avLst/>
              <a:gdLst>
                <a:gd name="T0" fmla="*/ 2147483647 w 2135"/>
                <a:gd name="T1" fmla="*/ 2147483647 h 1662"/>
                <a:gd name="T2" fmla="*/ 2147483647 w 2135"/>
                <a:gd name="T3" fmla="*/ 2147483647 h 1662"/>
                <a:gd name="T4" fmla="*/ 2147483647 w 2135"/>
                <a:gd name="T5" fmla="*/ 2147483647 h 1662"/>
                <a:gd name="T6" fmla="*/ 2147483647 w 2135"/>
                <a:gd name="T7" fmla="*/ 2147483647 h 1662"/>
                <a:gd name="T8" fmla="*/ 2147483647 w 2135"/>
                <a:gd name="T9" fmla="*/ 2147483647 h 1662"/>
                <a:gd name="T10" fmla="*/ 2147483647 w 2135"/>
                <a:gd name="T11" fmla="*/ 2147483647 h 1662"/>
                <a:gd name="T12" fmla="*/ 2147483647 w 2135"/>
                <a:gd name="T13" fmla="*/ 2147483647 h 1662"/>
                <a:gd name="T14" fmla="*/ 2147483647 w 2135"/>
                <a:gd name="T15" fmla="*/ 2147483647 h 1662"/>
                <a:gd name="T16" fmla="*/ 2147483647 w 2135"/>
                <a:gd name="T17" fmla="*/ 2147483647 h 1662"/>
                <a:gd name="T18" fmla="*/ 2147483647 w 2135"/>
                <a:gd name="T19" fmla="*/ 2147483647 h 1662"/>
                <a:gd name="T20" fmla="*/ 2147483647 w 2135"/>
                <a:gd name="T21" fmla="*/ 2147483647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35"/>
                <a:gd name="T34" fmla="*/ 0 h 1662"/>
                <a:gd name="T35" fmla="*/ 2135 w 2135"/>
                <a:gd name="T36" fmla="*/ 1662 h 16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17" name="Text Box 51"/>
            <p:cNvSpPr txBox="1">
              <a:spLocks noChangeArrowheads="1"/>
            </p:cNvSpPr>
            <p:nvPr/>
          </p:nvSpPr>
          <p:spPr bwMode="auto">
            <a:xfrm>
              <a:off x="3778250" y="4897438"/>
              <a:ext cx="8747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Internet</a:t>
              </a:r>
            </a:p>
          </p:txBody>
        </p:sp>
        <p:sp>
          <p:nvSpPr>
            <p:cNvPr id="222218" name="Line 52"/>
            <p:cNvSpPr>
              <a:spLocks noChangeShapeType="1"/>
            </p:cNvSpPr>
            <p:nvPr/>
          </p:nvSpPr>
          <p:spPr bwMode="auto">
            <a:xfrm>
              <a:off x="3098800" y="5308600"/>
              <a:ext cx="22113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19" name="Text Box 53"/>
            <p:cNvSpPr txBox="1">
              <a:spLocks noChangeArrowheads="1"/>
            </p:cNvSpPr>
            <p:nvPr/>
          </p:nvSpPr>
          <p:spPr bwMode="auto">
            <a:xfrm>
              <a:off x="7119938" y="4533900"/>
              <a:ext cx="1063625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controlled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by OS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22220" name="Text Box 56"/>
            <p:cNvSpPr txBox="1">
              <a:spLocks noChangeArrowheads="1"/>
            </p:cNvSpPr>
            <p:nvPr/>
          </p:nvSpPr>
          <p:spPr bwMode="auto">
            <a:xfrm>
              <a:off x="7097713" y="3633788"/>
              <a:ext cx="1470025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controlled by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app developer</a:t>
              </a:r>
            </a:p>
          </p:txBody>
        </p:sp>
        <p:sp>
          <p:nvSpPr>
            <p:cNvPr id="222221" name="Freeform 50"/>
            <p:cNvSpPr>
              <a:spLocks/>
            </p:cNvSpPr>
            <p:nvPr/>
          </p:nvSpPr>
          <p:spPr bwMode="auto">
            <a:xfrm>
              <a:off x="914400" y="3532188"/>
              <a:ext cx="758825" cy="1997075"/>
            </a:xfrm>
            <a:custGeom>
              <a:avLst/>
              <a:gdLst>
                <a:gd name="T0" fmla="*/ 0 w 478"/>
                <a:gd name="T1" fmla="*/ 2147483647 h 1258"/>
                <a:gd name="T2" fmla="*/ 2147483647 w 478"/>
                <a:gd name="T3" fmla="*/ 0 h 1258"/>
                <a:gd name="T4" fmla="*/ 2147483647 w 478"/>
                <a:gd name="T5" fmla="*/ 2147483647 h 1258"/>
                <a:gd name="T6" fmla="*/ 2147483647 w 478"/>
                <a:gd name="T7" fmla="*/ 2147483647 h 1258"/>
                <a:gd name="T8" fmla="*/ 0 w 478"/>
                <a:gd name="T9" fmla="*/ 2147483647 h 1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8"/>
                <a:gd name="T16" fmla="*/ 0 h 1258"/>
                <a:gd name="T17" fmla="*/ 478 w 478"/>
                <a:gd name="T18" fmla="*/ 1258 h 12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8" h="1258">
                  <a:moveTo>
                    <a:pt x="0" y="1040"/>
                  </a:moveTo>
                  <a:lnTo>
                    <a:pt x="478" y="0"/>
                  </a:lnTo>
                  <a:lnTo>
                    <a:pt x="472" y="1258"/>
                  </a:lnTo>
                  <a:lnTo>
                    <a:pt x="41" y="1246"/>
                  </a:lnTo>
                  <a:lnTo>
                    <a:pt x="0" y="104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22" name="Rectangle 23"/>
            <p:cNvSpPr>
              <a:spLocks noChangeArrowheads="1"/>
            </p:cNvSpPr>
            <p:nvPr/>
          </p:nvSpPr>
          <p:spPr bwMode="auto">
            <a:xfrm>
              <a:off x="1717675" y="3487738"/>
              <a:ext cx="1296988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2223" name="Rectangle 24"/>
            <p:cNvSpPr>
              <a:spLocks noChangeArrowheads="1"/>
            </p:cNvSpPr>
            <p:nvPr/>
          </p:nvSpPr>
          <p:spPr bwMode="auto">
            <a:xfrm>
              <a:off x="1679575" y="3541713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2224" name="Line 25"/>
            <p:cNvSpPr>
              <a:spLocks noChangeShapeType="1"/>
            </p:cNvSpPr>
            <p:nvPr/>
          </p:nvSpPr>
          <p:spPr bwMode="auto">
            <a:xfrm>
              <a:off x="1689100" y="43021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5" name="Text Box 26"/>
            <p:cNvSpPr txBox="1">
              <a:spLocks noChangeArrowheads="1"/>
            </p:cNvSpPr>
            <p:nvPr/>
          </p:nvSpPr>
          <p:spPr bwMode="auto">
            <a:xfrm>
              <a:off x="1646238" y="42846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transport</a:t>
              </a:r>
            </a:p>
          </p:txBody>
        </p:sp>
        <p:sp>
          <p:nvSpPr>
            <p:cNvPr id="222226" name="Line 27"/>
            <p:cNvSpPr>
              <a:spLocks noChangeShapeType="1"/>
            </p:cNvSpPr>
            <p:nvPr/>
          </p:nvSpPr>
          <p:spPr bwMode="auto">
            <a:xfrm>
              <a:off x="1697038" y="462280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7" name="Line 28"/>
            <p:cNvSpPr>
              <a:spLocks noChangeShapeType="1"/>
            </p:cNvSpPr>
            <p:nvPr/>
          </p:nvSpPr>
          <p:spPr bwMode="auto">
            <a:xfrm>
              <a:off x="1682750" y="493236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8" name="Line 29"/>
            <p:cNvSpPr>
              <a:spLocks noChangeShapeType="1"/>
            </p:cNvSpPr>
            <p:nvPr/>
          </p:nvSpPr>
          <p:spPr bwMode="auto">
            <a:xfrm>
              <a:off x="1682750" y="521811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9" name="Text Box 26"/>
            <p:cNvSpPr txBox="1">
              <a:spLocks noChangeArrowheads="1"/>
            </p:cNvSpPr>
            <p:nvPr/>
          </p:nvSpPr>
          <p:spPr bwMode="auto">
            <a:xfrm>
              <a:off x="1681163" y="35321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charset="0"/>
                </a:rPr>
                <a:t>application</a:t>
              </a:r>
            </a:p>
          </p:txBody>
        </p:sp>
        <p:sp>
          <p:nvSpPr>
            <p:cNvPr id="222230" name="Text Box 26"/>
            <p:cNvSpPr txBox="1">
              <a:spLocks noChangeArrowheads="1"/>
            </p:cNvSpPr>
            <p:nvPr/>
          </p:nvSpPr>
          <p:spPr bwMode="auto">
            <a:xfrm>
              <a:off x="1636713" y="51895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physical</a:t>
              </a:r>
            </a:p>
          </p:txBody>
        </p:sp>
        <p:sp>
          <p:nvSpPr>
            <p:cNvPr id="222231" name="Text Box 26"/>
            <p:cNvSpPr txBox="1">
              <a:spLocks noChangeArrowheads="1"/>
            </p:cNvSpPr>
            <p:nvPr/>
          </p:nvSpPr>
          <p:spPr bwMode="auto">
            <a:xfrm>
              <a:off x="1655763" y="49037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link</a:t>
              </a:r>
            </a:p>
          </p:txBody>
        </p:sp>
        <p:sp>
          <p:nvSpPr>
            <p:cNvPr id="222232" name="Text Box 26"/>
            <p:cNvSpPr txBox="1">
              <a:spLocks noChangeArrowheads="1"/>
            </p:cNvSpPr>
            <p:nvPr/>
          </p:nvSpPr>
          <p:spPr bwMode="auto">
            <a:xfrm>
              <a:off x="1646238" y="46085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network</a:t>
              </a:r>
            </a:p>
          </p:txBody>
        </p:sp>
        <p:sp>
          <p:nvSpPr>
            <p:cNvPr id="222233" name="Oval 62"/>
            <p:cNvSpPr>
              <a:spLocks noChangeArrowheads="1"/>
            </p:cNvSpPr>
            <p:nvPr/>
          </p:nvSpPr>
          <p:spPr bwMode="auto">
            <a:xfrm>
              <a:off x="1814513" y="3806825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process</a:t>
              </a:r>
            </a:p>
          </p:txBody>
        </p:sp>
        <p:grpSp>
          <p:nvGrpSpPr>
            <p:cNvPr id="222234" name="Group 63"/>
            <p:cNvGrpSpPr>
              <a:grpSpLocks/>
            </p:cNvGrpSpPr>
            <p:nvPr/>
          </p:nvGrpSpPr>
          <p:grpSpPr bwMode="auto">
            <a:xfrm>
              <a:off x="2062163" y="4167188"/>
              <a:ext cx="546100" cy="225425"/>
              <a:chOff x="1287" y="2524"/>
              <a:chExt cx="260" cy="100"/>
            </a:xfrm>
          </p:grpSpPr>
          <p:sp>
            <p:nvSpPr>
              <p:cNvPr id="222264" name="Rectangle 64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5" name="Rectangle 65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6" name="Rectangle 66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7" name="Rectangle 67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22235" name="Rectangle 23"/>
            <p:cNvSpPr>
              <a:spLocks noChangeArrowheads="1"/>
            </p:cNvSpPr>
            <p:nvPr/>
          </p:nvSpPr>
          <p:spPr bwMode="auto">
            <a:xfrm>
              <a:off x="5380038" y="3459163"/>
              <a:ext cx="1296987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2236" name="Rectangle 24"/>
            <p:cNvSpPr>
              <a:spLocks noChangeArrowheads="1"/>
            </p:cNvSpPr>
            <p:nvPr/>
          </p:nvSpPr>
          <p:spPr bwMode="auto">
            <a:xfrm>
              <a:off x="5341938" y="3513138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2237" name="Line 25"/>
            <p:cNvSpPr>
              <a:spLocks noChangeShapeType="1"/>
            </p:cNvSpPr>
            <p:nvPr/>
          </p:nvSpPr>
          <p:spPr bwMode="auto">
            <a:xfrm>
              <a:off x="5351463" y="427355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38" name="Text Box 26"/>
            <p:cNvSpPr txBox="1">
              <a:spLocks noChangeArrowheads="1"/>
            </p:cNvSpPr>
            <p:nvPr/>
          </p:nvSpPr>
          <p:spPr bwMode="auto">
            <a:xfrm>
              <a:off x="5308600" y="42560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transport</a:t>
              </a:r>
            </a:p>
          </p:txBody>
        </p:sp>
        <p:sp>
          <p:nvSpPr>
            <p:cNvPr id="222239" name="Line 27"/>
            <p:cNvSpPr>
              <a:spLocks noChangeShapeType="1"/>
            </p:cNvSpPr>
            <p:nvPr/>
          </p:nvSpPr>
          <p:spPr bwMode="auto">
            <a:xfrm>
              <a:off x="5359400" y="45942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0" name="Line 28"/>
            <p:cNvSpPr>
              <a:spLocks noChangeShapeType="1"/>
            </p:cNvSpPr>
            <p:nvPr/>
          </p:nvSpPr>
          <p:spPr bwMode="auto">
            <a:xfrm>
              <a:off x="5345113" y="490378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1" name="Line 29"/>
            <p:cNvSpPr>
              <a:spLocks noChangeShapeType="1"/>
            </p:cNvSpPr>
            <p:nvPr/>
          </p:nvSpPr>
          <p:spPr bwMode="auto">
            <a:xfrm>
              <a:off x="5345113" y="518953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2" name="Text Box 26"/>
            <p:cNvSpPr txBox="1">
              <a:spLocks noChangeArrowheads="1"/>
            </p:cNvSpPr>
            <p:nvPr/>
          </p:nvSpPr>
          <p:spPr bwMode="auto">
            <a:xfrm>
              <a:off x="5343525" y="35036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charset="0"/>
                </a:rPr>
                <a:t>application</a:t>
              </a:r>
            </a:p>
          </p:txBody>
        </p:sp>
        <p:sp>
          <p:nvSpPr>
            <p:cNvPr id="222243" name="Text Box 26"/>
            <p:cNvSpPr txBox="1">
              <a:spLocks noChangeArrowheads="1"/>
            </p:cNvSpPr>
            <p:nvPr/>
          </p:nvSpPr>
          <p:spPr bwMode="auto">
            <a:xfrm>
              <a:off x="5299075" y="51609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physical</a:t>
              </a:r>
            </a:p>
          </p:txBody>
        </p:sp>
        <p:sp>
          <p:nvSpPr>
            <p:cNvPr id="222244" name="Text Box 26"/>
            <p:cNvSpPr txBox="1">
              <a:spLocks noChangeArrowheads="1"/>
            </p:cNvSpPr>
            <p:nvPr/>
          </p:nvSpPr>
          <p:spPr bwMode="auto">
            <a:xfrm>
              <a:off x="5318125" y="48752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link</a:t>
              </a:r>
            </a:p>
          </p:txBody>
        </p:sp>
        <p:sp>
          <p:nvSpPr>
            <p:cNvPr id="222245" name="Text Box 26"/>
            <p:cNvSpPr txBox="1">
              <a:spLocks noChangeArrowheads="1"/>
            </p:cNvSpPr>
            <p:nvPr/>
          </p:nvSpPr>
          <p:spPr bwMode="auto">
            <a:xfrm>
              <a:off x="5308600" y="45799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network</a:t>
              </a:r>
            </a:p>
          </p:txBody>
        </p:sp>
        <p:sp>
          <p:nvSpPr>
            <p:cNvPr id="222246" name="Oval 80"/>
            <p:cNvSpPr>
              <a:spLocks noChangeArrowheads="1"/>
            </p:cNvSpPr>
            <p:nvPr/>
          </p:nvSpPr>
          <p:spPr bwMode="auto">
            <a:xfrm>
              <a:off x="5476875" y="3778250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process</a:t>
              </a:r>
            </a:p>
          </p:txBody>
        </p:sp>
        <p:grpSp>
          <p:nvGrpSpPr>
            <p:cNvPr id="222247" name="Group 81"/>
            <p:cNvGrpSpPr>
              <a:grpSpLocks/>
            </p:cNvGrpSpPr>
            <p:nvPr/>
          </p:nvGrpSpPr>
          <p:grpSpPr bwMode="auto">
            <a:xfrm>
              <a:off x="5724525" y="4138613"/>
              <a:ext cx="546100" cy="225425"/>
              <a:chOff x="1287" y="2524"/>
              <a:chExt cx="260" cy="100"/>
            </a:xfrm>
          </p:grpSpPr>
          <p:sp>
            <p:nvSpPr>
              <p:cNvPr id="222260" name="Rectangle 82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1" name="Rectangle 83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2" name="Rectangle 84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3" name="Rectangle 85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22248" name="Line 87"/>
            <p:cNvSpPr>
              <a:spLocks noChangeShapeType="1"/>
            </p:cNvSpPr>
            <p:nvPr/>
          </p:nvSpPr>
          <p:spPr bwMode="auto">
            <a:xfrm flipH="1">
              <a:off x="6534150" y="3910013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49" name="Line 88"/>
            <p:cNvSpPr>
              <a:spLocks noChangeShapeType="1"/>
            </p:cNvSpPr>
            <p:nvPr/>
          </p:nvSpPr>
          <p:spPr bwMode="auto">
            <a:xfrm>
              <a:off x="6759575" y="4335463"/>
              <a:ext cx="0" cy="10223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0" name="Line 89"/>
            <p:cNvSpPr>
              <a:spLocks noChangeShapeType="1"/>
            </p:cNvSpPr>
            <p:nvPr/>
          </p:nvSpPr>
          <p:spPr bwMode="auto">
            <a:xfrm flipH="1">
              <a:off x="6783388" y="4835525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1" name="Text Box 56"/>
            <p:cNvSpPr txBox="1">
              <a:spLocks noChangeArrowheads="1"/>
            </p:cNvSpPr>
            <p:nvPr/>
          </p:nvSpPr>
          <p:spPr bwMode="auto">
            <a:xfrm>
              <a:off x="3697288" y="3590925"/>
              <a:ext cx="9175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i="1">
                  <a:solidFill>
                    <a:srgbClr val="CC0000"/>
                  </a:solidFill>
                </a:rPr>
                <a:t>socket</a:t>
              </a:r>
            </a:p>
          </p:txBody>
        </p:sp>
        <p:sp>
          <p:nvSpPr>
            <p:cNvPr id="222252" name="Line 91"/>
            <p:cNvSpPr>
              <a:spLocks noChangeShapeType="1"/>
            </p:cNvSpPr>
            <p:nvPr/>
          </p:nvSpPr>
          <p:spPr bwMode="auto">
            <a:xfrm flipV="1">
              <a:off x="2700338" y="3790950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3" name="Line 92"/>
            <p:cNvSpPr>
              <a:spLocks noChangeShapeType="1"/>
            </p:cNvSpPr>
            <p:nvPr/>
          </p:nvSpPr>
          <p:spPr bwMode="auto">
            <a:xfrm flipH="1" flipV="1">
              <a:off x="4635500" y="3779838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2254" name="Group 93"/>
            <p:cNvGrpSpPr>
              <a:grpSpLocks/>
            </p:cNvGrpSpPr>
            <p:nvPr/>
          </p:nvGrpSpPr>
          <p:grpSpPr bwMode="auto">
            <a:xfrm>
              <a:off x="358775" y="4808538"/>
              <a:ext cx="1035050" cy="904875"/>
              <a:chOff x="-44" y="1473"/>
              <a:chExt cx="981" cy="1105"/>
            </a:xfrm>
          </p:grpSpPr>
          <p:pic>
            <p:nvPicPr>
              <p:cNvPr id="222258" name="Picture 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259" name="Freeform 9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2255" name="Group 96"/>
            <p:cNvGrpSpPr>
              <a:grpSpLocks/>
            </p:cNvGrpSpPr>
            <p:nvPr/>
          </p:nvGrpSpPr>
          <p:grpSpPr bwMode="auto">
            <a:xfrm flipH="1">
              <a:off x="7075488" y="5091113"/>
              <a:ext cx="1035050" cy="904875"/>
              <a:chOff x="-44" y="1473"/>
              <a:chExt cx="981" cy="1105"/>
            </a:xfrm>
          </p:grpSpPr>
          <p:pic>
            <p:nvPicPr>
              <p:cNvPr id="222256" name="Picture 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257" name="Freeform 9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pic>
        <p:nvPicPr>
          <p:cNvPr id="222214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52" y="752475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804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3"/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pPr marL="342900" lvl="1" indent="-342900">
              <a:buSzPct val="65000"/>
              <a:buFont typeface="Wingdings" charset="2"/>
              <a:buNone/>
            </a:pPr>
            <a:r>
              <a:rPr lang="en-US" altLang="en-US" sz="2800" i="1" dirty="0">
                <a:solidFill>
                  <a:srgbClr val="22228B"/>
                </a:solidFill>
                <a:latin typeface="Calibri"/>
                <a:ea typeface="ＭＳ Ｐゴシック" charset="-128"/>
              </a:rPr>
              <a:t>Two socket types for two transport services:</a:t>
            </a:r>
          </a:p>
          <a:p>
            <a:pPr marL="342900" lvl="1" indent="-342900">
              <a:buSzPct val="65000"/>
            </a:pPr>
            <a:r>
              <a:rPr lang="en-US" altLang="en-US" sz="28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UDP:</a:t>
            </a:r>
            <a:r>
              <a:rPr lang="en-US" altLang="en-US" sz="2800" dirty="0">
                <a:solidFill>
                  <a:srgbClr val="000000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sz="2800" dirty="0">
                <a:latin typeface="Calibri"/>
                <a:ea typeface="ＭＳ Ｐゴシック" charset="-128"/>
              </a:rPr>
              <a:t>unreliable </a:t>
            </a:r>
            <a:r>
              <a:rPr lang="en-US" altLang="en-US" sz="2800" dirty="0">
                <a:ea typeface="ＭＳ Ｐゴシック" charset="-128"/>
              </a:rPr>
              <a:t>datagram (User Datagram Protocol)</a:t>
            </a:r>
            <a:endParaRPr lang="en-US" altLang="en-US" i="1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 marL="342900" lvl="1" indent="-342900">
              <a:buSzPct val="65000"/>
            </a:pPr>
            <a:r>
              <a:rPr lang="en-US" altLang="en-US" sz="28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TCP:</a:t>
            </a:r>
            <a:r>
              <a:rPr lang="en-US" altLang="en-US" sz="2800" dirty="0">
                <a:latin typeface="Calibri"/>
                <a:ea typeface="ＭＳ Ｐゴシック" charset="-128"/>
              </a:rPr>
              <a:t> reliable, byte stream-oriented </a:t>
            </a:r>
            <a:r>
              <a:rPr lang="en-US" altLang="en-US" sz="2800" dirty="0">
                <a:ea typeface="ＭＳ Ｐゴシック" charset="-128"/>
              </a:rPr>
              <a:t>(Transmission Control Protocol)</a:t>
            </a:r>
            <a:endParaRPr lang="en-US" altLang="en-US" sz="2800" dirty="0">
              <a:latin typeface="Calibri"/>
              <a:ea typeface="ＭＳ Ｐゴシック" charset="-128"/>
            </a:endParaRPr>
          </a:p>
          <a:p>
            <a:pPr>
              <a:buFont typeface="Wingdings" charset="2"/>
              <a:buNone/>
            </a:pPr>
            <a:endParaRPr lang="en-US" altLang="en-US" dirty="0">
              <a:latin typeface="Calibri"/>
              <a:ea typeface="ＭＳ Ｐゴシック" charset="-128"/>
            </a:endParaRPr>
          </a:p>
        </p:txBody>
      </p:sp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285750" y="3158939"/>
            <a:ext cx="8021638" cy="3070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t"/>
          <a:lstStyle/>
          <a:p>
            <a:pPr marL="342900" lvl="1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  <a:defRPr/>
            </a:pPr>
            <a:r>
              <a:rPr lang="en-US" sz="2800" i="1" kern="0" dirty="0">
                <a:solidFill>
                  <a:schemeClr val="accent6">
                    <a:lumMod val="75000"/>
                  </a:schemeClr>
                </a:solidFill>
                <a:latin typeface="Calibri"/>
                <a:ea typeface="ＭＳ Ｐゴシック" charset="0"/>
              </a:rPr>
              <a:t>Application Example:</a:t>
            </a:r>
            <a:endParaRPr lang="en-US" sz="2800" i="1" dirty="0">
              <a:solidFill>
                <a:schemeClr val="accent6">
                  <a:lumMod val="75000"/>
                </a:schemeClr>
              </a:solidFill>
              <a:latin typeface="Calibri"/>
              <a:ea typeface="ＭＳ Ｐゴシック" charset="0"/>
            </a:endParaRPr>
          </a:p>
          <a:p>
            <a:pPr marL="514350" indent="-287020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Calibri"/>
                <a:ea typeface="ＭＳ Ｐゴシック" pitchFamily="34" charset="-128"/>
                <a:cs typeface="ＭＳ Ｐゴシック" charset="0"/>
              </a:rPr>
              <a:t>client reads a line of characters (data) from its keyboard and sends data to server</a:t>
            </a:r>
            <a:endParaRPr lang="en-US" sz="2800" dirty="0">
              <a:latin typeface="Calibri"/>
              <a:ea typeface="ＭＳ Ｐゴシック" pitchFamily="34" charset="-128"/>
              <a:cs typeface="ＭＳ Ｐゴシック" charset="0"/>
            </a:endParaRPr>
          </a:p>
          <a:p>
            <a:pPr marL="514350" indent="-287020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Calibri"/>
                <a:ea typeface="ＭＳ Ｐゴシック" pitchFamily="34" charset="-128"/>
                <a:cs typeface="ＭＳ Ｐゴシック" charset="0"/>
              </a:rPr>
              <a:t>server receives the data and converts characters to uppercase</a:t>
            </a:r>
            <a:endParaRPr lang="en-US" sz="2800" dirty="0">
              <a:latin typeface="Calibri"/>
              <a:ea typeface="ＭＳ Ｐゴシック" pitchFamily="34" charset="-128"/>
              <a:cs typeface="ＭＳ Ｐゴシック" charset="0"/>
            </a:endParaRPr>
          </a:p>
          <a:p>
            <a:pPr marL="514350" indent="-287020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Calibri"/>
                <a:ea typeface="ＭＳ Ｐゴシック" pitchFamily="34" charset="-128"/>
                <a:cs typeface="ＭＳ Ｐゴシック" charset="0"/>
              </a:rPr>
              <a:t>server sends modified data to client</a:t>
            </a:r>
            <a:endParaRPr lang="en-US" sz="2800" dirty="0">
              <a:latin typeface="Calibri"/>
              <a:ea typeface="ＭＳ Ｐゴシック" pitchFamily="34" charset="-128"/>
              <a:cs typeface="ＭＳ Ｐゴシック" charset="0"/>
            </a:endParaRPr>
          </a:p>
          <a:p>
            <a:pPr marL="514350" indent="-287020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Calibri"/>
                <a:ea typeface="ＭＳ Ｐゴシック" pitchFamily="34" charset="-128"/>
                <a:cs typeface="ＭＳ Ｐゴシック" charset="0"/>
              </a:rPr>
              <a:t>client receives modified data and displays line on its screen</a:t>
            </a:r>
            <a:endParaRPr lang="en-US" sz="2800" dirty="0">
              <a:latin typeface="Calibri"/>
              <a:ea typeface="ＭＳ Ｐゴシック" pitchFamily="34" charset="-128"/>
              <a:cs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11659" y="0"/>
            <a:ext cx="7772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4000" dirty="0">
                <a:latin typeface="Calibri Light"/>
                <a:ea typeface="ＭＳ Ｐゴシック" charset="-128"/>
              </a:rPr>
              <a:t>Socket programming 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pic>
        <p:nvPicPr>
          <p:cNvPr id="6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194" y="750672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7335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Rectangle 2"/>
          <p:cNvSpPr>
            <a:spLocks noGrp="1" noChangeArrowheads="1"/>
          </p:cNvSpPr>
          <p:nvPr>
            <p:ph type="title"/>
          </p:nvPr>
        </p:nvSpPr>
        <p:spPr>
          <a:xfrm>
            <a:off x="511175" y="0"/>
            <a:ext cx="7772400" cy="1143000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Socket programming </a:t>
            </a:r>
            <a:r>
              <a:rPr lang="en-US" altLang="en-US" sz="4000" i="1" dirty="0">
                <a:solidFill>
                  <a:srgbClr val="CC0000"/>
                </a:solidFill>
                <a:latin typeface="Calibri Light"/>
                <a:ea typeface="ＭＳ Ｐゴシック" charset="-128"/>
              </a:rPr>
              <a:t>with UDP</a:t>
            </a:r>
            <a:endParaRPr lang="en-US" altLang="en-US" dirty="0">
              <a:solidFill>
                <a:srgbClr val="CC0000"/>
              </a:solidFill>
              <a:latin typeface="Calibri Light"/>
              <a:ea typeface="ＭＳ Ｐゴシック" charset="-128"/>
            </a:endParaRPr>
          </a:p>
        </p:txBody>
      </p:sp>
      <p:sp>
        <p:nvSpPr>
          <p:cNvPr id="224258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55613" y="1354138"/>
            <a:ext cx="7265987" cy="4648200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UDP: no </a:t>
            </a:r>
            <a:r>
              <a:rPr lang="ja-JP" altLang="en-US">
                <a:solidFill>
                  <a:srgbClr val="CC0000"/>
                </a:solidFill>
                <a:latin typeface="Calibri"/>
                <a:ea typeface="ＭＳ Ｐゴシック" charset="-128"/>
              </a:rPr>
              <a:t>“</a:t>
            </a:r>
            <a:r>
              <a:rPr lang="en-US" altLang="ja-JP" dirty="0">
                <a:solidFill>
                  <a:srgbClr val="CC0000"/>
                </a:solidFill>
                <a:latin typeface="Calibri"/>
                <a:ea typeface="ＭＳ Ｐゴシック" charset="-128"/>
              </a:rPr>
              <a:t>connection</a:t>
            </a:r>
            <a:r>
              <a:rPr lang="ja-JP" altLang="en-US">
                <a:solidFill>
                  <a:srgbClr val="CC0000"/>
                </a:solidFill>
                <a:latin typeface="Calibri"/>
                <a:ea typeface="ＭＳ Ｐゴシック" charset="-128"/>
              </a:rPr>
              <a:t>”</a:t>
            </a:r>
            <a:r>
              <a:rPr lang="en-US" altLang="ja-JP" dirty="0">
                <a:solidFill>
                  <a:srgbClr val="CC0000"/>
                </a:solidFill>
                <a:latin typeface="Calibri"/>
                <a:ea typeface="ＭＳ Ｐゴシック" charset="-128"/>
              </a:rPr>
              <a:t> between client &amp; server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no handshaking before sending data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sender explicitly attaches IP destination address and port # to each packet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receiver extracts sender IP address and port# from received packet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UDP: transmitted data may be lost or received out-of-order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Application viewpoint:</a:t>
            </a:r>
          </a:p>
          <a:p>
            <a:pPr>
              <a:lnSpc>
                <a:spcPts val="2800"/>
              </a:lnSpc>
              <a:spcBef>
                <a:spcPct val="0"/>
              </a:spcBef>
            </a:pPr>
            <a:r>
              <a:rPr lang="en-US" altLang="en-US" sz="2400" dirty="0">
                <a:latin typeface="Calibri"/>
                <a:ea typeface="ＭＳ Ｐゴシック" charset="-128"/>
              </a:rPr>
              <a:t>UDP provides </a:t>
            </a:r>
            <a:r>
              <a:rPr lang="en-US" altLang="en-US" sz="2400" i="1" dirty="0">
                <a:latin typeface="Calibri"/>
                <a:ea typeface="ＭＳ Ｐゴシック" charset="-128"/>
              </a:rPr>
              <a:t>unreliable</a:t>
            </a:r>
            <a:r>
              <a:rPr lang="en-US" altLang="en-US" sz="2400" dirty="0">
                <a:latin typeface="Calibri"/>
                <a:ea typeface="ＭＳ Ｐゴシック" charset="-128"/>
              </a:rPr>
              <a:t> transfer  of groups of bytes (</a:t>
            </a:r>
            <a:r>
              <a:rPr lang="ja-JP" altLang="en-US" sz="2400">
                <a:latin typeface="Calibri"/>
                <a:ea typeface="ＭＳ Ｐゴシック" charset="-128"/>
              </a:rPr>
              <a:t>“</a:t>
            </a:r>
            <a:r>
              <a:rPr lang="en-US" altLang="ja-JP" sz="2400" dirty="0">
                <a:latin typeface="Calibri"/>
                <a:ea typeface="ＭＳ Ｐゴシック" charset="-128"/>
              </a:rPr>
              <a:t>datagrams</a:t>
            </a:r>
            <a:r>
              <a:rPr lang="ja-JP" altLang="en-US" sz="2400">
                <a:latin typeface="Calibri"/>
                <a:ea typeface="ＭＳ Ｐゴシック" charset="-128"/>
              </a:rPr>
              <a:t>”</a:t>
            </a:r>
            <a:r>
              <a:rPr lang="en-US" altLang="ja-JP" sz="2400" dirty="0">
                <a:latin typeface="Calibri"/>
                <a:ea typeface="ＭＳ Ｐゴシック" charset="-128"/>
              </a:rPr>
              <a:t>)  between client and server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</p:txBody>
      </p:sp>
      <p:pic>
        <p:nvPicPr>
          <p:cNvPr id="224261" name="Picture 1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7905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624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Rectangle 2"/>
          <p:cNvSpPr>
            <a:spLocks noGrp="1" noChangeArrowheads="1"/>
          </p:cNvSpPr>
          <p:nvPr>
            <p:ph type="title"/>
          </p:nvPr>
        </p:nvSpPr>
        <p:spPr>
          <a:xfrm>
            <a:off x="488950" y="0"/>
            <a:ext cx="7772400" cy="1143000"/>
          </a:xfrm>
        </p:spPr>
        <p:txBody>
          <a:bodyPr/>
          <a:lstStyle/>
          <a:p>
            <a:r>
              <a:rPr lang="en-US" altLang="en-US" sz="3600" dirty="0">
                <a:latin typeface="Calibri Light"/>
                <a:ea typeface="ＭＳ Ｐゴシック" charset="-128"/>
              </a:rPr>
              <a:t>Client/server socket interaction: UDP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510213" y="4081463"/>
            <a:ext cx="2211387" cy="2111375"/>
            <a:chOff x="3485" y="2550"/>
            <a:chExt cx="1393" cy="1330"/>
          </a:xfrm>
        </p:grpSpPr>
        <p:grpSp>
          <p:nvGrpSpPr>
            <p:cNvPr id="225306" name="Group 5"/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225308" name="Text Box 6"/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</a:rPr>
                  <a:t>close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clientSocke</a:t>
                </a:r>
                <a:r>
                  <a:rPr lang="en-US" altLang="en-US" sz="1800">
                    <a:solidFill>
                      <a:srgbClr val="FF0000"/>
                    </a:solidFill>
                  </a:rPr>
                  <a:t>t</a:t>
                </a:r>
                <a:endParaRPr lang="en-US" altLang="en-US" sz="18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25309" name="Line 7"/>
              <p:cNvSpPr>
                <a:spLocks noChangeShapeType="1"/>
              </p:cNvSpPr>
              <p:nvPr/>
            </p:nvSpPr>
            <p:spPr bwMode="auto">
              <a:xfrm>
                <a:off x="3936" y="3318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25310" name="Text Box 8"/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</a:rPr>
                  <a:t>read datagram from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clientSocket</a:t>
                </a:r>
                <a:endParaRPr lang="en-US" altLang="en-US" sz="18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225307" name="Line 9"/>
            <p:cNvSpPr>
              <a:spLocks noChangeShapeType="1"/>
            </p:cNvSpPr>
            <p:nvPr/>
          </p:nvSpPr>
          <p:spPr bwMode="auto">
            <a:xfrm>
              <a:off x="3864" y="2550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3000375" y="1333500"/>
            <a:ext cx="6203950" cy="2690813"/>
            <a:chOff x="1890" y="840"/>
            <a:chExt cx="3908" cy="1695"/>
          </a:xfrm>
        </p:grpSpPr>
        <p:grpSp>
          <p:nvGrpSpPr>
            <p:cNvPr id="225299" name="Group 11"/>
            <p:cNvGrpSpPr>
              <a:grpSpLocks/>
            </p:cNvGrpSpPr>
            <p:nvPr/>
          </p:nvGrpSpPr>
          <p:grpSpPr bwMode="auto">
            <a:xfrm>
              <a:off x="3397" y="1240"/>
              <a:ext cx="2290" cy="612"/>
              <a:chOff x="3241" y="1750"/>
              <a:chExt cx="2290" cy="612"/>
            </a:xfrm>
          </p:grpSpPr>
          <p:sp>
            <p:nvSpPr>
              <p:cNvPr id="225304" name="Text Box 12"/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</a:rPr>
                  <a:t>create socket: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25305" name="Text Box 13"/>
              <p:cNvSpPr txBox="1">
                <a:spLocks noChangeArrowheads="1"/>
              </p:cNvSpPr>
              <p:nvPr/>
            </p:nvSpPr>
            <p:spPr bwMode="auto">
              <a:xfrm>
                <a:off x="3241" y="1944"/>
                <a:ext cx="2290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lnSpc>
                    <a:spcPts val="2000"/>
                  </a:lnSpc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clientSocket =</a:t>
                </a:r>
              </a:p>
              <a:p>
                <a:pPr>
                  <a:lnSpc>
                    <a:spcPts val="2000"/>
                  </a:lnSpc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socket(AF_INET,SOCK_DGRAM)</a:t>
                </a:r>
                <a:endParaRPr lang="en-US" altLang="en-US" sz="18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225300" name="Text Box 14"/>
            <p:cNvSpPr txBox="1">
              <a:spLocks noChangeArrowheads="1"/>
            </p:cNvSpPr>
            <p:nvPr/>
          </p:nvSpPr>
          <p:spPr bwMode="auto">
            <a:xfrm>
              <a:off x="3570" y="840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5000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5301" name="Text Box 15"/>
            <p:cNvSpPr txBox="1">
              <a:spLocks noChangeArrowheads="1"/>
            </p:cNvSpPr>
            <p:nvPr/>
          </p:nvSpPr>
          <p:spPr bwMode="auto">
            <a:xfrm>
              <a:off x="3389" y="1953"/>
              <a:ext cx="2409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Create datagram with server IP and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port=x; send datagram via</a:t>
              </a:r>
              <a:r>
                <a:rPr lang="en-US" altLang="en-US" sz="1800">
                  <a:solidFill>
                    <a:srgbClr val="CC0000"/>
                  </a:solidFill>
                </a:rPr>
                <a:t/>
              </a:r>
              <a:br>
                <a:rPr lang="en-US" altLang="en-US" sz="1800">
                  <a:solidFill>
                    <a:srgbClr val="CC0000"/>
                  </a:solidFill>
                </a:rPr>
              </a:br>
              <a:r>
                <a:rPr lang="en-US" altLang="en-US" sz="1800">
                  <a:solidFill>
                    <a:srgbClr val="CC0000"/>
                  </a:solidFill>
                </a:rPr>
                <a:t>clientSocket</a:t>
              </a:r>
              <a:endParaRPr lang="en-US" altLang="en-US" sz="18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25302" name="Line 16"/>
            <p:cNvSpPr>
              <a:spLocks noChangeShapeType="1"/>
            </p:cNvSpPr>
            <p:nvPr/>
          </p:nvSpPr>
          <p:spPr bwMode="auto">
            <a:xfrm>
              <a:off x="3828" y="1830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303" name="Line 17"/>
            <p:cNvSpPr>
              <a:spLocks noChangeShapeType="1"/>
            </p:cNvSpPr>
            <p:nvPr/>
          </p:nvSpPr>
          <p:spPr bwMode="auto">
            <a:xfrm flipH="1">
              <a:off x="1890" y="2208"/>
              <a:ext cx="1518" cy="252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25284" name="Text Box 18"/>
          <p:cNvSpPr txBox="1">
            <a:spLocks noChangeArrowheads="1"/>
          </p:cNvSpPr>
          <p:nvPr/>
        </p:nvSpPr>
        <p:spPr bwMode="auto">
          <a:xfrm>
            <a:off x="820738" y="2187575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000000"/>
                </a:solidFill>
              </a:rPr>
              <a:t>create socket, port= x:</a:t>
            </a:r>
            <a:endParaRPr lang="en-US" altLang="en-US" sz="1800" dirty="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225285" name="Text Box 19"/>
          <p:cNvSpPr txBox="1">
            <a:spLocks noChangeArrowheads="1"/>
          </p:cNvSpPr>
          <p:nvPr/>
        </p:nvSpPr>
        <p:spPr bwMode="auto">
          <a:xfrm>
            <a:off x="833438" y="2482850"/>
            <a:ext cx="3635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ts val="2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serverSocket =</a:t>
            </a:r>
          </a:p>
          <a:p>
            <a:pPr>
              <a:lnSpc>
                <a:spcPts val="2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socket(AF_</a:t>
            </a:r>
            <a:r>
              <a:rPr lang="en-US" altLang="en-US" sz="1800" err="1">
                <a:solidFill>
                  <a:srgbClr val="CC0000"/>
                </a:solidFill>
              </a:rPr>
              <a:t>INET,SOCK</a:t>
            </a:r>
            <a:r>
              <a:rPr lang="en-US" altLang="en-US" sz="1800" dirty="0">
                <a:solidFill>
                  <a:srgbClr val="CC0000"/>
                </a:solidFill>
              </a:rPr>
              <a:t>_DGRAM)</a:t>
            </a:r>
            <a:endParaRPr lang="en-US" altLang="en-US" sz="1800" dirty="0">
              <a:solidFill>
                <a:srgbClr val="CC0000"/>
              </a:solidFill>
              <a:latin typeface="Times New Roman" charset="0"/>
            </a:endParaRPr>
          </a:p>
        </p:txBody>
      </p:sp>
      <p:grpSp>
        <p:nvGrpSpPr>
          <p:cNvPr id="6" name="Group 20"/>
          <p:cNvGrpSpPr>
            <a:grpSpLocks/>
          </p:cNvGrpSpPr>
          <p:nvPr/>
        </p:nvGrpSpPr>
        <p:grpSpPr bwMode="auto">
          <a:xfrm>
            <a:off x="1316038" y="3146425"/>
            <a:ext cx="2211387" cy="1122363"/>
            <a:chOff x="885" y="1982"/>
            <a:chExt cx="1393" cy="707"/>
          </a:xfrm>
        </p:grpSpPr>
        <p:sp>
          <p:nvSpPr>
            <p:cNvPr id="225297" name="Line 21"/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298" name="Text Box 22"/>
            <p:cNvSpPr txBox="1">
              <a:spLocks noChangeArrowheads="1"/>
            </p:cNvSpPr>
            <p:nvPr/>
          </p:nvSpPr>
          <p:spPr bwMode="auto">
            <a:xfrm>
              <a:off x="885" y="2282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read datagram from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serverSocke</a:t>
              </a:r>
              <a:r>
                <a:rPr lang="en-US" altLang="en-US" sz="1800">
                  <a:solidFill>
                    <a:srgbClr val="FF0000"/>
                  </a:solidFill>
                </a:rPr>
                <a:t>t</a:t>
              </a:r>
              <a:endParaRPr lang="en-US" altLang="en-US" sz="18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1338263" y="4295775"/>
            <a:ext cx="3973512" cy="1660525"/>
            <a:chOff x="899" y="2720"/>
            <a:chExt cx="2503" cy="1046"/>
          </a:xfrm>
        </p:grpSpPr>
        <p:sp>
          <p:nvSpPr>
            <p:cNvPr id="225294" name="Text Box 24"/>
            <p:cNvSpPr txBox="1">
              <a:spLocks noChangeArrowheads="1"/>
            </p:cNvSpPr>
            <p:nvPr/>
          </p:nvSpPr>
          <p:spPr bwMode="auto">
            <a:xfrm>
              <a:off x="899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write reply to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serverSocket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specifying </a:t>
              </a:r>
              <a:br>
                <a:rPr lang="en-US" altLang="en-US" sz="1800">
                  <a:solidFill>
                    <a:srgbClr val="000000"/>
                  </a:solidFill>
                </a:rPr>
              </a:br>
              <a:r>
                <a:rPr lang="en-US" altLang="en-US" sz="1800">
                  <a:solidFill>
                    <a:srgbClr val="000000"/>
                  </a:solidFill>
                </a:rPr>
                <a:t>client address,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port number</a:t>
              </a:r>
              <a:endParaRPr lang="en-US" altLang="en-US" sz="18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5295" name="Line 25"/>
            <p:cNvSpPr>
              <a:spLocks noChangeShapeType="1"/>
            </p:cNvSpPr>
            <p:nvPr/>
          </p:nvSpPr>
          <p:spPr bwMode="auto">
            <a:xfrm>
              <a:off x="1302" y="2720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296" name="Line 26"/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25288" name="Footer Placeholder 2"/>
          <p:cNvSpPr txBox="1">
            <a:spLocks noGrp="1"/>
          </p:cNvSpPr>
          <p:nvPr/>
        </p:nvSpPr>
        <p:spPr bwMode="auto">
          <a:xfrm>
            <a:off x="7618413" y="6532563"/>
            <a:ext cx="14525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</a:rPr>
              <a:t>Application  2-</a:t>
            </a:r>
            <a:fld id="{F4FFE401-407B-5D4E-9016-FF3474A7BCCB}" type="slidenum">
              <a:rPr lang="en-US" altLang="en-US" sz="1200">
                <a:solidFill>
                  <a:srgbClr val="000000"/>
                </a:solidFill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pic>
        <p:nvPicPr>
          <p:cNvPr id="225289" name="Picture 3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782638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290" name="Text Box 22"/>
          <p:cNvSpPr txBox="1">
            <a:spLocks noChangeArrowheads="1"/>
          </p:cNvSpPr>
          <p:nvPr/>
        </p:nvSpPr>
        <p:spPr bwMode="auto">
          <a:xfrm>
            <a:off x="647700" y="1304925"/>
            <a:ext cx="3686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 dirty="0">
                <a:solidFill>
                  <a:srgbClr val="000000"/>
                </a:solidFill>
                <a:latin typeface="Gill Sans MT" charset="0"/>
              </a:rPr>
              <a:t>server</a:t>
            </a:r>
            <a:r>
              <a:rPr lang="en-US" altLang="en-US" sz="2400" dirty="0">
                <a:solidFill>
                  <a:srgbClr val="000000"/>
                </a:solidFill>
                <a:latin typeface="Gill Sans MT" charset="0"/>
              </a:rPr>
              <a:t> (running</a:t>
            </a:r>
            <a:r>
              <a:rPr lang="en-US" altLang="en-US" dirty="0">
                <a:solidFill>
                  <a:srgbClr val="000000"/>
                </a:solidFill>
                <a:latin typeface="Gill Sans MT" charset="0"/>
              </a:rPr>
              <a:t> on</a:t>
            </a:r>
            <a:r>
              <a:rPr lang="en-US" altLang="en-US" sz="1800" dirty="0">
                <a:solidFill>
                  <a:srgbClr val="000000"/>
                </a:solidFill>
                <a:latin typeface="Comic Sans MS" charset="0"/>
              </a:rPr>
              <a:t> serverIP</a:t>
            </a:r>
            <a:r>
              <a:rPr lang="en-US" altLang="en-US" sz="2400" dirty="0">
                <a:solidFill>
                  <a:srgbClr val="000000"/>
                </a:solidFill>
                <a:latin typeface="Gill Sans MT" charset="0"/>
              </a:rPr>
              <a:t>)</a:t>
            </a:r>
          </a:p>
        </p:txBody>
      </p:sp>
      <p:sp>
        <p:nvSpPr>
          <p:cNvPr id="225291" name="Text Box 23"/>
          <p:cNvSpPr txBox="1">
            <a:spLocks noChangeArrowheads="1"/>
          </p:cNvSpPr>
          <p:nvPr/>
        </p:nvSpPr>
        <p:spPr bwMode="auto">
          <a:xfrm>
            <a:off x="5411788" y="1301750"/>
            <a:ext cx="962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charset="0"/>
              </a:rPr>
              <a:t>client</a:t>
            </a:r>
          </a:p>
        </p:txBody>
      </p:sp>
      <p:sp>
        <p:nvSpPr>
          <p:cNvPr id="225292" name="Line 35"/>
          <p:cNvSpPr>
            <a:spLocks noChangeShapeType="1"/>
          </p:cNvSpPr>
          <p:nvPr/>
        </p:nvSpPr>
        <p:spPr bwMode="auto">
          <a:xfrm>
            <a:off x="804863" y="1755775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293" name="Line 36"/>
          <p:cNvSpPr>
            <a:spLocks noChangeShapeType="1"/>
          </p:cNvSpPr>
          <p:nvPr/>
        </p:nvSpPr>
        <p:spPr bwMode="auto">
          <a:xfrm>
            <a:off x="5545138" y="1766888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233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7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libri Light"/>
              </a:rPr>
              <a:t>Example app: UDP client</a:t>
            </a:r>
            <a:endParaRPr lang="en-US" altLang="en-US" sz="4400">
              <a:solidFill>
                <a:srgbClr val="000000"/>
              </a:solidFill>
              <a:latin typeface="Calibri Light"/>
            </a:endParaRPr>
          </a:p>
        </p:txBody>
      </p:sp>
      <p:sp>
        <p:nvSpPr>
          <p:cNvPr id="226308" name="TextBox 1"/>
          <p:cNvSpPr txBox="1">
            <a:spLocks noChangeArrowheads="1"/>
          </p:cNvSpPr>
          <p:nvPr/>
        </p:nvSpPr>
        <p:spPr bwMode="auto">
          <a:xfrm>
            <a:off x="2705100" y="1780582"/>
            <a:ext cx="5375639" cy="4349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#include&lt;sys/</a:t>
            </a:r>
            <a:r>
              <a:rPr lang="en-US" altLang="en-US" dirty="0" err="1">
                <a:latin typeface="Calibri"/>
              </a:rPr>
              <a:t>types.h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&lt;sys/</a:t>
            </a:r>
            <a:r>
              <a:rPr lang="en-US" altLang="en-US" dirty="0" err="1">
                <a:latin typeface="Calibri"/>
              </a:rPr>
              <a:t>socket.h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netinet</a:t>
            </a:r>
            <a:r>
              <a:rPr lang="en-US" altLang="en-US" dirty="0">
                <a:latin typeface="Calibri"/>
              </a:rPr>
              <a:t>/</a:t>
            </a:r>
            <a:r>
              <a:rPr lang="en-US" altLang="en-US" dirty="0" err="1">
                <a:latin typeface="Calibri"/>
              </a:rPr>
              <a:t>in.h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arpa</a:t>
            </a:r>
            <a:r>
              <a:rPr lang="en-US" altLang="en-US" dirty="0">
                <a:latin typeface="Calibri"/>
              </a:rPr>
              <a:t>/</a:t>
            </a:r>
            <a:r>
              <a:rPr lang="en-US" altLang="en-US" dirty="0" err="1">
                <a:latin typeface="Calibri"/>
              </a:rPr>
              <a:t>inet.h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netdb.h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 err="1">
                <a:latin typeface="Calibri"/>
              </a:rPr>
              <a:t>serverPort</a:t>
            </a:r>
            <a:r>
              <a:rPr lang="en-US" altLang="en-US" dirty="0">
                <a:latin typeface="Calibri"/>
              </a:rPr>
              <a:t> = 12000</a:t>
            </a:r>
          </a:p>
          <a:p>
            <a:pPr>
              <a:lnSpc>
                <a:spcPts val="2400"/>
              </a:lnSpc>
            </a:pPr>
            <a:r>
              <a:rPr lang="en-US" altLang="en-US" dirty="0">
                <a:latin typeface="Calibri"/>
              </a:rPr>
              <a:t>clientSocket = </a:t>
            </a:r>
            <a:r>
              <a:rPr lang="it-IT" altLang="en-US" dirty="0">
                <a:latin typeface="Calibri"/>
              </a:rPr>
              <a:t>socket(AF_INET, SOCK_DGRAM, 0)</a:t>
            </a:r>
          </a:p>
          <a:p>
            <a:pPr>
              <a:lnSpc>
                <a:spcPts val="2800"/>
              </a:lnSpc>
            </a:pPr>
            <a:endParaRPr lang="en-US" altLang="en-US" dirty="0">
              <a:latin typeface="Calibri"/>
            </a:endParaRPr>
          </a:p>
          <a:p>
            <a:pPr>
              <a:lnSpc>
                <a:spcPts val="2800"/>
              </a:lnSpc>
            </a:pPr>
            <a:r>
              <a:rPr lang="en-US" altLang="en-US" dirty="0" err="1">
                <a:latin typeface="Calibri"/>
              </a:rPr>
              <a:t>sendto</a:t>
            </a:r>
            <a:r>
              <a:rPr lang="en-US" altLang="en-US" sz="1800" dirty="0">
                <a:latin typeface="Calibri"/>
              </a:rPr>
              <a:t>(</a:t>
            </a:r>
            <a:r>
              <a:rPr lang="en-US" altLang="en-US" sz="1800" dirty="0" err="1">
                <a:latin typeface="Calibri"/>
              </a:rPr>
              <a:t>clientSocket</a:t>
            </a:r>
            <a:r>
              <a:rPr lang="en-US" altLang="en-US" sz="1800" dirty="0">
                <a:latin typeface="Calibri"/>
              </a:rPr>
              <a:t> , message, </a:t>
            </a:r>
            <a:r>
              <a:rPr lang="en-US" altLang="en-US" sz="1800" dirty="0" err="1">
                <a:latin typeface="Calibri"/>
              </a:rPr>
              <a:t>msg_length</a:t>
            </a:r>
            <a:r>
              <a:rPr lang="en-US" altLang="en-US" sz="1800" dirty="0">
                <a:latin typeface="Calibri"/>
              </a:rPr>
              <a:t>, </a:t>
            </a:r>
            <a:r>
              <a:rPr lang="en-US" altLang="en-US" sz="1800" dirty="0" err="1">
                <a:latin typeface="Calibri"/>
              </a:rPr>
              <a:t>dest_info</a:t>
            </a:r>
            <a:r>
              <a:rPr lang="en-US" altLang="en-US" sz="1800" dirty="0">
                <a:latin typeface="Calibri"/>
              </a:rPr>
              <a:t>, </a:t>
            </a:r>
          </a:p>
          <a:p>
            <a:pPr>
              <a:lnSpc>
                <a:spcPts val="2800"/>
              </a:lnSpc>
            </a:pPr>
            <a:r>
              <a:rPr lang="en-US" altLang="en-US" sz="1800" dirty="0">
                <a:latin typeface="Calibri"/>
              </a:rPr>
              <a:t>			</a:t>
            </a:r>
            <a:r>
              <a:rPr lang="en-US" altLang="en-US" sz="1800" dirty="0" err="1">
                <a:latin typeface="Calibri"/>
              </a:rPr>
              <a:t>dest_info_len</a:t>
            </a:r>
            <a:r>
              <a:rPr lang="en-US" altLang="en-US" sz="1800" dirty="0">
                <a:latin typeface="Calibri"/>
              </a:rPr>
              <a:t>);</a:t>
            </a:r>
          </a:p>
          <a:p>
            <a:pPr>
              <a:lnSpc>
                <a:spcPts val="2800"/>
              </a:lnSpc>
            </a:pPr>
            <a:r>
              <a:rPr lang="en-US" altLang="en-US" sz="1800" dirty="0">
                <a:latin typeface="Calibri"/>
              </a:rPr>
              <a:t>                                     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close(</a:t>
            </a:r>
            <a:r>
              <a:rPr lang="en-US" altLang="en-US" dirty="0" err="1">
                <a:latin typeface="Calibri"/>
              </a:rPr>
              <a:t>clientSocket</a:t>
            </a:r>
            <a:r>
              <a:rPr lang="en-US" altLang="en-US" dirty="0">
                <a:latin typeface="Calibri"/>
              </a:rPr>
              <a:t>)</a:t>
            </a:r>
          </a:p>
        </p:txBody>
      </p:sp>
      <p:sp>
        <p:nvSpPr>
          <p:cNvPr id="226309" name="TextBox 2"/>
          <p:cNvSpPr txBox="1">
            <a:spLocks noChangeArrowheads="1"/>
          </p:cNvSpPr>
          <p:nvPr/>
        </p:nvSpPr>
        <p:spPr bwMode="auto">
          <a:xfrm>
            <a:off x="2705100" y="1338835"/>
            <a:ext cx="166603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C UDPClient</a:t>
            </a:r>
          </a:p>
        </p:txBody>
      </p:sp>
      <p:grpSp>
        <p:nvGrpSpPr>
          <p:cNvPr id="2" name="Group 46"/>
          <p:cNvGrpSpPr>
            <a:grpSpLocks/>
          </p:cNvGrpSpPr>
          <p:nvPr/>
        </p:nvGrpSpPr>
        <p:grpSpPr bwMode="auto">
          <a:xfrm>
            <a:off x="228600" y="1970534"/>
            <a:ext cx="2451100" cy="502702"/>
            <a:chOff x="228727" y="1605758"/>
            <a:chExt cx="2450973" cy="503991"/>
          </a:xfrm>
        </p:grpSpPr>
        <p:sp>
          <p:nvSpPr>
            <p:cNvPr id="226328" name="TextBox 3"/>
            <p:cNvSpPr txBox="1">
              <a:spLocks noChangeArrowheads="1"/>
            </p:cNvSpPr>
            <p:nvPr/>
          </p:nvSpPr>
          <p:spPr bwMode="auto">
            <a:xfrm>
              <a:off x="228727" y="1605758"/>
              <a:ext cx="1675308" cy="5039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 dirty="0">
                  <a:solidFill>
                    <a:srgbClr val="000099"/>
                  </a:solidFill>
                </a:rPr>
                <a:t>include C’s socket </a:t>
              </a:r>
            </a:p>
            <a:p>
              <a:pPr>
                <a:lnSpc>
                  <a:spcPts val="1600"/>
                </a:lnSpc>
              </a:pPr>
              <a:r>
                <a:rPr lang="en-US" altLang="en-US" sz="1400" dirty="0">
                  <a:solidFill>
                    <a:srgbClr val="000099"/>
                  </a:solidFill>
                </a:rPr>
                <a:t>headers</a:t>
              </a:r>
            </a:p>
          </p:txBody>
        </p:sp>
        <p:cxnSp>
          <p:nvCxnSpPr>
            <p:cNvPr id="226329" name="Straight Connector 10"/>
            <p:cNvCxnSpPr>
              <a:cxnSpLocks noChangeShapeType="1"/>
            </p:cNvCxnSpPr>
            <p:nvPr/>
          </p:nvCxnSpPr>
          <p:spPr bwMode="auto">
            <a:xfrm flipV="1">
              <a:off x="1144725" y="1930400"/>
              <a:ext cx="1534975" cy="8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55"/>
          <p:cNvGrpSpPr>
            <a:grpSpLocks/>
          </p:cNvGrpSpPr>
          <p:nvPr/>
        </p:nvGrpSpPr>
        <p:grpSpPr bwMode="auto">
          <a:xfrm>
            <a:off x="1013076" y="5699476"/>
            <a:ext cx="1712662" cy="307777"/>
            <a:chOff x="1013239" y="5472277"/>
            <a:chExt cx="1712855" cy="307392"/>
          </a:xfrm>
        </p:grpSpPr>
        <p:sp>
          <p:nvSpPr>
            <p:cNvPr id="226320" name="TextBox 61"/>
            <p:cNvSpPr txBox="1">
              <a:spLocks noChangeArrowheads="1"/>
            </p:cNvSpPr>
            <p:nvPr/>
          </p:nvSpPr>
          <p:spPr bwMode="auto">
            <a:xfrm>
              <a:off x="1013239" y="5472277"/>
              <a:ext cx="1550647" cy="307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close socket</a:t>
              </a:r>
            </a:p>
          </p:txBody>
        </p:sp>
        <p:cxnSp>
          <p:nvCxnSpPr>
            <p:cNvPr id="226321" name="Straight Connector 62"/>
            <p:cNvCxnSpPr>
              <a:cxnSpLocks noChangeShapeType="1"/>
            </p:cNvCxnSpPr>
            <p:nvPr/>
          </p:nvCxnSpPr>
          <p:spPr bwMode="auto">
            <a:xfrm>
              <a:off x="2230329" y="5657589"/>
              <a:ext cx="495765" cy="24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54"/>
          <p:cNvGrpSpPr>
            <a:grpSpLocks/>
          </p:cNvGrpSpPr>
          <p:nvPr/>
        </p:nvGrpSpPr>
        <p:grpSpPr bwMode="auto">
          <a:xfrm>
            <a:off x="-157163" y="4534967"/>
            <a:ext cx="2900363" cy="419710"/>
            <a:chOff x="-157119" y="4530536"/>
            <a:chExt cx="2900123" cy="419992"/>
          </a:xfrm>
        </p:grpSpPr>
        <p:sp>
          <p:nvSpPr>
            <p:cNvPr id="226317" name="TextBox 56"/>
            <p:cNvSpPr txBox="1">
              <a:spLocks noChangeArrowheads="1"/>
            </p:cNvSpPr>
            <p:nvPr/>
          </p:nvSpPr>
          <p:spPr bwMode="auto">
            <a:xfrm>
              <a:off x="192835" y="4642544"/>
              <a:ext cx="2349500" cy="3079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Send message to server</a:t>
              </a:r>
            </a:p>
          </p:txBody>
        </p:sp>
        <p:cxnSp>
          <p:nvCxnSpPr>
            <p:cNvPr id="226318" name="Straight Connector 59"/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6319" name="TextBox 53"/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226316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080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" name="Group 54">
            <a:extLst>
              <a:ext uri="{FF2B5EF4-FFF2-40B4-BE49-F238E27FC236}">
                <a16:creationId xmlns="" xmlns:a16="http://schemas.microsoft.com/office/drawing/2014/main" id="{E4D4C10D-63F0-41BE-A2DC-B58279495F8E}"/>
              </a:ext>
            </a:extLst>
          </p:cNvPr>
          <p:cNvGrpSpPr>
            <a:grpSpLocks/>
          </p:cNvGrpSpPr>
          <p:nvPr/>
        </p:nvGrpSpPr>
        <p:grpSpPr bwMode="auto">
          <a:xfrm>
            <a:off x="-164307" y="3527863"/>
            <a:ext cx="2900363" cy="419710"/>
            <a:chOff x="-157119" y="4530536"/>
            <a:chExt cx="2900123" cy="419992"/>
          </a:xfrm>
        </p:grpSpPr>
        <p:sp>
          <p:nvSpPr>
            <p:cNvPr id="27" name="TextBox 56">
              <a:extLst>
                <a:ext uri="{FF2B5EF4-FFF2-40B4-BE49-F238E27FC236}">
                  <a16:creationId xmlns="" xmlns:a16="http://schemas.microsoft.com/office/drawing/2014/main" id="{910F8401-8A5E-49FD-BE9A-A87447C91C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835" y="4642544"/>
              <a:ext cx="2349500" cy="3079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Port to create at the client</a:t>
              </a:r>
            </a:p>
          </p:txBody>
        </p:sp>
        <p:cxnSp>
          <p:nvCxnSpPr>
            <p:cNvPr id="28" name="Straight Connector 59">
              <a:extLst>
                <a:ext uri="{FF2B5EF4-FFF2-40B4-BE49-F238E27FC236}">
                  <a16:creationId xmlns="" xmlns:a16="http://schemas.microsoft.com/office/drawing/2014/main" id="{1D85989A-836E-4788-B856-B9143A06A4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" name="TextBox 53">
              <a:extLst>
                <a:ext uri="{FF2B5EF4-FFF2-40B4-BE49-F238E27FC236}">
                  <a16:creationId xmlns="" xmlns:a16="http://schemas.microsoft.com/office/drawing/2014/main" id="{EA44A645-DB52-4D5D-B0AC-EF96BAD4A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0" name="Group 54">
            <a:extLst>
              <a:ext uri="{FF2B5EF4-FFF2-40B4-BE49-F238E27FC236}">
                <a16:creationId xmlns="" xmlns:a16="http://schemas.microsoft.com/office/drawing/2014/main" id="{620D65AE-3CC6-43EC-B098-75D5C8B22ECF}"/>
              </a:ext>
            </a:extLst>
          </p:cNvPr>
          <p:cNvGrpSpPr>
            <a:grpSpLocks/>
          </p:cNvGrpSpPr>
          <p:nvPr/>
        </p:nvGrpSpPr>
        <p:grpSpPr bwMode="auto">
          <a:xfrm>
            <a:off x="-195263" y="3836115"/>
            <a:ext cx="2900363" cy="850597"/>
            <a:chOff x="-157119" y="4530536"/>
            <a:chExt cx="2900123" cy="851169"/>
          </a:xfrm>
        </p:grpSpPr>
        <p:sp>
          <p:nvSpPr>
            <p:cNvPr id="31" name="TextBox 56">
              <a:extLst>
                <a:ext uri="{FF2B5EF4-FFF2-40B4-BE49-F238E27FC236}">
                  <a16:creationId xmlns="" xmlns:a16="http://schemas.microsoft.com/office/drawing/2014/main" id="{C258D5F2-4EE5-4358-A9B9-E3AD920BE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835" y="4642544"/>
              <a:ext cx="2349500" cy="739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create an endpoint for communication (socket file descriptor)</a:t>
              </a:r>
            </a:p>
          </p:txBody>
        </p:sp>
        <p:cxnSp>
          <p:nvCxnSpPr>
            <p:cNvPr id="32" name="Straight Connector 59">
              <a:extLst>
                <a:ext uri="{FF2B5EF4-FFF2-40B4-BE49-F238E27FC236}">
                  <a16:creationId xmlns="" xmlns:a16="http://schemas.microsoft.com/office/drawing/2014/main" id="{04083475-16CF-4C22-A15B-20A85F38F1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" name="TextBox 53">
              <a:extLst>
                <a:ext uri="{FF2B5EF4-FFF2-40B4-BE49-F238E27FC236}">
                  <a16:creationId xmlns="" xmlns:a16="http://schemas.microsoft.com/office/drawing/2014/main" id="{AA096F6A-B9B6-4B2F-B4C3-F959970796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4" name="Group 17">
            <a:extLst>
              <a:ext uri="{FF2B5EF4-FFF2-40B4-BE49-F238E27FC236}">
                <a16:creationId xmlns="" xmlns:a16="http://schemas.microsoft.com/office/drawing/2014/main" id="{003FBA69-62CB-4CB0-9065-0F7F6C28C14B}"/>
              </a:ext>
            </a:extLst>
          </p:cNvPr>
          <p:cNvGrpSpPr>
            <a:grpSpLocks/>
          </p:cNvGrpSpPr>
          <p:nvPr/>
        </p:nvGrpSpPr>
        <p:grpSpPr bwMode="auto">
          <a:xfrm>
            <a:off x="5283189" y="5027601"/>
            <a:ext cx="2349522" cy="1041460"/>
            <a:chOff x="176621" y="3408194"/>
            <a:chExt cx="2349500" cy="1041228"/>
          </a:xfrm>
        </p:grpSpPr>
        <p:sp>
          <p:nvSpPr>
            <p:cNvPr id="35" name="TextBox 36">
              <a:extLst>
                <a:ext uri="{FF2B5EF4-FFF2-40B4-BE49-F238E27FC236}">
                  <a16:creationId xmlns="" xmlns:a16="http://schemas.microsoft.com/office/drawing/2014/main" id="{D77A042B-BDC6-491B-BAFF-DF395A064D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6621" y="4151971"/>
              <a:ext cx="2349500" cy="297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 dirty="0">
                  <a:solidFill>
                    <a:srgbClr val="000099"/>
                  </a:solidFill>
                </a:rPr>
                <a:t>Server’s information</a:t>
              </a:r>
            </a:p>
          </p:txBody>
        </p:sp>
        <p:cxnSp>
          <p:nvCxnSpPr>
            <p:cNvPr id="36" name="Straight Connector 39">
              <a:extLst>
                <a:ext uri="{FF2B5EF4-FFF2-40B4-BE49-F238E27FC236}">
                  <a16:creationId xmlns="" xmlns:a16="http://schemas.microsoft.com/office/drawing/2014/main" id="{B9453ED9-845B-49A8-A219-F07EB5BE9B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830019" y="3408194"/>
              <a:ext cx="496056" cy="77974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2984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1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libri Light"/>
              </a:rPr>
              <a:t>Example app: UDP server</a:t>
            </a:r>
            <a:endParaRPr lang="en-US" altLang="en-US" sz="4400">
              <a:solidFill>
                <a:srgbClr val="000000"/>
              </a:solidFill>
              <a:latin typeface="Calibri Light"/>
            </a:endParaRPr>
          </a:p>
        </p:txBody>
      </p:sp>
      <p:sp>
        <p:nvSpPr>
          <p:cNvPr id="227332" name="TextBox 1"/>
          <p:cNvSpPr txBox="1">
            <a:spLocks noChangeArrowheads="1"/>
          </p:cNvSpPr>
          <p:nvPr/>
        </p:nvSpPr>
        <p:spPr bwMode="auto">
          <a:xfrm>
            <a:off x="2717800" y="1651000"/>
            <a:ext cx="5630900" cy="6093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&lt;sys/</a:t>
            </a:r>
            <a:r>
              <a:rPr lang="en-US" altLang="en-US" dirty="0" err="1">
                <a:latin typeface="Calibri"/>
              </a:rPr>
              <a:t>types.h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&lt;sys/</a:t>
            </a:r>
            <a:r>
              <a:rPr lang="en-US" altLang="en-US" dirty="0" err="1">
                <a:latin typeface="Calibri"/>
              </a:rPr>
              <a:t>socket.h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netinet</a:t>
            </a:r>
            <a:r>
              <a:rPr lang="en-US" altLang="en-US" dirty="0">
                <a:latin typeface="Calibri"/>
              </a:rPr>
              <a:t>/</a:t>
            </a:r>
            <a:r>
              <a:rPr lang="en-US" altLang="en-US" dirty="0" err="1">
                <a:latin typeface="Calibri"/>
              </a:rPr>
              <a:t>in.h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arpa</a:t>
            </a:r>
            <a:r>
              <a:rPr lang="en-US" altLang="en-US" dirty="0">
                <a:latin typeface="Calibri"/>
              </a:rPr>
              <a:t>/</a:t>
            </a:r>
            <a:r>
              <a:rPr lang="en-US" altLang="en-US" dirty="0" err="1">
                <a:latin typeface="Calibri"/>
              </a:rPr>
              <a:t>inet.h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netdb.h</a:t>
            </a:r>
            <a:r>
              <a:rPr lang="en-US" altLang="en-US" dirty="0">
                <a:latin typeface="Calibri"/>
              </a:rPr>
              <a:t>&gt; </a:t>
            </a:r>
          </a:p>
          <a:p>
            <a:pPr>
              <a:lnSpc>
                <a:spcPts val="2800"/>
              </a:lnSpc>
            </a:pPr>
            <a:r>
              <a:rPr lang="en-US" altLang="en-US" dirty="0" err="1">
                <a:latin typeface="Calibri"/>
              </a:rPr>
              <a:t>serverPort</a:t>
            </a:r>
            <a:r>
              <a:rPr lang="en-US" altLang="en-US" dirty="0">
                <a:latin typeface="Calibri"/>
              </a:rPr>
              <a:t> = 12000</a:t>
            </a:r>
          </a:p>
          <a:p>
            <a:pPr>
              <a:lnSpc>
                <a:spcPts val="2400"/>
              </a:lnSpc>
            </a:pPr>
            <a:r>
              <a:rPr lang="en-US" altLang="en-US" dirty="0">
                <a:latin typeface="Calibri"/>
              </a:rPr>
              <a:t>serverSocket = </a:t>
            </a:r>
            <a:r>
              <a:rPr lang="it-IT" altLang="en-US" dirty="0">
                <a:latin typeface="Calibri"/>
              </a:rPr>
              <a:t>socket(AF_INET, SOCK_DGRAM, 0)</a:t>
            </a:r>
          </a:p>
          <a:p>
            <a:pPr>
              <a:lnSpc>
                <a:spcPts val="2400"/>
              </a:lnSpc>
            </a:pPr>
            <a:endParaRPr lang="it-IT" altLang="en-US" dirty="0">
              <a:latin typeface="Calibri"/>
            </a:endParaRP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bind(</a:t>
            </a:r>
            <a:r>
              <a:rPr lang="en-US" altLang="en-US" dirty="0" err="1">
                <a:latin typeface="Calibri"/>
              </a:rPr>
              <a:t>serverSocket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own_addr_info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addr_len</a:t>
            </a:r>
            <a:r>
              <a:rPr lang="en-US" altLang="en-US" dirty="0">
                <a:latin typeface="Calibri"/>
              </a:rPr>
              <a:t>)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while (1) {</a:t>
            </a:r>
          </a:p>
          <a:p>
            <a:pPr>
              <a:lnSpc>
                <a:spcPts val="2800"/>
              </a:lnSpc>
            </a:pPr>
            <a:r>
              <a:rPr lang="en-US" altLang="en-US" dirty="0" err="1">
                <a:latin typeface="Calibri"/>
              </a:rPr>
              <a:t>numbytes</a:t>
            </a:r>
            <a:r>
              <a:rPr lang="en-US" altLang="en-US" dirty="0">
                <a:latin typeface="Calibri"/>
              </a:rPr>
              <a:t> = </a:t>
            </a:r>
            <a:r>
              <a:rPr lang="en-US" altLang="en-US" dirty="0" err="1">
                <a:latin typeface="Calibri"/>
              </a:rPr>
              <a:t>recvfrom</a:t>
            </a:r>
            <a:r>
              <a:rPr lang="en-US" altLang="en-US" dirty="0">
                <a:latin typeface="Calibri"/>
              </a:rPr>
              <a:t>(</a:t>
            </a:r>
            <a:r>
              <a:rPr lang="en-US" altLang="en-US" dirty="0" err="1">
                <a:latin typeface="Calibri"/>
              </a:rPr>
              <a:t>serverSocket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buf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buf_len</a:t>
            </a:r>
            <a:r>
              <a:rPr lang="en-US" altLang="en-US" dirty="0">
                <a:latin typeface="Calibri"/>
              </a:rPr>
              <a:t> , 0, 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	(struct </a:t>
            </a:r>
            <a:r>
              <a:rPr lang="en-US" altLang="en-US" dirty="0" err="1">
                <a:latin typeface="Calibri"/>
              </a:rPr>
              <a:t>sockaddr</a:t>
            </a:r>
            <a:r>
              <a:rPr lang="en-US" altLang="en-US" dirty="0">
                <a:latin typeface="Calibri"/>
              </a:rPr>
              <a:t> *)&amp;</a:t>
            </a:r>
            <a:r>
              <a:rPr lang="en-US" altLang="en-US" dirty="0" err="1">
                <a:latin typeface="Calibri"/>
              </a:rPr>
              <a:t>their_addr</a:t>
            </a:r>
            <a:r>
              <a:rPr lang="en-US" altLang="en-US" dirty="0">
                <a:latin typeface="Calibri"/>
              </a:rPr>
              <a:t>, &amp;</a:t>
            </a:r>
            <a:r>
              <a:rPr lang="en-US" altLang="en-US" dirty="0" err="1">
                <a:latin typeface="Calibri"/>
              </a:rPr>
              <a:t>addr_len</a:t>
            </a:r>
            <a:r>
              <a:rPr lang="en-US" altLang="en-US" dirty="0">
                <a:latin typeface="Calibri"/>
              </a:rPr>
              <a:t>)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print </a:t>
            </a:r>
            <a:r>
              <a:rPr lang="en-US" altLang="en-US" dirty="0" err="1">
                <a:latin typeface="Calibri"/>
              </a:rPr>
              <a:t>buf</a:t>
            </a:r>
            <a:endParaRPr lang="en-US" altLang="en-US" dirty="0">
              <a:latin typeface="Calibri"/>
            </a:endParaRP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}</a:t>
            </a:r>
          </a:p>
          <a:p>
            <a:pPr>
              <a:lnSpc>
                <a:spcPts val="2800"/>
              </a:lnSpc>
            </a:pPr>
            <a:endParaRPr lang="en-US" altLang="en-US" dirty="0">
              <a:latin typeface="Calibri"/>
            </a:endParaRPr>
          </a:p>
          <a:p>
            <a:pPr>
              <a:lnSpc>
                <a:spcPts val="2800"/>
              </a:lnSpc>
            </a:pPr>
            <a:endParaRPr lang="en-US" altLang="en-US" dirty="0">
              <a:latin typeface="Calibri"/>
            </a:endParaRP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close(</a:t>
            </a:r>
            <a:r>
              <a:rPr lang="en-US" altLang="en-US" dirty="0" err="1">
                <a:latin typeface="Calibri"/>
              </a:rPr>
              <a:t>serverSocket</a:t>
            </a:r>
            <a:r>
              <a:rPr lang="en-US" altLang="en-US" dirty="0">
                <a:latin typeface="Calibri"/>
              </a:rPr>
              <a:t>)</a:t>
            </a:r>
          </a:p>
        </p:txBody>
      </p:sp>
      <p:sp>
        <p:nvSpPr>
          <p:cNvPr id="227333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18145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C UDP Server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26205" y="3836063"/>
            <a:ext cx="2591596" cy="307777"/>
            <a:chOff x="164314" y="2554972"/>
            <a:chExt cx="2587958" cy="307579"/>
          </a:xfrm>
        </p:grpSpPr>
        <p:sp>
          <p:nvSpPr>
            <p:cNvPr id="227348" name="TextBox 31"/>
            <p:cNvSpPr txBox="1">
              <a:spLocks noChangeArrowheads="1"/>
            </p:cNvSpPr>
            <p:nvPr/>
          </p:nvSpPr>
          <p:spPr bwMode="auto">
            <a:xfrm>
              <a:off x="164314" y="2554972"/>
              <a:ext cx="2031397" cy="3075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create UDP socket FD</a:t>
              </a:r>
            </a:p>
          </p:txBody>
        </p:sp>
        <p:cxnSp>
          <p:nvCxnSpPr>
            <p:cNvPr id="227349" name="Straight Connector 32"/>
            <p:cNvCxnSpPr>
              <a:cxnSpLocks noChangeShapeType="1"/>
            </p:cNvCxnSpPr>
            <p:nvPr/>
          </p:nvCxnSpPr>
          <p:spPr bwMode="auto">
            <a:xfrm>
              <a:off x="2195713" y="2749551"/>
              <a:ext cx="556559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69863" y="3493557"/>
            <a:ext cx="2540000" cy="175127"/>
            <a:chOff x="169076" y="3067141"/>
            <a:chExt cx="2541127" cy="307392"/>
          </a:xfrm>
        </p:grpSpPr>
        <p:sp>
          <p:nvSpPr>
            <p:cNvPr id="227346" name="TextBox 26"/>
            <p:cNvSpPr txBox="1">
              <a:spLocks noChangeArrowheads="1"/>
            </p:cNvSpPr>
            <p:nvPr/>
          </p:nvSpPr>
          <p:spPr bwMode="auto">
            <a:xfrm>
              <a:off x="169076" y="3067141"/>
              <a:ext cx="2271818" cy="307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local port number 12000</a:t>
              </a:r>
            </a:p>
          </p:txBody>
        </p:sp>
        <p:cxnSp>
          <p:nvCxnSpPr>
            <p:cNvPr id="227347" name="Straight Connector 30"/>
            <p:cNvCxnSpPr>
              <a:cxnSpLocks noChangeShapeType="1"/>
            </p:cNvCxnSpPr>
            <p:nvPr/>
          </p:nvCxnSpPr>
          <p:spPr bwMode="auto">
            <a:xfrm>
              <a:off x="2292816" y="3335451"/>
              <a:ext cx="417387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87346" y="5113382"/>
            <a:ext cx="2541588" cy="708025"/>
            <a:chOff x="176621" y="4151971"/>
            <a:chExt cx="2541564" cy="707869"/>
          </a:xfrm>
        </p:grpSpPr>
        <p:sp>
          <p:nvSpPr>
            <p:cNvPr id="227342" name="TextBox 36"/>
            <p:cNvSpPr txBox="1">
              <a:spLocks noChangeArrowheads="1"/>
            </p:cNvSpPr>
            <p:nvPr/>
          </p:nvSpPr>
          <p:spPr bwMode="auto">
            <a:xfrm>
              <a:off x="176621" y="4151971"/>
              <a:ext cx="2349500" cy="707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 dirty="0">
                  <a:solidFill>
                    <a:srgbClr val="000099"/>
                  </a:solidFill>
                </a:rPr>
                <a:t>Read from UDP socket into </a:t>
              </a:r>
              <a:r>
                <a:rPr lang="en-US" altLang="en-US" sz="1400" dirty="0" err="1">
                  <a:solidFill>
                    <a:srgbClr val="000099"/>
                  </a:solidFill>
                </a:rPr>
                <a:t>buf</a:t>
              </a:r>
              <a:r>
                <a:rPr lang="en-US" altLang="en-US" sz="1400" dirty="0">
                  <a:solidFill>
                    <a:srgbClr val="000099"/>
                  </a:solidFill>
                </a:rPr>
                <a:t>, getting client’s address (client IP and port)</a:t>
              </a:r>
            </a:p>
          </p:txBody>
        </p:sp>
        <p:cxnSp>
          <p:nvCxnSpPr>
            <p:cNvPr id="227343" name="Straight Connector 39"/>
            <p:cNvCxnSpPr>
              <a:cxnSpLocks noChangeShapeType="1"/>
            </p:cNvCxnSpPr>
            <p:nvPr/>
          </p:nvCxnSpPr>
          <p:spPr bwMode="auto">
            <a:xfrm>
              <a:off x="2526121" y="4356131"/>
              <a:ext cx="192064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27339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7826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" name="Group 13">
            <a:extLst>
              <a:ext uri="{FF2B5EF4-FFF2-40B4-BE49-F238E27FC236}">
                <a16:creationId xmlns="" xmlns:a16="http://schemas.microsoft.com/office/drawing/2014/main" id="{11D2C6CA-2B84-43F2-9BDC-9C3DA2BB0087}"/>
              </a:ext>
            </a:extLst>
          </p:cNvPr>
          <p:cNvGrpSpPr>
            <a:grpSpLocks/>
          </p:cNvGrpSpPr>
          <p:nvPr/>
        </p:nvGrpSpPr>
        <p:grpSpPr bwMode="auto">
          <a:xfrm>
            <a:off x="126206" y="4406390"/>
            <a:ext cx="2587625" cy="307975"/>
            <a:chOff x="164314" y="2554972"/>
            <a:chExt cx="2587958" cy="307777"/>
          </a:xfrm>
        </p:grpSpPr>
        <p:sp>
          <p:nvSpPr>
            <p:cNvPr id="23" name="TextBox 31">
              <a:extLst>
                <a:ext uri="{FF2B5EF4-FFF2-40B4-BE49-F238E27FC236}">
                  <a16:creationId xmlns="" xmlns:a16="http://schemas.microsoft.com/office/drawing/2014/main" id="{DFA83C6E-3267-4B89-BE06-6F6E8C1D3A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314" y="2554972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Bind to the socket FD</a:t>
              </a:r>
            </a:p>
          </p:txBody>
        </p:sp>
        <p:cxnSp>
          <p:nvCxnSpPr>
            <p:cNvPr id="24" name="Straight Connector 32">
              <a:extLst>
                <a:ext uri="{FF2B5EF4-FFF2-40B4-BE49-F238E27FC236}">
                  <a16:creationId xmlns="" xmlns:a16="http://schemas.microsoft.com/office/drawing/2014/main" id="{F79C1C30-67A3-432F-8FF2-CFDFA73DA5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26715" y="2740503"/>
              <a:ext cx="725557" cy="904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" name="Group 17">
            <a:extLst>
              <a:ext uri="{FF2B5EF4-FFF2-40B4-BE49-F238E27FC236}">
                <a16:creationId xmlns="" xmlns:a16="http://schemas.microsoft.com/office/drawing/2014/main" id="{476E3099-3890-4CF9-B222-9C5E16486EB4}"/>
              </a:ext>
            </a:extLst>
          </p:cNvPr>
          <p:cNvGrpSpPr>
            <a:grpSpLocks/>
          </p:cNvGrpSpPr>
          <p:nvPr/>
        </p:nvGrpSpPr>
        <p:grpSpPr bwMode="auto">
          <a:xfrm>
            <a:off x="4308475" y="5907025"/>
            <a:ext cx="2349522" cy="618573"/>
            <a:chOff x="176621" y="4036126"/>
            <a:chExt cx="2349500" cy="618435"/>
          </a:xfrm>
        </p:grpSpPr>
        <p:sp>
          <p:nvSpPr>
            <p:cNvPr id="31" name="TextBox 36">
              <a:extLst>
                <a:ext uri="{FF2B5EF4-FFF2-40B4-BE49-F238E27FC236}">
                  <a16:creationId xmlns="" xmlns:a16="http://schemas.microsoft.com/office/drawing/2014/main" id="{08DFD480-3621-4ECC-990C-753FE8BEA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6621" y="4151971"/>
              <a:ext cx="2349500" cy="5025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 dirty="0">
                  <a:solidFill>
                    <a:srgbClr val="000099"/>
                  </a:solidFill>
                </a:rPr>
                <a:t>Who did we receive message from?</a:t>
              </a:r>
            </a:p>
          </p:txBody>
        </p:sp>
        <p:cxnSp>
          <p:nvCxnSpPr>
            <p:cNvPr id="32" name="Straight Connector 39">
              <a:extLst>
                <a:ext uri="{FF2B5EF4-FFF2-40B4-BE49-F238E27FC236}">
                  <a16:creationId xmlns="" xmlns:a16="http://schemas.microsoft.com/office/drawing/2014/main" id="{48C0DC34-F1F2-4448-B242-0411BC593B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830019" y="4036126"/>
              <a:ext cx="496056" cy="36714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5315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Rectangle 2"/>
          <p:cNvSpPr>
            <a:spLocks noGrp="1" noChangeArrowheads="1"/>
          </p:cNvSpPr>
          <p:nvPr>
            <p:ph type="title"/>
          </p:nvPr>
        </p:nvSpPr>
        <p:spPr>
          <a:xfrm>
            <a:off x="423863" y="196850"/>
            <a:ext cx="7772400" cy="903288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Socket programming </a:t>
            </a:r>
            <a:r>
              <a:rPr lang="en-US" altLang="en-US" sz="4000" i="1" dirty="0">
                <a:solidFill>
                  <a:srgbClr val="CC0000"/>
                </a:solidFill>
                <a:latin typeface="Calibri Light"/>
                <a:ea typeface="ＭＳ Ｐゴシック" charset="-128"/>
              </a:rPr>
              <a:t>with TCP</a:t>
            </a:r>
            <a:endParaRPr lang="en-US" altLang="en-US" dirty="0">
              <a:solidFill>
                <a:srgbClr val="CC0000"/>
              </a:solidFill>
              <a:latin typeface="Calibri Light"/>
              <a:ea typeface="ＭＳ Ｐゴシック" charset="-128"/>
            </a:endParaRPr>
          </a:p>
        </p:txBody>
      </p:sp>
      <p:sp>
        <p:nvSpPr>
          <p:cNvPr id="228354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14350" y="1352550"/>
            <a:ext cx="3810000" cy="4648200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buFont typeface="Wingdings" charset="2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client must contact server</a:t>
            </a:r>
          </a:p>
          <a:p>
            <a:r>
              <a:rPr lang="en-US" altLang="en-US" sz="2200" dirty="0">
                <a:latin typeface="Calibri"/>
                <a:ea typeface="ＭＳ Ｐゴシック" charset="-128"/>
              </a:rPr>
              <a:t>server process must first be running</a:t>
            </a:r>
          </a:p>
          <a:p>
            <a:r>
              <a:rPr lang="en-US" altLang="en-US" sz="2200" dirty="0">
                <a:latin typeface="Calibri"/>
                <a:ea typeface="ＭＳ Ｐゴシック" charset="-128"/>
              </a:rPr>
              <a:t>server must have created socket (door) that welcomes client</a:t>
            </a:r>
            <a:r>
              <a:rPr lang="ja-JP" altLang="en-US" sz="2200">
                <a:latin typeface="Calibri"/>
                <a:ea typeface="ＭＳ Ｐゴシック" charset="-128"/>
              </a:rPr>
              <a:t>’</a:t>
            </a:r>
            <a:r>
              <a:rPr lang="en-US" altLang="ja-JP" sz="2200" dirty="0">
                <a:latin typeface="Calibri"/>
                <a:ea typeface="ＭＳ Ｐゴシック" charset="-128"/>
              </a:rPr>
              <a:t>s contact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client contacts server by:</a:t>
            </a:r>
          </a:p>
          <a:p>
            <a:r>
              <a:rPr lang="en-US" altLang="en-US" sz="2200" dirty="0">
                <a:latin typeface="Calibri"/>
                <a:ea typeface="ＭＳ Ｐゴシック" charset="-128"/>
              </a:rPr>
              <a:t>Creating TCP socket, specifying IP address, port number of server process</a:t>
            </a:r>
          </a:p>
          <a:p>
            <a:r>
              <a:rPr lang="en-US" altLang="en-US" sz="22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when client creates socket:</a:t>
            </a:r>
            <a:r>
              <a:rPr lang="en-US" altLang="en-US" sz="2200" dirty="0">
                <a:latin typeface="Calibri"/>
                <a:ea typeface="ＭＳ Ｐゴシック" charset="-128"/>
              </a:rPr>
              <a:t> client TCP establishes connection to server TCP</a:t>
            </a:r>
          </a:p>
          <a:p>
            <a:endParaRPr lang="en-US" altLang="en-US" sz="2000" dirty="0">
              <a:latin typeface="Calibri"/>
              <a:ea typeface="ＭＳ Ｐゴシック" charset="-128"/>
            </a:endParaRPr>
          </a:p>
        </p:txBody>
      </p:sp>
      <p:sp>
        <p:nvSpPr>
          <p:cNvPr id="228355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495800" y="1390650"/>
            <a:ext cx="3962400" cy="3000375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r>
              <a:rPr lang="en-US" altLang="en-US" sz="2200" dirty="0">
                <a:latin typeface="Calibri"/>
                <a:ea typeface="ＭＳ Ｐゴシック" charset="-128"/>
              </a:rPr>
              <a:t>when contacted by client, </a:t>
            </a:r>
            <a:r>
              <a:rPr lang="en-US" altLang="en-US" sz="22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server TCP creates new socket</a:t>
            </a:r>
            <a:r>
              <a:rPr lang="en-US" altLang="en-US" sz="2200" dirty="0">
                <a:latin typeface="Calibri"/>
                <a:ea typeface="ＭＳ Ｐゴシック" charset="-128"/>
              </a:rPr>
              <a:t> for server process to communicate with that particular client</a:t>
            </a:r>
          </a:p>
          <a:p>
            <a:pPr lvl="1"/>
            <a:r>
              <a:rPr lang="en-US" altLang="en-US" sz="2200" dirty="0">
                <a:latin typeface="Calibri"/>
                <a:ea typeface="ＭＳ Ｐゴシック" charset="-128"/>
              </a:rPr>
              <a:t>allows server to talk with multiple clients</a:t>
            </a:r>
          </a:p>
          <a:p>
            <a:pPr lvl="1"/>
            <a:r>
              <a:rPr lang="en-US" altLang="en-US" sz="2200" dirty="0">
                <a:latin typeface="Calibri"/>
                <a:ea typeface="ＭＳ Ｐゴシック" charset="-128"/>
              </a:rPr>
              <a:t>source port numbers used to distinguish clients (more in Chap 3)</a:t>
            </a:r>
            <a:endParaRPr lang="en-US" altLang="en-US" sz="2200" i="1" dirty="0">
              <a:latin typeface="Calibri"/>
              <a:ea typeface="ＭＳ Ｐゴシック" charset="-128"/>
            </a:endParaRPr>
          </a:p>
        </p:txBody>
      </p:sp>
      <p:pic>
        <p:nvPicPr>
          <p:cNvPr id="228358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683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59" name="Text Box 6"/>
          <p:cNvSpPr txBox="1">
            <a:spLocks noChangeArrowheads="1"/>
          </p:cNvSpPr>
          <p:nvPr/>
        </p:nvSpPr>
        <p:spPr bwMode="auto">
          <a:xfrm>
            <a:off x="4733925" y="4964113"/>
            <a:ext cx="4043363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99"/>
                </a:solidFill>
                <a:latin typeface="Calibri"/>
              </a:rPr>
              <a:t>TCP provides reliable, in-order</a:t>
            </a:r>
          </a:p>
          <a:p>
            <a:pPr>
              <a:lnSpc>
                <a:spcPct val="85000"/>
              </a:lnSpc>
              <a:spcBef>
                <a:spcPct val="0"/>
              </a:spcBef>
            </a:pPr>
            <a:r>
              <a:rPr lang="en-US" altLang="en-US" sz="2400" dirty="0">
                <a:solidFill>
                  <a:srgbClr val="000099"/>
                </a:solidFill>
                <a:latin typeface="Calibri"/>
              </a:rPr>
              <a:t>byte-stream transfer (</a:t>
            </a:r>
            <a:r>
              <a:rPr lang="ja-JP" altLang="en-US" sz="2400">
                <a:solidFill>
                  <a:srgbClr val="000099"/>
                </a:solidFill>
                <a:latin typeface="Calibri"/>
              </a:rPr>
              <a:t>“</a:t>
            </a:r>
            <a:r>
              <a:rPr lang="en-US" altLang="ja-JP" sz="2400" dirty="0">
                <a:solidFill>
                  <a:srgbClr val="000099"/>
                </a:solidFill>
                <a:latin typeface="Calibri"/>
              </a:rPr>
              <a:t>pipe</a:t>
            </a:r>
            <a:r>
              <a:rPr lang="ja-JP" altLang="en-US" sz="2400">
                <a:solidFill>
                  <a:srgbClr val="000099"/>
                </a:solidFill>
                <a:latin typeface="Calibri"/>
              </a:rPr>
              <a:t>”</a:t>
            </a:r>
            <a:r>
              <a:rPr lang="en-US" altLang="ja-JP" sz="2400" dirty="0">
                <a:solidFill>
                  <a:srgbClr val="000099"/>
                </a:solidFill>
                <a:latin typeface="Calibri"/>
              </a:rPr>
              <a:t>) 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99"/>
                </a:solidFill>
                <a:latin typeface="Calibri"/>
              </a:rPr>
              <a:t>between client and server</a:t>
            </a:r>
          </a:p>
        </p:txBody>
      </p:sp>
      <p:grpSp>
        <p:nvGrpSpPr>
          <p:cNvPr id="228360" name="Group 8"/>
          <p:cNvGrpSpPr>
            <a:grpSpLocks/>
          </p:cNvGrpSpPr>
          <p:nvPr/>
        </p:nvGrpSpPr>
        <p:grpSpPr bwMode="auto">
          <a:xfrm>
            <a:off x="4605338" y="4521200"/>
            <a:ext cx="2862262" cy="460375"/>
            <a:chOff x="-9" y="3823"/>
            <a:chExt cx="1803" cy="290"/>
          </a:xfrm>
        </p:grpSpPr>
        <p:sp>
          <p:nvSpPr>
            <p:cNvPr id="228361" name="Rectangle 9"/>
            <p:cNvSpPr>
              <a:spLocks noChangeArrowheads="1"/>
            </p:cNvSpPr>
            <p:nvPr/>
          </p:nvSpPr>
          <p:spPr bwMode="auto">
            <a:xfrm>
              <a:off x="96" y="3825"/>
              <a:ext cx="116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en-US" altLang="en-US" sz="2400">
                <a:solidFill>
                  <a:srgbClr val="000000"/>
                </a:solidFill>
                <a:latin typeface="Comic Sans MS" charset="0"/>
              </a:endParaRPr>
            </a:p>
          </p:txBody>
        </p:sp>
        <p:sp>
          <p:nvSpPr>
            <p:cNvPr id="228362" name="Text Box 10"/>
            <p:cNvSpPr txBox="1">
              <a:spLocks noChangeArrowheads="1"/>
            </p:cNvSpPr>
            <p:nvPr/>
          </p:nvSpPr>
          <p:spPr bwMode="auto">
            <a:xfrm>
              <a:off x="-9" y="3823"/>
              <a:ext cx="180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Gill Sans MT" charset="0"/>
                </a:rPr>
                <a:t>application viewpoint:</a:t>
              </a:r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4309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4" name="Rectangle 2"/>
          <p:cNvSpPr>
            <a:spLocks noGrp="1" noChangeArrowheads="1"/>
          </p:cNvSpPr>
          <p:nvPr>
            <p:ph type="title"/>
          </p:nvPr>
        </p:nvSpPr>
        <p:spPr>
          <a:xfrm>
            <a:off x="455613" y="0"/>
            <a:ext cx="7772400" cy="1143000"/>
          </a:xfrm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Chapter 2: Application Layer</a:t>
            </a:r>
          </a:p>
        </p:txBody>
      </p:sp>
      <p:sp>
        <p:nvSpPr>
          <p:cNvPr id="3584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371600"/>
            <a:ext cx="3581400" cy="4648200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buNone/>
            </a:pPr>
            <a:r>
              <a:rPr lang="en-US" altLang="en-US" u="sng" dirty="0">
                <a:solidFill>
                  <a:srgbClr val="CC0000"/>
                </a:solidFill>
                <a:latin typeface="+mj-lt"/>
                <a:ea typeface="ＭＳ Ｐゴシック" charset="-128"/>
              </a:rPr>
              <a:t>Our Goal:</a:t>
            </a:r>
            <a:r>
              <a:rPr lang="en-US" altLang="en-US" dirty="0">
                <a:solidFill>
                  <a:srgbClr val="CC0000"/>
                </a:solidFill>
                <a:latin typeface="+mj-lt"/>
                <a:ea typeface="ＭＳ Ｐゴシック" charset="-128"/>
              </a:rPr>
              <a:t> </a:t>
            </a:r>
          </a:p>
          <a:p>
            <a:r>
              <a:rPr lang="en-US" altLang="en-US" sz="2400" dirty="0">
                <a:latin typeface="+mj-lt"/>
                <a:ea typeface="ＭＳ Ｐゴシック" charset="-128"/>
              </a:rPr>
              <a:t>Conceptual, implementation aspects of network application protocols</a:t>
            </a:r>
          </a:p>
          <a:p>
            <a:pPr lvl="1"/>
            <a:r>
              <a:rPr lang="en-US" altLang="en-US" dirty="0">
                <a:latin typeface="+mj-lt"/>
                <a:ea typeface="ＭＳ Ｐゴシック" charset="-128"/>
              </a:rPr>
              <a:t>Transport-layer service models</a:t>
            </a:r>
          </a:p>
          <a:p>
            <a:pPr lvl="1"/>
            <a:r>
              <a:rPr lang="en-US" altLang="en-US" dirty="0">
                <a:latin typeface="+mj-lt"/>
                <a:ea typeface="ＭＳ Ｐゴシック" charset="-128"/>
              </a:rPr>
              <a:t>Client-server paradigm</a:t>
            </a:r>
          </a:p>
          <a:p>
            <a:pPr lvl="1"/>
            <a:r>
              <a:rPr lang="en-US" altLang="en-US" dirty="0">
                <a:latin typeface="+mj-lt"/>
                <a:ea typeface="ＭＳ Ｐゴシック" charset="-128"/>
              </a:rPr>
              <a:t>Peer-to-peer paradigm</a:t>
            </a:r>
          </a:p>
          <a:p>
            <a:pPr lvl="1"/>
            <a:r>
              <a:rPr lang="en-US" altLang="en-US" dirty="0">
                <a:latin typeface="+mj-lt"/>
                <a:ea typeface="ＭＳ Ｐゴシック" charset="-128"/>
              </a:rPr>
              <a:t>Content distribution networks</a:t>
            </a:r>
          </a:p>
        </p:txBody>
      </p:sp>
      <p:sp>
        <p:nvSpPr>
          <p:cNvPr id="35846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419600" y="1441450"/>
            <a:ext cx="3667125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sz="2400" dirty="0">
                <a:latin typeface="+mj-lt"/>
                <a:ea typeface="ＭＳ Ｐゴシック" charset="-128"/>
              </a:rPr>
              <a:t>Learn about protocols by examining popular application-level protocols</a:t>
            </a:r>
          </a:p>
          <a:p>
            <a:pPr lvl="1"/>
            <a:r>
              <a:rPr lang="en-US" altLang="en-US" sz="2000" dirty="0">
                <a:latin typeface="+mj-lt"/>
                <a:ea typeface="ＭＳ Ｐゴシック" charset="-128"/>
              </a:rPr>
              <a:t>HTTP</a:t>
            </a:r>
          </a:p>
          <a:p>
            <a:pPr lvl="1"/>
            <a:r>
              <a:rPr lang="en-US" altLang="en-US" sz="2000" dirty="0" smtClean="0">
                <a:latin typeface="+mj-lt"/>
                <a:ea typeface="ＭＳ Ｐゴシック" charset="-128"/>
              </a:rPr>
              <a:t>SMTP </a:t>
            </a:r>
            <a:r>
              <a:rPr lang="en-US" altLang="en-US" sz="2000" dirty="0">
                <a:latin typeface="+mj-lt"/>
                <a:ea typeface="ＭＳ Ｐゴシック" charset="-128"/>
              </a:rPr>
              <a:t>/ POP3 / IMAP</a:t>
            </a:r>
          </a:p>
          <a:p>
            <a:pPr lvl="1"/>
            <a:r>
              <a:rPr lang="en-US" altLang="en-US" sz="2000" dirty="0">
                <a:latin typeface="+mj-lt"/>
                <a:ea typeface="ＭＳ Ｐゴシック" charset="-128"/>
              </a:rPr>
              <a:t>DNS</a:t>
            </a:r>
          </a:p>
          <a:p>
            <a:r>
              <a:rPr lang="en-US" altLang="en-US" sz="2400" dirty="0">
                <a:latin typeface="+mj-lt"/>
                <a:ea typeface="ＭＳ Ｐゴシック" charset="-128"/>
              </a:rPr>
              <a:t>Creating network applications</a:t>
            </a:r>
          </a:p>
          <a:p>
            <a:pPr lvl="1"/>
            <a:r>
              <a:rPr lang="en-US" altLang="en-US" dirty="0">
                <a:latin typeface="+mj-lt"/>
                <a:ea typeface="ＭＳ Ｐゴシック" charset="-128"/>
              </a:rPr>
              <a:t>socket API</a:t>
            </a:r>
          </a:p>
        </p:txBody>
      </p:sp>
      <p:pic>
        <p:nvPicPr>
          <p:cNvPr id="35843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2073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1909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7" name="Rectangle 2"/>
          <p:cNvSpPr>
            <a:spLocks noGrp="1" noChangeArrowheads="1"/>
          </p:cNvSpPr>
          <p:nvPr>
            <p:ph type="title"/>
          </p:nvPr>
        </p:nvSpPr>
        <p:spPr>
          <a:xfrm>
            <a:off x="422275" y="88900"/>
            <a:ext cx="7772400" cy="947738"/>
          </a:xfrm>
        </p:spPr>
        <p:txBody>
          <a:bodyPr/>
          <a:lstStyle/>
          <a:p>
            <a:r>
              <a:rPr lang="en-US" altLang="en-US" sz="3600" dirty="0">
                <a:latin typeface="Calibri Light"/>
                <a:ea typeface="ＭＳ Ｐゴシック" charset="-128"/>
              </a:rPr>
              <a:t>Client/server socket interaction: TCP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357313" y="3016250"/>
            <a:ext cx="1931987" cy="930275"/>
            <a:chOff x="827" y="2027"/>
            <a:chExt cx="1217" cy="586"/>
          </a:xfrm>
        </p:grpSpPr>
        <p:sp>
          <p:nvSpPr>
            <p:cNvPr id="229417" name="Text Box 4"/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wait for incoming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connection request</a:t>
              </a: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9418" name="Text Box 5"/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 =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serverSocket.accept()</a:t>
              </a:r>
              <a:endParaRPr lang="en-US" altLang="en-US" sz="2400">
                <a:solidFill>
                  <a:srgbClr val="CC0000"/>
                </a:solidFill>
                <a:latin typeface="Times New Roman" charset="0"/>
              </a:endParaRPr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1338263" y="1776413"/>
            <a:ext cx="2357437" cy="1317625"/>
            <a:chOff x="821" y="1246"/>
            <a:chExt cx="1485" cy="830"/>
          </a:xfrm>
        </p:grpSpPr>
        <p:grpSp>
          <p:nvGrpSpPr>
            <p:cNvPr id="229413" name="Group 7"/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229415" name="Text Box 8"/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create socket,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port=</a:t>
                </a:r>
                <a:r>
                  <a:rPr lang="en-US" altLang="en-US" sz="1400" b="1">
                    <a:solidFill>
                      <a:srgbClr val="000000"/>
                    </a:solidFill>
                    <a:latin typeface="Courier New" charset="0"/>
                  </a:rPr>
                  <a:t>x</a:t>
                </a:r>
                <a:r>
                  <a:rPr lang="en-US" altLang="en-US" sz="1400">
                    <a:solidFill>
                      <a:srgbClr val="000000"/>
                    </a:solidFill>
                  </a:rPr>
                  <a:t>, for incoming request:</a:t>
                </a: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29416" name="Text Box 9"/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400" dirty="0" err="1">
                    <a:solidFill>
                      <a:srgbClr val="CC0000"/>
                    </a:solidFill>
                  </a:rPr>
                  <a:t>serverSocket</a:t>
                </a:r>
                <a:r>
                  <a:rPr lang="en-US" altLang="en-US" sz="1400" dirty="0">
                    <a:solidFill>
                      <a:srgbClr val="CC0000"/>
                    </a:solidFill>
                  </a:rPr>
                  <a:t> = socket()</a:t>
                </a:r>
                <a:endParaRPr lang="en-US" altLang="en-US" sz="2400" dirty="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229414" name="Line 10"/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11"/>
          <p:cNvGrpSpPr>
            <a:grpSpLocks/>
          </p:cNvGrpSpPr>
          <p:nvPr/>
        </p:nvGrpSpPr>
        <p:grpSpPr bwMode="auto">
          <a:xfrm>
            <a:off x="5135563" y="3021013"/>
            <a:ext cx="2357437" cy="731837"/>
            <a:chOff x="3333" y="1202"/>
            <a:chExt cx="1485" cy="461"/>
          </a:xfrm>
        </p:grpSpPr>
        <p:sp>
          <p:nvSpPr>
            <p:cNvPr id="229411" name="Text Box 12"/>
            <p:cNvSpPr txBox="1">
              <a:spLocks noChangeArrowheads="1"/>
            </p:cNvSpPr>
            <p:nvPr/>
          </p:nvSpPr>
          <p:spPr bwMode="auto">
            <a:xfrm>
              <a:off x="3335" y="1202"/>
              <a:ext cx="146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solidFill>
                    <a:srgbClr val="000000"/>
                  </a:solidFill>
                </a:rPr>
                <a:t>create socket,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solidFill>
                    <a:srgbClr val="000000"/>
                  </a:solidFill>
                </a:rPr>
                <a:t>connect to </a:t>
              </a:r>
              <a:r>
                <a:rPr lang="en-US" altLang="en-US" sz="1400" b="1" dirty="0" err="1">
                  <a:solidFill>
                    <a:srgbClr val="000000"/>
                  </a:solidFill>
                  <a:latin typeface="Courier New" charset="0"/>
                </a:rPr>
                <a:t>hostid</a:t>
              </a:r>
              <a:r>
                <a:rPr lang="en-US" altLang="en-US" sz="1400" dirty="0">
                  <a:solidFill>
                    <a:srgbClr val="000000"/>
                  </a:solidFill>
                </a:rPr>
                <a:t>, port=</a:t>
              </a:r>
              <a:r>
                <a:rPr lang="en-US" altLang="en-US" sz="1400" b="1" dirty="0">
                  <a:solidFill>
                    <a:srgbClr val="000000"/>
                  </a:solidFill>
                  <a:latin typeface="Courier New" charset="0"/>
                </a:rPr>
                <a:t>x</a:t>
              </a:r>
              <a:endParaRPr lang="en-US" altLang="en-US" sz="2400" dirty="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9412" name="Text Box 13"/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clientSocket = socket()</a:t>
              </a:r>
              <a:endParaRPr lang="en-US" altLang="en-US" sz="2400">
                <a:solidFill>
                  <a:srgbClr val="CC0000"/>
                </a:solidFill>
                <a:latin typeface="Times New Roman" charset="0"/>
              </a:endParaRPr>
            </a:p>
          </p:txBody>
        </p:sp>
      </p:grpSp>
      <p:sp>
        <p:nvSpPr>
          <p:cNvPr id="229383" name="Text Box 22"/>
          <p:cNvSpPr txBox="1">
            <a:spLocks noChangeArrowheads="1"/>
          </p:cNvSpPr>
          <p:nvPr/>
        </p:nvSpPr>
        <p:spPr bwMode="auto">
          <a:xfrm>
            <a:off x="703263" y="1138238"/>
            <a:ext cx="35750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charset="0"/>
              </a:rPr>
              <a:t>server</a:t>
            </a:r>
            <a:r>
              <a:rPr lang="en-US" altLang="en-US" sz="2400">
                <a:solidFill>
                  <a:srgbClr val="000000"/>
                </a:solidFill>
                <a:latin typeface="Gill Sans MT" charset="0"/>
              </a:rPr>
              <a:t> (running</a:t>
            </a:r>
            <a:r>
              <a:rPr lang="en-US" altLang="en-US">
                <a:solidFill>
                  <a:srgbClr val="000000"/>
                </a:solidFill>
                <a:latin typeface="Gill Sans MT" charset="0"/>
              </a:rPr>
              <a:t> on</a:t>
            </a:r>
            <a:r>
              <a:rPr lang="en-US" altLang="en-US" sz="1800">
                <a:solidFill>
                  <a:srgbClr val="000000"/>
                </a:solidFill>
                <a:latin typeface="Comic Sans MS" charset="0"/>
              </a:rPr>
              <a:t> </a:t>
            </a:r>
            <a:r>
              <a:rPr lang="en-US" altLang="en-US" sz="1800" b="1">
                <a:solidFill>
                  <a:srgbClr val="000000"/>
                </a:solidFill>
                <a:latin typeface="Courier New" charset="0"/>
              </a:rPr>
              <a:t>hostid</a:t>
            </a:r>
            <a:r>
              <a:rPr lang="en-US" altLang="en-US" sz="2400">
                <a:solidFill>
                  <a:srgbClr val="000000"/>
                </a:solidFill>
                <a:latin typeface="Gill Sans MT" charset="0"/>
              </a:rPr>
              <a:t>)</a:t>
            </a:r>
          </a:p>
        </p:txBody>
      </p:sp>
      <p:sp>
        <p:nvSpPr>
          <p:cNvPr id="229384" name="Text Box 23"/>
          <p:cNvSpPr txBox="1">
            <a:spLocks noChangeArrowheads="1"/>
          </p:cNvSpPr>
          <p:nvPr/>
        </p:nvSpPr>
        <p:spPr bwMode="auto">
          <a:xfrm>
            <a:off x="5411788" y="1135063"/>
            <a:ext cx="9620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charset="0"/>
              </a:rPr>
              <a:t>client</a:t>
            </a:r>
          </a:p>
        </p:txBody>
      </p:sp>
      <p:grpSp>
        <p:nvGrpSpPr>
          <p:cNvPr id="6" name="Group 24"/>
          <p:cNvGrpSpPr>
            <a:grpSpLocks/>
          </p:cNvGrpSpPr>
          <p:nvPr/>
        </p:nvGrpSpPr>
        <p:grpSpPr bwMode="auto">
          <a:xfrm>
            <a:off x="2978150" y="3808413"/>
            <a:ext cx="4062413" cy="1371600"/>
            <a:chOff x="1848" y="2526"/>
            <a:chExt cx="2559" cy="864"/>
          </a:xfrm>
        </p:grpSpPr>
        <p:sp>
          <p:nvSpPr>
            <p:cNvPr id="229406" name="Line 25"/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29407" name="Group 26"/>
            <p:cNvGrpSpPr>
              <a:grpSpLocks/>
            </p:cNvGrpSpPr>
            <p:nvPr/>
          </p:nvGrpSpPr>
          <p:grpSpPr bwMode="auto">
            <a:xfrm>
              <a:off x="1848" y="2526"/>
              <a:ext cx="2559" cy="516"/>
              <a:chOff x="1848" y="2526"/>
              <a:chExt cx="2559" cy="516"/>
            </a:xfrm>
          </p:grpSpPr>
          <p:sp>
            <p:nvSpPr>
              <p:cNvPr id="229408" name="Text Box 27"/>
              <p:cNvSpPr txBox="1">
                <a:spLocks noChangeArrowheads="1"/>
              </p:cNvSpPr>
              <p:nvPr/>
            </p:nvSpPr>
            <p:spPr bwMode="auto">
              <a:xfrm>
                <a:off x="3335" y="2673"/>
                <a:ext cx="1072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dirty="0">
                    <a:solidFill>
                      <a:srgbClr val="000000"/>
                    </a:solidFill>
                  </a:rPr>
                  <a:t>send request using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dirty="0" err="1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 dirty="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  <p:sp>
            <p:nvSpPr>
              <p:cNvPr id="229409" name="Line 28"/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29410" name="Line 29"/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" name="Group 30"/>
          <p:cNvGrpSpPr>
            <a:grpSpLocks/>
          </p:cNvGrpSpPr>
          <p:nvPr/>
        </p:nvGrpSpPr>
        <p:grpSpPr bwMode="auto">
          <a:xfrm>
            <a:off x="1347788" y="3903663"/>
            <a:ext cx="4097337" cy="1490662"/>
            <a:chOff x="821" y="2586"/>
            <a:chExt cx="2581" cy="939"/>
          </a:xfrm>
        </p:grpSpPr>
        <p:sp>
          <p:nvSpPr>
            <p:cNvPr id="229401" name="Text Box 31"/>
            <p:cNvSpPr txBox="1">
              <a:spLocks noChangeArrowheads="1"/>
            </p:cNvSpPr>
            <p:nvPr/>
          </p:nvSpPr>
          <p:spPr bwMode="auto">
            <a:xfrm>
              <a:off x="821" y="2787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read request from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</a:t>
              </a:r>
              <a:r>
                <a:rPr lang="en-US" altLang="en-US" sz="1400">
                  <a:solidFill>
                    <a:srgbClr val="FF0000"/>
                  </a:solidFill>
                </a:rPr>
                <a:t>t</a:t>
              </a: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29402" name="Text Box 32"/>
            <p:cNvSpPr txBox="1">
              <a:spLocks noChangeArrowheads="1"/>
            </p:cNvSpPr>
            <p:nvPr/>
          </p:nvSpPr>
          <p:spPr bwMode="auto">
            <a:xfrm>
              <a:off x="851" y="3195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write reply to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29403" name="Line 33"/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404" name="Line 34"/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405" name="Line 35"/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pic>
        <p:nvPicPr>
          <p:cNvPr id="229387" name="Picture 4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75882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9388" name="Line 49"/>
          <p:cNvSpPr>
            <a:spLocks noChangeShapeType="1"/>
          </p:cNvSpPr>
          <p:nvPr/>
        </p:nvSpPr>
        <p:spPr bwMode="auto">
          <a:xfrm>
            <a:off x="804863" y="1589088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52"/>
          <p:cNvGrpSpPr>
            <a:grpSpLocks/>
          </p:cNvGrpSpPr>
          <p:nvPr/>
        </p:nvGrpSpPr>
        <p:grpSpPr bwMode="auto">
          <a:xfrm>
            <a:off x="2967038" y="3103563"/>
            <a:ext cx="2200275" cy="587375"/>
            <a:chOff x="3043" y="1189"/>
            <a:chExt cx="1386" cy="370"/>
          </a:xfrm>
        </p:grpSpPr>
        <p:sp>
          <p:nvSpPr>
            <p:cNvPr id="229399" name="Line 37"/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229400" name="Text Box 38"/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TCP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connection setup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sp>
        <p:nvSpPr>
          <p:cNvPr id="229390" name="Line 50"/>
          <p:cNvSpPr>
            <a:spLocks noChangeShapeType="1"/>
          </p:cNvSpPr>
          <p:nvPr/>
        </p:nvSpPr>
        <p:spPr bwMode="auto">
          <a:xfrm>
            <a:off x="5545138" y="1600200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" name="Group 53"/>
          <p:cNvGrpSpPr>
            <a:grpSpLocks/>
          </p:cNvGrpSpPr>
          <p:nvPr/>
        </p:nvGrpSpPr>
        <p:grpSpPr bwMode="auto">
          <a:xfrm>
            <a:off x="1298575" y="4251325"/>
            <a:ext cx="5457825" cy="1954213"/>
            <a:chOff x="832" y="2713"/>
            <a:chExt cx="3438" cy="1231"/>
          </a:xfrm>
        </p:grpSpPr>
        <p:sp>
          <p:nvSpPr>
            <p:cNvPr id="229392" name="Text Box 15"/>
            <p:cNvSpPr txBox="1">
              <a:spLocks noChangeArrowheads="1"/>
            </p:cNvSpPr>
            <p:nvPr/>
          </p:nvSpPr>
          <p:spPr bwMode="auto">
            <a:xfrm>
              <a:off x="867" y="3512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close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29393" name="Line 16"/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394" name="Freeform 17"/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29395" name="Group 18"/>
            <p:cNvGrpSpPr>
              <a:grpSpLocks/>
            </p:cNvGrpSpPr>
            <p:nvPr/>
          </p:nvGrpSpPr>
          <p:grpSpPr bwMode="auto">
            <a:xfrm>
              <a:off x="3393" y="3248"/>
              <a:ext cx="877" cy="696"/>
              <a:chOff x="3365" y="3375"/>
              <a:chExt cx="877" cy="696"/>
            </a:xfrm>
          </p:grpSpPr>
          <p:sp>
            <p:nvSpPr>
              <p:cNvPr id="229396" name="Text Box 19"/>
              <p:cNvSpPr txBox="1">
                <a:spLocks noChangeArrowheads="1"/>
              </p:cNvSpPr>
              <p:nvPr/>
            </p:nvSpPr>
            <p:spPr bwMode="auto">
              <a:xfrm>
                <a:off x="3365" y="3375"/>
                <a:ext cx="87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read reply from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  <p:sp>
            <p:nvSpPr>
              <p:cNvPr id="229397" name="Text Box 20"/>
              <p:cNvSpPr txBox="1">
                <a:spLocks noChangeArrowheads="1"/>
              </p:cNvSpPr>
              <p:nvPr/>
            </p:nvSpPr>
            <p:spPr bwMode="auto">
              <a:xfrm>
                <a:off x="3389" y="3741"/>
                <a:ext cx="730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close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  <p:sp>
            <p:nvSpPr>
              <p:cNvPr id="229398" name="Line 21"/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6493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3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libri Light"/>
              </a:rPr>
              <a:t>Example app: TCP client</a:t>
            </a:r>
            <a:endParaRPr lang="en-US" altLang="en-US" sz="4400">
              <a:solidFill>
                <a:srgbClr val="000000"/>
              </a:solidFill>
              <a:latin typeface="Calibri Light"/>
            </a:endParaRPr>
          </a:p>
        </p:txBody>
      </p:sp>
      <p:sp>
        <p:nvSpPr>
          <p:cNvPr id="230404" name="TextBox 1"/>
          <p:cNvSpPr txBox="1">
            <a:spLocks noChangeArrowheads="1"/>
          </p:cNvSpPr>
          <p:nvPr/>
        </p:nvSpPr>
        <p:spPr bwMode="auto">
          <a:xfrm>
            <a:off x="2705100" y="1651000"/>
            <a:ext cx="5565306" cy="4401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&lt;sys/</a:t>
            </a:r>
            <a:r>
              <a:rPr lang="en-US" altLang="en-US" dirty="0" err="1">
                <a:latin typeface="Calibri"/>
              </a:rPr>
              <a:t>types.h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&lt;sys/</a:t>
            </a:r>
            <a:r>
              <a:rPr lang="en-US" altLang="en-US" dirty="0" err="1">
                <a:latin typeface="Calibri"/>
              </a:rPr>
              <a:t>socket.h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netinet</a:t>
            </a:r>
            <a:r>
              <a:rPr lang="en-US" altLang="en-US" dirty="0">
                <a:latin typeface="Calibri"/>
              </a:rPr>
              <a:t>/</a:t>
            </a:r>
            <a:r>
              <a:rPr lang="en-US" altLang="en-US" dirty="0" err="1">
                <a:latin typeface="Calibri"/>
              </a:rPr>
              <a:t>in.h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netdb.h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arpa</a:t>
            </a:r>
            <a:r>
              <a:rPr lang="en-US" altLang="en-US" dirty="0">
                <a:latin typeface="Calibri"/>
              </a:rPr>
              <a:t>/</a:t>
            </a:r>
            <a:r>
              <a:rPr lang="en-US" altLang="en-US" dirty="0" err="1">
                <a:latin typeface="Calibri"/>
              </a:rPr>
              <a:t>inet.h</a:t>
            </a:r>
            <a:r>
              <a:rPr lang="en-US" altLang="en-US" dirty="0">
                <a:latin typeface="Calibri"/>
              </a:rPr>
              <a:t>&gt;</a:t>
            </a:r>
          </a:p>
          <a:p>
            <a:pPr>
              <a:lnSpc>
                <a:spcPts val="2800"/>
              </a:lnSpc>
            </a:pPr>
            <a:r>
              <a:rPr lang="en-US" altLang="en-US" dirty="0" err="1">
                <a:latin typeface="Calibri"/>
              </a:rPr>
              <a:t>serverName</a:t>
            </a:r>
            <a:r>
              <a:rPr lang="en-US" altLang="en-US" dirty="0">
                <a:latin typeface="Calibri"/>
              </a:rPr>
              <a:t> = ’</a:t>
            </a:r>
            <a:r>
              <a:rPr lang="en-US" altLang="ja-JP" dirty="0">
                <a:latin typeface="Calibri"/>
              </a:rPr>
              <a:t>servername</a:t>
            </a:r>
            <a:r>
              <a:rPr lang="en-US" altLang="en-US" dirty="0">
                <a:latin typeface="Calibri"/>
              </a:rPr>
              <a:t>’</a:t>
            </a:r>
            <a:endParaRPr lang="en-US" altLang="ja-JP" dirty="0">
              <a:latin typeface="Calibri"/>
            </a:endParaRPr>
          </a:p>
          <a:p>
            <a:pPr>
              <a:lnSpc>
                <a:spcPts val="2800"/>
              </a:lnSpc>
            </a:pPr>
            <a:r>
              <a:rPr lang="en-US" altLang="en-US" dirty="0" err="1">
                <a:latin typeface="Calibri"/>
              </a:rPr>
              <a:t>serverPort</a:t>
            </a:r>
            <a:r>
              <a:rPr lang="en-US" altLang="en-US" dirty="0">
                <a:latin typeface="Calibri"/>
              </a:rPr>
              <a:t> = 12000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clientSocket = socket(AF_INET, SOCK_STREAM, 0)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connect(</a:t>
            </a:r>
            <a:r>
              <a:rPr lang="en-US" altLang="en-US" dirty="0" err="1">
                <a:latin typeface="Calibri"/>
              </a:rPr>
              <a:t>clientSocket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server_info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server_info_len</a:t>
            </a:r>
            <a:r>
              <a:rPr lang="en-US" altLang="en-US" dirty="0">
                <a:latin typeface="Calibri"/>
              </a:rPr>
              <a:t>))</a:t>
            </a:r>
          </a:p>
          <a:p>
            <a:pPr>
              <a:lnSpc>
                <a:spcPts val="2800"/>
              </a:lnSpc>
            </a:pPr>
            <a:endParaRPr lang="en-US" altLang="en-US" dirty="0">
              <a:latin typeface="Calibri"/>
            </a:endParaRPr>
          </a:p>
          <a:p>
            <a:pPr>
              <a:lnSpc>
                <a:spcPts val="2800"/>
              </a:lnSpc>
            </a:pPr>
            <a:r>
              <a:rPr lang="en-US" altLang="en-US" dirty="0" err="1">
                <a:latin typeface="Calibri"/>
              </a:rPr>
              <a:t>numbytes</a:t>
            </a:r>
            <a:r>
              <a:rPr lang="en-US" altLang="en-US" dirty="0">
                <a:latin typeface="Calibri"/>
              </a:rPr>
              <a:t> =</a:t>
            </a:r>
            <a:r>
              <a:rPr lang="en-US" altLang="en-US" dirty="0" err="1">
                <a:latin typeface="Calibri"/>
              </a:rPr>
              <a:t>recv</a:t>
            </a:r>
            <a:r>
              <a:rPr lang="en-US" altLang="en-US" dirty="0">
                <a:latin typeface="Calibri"/>
              </a:rPr>
              <a:t>(</a:t>
            </a:r>
            <a:r>
              <a:rPr lang="en-US" altLang="en-US" dirty="0" err="1">
                <a:latin typeface="Calibri"/>
              </a:rPr>
              <a:t>clientSocket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buf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buf_size</a:t>
            </a:r>
            <a:r>
              <a:rPr lang="en-US" altLang="en-US" dirty="0">
                <a:latin typeface="Calibri"/>
              </a:rPr>
              <a:t>, 0)</a:t>
            </a:r>
          </a:p>
          <a:p>
            <a:pPr>
              <a:lnSpc>
                <a:spcPts val="2800"/>
              </a:lnSpc>
            </a:pPr>
            <a:r>
              <a:rPr lang="en-US" altLang="en-US" dirty="0">
                <a:latin typeface="Calibri"/>
              </a:rPr>
              <a:t>close(</a:t>
            </a:r>
            <a:r>
              <a:rPr lang="en-US" altLang="en-US" dirty="0" err="1">
                <a:latin typeface="Calibri"/>
              </a:rPr>
              <a:t>clientSocket</a:t>
            </a:r>
            <a:r>
              <a:rPr lang="en-US" altLang="en-US" dirty="0">
                <a:latin typeface="Calibri"/>
              </a:rPr>
              <a:t>)</a:t>
            </a:r>
          </a:p>
        </p:txBody>
      </p:sp>
      <p:sp>
        <p:nvSpPr>
          <p:cNvPr id="230405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16540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C TCP Client</a:t>
            </a:r>
          </a:p>
        </p:txBody>
      </p:sp>
      <p:grpSp>
        <p:nvGrpSpPr>
          <p:cNvPr id="2" name="Group 47"/>
          <p:cNvGrpSpPr>
            <a:grpSpLocks/>
          </p:cNvGrpSpPr>
          <p:nvPr/>
        </p:nvGrpSpPr>
        <p:grpSpPr bwMode="auto">
          <a:xfrm>
            <a:off x="71021" y="3936490"/>
            <a:ext cx="2607538" cy="703867"/>
            <a:chOff x="-811" y="2671324"/>
            <a:chExt cx="2739237" cy="522565"/>
          </a:xfrm>
        </p:grpSpPr>
        <p:sp>
          <p:nvSpPr>
            <p:cNvPr id="230412" name="TextBox 31"/>
            <p:cNvSpPr txBox="1">
              <a:spLocks noChangeArrowheads="1"/>
            </p:cNvSpPr>
            <p:nvPr/>
          </p:nvSpPr>
          <p:spPr bwMode="auto">
            <a:xfrm>
              <a:off x="-811" y="2671324"/>
              <a:ext cx="2271818" cy="522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create TCP socket</a:t>
              </a:r>
            </a:p>
            <a:p>
              <a:r>
                <a:rPr lang="en-US" altLang="en-US" sz="1400" dirty="0">
                  <a:solidFill>
                    <a:srgbClr val="000099"/>
                  </a:solidFill>
                </a:rPr>
                <a:t>Specify SOCK_STREAM</a:t>
              </a:r>
            </a:p>
          </p:txBody>
        </p:sp>
        <p:cxnSp>
          <p:nvCxnSpPr>
            <p:cNvPr id="230413" name="Straight Connector 32"/>
            <p:cNvCxnSpPr>
              <a:cxnSpLocks noChangeShapeType="1"/>
            </p:cNvCxnSpPr>
            <p:nvPr/>
          </p:nvCxnSpPr>
          <p:spPr bwMode="auto">
            <a:xfrm>
              <a:off x="2271007" y="2987727"/>
              <a:ext cx="467419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Oval 4"/>
          <p:cNvSpPr>
            <a:spLocks noChangeArrowheads="1"/>
          </p:cNvSpPr>
          <p:nvPr/>
        </p:nvSpPr>
        <p:spPr bwMode="auto">
          <a:xfrm>
            <a:off x="5939161" y="4101483"/>
            <a:ext cx="1679072" cy="515041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charset="0"/>
            </a:endParaRPr>
          </a:p>
        </p:txBody>
      </p:sp>
      <p:pic>
        <p:nvPicPr>
          <p:cNvPr id="230408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7953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44479" y="5177338"/>
            <a:ext cx="2634080" cy="738664"/>
            <a:chOff x="142687" y="2918148"/>
            <a:chExt cx="2634985" cy="736819"/>
          </a:xfrm>
        </p:grpSpPr>
        <p:sp>
          <p:nvSpPr>
            <p:cNvPr id="230410" name="TextBox 31"/>
            <p:cNvSpPr txBox="1">
              <a:spLocks noChangeArrowheads="1"/>
            </p:cNvSpPr>
            <p:nvPr/>
          </p:nvSpPr>
          <p:spPr bwMode="auto">
            <a:xfrm>
              <a:off x="142687" y="2918148"/>
              <a:ext cx="2111842" cy="736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 err="1">
                  <a:solidFill>
                    <a:srgbClr val="000099"/>
                  </a:solidFill>
                </a:rPr>
                <a:t>recv</a:t>
              </a:r>
              <a:r>
                <a:rPr lang="en-US" altLang="en-US" sz="1400" dirty="0">
                  <a:solidFill>
                    <a:srgbClr val="000099"/>
                  </a:solidFill>
                </a:rPr>
                <a:t>() on a connected socket does not need server name</a:t>
              </a:r>
            </a:p>
          </p:txBody>
        </p:sp>
        <p:cxnSp>
          <p:nvCxnSpPr>
            <p:cNvPr id="230411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" name="Group 47">
            <a:extLst>
              <a:ext uri="{FF2B5EF4-FFF2-40B4-BE49-F238E27FC236}">
                <a16:creationId xmlns="" xmlns:a16="http://schemas.microsoft.com/office/drawing/2014/main" id="{70D0B411-7824-430D-9B49-EFE048495641}"/>
              </a:ext>
            </a:extLst>
          </p:cNvPr>
          <p:cNvGrpSpPr>
            <a:grpSpLocks/>
          </p:cNvGrpSpPr>
          <p:nvPr/>
        </p:nvGrpSpPr>
        <p:grpSpPr bwMode="auto">
          <a:xfrm>
            <a:off x="5010695" y="4918230"/>
            <a:ext cx="2162592" cy="1208618"/>
            <a:chOff x="-811" y="2162471"/>
            <a:chExt cx="2271818" cy="897302"/>
          </a:xfrm>
        </p:grpSpPr>
        <p:sp>
          <p:nvSpPr>
            <p:cNvPr id="17" name="TextBox 31">
              <a:extLst>
                <a:ext uri="{FF2B5EF4-FFF2-40B4-BE49-F238E27FC236}">
                  <a16:creationId xmlns="" xmlns:a16="http://schemas.microsoft.com/office/drawing/2014/main" id="{1711B342-EAF6-409B-A1FC-AA8EF1438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11" y="2671324"/>
              <a:ext cx="2271818" cy="3884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Address and port of server to connect to</a:t>
              </a:r>
            </a:p>
          </p:txBody>
        </p:sp>
        <p:cxnSp>
          <p:nvCxnSpPr>
            <p:cNvPr id="18" name="Straight Connector 32">
              <a:extLst>
                <a:ext uri="{FF2B5EF4-FFF2-40B4-BE49-F238E27FC236}">
                  <a16:creationId xmlns="" xmlns:a16="http://schemas.microsoft.com/office/drawing/2014/main" id="{637110CD-87D9-4B22-8AA7-B697931E8246}"/>
                </a:ext>
              </a:extLst>
            </p:cNvPr>
            <p:cNvCxnSpPr>
              <a:cxnSpLocks noChangeShapeType="1"/>
              <a:stCxn id="17" idx="0"/>
            </p:cNvCxnSpPr>
            <p:nvPr/>
          </p:nvCxnSpPr>
          <p:spPr bwMode="auto">
            <a:xfrm flipH="1" flipV="1">
              <a:off x="862636" y="2162471"/>
              <a:ext cx="272462" cy="508853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9" name="Group 47">
            <a:extLst>
              <a:ext uri="{FF2B5EF4-FFF2-40B4-BE49-F238E27FC236}">
                <a16:creationId xmlns="" xmlns:a16="http://schemas.microsoft.com/office/drawing/2014/main" id="{E051E640-D999-4272-AD17-572D8A5C233C}"/>
              </a:ext>
            </a:extLst>
          </p:cNvPr>
          <p:cNvGrpSpPr>
            <a:grpSpLocks/>
          </p:cNvGrpSpPr>
          <p:nvPr/>
        </p:nvGrpSpPr>
        <p:grpSpPr bwMode="auto">
          <a:xfrm>
            <a:off x="44479" y="4473471"/>
            <a:ext cx="2634080" cy="523220"/>
            <a:chOff x="142687" y="2918148"/>
            <a:chExt cx="2634985" cy="521913"/>
          </a:xfrm>
        </p:grpSpPr>
        <p:sp>
          <p:nvSpPr>
            <p:cNvPr id="20" name="TextBox 31">
              <a:extLst>
                <a:ext uri="{FF2B5EF4-FFF2-40B4-BE49-F238E27FC236}">
                  <a16:creationId xmlns="" xmlns:a16="http://schemas.microsoft.com/office/drawing/2014/main" id="{5445B25F-8528-44C1-928F-DB2211704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687" y="2918148"/>
              <a:ext cx="2111842" cy="52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Establish connection with server</a:t>
              </a:r>
            </a:p>
          </p:txBody>
        </p:sp>
        <p:cxnSp>
          <p:nvCxnSpPr>
            <p:cNvPr id="21" name="Straight Connector 32">
              <a:extLst>
                <a:ext uri="{FF2B5EF4-FFF2-40B4-BE49-F238E27FC236}">
                  <a16:creationId xmlns="" xmlns:a16="http://schemas.microsoft.com/office/drawing/2014/main" id="{A0E4D234-D3B2-4646-A72C-08938DBACA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735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7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 dirty="0">
                <a:latin typeface="Calibri Light"/>
              </a:rPr>
              <a:t>Example app: TCP server</a:t>
            </a:r>
            <a:endParaRPr lang="en-US" altLang="en-US" sz="4400" dirty="0">
              <a:latin typeface="Calibri Light"/>
            </a:endParaRPr>
          </a:p>
        </p:txBody>
      </p:sp>
      <p:sp>
        <p:nvSpPr>
          <p:cNvPr id="231428" name="TextBox 1"/>
          <p:cNvSpPr txBox="1">
            <a:spLocks noChangeArrowheads="1"/>
          </p:cNvSpPr>
          <p:nvPr/>
        </p:nvSpPr>
        <p:spPr bwMode="auto">
          <a:xfrm>
            <a:off x="2717800" y="1439863"/>
            <a:ext cx="6365012" cy="5324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latin typeface="Calibri"/>
              </a:rPr>
              <a:t> #include &lt;sys/</a:t>
            </a:r>
            <a:r>
              <a:rPr lang="en-US" altLang="en-US" dirty="0" err="1">
                <a:latin typeface="Calibri"/>
              </a:rPr>
              <a:t>types.h</a:t>
            </a:r>
            <a:r>
              <a:rPr lang="en-US" altLang="en-US" dirty="0">
                <a:latin typeface="Calibri"/>
              </a:rPr>
              <a:t>&gt;</a:t>
            </a:r>
          </a:p>
          <a:p>
            <a:r>
              <a:rPr lang="en-US" altLang="en-US" dirty="0">
                <a:latin typeface="Calibri"/>
              </a:rPr>
              <a:t>#include &lt;sys/</a:t>
            </a:r>
            <a:r>
              <a:rPr lang="en-US" altLang="en-US" dirty="0" err="1">
                <a:latin typeface="Calibri"/>
              </a:rPr>
              <a:t>socket.h</a:t>
            </a:r>
            <a:r>
              <a:rPr lang="en-US" altLang="en-US" dirty="0">
                <a:latin typeface="Calibri"/>
              </a:rPr>
              <a:t>&gt;</a:t>
            </a:r>
          </a:p>
          <a:p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netinet</a:t>
            </a:r>
            <a:r>
              <a:rPr lang="en-US" altLang="en-US" dirty="0">
                <a:latin typeface="Calibri"/>
              </a:rPr>
              <a:t>/</a:t>
            </a:r>
            <a:r>
              <a:rPr lang="en-US" altLang="en-US" dirty="0" err="1">
                <a:latin typeface="Calibri"/>
              </a:rPr>
              <a:t>in.h</a:t>
            </a:r>
            <a:r>
              <a:rPr lang="en-US" altLang="en-US" dirty="0">
                <a:latin typeface="Calibri"/>
              </a:rPr>
              <a:t>&gt;</a:t>
            </a:r>
          </a:p>
          <a:p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netdb.h</a:t>
            </a:r>
            <a:r>
              <a:rPr lang="en-US" altLang="en-US" dirty="0">
                <a:latin typeface="Calibri"/>
              </a:rPr>
              <a:t>&gt;</a:t>
            </a:r>
          </a:p>
          <a:p>
            <a:r>
              <a:rPr lang="en-US" altLang="en-US" dirty="0">
                <a:latin typeface="Calibri"/>
              </a:rPr>
              <a:t>#include &lt;</a:t>
            </a:r>
            <a:r>
              <a:rPr lang="en-US" altLang="en-US" dirty="0" err="1">
                <a:latin typeface="Calibri"/>
              </a:rPr>
              <a:t>arpa</a:t>
            </a:r>
            <a:r>
              <a:rPr lang="en-US" altLang="en-US" dirty="0">
                <a:latin typeface="Calibri"/>
              </a:rPr>
              <a:t>/</a:t>
            </a:r>
            <a:r>
              <a:rPr lang="en-US" altLang="en-US" dirty="0" err="1">
                <a:latin typeface="Calibri"/>
              </a:rPr>
              <a:t>inet.h</a:t>
            </a:r>
            <a:r>
              <a:rPr lang="en-US" altLang="en-US" dirty="0">
                <a:latin typeface="Calibri"/>
              </a:rPr>
              <a:t>&gt;</a:t>
            </a:r>
          </a:p>
          <a:p>
            <a:r>
              <a:rPr lang="en-US" altLang="en-US" dirty="0" err="1">
                <a:latin typeface="Calibri"/>
              </a:rPr>
              <a:t>serverPort</a:t>
            </a:r>
            <a:r>
              <a:rPr lang="en-US" altLang="en-US" dirty="0">
                <a:latin typeface="Calibri"/>
              </a:rPr>
              <a:t> = 12000</a:t>
            </a:r>
          </a:p>
          <a:p>
            <a:r>
              <a:rPr lang="en-US" altLang="en-US" dirty="0">
                <a:latin typeface="Calibri"/>
              </a:rPr>
              <a:t>serverSocket = socket(AF_INET, SOCK_STREAM, 0)</a:t>
            </a:r>
          </a:p>
          <a:p>
            <a:r>
              <a:rPr lang="en-US" altLang="en-US" dirty="0">
                <a:latin typeface="Calibri"/>
              </a:rPr>
              <a:t>bind(</a:t>
            </a:r>
            <a:r>
              <a:rPr lang="en-US" altLang="en-US" dirty="0" err="1">
                <a:latin typeface="Calibri"/>
              </a:rPr>
              <a:t>serverSocket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serverAddr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serverAddr_len</a:t>
            </a:r>
            <a:r>
              <a:rPr lang="en-US" altLang="en-US" dirty="0">
                <a:latin typeface="Calibri"/>
              </a:rPr>
              <a:t>))</a:t>
            </a:r>
          </a:p>
          <a:p>
            <a:r>
              <a:rPr lang="en-US" altLang="en-US" dirty="0">
                <a:latin typeface="Calibri"/>
              </a:rPr>
              <a:t>listen(</a:t>
            </a:r>
            <a:r>
              <a:rPr lang="en-US" altLang="en-US" dirty="0" err="1">
                <a:latin typeface="Calibri"/>
              </a:rPr>
              <a:t>serverSocket</a:t>
            </a:r>
            <a:r>
              <a:rPr lang="en-US" altLang="en-US" dirty="0">
                <a:latin typeface="Calibri"/>
              </a:rPr>
              <a:t> , </a:t>
            </a:r>
            <a:r>
              <a:rPr lang="en-US" altLang="en-US" dirty="0" err="1">
                <a:latin typeface="Calibri"/>
              </a:rPr>
              <a:t>queueSize</a:t>
            </a:r>
            <a:r>
              <a:rPr lang="en-US" altLang="en-US" dirty="0">
                <a:latin typeface="Calibri"/>
              </a:rPr>
              <a:t>)</a:t>
            </a:r>
          </a:p>
          <a:p>
            <a:r>
              <a:rPr lang="en-US" altLang="en-US" dirty="0">
                <a:latin typeface="Calibri"/>
              </a:rPr>
              <a:t>while 1</a:t>
            </a:r>
          </a:p>
          <a:p>
            <a:r>
              <a:rPr lang="en-US" altLang="en-US" dirty="0">
                <a:latin typeface="Calibri"/>
              </a:rPr>
              <a:t>{</a:t>
            </a:r>
          </a:p>
          <a:p>
            <a:r>
              <a:rPr lang="en-US" altLang="en-US" dirty="0">
                <a:latin typeface="Calibri"/>
              </a:rPr>
              <a:t>     </a:t>
            </a:r>
            <a:r>
              <a:rPr lang="en-US" altLang="en-US" dirty="0" err="1">
                <a:latin typeface="Calibri"/>
              </a:rPr>
              <a:t>new_fd</a:t>
            </a:r>
            <a:r>
              <a:rPr lang="en-US" altLang="en-US" dirty="0">
                <a:latin typeface="Calibri"/>
              </a:rPr>
              <a:t> = accept(</a:t>
            </a:r>
            <a:r>
              <a:rPr lang="en-US" altLang="en-US" dirty="0" err="1">
                <a:latin typeface="Calibri"/>
              </a:rPr>
              <a:t>serverSocket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theirAddr</a:t>
            </a:r>
            <a:r>
              <a:rPr lang="en-US" altLang="en-US" dirty="0">
                <a:latin typeface="Calibri"/>
              </a:rPr>
              <a:t>, </a:t>
            </a:r>
            <a:r>
              <a:rPr lang="en-US" altLang="en-US" dirty="0" err="1">
                <a:latin typeface="Calibri"/>
              </a:rPr>
              <a:t>theirAddr_len</a:t>
            </a:r>
            <a:r>
              <a:rPr lang="en-US" altLang="en-US" dirty="0">
                <a:latin typeface="Calibri"/>
              </a:rPr>
              <a:t>)</a:t>
            </a:r>
          </a:p>
          <a:p>
            <a:endParaRPr lang="en-US" altLang="en-US" dirty="0">
              <a:latin typeface="Calibri"/>
            </a:endParaRPr>
          </a:p>
          <a:p>
            <a:r>
              <a:rPr lang="en-US" altLang="en-US" dirty="0">
                <a:latin typeface="Calibri"/>
              </a:rPr>
              <a:t>     send(</a:t>
            </a:r>
            <a:r>
              <a:rPr lang="en-US" altLang="en-US" dirty="0" err="1">
                <a:latin typeface="Calibri"/>
              </a:rPr>
              <a:t>new_fd</a:t>
            </a:r>
            <a:r>
              <a:rPr lang="en-US" altLang="en-US" dirty="0">
                <a:latin typeface="Calibri"/>
              </a:rPr>
              <a:t>, "Hello, world!", 13, 0)</a:t>
            </a:r>
          </a:p>
          <a:p>
            <a:r>
              <a:rPr lang="en-US" altLang="en-US" dirty="0">
                <a:latin typeface="Calibri"/>
              </a:rPr>
              <a:t>     close(</a:t>
            </a:r>
            <a:r>
              <a:rPr lang="en-US" altLang="en-US" dirty="0" err="1">
                <a:latin typeface="Calibri"/>
              </a:rPr>
              <a:t>new_fd</a:t>
            </a:r>
            <a:r>
              <a:rPr lang="en-US" altLang="en-US" dirty="0">
                <a:latin typeface="Calibri"/>
              </a:rPr>
              <a:t>);</a:t>
            </a:r>
          </a:p>
          <a:p>
            <a:r>
              <a:rPr lang="en-US" altLang="en-US" dirty="0">
                <a:latin typeface="Calibri"/>
              </a:rPr>
              <a:t> }</a:t>
            </a:r>
          </a:p>
          <a:p>
            <a:r>
              <a:rPr lang="en-US" altLang="en-US" dirty="0">
                <a:latin typeface="Calibri"/>
              </a:rPr>
              <a:t>close(</a:t>
            </a:r>
            <a:r>
              <a:rPr lang="en-US" altLang="en-US" dirty="0" err="1">
                <a:latin typeface="Calibri"/>
              </a:rPr>
              <a:t>serverSocket</a:t>
            </a:r>
            <a:r>
              <a:rPr lang="en-US" altLang="en-US" dirty="0">
                <a:latin typeface="Calibri"/>
              </a:rPr>
              <a:t>)</a:t>
            </a:r>
            <a:endParaRPr lang="en-US" altLang="en-US" sz="1800" dirty="0">
              <a:latin typeface="Calibri"/>
            </a:endParaRPr>
          </a:p>
        </p:txBody>
      </p:sp>
      <p:sp>
        <p:nvSpPr>
          <p:cNvPr id="231429" name="TextBox 2"/>
          <p:cNvSpPr txBox="1">
            <a:spLocks noChangeArrowheads="1"/>
          </p:cNvSpPr>
          <p:nvPr/>
        </p:nvSpPr>
        <p:spPr bwMode="auto">
          <a:xfrm>
            <a:off x="2717800" y="957263"/>
            <a:ext cx="17336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C TCP Server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220617" y="3064034"/>
            <a:ext cx="2559050" cy="566738"/>
            <a:chOff x="151614" y="2173972"/>
            <a:chExt cx="2559082" cy="566309"/>
          </a:xfrm>
        </p:grpSpPr>
        <p:sp>
          <p:nvSpPr>
            <p:cNvPr id="231447" name="TextBox 31"/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create TCP welcoming</a:t>
              </a:r>
            </a:p>
            <a:p>
              <a:r>
                <a:rPr lang="en-US" altLang="en-US" sz="1400" dirty="0">
                  <a:solidFill>
                    <a:srgbClr val="000099"/>
                  </a:solidFill>
                </a:rPr>
                <a:t>socket</a:t>
              </a:r>
            </a:p>
          </p:txBody>
        </p:sp>
        <p:cxnSp>
          <p:nvCxnSpPr>
            <p:cNvPr id="231448" name="Straight Connector 32"/>
            <p:cNvCxnSpPr>
              <a:cxnSpLocks noChangeShapeType="1"/>
            </p:cNvCxnSpPr>
            <p:nvPr/>
          </p:nvCxnSpPr>
          <p:spPr bwMode="auto">
            <a:xfrm>
              <a:off x="1695045" y="25960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04006" y="3586719"/>
            <a:ext cx="2634414" cy="523875"/>
            <a:chOff x="208478" y="3734604"/>
            <a:chExt cx="2635583" cy="523220"/>
          </a:xfrm>
        </p:grpSpPr>
        <p:sp>
          <p:nvSpPr>
            <p:cNvPr id="231445" name="TextBox 26"/>
            <p:cNvSpPr txBox="1">
              <a:spLocks noChangeArrowheads="1"/>
            </p:cNvSpPr>
            <p:nvPr/>
          </p:nvSpPr>
          <p:spPr bwMode="auto">
            <a:xfrm>
              <a:off x="208478" y="3734604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server begins listening for  incoming TCP requests</a:t>
              </a:r>
            </a:p>
          </p:txBody>
        </p:sp>
        <p:cxnSp>
          <p:nvCxnSpPr>
            <p:cNvPr id="231446" name="Straight Connector 30"/>
            <p:cNvCxnSpPr>
              <a:cxnSpLocks noChangeShapeType="1"/>
            </p:cNvCxnSpPr>
            <p:nvPr/>
          </p:nvCxnSpPr>
          <p:spPr bwMode="auto">
            <a:xfrm>
              <a:off x="2116532" y="4219551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568914" y="4151321"/>
            <a:ext cx="2155825" cy="298450"/>
            <a:chOff x="553383" y="3714241"/>
            <a:chExt cx="2157273" cy="299227"/>
          </a:xfrm>
        </p:grpSpPr>
        <p:sp>
          <p:nvSpPr>
            <p:cNvPr id="231443" name="TextBox 34"/>
            <p:cNvSpPr txBox="1">
              <a:spLocks noChangeArrowheads="1"/>
            </p:cNvSpPr>
            <p:nvPr/>
          </p:nvSpPr>
          <p:spPr bwMode="auto">
            <a:xfrm>
              <a:off x="553383" y="3714241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loop forever</a:t>
              </a:r>
            </a:p>
          </p:txBody>
        </p:sp>
        <p:cxnSp>
          <p:nvCxnSpPr>
            <p:cNvPr id="231444" name="Straight Connector 35"/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28080" y="4690386"/>
            <a:ext cx="2947544" cy="752475"/>
            <a:chOff x="380319" y="4036782"/>
            <a:chExt cx="2506855" cy="752685"/>
          </a:xfrm>
        </p:grpSpPr>
        <p:sp>
          <p:nvSpPr>
            <p:cNvPr id="231441" name="TextBox 36"/>
            <p:cNvSpPr txBox="1">
              <a:spLocks noChangeArrowheads="1"/>
            </p:cNvSpPr>
            <p:nvPr/>
          </p:nvSpPr>
          <p:spPr bwMode="auto">
            <a:xfrm>
              <a:off x="380319" y="4036782"/>
              <a:ext cx="2184910" cy="752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 dirty="0">
                  <a:solidFill>
                    <a:srgbClr val="000099"/>
                  </a:solidFill>
                </a:rPr>
                <a:t>server waits on accept()</a:t>
              </a:r>
            </a:p>
            <a:p>
              <a:pPr>
                <a:lnSpc>
                  <a:spcPts val="1600"/>
                </a:lnSpc>
              </a:pPr>
              <a:r>
                <a:rPr lang="en-US" altLang="en-US" sz="1400" dirty="0">
                  <a:solidFill>
                    <a:srgbClr val="000099"/>
                  </a:solidFill>
                </a:rPr>
                <a:t>for incoming requests, new socket created on return</a:t>
              </a:r>
            </a:p>
          </p:txBody>
        </p:sp>
        <p:cxnSp>
          <p:nvCxnSpPr>
            <p:cNvPr id="231442" name="Straight Connector 39"/>
            <p:cNvCxnSpPr>
              <a:cxnSpLocks noChangeShapeType="1"/>
            </p:cNvCxnSpPr>
            <p:nvPr/>
          </p:nvCxnSpPr>
          <p:spPr bwMode="auto">
            <a:xfrm flipV="1">
              <a:off x="2345951" y="4336343"/>
              <a:ext cx="541223" cy="58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28"/>
          <p:cNvGrpSpPr>
            <a:grpSpLocks/>
          </p:cNvGrpSpPr>
          <p:nvPr/>
        </p:nvGrpSpPr>
        <p:grpSpPr bwMode="auto">
          <a:xfrm>
            <a:off x="-5232" y="5767566"/>
            <a:ext cx="2878138" cy="738187"/>
            <a:chOff x="162014" y="4686636"/>
            <a:chExt cx="2878315" cy="738664"/>
          </a:xfrm>
        </p:grpSpPr>
        <p:sp>
          <p:nvSpPr>
            <p:cNvPr id="231437" name="TextBox 29"/>
            <p:cNvSpPr txBox="1">
              <a:spLocks noChangeArrowheads="1"/>
            </p:cNvSpPr>
            <p:nvPr/>
          </p:nvSpPr>
          <p:spPr bwMode="auto">
            <a:xfrm>
              <a:off x="162014" y="4686636"/>
              <a:ext cx="234950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close connection to this client (but </a:t>
              </a:r>
              <a:r>
                <a:rPr lang="en-US" altLang="en-US" sz="1400" i="1" dirty="0">
                  <a:solidFill>
                    <a:srgbClr val="000099"/>
                  </a:solidFill>
                </a:rPr>
                <a:t>not</a:t>
              </a:r>
              <a:r>
                <a:rPr lang="en-US" altLang="en-US" sz="1400" dirty="0">
                  <a:solidFill>
                    <a:srgbClr val="000099"/>
                  </a:solidFill>
                </a:rPr>
                <a:t> welcoming socket)</a:t>
              </a:r>
            </a:p>
          </p:txBody>
        </p:sp>
        <p:cxnSp>
          <p:nvCxnSpPr>
            <p:cNvPr id="231438" name="Straight Connector 33"/>
            <p:cNvCxnSpPr>
              <a:cxnSpLocks noChangeShapeType="1"/>
            </p:cNvCxnSpPr>
            <p:nvPr/>
          </p:nvCxnSpPr>
          <p:spPr bwMode="auto">
            <a:xfrm>
              <a:off x="2184198" y="4843734"/>
              <a:ext cx="856131" cy="22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31436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769938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28">
            <a:extLst>
              <a:ext uri="{FF2B5EF4-FFF2-40B4-BE49-F238E27FC236}">
                <a16:creationId xmlns="" xmlns:a16="http://schemas.microsoft.com/office/drawing/2014/main" id="{3837B3DA-55F1-4E03-A87B-6383B8E72104}"/>
              </a:ext>
            </a:extLst>
          </p:cNvPr>
          <p:cNvGrpSpPr>
            <a:grpSpLocks/>
          </p:cNvGrpSpPr>
          <p:nvPr/>
        </p:nvGrpSpPr>
        <p:grpSpPr bwMode="auto">
          <a:xfrm>
            <a:off x="97486" y="5496891"/>
            <a:ext cx="2878138" cy="307777"/>
            <a:chOff x="162014" y="4719377"/>
            <a:chExt cx="2878315" cy="307976"/>
          </a:xfrm>
        </p:grpSpPr>
        <p:sp>
          <p:nvSpPr>
            <p:cNvPr id="28" name="TextBox 29">
              <a:extLst>
                <a:ext uri="{FF2B5EF4-FFF2-40B4-BE49-F238E27FC236}">
                  <a16:creationId xmlns="" xmlns:a16="http://schemas.microsoft.com/office/drawing/2014/main" id="{DC06C3FC-1CF9-4C50-9851-5CCD31AF6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014" y="4719377"/>
              <a:ext cx="2349500" cy="3079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Send message to client</a:t>
              </a:r>
            </a:p>
          </p:txBody>
        </p:sp>
        <p:cxnSp>
          <p:nvCxnSpPr>
            <p:cNvPr id="29" name="Straight Connector 33">
              <a:extLst>
                <a:ext uri="{FF2B5EF4-FFF2-40B4-BE49-F238E27FC236}">
                  <a16:creationId xmlns="" xmlns:a16="http://schemas.microsoft.com/office/drawing/2014/main" id="{0B3E2B14-83EA-430C-B396-C5BAC09647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4198" y="4843734"/>
              <a:ext cx="856131" cy="22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74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1">
            <a:extLst>
              <a:ext uri="{FF2B5EF4-FFF2-40B4-BE49-F238E27FC236}">
                <a16:creationId xmlns="" xmlns:a16="http://schemas.microsoft.com/office/drawing/2014/main" id="{DB0CE04A-9E86-49F9-8DA0-899E1E431E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9586" y="1439863"/>
            <a:ext cx="6258650" cy="4247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 err="1">
                <a:latin typeface="Calibri"/>
              </a:rPr>
              <a:t>int</a:t>
            </a:r>
            <a:r>
              <a:rPr lang="en-US" altLang="en-US" sz="1800" dirty="0">
                <a:latin typeface="Calibri"/>
              </a:rPr>
              <a:t> </a:t>
            </a:r>
            <a:r>
              <a:rPr lang="en-US" altLang="en-US" sz="1800" dirty="0" err="1">
                <a:solidFill>
                  <a:schemeClr val="accent2">
                    <a:lumMod val="50000"/>
                  </a:schemeClr>
                </a:solidFill>
                <a:latin typeface="Calibri"/>
              </a:rPr>
              <a:t>getaddrinfo</a:t>
            </a:r>
            <a:r>
              <a:rPr lang="en-US" altLang="en-US" sz="1800" dirty="0">
                <a:latin typeface="Calibri"/>
              </a:rPr>
              <a:t>(</a:t>
            </a:r>
            <a:r>
              <a:rPr lang="en-US" altLang="en-US" sz="1800" dirty="0" err="1">
                <a:latin typeface="Calibri"/>
              </a:rPr>
              <a:t>const</a:t>
            </a:r>
            <a:r>
              <a:rPr lang="en-US" altLang="en-US" sz="1800" dirty="0">
                <a:latin typeface="Calibri"/>
              </a:rPr>
              <a:t> char *</a:t>
            </a:r>
            <a:r>
              <a:rPr lang="en-US" altLang="en-US" sz="1800" dirty="0">
                <a:solidFill>
                  <a:schemeClr val="accent1"/>
                </a:solidFill>
                <a:latin typeface="Calibri"/>
              </a:rPr>
              <a:t>node</a:t>
            </a:r>
            <a:r>
              <a:rPr lang="en-US" altLang="en-US" sz="1800" dirty="0">
                <a:latin typeface="Calibri"/>
              </a:rPr>
              <a:t>, </a:t>
            </a:r>
            <a:r>
              <a:rPr lang="en-US" altLang="en-US" sz="1800" dirty="0" err="1">
                <a:latin typeface="Calibri"/>
              </a:rPr>
              <a:t>const</a:t>
            </a:r>
            <a:r>
              <a:rPr lang="en-US" altLang="en-US" sz="1800" dirty="0">
                <a:latin typeface="Calibri"/>
              </a:rPr>
              <a:t> char *</a:t>
            </a:r>
            <a:r>
              <a:rPr lang="en-US" altLang="en-US" sz="1800" dirty="0">
                <a:solidFill>
                  <a:schemeClr val="accent1"/>
                </a:solidFill>
                <a:latin typeface="Calibri"/>
              </a:rPr>
              <a:t>service</a:t>
            </a:r>
            <a:r>
              <a:rPr lang="en-US" altLang="en-US" sz="1800" dirty="0">
                <a:latin typeface="Calibri"/>
              </a:rPr>
              <a:t>,</a:t>
            </a:r>
          </a:p>
          <a:p>
            <a:r>
              <a:rPr lang="en-US" altLang="en-US" sz="1800" dirty="0">
                <a:latin typeface="Calibri"/>
              </a:rPr>
              <a:t>                       </a:t>
            </a:r>
            <a:r>
              <a:rPr lang="en-US" altLang="en-US" sz="1800" dirty="0" err="1">
                <a:latin typeface="Calibri"/>
              </a:rPr>
              <a:t>const</a:t>
            </a:r>
            <a:r>
              <a:rPr lang="en-US" altLang="en-US" sz="1800" dirty="0">
                <a:latin typeface="Calibri"/>
              </a:rPr>
              <a:t> struct </a:t>
            </a:r>
            <a:r>
              <a:rPr lang="en-US" altLang="en-US" sz="1800" dirty="0" err="1">
                <a:latin typeface="Calibri"/>
              </a:rPr>
              <a:t>addrinfo</a:t>
            </a:r>
            <a:r>
              <a:rPr lang="en-US" altLang="en-US" sz="1800" dirty="0">
                <a:latin typeface="Calibri"/>
              </a:rPr>
              <a:t> *</a:t>
            </a:r>
            <a:r>
              <a:rPr lang="en-US" altLang="en-US" sz="1800" dirty="0">
                <a:solidFill>
                  <a:schemeClr val="accent1"/>
                </a:solidFill>
                <a:latin typeface="Calibri"/>
              </a:rPr>
              <a:t>hints</a:t>
            </a:r>
            <a:r>
              <a:rPr lang="en-US" altLang="en-US" sz="1800" dirty="0">
                <a:latin typeface="Calibri"/>
              </a:rPr>
              <a:t>,</a:t>
            </a:r>
          </a:p>
          <a:p>
            <a:r>
              <a:rPr lang="en-US" altLang="en-US" sz="1800" dirty="0">
                <a:latin typeface="Calibri"/>
              </a:rPr>
              <a:t>                       struct </a:t>
            </a:r>
            <a:r>
              <a:rPr lang="en-US" altLang="en-US" sz="1800" dirty="0" err="1">
                <a:latin typeface="Calibri"/>
              </a:rPr>
              <a:t>addrinfo</a:t>
            </a:r>
            <a:r>
              <a:rPr lang="en-US" altLang="en-US" sz="1800" dirty="0">
                <a:latin typeface="Calibri"/>
              </a:rPr>
              <a:t> **</a:t>
            </a:r>
            <a:r>
              <a:rPr lang="en-US" altLang="en-US" sz="1800" dirty="0">
                <a:solidFill>
                  <a:schemeClr val="accent1"/>
                </a:solidFill>
                <a:latin typeface="Calibri"/>
              </a:rPr>
              <a:t>res</a:t>
            </a:r>
            <a:r>
              <a:rPr lang="en-US" altLang="en-US" sz="1800" dirty="0">
                <a:latin typeface="Calibri"/>
              </a:rPr>
              <a:t>); </a:t>
            </a:r>
          </a:p>
          <a:p>
            <a:endParaRPr lang="en-US" altLang="en-US" sz="1800" dirty="0">
              <a:latin typeface="Calibri"/>
            </a:endParaRPr>
          </a:p>
          <a:p>
            <a:endParaRPr lang="en-US" altLang="en-US" sz="1800" dirty="0">
              <a:latin typeface="Calibri"/>
            </a:endParaRPr>
          </a:p>
          <a:p>
            <a:r>
              <a:rPr lang="en-US" altLang="en-US" sz="1800" dirty="0">
                <a:latin typeface="Calibri"/>
              </a:rPr>
              <a:t>uint32_t </a:t>
            </a:r>
            <a:r>
              <a:rPr lang="en-US" altLang="en-US" sz="1800" dirty="0" err="1">
                <a:solidFill>
                  <a:schemeClr val="accent2">
                    <a:lumMod val="50000"/>
                  </a:schemeClr>
                </a:solidFill>
                <a:latin typeface="Calibri"/>
              </a:rPr>
              <a:t>htonl</a:t>
            </a:r>
            <a:r>
              <a:rPr lang="en-US" altLang="en-US" sz="1800" dirty="0">
                <a:latin typeface="Calibri"/>
              </a:rPr>
              <a:t>(uint32_t </a:t>
            </a:r>
            <a:r>
              <a:rPr lang="en-US" altLang="en-US" sz="1800" dirty="0" err="1">
                <a:solidFill>
                  <a:schemeClr val="accent1"/>
                </a:solidFill>
                <a:latin typeface="Calibri"/>
              </a:rPr>
              <a:t>hostlong</a:t>
            </a:r>
            <a:r>
              <a:rPr lang="en-US" altLang="en-US" sz="1800" dirty="0">
                <a:latin typeface="Calibri"/>
              </a:rPr>
              <a:t>);</a:t>
            </a:r>
          </a:p>
          <a:p>
            <a:r>
              <a:rPr lang="en-US" altLang="en-US" sz="1800" dirty="0">
                <a:latin typeface="Calibri"/>
              </a:rPr>
              <a:t>uint16_t </a:t>
            </a:r>
            <a:r>
              <a:rPr lang="en-US" altLang="en-US" sz="1800" dirty="0" err="1">
                <a:solidFill>
                  <a:schemeClr val="accent2">
                    <a:lumMod val="50000"/>
                  </a:schemeClr>
                </a:solidFill>
                <a:latin typeface="Calibri"/>
              </a:rPr>
              <a:t>htons</a:t>
            </a:r>
            <a:r>
              <a:rPr lang="en-US" altLang="en-US" sz="1800" dirty="0">
                <a:latin typeface="Calibri"/>
              </a:rPr>
              <a:t>(uint16_t </a:t>
            </a:r>
            <a:r>
              <a:rPr lang="en-US" altLang="en-US" sz="1800" dirty="0" err="1">
                <a:solidFill>
                  <a:schemeClr val="accent1"/>
                </a:solidFill>
                <a:latin typeface="Calibri"/>
              </a:rPr>
              <a:t>hostshort</a:t>
            </a:r>
            <a:r>
              <a:rPr lang="en-US" altLang="en-US" sz="1800" dirty="0">
                <a:latin typeface="Calibri"/>
              </a:rPr>
              <a:t>);</a:t>
            </a:r>
          </a:p>
          <a:p>
            <a:r>
              <a:rPr lang="en-US" altLang="en-US" sz="1800" dirty="0">
                <a:latin typeface="Calibri"/>
              </a:rPr>
              <a:t>uint32_t </a:t>
            </a:r>
            <a:r>
              <a:rPr lang="en-US" altLang="en-US" sz="1800" dirty="0" err="1">
                <a:solidFill>
                  <a:schemeClr val="accent2">
                    <a:lumMod val="50000"/>
                  </a:schemeClr>
                </a:solidFill>
                <a:latin typeface="Calibri"/>
              </a:rPr>
              <a:t>ntohl</a:t>
            </a:r>
            <a:r>
              <a:rPr lang="en-US" altLang="en-US" sz="1800" dirty="0">
                <a:latin typeface="Calibri"/>
              </a:rPr>
              <a:t>(uint32_t </a:t>
            </a:r>
            <a:r>
              <a:rPr lang="en-US" altLang="en-US" sz="1800" dirty="0" err="1">
                <a:solidFill>
                  <a:schemeClr val="accent1"/>
                </a:solidFill>
                <a:latin typeface="Calibri"/>
              </a:rPr>
              <a:t>netlong</a:t>
            </a:r>
            <a:r>
              <a:rPr lang="en-US" altLang="en-US" sz="1800" dirty="0">
                <a:latin typeface="Calibri"/>
              </a:rPr>
              <a:t>);</a:t>
            </a:r>
          </a:p>
          <a:p>
            <a:r>
              <a:rPr lang="en-US" altLang="en-US" sz="1800" dirty="0">
                <a:latin typeface="Calibri"/>
              </a:rPr>
              <a:t>uint16_t </a:t>
            </a:r>
            <a:r>
              <a:rPr lang="en-US" altLang="en-US" sz="1800" dirty="0" err="1">
                <a:solidFill>
                  <a:schemeClr val="accent2">
                    <a:lumMod val="50000"/>
                  </a:schemeClr>
                </a:solidFill>
                <a:latin typeface="Calibri"/>
              </a:rPr>
              <a:t>ntohs</a:t>
            </a:r>
            <a:r>
              <a:rPr lang="en-US" altLang="en-US" sz="1800" dirty="0">
                <a:latin typeface="Calibri"/>
              </a:rPr>
              <a:t>(uint16_t </a:t>
            </a:r>
            <a:r>
              <a:rPr lang="en-US" altLang="en-US" sz="1800" dirty="0" err="1">
                <a:solidFill>
                  <a:schemeClr val="accent1"/>
                </a:solidFill>
                <a:latin typeface="Calibri"/>
              </a:rPr>
              <a:t>netshort</a:t>
            </a:r>
            <a:r>
              <a:rPr lang="en-US" altLang="en-US" sz="1800" dirty="0">
                <a:latin typeface="Calibri"/>
              </a:rPr>
              <a:t>);</a:t>
            </a:r>
          </a:p>
          <a:p>
            <a:endParaRPr lang="en-US" altLang="en-US" sz="1800" dirty="0">
              <a:latin typeface="Calibri"/>
            </a:endParaRPr>
          </a:p>
          <a:p>
            <a:endParaRPr lang="en-US" altLang="en-US" sz="1800" dirty="0">
              <a:latin typeface="Calibri"/>
            </a:endParaRPr>
          </a:p>
          <a:p>
            <a:endParaRPr lang="en-US" altLang="en-US" sz="1800" dirty="0">
              <a:latin typeface="Calibri"/>
            </a:endParaRPr>
          </a:p>
          <a:p>
            <a:r>
              <a:rPr lang="en-US" altLang="en-US" sz="1800" dirty="0" err="1">
                <a:latin typeface="Calibri"/>
              </a:rPr>
              <a:t>const</a:t>
            </a:r>
            <a:r>
              <a:rPr lang="en-US" altLang="en-US" sz="1800" dirty="0">
                <a:latin typeface="Calibri"/>
              </a:rPr>
              <a:t> char *</a:t>
            </a:r>
            <a:r>
              <a:rPr lang="en-US" altLang="en-US" sz="1800" dirty="0" err="1">
                <a:solidFill>
                  <a:schemeClr val="accent2">
                    <a:lumMod val="50000"/>
                  </a:schemeClr>
                </a:solidFill>
                <a:latin typeface="Calibri"/>
              </a:rPr>
              <a:t>inet_ntop</a:t>
            </a:r>
            <a:r>
              <a:rPr lang="en-US" altLang="en-US" sz="1800" dirty="0">
                <a:latin typeface="Calibri"/>
              </a:rPr>
              <a:t>(</a:t>
            </a:r>
            <a:r>
              <a:rPr lang="en-US" altLang="en-US" sz="1800" dirty="0" err="1">
                <a:latin typeface="Calibri"/>
              </a:rPr>
              <a:t>int</a:t>
            </a:r>
            <a:r>
              <a:rPr lang="en-US" altLang="en-US" sz="1800" dirty="0">
                <a:latin typeface="Calibri"/>
              </a:rPr>
              <a:t> </a:t>
            </a:r>
            <a:r>
              <a:rPr lang="en-US" altLang="en-US" sz="1800" dirty="0" err="1">
                <a:solidFill>
                  <a:schemeClr val="accent1"/>
                </a:solidFill>
                <a:latin typeface="Calibri"/>
              </a:rPr>
              <a:t>af</a:t>
            </a:r>
            <a:r>
              <a:rPr lang="en-US" altLang="en-US" sz="1800" dirty="0">
                <a:latin typeface="Calibri"/>
              </a:rPr>
              <a:t>, </a:t>
            </a:r>
            <a:r>
              <a:rPr lang="en-US" altLang="en-US" sz="1800" dirty="0" err="1">
                <a:latin typeface="Calibri"/>
              </a:rPr>
              <a:t>const</a:t>
            </a:r>
            <a:r>
              <a:rPr lang="en-US" altLang="en-US" sz="1800" dirty="0">
                <a:latin typeface="Calibri"/>
              </a:rPr>
              <a:t> void *</a:t>
            </a:r>
            <a:r>
              <a:rPr lang="en-US" altLang="en-US" sz="1800" dirty="0" err="1">
                <a:solidFill>
                  <a:schemeClr val="accent1"/>
                </a:solidFill>
                <a:latin typeface="Calibri"/>
              </a:rPr>
              <a:t>src</a:t>
            </a:r>
            <a:r>
              <a:rPr lang="en-US" altLang="en-US" sz="1800" dirty="0">
                <a:latin typeface="Calibri"/>
              </a:rPr>
              <a:t>,</a:t>
            </a:r>
          </a:p>
          <a:p>
            <a:r>
              <a:rPr lang="en-US" altLang="en-US" sz="1800" dirty="0">
                <a:latin typeface="Calibri"/>
              </a:rPr>
              <a:t>                      char *</a:t>
            </a:r>
            <a:r>
              <a:rPr lang="en-US" altLang="en-US" sz="1800" dirty="0" err="1">
                <a:solidFill>
                  <a:schemeClr val="accent1"/>
                </a:solidFill>
                <a:latin typeface="Calibri"/>
              </a:rPr>
              <a:t>dst</a:t>
            </a:r>
            <a:r>
              <a:rPr lang="en-US" altLang="en-US" sz="1800" dirty="0">
                <a:latin typeface="Calibri"/>
              </a:rPr>
              <a:t>, </a:t>
            </a:r>
            <a:r>
              <a:rPr lang="en-US" altLang="en-US" sz="1800" dirty="0" err="1">
                <a:latin typeface="Calibri"/>
              </a:rPr>
              <a:t>socklen_t</a:t>
            </a:r>
            <a:r>
              <a:rPr lang="en-US" altLang="en-US" sz="1800" dirty="0">
                <a:latin typeface="Calibri"/>
              </a:rPr>
              <a:t> </a:t>
            </a:r>
            <a:r>
              <a:rPr lang="en-US" altLang="en-US" sz="1800" dirty="0">
                <a:solidFill>
                  <a:schemeClr val="accent1"/>
                </a:solidFill>
                <a:latin typeface="Calibri"/>
              </a:rPr>
              <a:t>size</a:t>
            </a:r>
            <a:r>
              <a:rPr lang="en-US" altLang="en-US" sz="1800" dirty="0">
                <a:latin typeface="Calibri"/>
              </a:rPr>
              <a:t>);</a:t>
            </a:r>
          </a:p>
          <a:p>
            <a:endParaRPr lang="en-US" altLang="en-US" sz="1800" dirty="0">
              <a:latin typeface="Calibri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="" xmlns:a16="http://schemas.microsoft.com/office/drawing/2014/main" id="{CE769F0A-4261-4B10-8067-2CE571D2E0E2}"/>
              </a:ext>
            </a:extLst>
          </p:cNvPr>
          <p:cNvCxnSpPr/>
          <p:nvPr/>
        </p:nvCxnSpPr>
        <p:spPr>
          <a:xfrm>
            <a:off x="7712473" y="2431915"/>
            <a:ext cx="0" cy="1770434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1427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 dirty="0">
                <a:latin typeface="Calibri Light"/>
              </a:rPr>
              <a:t>Some Details</a:t>
            </a:r>
            <a:endParaRPr lang="en-US" altLang="en-US" sz="4400" dirty="0">
              <a:latin typeface="Calibri Light"/>
            </a:endParaRPr>
          </a:p>
        </p:txBody>
      </p:sp>
      <p:sp>
        <p:nvSpPr>
          <p:cNvPr id="231428" name="TextBox 1"/>
          <p:cNvSpPr txBox="1">
            <a:spLocks noChangeArrowheads="1"/>
          </p:cNvSpPr>
          <p:nvPr/>
        </p:nvSpPr>
        <p:spPr bwMode="auto">
          <a:xfrm>
            <a:off x="2717800" y="1439863"/>
            <a:ext cx="2423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latin typeface="Calibri"/>
              </a:rPr>
              <a:t> </a:t>
            </a:r>
            <a:endParaRPr lang="en-US" altLang="en-US" sz="1800" dirty="0">
              <a:latin typeface="Calibri"/>
            </a:endParaRPr>
          </a:p>
        </p:txBody>
      </p:sp>
      <p:sp>
        <p:nvSpPr>
          <p:cNvPr id="231429" name="TextBox 2"/>
          <p:cNvSpPr txBox="1">
            <a:spLocks noChangeArrowheads="1"/>
          </p:cNvSpPr>
          <p:nvPr/>
        </p:nvSpPr>
        <p:spPr bwMode="auto">
          <a:xfrm>
            <a:off x="2717800" y="957263"/>
            <a:ext cx="47806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Communication with diverse systems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210508" y="1513036"/>
            <a:ext cx="2359078" cy="565744"/>
            <a:chOff x="151614" y="2173972"/>
            <a:chExt cx="2693056" cy="522823"/>
          </a:xfrm>
        </p:grpSpPr>
        <p:sp>
          <p:nvSpPr>
            <p:cNvPr id="231447" name="TextBox 31"/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522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Utility function for address and service translation</a:t>
              </a:r>
            </a:p>
          </p:txBody>
        </p:sp>
        <p:cxnSp>
          <p:nvCxnSpPr>
            <p:cNvPr id="231448" name="Straight Connector 32"/>
            <p:cNvCxnSpPr>
              <a:cxnSpLocks noChangeShapeType="1"/>
            </p:cNvCxnSpPr>
            <p:nvPr/>
          </p:nvCxnSpPr>
          <p:spPr bwMode="auto">
            <a:xfrm>
              <a:off x="2506276" y="2434285"/>
              <a:ext cx="338394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31436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1" y="769938"/>
            <a:ext cx="2445824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3">
            <a:extLst>
              <a:ext uri="{FF2B5EF4-FFF2-40B4-BE49-F238E27FC236}">
                <a16:creationId xmlns="" xmlns:a16="http://schemas.microsoft.com/office/drawing/2014/main" id="{51A47E93-9EEE-4902-9306-7892E21C2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38088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1" i="0" u="none" strike="noStrike" cap="none" normalizeH="0" baseline="0">
                <a:ln>
                  <a:noFill/>
                </a:ln>
                <a:solidFill>
                  <a:srgbClr val="502000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int getaddrinfo(const char *</a:t>
            </a:r>
            <a:r>
              <a:rPr kumimoji="0" lang="en-US" altLang="en-US" sz="1200" b="0" i="1" u="none" strike="noStrike" cap="none" normalizeH="0" baseline="0">
                <a:ln>
                  <a:noFill/>
                </a:ln>
                <a:solidFill>
                  <a:srgbClr val="006000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node</a:t>
            </a:r>
            <a:r>
              <a:rPr kumimoji="0" lang="en-US" altLang="en-US" sz="1200" b="1" i="0" u="none" strike="noStrike" cap="none" normalizeH="0" baseline="0">
                <a:ln>
                  <a:noFill/>
                </a:ln>
                <a:solidFill>
                  <a:srgbClr val="502000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, const char *</a:t>
            </a:r>
            <a:r>
              <a:rPr kumimoji="0" lang="en-US" altLang="en-US" sz="1200" b="0" i="1" u="none" strike="noStrike" cap="none" normalizeH="0" baseline="0">
                <a:ln>
                  <a:noFill/>
                </a:ln>
                <a:solidFill>
                  <a:srgbClr val="006000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service</a:t>
            </a:r>
            <a:r>
              <a:rPr kumimoji="0" lang="en-US" altLang="en-US" sz="1200" b="1" i="0" u="none" strike="noStrike" cap="none" normalizeH="0" baseline="0">
                <a:ln>
                  <a:noFill/>
                </a:ln>
                <a:solidFill>
                  <a:srgbClr val="502000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,</a:t>
            </a: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181818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kumimoji="0" lang="en-US" altLang="en-US" sz="1200" b="1" i="0" u="none" strike="noStrike" cap="none" normalizeH="0" baseline="0">
                <a:ln>
                  <a:noFill/>
                </a:ln>
                <a:solidFill>
                  <a:srgbClr val="502000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const struct addrinfo *</a:t>
            </a:r>
            <a:r>
              <a:rPr kumimoji="0" lang="en-US" altLang="en-US" sz="1200" b="0" i="1" u="none" strike="noStrike" cap="none" normalizeH="0" baseline="0">
                <a:ln>
                  <a:noFill/>
                </a:ln>
                <a:solidFill>
                  <a:srgbClr val="006000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hints</a:t>
            </a:r>
            <a:r>
              <a:rPr kumimoji="0" lang="en-US" altLang="en-US" sz="1200" b="1" i="0" u="none" strike="noStrike" cap="none" normalizeH="0" baseline="0">
                <a:ln>
                  <a:noFill/>
                </a:ln>
                <a:solidFill>
                  <a:srgbClr val="502000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,</a:t>
            </a: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181818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kumimoji="0" lang="en-US" altLang="en-US" sz="1200" b="1" i="0" u="none" strike="noStrike" cap="none" normalizeH="0" baseline="0">
                <a:ln>
                  <a:noFill/>
                </a:ln>
                <a:solidFill>
                  <a:srgbClr val="502000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struct addrinfo **</a:t>
            </a:r>
            <a:r>
              <a:rPr kumimoji="0" lang="en-US" altLang="en-US" sz="1200" b="0" i="1" u="none" strike="noStrike" cap="none" normalizeH="0" baseline="0">
                <a:ln>
                  <a:noFill/>
                </a:ln>
                <a:solidFill>
                  <a:srgbClr val="006000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res</a:t>
            </a:r>
            <a:r>
              <a:rPr kumimoji="0" lang="en-US" altLang="en-US" sz="1200" b="1" i="0" u="none" strike="noStrike" cap="none" normalizeH="0" baseline="0">
                <a:ln>
                  <a:noFill/>
                </a:ln>
                <a:solidFill>
                  <a:srgbClr val="502000"/>
                </a:solidFill>
                <a:effectLst/>
                <a:latin typeface="Courier New" panose="02070309020205020404" pitchFamily="49" charset="0"/>
                <a:cs typeface="Courier New" panose="02070309020205020404" pitchFamily="49" charset="0"/>
              </a:rPr>
              <a:t>);</a:t>
            </a: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30" name="Group 13">
            <a:extLst>
              <a:ext uri="{FF2B5EF4-FFF2-40B4-BE49-F238E27FC236}">
                <a16:creationId xmlns="" xmlns:a16="http://schemas.microsoft.com/office/drawing/2014/main" id="{5F1C2A3D-12DF-4D70-9B0D-14A81A127E70}"/>
              </a:ext>
            </a:extLst>
          </p:cNvPr>
          <p:cNvGrpSpPr>
            <a:grpSpLocks/>
          </p:cNvGrpSpPr>
          <p:nvPr/>
        </p:nvGrpSpPr>
        <p:grpSpPr bwMode="auto">
          <a:xfrm>
            <a:off x="210508" y="3134617"/>
            <a:ext cx="2241719" cy="1169551"/>
            <a:chOff x="151614" y="2173972"/>
            <a:chExt cx="2559082" cy="1080821"/>
          </a:xfrm>
        </p:grpSpPr>
        <p:sp>
          <p:nvSpPr>
            <p:cNvPr id="31" name="TextBox 31">
              <a:extLst>
                <a:ext uri="{FF2B5EF4-FFF2-40B4-BE49-F238E27FC236}">
                  <a16:creationId xmlns="" xmlns:a16="http://schemas.microsoft.com/office/drawing/2014/main" id="{10CF865D-7AA7-49D5-A318-EB73F2F978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10808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Utility functions for byte-ordering</a:t>
              </a:r>
            </a:p>
            <a:p>
              <a:endParaRPr lang="en-US" altLang="en-US" sz="1400" dirty="0">
                <a:solidFill>
                  <a:srgbClr val="000099"/>
                </a:solidFill>
              </a:endParaRPr>
            </a:p>
            <a:p>
              <a:r>
                <a:rPr lang="en-US" altLang="en-US" sz="1400" dirty="0">
                  <a:solidFill>
                    <a:srgbClr val="000099"/>
                  </a:solidFill>
                </a:rPr>
                <a:t>Networks use big-endian byte ordering</a:t>
              </a:r>
            </a:p>
          </p:txBody>
        </p:sp>
        <p:cxnSp>
          <p:nvCxnSpPr>
            <p:cNvPr id="32" name="Straight Connector 32">
              <a:extLst>
                <a:ext uri="{FF2B5EF4-FFF2-40B4-BE49-F238E27FC236}">
                  <a16:creationId xmlns="" xmlns:a16="http://schemas.microsoft.com/office/drawing/2014/main" id="{951435ED-6121-40E6-903B-2C3A8A8348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72302" y="2436032"/>
              <a:ext cx="338394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3" name="Group 13">
            <a:extLst>
              <a:ext uri="{FF2B5EF4-FFF2-40B4-BE49-F238E27FC236}">
                <a16:creationId xmlns="" xmlns:a16="http://schemas.microsoft.com/office/drawing/2014/main" id="{5ADE8195-6E78-4743-8D5D-7F386C03CF8E}"/>
              </a:ext>
            </a:extLst>
          </p:cNvPr>
          <p:cNvGrpSpPr>
            <a:grpSpLocks/>
          </p:cNvGrpSpPr>
          <p:nvPr/>
        </p:nvGrpSpPr>
        <p:grpSpPr bwMode="auto">
          <a:xfrm>
            <a:off x="210508" y="4882951"/>
            <a:ext cx="2241719" cy="954107"/>
            <a:chOff x="151614" y="2173972"/>
            <a:chExt cx="2559082" cy="881722"/>
          </a:xfrm>
        </p:grpSpPr>
        <p:sp>
          <p:nvSpPr>
            <p:cNvPr id="34" name="TextBox 31">
              <a:extLst>
                <a:ext uri="{FF2B5EF4-FFF2-40B4-BE49-F238E27FC236}">
                  <a16:creationId xmlns="" xmlns:a16="http://schemas.microsoft.com/office/drawing/2014/main" id="{DDE3F2D6-B6A1-4FC2-99A8-8CD24D856F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881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Utility functions for converting IPv4 and IPv6 addresses from binary to text form</a:t>
              </a:r>
            </a:p>
          </p:txBody>
        </p:sp>
        <p:cxnSp>
          <p:nvCxnSpPr>
            <p:cNvPr id="35" name="Straight Connector 32">
              <a:extLst>
                <a:ext uri="{FF2B5EF4-FFF2-40B4-BE49-F238E27FC236}">
                  <a16:creationId xmlns="" xmlns:a16="http://schemas.microsoft.com/office/drawing/2014/main" id="{FC7AB26A-3315-4261-BF9A-EA6A105F99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72302" y="2278406"/>
              <a:ext cx="338394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4" name="Picture 13">
            <a:extLst>
              <a:ext uri="{FF2B5EF4-FFF2-40B4-BE49-F238E27FC236}">
                <a16:creationId xmlns="" xmlns:a16="http://schemas.microsoft.com/office/drawing/2014/main" id="{342D04E6-8D63-49E5-A216-6B213A16A3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7653" y="2527479"/>
            <a:ext cx="812128" cy="85292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="" xmlns:a16="http://schemas.microsoft.com/office/drawing/2014/main" id="{2387F8CF-3DFF-43C3-B194-D21154559DA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57950" y="3063750"/>
            <a:ext cx="868023" cy="572392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="" xmlns:a16="http://schemas.microsoft.com/office/drawing/2014/main" id="{117A2DBC-97A6-40C0-BCF0-1435FD8FB3CD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5998" r="20692"/>
          <a:stretch/>
        </p:blipFill>
        <p:spPr>
          <a:xfrm>
            <a:off x="7406432" y="2880449"/>
            <a:ext cx="612082" cy="621511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E73CDF06-96F1-47C0-A5FB-59958E81B4BD}"/>
              </a:ext>
            </a:extLst>
          </p:cNvPr>
          <p:cNvSpPr txBox="1"/>
          <p:nvPr/>
        </p:nvSpPr>
        <p:spPr>
          <a:xfrm>
            <a:off x="6236925" y="3657423"/>
            <a:ext cx="13515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Little endian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="" xmlns:a16="http://schemas.microsoft.com/office/drawing/2014/main" id="{5FCD4EB0-1703-46C1-A365-FD3A81E2EC45}"/>
              </a:ext>
            </a:extLst>
          </p:cNvPr>
          <p:cNvSpPr txBox="1"/>
          <p:nvPr/>
        </p:nvSpPr>
        <p:spPr>
          <a:xfrm>
            <a:off x="7847372" y="3695490"/>
            <a:ext cx="12966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Big endian</a:t>
            </a:r>
          </a:p>
        </p:txBody>
      </p:sp>
      <p:pic>
        <p:nvPicPr>
          <p:cNvPr id="202767" name="Picture 15" descr="Image result for internet">
            <a:extLst>
              <a:ext uri="{FF2B5EF4-FFF2-40B4-BE49-F238E27FC236}">
                <a16:creationId xmlns="" xmlns:a16="http://schemas.microsoft.com/office/drawing/2014/main" id="{9F6A67EF-5574-4CB0-B6B9-A77D604EE47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74" t="5490" r="11235" b="9312"/>
          <a:stretch/>
        </p:blipFill>
        <p:spPr bwMode="auto">
          <a:xfrm>
            <a:off x="8134251" y="2880449"/>
            <a:ext cx="886618" cy="6830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877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2: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06525"/>
            <a:ext cx="9144001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Principles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of network applications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Socket Programming with UDP and TCP 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Web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and HTTP 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Electronic Mail (SMTP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, POP3, </a:t>
            </a: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IMAP)</a:t>
            </a:r>
            <a:endParaRPr lang="en-US" altLang="en-US" sz="2800" dirty="0">
              <a:latin typeface="Calibri Light" charset="0"/>
              <a:ea typeface="Calibri Light" charset="0"/>
              <a:cs typeface="Calibri Light" charset="0"/>
            </a:endParaRP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DNS</a:t>
            </a:r>
            <a:endParaRPr lang="en-US" altLang="en-US" sz="2800" dirty="0">
              <a:latin typeface="Calibri Light" charset="0"/>
              <a:ea typeface="Calibri Light" charset="0"/>
              <a:cs typeface="Calibri Light" charset="0"/>
            </a:endParaRP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P2P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Applications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Video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Streaming and Content Distribution Networks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87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201613"/>
            <a:ext cx="7772400" cy="892175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Web and HTTP</a:t>
            </a:r>
          </a:p>
        </p:txBody>
      </p:sp>
      <p:sp>
        <p:nvSpPr>
          <p:cNvPr id="67588" name="Rectangle 3"/>
          <p:cNvSpPr>
            <a:spLocks noGrp="1" noChangeArrowheads="1"/>
          </p:cNvSpPr>
          <p:nvPr>
            <p:ph idx="1"/>
          </p:nvPr>
        </p:nvSpPr>
        <p:spPr>
          <a:xfrm>
            <a:off x="533400" y="1360488"/>
            <a:ext cx="7772400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sz="3200" i="1" dirty="0">
                <a:latin typeface="Calibri"/>
                <a:ea typeface="ＭＳ Ｐゴシック" charset="-128"/>
              </a:rPr>
              <a:t>First, a review…</a:t>
            </a:r>
          </a:p>
          <a:p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web page</a:t>
            </a:r>
            <a:r>
              <a:rPr lang="en-US" altLang="en-US" dirty="0">
                <a:latin typeface="Calibri"/>
                <a:ea typeface="ＭＳ Ｐゴシック" charset="-128"/>
              </a:rPr>
              <a:t> consists of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objects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object can be HTML file, JPEG image, Java applet, audio file,…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web page consists of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base HTML-file</a:t>
            </a:r>
            <a:r>
              <a:rPr lang="en-US" altLang="en-US" dirty="0">
                <a:latin typeface="Calibri"/>
                <a:ea typeface="ＭＳ Ｐゴシック" charset="-128"/>
              </a:rPr>
              <a:t> which includes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several referenced objects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each object is addressable by a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URL, </a:t>
            </a:r>
            <a:r>
              <a:rPr lang="en-US" altLang="en-US" dirty="0">
                <a:latin typeface="Calibri"/>
                <a:ea typeface="ＭＳ Ｐゴシック" charset="-128"/>
              </a:rPr>
              <a:t>e.g.,</a:t>
            </a:r>
          </a:p>
          <a:p>
            <a:pPr>
              <a:buFont typeface="Wingdings" charset="2"/>
              <a:buNone/>
            </a:pPr>
            <a:endParaRPr lang="en-US" altLang="en-US" dirty="0">
              <a:latin typeface="Calibri"/>
              <a:ea typeface="ＭＳ Ｐゴシック" charset="-128"/>
            </a:endParaRPr>
          </a:p>
        </p:txBody>
      </p:sp>
      <p:grpSp>
        <p:nvGrpSpPr>
          <p:cNvPr id="67589" name="Group 10"/>
          <p:cNvGrpSpPr>
            <a:grpSpLocks/>
          </p:cNvGrpSpPr>
          <p:nvPr/>
        </p:nvGrpSpPr>
        <p:grpSpPr bwMode="auto">
          <a:xfrm>
            <a:off x="1201738" y="4781199"/>
            <a:ext cx="6835775" cy="1144588"/>
            <a:chOff x="788" y="2955"/>
            <a:chExt cx="4306" cy="721"/>
          </a:xfrm>
        </p:grpSpPr>
        <p:sp>
          <p:nvSpPr>
            <p:cNvPr id="67591" name="Text Box 5"/>
            <p:cNvSpPr txBox="1">
              <a:spLocks noChangeArrowheads="1"/>
            </p:cNvSpPr>
            <p:nvPr/>
          </p:nvSpPr>
          <p:spPr bwMode="auto">
            <a:xfrm>
              <a:off x="788" y="2955"/>
              <a:ext cx="41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dirty="0" err="1">
                  <a:latin typeface="Courier New" charset="0"/>
                </a:rPr>
                <a:t>www.someschool.edu</a:t>
              </a:r>
              <a:r>
                <a:rPr lang="en-US" altLang="en-US" sz="2400" dirty="0">
                  <a:latin typeface="Courier New" charset="0"/>
                </a:rPr>
                <a:t>/</a:t>
              </a:r>
              <a:r>
                <a:rPr lang="en-US" altLang="en-US" sz="2400" dirty="0" err="1">
                  <a:latin typeface="Courier New" charset="0"/>
                </a:rPr>
                <a:t>someDept</a:t>
              </a:r>
              <a:r>
                <a:rPr lang="en-US" altLang="en-US" sz="2400" dirty="0">
                  <a:latin typeface="Courier New" charset="0"/>
                </a:rPr>
                <a:t>/</a:t>
              </a:r>
              <a:r>
                <a:rPr lang="en-US" altLang="en-US" sz="2400" dirty="0" err="1">
                  <a:latin typeface="Courier New" charset="0"/>
                </a:rPr>
                <a:t>pic.gif</a:t>
              </a:r>
              <a:endParaRPr lang="en-US" altLang="en-US" sz="2400" dirty="0">
                <a:latin typeface="Courier New" charset="0"/>
              </a:endParaRPr>
            </a:p>
          </p:txBody>
        </p:sp>
        <p:sp>
          <p:nvSpPr>
            <p:cNvPr id="67592" name="AutoShape 6"/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67593" name="AutoShape 7"/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67594" name="Text Box 8"/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host name</a:t>
              </a:r>
            </a:p>
          </p:txBody>
        </p:sp>
        <p:sp>
          <p:nvSpPr>
            <p:cNvPr id="67595" name="Text Box 9"/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path</a:t>
              </a:r>
              <a:r>
                <a:rPr lang="en-US" altLang="en-US" sz="2400">
                  <a:latin typeface="Comic Sans MS" charset="0"/>
                </a:rPr>
                <a:t> </a:t>
              </a:r>
              <a:r>
                <a:rPr lang="en-US" altLang="en-US" sz="2400"/>
                <a:t>name</a:t>
              </a:r>
            </a:p>
          </p:txBody>
        </p:sp>
      </p:grpSp>
      <p:pic>
        <p:nvPicPr>
          <p:cNvPr id="67590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38200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9331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88" grpId="0" uiExpand="1" build="p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309563"/>
            <a:ext cx="7772400" cy="795337"/>
          </a:xfrm>
        </p:spPr>
        <p:txBody>
          <a:bodyPr>
            <a:normAutofit/>
          </a:bodyPr>
          <a:lstStyle/>
          <a:p>
            <a:r>
              <a:rPr lang="en-US" altLang="en-US">
                <a:latin typeface="Calibri Light" charset="0"/>
                <a:ea typeface="Calibri Light" charset="0"/>
                <a:cs typeface="Calibri Light" charset="0"/>
              </a:rPr>
              <a:t>HTTP overview</a:t>
            </a:r>
            <a:endParaRPr lang="en-US" altLang="en-US" sz="4800">
              <a:latin typeface="Calibri Light" charset="0"/>
              <a:ea typeface="Calibri Light" charset="0"/>
              <a:cs typeface="Calibri Light" charset="0"/>
            </a:endParaRPr>
          </a:p>
        </p:txBody>
      </p:sp>
      <p:sp>
        <p:nvSpPr>
          <p:cNvPr id="86020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489075"/>
            <a:ext cx="381000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HTTP: hypertext transfer protocol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latin typeface="Calibri" charset="0"/>
                <a:ea typeface="Calibri" charset="0"/>
                <a:cs typeface="Calibri" charset="0"/>
              </a:rPr>
              <a:t>Web</a:t>
            </a:r>
            <a:r>
              <a:rPr lang="ja-JP" altLang="en-US" sz="2400" dirty="0">
                <a:latin typeface="Calibri" charset="0"/>
                <a:ea typeface="Calibri" charset="0"/>
                <a:cs typeface="Calibri" charset="0"/>
              </a:rPr>
              <a:t>’</a:t>
            </a:r>
            <a:r>
              <a:rPr lang="en-US" altLang="ja-JP" sz="2400" dirty="0">
                <a:latin typeface="Calibri" charset="0"/>
                <a:ea typeface="Calibri" charset="0"/>
                <a:cs typeface="Calibri" charset="0"/>
              </a:rPr>
              <a:t>s application layer protocol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latin typeface="Calibri" charset="0"/>
                <a:ea typeface="Calibri" charset="0"/>
                <a:cs typeface="Calibri" charset="0"/>
              </a:rPr>
              <a:t>client/server model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client</a:t>
            </a:r>
            <a:r>
              <a:rPr lang="en-US" altLang="en-US" i="1" dirty="0">
                <a:solidFill>
                  <a:srgbClr val="FF0000"/>
                </a:solidFill>
                <a:latin typeface="Calibri" charset="0"/>
                <a:ea typeface="Calibri" charset="0"/>
                <a:cs typeface="Calibri" charset="0"/>
              </a:rPr>
              <a:t>: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 browser that requests, receives, (using HTTP protocol) and </a:t>
            </a:r>
            <a:r>
              <a:rPr lang="ja-JP" altLang="en-US" dirty="0">
                <a:latin typeface="Calibri" charset="0"/>
                <a:ea typeface="Calibri" charset="0"/>
                <a:cs typeface="Calibri" charset="0"/>
              </a:rPr>
              <a:t>“</a:t>
            </a:r>
            <a:r>
              <a:rPr lang="en-US" altLang="ja-JP" dirty="0">
                <a:latin typeface="Calibri" charset="0"/>
                <a:ea typeface="Calibri" charset="0"/>
                <a:cs typeface="Calibri" charset="0"/>
              </a:rPr>
              <a:t>displays</a:t>
            </a:r>
            <a:r>
              <a:rPr lang="ja-JP" altLang="en-US" dirty="0">
                <a:latin typeface="Calibri" charset="0"/>
                <a:ea typeface="Calibri" charset="0"/>
                <a:cs typeface="Calibri" charset="0"/>
              </a:rPr>
              <a:t>”</a:t>
            </a:r>
            <a:r>
              <a:rPr lang="en-US" altLang="ja-JP" dirty="0">
                <a:latin typeface="Calibri" charset="0"/>
                <a:ea typeface="Calibri" charset="0"/>
                <a:cs typeface="Calibri" charset="0"/>
              </a:rPr>
              <a:t> Web objects 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server: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 Web server sends (using HTTP protocol) objects in response to requests</a:t>
            </a:r>
          </a:p>
          <a:p>
            <a:pPr>
              <a:lnSpc>
                <a:spcPct val="75000"/>
              </a:lnSpc>
              <a:buFont typeface="Wingdings" charset="2"/>
              <a:buNone/>
            </a:pPr>
            <a:endParaRPr lang="en-US" altLang="en-US" sz="2400" dirty="0">
              <a:latin typeface="Calibri" charset="0"/>
              <a:ea typeface="Calibri" charset="0"/>
              <a:cs typeface="Calibri" charset="0"/>
            </a:endParaRPr>
          </a:p>
        </p:txBody>
      </p:sp>
      <p:sp>
        <p:nvSpPr>
          <p:cNvPr id="69637" name="Text Box 7"/>
          <p:cNvSpPr txBox="1">
            <a:spLocks noChangeArrowheads="1"/>
          </p:cNvSpPr>
          <p:nvPr/>
        </p:nvSpPr>
        <p:spPr bwMode="auto">
          <a:xfrm>
            <a:off x="4565650" y="2455863"/>
            <a:ext cx="1584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PC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Firefox browser</a:t>
            </a:r>
            <a:endParaRPr lang="en-US" altLang="en-US" sz="2400" dirty="0"/>
          </a:p>
        </p:txBody>
      </p:sp>
      <p:sp>
        <p:nvSpPr>
          <p:cNvPr id="69638" name="Text Box 9"/>
          <p:cNvSpPr txBox="1">
            <a:spLocks noChangeArrowheads="1"/>
          </p:cNvSpPr>
          <p:nvPr/>
        </p:nvSpPr>
        <p:spPr bwMode="auto">
          <a:xfrm>
            <a:off x="7508875" y="3836988"/>
            <a:ext cx="13462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Apache Web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69639" name="Text Box 23"/>
          <p:cNvSpPr txBox="1">
            <a:spLocks noChangeArrowheads="1"/>
          </p:cNvSpPr>
          <p:nvPr/>
        </p:nvSpPr>
        <p:spPr bwMode="auto">
          <a:xfrm>
            <a:off x="4800600" y="5218113"/>
            <a:ext cx="15636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iPhone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Safari browser</a:t>
            </a:r>
            <a:endParaRPr lang="en-US" altLang="en-US" sz="2400"/>
          </a:p>
        </p:txBody>
      </p:sp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5778500" y="2136775"/>
            <a:ext cx="2101850" cy="946150"/>
            <a:chOff x="3640" y="1346"/>
            <a:chExt cx="1324" cy="596"/>
          </a:xfrm>
        </p:grpSpPr>
        <p:sp>
          <p:nvSpPr>
            <p:cNvPr id="69688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9" name="Text Box 24"/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solidFill>
                    <a:srgbClr val="CC0000"/>
                  </a:solidFill>
                </a:rPr>
                <a:t>HTTP request</a:t>
              </a:r>
              <a:endParaRPr lang="en-US" altLang="en-US" sz="2400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5889625" y="2344738"/>
            <a:ext cx="1971675" cy="904875"/>
            <a:chOff x="4141" y="394"/>
            <a:chExt cx="1242" cy="570"/>
          </a:xfrm>
        </p:grpSpPr>
        <p:sp>
          <p:nvSpPr>
            <p:cNvPr id="69686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7" name="Text Box 26"/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solidFill>
                    <a:srgbClr val="CC0000"/>
                  </a:solidFill>
                </a:rPr>
                <a:t>HTTP response</a:t>
              </a:r>
              <a:endParaRPr lang="en-US" altLang="en-US" sz="2400" dirty="0">
                <a:solidFill>
                  <a:srgbClr val="CC0000"/>
                </a:solidFill>
              </a:endParaRPr>
            </a:p>
          </p:txBody>
        </p:sp>
      </p:grpSp>
      <p:pic>
        <p:nvPicPr>
          <p:cNvPr id="69642" name="Picture 3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919163"/>
            <a:ext cx="33401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7"/>
          <p:cNvGrpSpPr>
            <a:grpSpLocks/>
          </p:cNvGrpSpPr>
          <p:nvPr/>
        </p:nvGrpSpPr>
        <p:grpSpPr bwMode="auto">
          <a:xfrm rot="-3183056">
            <a:off x="5754688" y="3630613"/>
            <a:ext cx="2101850" cy="946150"/>
            <a:chOff x="3640" y="1346"/>
            <a:chExt cx="1324" cy="596"/>
          </a:xfrm>
        </p:grpSpPr>
        <p:sp>
          <p:nvSpPr>
            <p:cNvPr id="69684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5" name="Text Box 24"/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solidFill>
                    <a:srgbClr val="CC0000"/>
                  </a:solidFill>
                </a:rPr>
                <a:t>HTTP request</a:t>
              </a:r>
              <a:endParaRPr lang="en-US" altLang="en-US" sz="2400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5" name="Group 40"/>
          <p:cNvGrpSpPr>
            <a:grpSpLocks/>
          </p:cNvGrpSpPr>
          <p:nvPr/>
        </p:nvGrpSpPr>
        <p:grpSpPr bwMode="auto">
          <a:xfrm rot="-3264937">
            <a:off x="5800725" y="3870325"/>
            <a:ext cx="1971675" cy="904875"/>
            <a:chOff x="4141" y="394"/>
            <a:chExt cx="1242" cy="570"/>
          </a:xfrm>
        </p:grpSpPr>
        <p:sp>
          <p:nvSpPr>
            <p:cNvPr id="69682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3" name="Text Box 26"/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solidFill>
                    <a:srgbClr val="CC0000"/>
                  </a:solidFill>
                </a:rPr>
                <a:t>HTTP response</a:t>
              </a:r>
              <a:endParaRPr lang="en-US" altLang="en-US" sz="2400" dirty="0">
                <a:solidFill>
                  <a:srgbClr val="CC0000"/>
                </a:solidFill>
              </a:endParaRPr>
            </a:p>
          </p:txBody>
        </p:sp>
      </p:grpSp>
      <p:pic>
        <p:nvPicPr>
          <p:cNvPr id="69645" name="Picture 43" descr="iphone_stylized_smal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286250"/>
            <a:ext cx="382588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9646" name="Group 44"/>
          <p:cNvGrpSpPr>
            <a:grpSpLocks/>
          </p:cNvGrpSpPr>
          <p:nvPr/>
        </p:nvGrpSpPr>
        <p:grpSpPr bwMode="auto">
          <a:xfrm>
            <a:off x="4757738" y="1468438"/>
            <a:ext cx="1066800" cy="1079500"/>
            <a:chOff x="-44" y="1473"/>
            <a:chExt cx="981" cy="1105"/>
          </a:xfrm>
        </p:grpSpPr>
        <p:pic>
          <p:nvPicPr>
            <p:cNvPr id="69680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681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9647" name="Group 47"/>
          <p:cNvGrpSpPr>
            <a:grpSpLocks/>
          </p:cNvGrpSpPr>
          <p:nvPr/>
        </p:nvGrpSpPr>
        <p:grpSpPr bwMode="auto">
          <a:xfrm>
            <a:off x="7878763" y="2633663"/>
            <a:ext cx="695325" cy="1282700"/>
            <a:chOff x="4140" y="429"/>
            <a:chExt cx="1425" cy="2396"/>
          </a:xfrm>
        </p:grpSpPr>
        <p:sp>
          <p:nvSpPr>
            <p:cNvPr id="69648" name="Freeform 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Rectangle 49"/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50" name="Freeform 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Rectangle 52"/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3" name="Group 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678" name="AutoShape 54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9" name="AutoShape 55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4" name="Rectangle 56"/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5" name="Group 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676" name="AutoShape 58"/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7" name="AutoShape 59"/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6" name="Rectangle 60"/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57" name="Rectangle 61"/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8" name="Group 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9674" name="AutoShape 6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5" name="AutoShape 64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9" name="Freeform 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9660" name="Group 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9672" name="AutoShape 6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3" name="AutoShape 68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61" name="Rectangle 69"/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2" name="Freeform 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3" name="Freeform 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4" name="Oval 72"/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5" name="Freeform 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6" name="AutoShape 74"/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7" name="AutoShape 75"/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8" name="Oval 76"/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9" name="Oval 77"/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69670" name="Oval 78"/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71" name="Rectangle 79"/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7034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0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60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60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020" grpId="0" uiExpand="1" build="p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5" name="Rectangle 2"/>
          <p:cNvSpPr>
            <a:spLocks noGrp="1" noChangeArrowheads="1"/>
          </p:cNvSpPr>
          <p:nvPr>
            <p:ph type="title"/>
          </p:nvPr>
        </p:nvSpPr>
        <p:spPr>
          <a:xfrm>
            <a:off x="423863" y="347663"/>
            <a:ext cx="7772400" cy="795337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HTTP </a:t>
            </a:r>
            <a:r>
              <a:rPr lang="en-US" altLang="en-US" dirty="0" smtClean="0">
                <a:latin typeface="Calibri Light"/>
                <a:ea typeface="ＭＳ Ｐゴシック" charset="-128"/>
              </a:rPr>
              <a:t>overview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sp>
        <p:nvSpPr>
          <p:cNvPr id="88070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44513" y="1511300"/>
            <a:ext cx="3971925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Calibri"/>
              </a:rPr>
              <a:t>U</a:t>
            </a:r>
            <a:r>
              <a:rPr lang="en-US" i="1" dirty="0" smtClean="0">
                <a:solidFill>
                  <a:srgbClr val="CC0000"/>
                </a:solidFill>
                <a:latin typeface="Calibri"/>
              </a:rPr>
              <a:t>ses </a:t>
            </a:r>
            <a:r>
              <a:rPr lang="en-US" i="1" dirty="0">
                <a:solidFill>
                  <a:srgbClr val="CC0000"/>
                </a:solidFill>
                <a:latin typeface="Calibri"/>
              </a:rPr>
              <a:t>TCP: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client initiates TCP connection (creates socket) to server,  port 80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server accepts TCP connection from client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HTTP messages (application-layer protocol messages) exchanged between browser (HTTP client) and Web server (HTTP server)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TCP connection closed</a:t>
            </a:r>
            <a:endParaRPr lang="en-US" dirty="0">
              <a:latin typeface="Calibri"/>
            </a:endParaRPr>
          </a:p>
        </p:txBody>
      </p:sp>
      <p:sp>
        <p:nvSpPr>
          <p:cNvPr id="88071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5029200" y="1566863"/>
            <a:ext cx="3200400" cy="14478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75000"/>
              </a:lnSpc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HTTP is </a:t>
            </a:r>
            <a:r>
              <a:rPr lang="ja-JP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“</a:t>
            </a:r>
            <a:r>
              <a:rPr lang="en-US" altLang="ja-JP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stateless</a:t>
            </a:r>
            <a:r>
              <a:rPr lang="ja-JP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”</a:t>
            </a:r>
            <a:endParaRPr lang="en-US" altLang="ja-JP" i="1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>
              <a:lnSpc>
                <a:spcPct val="75000"/>
              </a:lnSpc>
            </a:pPr>
            <a:r>
              <a:rPr lang="en-US" altLang="en-US" sz="2400" dirty="0">
                <a:latin typeface="Calibri"/>
                <a:ea typeface="ＭＳ Ｐゴシック" charset="-128"/>
              </a:rPr>
              <a:t>server maintains no information about past client requests</a:t>
            </a:r>
          </a:p>
        </p:txBody>
      </p:sp>
      <p:sp>
        <p:nvSpPr>
          <p:cNvPr id="71683" name="Rectangle 7"/>
          <p:cNvSpPr>
            <a:spLocks noChangeArrowheads="1"/>
          </p:cNvSpPr>
          <p:nvPr/>
        </p:nvSpPr>
        <p:spPr bwMode="auto">
          <a:xfrm>
            <a:off x="4781550" y="3400425"/>
            <a:ext cx="3838575" cy="2711450"/>
          </a:xfrm>
          <a:prstGeom prst="rect">
            <a:avLst/>
          </a:prstGeom>
          <a:solidFill>
            <a:srgbClr val="FFFFFF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charset="0"/>
            </a:endParaRPr>
          </a:p>
        </p:txBody>
      </p:sp>
      <p:sp>
        <p:nvSpPr>
          <p:cNvPr id="71684" name="Rectangle 9"/>
          <p:cNvSpPr>
            <a:spLocks noChangeArrowheads="1"/>
          </p:cNvSpPr>
          <p:nvPr/>
        </p:nvSpPr>
        <p:spPr bwMode="auto">
          <a:xfrm>
            <a:off x="7667625" y="3238500"/>
            <a:ext cx="828675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charset="0"/>
            </a:endParaRPr>
          </a:p>
        </p:txBody>
      </p:sp>
      <p:sp>
        <p:nvSpPr>
          <p:cNvPr id="88072" name="Rectangle 6"/>
          <p:cNvSpPr>
            <a:spLocks noChangeArrowheads="1"/>
          </p:cNvSpPr>
          <p:nvPr/>
        </p:nvSpPr>
        <p:spPr bwMode="auto">
          <a:xfrm>
            <a:off x="4852988" y="3614738"/>
            <a:ext cx="3752850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400" dirty="0">
                <a:solidFill>
                  <a:srgbClr val="000099"/>
                </a:solidFill>
                <a:latin typeface="Calibri"/>
              </a:rPr>
              <a:t>protocols that maintain </a:t>
            </a:r>
            <a:r>
              <a:rPr lang="ja-JP" altLang="en-US" sz="2400">
                <a:solidFill>
                  <a:srgbClr val="000099"/>
                </a:solidFill>
                <a:latin typeface="Calibri"/>
              </a:rPr>
              <a:t>“</a:t>
            </a:r>
            <a:r>
              <a:rPr lang="en-US" altLang="ja-JP" sz="2400" dirty="0">
                <a:solidFill>
                  <a:srgbClr val="000099"/>
                </a:solidFill>
                <a:latin typeface="Calibri"/>
              </a:rPr>
              <a:t>state</a:t>
            </a:r>
            <a:r>
              <a:rPr lang="ja-JP" altLang="en-US" sz="2400">
                <a:solidFill>
                  <a:srgbClr val="000099"/>
                </a:solidFill>
                <a:latin typeface="Calibri"/>
              </a:rPr>
              <a:t>”</a:t>
            </a:r>
            <a:r>
              <a:rPr lang="en-US" altLang="ja-JP" sz="2400" dirty="0">
                <a:solidFill>
                  <a:srgbClr val="000099"/>
                </a:solidFill>
                <a:latin typeface="Calibri"/>
              </a:rPr>
              <a:t> are complex!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/>
              </a:rPr>
              <a:t>past history (state) must be maintained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/>
              </a:rPr>
              <a:t>if server/client crashes, their views of </a:t>
            </a:r>
            <a:r>
              <a:rPr lang="ja-JP" altLang="en-US">
                <a:latin typeface="Calibri"/>
              </a:rPr>
              <a:t>“</a:t>
            </a:r>
            <a:r>
              <a:rPr lang="en-US" altLang="ja-JP" dirty="0">
                <a:latin typeface="Calibri"/>
              </a:rPr>
              <a:t>state</a:t>
            </a:r>
            <a:r>
              <a:rPr lang="ja-JP" altLang="en-US">
                <a:latin typeface="Calibri"/>
              </a:rPr>
              <a:t>”</a:t>
            </a:r>
            <a:r>
              <a:rPr lang="en-US" altLang="ja-JP" dirty="0">
                <a:latin typeface="Calibri"/>
              </a:rPr>
              <a:t> may be inconsistent, must be reconciled</a:t>
            </a:r>
          </a:p>
          <a:p>
            <a:pPr>
              <a:buFont typeface="ZapfDingbats" charset="0"/>
              <a:buChar char="r"/>
            </a:pPr>
            <a:endParaRPr lang="en-US" altLang="en-US" dirty="0">
              <a:latin typeface="Calibri"/>
            </a:endParaRPr>
          </a:p>
        </p:txBody>
      </p:sp>
      <p:sp>
        <p:nvSpPr>
          <p:cNvPr id="71689" name="Text Box 8"/>
          <p:cNvSpPr txBox="1">
            <a:spLocks noChangeArrowheads="1"/>
          </p:cNvSpPr>
          <p:nvPr/>
        </p:nvSpPr>
        <p:spPr bwMode="auto">
          <a:xfrm>
            <a:off x="7641178" y="3160713"/>
            <a:ext cx="8402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aside</a:t>
            </a:r>
          </a:p>
        </p:txBody>
      </p:sp>
      <p:pic>
        <p:nvPicPr>
          <p:cNvPr id="71690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6" y="1020763"/>
            <a:ext cx="346815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229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070" grpId="0" uiExpand="1" build="p"/>
      <p:bldP spid="88071" grpId="0" uiExpand="1" build="p"/>
      <p:bldP spid="71683" grpId="0" animBg="1"/>
      <p:bldP spid="88072" grpId="0"/>
      <p:bldP spid="71689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HTTP connections</a:t>
            </a:r>
          </a:p>
        </p:txBody>
      </p:sp>
      <p:sp>
        <p:nvSpPr>
          <p:cNvPr id="73732" name="Rectangle 3"/>
          <p:cNvSpPr>
            <a:spLocks noGrp="1" noChangeArrowheads="1"/>
          </p:cNvSpPr>
          <p:nvPr>
            <p:ph sz="half"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non-persistent HTTP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at most one object sent over TCP connection</a:t>
            </a:r>
          </a:p>
          <a:p>
            <a:pPr lvl="1"/>
            <a:r>
              <a:rPr lang="en-US" altLang="en-US" sz="2800" dirty="0">
                <a:latin typeface="Calibri"/>
                <a:ea typeface="ＭＳ Ｐゴシック" charset="-128"/>
              </a:rPr>
              <a:t>connection then closed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downloading multiple objects required multiple connections</a:t>
            </a:r>
          </a:p>
          <a:p>
            <a:pPr>
              <a:buFont typeface="Wingdings" charset="2"/>
              <a:buNone/>
            </a:pPr>
            <a:endParaRPr lang="en-US" altLang="en-US" sz="2400" dirty="0">
              <a:latin typeface="Calibri"/>
              <a:ea typeface="ＭＳ Ｐゴシック" charset="-128"/>
            </a:endParaRPr>
          </a:p>
        </p:txBody>
      </p:sp>
      <p:sp>
        <p:nvSpPr>
          <p:cNvPr id="73733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667194" y="1792288"/>
            <a:ext cx="3810000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persistent HTTP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multiple objects can be sent over single TCP connection between client, server</a:t>
            </a:r>
          </a:p>
          <a:p>
            <a:pPr>
              <a:buFont typeface="Wingdings" charset="2"/>
              <a:buNone/>
            </a:pPr>
            <a:endParaRPr lang="en-US" altLang="en-US" sz="2400" dirty="0">
              <a:latin typeface="Calibri"/>
              <a:ea typeface="ＭＳ Ｐゴシック" charset="-128"/>
            </a:endParaRPr>
          </a:p>
        </p:txBody>
      </p:sp>
      <p:pic>
        <p:nvPicPr>
          <p:cNvPr id="73734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255713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949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2" grpId="0" uiExpand="1" build="p"/>
      <p:bldP spid="73733" grpId="0" uiExpand="1" build="p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82" name="Rectangle 2"/>
          <p:cNvSpPr>
            <a:spLocks noGrp="1" noChangeArrowheads="1"/>
          </p:cNvSpPr>
          <p:nvPr>
            <p:ph type="title"/>
          </p:nvPr>
        </p:nvSpPr>
        <p:spPr>
          <a:xfrm>
            <a:off x="498475" y="190500"/>
            <a:ext cx="7772400" cy="866775"/>
          </a:xfrm>
        </p:spPr>
        <p:txBody>
          <a:bodyPr>
            <a:normAutofit/>
          </a:bodyPr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Non-persistent HTTP</a:t>
            </a:r>
            <a:endParaRPr lang="en-US" altLang="en-US" sz="4800" dirty="0">
              <a:latin typeface="Calibri Light"/>
              <a:ea typeface="ＭＳ Ｐゴシック" charset="-128"/>
            </a:endParaRPr>
          </a:p>
        </p:txBody>
      </p:sp>
      <p:sp>
        <p:nvSpPr>
          <p:cNvPr id="7578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01638" y="1046691"/>
            <a:ext cx="7942262" cy="466725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sz="2400" dirty="0">
                <a:latin typeface="Calibri"/>
                <a:ea typeface="ＭＳ Ｐゴシック" charset="-128"/>
              </a:rPr>
              <a:t>suppose user enters URL:</a:t>
            </a:r>
          </a:p>
        </p:txBody>
      </p:sp>
      <p:sp>
        <p:nvSpPr>
          <p:cNvPr id="53256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42733" y="1711498"/>
            <a:ext cx="4163133" cy="19050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sz="18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1a</a:t>
            </a:r>
            <a:r>
              <a:rPr lang="en-US" altLang="en-US" sz="1800" dirty="0">
                <a:solidFill>
                  <a:srgbClr val="FF0000"/>
                </a:solidFill>
                <a:latin typeface="Calibri"/>
                <a:ea typeface="ＭＳ Ｐゴシック" charset="-128"/>
              </a:rPr>
              <a:t>.</a:t>
            </a:r>
            <a:r>
              <a:rPr lang="en-US" altLang="en-US" sz="1800" dirty="0">
                <a:latin typeface="Calibri"/>
                <a:ea typeface="ＭＳ Ｐゴシック" charset="-128"/>
              </a:rPr>
              <a:t> HTTP client initiates TCP connection to HTTP server (process) at www.</a:t>
            </a:r>
            <a:r>
              <a:rPr lang="en-US" altLang="en-US" sz="1800" dirty="0" err="1">
                <a:latin typeface="Calibri"/>
                <a:ea typeface="ＭＳ Ｐゴシック" charset="-128"/>
              </a:rPr>
              <a:t>someSchool.edu</a:t>
            </a:r>
            <a:r>
              <a:rPr lang="en-US" altLang="en-US" sz="1800" dirty="0">
                <a:latin typeface="Calibri"/>
                <a:ea typeface="ＭＳ Ｐゴシック" charset="-128"/>
              </a:rPr>
              <a:t> on port 80</a:t>
            </a:r>
          </a:p>
        </p:txBody>
      </p:sp>
      <p:pic>
        <p:nvPicPr>
          <p:cNvPr id="75779" name="Picture 2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250" y="84296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Line 11"/>
          <p:cNvSpPr>
            <a:spLocks noChangeShapeType="1"/>
          </p:cNvSpPr>
          <p:nvPr/>
        </p:nvSpPr>
        <p:spPr bwMode="auto">
          <a:xfrm>
            <a:off x="476250" y="1758992"/>
            <a:ext cx="0" cy="4832308"/>
          </a:xfrm>
          <a:prstGeom prst="line">
            <a:avLst/>
          </a:prstGeom>
          <a:noFill/>
          <a:ln w="19050">
            <a:solidFill>
              <a:schemeClr val="bg2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7" name="Rectangle 5"/>
          <p:cNvSpPr>
            <a:spLocks noChangeArrowheads="1"/>
          </p:cNvSpPr>
          <p:nvPr/>
        </p:nvSpPr>
        <p:spPr bwMode="auto">
          <a:xfrm>
            <a:off x="445203" y="3027531"/>
            <a:ext cx="4017262" cy="2112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  <a:latin typeface="Calibri"/>
              </a:rPr>
              <a:t>2</a:t>
            </a:r>
            <a:r>
              <a:rPr lang="en-US" altLang="en-US" sz="1800" dirty="0">
                <a:solidFill>
                  <a:srgbClr val="FF0000"/>
                </a:solidFill>
                <a:latin typeface="Calibri"/>
              </a:rPr>
              <a:t>.</a:t>
            </a:r>
            <a:r>
              <a:rPr lang="en-US" altLang="en-US" sz="1800" dirty="0">
                <a:latin typeface="Calibri"/>
              </a:rPr>
              <a:t> HTTP client sends HTTP </a:t>
            </a:r>
            <a:r>
              <a:rPr lang="en-US" altLang="en-US" sz="1800" i="1" dirty="0">
                <a:solidFill>
                  <a:srgbClr val="000099"/>
                </a:solidFill>
                <a:latin typeface="Calibri"/>
              </a:rPr>
              <a:t>request message</a:t>
            </a:r>
            <a:r>
              <a:rPr lang="en-US" altLang="en-US" sz="1800" dirty="0">
                <a:latin typeface="Calibri"/>
              </a:rPr>
              <a:t> (containing URL) into TCP connection socket. Message indicates that client wants object someDepartment/home.index</a:t>
            </a:r>
          </a:p>
        </p:txBody>
      </p:sp>
      <p:sp>
        <p:nvSpPr>
          <p:cNvPr id="53258" name="Rectangle 6"/>
          <p:cNvSpPr>
            <a:spLocks noChangeArrowheads="1"/>
          </p:cNvSpPr>
          <p:nvPr/>
        </p:nvSpPr>
        <p:spPr bwMode="auto">
          <a:xfrm>
            <a:off x="5255688" y="2117721"/>
            <a:ext cx="3810000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  <a:latin typeface="Calibri"/>
              </a:rPr>
              <a:t>1b</a:t>
            </a:r>
            <a:r>
              <a:rPr lang="en-US" altLang="en-US" sz="1800" dirty="0">
                <a:solidFill>
                  <a:srgbClr val="FF0000"/>
                </a:solidFill>
                <a:latin typeface="Calibri"/>
              </a:rPr>
              <a:t>.</a:t>
            </a:r>
            <a:r>
              <a:rPr lang="en-US" altLang="en-US" sz="1800" dirty="0">
                <a:latin typeface="Calibri"/>
              </a:rPr>
              <a:t> HTTP server at host www.</a:t>
            </a:r>
            <a:r>
              <a:rPr lang="en-US" altLang="en-US" sz="1800" dirty="0" err="1">
                <a:latin typeface="Calibri"/>
              </a:rPr>
              <a:t>someSchool.edu</a:t>
            </a:r>
            <a:r>
              <a:rPr lang="en-US" altLang="en-US" sz="1800" dirty="0">
                <a:latin typeface="Calibri"/>
              </a:rPr>
              <a:t> waiting for TCP connection at port 80. 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altLang="ja-JP" sz="1800" dirty="0">
                <a:latin typeface="Calibri"/>
              </a:rPr>
              <a:t>accepts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altLang="ja-JP" sz="1800" dirty="0">
                <a:latin typeface="Calibri"/>
              </a:rPr>
              <a:t> connection, notifying client</a:t>
            </a:r>
            <a:endParaRPr lang="en-US" altLang="en-US" sz="1800" dirty="0">
              <a:latin typeface="Calibri"/>
            </a:endParaRPr>
          </a:p>
        </p:txBody>
      </p:sp>
      <p:sp>
        <p:nvSpPr>
          <p:cNvPr id="53259" name="Rectangle 7"/>
          <p:cNvSpPr>
            <a:spLocks noChangeArrowheads="1"/>
          </p:cNvSpPr>
          <p:nvPr/>
        </p:nvSpPr>
        <p:spPr bwMode="auto">
          <a:xfrm>
            <a:off x="5198538" y="3828339"/>
            <a:ext cx="38100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  <a:latin typeface="Calibri"/>
              </a:rPr>
              <a:t>3</a:t>
            </a:r>
            <a:r>
              <a:rPr lang="en-US" altLang="en-US" sz="1800" dirty="0">
                <a:solidFill>
                  <a:srgbClr val="FF0000"/>
                </a:solidFill>
                <a:latin typeface="Calibri"/>
              </a:rPr>
              <a:t>.</a:t>
            </a:r>
            <a:r>
              <a:rPr lang="en-US" altLang="en-US" sz="1800" dirty="0">
                <a:latin typeface="Calibri"/>
              </a:rPr>
              <a:t> HTTP server receives request message, forms </a:t>
            </a:r>
            <a:r>
              <a:rPr lang="en-US" altLang="en-US" sz="1800" i="1" dirty="0">
                <a:solidFill>
                  <a:srgbClr val="000099"/>
                </a:solidFill>
                <a:latin typeface="Calibri"/>
              </a:rPr>
              <a:t>response message</a:t>
            </a:r>
            <a:r>
              <a:rPr lang="en-US" altLang="en-US" sz="1800" dirty="0">
                <a:latin typeface="Calibri"/>
              </a:rPr>
              <a:t> containing requested object, and sends message into its socket</a:t>
            </a:r>
          </a:p>
        </p:txBody>
      </p:sp>
      <p:sp>
        <p:nvSpPr>
          <p:cNvPr id="53261" name="Line 9"/>
          <p:cNvSpPr>
            <a:spLocks noChangeShapeType="1"/>
          </p:cNvSpPr>
          <p:nvPr/>
        </p:nvSpPr>
        <p:spPr bwMode="auto">
          <a:xfrm>
            <a:off x="4403727" y="3857266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10"/>
          <p:cNvSpPr>
            <a:spLocks noChangeShapeType="1"/>
          </p:cNvSpPr>
          <p:nvPr/>
        </p:nvSpPr>
        <p:spPr bwMode="auto">
          <a:xfrm flipH="1">
            <a:off x="4403727" y="4489443"/>
            <a:ext cx="1055688" cy="6207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0" name="Text Box 12"/>
          <p:cNvSpPr txBox="1">
            <a:spLocks noChangeArrowheads="1"/>
          </p:cNvSpPr>
          <p:nvPr/>
        </p:nvSpPr>
        <p:spPr bwMode="auto">
          <a:xfrm>
            <a:off x="161925" y="3890996"/>
            <a:ext cx="673100" cy="4064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xtLst/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chemeClr val="bg2">
                    <a:lumMod val="75000"/>
                  </a:schemeClr>
                </a:solidFill>
              </a:rPr>
              <a:t>time</a:t>
            </a:r>
          </a:p>
        </p:txBody>
      </p:sp>
      <p:sp>
        <p:nvSpPr>
          <p:cNvPr id="53260" name="Line 8"/>
          <p:cNvSpPr>
            <a:spLocks noChangeShapeType="1"/>
          </p:cNvSpPr>
          <p:nvPr/>
        </p:nvSpPr>
        <p:spPr bwMode="auto">
          <a:xfrm>
            <a:off x="4556127" y="208350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14"/>
          <p:cNvSpPr>
            <a:spLocks noChangeShapeType="1"/>
          </p:cNvSpPr>
          <p:nvPr/>
        </p:nvSpPr>
        <p:spPr bwMode="auto">
          <a:xfrm flipH="1">
            <a:off x="4462465" y="278500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3" name="Text Box 15"/>
          <p:cNvSpPr txBox="1">
            <a:spLocks noChangeArrowheads="1"/>
          </p:cNvSpPr>
          <p:nvPr/>
        </p:nvSpPr>
        <p:spPr bwMode="auto">
          <a:xfrm>
            <a:off x="5678311" y="1044927"/>
            <a:ext cx="321733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(contains text</a:t>
            </a:r>
            <a:r>
              <a:rPr lang="en-US" altLang="en-US" sz="1800"/>
              <a:t>, </a:t>
            </a:r>
            <a:r>
              <a:rPr lang="en-US" altLang="en-US" sz="1800" smtClean="0"/>
              <a:t>references </a:t>
            </a:r>
            <a:r>
              <a:rPr lang="en-US" altLang="en-US" sz="1800" dirty="0"/>
              <a:t>to 10 </a:t>
            </a:r>
            <a:r>
              <a:rPr lang="en-US" altLang="en-US" sz="1800" dirty="0" smtClean="0"/>
              <a:t>jpeg </a:t>
            </a:r>
            <a:r>
              <a:rPr lang="en-US" altLang="en-US" sz="1800" dirty="0"/>
              <a:t>images)</a:t>
            </a:r>
            <a:endParaRPr lang="en-US" altLang="en-US" sz="2400" dirty="0">
              <a:latin typeface="Times New Roman" charset="0"/>
            </a:endParaRPr>
          </a:p>
        </p:txBody>
      </p:sp>
      <p:sp>
        <p:nvSpPr>
          <p:cNvPr id="75794" name="Rectangle 3"/>
          <p:cNvSpPr>
            <a:spLocks noChangeArrowheads="1"/>
          </p:cNvSpPr>
          <p:nvPr/>
        </p:nvSpPr>
        <p:spPr bwMode="auto">
          <a:xfrm>
            <a:off x="409575" y="1383241"/>
            <a:ext cx="603567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en-US" sz="1800" b="1" dirty="0">
                <a:latin typeface="+mn-lt"/>
              </a:rPr>
              <a:t>www.someSchool.edu/someDepartment/home.index</a:t>
            </a:r>
          </a:p>
        </p:txBody>
      </p:sp>
      <p:sp>
        <p:nvSpPr>
          <p:cNvPr id="20" name="Rectangle 6"/>
          <p:cNvSpPr txBox="1">
            <a:spLocks noChangeArrowheads="1"/>
          </p:cNvSpPr>
          <p:nvPr/>
        </p:nvSpPr>
        <p:spPr>
          <a:xfrm>
            <a:off x="476249" y="5110156"/>
            <a:ext cx="4430189" cy="153352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altLang="en-US" sz="2000" dirty="0" smtClean="0">
                <a:solidFill>
                  <a:srgbClr val="CC0000"/>
                </a:solidFill>
                <a:latin typeface="Calibri"/>
                <a:ea typeface="ＭＳ Ｐゴシック" charset="-128"/>
              </a:rPr>
              <a:t>5</a:t>
            </a:r>
            <a:r>
              <a:rPr lang="en-US" altLang="en-US" sz="1800" dirty="0" smtClean="0">
                <a:solidFill>
                  <a:srgbClr val="CC0000"/>
                </a:solidFill>
                <a:latin typeface="Calibri"/>
                <a:ea typeface="ＭＳ Ｐゴシック" charset="-128"/>
              </a:rPr>
              <a:t>.</a:t>
            </a:r>
            <a:r>
              <a:rPr lang="en-US" altLang="en-US" sz="1800" dirty="0" smtClean="0">
                <a:latin typeface="Calibri"/>
                <a:ea typeface="ＭＳ Ｐゴシック" charset="-128"/>
              </a:rPr>
              <a:t> HTTP client receives response message containing html file, displays html.  Parsing html file, finds 10 referenced jpeg  objects</a:t>
            </a:r>
            <a:endParaRPr lang="en-US" altLang="en-US" sz="2000" dirty="0">
              <a:latin typeface="Calibri"/>
              <a:ea typeface="ＭＳ Ｐゴシック" charset="-128"/>
            </a:endParaRP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476247" y="6139041"/>
            <a:ext cx="4983167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  <a:latin typeface="Calibri"/>
              </a:rPr>
              <a:t>6.</a:t>
            </a:r>
            <a:r>
              <a:rPr lang="en-US" altLang="en-US" sz="1800" dirty="0">
                <a:latin typeface="Calibri"/>
              </a:rPr>
              <a:t> Steps 1-5 repeated for each of 10 jpeg objects</a:t>
            </a:r>
          </a:p>
        </p:txBody>
      </p:sp>
      <p:sp>
        <p:nvSpPr>
          <p:cNvPr id="22" name="Rectangle 8"/>
          <p:cNvSpPr>
            <a:spLocks noChangeArrowheads="1"/>
          </p:cNvSpPr>
          <p:nvPr/>
        </p:nvSpPr>
        <p:spPr bwMode="auto">
          <a:xfrm>
            <a:off x="5266977" y="5145964"/>
            <a:ext cx="3810000" cy="519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  <a:latin typeface="Calibri"/>
              </a:rPr>
              <a:t>4.</a:t>
            </a:r>
            <a:r>
              <a:rPr lang="en-US" altLang="en-US" sz="1800" dirty="0">
                <a:latin typeface="Calibri"/>
              </a:rPr>
              <a:t> HTTP server closes TCP </a:t>
            </a:r>
            <a:r>
              <a:rPr lang="en-US" altLang="en-US" sz="1800" dirty="0" smtClean="0">
                <a:latin typeface="Calibri"/>
              </a:rPr>
              <a:t>connection</a:t>
            </a:r>
            <a:r>
              <a:rPr lang="en-US" altLang="en-US" sz="1800" dirty="0">
                <a:latin typeface="Calibri"/>
              </a:rPr>
              <a:t>. 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7585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6" grpId="0" build="p"/>
      <p:bldP spid="53257" grpId="0"/>
      <p:bldP spid="53258" grpId="0"/>
      <p:bldP spid="53259" grpId="0"/>
      <p:bldP spid="53261" grpId="0" animBg="1"/>
      <p:bldP spid="53262" grpId="0" animBg="1"/>
      <p:bldP spid="53260" grpId="0" animBg="1"/>
      <p:bldP spid="53264" grpId="0" animBg="1"/>
      <p:bldP spid="20" grpId="0" build="p"/>
      <p:bldP spid="21" grpId="0"/>
      <p:bldP spid="2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2: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06525"/>
            <a:ext cx="9144001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Principles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of network applications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Socket Programming with UDP and TCP </a:t>
            </a:r>
            <a:endParaRPr lang="en-US" altLang="en-US" sz="2800" dirty="0" smtClean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Web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and HTTP</a:t>
            </a:r>
            <a:endParaRPr lang="en-US" altLang="en-US" sz="2800" dirty="0">
              <a:latin typeface="Calibri Light" charset="0"/>
              <a:ea typeface="Calibri Light" charset="0"/>
              <a:cs typeface="Calibri Light" charset="0"/>
            </a:endParaRP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Electronic Mail (SMTP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, POP3, </a:t>
            </a: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IMAP)</a:t>
            </a:r>
            <a:endParaRPr lang="en-US" altLang="en-US" sz="2800" dirty="0">
              <a:latin typeface="Calibri Light" charset="0"/>
              <a:ea typeface="Calibri Light" charset="0"/>
              <a:cs typeface="Calibri Light" charset="0"/>
            </a:endParaRP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DNS</a:t>
            </a:r>
            <a:endParaRPr lang="en-US" altLang="en-US" sz="2800" dirty="0">
              <a:latin typeface="Calibri Light" charset="0"/>
              <a:ea typeface="Calibri Light" charset="0"/>
              <a:cs typeface="Calibri Light" charset="0"/>
            </a:endParaRP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P2P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Applications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Video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Streaming and Content Distribution Networks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9059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6" name="Rectangle 2"/>
          <p:cNvSpPr>
            <a:spLocks noGrp="1" noChangeArrowheads="1"/>
          </p:cNvSpPr>
          <p:nvPr>
            <p:ph type="title"/>
          </p:nvPr>
        </p:nvSpPr>
        <p:spPr>
          <a:xfrm>
            <a:off x="242888" y="0"/>
            <a:ext cx="8517290" cy="925513"/>
          </a:xfrm>
        </p:spPr>
        <p:txBody>
          <a:bodyPr>
            <a:noAutofit/>
          </a:bodyPr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Non-persistent HTTP: response time</a:t>
            </a:r>
          </a:p>
        </p:txBody>
      </p:sp>
      <p:sp>
        <p:nvSpPr>
          <p:cNvPr id="7987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03552" y="1371778"/>
            <a:ext cx="4664076" cy="4648200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buFont typeface="Wingdings" charset="2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RTT </a:t>
            </a:r>
            <a:r>
              <a:rPr lang="en-US" altLang="en-US" sz="2400" dirty="0" smtClean="0">
                <a:solidFill>
                  <a:srgbClr val="CC0000"/>
                </a:solidFill>
                <a:latin typeface="Calibri"/>
                <a:ea typeface="ＭＳ Ｐゴシック" charset="-128"/>
              </a:rPr>
              <a:t>(Round </a:t>
            </a:r>
            <a:r>
              <a:rPr lang="en-US" altLang="en-US" sz="2400" smtClean="0">
                <a:solidFill>
                  <a:srgbClr val="CC0000"/>
                </a:solidFill>
                <a:latin typeface="Calibri"/>
                <a:ea typeface="ＭＳ Ｐゴシック" charset="-128"/>
              </a:rPr>
              <a:t>Trip Time</a:t>
            </a:r>
            <a:r>
              <a:rPr lang="en-US" altLang="en-US" sz="2400" dirty="0" smtClean="0">
                <a:solidFill>
                  <a:srgbClr val="CC0000"/>
                </a:solidFill>
                <a:latin typeface="Calibri"/>
                <a:ea typeface="ＭＳ Ｐゴシック" charset="-128"/>
              </a:rPr>
              <a:t>):</a:t>
            </a:r>
            <a:r>
              <a:rPr lang="en-US" altLang="en-US" sz="2400" dirty="0" smtClean="0"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time for a small packet to travel from client to server and back</a:t>
            </a:r>
          </a:p>
          <a:p>
            <a:pPr>
              <a:buFont typeface="Wingdings" charset="2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HTTP response time: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one RTT to initiate TCP connection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one RTT for HTTP request and first few bytes of HTTP response to return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file transmission time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non-persistent HTTP </a:t>
            </a:r>
            <a:r>
              <a:rPr lang="en-US" altLang="en-US" sz="2400" dirty="0" smtClean="0">
                <a:latin typeface="Calibri"/>
                <a:ea typeface="ＭＳ Ｐゴシック" charset="-128"/>
              </a:rPr>
              <a:t>response </a:t>
            </a:r>
            <a:r>
              <a:rPr lang="en-US" altLang="en-US" sz="2400" dirty="0">
                <a:latin typeface="Calibri"/>
                <a:ea typeface="ＭＳ Ｐゴシック" charset="-128"/>
              </a:rPr>
              <a:t>time    	</a:t>
            </a:r>
          </a:p>
          <a:p>
            <a:pPr lvl="1">
              <a:buNone/>
            </a:pPr>
            <a:r>
              <a:rPr lang="en-US" altLang="en-US" dirty="0">
                <a:latin typeface="Calibri"/>
                <a:ea typeface="ＭＳ Ｐゴシック" charset="-128"/>
              </a:rPr>
              <a:t> </a:t>
            </a:r>
            <a:r>
              <a:rPr lang="en-US" altLang="en-US" dirty="0" smtClean="0">
                <a:latin typeface="Calibri"/>
                <a:ea typeface="ＭＳ Ｐゴシック" charset="-128"/>
              </a:rPr>
              <a:t>= 2RTT</a:t>
            </a:r>
            <a:r>
              <a:rPr lang="en-US" altLang="en-US" dirty="0">
                <a:latin typeface="Calibri"/>
                <a:ea typeface="ＭＳ Ｐゴシック" charset="-128"/>
              </a:rPr>
              <a:t>+ </a:t>
            </a:r>
            <a:r>
              <a:rPr lang="en-US" altLang="en-US" dirty="0" smtClean="0">
                <a:latin typeface="Calibri"/>
                <a:ea typeface="ＭＳ Ｐゴシック" charset="-128"/>
              </a:rPr>
              <a:t>file transmission</a:t>
            </a:r>
            <a:r>
              <a:rPr lang="en-US" altLang="en-US" dirty="0">
                <a:latin typeface="Calibri"/>
                <a:ea typeface="ＭＳ Ｐゴシック" charset="-128"/>
              </a:rPr>
              <a:t> </a:t>
            </a:r>
            <a:r>
              <a:rPr lang="en-US" altLang="en-US" dirty="0" smtClean="0">
                <a:latin typeface="Calibri"/>
                <a:ea typeface="ＭＳ Ｐゴシック" charset="-128"/>
              </a:rPr>
              <a:t>time</a:t>
            </a:r>
            <a:endParaRPr lang="en-US" altLang="en-US" dirty="0">
              <a:latin typeface="Calibri"/>
              <a:ea typeface="ＭＳ Ｐゴシック" charset="-128"/>
            </a:endParaRPr>
          </a:p>
          <a:p>
            <a:pPr>
              <a:buFont typeface="Wingdings" charset="2"/>
              <a:buNone/>
            </a:pPr>
            <a:endParaRPr lang="en-US" altLang="en-US" sz="2400" dirty="0">
              <a:latin typeface="Calibri"/>
              <a:ea typeface="ＭＳ Ｐゴシック" charset="-128"/>
            </a:endParaRPr>
          </a:p>
        </p:txBody>
      </p:sp>
      <p:pic>
        <p:nvPicPr>
          <p:cNvPr id="79875" name="Picture 4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4" y="668338"/>
            <a:ext cx="8321040" cy="13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8" name="Line 15"/>
          <p:cNvSpPr>
            <a:spLocks noChangeShapeType="1"/>
          </p:cNvSpPr>
          <p:nvPr/>
        </p:nvSpPr>
        <p:spPr bwMode="auto">
          <a:xfrm>
            <a:off x="6116638" y="2490788"/>
            <a:ext cx="0" cy="338328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9" name="Line 16"/>
          <p:cNvSpPr>
            <a:spLocks noChangeShapeType="1"/>
          </p:cNvSpPr>
          <p:nvPr/>
        </p:nvSpPr>
        <p:spPr bwMode="auto">
          <a:xfrm>
            <a:off x="7807325" y="2484438"/>
            <a:ext cx="0" cy="338328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Line 17"/>
          <p:cNvSpPr>
            <a:spLocks noChangeShapeType="1"/>
          </p:cNvSpPr>
          <p:nvPr/>
        </p:nvSpPr>
        <p:spPr bwMode="auto">
          <a:xfrm>
            <a:off x="6130925" y="272256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1" name="Line 18"/>
          <p:cNvSpPr>
            <a:spLocks noChangeShapeType="1"/>
          </p:cNvSpPr>
          <p:nvPr/>
        </p:nvSpPr>
        <p:spPr bwMode="auto">
          <a:xfrm flipH="1">
            <a:off x="6116638" y="3160713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Line 19"/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Line 20"/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AutoShape 21"/>
          <p:cNvSpPr>
            <a:spLocks/>
          </p:cNvSpPr>
          <p:nvPr/>
        </p:nvSpPr>
        <p:spPr bwMode="auto">
          <a:xfrm>
            <a:off x="7886700" y="4067175"/>
            <a:ext cx="74613" cy="182563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79885" name="Text Box 22"/>
          <p:cNvSpPr txBox="1">
            <a:spLocks noChangeArrowheads="1"/>
          </p:cNvSpPr>
          <p:nvPr/>
        </p:nvSpPr>
        <p:spPr bwMode="auto">
          <a:xfrm>
            <a:off x="7916863" y="3763963"/>
            <a:ext cx="965200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</a:pPr>
            <a:r>
              <a:rPr lang="en-US" altLang="en-US" sz="1600" dirty="0">
                <a:solidFill>
                  <a:srgbClr val="CC0000"/>
                </a:solidFill>
                <a:latin typeface="Calibri"/>
              </a:rPr>
              <a:t>time to </a:t>
            </a:r>
          </a:p>
          <a:p>
            <a:pPr>
              <a:lnSpc>
                <a:spcPct val="85000"/>
              </a:lnSpc>
              <a:spcBef>
                <a:spcPct val="0"/>
              </a:spcBef>
            </a:pPr>
            <a:r>
              <a:rPr lang="en-US" altLang="en-US" sz="1600" dirty="0">
                <a:solidFill>
                  <a:srgbClr val="CC0000"/>
                </a:solidFill>
                <a:latin typeface="Calibri"/>
              </a:rPr>
              <a:t>transmit 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  <a:latin typeface="Calibri"/>
              </a:rPr>
              <a:t>file</a:t>
            </a:r>
          </a:p>
        </p:txBody>
      </p:sp>
      <p:sp>
        <p:nvSpPr>
          <p:cNvPr id="79886" name="Line 23"/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Text Box 24"/>
          <p:cNvSpPr txBox="1">
            <a:spLocks noChangeArrowheads="1"/>
          </p:cNvSpPr>
          <p:nvPr/>
        </p:nvSpPr>
        <p:spPr bwMode="auto">
          <a:xfrm>
            <a:off x="4595813" y="2409825"/>
            <a:ext cx="1122102" cy="512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  <a:latin typeface="Calibri"/>
              </a:rPr>
              <a:t>initiate TCP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  <a:latin typeface="Calibri"/>
              </a:rPr>
              <a:t>connection</a:t>
            </a:r>
          </a:p>
        </p:txBody>
      </p:sp>
      <p:sp>
        <p:nvSpPr>
          <p:cNvPr id="79888" name="AutoShape 25"/>
          <p:cNvSpPr>
            <a:spLocks/>
          </p:cNvSpPr>
          <p:nvPr/>
        </p:nvSpPr>
        <p:spPr bwMode="auto">
          <a:xfrm>
            <a:off x="5861050" y="2747963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79889" name="Text Box 26"/>
          <p:cNvSpPr txBox="1">
            <a:spLocks noChangeArrowheads="1"/>
          </p:cNvSpPr>
          <p:nvPr/>
        </p:nvSpPr>
        <p:spPr bwMode="auto">
          <a:xfrm>
            <a:off x="5378450" y="2959100"/>
            <a:ext cx="57785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79890" name="Line 27"/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1" name="Text Box 28"/>
          <p:cNvSpPr txBox="1">
            <a:spLocks noChangeArrowheads="1"/>
          </p:cNvSpPr>
          <p:nvPr/>
        </p:nvSpPr>
        <p:spPr bwMode="auto">
          <a:xfrm>
            <a:off x="5024438" y="3302000"/>
            <a:ext cx="820866" cy="512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  <a:latin typeface="Calibri"/>
              </a:rPr>
              <a:t>request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  <a:latin typeface="Calibri"/>
              </a:rPr>
              <a:t>file</a:t>
            </a:r>
          </a:p>
        </p:txBody>
      </p:sp>
      <p:sp>
        <p:nvSpPr>
          <p:cNvPr id="79892" name="AutoShape 29"/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79893" name="Text Box 30"/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79894" name="Line 35"/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5" name="Text Box 36"/>
          <p:cNvSpPr txBox="1">
            <a:spLocks noChangeArrowheads="1"/>
          </p:cNvSpPr>
          <p:nvPr/>
        </p:nvSpPr>
        <p:spPr bwMode="auto">
          <a:xfrm>
            <a:off x="5243513" y="4438650"/>
            <a:ext cx="893321" cy="512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  <a:latin typeface="Calibri"/>
              </a:rPr>
              <a:t>file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  <a:latin typeface="Calibri"/>
              </a:rPr>
              <a:t>received</a:t>
            </a:r>
          </a:p>
        </p:txBody>
      </p:sp>
      <p:sp>
        <p:nvSpPr>
          <p:cNvPr id="79896" name="Text Box 37"/>
          <p:cNvSpPr txBox="1">
            <a:spLocks noChangeArrowheads="1"/>
          </p:cNvSpPr>
          <p:nvPr/>
        </p:nvSpPr>
        <p:spPr bwMode="auto">
          <a:xfrm>
            <a:off x="5891213" y="5845178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time</a:t>
            </a:r>
          </a:p>
        </p:txBody>
      </p:sp>
      <p:sp>
        <p:nvSpPr>
          <p:cNvPr id="79897" name="Text Box 38"/>
          <p:cNvSpPr txBox="1">
            <a:spLocks noChangeArrowheads="1"/>
          </p:cNvSpPr>
          <p:nvPr/>
        </p:nvSpPr>
        <p:spPr bwMode="auto">
          <a:xfrm>
            <a:off x="7569200" y="5827716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time</a:t>
            </a:r>
          </a:p>
        </p:txBody>
      </p:sp>
      <p:grpSp>
        <p:nvGrpSpPr>
          <p:cNvPr id="79898" name="Group 43"/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79902" name="Freeform 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3" name="Rectangle 45"/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04" name="Freeform 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5" name="Freeform 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6" name="Rectangle 48"/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07" name="Group 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932" name="AutoShape 50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33" name="AutoShape 51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08" name="Rectangle 52"/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09" name="Group 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930" name="AutoShape 5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31" name="AutoShape 55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0" name="Rectangle 56"/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1" name="Rectangle 57"/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12" name="Group 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928" name="AutoShape 59"/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29" name="AutoShape 60"/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3" name="Freeform 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9914" name="Group 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926" name="AutoShape 63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27" name="AutoShape 64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5" name="Rectangle 65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6" name="Freeform 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7" name="Freeform 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8" name="Oval 68"/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9" name="Freeform 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0" name="AutoShape 70"/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1" name="AutoShape 71"/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2" name="Oval 72"/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3" name="Oval 73"/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79924" name="Oval 74"/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5" name="Rectangle 75"/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79899" name="Group 76"/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79900" name="Picture 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01" name="Freeform 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 smtClean="0"/>
              <a:t>2-</a:t>
            </a:r>
            <a:fld id="{6BDA39AF-423E-834C-86D0-767B544CD730}" type="slidenum">
              <a:rPr lang="en-US" altLang="en-US" smtClean="0"/>
              <a:pPr/>
              <a:t>40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5083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7" grpId="0" uiExpand="1" build="p"/>
      <p:bldP spid="79880" grpId="0" animBg="1"/>
      <p:bldP spid="79881" grpId="0" animBg="1"/>
      <p:bldP spid="79882" grpId="0" animBg="1"/>
      <p:bldP spid="79883" grpId="0" animBg="1"/>
      <p:bldP spid="79884" grpId="0" animBg="1"/>
      <p:bldP spid="79885" grpId="0"/>
      <p:bldP spid="79887" grpId="0"/>
      <p:bldP spid="79888" grpId="0" animBg="1"/>
      <p:bldP spid="79889" grpId="0"/>
      <p:bldP spid="79890" grpId="0" animBg="1"/>
      <p:bldP spid="79891" grpId="0"/>
      <p:bldP spid="79892" grpId="0" animBg="1"/>
      <p:bldP spid="79893" grpId="0"/>
      <p:bldP spid="79894" grpId="0" animBg="1"/>
      <p:bldP spid="79895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3" name="Rectangle 2"/>
          <p:cNvSpPr>
            <a:spLocks noGrp="1" noChangeArrowheads="1"/>
          </p:cNvSpPr>
          <p:nvPr>
            <p:ph type="title"/>
          </p:nvPr>
        </p:nvSpPr>
        <p:spPr>
          <a:xfrm>
            <a:off x="452438" y="173038"/>
            <a:ext cx="7772400" cy="838200"/>
          </a:xfrm>
        </p:spPr>
        <p:txBody>
          <a:bodyPr>
            <a:normAutofit/>
          </a:bodyPr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Persistent HTTP</a:t>
            </a:r>
            <a:endParaRPr lang="en-US" altLang="en-US" sz="5400">
              <a:latin typeface="Calibri Light"/>
              <a:ea typeface="ＭＳ Ｐゴシック" charset="-128"/>
            </a:endParaRPr>
          </a:p>
        </p:txBody>
      </p:sp>
      <p:sp>
        <p:nvSpPr>
          <p:cNvPr id="98308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34975" y="1414463"/>
            <a:ext cx="4237159" cy="4648200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Calibri"/>
              </a:rPr>
              <a:t>Persistent  HTTP</a:t>
            </a:r>
            <a:r>
              <a:rPr lang="en-US" sz="2400" i="1" dirty="0">
                <a:solidFill>
                  <a:srgbClr val="CC0000"/>
                </a:solidFill>
                <a:latin typeface="Calibri"/>
              </a:rPr>
              <a:t>: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server leaves connection open after sending response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subsequent HTTP messages  between same client/server sent over open connection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client sends requests as soon as it encounters a referenced object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as little as one RTT for all the referenced objects</a:t>
            </a:r>
          </a:p>
          <a:p>
            <a:pPr>
              <a:defRPr/>
            </a:pPr>
            <a:endParaRPr lang="en-US" sz="2400" dirty="0">
              <a:latin typeface="Calibri"/>
            </a:endParaRPr>
          </a:p>
        </p:txBody>
      </p:sp>
      <p:pic>
        <p:nvPicPr>
          <p:cNvPr id="8192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899" y="796924"/>
            <a:ext cx="3582811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Line 17"/>
          <p:cNvSpPr>
            <a:spLocks noChangeShapeType="1"/>
          </p:cNvSpPr>
          <p:nvPr/>
        </p:nvSpPr>
        <p:spPr bwMode="auto">
          <a:xfrm>
            <a:off x="6130925" y="272256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18"/>
          <p:cNvSpPr>
            <a:spLocks noChangeShapeType="1"/>
          </p:cNvSpPr>
          <p:nvPr/>
        </p:nvSpPr>
        <p:spPr bwMode="auto">
          <a:xfrm flipH="1">
            <a:off x="6116638" y="3160713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19"/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Line 20"/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" name="AutoShape 21"/>
          <p:cNvSpPr>
            <a:spLocks/>
          </p:cNvSpPr>
          <p:nvPr/>
        </p:nvSpPr>
        <p:spPr bwMode="auto">
          <a:xfrm>
            <a:off x="7886700" y="4067175"/>
            <a:ext cx="74613" cy="182563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5" name="Line 23"/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Text Box 24"/>
          <p:cNvSpPr txBox="1">
            <a:spLocks noChangeArrowheads="1"/>
          </p:cNvSpPr>
          <p:nvPr/>
        </p:nvSpPr>
        <p:spPr bwMode="auto">
          <a:xfrm>
            <a:off x="4595813" y="2409825"/>
            <a:ext cx="12319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initiate TCP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connection</a:t>
            </a:r>
          </a:p>
        </p:txBody>
      </p:sp>
      <p:sp>
        <p:nvSpPr>
          <p:cNvPr id="17" name="AutoShape 25"/>
          <p:cNvSpPr>
            <a:spLocks/>
          </p:cNvSpPr>
          <p:nvPr/>
        </p:nvSpPr>
        <p:spPr bwMode="auto">
          <a:xfrm>
            <a:off x="5861050" y="2747963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18" name="Text Box 26"/>
          <p:cNvSpPr txBox="1">
            <a:spLocks noChangeArrowheads="1"/>
          </p:cNvSpPr>
          <p:nvPr/>
        </p:nvSpPr>
        <p:spPr bwMode="auto">
          <a:xfrm>
            <a:off x="5378450" y="2959100"/>
            <a:ext cx="57785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RTT</a:t>
            </a:r>
          </a:p>
        </p:txBody>
      </p:sp>
      <p:sp>
        <p:nvSpPr>
          <p:cNvPr id="19" name="Line 27"/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AutoShape 29"/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22" name="Text Box 30"/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23" name="Line 35"/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Text Box 36"/>
          <p:cNvSpPr txBox="1">
            <a:spLocks noChangeArrowheads="1"/>
          </p:cNvSpPr>
          <p:nvPr/>
        </p:nvSpPr>
        <p:spPr bwMode="auto">
          <a:xfrm>
            <a:off x="4972577" y="4438650"/>
            <a:ext cx="926857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request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new file</a:t>
            </a:r>
          </a:p>
        </p:txBody>
      </p:sp>
      <p:grpSp>
        <p:nvGrpSpPr>
          <p:cNvPr id="27" name="Group 43"/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28" name="Freeform 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Rectangle 45"/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" name="Freeform 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Rectangle 48"/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3" name="Group 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50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9" name="AutoShape 51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4" name="Rectangle 52"/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5" name="Group 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5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" name="AutoShape 55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6" name="Rectangle 56"/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7" name="Rectangle 57"/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8" name="Group 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59"/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5" name="AutoShape 60"/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9" name="Freeform 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" name="Group 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63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3" name="AutoShape 64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1" name="Rectangle 65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Oval 68"/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" name="Freeform 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AutoShape 70"/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" name="AutoShape 71"/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" name="Oval 72"/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" name="Oval 73"/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0" name="Oval 74"/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" name="Rectangle 75"/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60" name="Group 76"/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61" name="Picture 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4" name="Line 19"/>
          <p:cNvSpPr>
            <a:spLocks noChangeShapeType="1"/>
          </p:cNvSpPr>
          <p:nvPr/>
        </p:nvSpPr>
        <p:spPr bwMode="auto">
          <a:xfrm>
            <a:off x="6121360" y="4683125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" name="Line 20"/>
          <p:cNvSpPr>
            <a:spLocks noChangeShapeType="1"/>
          </p:cNvSpPr>
          <p:nvPr/>
        </p:nvSpPr>
        <p:spPr bwMode="auto">
          <a:xfrm flipH="1">
            <a:off x="6116638" y="522472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" name="Text Box 36"/>
          <p:cNvSpPr txBox="1">
            <a:spLocks noChangeArrowheads="1"/>
          </p:cNvSpPr>
          <p:nvPr/>
        </p:nvSpPr>
        <p:spPr bwMode="auto">
          <a:xfrm>
            <a:off x="4961059" y="3337058"/>
            <a:ext cx="926857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request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67" name="Line 15"/>
          <p:cNvSpPr>
            <a:spLocks noChangeShapeType="1"/>
          </p:cNvSpPr>
          <p:nvPr/>
        </p:nvSpPr>
        <p:spPr bwMode="auto">
          <a:xfrm>
            <a:off x="6116638" y="2490788"/>
            <a:ext cx="0" cy="338328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" name="Line 16"/>
          <p:cNvSpPr>
            <a:spLocks noChangeShapeType="1"/>
          </p:cNvSpPr>
          <p:nvPr/>
        </p:nvSpPr>
        <p:spPr bwMode="auto">
          <a:xfrm>
            <a:off x="7807325" y="2484438"/>
            <a:ext cx="0" cy="338328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" name="Text Box 37"/>
          <p:cNvSpPr txBox="1">
            <a:spLocks noChangeArrowheads="1"/>
          </p:cNvSpPr>
          <p:nvPr/>
        </p:nvSpPr>
        <p:spPr bwMode="auto">
          <a:xfrm>
            <a:off x="5891213" y="5845178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time</a:t>
            </a:r>
          </a:p>
        </p:txBody>
      </p:sp>
      <p:sp>
        <p:nvSpPr>
          <p:cNvPr id="70" name="Text Box 38"/>
          <p:cNvSpPr txBox="1">
            <a:spLocks noChangeArrowheads="1"/>
          </p:cNvSpPr>
          <p:nvPr/>
        </p:nvSpPr>
        <p:spPr bwMode="auto">
          <a:xfrm>
            <a:off x="7569200" y="5827716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time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51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308" grpId="0" uiExpand="1" build="p"/>
      <p:bldP spid="23" grpId="0" animBg="1"/>
      <p:bldP spid="24" grpId="0"/>
      <p:bldP spid="64" grpId="0" animBg="1"/>
      <p:bldP spid="65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Other optimizations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r>
              <a:rPr lang="en-US" dirty="0"/>
              <a:t>Pipelining</a:t>
            </a:r>
          </a:p>
          <a:p>
            <a:pPr lvl="1"/>
            <a:r>
              <a:rPr lang="en-US" dirty="0"/>
              <a:t>Send several requests at once</a:t>
            </a:r>
          </a:p>
        </p:txBody>
      </p:sp>
      <p:sp>
        <p:nvSpPr>
          <p:cNvPr id="9" name="Line 17"/>
          <p:cNvSpPr>
            <a:spLocks noChangeShapeType="1"/>
          </p:cNvSpPr>
          <p:nvPr/>
        </p:nvSpPr>
        <p:spPr bwMode="auto">
          <a:xfrm>
            <a:off x="6130925" y="272256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Line 18"/>
          <p:cNvSpPr>
            <a:spLocks noChangeShapeType="1"/>
          </p:cNvSpPr>
          <p:nvPr/>
        </p:nvSpPr>
        <p:spPr bwMode="auto">
          <a:xfrm flipH="1">
            <a:off x="6116638" y="3160713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19"/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20"/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AutoShape 21"/>
          <p:cNvSpPr>
            <a:spLocks/>
          </p:cNvSpPr>
          <p:nvPr/>
        </p:nvSpPr>
        <p:spPr bwMode="auto">
          <a:xfrm>
            <a:off x="7886700" y="4067175"/>
            <a:ext cx="74613" cy="182563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4" name="Line 23"/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" name="Text Box 24"/>
          <p:cNvSpPr txBox="1">
            <a:spLocks noChangeArrowheads="1"/>
          </p:cNvSpPr>
          <p:nvPr/>
        </p:nvSpPr>
        <p:spPr bwMode="auto">
          <a:xfrm>
            <a:off x="4595813" y="2409825"/>
            <a:ext cx="12319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initiate TCP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connection</a:t>
            </a:r>
          </a:p>
        </p:txBody>
      </p:sp>
      <p:sp>
        <p:nvSpPr>
          <p:cNvPr id="16" name="AutoShape 25"/>
          <p:cNvSpPr>
            <a:spLocks/>
          </p:cNvSpPr>
          <p:nvPr/>
        </p:nvSpPr>
        <p:spPr bwMode="auto">
          <a:xfrm>
            <a:off x="5861050" y="2747963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17" name="Text Box 26"/>
          <p:cNvSpPr txBox="1">
            <a:spLocks noChangeArrowheads="1"/>
          </p:cNvSpPr>
          <p:nvPr/>
        </p:nvSpPr>
        <p:spPr bwMode="auto">
          <a:xfrm>
            <a:off x="5378450" y="2959100"/>
            <a:ext cx="57785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RTT</a:t>
            </a:r>
          </a:p>
        </p:txBody>
      </p:sp>
      <p:sp>
        <p:nvSpPr>
          <p:cNvPr id="18" name="Line 27"/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AutoShape 29"/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20" name="Text Box 30"/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21" name="Line 35"/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Text Box 36"/>
          <p:cNvSpPr txBox="1">
            <a:spLocks noChangeArrowheads="1"/>
          </p:cNvSpPr>
          <p:nvPr/>
        </p:nvSpPr>
        <p:spPr bwMode="auto">
          <a:xfrm>
            <a:off x="4995155" y="4438650"/>
            <a:ext cx="981359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request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new files</a:t>
            </a:r>
          </a:p>
        </p:txBody>
      </p:sp>
      <p:grpSp>
        <p:nvGrpSpPr>
          <p:cNvPr id="25" name="Group 43"/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Rectangle 45"/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Rectangle 48"/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" name="Group 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6" name="AutoShape 50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" name="AutoShape 51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2" name="Rectangle 52"/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3" name="Group 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" name="AutoShape 5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5" name="AutoShape 55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4" name="Rectangle 56"/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5" name="Rectangle 57"/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6" name="Group 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2" name="AutoShape 59"/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3" name="AutoShape 60"/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7" name="Freeform 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" name="Group 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0" name="AutoShape 63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1" name="AutoShape 64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9" name="Rectangle 65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0" name="Freeform 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Oval 68"/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3" name="Freeform 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AutoShape 70"/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" name="AutoShape 71"/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" name="Oval 72"/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" name="Oval 73"/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8" name="Oval 74"/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" name="Rectangle 75"/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8" name="Group 76"/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59" name="Picture 7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Freeform 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" name="Line 19"/>
          <p:cNvSpPr>
            <a:spLocks noChangeShapeType="1"/>
          </p:cNvSpPr>
          <p:nvPr/>
        </p:nvSpPr>
        <p:spPr bwMode="auto">
          <a:xfrm>
            <a:off x="6121360" y="4683125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" name="Line 20"/>
          <p:cNvSpPr>
            <a:spLocks noChangeShapeType="1"/>
          </p:cNvSpPr>
          <p:nvPr/>
        </p:nvSpPr>
        <p:spPr bwMode="auto">
          <a:xfrm flipH="1">
            <a:off x="6116638" y="522472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" name="Text Box 36"/>
          <p:cNvSpPr txBox="1">
            <a:spLocks noChangeArrowheads="1"/>
          </p:cNvSpPr>
          <p:nvPr/>
        </p:nvSpPr>
        <p:spPr bwMode="auto">
          <a:xfrm>
            <a:off x="4961059" y="3337058"/>
            <a:ext cx="926857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request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64" name="Line 19"/>
          <p:cNvSpPr>
            <a:spLocks noChangeShapeType="1"/>
          </p:cNvSpPr>
          <p:nvPr/>
        </p:nvSpPr>
        <p:spPr bwMode="auto">
          <a:xfrm>
            <a:off x="6123781" y="4871864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" name="Line 19"/>
          <p:cNvSpPr>
            <a:spLocks noChangeShapeType="1"/>
          </p:cNvSpPr>
          <p:nvPr/>
        </p:nvSpPr>
        <p:spPr bwMode="auto">
          <a:xfrm>
            <a:off x="6073768" y="508818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" name="Line 20"/>
          <p:cNvSpPr>
            <a:spLocks noChangeShapeType="1"/>
          </p:cNvSpPr>
          <p:nvPr/>
        </p:nvSpPr>
        <p:spPr bwMode="auto">
          <a:xfrm flipH="1">
            <a:off x="6136867" y="5480844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" name="Line 20"/>
          <p:cNvSpPr>
            <a:spLocks noChangeShapeType="1"/>
          </p:cNvSpPr>
          <p:nvPr/>
        </p:nvSpPr>
        <p:spPr bwMode="auto">
          <a:xfrm flipH="1">
            <a:off x="6136481" y="5735602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" name="Line 15"/>
          <p:cNvSpPr>
            <a:spLocks noChangeShapeType="1"/>
          </p:cNvSpPr>
          <p:nvPr/>
        </p:nvSpPr>
        <p:spPr bwMode="auto">
          <a:xfrm>
            <a:off x="6116638" y="2490788"/>
            <a:ext cx="0" cy="338328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" name="Line 16"/>
          <p:cNvSpPr>
            <a:spLocks noChangeShapeType="1"/>
          </p:cNvSpPr>
          <p:nvPr/>
        </p:nvSpPr>
        <p:spPr bwMode="auto">
          <a:xfrm>
            <a:off x="7807325" y="2484438"/>
            <a:ext cx="0" cy="338328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" name="Text Box 37"/>
          <p:cNvSpPr txBox="1">
            <a:spLocks noChangeArrowheads="1"/>
          </p:cNvSpPr>
          <p:nvPr/>
        </p:nvSpPr>
        <p:spPr bwMode="auto">
          <a:xfrm>
            <a:off x="5891213" y="5845178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time</a:t>
            </a:r>
          </a:p>
        </p:txBody>
      </p:sp>
      <p:sp>
        <p:nvSpPr>
          <p:cNvPr id="72" name="Text Box 38"/>
          <p:cNvSpPr txBox="1">
            <a:spLocks noChangeArrowheads="1"/>
          </p:cNvSpPr>
          <p:nvPr/>
        </p:nvSpPr>
        <p:spPr bwMode="auto">
          <a:xfrm>
            <a:off x="7569200" y="5827716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time</a:t>
            </a:r>
          </a:p>
        </p:txBody>
      </p:sp>
      <p:pic>
        <p:nvPicPr>
          <p:cNvPr id="73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49" y="1225902"/>
            <a:ext cx="466344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0285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Other optimizations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r>
              <a:rPr lang="en-US" dirty="0"/>
              <a:t>Pipelining</a:t>
            </a:r>
          </a:p>
          <a:p>
            <a:pPr lvl="1"/>
            <a:r>
              <a:rPr lang="en-US" dirty="0"/>
              <a:t>Send several requests at once</a:t>
            </a:r>
          </a:p>
          <a:p>
            <a:r>
              <a:rPr lang="en-US" dirty="0"/>
              <a:t>HTTP/2</a:t>
            </a:r>
          </a:p>
          <a:p>
            <a:pPr lvl="1"/>
            <a:r>
              <a:rPr lang="en-US" dirty="0"/>
              <a:t>Push resources</a:t>
            </a:r>
          </a:p>
        </p:txBody>
      </p:sp>
      <p:sp>
        <p:nvSpPr>
          <p:cNvPr id="9" name="Line 17"/>
          <p:cNvSpPr>
            <a:spLocks noChangeShapeType="1"/>
          </p:cNvSpPr>
          <p:nvPr/>
        </p:nvSpPr>
        <p:spPr bwMode="auto">
          <a:xfrm>
            <a:off x="6130925" y="272256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Line 18"/>
          <p:cNvSpPr>
            <a:spLocks noChangeShapeType="1"/>
          </p:cNvSpPr>
          <p:nvPr/>
        </p:nvSpPr>
        <p:spPr bwMode="auto">
          <a:xfrm flipH="1">
            <a:off x="6116638" y="3160713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19"/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20"/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AutoShape 21"/>
          <p:cNvSpPr>
            <a:spLocks/>
          </p:cNvSpPr>
          <p:nvPr/>
        </p:nvSpPr>
        <p:spPr bwMode="auto">
          <a:xfrm>
            <a:off x="7902575" y="4384559"/>
            <a:ext cx="105347" cy="715976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4" name="Line 23"/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" name="Text Box 24"/>
          <p:cNvSpPr txBox="1">
            <a:spLocks noChangeArrowheads="1"/>
          </p:cNvSpPr>
          <p:nvPr/>
        </p:nvSpPr>
        <p:spPr bwMode="auto">
          <a:xfrm>
            <a:off x="4595813" y="2409825"/>
            <a:ext cx="12319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initiate TCP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connection</a:t>
            </a:r>
          </a:p>
        </p:txBody>
      </p:sp>
      <p:sp>
        <p:nvSpPr>
          <p:cNvPr id="16" name="AutoShape 25"/>
          <p:cNvSpPr>
            <a:spLocks/>
          </p:cNvSpPr>
          <p:nvPr/>
        </p:nvSpPr>
        <p:spPr bwMode="auto">
          <a:xfrm>
            <a:off x="5861050" y="2747963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17" name="Text Box 26"/>
          <p:cNvSpPr txBox="1">
            <a:spLocks noChangeArrowheads="1"/>
          </p:cNvSpPr>
          <p:nvPr/>
        </p:nvSpPr>
        <p:spPr bwMode="auto">
          <a:xfrm>
            <a:off x="5378450" y="2959100"/>
            <a:ext cx="57785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18" name="Line 27"/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AutoShape 29"/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20" name="Text Box 30"/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21" name="Line 35"/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5" name="Group 43"/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Rectangle 45"/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Rectangle 48"/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" name="Group 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6" name="AutoShape 50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" name="AutoShape 51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2" name="Rectangle 52"/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3" name="Group 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" name="AutoShape 5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5" name="AutoShape 55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4" name="Rectangle 56"/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5" name="Rectangle 57"/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6" name="Group 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2" name="AutoShape 59"/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3" name="AutoShape 60"/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7" name="Freeform 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" name="Group 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0" name="AutoShape 63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1" name="AutoShape 64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9" name="Rectangle 65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0" name="Freeform 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Oval 68"/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3" name="Freeform 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AutoShape 70"/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" name="AutoShape 71"/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" name="Oval 72"/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" name="Oval 73"/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8" name="Oval 74"/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" name="Rectangle 75"/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8" name="Group 76"/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59" name="Picture 7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Freeform 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2" name="Line 20"/>
          <p:cNvSpPr>
            <a:spLocks noChangeShapeType="1"/>
          </p:cNvSpPr>
          <p:nvPr/>
        </p:nvSpPr>
        <p:spPr bwMode="auto">
          <a:xfrm flipH="1">
            <a:off x="6132473" y="44582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" name="Text Box 36"/>
          <p:cNvSpPr txBox="1">
            <a:spLocks noChangeArrowheads="1"/>
          </p:cNvSpPr>
          <p:nvPr/>
        </p:nvSpPr>
        <p:spPr bwMode="auto">
          <a:xfrm>
            <a:off x="4961059" y="3337058"/>
            <a:ext cx="926857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request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66" name="Line 20"/>
          <p:cNvSpPr>
            <a:spLocks noChangeShapeType="1"/>
          </p:cNvSpPr>
          <p:nvPr/>
        </p:nvSpPr>
        <p:spPr bwMode="auto">
          <a:xfrm flipH="1">
            <a:off x="6152702" y="4714334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" name="Line 20"/>
          <p:cNvSpPr>
            <a:spLocks noChangeShapeType="1"/>
          </p:cNvSpPr>
          <p:nvPr/>
        </p:nvSpPr>
        <p:spPr bwMode="auto">
          <a:xfrm flipH="1">
            <a:off x="6152316" y="4969092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" name="Text Box 36"/>
          <p:cNvSpPr txBox="1">
            <a:spLocks noChangeArrowheads="1"/>
          </p:cNvSpPr>
          <p:nvPr/>
        </p:nvSpPr>
        <p:spPr bwMode="auto">
          <a:xfrm>
            <a:off x="7991451" y="3759364"/>
            <a:ext cx="628698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send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70" name="Text Box 36"/>
          <p:cNvSpPr txBox="1">
            <a:spLocks noChangeArrowheads="1"/>
          </p:cNvSpPr>
          <p:nvPr/>
        </p:nvSpPr>
        <p:spPr bwMode="auto">
          <a:xfrm>
            <a:off x="8031163" y="4539538"/>
            <a:ext cx="833883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push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objects</a:t>
            </a:r>
          </a:p>
        </p:txBody>
      </p:sp>
      <p:sp>
        <p:nvSpPr>
          <p:cNvPr id="65" name="Line 15"/>
          <p:cNvSpPr>
            <a:spLocks noChangeShapeType="1"/>
          </p:cNvSpPr>
          <p:nvPr/>
        </p:nvSpPr>
        <p:spPr bwMode="auto">
          <a:xfrm>
            <a:off x="6116638" y="2490788"/>
            <a:ext cx="0" cy="338328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" name="Line 16"/>
          <p:cNvSpPr>
            <a:spLocks noChangeShapeType="1"/>
          </p:cNvSpPr>
          <p:nvPr/>
        </p:nvSpPr>
        <p:spPr bwMode="auto">
          <a:xfrm>
            <a:off x="7807325" y="2484438"/>
            <a:ext cx="0" cy="338328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" name="Text Box 37"/>
          <p:cNvSpPr txBox="1">
            <a:spLocks noChangeArrowheads="1"/>
          </p:cNvSpPr>
          <p:nvPr/>
        </p:nvSpPr>
        <p:spPr bwMode="auto">
          <a:xfrm>
            <a:off x="5891213" y="5845178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time</a:t>
            </a:r>
          </a:p>
        </p:txBody>
      </p:sp>
      <p:sp>
        <p:nvSpPr>
          <p:cNvPr id="72" name="Text Box 38"/>
          <p:cNvSpPr txBox="1">
            <a:spLocks noChangeArrowheads="1"/>
          </p:cNvSpPr>
          <p:nvPr/>
        </p:nvSpPr>
        <p:spPr bwMode="auto">
          <a:xfrm>
            <a:off x="7569200" y="5827716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time</a:t>
            </a:r>
          </a:p>
        </p:txBody>
      </p:sp>
      <p:pic>
        <p:nvPicPr>
          <p:cNvPr id="73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49" y="1225902"/>
            <a:ext cx="466344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334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Other optimizations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r>
              <a:rPr lang="en-US" dirty="0"/>
              <a:t>Pipelining</a:t>
            </a:r>
          </a:p>
          <a:p>
            <a:pPr lvl="1"/>
            <a:r>
              <a:rPr lang="en-US" dirty="0"/>
              <a:t>Send several requests at once</a:t>
            </a:r>
          </a:p>
          <a:p>
            <a:r>
              <a:rPr lang="en-US" dirty="0"/>
              <a:t>HTTP/2</a:t>
            </a:r>
          </a:p>
          <a:p>
            <a:pPr lvl="1"/>
            <a:r>
              <a:rPr lang="en-US" dirty="0"/>
              <a:t>Push resources</a:t>
            </a:r>
          </a:p>
          <a:p>
            <a:r>
              <a:rPr lang="en-US" dirty="0"/>
              <a:t>QUIC</a:t>
            </a:r>
          </a:p>
          <a:p>
            <a:pPr lvl="1"/>
            <a:r>
              <a:rPr lang="en-US" dirty="0"/>
              <a:t>Eliminate first RTT</a:t>
            </a:r>
          </a:p>
        </p:txBody>
      </p:sp>
      <p:sp>
        <p:nvSpPr>
          <p:cNvPr id="7" name="Line 15"/>
          <p:cNvSpPr>
            <a:spLocks noChangeShapeType="1"/>
          </p:cNvSpPr>
          <p:nvPr/>
        </p:nvSpPr>
        <p:spPr bwMode="auto">
          <a:xfrm>
            <a:off x="6116638" y="2490788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Line 16"/>
          <p:cNvSpPr>
            <a:spLocks noChangeShapeType="1"/>
          </p:cNvSpPr>
          <p:nvPr/>
        </p:nvSpPr>
        <p:spPr bwMode="auto">
          <a:xfrm>
            <a:off x="7807325" y="2484438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" name="Line 17"/>
          <p:cNvSpPr>
            <a:spLocks noChangeShapeType="1"/>
          </p:cNvSpPr>
          <p:nvPr/>
        </p:nvSpPr>
        <p:spPr bwMode="auto">
          <a:xfrm>
            <a:off x="6124575" y="332032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19"/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20"/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AutoShape 21"/>
          <p:cNvSpPr>
            <a:spLocks/>
          </p:cNvSpPr>
          <p:nvPr/>
        </p:nvSpPr>
        <p:spPr bwMode="auto">
          <a:xfrm>
            <a:off x="7902575" y="4384559"/>
            <a:ext cx="105347" cy="715976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4" name="Line 23"/>
          <p:cNvSpPr>
            <a:spLocks noChangeShapeType="1"/>
          </p:cNvSpPr>
          <p:nvPr/>
        </p:nvSpPr>
        <p:spPr bwMode="auto">
          <a:xfrm>
            <a:off x="5749925" y="3280135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" name="Text Box 24"/>
          <p:cNvSpPr txBox="1">
            <a:spLocks noChangeArrowheads="1"/>
          </p:cNvSpPr>
          <p:nvPr/>
        </p:nvSpPr>
        <p:spPr bwMode="auto">
          <a:xfrm>
            <a:off x="4619625" y="2992797"/>
            <a:ext cx="1346844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initiate QUIC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connection</a:t>
            </a:r>
          </a:p>
        </p:txBody>
      </p:sp>
      <p:sp>
        <p:nvSpPr>
          <p:cNvPr id="18" name="Line 27"/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AutoShape 29"/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20" name="Text Box 30"/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21" name="Line 35"/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Text Box 37"/>
          <p:cNvSpPr txBox="1">
            <a:spLocks noChangeArrowheads="1"/>
          </p:cNvSpPr>
          <p:nvPr/>
        </p:nvSpPr>
        <p:spPr bwMode="auto">
          <a:xfrm>
            <a:off x="5891213" y="5337175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time</a:t>
            </a:r>
          </a:p>
        </p:txBody>
      </p:sp>
      <p:sp>
        <p:nvSpPr>
          <p:cNvPr id="24" name="Text Box 38"/>
          <p:cNvSpPr txBox="1">
            <a:spLocks noChangeArrowheads="1"/>
          </p:cNvSpPr>
          <p:nvPr/>
        </p:nvSpPr>
        <p:spPr bwMode="auto">
          <a:xfrm>
            <a:off x="7569200" y="5319713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time</a:t>
            </a:r>
          </a:p>
        </p:txBody>
      </p:sp>
      <p:grpSp>
        <p:nvGrpSpPr>
          <p:cNvPr id="25" name="Group 43"/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Rectangle 45"/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Rectangle 48"/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" name="Group 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6" name="AutoShape 50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" name="AutoShape 51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2" name="Rectangle 52"/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3" name="Group 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" name="AutoShape 5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5" name="AutoShape 55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4" name="Rectangle 56"/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5" name="Rectangle 57"/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6" name="Group 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2" name="AutoShape 59"/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3" name="AutoShape 60"/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7" name="Freeform 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" name="Group 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0" name="AutoShape 63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1" name="AutoShape 64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9" name="Rectangle 65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0" name="Freeform 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Oval 68"/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3" name="Freeform 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AutoShape 70"/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" name="AutoShape 71"/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" name="Oval 72"/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" name="Oval 73"/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8" name="Oval 74"/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" name="Rectangle 75"/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8" name="Group 76"/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59" name="Picture 7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Freeform 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2" name="Line 20"/>
          <p:cNvSpPr>
            <a:spLocks noChangeShapeType="1"/>
          </p:cNvSpPr>
          <p:nvPr/>
        </p:nvSpPr>
        <p:spPr bwMode="auto">
          <a:xfrm flipH="1">
            <a:off x="6132473" y="44582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" name="Text Box 36"/>
          <p:cNvSpPr txBox="1">
            <a:spLocks noChangeArrowheads="1"/>
          </p:cNvSpPr>
          <p:nvPr/>
        </p:nvSpPr>
        <p:spPr bwMode="auto">
          <a:xfrm>
            <a:off x="4963202" y="3411821"/>
            <a:ext cx="926857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request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66" name="Line 20"/>
          <p:cNvSpPr>
            <a:spLocks noChangeShapeType="1"/>
          </p:cNvSpPr>
          <p:nvPr/>
        </p:nvSpPr>
        <p:spPr bwMode="auto">
          <a:xfrm flipH="1">
            <a:off x="6152702" y="4714334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" name="Line 20"/>
          <p:cNvSpPr>
            <a:spLocks noChangeShapeType="1"/>
          </p:cNvSpPr>
          <p:nvPr/>
        </p:nvSpPr>
        <p:spPr bwMode="auto">
          <a:xfrm flipH="1">
            <a:off x="6152316" y="4969092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" name="Text Box 36"/>
          <p:cNvSpPr txBox="1">
            <a:spLocks noChangeArrowheads="1"/>
          </p:cNvSpPr>
          <p:nvPr/>
        </p:nvSpPr>
        <p:spPr bwMode="auto">
          <a:xfrm>
            <a:off x="7870003" y="3847217"/>
            <a:ext cx="628698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send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70" name="Text Box 36"/>
          <p:cNvSpPr txBox="1">
            <a:spLocks noChangeArrowheads="1"/>
          </p:cNvSpPr>
          <p:nvPr/>
        </p:nvSpPr>
        <p:spPr bwMode="auto">
          <a:xfrm>
            <a:off x="8031163" y="4539538"/>
            <a:ext cx="833883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push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0000"/>
                </a:solidFill>
              </a:rPr>
              <a:t>objects</a:t>
            </a:r>
          </a:p>
        </p:txBody>
      </p:sp>
      <p:pic>
        <p:nvPicPr>
          <p:cNvPr id="64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49" y="1225902"/>
            <a:ext cx="466344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189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12" grpId="0" animBg="1"/>
      <p:bldP spid="13" grpId="0" animBg="1"/>
      <p:bldP spid="15" grpId="0"/>
      <p:bldP spid="18" grpId="0" animBg="1"/>
      <p:bldP spid="19" grpId="0" animBg="1"/>
      <p:bldP spid="20" grpId="0"/>
      <p:bldP spid="21" grpId="0" animBg="1"/>
      <p:bldP spid="62" grpId="0" animBg="1"/>
      <p:bldP spid="63" grpId="0"/>
      <p:bldP spid="66" grpId="0" animBg="1"/>
      <p:bldP spid="67" grpId="0" animBg="1"/>
      <p:bldP spid="68" grpId="0"/>
      <p:bldP spid="7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2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14400"/>
          </a:xfrm>
        </p:spPr>
        <p:txBody>
          <a:bodyPr>
            <a:normAutofit/>
          </a:bodyPr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HTTP request message</a:t>
            </a:r>
            <a:endParaRPr lang="en-US" altLang="en-US" sz="4800" dirty="0">
              <a:latin typeface="Calibri Light"/>
              <a:ea typeface="ＭＳ Ｐゴシック" charset="-128"/>
            </a:endParaRPr>
          </a:p>
        </p:txBody>
      </p:sp>
      <p:sp>
        <p:nvSpPr>
          <p:cNvPr id="83973" name="Rectangle 3"/>
          <p:cNvSpPr>
            <a:spLocks noGrp="1" noChangeArrowheads="1"/>
          </p:cNvSpPr>
          <p:nvPr>
            <p:ph idx="1"/>
          </p:nvPr>
        </p:nvSpPr>
        <p:spPr>
          <a:xfrm>
            <a:off x="533400" y="1444625"/>
            <a:ext cx="7772400" cy="1482725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33045" indent="-233045"/>
            <a:r>
              <a:rPr lang="en-US" altLang="en-US" sz="2400" dirty="0">
                <a:latin typeface="Calibri"/>
                <a:ea typeface="ＭＳ Ｐゴシック" charset="-128"/>
              </a:rPr>
              <a:t>two types of HTTP messages: </a:t>
            </a:r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request</a:t>
            </a:r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, </a:t>
            </a:r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response</a:t>
            </a:r>
          </a:p>
          <a:p>
            <a:pPr marL="233045" indent="-233045"/>
            <a:r>
              <a:rPr lang="en-US" altLang="en-US" sz="2400" dirty="0">
                <a:solidFill>
                  <a:srgbClr val="CC0000"/>
                </a:solidFill>
                <a:latin typeface="Calibri"/>
                <a:ea typeface="ＭＳ Ｐゴシック" charset="-128"/>
              </a:rPr>
              <a:t>HTTP request message:</a:t>
            </a:r>
          </a:p>
          <a:p>
            <a:pPr marL="685800" lvl="1" indent="-228600"/>
            <a:r>
              <a:rPr lang="en-US" altLang="en-US" sz="2000" dirty="0">
                <a:latin typeface="Calibri"/>
                <a:ea typeface="ＭＳ Ｐゴシック" charset="-128"/>
              </a:rPr>
              <a:t>ASCII (human-readable format)</a:t>
            </a:r>
            <a:endParaRPr lang="en-US" altLang="en-US" dirty="0">
              <a:solidFill>
                <a:schemeClr val="accent2"/>
              </a:solidFill>
              <a:latin typeface="Calibri"/>
              <a:ea typeface="ＭＳ Ｐゴシック" charset="-128"/>
            </a:endParaRPr>
          </a:p>
        </p:txBody>
      </p:sp>
      <p:pic>
        <p:nvPicPr>
          <p:cNvPr id="83971" name="Picture 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90805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4" name="Text Box 5"/>
          <p:cNvSpPr txBox="1">
            <a:spLocks noChangeArrowheads="1"/>
          </p:cNvSpPr>
          <p:nvPr/>
        </p:nvSpPr>
        <p:spPr bwMode="auto">
          <a:xfrm>
            <a:off x="222250" y="2870200"/>
            <a:ext cx="2055306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99"/>
                </a:solidFill>
                <a:latin typeface="Calibri"/>
              </a:rPr>
              <a:t>request line</a:t>
            </a:r>
          </a:p>
          <a:p>
            <a:pPr>
              <a:spcBef>
                <a:spcPct val="0"/>
              </a:spcBef>
            </a:pPr>
            <a:r>
              <a:rPr lang="en-US" altLang="en-US" dirty="0">
                <a:solidFill>
                  <a:srgbClr val="000099"/>
                </a:solidFill>
                <a:latin typeface="Calibri"/>
              </a:rPr>
              <a:t>(GET, POST, 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99"/>
                </a:solidFill>
                <a:latin typeface="Calibri"/>
              </a:rPr>
              <a:t>HEAD commands)</a:t>
            </a:r>
            <a:endParaRPr lang="en-US" altLang="en-US" sz="2400" dirty="0">
              <a:solidFill>
                <a:srgbClr val="000099"/>
              </a:solidFill>
              <a:latin typeface="Calibri"/>
            </a:endParaRPr>
          </a:p>
        </p:txBody>
      </p:sp>
      <p:sp>
        <p:nvSpPr>
          <p:cNvPr id="83975" name="Line 6"/>
          <p:cNvSpPr>
            <a:spLocks noChangeShapeType="1"/>
          </p:cNvSpPr>
          <p:nvPr/>
        </p:nvSpPr>
        <p:spPr bwMode="auto">
          <a:xfrm>
            <a:off x="1925638" y="3201988"/>
            <a:ext cx="868362" cy="1460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Freeform 7"/>
          <p:cNvSpPr>
            <a:spLocks/>
          </p:cNvSpPr>
          <p:nvPr/>
        </p:nvSpPr>
        <p:spPr bwMode="auto">
          <a:xfrm>
            <a:off x="2776538" y="3538538"/>
            <a:ext cx="149225" cy="1957387"/>
          </a:xfrm>
          <a:custGeom>
            <a:avLst/>
            <a:gdLst>
              <a:gd name="T0" fmla="*/ 2147483647 w 150"/>
              <a:gd name="T1" fmla="*/ 2147483647 h 924"/>
              <a:gd name="T2" fmla="*/ 0 w 150"/>
              <a:gd name="T3" fmla="*/ 0 h 924"/>
              <a:gd name="T4" fmla="*/ 0 w 150"/>
              <a:gd name="T5" fmla="*/ 2147483647 h 924"/>
              <a:gd name="T6" fmla="*/ 2147483647 w 150"/>
              <a:gd name="T7" fmla="*/ 2147483647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150"/>
              <a:gd name="T13" fmla="*/ 0 h 924"/>
              <a:gd name="T14" fmla="*/ 150 w 150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0" h="924">
                <a:moveTo>
                  <a:pt x="122" y="6"/>
                </a:moveTo>
                <a:lnTo>
                  <a:pt x="0" y="0"/>
                </a:lnTo>
                <a:lnTo>
                  <a:pt x="0" y="924"/>
                </a:lnTo>
                <a:lnTo>
                  <a:pt x="150" y="918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7" name="Text Box 8"/>
          <p:cNvSpPr txBox="1">
            <a:spLocks noChangeArrowheads="1"/>
          </p:cNvSpPr>
          <p:nvPr/>
        </p:nvSpPr>
        <p:spPr bwMode="auto">
          <a:xfrm>
            <a:off x="1790975" y="4056063"/>
            <a:ext cx="92365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99"/>
                </a:solidFill>
                <a:latin typeface="Calibri"/>
              </a:rPr>
              <a:t>header</a:t>
            </a:r>
          </a:p>
          <a:p>
            <a:pPr algn="r">
              <a:spcBef>
                <a:spcPct val="0"/>
              </a:spcBef>
            </a:pPr>
            <a:r>
              <a:rPr lang="en-US" altLang="en-US" dirty="0">
                <a:solidFill>
                  <a:srgbClr val="000099"/>
                </a:solidFill>
                <a:latin typeface="Calibri"/>
              </a:rPr>
              <a:t> lines</a:t>
            </a:r>
            <a:endParaRPr lang="en-US" altLang="en-US" sz="2400" dirty="0">
              <a:solidFill>
                <a:srgbClr val="000099"/>
              </a:solidFill>
              <a:latin typeface="Calibri"/>
            </a:endParaRPr>
          </a:p>
        </p:txBody>
      </p:sp>
      <p:sp>
        <p:nvSpPr>
          <p:cNvPr id="83978" name="Line 10"/>
          <p:cNvSpPr>
            <a:spLocks noChangeShapeType="1"/>
          </p:cNvSpPr>
          <p:nvPr/>
        </p:nvSpPr>
        <p:spPr bwMode="auto">
          <a:xfrm>
            <a:off x="2309813" y="5622925"/>
            <a:ext cx="51117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Text Box 11"/>
          <p:cNvSpPr txBox="1">
            <a:spLocks noChangeArrowheads="1"/>
          </p:cNvSpPr>
          <p:nvPr/>
        </p:nvSpPr>
        <p:spPr bwMode="auto">
          <a:xfrm>
            <a:off x="273050" y="4719638"/>
            <a:ext cx="2190023" cy="1292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000099"/>
                </a:solidFill>
                <a:latin typeface="Calibri"/>
              </a:rPr>
              <a:t>carriage return, 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99"/>
                </a:solidFill>
                <a:latin typeface="Calibri"/>
              </a:rPr>
              <a:t>line feed at start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99"/>
                </a:solidFill>
                <a:latin typeface="Calibri"/>
              </a:rPr>
              <a:t>of line indicates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99"/>
                </a:solidFill>
                <a:latin typeface="Calibri"/>
              </a:rPr>
              <a:t>end of header lines</a:t>
            </a:r>
            <a:endParaRPr lang="en-US" altLang="en-US" sz="2400" dirty="0">
              <a:solidFill>
                <a:srgbClr val="000099"/>
              </a:solidFill>
              <a:latin typeface="Calibri"/>
            </a:endParaRPr>
          </a:p>
        </p:txBody>
      </p:sp>
      <p:sp>
        <p:nvSpPr>
          <p:cNvPr id="83980" name="Text Box 16"/>
          <p:cNvSpPr txBox="1">
            <a:spLocks noChangeArrowheads="1"/>
          </p:cNvSpPr>
          <p:nvPr/>
        </p:nvSpPr>
        <p:spPr bwMode="auto">
          <a:xfrm>
            <a:off x="2809875" y="3236913"/>
            <a:ext cx="625042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GET /index.html HTTP/1.1\r\n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Host: www-net.cs.umass.edu\r\n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User-Agent: Firefox/3.6.10\r\n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Accept: </a:t>
            </a:r>
            <a:r>
              <a:rPr lang="en-US" altLang="en-US" sz="1800" b="1" dirty="0" smtClean="0">
                <a:latin typeface="Courier New" charset="0"/>
              </a:rPr>
              <a:t>text/</a:t>
            </a:r>
            <a:r>
              <a:rPr lang="en-US" altLang="en-US" sz="1800" b="1" dirty="0" err="1" smtClean="0">
                <a:latin typeface="Courier New" charset="0"/>
              </a:rPr>
              <a:t>html,application</a:t>
            </a:r>
            <a:r>
              <a:rPr lang="en-US" altLang="en-US" sz="1800" b="1" dirty="0" smtClean="0">
                <a:latin typeface="Courier New" charset="0"/>
              </a:rPr>
              <a:t>/</a:t>
            </a:r>
            <a:r>
              <a:rPr lang="en-US" altLang="en-US" sz="1800" b="1" dirty="0" err="1" smtClean="0">
                <a:latin typeface="Courier New" charset="0"/>
              </a:rPr>
              <a:t>xhtml+xml</a:t>
            </a:r>
            <a:r>
              <a:rPr lang="en-US" altLang="en-US" sz="1800" b="1" dirty="0" smtClean="0">
                <a:latin typeface="Courier New" charset="0"/>
              </a:rPr>
              <a:t>\r\n</a:t>
            </a:r>
            <a:endParaRPr lang="en-US" altLang="en-US" sz="1800" b="1" dirty="0">
              <a:latin typeface="Courier New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Accept-Language: en-</a:t>
            </a:r>
            <a:r>
              <a:rPr lang="en-US" altLang="en-US" sz="1800" b="1" dirty="0" err="1">
                <a:latin typeface="Courier New" charset="0"/>
              </a:rPr>
              <a:t>us,en</a:t>
            </a:r>
            <a:r>
              <a:rPr lang="en-US" altLang="en-US" sz="1800" b="1" dirty="0">
                <a:latin typeface="Courier New" charset="0"/>
              </a:rPr>
              <a:t>;q=0.5\r\n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Accept-Encoding: </a:t>
            </a:r>
            <a:r>
              <a:rPr lang="en-US" altLang="en-US" sz="1800" b="1" dirty="0" err="1">
                <a:latin typeface="Courier New" charset="0"/>
              </a:rPr>
              <a:t>gzip,deflate</a:t>
            </a:r>
            <a:r>
              <a:rPr lang="en-US" altLang="en-US" sz="1800" b="1" dirty="0">
                <a:latin typeface="Courier New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Accept-Charset: ISO-8859-1,utf-8;q=0.7\r\n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Keep-Alive: 115\r\n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\r\n</a:t>
            </a:r>
          </a:p>
        </p:txBody>
      </p:sp>
      <p:sp>
        <p:nvSpPr>
          <p:cNvPr id="83981" name="Line 17"/>
          <p:cNvSpPr>
            <a:spLocks noChangeShapeType="1"/>
          </p:cNvSpPr>
          <p:nvPr/>
        </p:nvSpPr>
        <p:spPr bwMode="auto">
          <a:xfrm flipH="1">
            <a:off x="6334125" y="2754313"/>
            <a:ext cx="166688" cy="514350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2" name="Text Box 18"/>
          <p:cNvSpPr txBox="1">
            <a:spLocks noChangeArrowheads="1"/>
          </p:cNvSpPr>
          <p:nvPr/>
        </p:nvSpPr>
        <p:spPr bwMode="auto">
          <a:xfrm>
            <a:off x="6384925" y="2466975"/>
            <a:ext cx="2411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dirty="0"/>
              <a:t>carriage return character</a:t>
            </a:r>
          </a:p>
        </p:txBody>
      </p:sp>
      <p:sp>
        <p:nvSpPr>
          <p:cNvPr id="83983" name="Text Box 19"/>
          <p:cNvSpPr txBox="1">
            <a:spLocks noChangeArrowheads="1"/>
          </p:cNvSpPr>
          <p:nvPr/>
        </p:nvSpPr>
        <p:spPr bwMode="auto">
          <a:xfrm>
            <a:off x="6537325" y="2763838"/>
            <a:ext cx="1866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dirty="0"/>
              <a:t>line-feed character</a:t>
            </a:r>
          </a:p>
        </p:txBody>
      </p:sp>
      <p:sp>
        <p:nvSpPr>
          <p:cNvPr id="83984" name="Line 20"/>
          <p:cNvSpPr>
            <a:spLocks noChangeShapeType="1"/>
          </p:cNvSpPr>
          <p:nvPr/>
        </p:nvSpPr>
        <p:spPr bwMode="auto">
          <a:xfrm flipH="1">
            <a:off x="6615113" y="3063875"/>
            <a:ext cx="80962" cy="252413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414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74" grpId="0"/>
      <p:bldP spid="83975" grpId="0" animBg="1"/>
      <p:bldP spid="83976" grpId="0" animBg="1"/>
      <p:bldP spid="83977" grpId="0"/>
      <p:bldP spid="83978" grpId="0" animBg="1"/>
      <p:bldP spid="83979" grpId="0"/>
      <p:bldP spid="83980" grpId="0"/>
      <p:bldP spid="83981" grpId="0" animBg="1"/>
      <p:bldP spid="83982" grpId="0"/>
      <p:bldP spid="83983" grpId="0"/>
      <p:bldP spid="83984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20" name="Rectangle 2"/>
          <p:cNvSpPr>
            <a:spLocks noGrp="1" noChangeArrowheads="1"/>
          </p:cNvSpPr>
          <p:nvPr>
            <p:ph type="title"/>
          </p:nvPr>
        </p:nvSpPr>
        <p:spPr>
          <a:xfrm>
            <a:off x="79023" y="-7938"/>
            <a:ext cx="9031111" cy="1325563"/>
          </a:xfrm>
        </p:spPr>
        <p:txBody>
          <a:bodyPr>
            <a:normAutofit/>
          </a:bodyPr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HTTP request message: general format</a:t>
            </a:r>
            <a:endParaRPr lang="en-US" altLang="en-US" sz="5400" dirty="0">
              <a:latin typeface="Calibri Light"/>
              <a:ea typeface="ＭＳ Ｐゴシック" charset="-128"/>
            </a:endParaRPr>
          </a:p>
        </p:txBody>
      </p:sp>
      <p:pic>
        <p:nvPicPr>
          <p:cNvPr id="86019" name="Picture 1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829" y="918546"/>
            <a:ext cx="877824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21" name="Text Box 9"/>
          <p:cNvSpPr txBox="1">
            <a:spLocks noChangeArrowheads="1"/>
          </p:cNvSpPr>
          <p:nvPr/>
        </p:nvSpPr>
        <p:spPr bwMode="auto">
          <a:xfrm>
            <a:off x="6967538" y="1662113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CC0000"/>
                </a:solidFill>
              </a:rPr>
              <a:t>line</a:t>
            </a:r>
          </a:p>
        </p:txBody>
      </p:sp>
      <p:sp>
        <p:nvSpPr>
          <p:cNvPr id="86022" name="Text Box 11"/>
          <p:cNvSpPr txBox="1">
            <a:spLocks noChangeArrowheads="1"/>
          </p:cNvSpPr>
          <p:nvPr/>
        </p:nvSpPr>
        <p:spPr bwMode="auto">
          <a:xfrm>
            <a:off x="6962775" y="2678113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CC0000"/>
                </a:solidFill>
              </a:rPr>
              <a:t>header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CC0000"/>
                </a:solidFill>
              </a:rPr>
              <a:t>lines</a:t>
            </a:r>
          </a:p>
        </p:txBody>
      </p:sp>
      <p:sp>
        <p:nvSpPr>
          <p:cNvPr id="86023" name="Rectangle 12"/>
          <p:cNvSpPr>
            <a:spLocks noChangeArrowheads="1"/>
          </p:cNvSpPr>
          <p:nvPr/>
        </p:nvSpPr>
        <p:spPr bwMode="auto">
          <a:xfrm>
            <a:off x="6578600" y="2247900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6024" name="Rectangle 13"/>
          <p:cNvSpPr>
            <a:spLocks noChangeArrowheads="1"/>
          </p:cNvSpPr>
          <p:nvPr/>
        </p:nvSpPr>
        <p:spPr bwMode="auto">
          <a:xfrm>
            <a:off x="6445250" y="2197100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6025" name="Rectangle 15"/>
          <p:cNvSpPr>
            <a:spLocks noChangeArrowheads="1"/>
          </p:cNvSpPr>
          <p:nvPr/>
        </p:nvSpPr>
        <p:spPr bwMode="auto">
          <a:xfrm>
            <a:off x="6813550" y="4303713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6026" name="Text Box 16"/>
          <p:cNvSpPr txBox="1">
            <a:spLocks noChangeArrowheads="1"/>
          </p:cNvSpPr>
          <p:nvPr/>
        </p:nvSpPr>
        <p:spPr bwMode="auto">
          <a:xfrm>
            <a:off x="6964363" y="4868863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CC0000"/>
                </a:solidFill>
              </a:rPr>
              <a:t>body</a:t>
            </a:r>
          </a:p>
        </p:txBody>
      </p:sp>
      <p:sp>
        <p:nvSpPr>
          <p:cNvPr id="86027" name="Rectangle 20"/>
          <p:cNvSpPr>
            <a:spLocks noChangeArrowheads="1"/>
          </p:cNvSpPr>
          <p:nvPr/>
        </p:nvSpPr>
        <p:spPr bwMode="auto">
          <a:xfrm>
            <a:off x="1143000" y="1698625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6028" name="Line 22"/>
          <p:cNvSpPr>
            <a:spLocks noChangeShapeType="1"/>
          </p:cNvSpPr>
          <p:nvPr/>
        </p:nvSpPr>
        <p:spPr bwMode="auto">
          <a:xfrm>
            <a:off x="24511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Line 23"/>
          <p:cNvSpPr>
            <a:spLocks noChangeShapeType="1"/>
          </p:cNvSpPr>
          <p:nvPr/>
        </p:nvSpPr>
        <p:spPr bwMode="auto">
          <a:xfrm>
            <a:off x="28956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Line 24"/>
          <p:cNvSpPr>
            <a:spLocks noChangeShapeType="1"/>
          </p:cNvSpPr>
          <p:nvPr/>
        </p:nvSpPr>
        <p:spPr bwMode="auto">
          <a:xfrm>
            <a:off x="42037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1" name="Line 25"/>
          <p:cNvSpPr>
            <a:spLocks noChangeShapeType="1"/>
          </p:cNvSpPr>
          <p:nvPr/>
        </p:nvSpPr>
        <p:spPr bwMode="auto">
          <a:xfrm>
            <a:off x="4629150" y="169545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2" name="Line 26"/>
          <p:cNvSpPr>
            <a:spLocks noChangeShapeType="1"/>
          </p:cNvSpPr>
          <p:nvPr/>
        </p:nvSpPr>
        <p:spPr bwMode="auto">
          <a:xfrm>
            <a:off x="59309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Line 27"/>
          <p:cNvSpPr>
            <a:spLocks noChangeShapeType="1"/>
          </p:cNvSpPr>
          <p:nvPr/>
        </p:nvSpPr>
        <p:spPr bwMode="auto">
          <a:xfrm>
            <a:off x="636905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Text Box 28"/>
          <p:cNvSpPr txBox="1">
            <a:spLocks noChangeArrowheads="1"/>
          </p:cNvSpPr>
          <p:nvPr/>
        </p:nvSpPr>
        <p:spPr bwMode="auto">
          <a:xfrm>
            <a:off x="1266825" y="1725613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method</a:t>
            </a:r>
          </a:p>
        </p:txBody>
      </p:sp>
      <p:sp>
        <p:nvSpPr>
          <p:cNvPr id="86035" name="Text Box 29"/>
          <p:cNvSpPr txBox="1">
            <a:spLocks noChangeArrowheads="1"/>
          </p:cNvSpPr>
          <p:nvPr/>
        </p:nvSpPr>
        <p:spPr bwMode="auto">
          <a:xfrm>
            <a:off x="2428875" y="1706563"/>
            <a:ext cx="452438" cy="396875"/>
          </a:xfrm>
          <a:prstGeom prst="rect">
            <a:avLst/>
          </a:prstGeom>
          <a:solidFill>
            <a:schemeClr val="accent3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sp</a:t>
            </a:r>
          </a:p>
        </p:txBody>
      </p:sp>
      <p:sp>
        <p:nvSpPr>
          <p:cNvPr id="86036" name="Text Box 30"/>
          <p:cNvSpPr txBox="1">
            <a:spLocks noChangeArrowheads="1"/>
          </p:cNvSpPr>
          <p:nvPr/>
        </p:nvSpPr>
        <p:spPr bwMode="auto">
          <a:xfrm>
            <a:off x="4194175" y="1712913"/>
            <a:ext cx="452438" cy="396875"/>
          </a:xfrm>
          <a:prstGeom prst="rect">
            <a:avLst/>
          </a:prstGeom>
          <a:solidFill>
            <a:schemeClr val="accent3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sp</a:t>
            </a:r>
          </a:p>
        </p:txBody>
      </p:sp>
      <p:sp>
        <p:nvSpPr>
          <p:cNvPr id="86037" name="Text Box 31"/>
          <p:cNvSpPr txBox="1">
            <a:spLocks noChangeArrowheads="1"/>
          </p:cNvSpPr>
          <p:nvPr/>
        </p:nvSpPr>
        <p:spPr bwMode="auto">
          <a:xfrm>
            <a:off x="5946775" y="1719263"/>
            <a:ext cx="403225" cy="400050"/>
          </a:xfrm>
          <a:prstGeom prst="rect">
            <a:avLst/>
          </a:prstGeom>
          <a:solidFill>
            <a:schemeClr val="accent3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cr</a:t>
            </a:r>
          </a:p>
        </p:txBody>
      </p:sp>
      <p:sp>
        <p:nvSpPr>
          <p:cNvPr id="86038" name="Text Box 32"/>
          <p:cNvSpPr txBox="1">
            <a:spLocks noChangeArrowheads="1"/>
          </p:cNvSpPr>
          <p:nvPr/>
        </p:nvSpPr>
        <p:spPr bwMode="auto">
          <a:xfrm>
            <a:off x="6416675" y="1730375"/>
            <a:ext cx="311150" cy="396875"/>
          </a:xfrm>
          <a:prstGeom prst="rect">
            <a:avLst/>
          </a:prstGeom>
          <a:solidFill>
            <a:schemeClr val="accent3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lf</a:t>
            </a:r>
          </a:p>
        </p:txBody>
      </p:sp>
      <p:sp>
        <p:nvSpPr>
          <p:cNvPr id="86039" name="Text Box 33"/>
          <p:cNvSpPr txBox="1">
            <a:spLocks noChangeArrowheads="1"/>
          </p:cNvSpPr>
          <p:nvPr/>
        </p:nvSpPr>
        <p:spPr bwMode="auto">
          <a:xfrm>
            <a:off x="4784725" y="1712913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version</a:t>
            </a:r>
          </a:p>
        </p:txBody>
      </p:sp>
      <p:sp>
        <p:nvSpPr>
          <p:cNvPr id="86040" name="Text Box 34"/>
          <p:cNvSpPr txBox="1">
            <a:spLocks noChangeArrowheads="1"/>
          </p:cNvSpPr>
          <p:nvPr/>
        </p:nvSpPr>
        <p:spPr bwMode="auto">
          <a:xfrm>
            <a:off x="3159125" y="1725613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URL</a:t>
            </a:r>
          </a:p>
        </p:txBody>
      </p:sp>
      <p:grpSp>
        <p:nvGrpSpPr>
          <p:cNvPr id="86041" name="Group 45"/>
          <p:cNvGrpSpPr>
            <a:grpSpLocks/>
          </p:cNvGrpSpPr>
          <p:nvPr/>
        </p:nvGrpSpPr>
        <p:grpSpPr bwMode="auto">
          <a:xfrm>
            <a:off x="1143000" y="2143125"/>
            <a:ext cx="4565650" cy="446088"/>
            <a:chOff x="192" y="1894"/>
            <a:chExt cx="2876" cy="281"/>
          </a:xfrm>
        </p:grpSpPr>
        <p:sp>
          <p:nvSpPr>
            <p:cNvPr id="86077" name="Rectangle 35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78" name="Line 36"/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9" name="Line 37"/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0" name="Line 39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1" name="Line 40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2" name="Text Box 41"/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83" name="Text Box 42"/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dirty="0"/>
                <a:t>lf</a:t>
              </a:r>
            </a:p>
          </p:txBody>
        </p:sp>
        <p:sp>
          <p:nvSpPr>
            <p:cNvPr id="86084" name="Text Box 43"/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86085" name="Text Box 44"/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dirty="0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grpSp>
        <p:nvGrpSpPr>
          <p:cNvPr id="86042" name="Group 46"/>
          <p:cNvGrpSpPr>
            <a:grpSpLocks/>
          </p:cNvGrpSpPr>
          <p:nvPr/>
        </p:nvGrpSpPr>
        <p:grpSpPr bwMode="auto">
          <a:xfrm>
            <a:off x="1139825" y="3619500"/>
            <a:ext cx="4565650" cy="446088"/>
            <a:chOff x="192" y="1894"/>
            <a:chExt cx="2876" cy="281"/>
          </a:xfrm>
        </p:grpSpPr>
        <p:sp>
          <p:nvSpPr>
            <p:cNvPr id="86068" name="Rectangle 47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9" name="Line 48"/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0" name="Line 49"/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1" name="Line 50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2" name="Line 51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3" name="Text Box 52"/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74" name="Text Box 53"/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  <p:sp>
          <p:nvSpPr>
            <p:cNvPr id="86075" name="Text Box 54"/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86076" name="Text Box 55"/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sp>
        <p:nvSpPr>
          <p:cNvPr id="86043" name="Line 56"/>
          <p:cNvSpPr>
            <a:spLocks noChangeShapeType="1"/>
          </p:cNvSpPr>
          <p:nvPr/>
        </p:nvSpPr>
        <p:spPr bwMode="auto">
          <a:xfrm>
            <a:off x="1143000" y="25908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4" name="Group 61"/>
          <p:cNvGrpSpPr>
            <a:grpSpLocks/>
          </p:cNvGrpSpPr>
          <p:nvPr/>
        </p:nvGrpSpPr>
        <p:grpSpPr bwMode="auto">
          <a:xfrm>
            <a:off x="974725" y="2814638"/>
            <a:ext cx="331788" cy="461962"/>
            <a:chOff x="462" y="1727"/>
            <a:chExt cx="209" cy="291"/>
          </a:xfrm>
        </p:grpSpPr>
        <p:sp>
          <p:nvSpPr>
            <p:cNvPr id="86065" name="Rectangle 59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6" name="Text Box 57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67" name="Text Box 58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sp>
        <p:nvSpPr>
          <p:cNvPr id="86045" name="Line 62"/>
          <p:cNvSpPr>
            <a:spLocks noChangeShapeType="1"/>
          </p:cNvSpPr>
          <p:nvPr/>
        </p:nvSpPr>
        <p:spPr bwMode="auto">
          <a:xfrm>
            <a:off x="5707063" y="25781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6" name="Group 63"/>
          <p:cNvGrpSpPr>
            <a:grpSpLocks/>
          </p:cNvGrpSpPr>
          <p:nvPr/>
        </p:nvGrpSpPr>
        <p:grpSpPr bwMode="auto">
          <a:xfrm>
            <a:off x="5538788" y="2801938"/>
            <a:ext cx="331787" cy="461962"/>
            <a:chOff x="462" y="1727"/>
            <a:chExt cx="209" cy="291"/>
          </a:xfrm>
        </p:grpSpPr>
        <p:sp>
          <p:nvSpPr>
            <p:cNvPr id="86062" name="Rectangle 64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3" name="Text Box 65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64" name="Text Box 66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86047" name="Group 77"/>
          <p:cNvGrpSpPr>
            <a:grpSpLocks/>
          </p:cNvGrpSpPr>
          <p:nvPr/>
        </p:nvGrpSpPr>
        <p:grpSpPr bwMode="auto">
          <a:xfrm>
            <a:off x="1138238" y="4065588"/>
            <a:ext cx="963612" cy="446087"/>
            <a:chOff x="3105" y="2650"/>
            <a:chExt cx="607" cy="281"/>
          </a:xfrm>
        </p:grpSpPr>
        <p:sp>
          <p:nvSpPr>
            <p:cNvPr id="86058" name="Rectangle 68"/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9" name="Line 72"/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0" name="Text Box 73"/>
            <p:cNvSpPr txBox="1">
              <a:spLocks noChangeArrowheads="1"/>
            </p:cNvSpPr>
            <p:nvPr/>
          </p:nvSpPr>
          <p:spPr bwMode="auto">
            <a:xfrm>
              <a:off x="3140" y="2663"/>
              <a:ext cx="254" cy="252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61" name="Text Box 74"/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</p:grpSp>
      <p:sp>
        <p:nvSpPr>
          <p:cNvPr id="86048" name="Rectangle 78"/>
          <p:cNvSpPr>
            <a:spLocks noChangeArrowheads="1"/>
          </p:cNvSpPr>
          <p:nvPr/>
        </p:nvSpPr>
        <p:spPr bwMode="auto">
          <a:xfrm>
            <a:off x="1138238" y="4513263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6049" name="Text Box 80"/>
          <p:cNvSpPr txBox="1">
            <a:spLocks noChangeArrowheads="1"/>
          </p:cNvSpPr>
          <p:nvPr/>
        </p:nvSpPr>
        <p:spPr bwMode="auto">
          <a:xfrm>
            <a:off x="3074988" y="4837113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entity body</a:t>
            </a:r>
          </a:p>
        </p:txBody>
      </p:sp>
      <p:grpSp>
        <p:nvGrpSpPr>
          <p:cNvPr id="86050" name="Group 81"/>
          <p:cNvGrpSpPr>
            <a:grpSpLocks/>
          </p:cNvGrpSpPr>
          <p:nvPr/>
        </p:nvGrpSpPr>
        <p:grpSpPr bwMode="auto">
          <a:xfrm>
            <a:off x="974725" y="4851400"/>
            <a:ext cx="331788" cy="461963"/>
            <a:chOff x="462" y="1727"/>
            <a:chExt cx="209" cy="291"/>
          </a:xfrm>
        </p:grpSpPr>
        <p:sp>
          <p:nvSpPr>
            <p:cNvPr id="86055" name="Rectangle 82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6" name="Text Box 83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57" name="Text Box 84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86051" name="Group 85"/>
          <p:cNvGrpSpPr>
            <a:grpSpLocks/>
          </p:cNvGrpSpPr>
          <p:nvPr/>
        </p:nvGrpSpPr>
        <p:grpSpPr bwMode="auto">
          <a:xfrm>
            <a:off x="6134100" y="4841875"/>
            <a:ext cx="331788" cy="461963"/>
            <a:chOff x="462" y="1727"/>
            <a:chExt cx="209" cy="291"/>
          </a:xfrm>
        </p:grpSpPr>
        <p:sp>
          <p:nvSpPr>
            <p:cNvPr id="86052" name="Rectangle 86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3" name="Text Box 87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54" name="Text Box 88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533775" y="2152590"/>
            <a:ext cx="255198" cy="400110"/>
          </a:xfrm>
          <a:prstGeom prst="rect">
            <a:avLst/>
          </a:prstGeom>
          <a:solidFill>
            <a:schemeClr val="accent3">
              <a:lumMod val="8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/>
              <a:t>: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495466" y="3630553"/>
            <a:ext cx="255198" cy="400110"/>
          </a:xfrm>
          <a:prstGeom prst="rect">
            <a:avLst/>
          </a:prstGeom>
          <a:solidFill>
            <a:schemeClr val="accent3">
              <a:lumMod val="8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/>
              <a:t>: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5949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021" grpId="0" animBg="1"/>
      <p:bldP spid="86022" grpId="0" animBg="1"/>
      <p:bldP spid="86023" grpId="0" animBg="1"/>
      <p:bldP spid="86024" grpId="0" animBg="1"/>
      <p:bldP spid="86026" grpId="0" animBg="1"/>
      <p:bldP spid="86027" grpId="0" animBg="1"/>
      <p:bldP spid="86028" grpId="0" animBg="1"/>
      <p:bldP spid="86029" grpId="0" animBg="1"/>
      <p:bldP spid="86030" grpId="0" animBg="1"/>
      <p:bldP spid="86031" grpId="0" animBg="1"/>
      <p:bldP spid="86032" grpId="0" animBg="1"/>
      <p:bldP spid="86033" grpId="0" animBg="1"/>
      <p:bldP spid="86034" grpId="0"/>
      <p:bldP spid="86035" grpId="0" animBg="1"/>
      <p:bldP spid="86036" grpId="0" animBg="1"/>
      <p:bldP spid="86037" grpId="0" animBg="1"/>
      <p:bldP spid="86038" grpId="0" animBg="1"/>
      <p:bldP spid="86039" grpId="0"/>
      <p:bldP spid="86040" grpId="0"/>
      <p:bldP spid="86043" grpId="0" animBg="1"/>
      <p:bldP spid="86045" grpId="0" animBg="1"/>
      <p:bldP spid="86048" grpId="0" animBg="1"/>
      <p:bldP spid="86049" grpId="0"/>
      <p:bldP spid="2" grpId="0" animBg="1"/>
      <p:bldP spid="73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8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223838"/>
            <a:ext cx="8186737" cy="903287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Uploading form input</a:t>
            </a:r>
          </a:p>
        </p:txBody>
      </p:sp>
      <p:sp>
        <p:nvSpPr>
          <p:cNvPr id="10445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700088" y="1343025"/>
            <a:ext cx="5757862" cy="2662238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Calibri"/>
              </a:rPr>
              <a:t>POST method:</a:t>
            </a:r>
            <a:endParaRPr lang="en-US" dirty="0">
              <a:solidFill>
                <a:srgbClr val="CC0000"/>
              </a:solidFill>
              <a:latin typeface="Calibri"/>
            </a:endParaRP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web page often includes form </a:t>
            </a:r>
            <a:r>
              <a:rPr lang="en-US" sz="2400" dirty="0" smtClean="0">
                <a:latin typeface="Calibri"/>
              </a:rPr>
              <a:t>input</a:t>
            </a:r>
            <a:endParaRPr lang="en-US" sz="2400" dirty="0">
              <a:latin typeface="Calibri"/>
            </a:endParaRP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input is uploaded to server in entity body</a:t>
            </a:r>
          </a:p>
        </p:txBody>
      </p:sp>
      <p:sp>
        <p:nvSpPr>
          <p:cNvPr id="104454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703263" y="3409950"/>
            <a:ext cx="6645804" cy="2206625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Calibri"/>
              </a:rPr>
              <a:t>URL method: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uses GET method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input is uploaded in URL field of request line: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Calibri"/>
            </a:endParaRPr>
          </a:p>
        </p:txBody>
      </p:sp>
      <p:pic>
        <p:nvPicPr>
          <p:cNvPr id="88067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8763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71" name="Text Box 5"/>
          <p:cNvSpPr txBox="1">
            <a:spLocks noChangeArrowheads="1"/>
          </p:cNvSpPr>
          <p:nvPr/>
        </p:nvSpPr>
        <p:spPr bwMode="auto">
          <a:xfrm>
            <a:off x="933135" y="4903614"/>
            <a:ext cx="628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latin typeface="Courier New" charset="0"/>
              </a:rPr>
              <a:t>www.somesite.com/</a:t>
            </a:r>
            <a:r>
              <a:rPr lang="en-US" altLang="en-US" sz="1800" b="1" dirty="0" err="1">
                <a:latin typeface="Courier New" charset="0"/>
              </a:rPr>
              <a:t>animalsearch?monkeys</a:t>
            </a:r>
            <a:r>
              <a:rPr lang="en-US" altLang="en-US" sz="1800" b="1" dirty="0">
                <a:latin typeface="Courier New" charset="0"/>
              </a:rPr>
              <a:t>&amp;banana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2597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54" grpId="0" uiExpand="1" build="p"/>
      <p:bldP spid="88071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479800" cy="1143000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Method types</a:t>
            </a:r>
          </a:p>
        </p:txBody>
      </p:sp>
      <p:sp>
        <p:nvSpPr>
          <p:cNvPr id="90117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HTTP/1.0: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GET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POST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HEAD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asks server to leave requested object out of response</a:t>
            </a:r>
          </a:p>
        </p:txBody>
      </p:sp>
      <p:sp>
        <p:nvSpPr>
          <p:cNvPr id="90118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HTTP/1.1: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GET, POST, HEAD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PUT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uploads file in entity body to path specified in URL field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DELETE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deletes file specified in the URL field</a:t>
            </a:r>
          </a:p>
        </p:txBody>
      </p:sp>
      <p:pic>
        <p:nvPicPr>
          <p:cNvPr id="9011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476" y="985838"/>
            <a:ext cx="3240087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8407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18" grpId="0" uiExpand="1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58750"/>
            <a:ext cx="7772400" cy="979488"/>
          </a:xfrm>
        </p:spPr>
        <p:txBody>
          <a:bodyPr>
            <a:normAutofit/>
          </a:bodyPr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HTTP response message</a:t>
            </a:r>
            <a:endParaRPr lang="en-US" altLang="en-US" sz="4800" dirty="0">
              <a:latin typeface="Calibri Light"/>
              <a:ea typeface="ＭＳ Ｐゴシック" charset="-128"/>
            </a:endParaRPr>
          </a:p>
        </p:txBody>
      </p:sp>
      <p:pic>
        <p:nvPicPr>
          <p:cNvPr id="92163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84772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5" name="Text Box 5"/>
          <p:cNvSpPr txBox="1">
            <a:spLocks noChangeArrowheads="1"/>
          </p:cNvSpPr>
          <p:nvPr/>
        </p:nvSpPr>
        <p:spPr bwMode="auto">
          <a:xfrm>
            <a:off x="139700" y="1397000"/>
            <a:ext cx="17907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(protocol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code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phrase)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66" name="Line 6"/>
          <p:cNvSpPr>
            <a:spLocks noChangeShapeType="1"/>
          </p:cNvSpPr>
          <p:nvPr/>
        </p:nvSpPr>
        <p:spPr bwMode="auto">
          <a:xfrm>
            <a:off x="1358900" y="1914525"/>
            <a:ext cx="923925" cy="257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7" name="Freeform 7"/>
          <p:cNvSpPr>
            <a:spLocks/>
          </p:cNvSpPr>
          <p:nvPr/>
        </p:nvSpPr>
        <p:spPr bwMode="auto">
          <a:xfrm>
            <a:off x="2057401" y="2305050"/>
            <a:ext cx="242888" cy="2447572"/>
          </a:xfrm>
          <a:custGeom>
            <a:avLst/>
            <a:gdLst>
              <a:gd name="T0" fmla="*/ 2147483647 w 162"/>
              <a:gd name="T1" fmla="*/ 2147483647 h 1428"/>
              <a:gd name="T2" fmla="*/ 0 w 162"/>
              <a:gd name="T3" fmla="*/ 0 h 1428"/>
              <a:gd name="T4" fmla="*/ 0 w 162"/>
              <a:gd name="T5" fmla="*/ 2147483647 h 1428"/>
              <a:gd name="T6" fmla="*/ 2147483647 w 162"/>
              <a:gd name="T7" fmla="*/ 2147483647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8" name="Text Box 8"/>
          <p:cNvSpPr txBox="1">
            <a:spLocks noChangeArrowheads="1"/>
          </p:cNvSpPr>
          <p:nvPr/>
        </p:nvSpPr>
        <p:spPr bwMode="auto">
          <a:xfrm>
            <a:off x="893763" y="3286125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</a:rPr>
              <a:t> lines</a:t>
            </a:r>
            <a:endParaRPr lang="en-US" altLang="en-US" sz="2400" dirty="0">
              <a:solidFill>
                <a:srgbClr val="CC0000"/>
              </a:solidFill>
            </a:endParaRPr>
          </a:p>
        </p:txBody>
      </p:sp>
      <p:sp>
        <p:nvSpPr>
          <p:cNvPr id="92169" name="Line 9"/>
          <p:cNvSpPr>
            <a:spLocks noChangeShapeType="1"/>
          </p:cNvSpPr>
          <p:nvPr/>
        </p:nvSpPr>
        <p:spPr bwMode="auto">
          <a:xfrm flipV="1">
            <a:off x="1543051" y="4997533"/>
            <a:ext cx="757238" cy="2127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0" name="Text Box 10"/>
          <p:cNvSpPr txBox="1">
            <a:spLocks noChangeArrowheads="1"/>
          </p:cNvSpPr>
          <p:nvPr/>
        </p:nvSpPr>
        <p:spPr bwMode="auto">
          <a:xfrm>
            <a:off x="242888" y="4846638"/>
            <a:ext cx="13795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</a:rPr>
              <a:t>data, e.g.,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</a:rPr>
              <a:t>requested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</a:rPr>
              <a:t>HTML file</a:t>
            </a:r>
            <a:endParaRPr lang="en-US" altLang="en-US" sz="2400" dirty="0">
              <a:solidFill>
                <a:srgbClr val="CC0000"/>
              </a:solidFill>
            </a:endParaRPr>
          </a:p>
        </p:txBody>
      </p:sp>
      <p:sp>
        <p:nvSpPr>
          <p:cNvPr id="92171" name="Rectangle 15"/>
          <p:cNvSpPr>
            <a:spLocks noChangeArrowheads="1"/>
          </p:cNvSpPr>
          <p:nvPr/>
        </p:nvSpPr>
        <p:spPr bwMode="auto">
          <a:xfrm>
            <a:off x="2243137" y="2044700"/>
            <a:ext cx="6900863" cy="3083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Last-Modified: Tue, 30 Oct 2007 </a:t>
            </a:r>
            <a:r>
              <a:rPr lang="en-US" altLang="en-US" sz="1800" b="1" dirty="0" smtClean="0">
                <a:latin typeface="Courier New" charset="0"/>
              </a:rPr>
              <a:t>17:00:02 GMT\r\n</a:t>
            </a:r>
            <a:endParaRPr lang="en-US" altLang="en-US" sz="1800" b="1" dirty="0">
              <a:latin typeface="Courier New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 dirty="0">
                <a:latin typeface="Courier New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it-IT" altLang="en-US" sz="1800" b="1" dirty="0">
                <a:latin typeface="Courier New" charset="0"/>
              </a:rPr>
              <a:t>data </a:t>
            </a:r>
            <a:r>
              <a:rPr lang="it-IT" altLang="en-US" sz="1800" b="1" dirty="0" err="1">
                <a:latin typeface="Courier New" charset="0"/>
              </a:rPr>
              <a:t>data</a:t>
            </a:r>
            <a:r>
              <a:rPr lang="it-IT" altLang="en-US" sz="1800" b="1" dirty="0">
                <a:latin typeface="Courier New" charset="0"/>
              </a:rPr>
              <a:t> </a:t>
            </a:r>
            <a:r>
              <a:rPr lang="it-IT" altLang="en-US" sz="1800" b="1" dirty="0" err="1">
                <a:latin typeface="Courier New" charset="0"/>
              </a:rPr>
              <a:t>data</a:t>
            </a:r>
            <a:r>
              <a:rPr lang="it-IT" altLang="en-US" sz="1800" b="1" dirty="0">
                <a:latin typeface="Courier New" charset="0"/>
              </a:rPr>
              <a:t> </a:t>
            </a:r>
            <a:r>
              <a:rPr lang="it-IT" altLang="en-US" sz="1800" b="1" dirty="0" err="1">
                <a:latin typeface="Courier New" charset="0"/>
              </a:rPr>
              <a:t>data</a:t>
            </a:r>
            <a:r>
              <a:rPr lang="it-IT" altLang="en-US" sz="1800" b="1" dirty="0">
                <a:latin typeface="Courier New" charset="0"/>
              </a:rPr>
              <a:t> </a:t>
            </a:r>
            <a:r>
              <a:rPr lang="it-IT" altLang="en-US" sz="1800" b="1" dirty="0" err="1">
                <a:latin typeface="Courier New" charset="0"/>
              </a:rPr>
              <a:t>data</a:t>
            </a:r>
            <a:r>
              <a:rPr lang="it-IT" altLang="en-US" sz="1800" b="1" dirty="0">
                <a:latin typeface="Courier New" charset="0"/>
              </a:rPr>
              <a:t> ... </a:t>
            </a:r>
            <a:endParaRPr lang="en-US" altLang="en-US" sz="1800" b="1" dirty="0">
              <a:latin typeface="Courier New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0857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65" grpId="0"/>
      <p:bldP spid="92166" grpId="0" animBg="1"/>
      <p:bldP spid="92167" grpId="0" animBg="1"/>
      <p:bldP spid="92168" grpId="0"/>
      <p:bldP spid="92169" grpId="0" animBg="1"/>
      <p:bldP spid="92170" grpId="0"/>
      <p:bldP spid="9217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3262" y="66675"/>
            <a:ext cx="8382000" cy="1041400"/>
          </a:xfrm>
        </p:spPr>
        <p:txBody>
          <a:bodyPr>
            <a:normAutofit/>
          </a:bodyPr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Creating a network app</a:t>
            </a:r>
          </a:p>
        </p:txBody>
      </p:sp>
      <p:sp>
        <p:nvSpPr>
          <p:cNvPr id="3994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50647" y="1209812"/>
            <a:ext cx="4300538" cy="5114925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Write programs that: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run on (different) </a:t>
            </a:r>
            <a:r>
              <a:rPr lang="en-US" altLang="en-US" sz="2400" i="1" dirty="0">
                <a:latin typeface="Calibri"/>
                <a:ea typeface="ＭＳ Ｐゴシック" charset="-128"/>
              </a:rPr>
              <a:t>end systems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communicate over network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e.g., web server software communicates with browser software</a:t>
            </a:r>
            <a:endParaRPr lang="en-US" altLang="en-US" sz="2400" dirty="0">
              <a:ea typeface="ＭＳ Ｐゴシック" charset="-128"/>
            </a:endParaRPr>
          </a:p>
          <a:p>
            <a:pPr>
              <a:spcBef>
                <a:spcPct val="80000"/>
              </a:spcBef>
              <a:buFont typeface="Wingdings" charset="2"/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charset="-128"/>
              </a:rPr>
              <a:t>No need to write software for network-core devices</a:t>
            </a:r>
          </a:p>
          <a:p>
            <a:r>
              <a:rPr lang="en-US" altLang="en-US" sz="2400" dirty="0">
                <a:ea typeface="ＭＳ Ｐゴシック" charset="-128"/>
              </a:rPr>
              <a:t>network-core devices do not run user applications</a:t>
            </a:r>
          </a:p>
          <a:p>
            <a:r>
              <a:rPr lang="en-US" altLang="en-US" sz="2400" dirty="0">
                <a:ea typeface="ＭＳ Ｐゴシック" charset="-128"/>
              </a:rPr>
              <a:t>applications on end systems  allows for rapid app development, propagation</a:t>
            </a:r>
          </a:p>
          <a:p>
            <a:pPr>
              <a:buFont typeface="Wingdings" charset="2"/>
              <a:buNone/>
            </a:pPr>
            <a:endParaRPr lang="en-US" altLang="en-US" sz="2400" dirty="0">
              <a:solidFill>
                <a:srgbClr val="FF0000"/>
              </a:solidFill>
              <a:ea typeface="ＭＳ Ｐゴシック" charset="-128"/>
            </a:endParaRPr>
          </a:p>
          <a:p>
            <a:endParaRPr lang="en-US" altLang="en-US" sz="2400" dirty="0">
              <a:latin typeface="Calibri"/>
              <a:ea typeface="ＭＳ Ｐゴシック" charset="-128"/>
            </a:endParaRPr>
          </a:p>
          <a:p>
            <a:pPr>
              <a:spcBef>
                <a:spcPct val="80000"/>
              </a:spcBef>
              <a:buFont typeface="Wingdings" charset="2"/>
              <a:buNone/>
            </a:pPr>
            <a:endParaRPr lang="en-US" altLang="en-US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</p:txBody>
      </p:sp>
      <p:grpSp>
        <p:nvGrpSpPr>
          <p:cNvPr id="39939" name="Group 1037"/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39972" name="Freeform 1038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73" name="Group 1039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0348" name="Rectangle 1040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349" name="AutoShape 1041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9974" name="Freeform 1042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Line 1043"/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" name="Line 1044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" name="Line 1045"/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8" name="Line 1047"/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Line 1048"/>
            <p:cNvSpPr>
              <a:spLocks noChangeShapeType="1"/>
            </p:cNvSpPr>
            <p:nvPr/>
          </p:nvSpPr>
          <p:spPr bwMode="auto">
            <a:xfrm flipV="1">
              <a:off x="3680" y="3155"/>
              <a:ext cx="248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Line 1051"/>
            <p:cNvSpPr>
              <a:spLocks noChangeShapeType="1"/>
            </p:cNvSpPr>
            <p:nvPr/>
          </p:nvSpPr>
          <p:spPr bwMode="auto">
            <a:xfrm flipH="1">
              <a:off x="3948" y="3208"/>
              <a:ext cx="96" cy="1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Line 1052"/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Line 1053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Line 1054"/>
            <p:cNvSpPr>
              <a:spLocks noChangeShapeType="1"/>
            </p:cNvSpPr>
            <p:nvPr/>
          </p:nvSpPr>
          <p:spPr bwMode="auto">
            <a:xfrm>
              <a:off x="3898" y="3025"/>
              <a:ext cx="56" cy="6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Line 1055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Line 1056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86" name="Group 1057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0346" name="Picture 1058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347" name="Picture 1059" descr="antenna_radiation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9987" name="Freeform 1060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1061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062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Line 1063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Line 1064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Line 1065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Line 1066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Line 1067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Line 1068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Line 1069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Line 1070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Line 1071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Line 1072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Line 1073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Line 1074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Line 1075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Line 1076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Line 1077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Line 1078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06" name="Group 1079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0329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0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1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2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3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4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5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6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7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8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9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0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1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2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3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4" name="Oval 1095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0345" name="Picture 1096" descr="cell_tower_radiation_gray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07" name="Group 1097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0320" name="Line 1098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322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323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324" name="Group 1102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0327" name="Freeform 11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8" name="Freeform 11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25" name="Line 1105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Line 1106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8" name="Group 1107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031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31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31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315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8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9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16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9" name="Group 1116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030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30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30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307" name="Group 11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0" name="Freeform 11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1" name="Freeform 11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8" name="Line 11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Line 11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0" name="Group 1125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029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9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9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299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02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3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0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1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1" name="Group 1134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028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8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9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291" name="Group 11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94" name="Freeform 11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5" name="Freeform 11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92" name="Line 11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Line 11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2" name="Group 1143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028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8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8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283" name="Group 11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86" name="Freeform 11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7" name="Freeform 11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84" name="Line 11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Line 11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013" name="Line 1152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14" name="Group 1153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027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7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7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275" name="Group 115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8" name="Freeform 115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9" name="Freeform 115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76" name="Line 116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Line 116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5" name="Group 1162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026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6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6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267" name="Group 116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0" name="Freeform 116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1" name="Freeform 116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8" name="Line 116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Line 117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6" name="Group 1171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025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5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5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259" name="Group 11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62" name="Freeform 11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3" name="Freeform 11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0" name="Line 11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Line 11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7" name="Group 1180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024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4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5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251" name="Group 118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54" name="Freeform 118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5" name="Freeform 118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52" name="Line 118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Line 118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8" name="Group 1189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024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4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4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243" name="Group 11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46" name="Freeform 11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7" name="Freeform 11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44" name="Line 11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Line 11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9" name="Group 1198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023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3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023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0235" name="Group 12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38" name="Freeform 12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9" name="Freeform 12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36" name="Line 12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Line 12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20" name="Group 1207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0218" name="Group 120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20" name="Freeform 120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1" name="Freeform 121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2" name="Freeform 121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3" name="Freeform 121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4" name="Freeform 121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5" name="Freeform 121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6" name="Freeform 121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7" name="Freeform 121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8" name="Freeform 121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9" name="Freeform 121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0" name="Freeform 121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1" name="Freeform 122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19" name="Picture 122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1" name="Group 1222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0204" name="Group 122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06" name="Freeform 122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7" name="Freeform 122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8" name="Freeform 122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9" name="Freeform 122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0" name="Freeform 122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1" name="Freeform 122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2" name="Freeform 123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3" name="Freeform 123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4" name="Freeform 123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5" name="Freeform 123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6" name="Freeform 123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7" name="Freeform 123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05" name="Picture 123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0022" name="Line 1237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0023" name="Group 1238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0202" name="Picture 123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3" name="Freeform 124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4" name="Group 1241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0200" name="Picture 124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1" name="Freeform 124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5" name="Group 1244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0198" name="Picture 124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9" name="Freeform 1246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6" name="Group 1247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0196" name="Picture 124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7" name="Freeform 124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0027" name="Picture 1250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0028" name="Group 1251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0194" name="Picture 1252" descr="iphone_stylized_small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95" name="Picture 1253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9" name="Group 1254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0162" name="Freeform 1255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Rectangle 1256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64" name="Freeform 1257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1258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Rectangle 1259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67" name="Group 1260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92" name="AutoShape 126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93" name="AutoShape 1262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68" name="Rectangle 1263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69" name="Group 1264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90" name="AutoShape 1265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91" name="AutoShape 1266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0" name="Rectangle 1267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1" name="Rectangle 1268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72" name="Group 1269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88" name="AutoShape 1270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89" name="AutoShape 1271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3" name="Freeform 1272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74" name="Group 1273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86" name="AutoShape 1274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87" name="AutoShape 1275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5" name="Rectangle 1276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6" name="Freeform 1277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1278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Oval 1279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9" name="Freeform 1280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AutoShape 1281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1" name="AutoShape 1282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2" name="Oval 1283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3" name="Oval 1284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40184" name="Oval 1285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5" name="Rectangle 1286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0030" name="Group 1287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0130" name="Freeform 1288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Rectangle 1289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32" name="Freeform 1290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1291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Rectangle 1292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35" name="Group 1293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60" name="AutoShape 1294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61" name="AutoShape 1295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36" name="Rectangle 1296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37" name="Group 1297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58" name="AutoShape 1298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9" name="AutoShape 1299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38" name="Rectangle 1300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39" name="Rectangle 1301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40" name="Group 1302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56" name="AutoShape 1303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7" name="AutoShape 1304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41" name="Freeform 1305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42" name="Group 1306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54" name="AutoShape 1307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5" name="AutoShape 1308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43" name="Rectangle 1309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4" name="Freeform 1310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1311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Oval 1312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7" name="Freeform 1313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AutoShape 1314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9" name="AutoShape 1315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0" name="Oval 1316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1" name="Oval 1317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40152" name="Oval 1318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3" name="Rectangle 1319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0031" name="Group 1320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0107" name="Picture 1321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08" name="Picture 1322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09" name="Freeform 132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110" name="Picture 1324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11" name="Freeform 132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132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132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132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132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133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17" name="Group 133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24" name="Freeform 133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5" name="Freeform 133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6" name="Freeform 133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7" name="Freeform 133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8" name="Freeform 133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9" name="Freeform 133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118" name="Freeform 133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133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134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134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134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134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2" name="Group 1344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0084" name="Picture 1345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85" name="Picture 1346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6" name="Freeform 134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87" name="Picture 1348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8" name="Freeform 134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135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135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135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135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135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94" name="Group 135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01" name="Freeform 135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2" name="Freeform 135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3" name="Freeform 135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4" name="Freeform 135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5" name="Freeform 136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6" name="Freeform 136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95" name="Freeform 136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136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136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136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136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136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3" name="Group 1368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0061" name="Picture 1369" descr="antenna_stylized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62" name="Picture 1370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3" name="Freeform 137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64" name="Picture 1372" descr="screen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5" name="Freeform 137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137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137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137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137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137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71" name="Group 137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78" name="Freeform 138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9" name="Freeform 138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0" name="Freeform 138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1" name="Freeform 138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2" name="Freeform 138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3" name="Freeform 138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72" name="Freeform 138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138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138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138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139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139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4" name="Group 1392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0059" name="Picture 13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0" name="Freeform 13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35" name="Group 1395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0036" name="Picture 1396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37" name="Picture 1397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38" name="Freeform 139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39" name="Picture 1399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40" name="Freeform 140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140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Freeform 140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Freeform 140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140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140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6" name="Group 140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53" name="Freeform 140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4" name="Freeform 140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5" name="Freeform 140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6" name="Freeform 141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7" name="Freeform 141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8" name="Freeform 141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7" name="Freeform 141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141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141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141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141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141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729" name="Line 913"/>
          <p:cNvSpPr>
            <a:spLocks noChangeShapeType="1"/>
          </p:cNvSpPr>
          <p:nvPr/>
        </p:nvSpPr>
        <p:spPr bwMode="auto">
          <a:xfrm>
            <a:off x="6850063" y="3786188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9941" name="Picture 616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81438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27" name="Line 911"/>
          <p:cNvSpPr>
            <a:spLocks noChangeShapeType="1"/>
          </p:cNvSpPr>
          <p:nvPr/>
        </p:nvSpPr>
        <p:spPr bwMode="auto">
          <a:xfrm>
            <a:off x="6945313" y="660400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5725" name="Group 618"/>
          <p:cNvGrpSpPr>
            <a:grpSpLocks/>
          </p:cNvGrpSpPr>
          <p:nvPr/>
        </p:nvGrpSpPr>
        <p:grpSpPr bwMode="auto">
          <a:xfrm>
            <a:off x="5857875" y="503238"/>
            <a:ext cx="1044575" cy="965200"/>
            <a:chOff x="4047" y="420"/>
            <a:chExt cx="658" cy="608"/>
          </a:xfrm>
        </p:grpSpPr>
        <p:sp>
          <p:nvSpPr>
            <p:cNvPr id="39964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5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6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7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</a:rPr>
                <a:t>application</a:t>
              </a:r>
              <a:endParaRPr lang="en-US" altLang="en-US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physical</a:t>
              </a:r>
              <a:endParaRPr lang="en-US" altLang="en-US" sz="2400"/>
            </a:p>
          </p:txBody>
        </p:sp>
        <p:sp>
          <p:nvSpPr>
            <p:cNvPr id="39968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9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0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1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6" name="Group 619"/>
          <p:cNvGrpSpPr>
            <a:grpSpLocks/>
          </p:cNvGrpSpPr>
          <p:nvPr/>
        </p:nvGrpSpPr>
        <p:grpSpPr bwMode="auto">
          <a:xfrm>
            <a:off x="7956550" y="4087813"/>
            <a:ext cx="1044575" cy="965200"/>
            <a:chOff x="4047" y="420"/>
            <a:chExt cx="658" cy="608"/>
          </a:xfrm>
        </p:grpSpPr>
        <p:sp>
          <p:nvSpPr>
            <p:cNvPr id="39956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7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8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9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>
                  <a:solidFill>
                    <a:schemeClr val="bg1"/>
                  </a:solidFill>
                </a:rPr>
                <a:t>application</a:t>
              </a:r>
              <a:endParaRPr lang="en-US" altLang="en-US" sz="1000" dirty="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physical</a:t>
              </a:r>
              <a:endParaRPr lang="en-US" altLang="en-US" sz="2400" dirty="0"/>
            </a:p>
          </p:txBody>
        </p:sp>
        <p:sp>
          <p:nvSpPr>
            <p:cNvPr id="39960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1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2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3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8" name="Group 628"/>
          <p:cNvGrpSpPr>
            <a:grpSpLocks/>
          </p:cNvGrpSpPr>
          <p:nvPr/>
        </p:nvGrpSpPr>
        <p:grpSpPr bwMode="auto">
          <a:xfrm>
            <a:off x="5815013" y="3651250"/>
            <a:ext cx="1044575" cy="965200"/>
            <a:chOff x="4047" y="420"/>
            <a:chExt cx="658" cy="608"/>
          </a:xfrm>
        </p:grpSpPr>
        <p:sp>
          <p:nvSpPr>
            <p:cNvPr id="39948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49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0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1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>
                  <a:solidFill>
                    <a:schemeClr val="bg1"/>
                  </a:solidFill>
                </a:rPr>
                <a:t>application</a:t>
              </a:r>
              <a:endParaRPr lang="en-US" altLang="en-US" sz="1000" dirty="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physical</a:t>
              </a:r>
              <a:endParaRPr lang="en-US" altLang="en-US" sz="2400" dirty="0"/>
            </a:p>
          </p:txBody>
        </p:sp>
        <p:sp>
          <p:nvSpPr>
            <p:cNvPr id="39952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3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4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5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333262" y="3009900"/>
            <a:ext cx="4300538" cy="511492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2"/>
              <a:buNone/>
            </a:pPr>
            <a:endParaRPr lang="en-US" altLang="en-US" sz="2400" dirty="0">
              <a:solidFill>
                <a:srgbClr val="FF0000"/>
              </a:solidFill>
              <a:latin typeface="Calibri"/>
              <a:ea typeface="ＭＳ Ｐゴシック" charset="-128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4731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44" grpId="0" uiExpand="1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2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147638"/>
            <a:ext cx="7772400" cy="979487"/>
          </a:xfrm>
        </p:spPr>
        <p:txBody>
          <a:bodyPr>
            <a:normAutofit/>
          </a:bodyPr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HTTP response status codes</a:t>
            </a:r>
            <a:endParaRPr lang="en-US" altLang="en-US" sz="4800" dirty="0">
              <a:latin typeface="Calibri Light"/>
              <a:ea typeface="ＭＳ Ｐゴシック" charset="-128"/>
            </a:endParaRPr>
          </a:p>
        </p:txBody>
      </p:sp>
      <p:sp>
        <p:nvSpPr>
          <p:cNvPr id="9421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889000" y="2554288"/>
            <a:ext cx="8075613" cy="4168775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en-US" sz="2400" b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200 OK</a:t>
            </a:r>
            <a:endParaRPr lang="en-US" altLang="en-US" sz="2400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 dirty="0">
                <a:latin typeface="Calibri"/>
                <a:ea typeface="ＭＳ Ｐゴシック" charset="-128"/>
              </a:rPr>
              <a:t>request succeeded, requested object later in this msg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en-US" sz="2400" b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301 Moved Permanently</a:t>
            </a:r>
            <a:endParaRPr lang="en-US" altLang="en-US" sz="2400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 dirty="0">
                <a:latin typeface="Calibri"/>
                <a:ea typeface="ＭＳ Ｐゴシック" charset="-128"/>
              </a:rPr>
              <a:t>requested object moved, new location specified later in this msg (Location:)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en-US" sz="2400" b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400 Bad Request</a:t>
            </a:r>
            <a:endParaRPr lang="en-US" altLang="en-US" sz="2400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 dirty="0">
                <a:latin typeface="Calibri"/>
                <a:ea typeface="ＭＳ Ｐゴシック" charset="-128"/>
              </a:rPr>
              <a:t>request msg not understood by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en-US" sz="2400" b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404 Not Found</a:t>
            </a:r>
            <a:endParaRPr lang="en-US" altLang="en-US" sz="2400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 dirty="0">
                <a:latin typeface="Calibri"/>
                <a:ea typeface="ＭＳ Ｐゴシック" charset="-128"/>
              </a:rPr>
              <a:t>requested document not found on this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en-US" sz="2400" b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505 HTTP Version Not Supported</a:t>
            </a:r>
            <a:endParaRPr lang="en-US" altLang="en-US" sz="2400" dirty="0">
              <a:solidFill>
                <a:srgbClr val="CC0000"/>
              </a:solidFill>
              <a:latin typeface="Calibri"/>
              <a:ea typeface="ＭＳ Ｐゴシック" charset="-128"/>
            </a:endParaRPr>
          </a:p>
        </p:txBody>
      </p:sp>
      <p:pic>
        <p:nvPicPr>
          <p:cNvPr id="9421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35025"/>
            <a:ext cx="60563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4" name="Rectangle 5"/>
          <p:cNvSpPr>
            <a:spLocks noChangeArrowheads="1"/>
          </p:cNvSpPr>
          <p:nvPr/>
        </p:nvSpPr>
        <p:spPr bwMode="auto">
          <a:xfrm>
            <a:off x="488950" y="1190625"/>
            <a:ext cx="81121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50838" indent="-35083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350520" indent="-350520">
              <a:lnSpc>
                <a:spcPct val="90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800" dirty="0">
                <a:latin typeface="Calibri"/>
              </a:rPr>
              <a:t>status code appears in 1st line in server-to-client response message.</a:t>
            </a:r>
          </a:p>
          <a:p>
            <a:pPr marL="350520" indent="-350520"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800" dirty="0">
                <a:latin typeface="Calibri"/>
              </a:rPr>
              <a:t>some sample codes</a:t>
            </a:r>
            <a:r>
              <a:rPr lang="en-US" altLang="en-US" sz="2400" dirty="0">
                <a:latin typeface="Calibri"/>
              </a:rPr>
              <a:t>: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8377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42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42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42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42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42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42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42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42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42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13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60" name="Rectangle 2"/>
          <p:cNvSpPr>
            <a:spLocks noGrp="1" noChangeArrowheads="1"/>
          </p:cNvSpPr>
          <p:nvPr>
            <p:ph type="title"/>
          </p:nvPr>
        </p:nvSpPr>
        <p:spPr>
          <a:xfrm>
            <a:off x="422275" y="192088"/>
            <a:ext cx="8455025" cy="979487"/>
          </a:xfrm>
        </p:spPr>
        <p:txBody>
          <a:bodyPr/>
          <a:lstStyle/>
          <a:p>
            <a:r>
              <a:rPr lang="en-US" altLang="en-US" sz="3600" dirty="0">
                <a:latin typeface="Calibri Light"/>
                <a:ea typeface="ＭＳ Ｐゴシック" charset="-128"/>
              </a:rPr>
              <a:t>Trying out HTTP (client side) for yourself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sp>
        <p:nvSpPr>
          <p:cNvPr id="96261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390525" y="1390650"/>
            <a:ext cx="8096250" cy="466725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sz="2400" dirty="0">
                <a:latin typeface="Calibri"/>
                <a:ea typeface="ＭＳ Ｐゴシック" charset="-128"/>
              </a:rPr>
              <a:t>1. Telnet to your favorite Web server:</a:t>
            </a:r>
          </a:p>
          <a:p>
            <a:pPr lvl="2">
              <a:buFontTx/>
              <a:buNone/>
            </a:pPr>
            <a:endParaRPr lang="en-US" altLang="en-US" sz="1800" dirty="0">
              <a:ea typeface="ＭＳ Ｐゴシック" charset="-128"/>
            </a:endParaRPr>
          </a:p>
        </p:txBody>
      </p:sp>
      <p:pic>
        <p:nvPicPr>
          <p:cNvPr id="96259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588" y="879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2" name="Text Box 5"/>
          <p:cNvSpPr txBox="1">
            <a:spLocks noChangeArrowheads="1"/>
          </p:cNvSpPr>
          <p:nvPr/>
        </p:nvSpPr>
        <p:spPr bwMode="auto">
          <a:xfrm>
            <a:off x="4479925" y="1884363"/>
            <a:ext cx="3725863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opens TCP connection to port 80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    (default HTTP server port)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     at </a:t>
            </a:r>
            <a:r>
              <a:rPr lang="en-US" altLang="en-US" sz="1800" dirty="0" err="1"/>
              <a:t>gaia.cs.umass</a:t>
            </a:r>
            <a:r>
              <a:rPr lang="en-US" altLang="en-US" sz="1800" dirty="0"/>
              <a:t>. </a:t>
            </a:r>
            <a:r>
              <a:rPr lang="en-US" altLang="en-US" sz="1800" dirty="0" err="1"/>
              <a:t>edu</a:t>
            </a:r>
            <a:r>
              <a:rPr lang="en-US" altLang="en-US" sz="1800" dirty="0"/>
              <a:t>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anything typed in will be sent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     to port 80 at gaia.cs.umass.edu</a:t>
            </a:r>
            <a:endParaRPr lang="en-US" altLang="en-US" sz="2400" dirty="0"/>
          </a:p>
        </p:txBody>
      </p:sp>
      <p:sp>
        <p:nvSpPr>
          <p:cNvPr id="96263" name="Text Box 6"/>
          <p:cNvSpPr txBox="1">
            <a:spLocks noChangeArrowheads="1"/>
          </p:cNvSpPr>
          <p:nvPr/>
        </p:nvSpPr>
        <p:spPr bwMode="auto">
          <a:xfrm>
            <a:off x="414338" y="1933575"/>
            <a:ext cx="39243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CC0000"/>
                </a:solidFill>
                <a:latin typeface="Courier New" charset="0"/>
              </a:rPr>
              <a:t>telnet gaia.cs.umass.edu 80</a:t>
            </a:r>
            <a:endParaRPr lang="en-US" altLang="en-US" sz="2800" dirty="0">
              <a:solidFill>
                <a:srgbClr val="CC0000"/>
              </a:solidFill>
            </a:endParaRPr>
          </a:p>
        </p:txBody>
      </p:sp>
      <p:sp>
        <p:nvSpPr>
          <p:cNvPr id="96264" name="Rectangle 7"/>
          <p:cNvSpPr>
            <a:spLocks noChangeArrowheads="1"/>
          </p:cNvSpPr>
          <p:nvPr/>
        </p:nvSpPr>
        <p:spPr bwMode="auto">
          <a:xfrm>
            <a:off x="422275" y="346392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dirty="0" err="1">
                <a:latin typeface="Calibri"/>
              </a:rPr>
              <a:t>2. type</a:t>
            </a:r>
            <a:r>
              <a:rPr lang="en-US" altLang="en-US" sz="2400" dirty="0">
                <a:latin typeface="Calibri"/>
              </a:rPr>
              <a:t> in a GET HTTP request:</a:t>
            </a:r>
          </a:p>
          <a:p>
            <a:pPr lvl="2">
              <a:buClrTx/>
              <a:buSzTx/>
              <a:buFontTx/>
              <a:buNone/>
            </a:pPr>
            <a:endParaRPr lang="en-US" altLang="en-US" sz="1800" dirty="0">
              <a:latin typeface="Calibri"/>
            </a:endParaRPr>
          </a:p>
        </p:txBody>
      </p:sp>
      <p:sp>
        <p:nvSpPr>
          <p:cNvPr id="96265" name="Text Box 8"/>
          <p:cNvSpPr txBox="1">
            <a:spLocks noChangeArrowheads="1"/>
          </p:cNvSpPr>
          <p:nvPr/>
        </p:nvSpPr>
        <p:spPr bwMode="auto">
          <a:xfrm>
            <a:off x="671513" y="3987800"/>
            <a:ext cx="66960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CC0000"/>
                </a:solidFill>
                <a:latin typeface="Courier New" charset="0"/>
              </a:rPr>
              <a:t>GET /</a:t>
            </a:r>
            <a:r>
              <a:rPr lang="en-US" altLang="en-US" sz="1800" b="1" dirty="0" err="1">
                <a:solidFill>
                  <a:srgbClr val="CC0000"/>
                </a:solidFill>
                <a:latin typeface="Courier New" charset="0"/>
              </a:rPr>
              <a:t>kurose_ross</a:t>
            </a:r>
            <a:r>
              <a:rPr lang="en-US" altLang="en-US" sz="1800" b="1" dirty="0">
                <a:solidFill>
                  <a:srgbClr val="CC0000"/>
                </a:solidFill>
                <a:latin typeface="Courier New" charset="0"/>
              </a:rPr>
              <a:t>/interactive/</a:t>
            </a:r>
            <a:r>
              <a:rPr lang="en-US" altLang="en-US" sz="1800" b="1" dirty="0" err="1">
                <a:solidFill>
                  <a:srgbClr val="CC0000"/>
                </a:solidFill>
                <a:latin typeface="Courier New" charset="0"/>
              </a:rPr>
              <a:t>index.php</a:t>
            </a:r>
            <a:r>
              <a:rPr lang="en-US" altLang="en-US" sz="1800" b="1" dirty="0">
                <a:solidFill>
                  <a:srgbClr val="CC0000"/>
                </a:solidFill>
                <a:latin typeface="Courier New" charset="0"/>
              </a:rPr>
              <a:t> HTTP/1.1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CC0000"/>
                </a:solidFill>
                <a:latin typeface="Courier New" charset="0"/>
              </a:rPr>
              <a:t>Host: gaia.cs.umass.edu</a:t>
            </a:r>
            <a:endParaRPr lang="en-US" altLang="en-US" sz="1800" dirty="0">
              <a:solidFill>
                <a:srgbClr val="CC0000"/>
              </a:solidFill>
              <a:latin typeface="Courier New" charset="0"/>
            </a:endParaRPr>
          </a:p>
        </p:txBody>
      </p:sp>
      <p:sp>
        <p:nvSpPr>
          <p:cNvPr id="96266" name="Text Box 11"/>
          <p:cNvSpPr txBox="1">
            <a:spLocks noChangeArrowheads="1"/>
          </p:cNvSpPr>
          <p:nvPr/>
        </p:nvSpPr>
        <p:spPr bwMode="auto">
          <a:xfrm>
            <a:off x="4848225" y="4340225"/>
            <a:ext cx="30924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by typing this in (hit carriage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return twice), you send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this minimal (but complete)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GET request to HTTP server</a:t>
            </a:r>
            <a:endParaRPr lang="en-US" altLang="en-US" sz="2400"/>
          </a:p>
        </p:txBody>
      </p:sp>
      <p:sp>
        <p:nvSpPr>
          <p:cNvPr id="96267" name="Rectangle 14"/>
          <p:cNvSpPr>
            <a:spLocks noChangeArrowheads="1"/>
          </p:cNvSpPr>
          <p:nvPr/>
        </p:nvSpPr>
        <p:spPr bwMode="auto">
          <a:xfrm>
            <a:off x="407988" y="556577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dirty="0" err="1">
                <a:latin typeface="Calibri"/>
              </a:rPr>
              <a:t>3. look</a:t>
            </a:r>
            <a:r>
              <a:rPr lang="en-US" altLang="en-US" sz="2400" dirty="0">
                <a:latin typeface="Calibri"/>
              </a:rPr>
              <a:t> at response message sent by HTTP server!</a:t>
            </a:r>
          </a:p>
        </p:txBody>
      </p:sp>
      <p:sp>
        <p:nvSpPr>
          <p:cNvPr id="96268" name="Text Box 17"/>
          <p:cNvSpPr txBox="1">
            <a:spLocks noChangeArrowheads="1"/>
          </p:cNvSpPr>
          <p:nvPr/>
        </p:nvSpPr>
        <p:spPr bwMode="auto">
          <a:xfrm>
            <a:off x="711200" y="5953125"/>
            <a:ext cx="68008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latin typeface="Calibri"/>
              </a:rPr>
              <a:t>(or use Wireshark to look at captured HTTP request/response)</a:t>
            </a:r>
          </a:p>
        </p:txBody>
      </p:sp>
      <p:sp>
        <p:nvSpPr>
          <p:cNvPr id="96269" name="Left Brace 2"/>
          <p:cNvSpPr>
            <a:spLocks/>
          </p:cNvSpPr>
          <p:nvPr/>
        </p:nvSpPr>
        <p:spPr bwMode="auto">
          <a:xfrm>
            <a:off x="4264025" y="2055813"/>
            <a:ext cx="257175" cy="1179512"/>
          </a:xfrm>
          <a:prstGeom prst="leftBrace">
            <a:avLst>
              <a:gd name="adj1" fmla="val 8323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96270" name="Left Brace 17"/>
          <p:cNvSpPr>
            <a:spLocks/>
          </p:cNvSpPr>
          <p:nvPr/>
        </p:nvSpPr>
        <p:spPr bwMode="auto">
          <a:xfrm>
            <a:off x="4627563" y="4476750"/>
            <a:ext cx="285750" cy="950913"/>
          </a:xfrm>
          <a:prstGeom prst="leftBrace">
            <a:avLst>
              <a:gd name="adj1" fmla="val 8335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833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User-server state: cookies</a:t>
            </a:r>
          </a:p>
        </p:txBody>
      </p:sp>
      <p:sp>
        <p:nvSpPr>
          <p:cNvPr id="98308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810000" cy="4887912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sz="2400" dirty="0">
                <a:latin typeface="Calibri"/>
                <a:ea typeface="ＭＳ Ｐゴシック" charset="-128"/>
              </a:rPr>
              <a:t>Many </a:t>
            </a:r>
            <a:r>
              <a:rPr lang="en-US" altLang="en-US" sz="2400" dirty="0" err="1">
                <a:latin typeface="Calibri"/>
                <a:ea typeface="ＭＳ Ｐゴシック" charset="-128"/>
              </a:rPr>
              <a:t>Web sites</a:t>
            </a:r>
            <a:r>
              <a:rPr lang="en-US" altLang="en-US" sz="2400" dirty="0">
                <a:latin typeface="Calibri"/>
                <a:ea typeface="ＭＳ Ｐゴシック" charset="-128"/>
              </a:rPr>
              <a:t> use cookies</a:t>
            </a:r>
          </a:p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four components:</a:t>
            </a:r>
          </a:p>
          <a:p>
            <a:pPr lvl="1">
              <a:lnSpc>
                <a:spcPct val="90000"/>
              </a:lnSpc>
              <a:buFont typeface="Wingdings" charset="2"/>
              <a:buNone/>
            </a:pPr>
            <a:r>
              <a:rPr lang="en-US" altLang="en-US" sz="2000" dirty="0">
                <a:latin typeface="Calibri"/>
                <a:ea typeface="ＭＳ Ｐゴシック" charset="-128"/>
              </a:rPr>
              <a:t>1) C</a:t>
            </a:r>
            <a:r>
              <a:rPr lang="en-US" altLang="en-US" dirty="0">
                <a:latin typeface="Calibri"/>
                <a:ea typeface="ＭＳ Ｐゴシック" charset="-128"/>
              </a:rPr>
              <a:t>ookie header line of HTTP </a:t>
            </a:r>
            <a:r>
              <a:rPr lang="en-US" altLang="en-US" i="1" dirty="0">
                <a:latin typeface="Calibri"/>
                <a:ea typeface="ＭＳ Ｐゴシック" charset="-128"/>
              </a:rPr>
              <a:t>response</a:t>
            </a:r>
            <a:r>
              <a:rPr lang="en-US" altLang="en-US" dirty="0">
                <a:latin typeface="Calibri"/>
                <a:ea typeface="ＭＳ Ｐゴシック" charset="-128"/>
              </a:rPr>
              <a:t> message</a:t>
            </a:r>
          </a:p>
          <a:p>
            <a:pPr lvl="1">
              <a:lnSpc>
                <a:spcPct val="90000"/>
              </a:lnSpc>
              <a:buFont typeface="Wingdings" charset="2"/>
              <a:buNone/>
            </a:pPr>
            <a:r>
              <a:rPr lang="en-US" altLang="en-US" dirty="0">
                <a:latin typeface="Calibri"/>
                <a:ea typeface="ＭＳ Ｐゴシック" charset="-128"/>
              </a:rPr>
              <a:t>2) Cookie header line in next HTTP </a:t>
            </a:r>
            <a:r>
              <a:rPr lang="en-US" altLang="en-US" i="1" dirty="0">
                <a:latin typeface="Calibri"/>
                <a:ea typeface="ＭＳ Ｐゴシック" charset="-128"/>
              </a:rPr>
              <a:t>request</a:t>
            </a:r>
            <a:r>
              <a:rPr lang="en-US" altLang="en-US" dirty="0">
                <a:latin typeface="Calibri"/>
                <a:ea typeface="ＭＳ Ｐゴシック" charset="-128"/>
              </a:rPr>
              <a:t> message</a:t>
            </a:r>
          </a:p>
          <a:p>
            <a:pPr lvl="1">
              <a:buNone/>
            </a:pPr>
            <a:r>
              <a:rPr lang="en-US" altLang="en-US" dirty="0">
                <a:latin typeface="Calibri"/>
                <a:ea typeface="ＭＳ Ｐゴシック" charset="-128"/>
              </a:rPr>
              <a:t>3) Cookie file kept on </a:t>
            </a:r>
            <a:r>
              <a:rPr lang="en-US" altLang="en-US" dirty="0" smtClean="0">
                <a:latin typeface="Calibri"/>
                <a:ea typeface="ＭＳ Ｐゴシック" charset="-128"/>
              </a:rPr>
              <a:t>user’</a:t>
            </a:r>
            <a:r>
              <a:rPr lang="en-US" altLang="ja-JP" dirty="0" smtClean="0">
                <a:latin typeface="Calibri"/>
                <a:ea typeface="ＭＳ Ｐゴシック" charset="-128"/>
              </a:rPr>
              <a:t>s </a:t>
            </a:r>
            <a:r>
              <a:rPr lang="en-US" altLang="ja-JP" dirty="0">
                <a:latin typeface="Calibri"/>
                <a:ea typeface="ＭＳ Ｐゴシック" charset="-128"/>
              </a:rPr>
              <a:t>host, managed by </a:t>
            </a:r>
            <a:r>
              <a:rPr lang="en-US" altLang="ja-JP" dirty="0" smtClean="0">
                <a:latin typeface="Calibri"/>
                <a:ea typeface="ＭＳ Ｐゴシック" charset="-128"/>
              </a:rPr>
              <a:t>user’s </a:t>
            </a:r>
            <a:r>
              <a:rPr lang="en-US" altLang="ja-JP" dirty="0">
                <a:latin typeface="Calibri"/>
                <a:ea typeface="ＭＳ Ｐゴシック" charset="-128"/>
              </a:rPr>
              <a:t>browser</a:t>
            </a:r>
          </a:p>
          <a:p>
            <a:pPr lvl="1">
              <a:lnSpc>
                <a:spcPct val="90000"/>
              </a:lnSpc>
              <a:buFont typeface="Wingdings" charset="2"/>
              <a:buNone/>
            </a:pPr>
            <a:r>
              <a:rPr lang="en-US" altLang="en-US" dirty="0">
                <a:latin typeface="Calibri"/>
                <a:ea typeface="ＭＳ Ｐゴシック" charset="-128"/>
              </a:rPr>
              <a:t>4) Back-end database at </a:t>
            </a:r>
            <a:r>
              <a:rPr lang="en-US" altLang="en-US" dirty="0" smtClean="0">
                <a:latin typeface="Calibri"/>
                <a:ea typeface="ＭＳ Ｐゴシック" charset="-128"/>
              </a:rPr>
              <a:t>Website</a:t>
            </a:r>
            <a:endParaRPr lang="en-US" altLang="en-US" dirty="0">
              <a:latin typeface="Calibri"/>
              <a:ea typeface="ＭＳ Ｐゴシック" charset="-128"/>
            </a:endParaRPr>
          </a:p>
        </p:txBody>
      </p:sp>
      <p:sp>
        <p:nvSpPr>
          <p:cNvPr id="114693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408585" y="1689941"/>
            <a:ext cx="4059238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0"/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Calibri"/>
              </a:rPr>
              <a:t>example: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Susan always access Internet from PC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visits specific e-commerce site for first time</a:t>
            </a:r>
          </a:p>
          <a:p>
            <a:pPr marL="233045" indent="-233045">
              <a:defRPr/>
            </a:pPr>
            <a:r>
              <a:rPr lang="en-US" sz="2400" dirty="0">
                <a:latin typeface="Calibri"/>
              </a:rPr>
              <a:t>when initial HTTP requests arrives at site, site creates: 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Calibri"/>
              </a:rPr>
              <a:t>unique ID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Calibri"/>
              </a:rPr>
              <a:t>entry in backend database for ID</a:t>
            </a:r>
          </a:p>
        </p:txBody>
      </p:sp>
      <p:pic>
        <p:nvPicPr>
          <p:cNvPr id="98310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285081"/>
            <a:ext cx="612616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9383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693" grpId="0" uiExpand="1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6" name="Rectangle 2"/>
          <p:cNvSpPr>
            <a:spLocks noGrp="1" noChangeArrowheads="1"/>
          </p:cNvSpPr>
          <p:nvPr>
            <p:ph type="title"/>
          </p:nvPr>
        </p:nvSpPr>
        <p:spPr>
          <a:xfrm>
            <a:off x="431800" y="153988"/>
            <a:ext cx="7772400" cy="773112"/>
          </a:xfrm>
        </p:spPr>
        <p:txBody>
          <a:bodyPr>
            <a:normAutofit/>
          </a:bodyPr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Cookies: keeping </a:t>
            </a:r>
            <a:r>
              <a:rPr lang="en-US" altLang="en-US" dirty="0" smtClean="0">
                <a:latin typeface="Calibri Light"/>
                <a:ea typeface="ＭＳ Ｐゴシック" charset="-128"/>
              </a:rPr>
              <a:t>“</a:t>
            </a:r>
            <a:r>
              <a:rPr lang="en-US" altLang="ja-JP" dirty="0" smtClean="0">
                <a:latin typeface="Calibri Light"/>
                <a:ea typeface="ＭＳ Ｐゴシック" charset="-128"/>
              </a:rPr>
              <a:t>state” </a:t>
            </a:r>
            <a:r>
              <a:rPr lang="en-US" altLang="ja-JP" dirty="0">
                <a:latin typeface="Calibri Light"/>
                <a:ea typeface="ＭＳ Ｐゴシック" charset="-128"/>
              </a:rPr>
              <a:t>(cont.)</a:t>
            </a:r>
            <a:endParaRPr lang="en-US" altLang="en-US" sz="5400" dirty="0">
              <a:latin typeface="Calibri Light"/>
              <a:ea typeface="ＭＳ Ｐゴシック" charset="-128"/>
            </a:endParaRPr>
          </a:p>
        </p:txBody>
      </p:sp>
      <p:pic>
        <p:nvPicPr>
          <p:cNvPr id="100355" name="Picture 5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788988"/>
            <a:ext cx="67665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7" name="Text Box 5"/>
          <p:cNvSpPr txBox="1">
            <a:spLocks noChangeArrowheads="1"/>
          </p:cNvSpPr>
          <p:nvPr/>
        </p:nvSpPr>
        <p:spPr bwMode="auto">
          <a:xfrm>
            <a:off x="1052513" y="12271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00358" name="Text Box 6"/>
          <p:cNvSpPr txBox="1">
            <a:spLocks noChangeArrowheads="1"/>
          </p:cNvSpPr>
          <p:nvPr/>
        </p:nvSpPr>
        <p:spPr bwMode="auto">
          <a:xfrm>
            <a:off x="5973763" y="12731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server</a:t>
            </a:r>
          </a:p>
        </p:txBody>
      </p:sp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2200275" y="4227513"/>
            <a:ext cx="3305175" cy="425450"/>
            <a:chOff x="1386" y="2663"/>
            <a:chExt cx="2082" cy="268"/>
          </a:xfrm>
        </p:grpSpPr>
        <p:sp>
          <p:nvSpPr>
            <p:cNvPr id="100439" name="Line 16"/>
            <p:cNvSpPr>
              <a:spLocks noChangeShapeType="1"/>
            </p:cNvSpPr>
            <p:nvPr/>
          </p:nvSpPr>
          <p:spPr bwMode="auto">
            <a:xfrm flipH="1">
              <a:off x="1386" y="266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40" name="Group 17"/>
            <p:cNvGrpSpPr>
              <a:grpSpLocks/>
            </p:cNvGrpSpPr>
            <p:nvPr/>
          </p:nvGrpSpPr>
          <p:grpSpPr bwMode="auto">
            <a:xfrm>
              <a:off x="1553" y="2694"/>
              <a:ext cx="1743" cy="237"/>
              <a:chOff x="3268" y="2846"/>
              <a:chExt cx="1743" cy="237"/>
            </a:xfrm>
          </p:grpSpPr>
          <p:sp>
            <p:nvSpPr>
              <p:cNvPr id="100441" name="Rectangle 18"/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charset="0"/>
                </a:endParaRPr>
              </a:p>
            </p:txBody>
          </p:sp>
          <p:sp>
            <p:nvSpPr>
              <p:cNvPr id="100442" name="Text Box 19"/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dirty="0"/>
                  <a:t>usual http response </a:t>
                </a:r>
                <a:r>
                  <a:rPr lang="en-US" altLang="en-US" sz="1800" dirty="0" err="1"/>
                  <a:t>msg</a:t>
                </a:r>
                <a:endParaRPr lang="en-US" altLang="en-US" sz="2400" dirty="0"/>
              </a:p>
            </p:txBody>
          </p:sp>
        </p:grpSp>
      </p:grpSp>
      <p:grpSp>
        <p:nvGrpSpPr>
          <p:cNvPr id="4" name="Group 94"/>
          <p:cNvGrpSpPr>
            <a:grpSpLocks/>
          </p:cNvGrpSpPr>
          <p:nvPr/>
        </p:nvGrpSpPr>
        <p:grpSpPr bwMode="auto">
          <a:xfrm>
            <a:off x="2209800" y="6145213"/>
            <a:ext cx="3305175" cy="407987"/>
            <a:chOff x="1392" y="3605"/>
            <a:chExt cx="2082" cy="257"/>
          </a:xfrm>
        </p:grpSpPr>
        <p:sp>
          <p:nvSpPr>
            <p:cNvPr id="100435" name="Line 24"/>
            <p:cNvSpPr>
              <a:spLocks noChangeShapeType="1"/>
            </p:cNvSpPr>
            <p:nvPr/>
          </p:nvSpPr>
          <p:spPr bwMode="auto">
            <a:xfrm flipH="1">
              <a:off x="1392" y="360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6" name="Group 25"/>
            <p:cNvGrpSpPr>
              <a:grpSpLocks/>
            </p:cNvGrpSpPr>
            <p:nvPr/>
          </p:nvGrpSpPr>
          <p:grpSpPr bwMode="auto">
            <a:xfrm>
              <a:off x="1552" y="3625"/>
              <a:ext cx="1743" cy="237"/>
              <a:chOff x="3268" y="2846"/>
              <a:chExt cx="1743" cy="237"/>
            </a:xfrm>
          </p:grpSpPr>
          <p:sp>
            <p:nvSpPr>
              <p:cNvPr id="100437" name="Rectangle 26"/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charset="0"/>
                </a:endParaRPr>
              </a:p>
            </p:txBody>
          </p:sp>
          <p:sp>
            <p:nvSpPr>
              <p:cNvPr id="100438" name="Text Box 27"/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usual http response msg</a:t>
                </a:r>
                <a:endParaRPr lang="en-US" altLang="en-US" sz="2400"/>
              </a:p>
            </p:txBody>
          </p:sp>
        </p:grpSp>
      </p:grpSp>
      <p:sp>
        <p:nvSpPr>
          <p:cNvPr id="50235" name="Text Box 59"/>
          <p:cNvSpPr txBox="1">
            <a:spLocks noChangeArrowheads="1"/>
          </p:cNvSpPr>
          <p:nvPr/>
        </p:nvSpPr>
        <p:spPr bwMode="auto">
          <a:xfrm>
            <a:off x="981075" y="2454275"/>
            <a:ext cx="1787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cookie file</a:t>
            </a:r>
          </a:p>
        </p:txBody>
      </p:sp>
      <p:sp>
        <p:nvSpPr>
          <p:cNvPr id="50242" name="Text Box 66"/>
          <p:cNvSpPr txBox="1">
            <a:spLocks noChangeArrowheads="1"/>
          </p:cNvSpPr>
          <p:nvPr/>
        </p:nvSpPr>
        <p:spPr bwMode="auto">
          <a:xfrm>
            <a:off x="609600" y="4878388"/>
            <a:ext cx="1733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one week later:</a:t>
            </a:r>
          </a:p>
        </p:txBody>
      </p:sp>
      <p:grpSp>
        <p:nvGrpSpPr>
          <p:cNvPr id="6" name="Group 89"/>
          <p:cNvGrpSpPr>
            <a:grpSpLocks/>
          </p:cNvGrpSpPr>
          <p:nvPr/>
        </p:nvGrpSpPr>
        <p:grpSpPr bwMode="auto">
          <a:xfrm>
            <a:off x="2209800" y="3589338"/>
            <a:ext cx="5638800" cy="1028700"/>
            <a:chOff x="1392" y="2261"/>
            <a:chExt cx="3552" cy="648"/>
          </a:xfrm>
        </p:grpSpPr>
        <p:sp>
          <p:nvSpPr>
            <p:cNvPr id="100428" name="Line 12"/>
            <p:cNvSpPr>
              <a:spLocks noChangeShapeType="1"/>
            </p:cNvSpPr>
            <p:nvPr/>
          </p:nvSpPr>
          <p:spPr bwMode="auto">
            <a:xfrm>
              <a:off x="1392" y="235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9" name="Text Box 15"/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usual http request </a:t>
              </a:r>
              <a:r>
                <a:rPr lang="en-US" altLang="en-US" sz="1800" dirty="0" err="1"/>
                <a:t>msg</a:t>
              </a:r>
              <a:endParaRPr lang="en-US" altLang="en-US" sz="1800" dirty="0"/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 dirty="0"/>
                <a:t>cookie: 1678</a:t>
              </a:r>
            </a:p>
          </p:txBody>
        </p:sp>
        <p:sp>
          <p:nvSpPr>
            <p:cNvPr id="100430" name="Text Box 28"/>
            <p:cNvSpPr txBox="1">
              <a:spLocks noChangeArrowheads="1"/>
            </p:cNvSpPr>
            <p:nvPr/>
          </p:nvSpPr>
          <p:spPr bwMode="auto">
            <a:xfrm>
              <a:off x="3554" y="233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00431" name="Line 42"/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2" name="Group 83"/>
            <p:cNvGrpSpPr>
              <a:grpSpLocks/>
            </p:cNvGrpSpPr>
            <p:nvPr/>
          </p:nvGrpSpPr>
          <p:grpSpPr bwMode="auto">
            <a:xfrm>
              <a:off x="4306" y="2363"/>
              <a:ext cx="564" cy="231"/>
              <a:chOff x="4306" y="2273"/>
              <a:chExt cx="564" cy="231"/>
            </a:xfrm>
          </p:grpSpPr>
          <p:sp>
            <p:nvSpPr>
              <p:cNvPr id="100433" name="Rectangle 72"/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charset="0"/>
                </a:endParaRPr>
              </a:p>
            </p:txBody>
          </p:sp>
          <p:sp>
            <p:nvSpPr>
              <p:cNvPr id="100434" name="Text Box 43"/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6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access</a:t>
                </a:r>
              </a:p>
            </p:txBody>
          </p:sp>
        </p:grpSp>
      </p:grpSp>
      <p:grpSp>
        <p:nvGrpSpPr>
          <p:cNvPr id="100364" name="Group 81"/>
          <p:cNvGrpSpPr>
            <a:grpSpLocks/>
          </p:cNvGrpSpPr>
          <p:nvPr/>
        </p:nvGrpSpPr>
        <p:grpSpPr bwMode="auto">
          <a:xfrm>
            <a:off x="936625" y="1922463"/>
            <a:ext cx="1068388" cy="565150"/>
            <a:chOff x="476" y="1047"/>
            <a:chExt cx="906" cy="486"/>
          </a:xfrm>
        </p:grpSpPr>
        <p:sp>
          <p:nvSpPr>
            <p:cNvPr id="100426" name="AutoShape 67"/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100427" name="Text Box 60"/>
            <p:cNvSpPr txBox="1">
              <a:spLocks noChangeArrowheads="1"/>
            </p:cNvSpPr>
            <p:nvPr/>
          </p:nvSpPr>
          <p:spPr bwMode="auto">
            <a:xfrm>
              <a:off x="476" y="1134"/>
              <a:ext cx="88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dirty="0" err="1">
                  <a:solidFill>
                    <a:schemeClr val="bg1"/>
                  </a:solidFill>
                </a:rPr>
                <a:t>ebay</a:t>
              </a:r>
              <a:r>
                <a:rPr lang="en-US" altLang="en-US" sz="1400" b="1" dirty="0">
                  <a:solidFill>
                    <a:schemeClr val="bg1"/>
                  </a:solidFill>
                </a:rPr>
                <a:t> 8734</a:t>
              </a:r>
            </a:p>
          </p:txBody>
        </p:sp>
      </p:grpSp>
      <p:grpSp>
        <p:nvGrpSpPr>
          <p:cNvPr id="9" name="Group 95"/>
          <p:cNvGrpSpPr>
            <a:grpSpLocks/>
          </p:cNvGrpSpPr>
          <p:nvPr/>
        </p:nvGrpSpPr>
        <p:grpSpPr bwMode="auto">
          <a:xfrm>
            <a:off x="2200275" y="2106613"/>
            <a:ext cx="5921375" cy="1296987"/>
            <a:chOff x="1386" y="1327"/>
            <a:chExt cx="3730" cy="817"/>
          </a:xfrm>
        </p:grpSpPr>
        <p:sp>
          <p:nvSpPr>
            <p:cNvPr id="100419" name="Line 4"/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0" name="Text Box 8"/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usual http request </a:t>
              </a:r>
              <a:r>
                <a:rPr lang="en-US" altLang="en-US" sz="1800" dirty="0" err="1"/>
                <a:t>msg</a:t>
              </a:r>
              <a:endParaRPr lang="en-US" altLang="en-US" sz="1800" dirty="0"/>
            </a:p>
          </p:txBody>
        </p:sp>
        <p:sp>
          <p:nvSpPr>
            <p:cNvPr id="100421" name="Text Box 31"/>
            <p:cNvSpPr txBox="1">
              <a:spLocks noChangeArrowheads="1"/>
            </p:cNvSpPr>
            <p:nvPr/>
          </p:nvSpPr>
          <p:spPr bwMode="auto">
            <a:xfrm>
              <a:off x="3341" y="1390"/>
              <a:ext cx="1084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Amazon server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creates ID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1678 for user</a:t>
              </a:r>
            </a:p>
          </p:txBody>
        </p:sp>
        <p:grpSp>
          <p:nvGrpSpPr>
            <p:cNvPr id="100422" name="Group 82"/>
            <p:cNvGrpSpPr>
              <a:grpSpLocks/>
            </p:cNvGrpSpPr>
            <p:nvPr/>
          </p:nvGrpSpPr>
          <p:grpSpPr bwMode="auto">
            <a:xfrm>
              <a:off x="4377" y="1730"/>
              <a:ext cx="739" cy="414"/>
              <a:chOff x="4377" y="1640"/>
              <a:chExt cx="739" cy="414"/>
            </a:xfrm>
          </p:grpSpPr>
          <p:sp>
            <p:nvSpPr>
              <p:cNvPr id="100423" name="Line 40"/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424" name="Rectangle 73"/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charset="0"/>
                </a:endParaRPr>
              </a:p>
            </p:txBody>
          </p:sp>
          <p:sp>
            <p:nvSpPr>
              <p:cNvPr id="100425" name="Text Box 41"/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create</a:t>
                </a:r>
              </a:p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    entry</a:t>
                </a:r>
              </a:p>
            </p:txBody>
          </p:sp>
        </p:grpSp>
      </p:grpSp>
      <p:grpSp>
        <p:nvGrpSpPr>
          <p:cNvPr id="11" name="Group 88"/>
          <p:cNvGrpSpPr>
            <a:grpSpLocks/>
          </p:cNvGrpSpPr>
          <p:nvPr/>
        </p:nvGrpSpPr>
        <p:grpSpPr bwMode="auto">
          <a:xfrm>
            <a:off x="919163" y="2676525"/>
            <a:ext cx="4392612" cy="877888"/>
            <a:chOff x="459" y="1637"/>
            <a:chExt cx="3027" cy="709"/>
          </a:xfrm>
        </p:grpSpPr>
        <p:sp>
          <p:nvSpPr>
            <p:cNvPr id="100414" name="Line 9"/>
            <p:cNvSpPr>
              <a:spLocks noChangeShapeType="1"/>
            </p:cNvSpPr>
            <p:nvPr/>
          </p:nvSpPr>
          <p:spPr bwMode="auto">
            <a:xfrm flipH="1">
              <a:off x="1404" y="163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5" name="Text Box 11"/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4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usual http response 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 dirty="0"/>
                <a:t>set-cookie: 1678</a:t>
              </a:r>
              <a:r>
                <a:rPr lang="en-US" altLang="en-US" b="1" dirty="0">
                  <a:latin typeface="Courier New" charset="0"/>
                </a:rPr>
                <a:t> </a:t>
              </a:r>
            </a:p>
          </p:txBody>
        </p:sp>
        <p:grpSp>
          <p:nvGrpSpPr>
            <p:cNvPr id="100416" name="Group 76"/>
            <p:cNvGrpSpPr>
              <a:grpSpLocks/>
            </p:cNvGrpSpPr>
            <p:nvPr/>
          </p:nvGrpSpPr>
          <p:grpSpPr bwMode="auto">
            <a:xfrm>
              <a:off x="459" y="1836"/>
              <a:ext cx="1004" cy="510"/>
              <a:chOff x="684" y="1746"/>
              <a:chExt cx="1004" cy="510"/>
            </a:xfrm>
          </p:grpSpPr>
          <p:sp>
            <p:nvSpPr>
              <p:cNvPr id="100417" name="AutoShape 74"/>
              <p:cNvSpPr>
                <a:spLocks noChangeArrowheads="1"/>
              </p:cNvSpPr>
              <p:nvPr/>
            </p:nvSpPr>
            <p:spPr bwMode="auto">
              <a:xfrm>
                <a:off x="735" y="1746"/>
                <a:ext cx="829" cy="486"/>
              </a:xfrm>
              <a:prstGeom prst="can">
                <a:avLst>
                  <a:gd name="adj" fmla="val 25000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charset="0"/>
                </a:endParaRPr>
              </a:p>
            </p:txBody>
          </p:sp>
          <p:sp>
            <p:nvSpPr>
              <p:cNvPr id="100418" name="Text Box 75"/>
              <p:cNvSpPr txBox="1">
                <a:spLocks noChangeArrowheads="1"/>
              </p:cNvSpPr>
              <p:nvPr/>
            </p:nvSpPr>
            <p:spPr bwMode="auto">
              <a:xfrm>
                <a:off x="684" y="1833"/>
                <a:ext cx="1004" cy="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 dirty="0" err="1">
                    <a:solidFill>
                      <a:schemeClr val="bg1"/>
                    </a:solidFill>
                  </a:rPr>
                  <a:t>ebay</a:t>
                </a:r>
                <a:r>
                  <a:rPr lang="en-US" altLang="en-US" sz="1400" b="1" dirty="0">
                    <a:solidFill>
                      <a:schemeClr val="bg1"/>
                    </a:solidFill>
                  </a:rPr>
                  <a:t> 8734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 dirty="0">
                    <a:solidFill>
                      <a:schemeClr val="bg1"/>
                    </a:solidFill>
                  </a:rPr>
                  <a:t>amazon 1678</a:t>
                </a:r>
              </a:p>
            </p:txBody>
          </p:sp>
        </p:grpSp>
      </p:grpSp>
      <p:grpSp>
        <p:nvGrpSpPr>
          <p:cNvPr id="13" name="Group 93"/>
          <p:cNvGrpSpPr>
            <a:grpSpLocks/>
          </p:cNvGrpSpPr>
          <p:nvPr/>
        </p:nvGrpSpPr>
        <p:grpSpPr bwMode="auto">
          <a:xfrm>
            <a:off x="2181225" y="4603750"/>
            <a:ext cx="5705475" cy="1901825"/>
            <a:chOff x="1374" y="2641"/>
            <a:chExt cx="3594" cy="1198"/>
          </a:xfrm>
        </p:grpSpPr>
        <p:sp>
          <p:nvSpPr>
            <p:cNvPr id="100409" name="Line 20"/>
            <p:cNvSpPr>
              <a:spLocks noChangeShapeType="1"/>
            </p:cNvSpPr>
            <p:nvPr/>
          </p:nvSpPr>
          <p:spPr bwMode="auto">
            <a:xfrm>
              <a:off x="1374" y="329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0" name="Text Box 23"/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/>
                <a:t>cookie: 1678</a:t>
              </a:r>
            </a:p>
          </p:txBody>
        </p:sp>
        <p:sp>
          <p:nvSpPr>
            <p:cNvPr id="100411" name="Text Box 29"/>
            <p:cNvSpPr txBox="1">
              <a:spLocks noChangeArrowheads="1"/>
            </p:cNvSpPr>
            <p:nvPr/>
          </p:nvSpPr>
          <p:spPr bwMode="auto">
            <a:xfrm>
              <a:off x="3584" y="326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00412" name="Line 44"/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3" name="Text Box 71"/>
            <p:cNvSpPr txBox="1">
              <a:spLocks noChangeArrowheads="1"/>
            </p:cNvSpPr>
            <p:nvPr/>
          </p:nvSpPr>
          <p:spPr bwMode="auto">
            <a:xfrm>
              <a:off x="4287" y="2939"/>
              <a:ext cx="564" cy="2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access</a:t>
              </a:r>
            </a:p>
          </p:txBody>
        </p:sp>
      </p:grpSp>
      <p:grpSp>
        <p:nvGrpSpPr>
          <p:cNvPr id="14" name="Group 77"/>
          <p:cNvGrpSpPr>
            <a:grpSpLocks/>
          </p:cNvGrpSpPr>
          <p:nvPr/>
        </p:nvGrpSpPr>
        <p:grpSpPr bwMode="auto">
          <a:xfrm>
            <a:off x="865188" y="5351463"/>
            <a:ext cx="1389062" cy="636587"/>
            <a:chOff x="684" y="1746"/>
            <a:chExt cx="1004" cy="488"/>
          </a:xfrm>
        </p:grpSpPr>
        <p:sp>
          <p:nvSpPr>
            <p:cNvPr id="100407" name="AutoShape 78"/>
            <p:cNvSpPr>
              <a:spLocks noChangeArrowheads="1"/>
            </p:cNvSpPr>
            <p:nvPr/>
          </p:nvSpPr>
          <p:spPr bwMode="auto">
            <a:xfrm>
              <a:off x="735" y="1746"/>
              <a:ext cx="829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100408" name="Text Box 79"/>
            <p:cNvSpPr txBox="1">
              <a:spLocks noChangeArrowheads="1"/>
            </p:cNvSpPr>
            <p:nvPr/>
          </p:nvSpPr>
          <p:spPr bwMode="auto">
            <a:xfrm>
              <a:off x="684" y="1833"/>
              <a:ext cx="1004" cy="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dirty="0" err="1">
                  <a:solidFill>
                    <a:schemeClr val="bg1"/>
                  </a:solidFill>
                </a:rPr>
                <a:t>ebay</a:t>
              </a:r>
              <a:r>
                <a:rPr lang="en-US" altLang="en-US" sz="1400" b="1" dirty="0">
                  <a:solidFill>
                    <a:schemeClr val="bg1"/>
                  </a:solidFill>
                </a:rPr>
                <a:t> 8734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dirty="0">
                  <a:solidFill>
                    <a:schemeClr val="bg1"/>
                  </a:solidFill>
                </a:rPr>
                <a:t>amazon 1678</a:t>
              </a:r>
            </a:p>
          </p:txBody>
        </p:sp>
      </p:grpSp>
      <p:sp>
        <p:nvSpPr>
          <p:cNvPr id="100369" name="Text Box 80"/>
          <p:cNvSpPr txBox="1">
            <a:spLocks noChangeArrowheads="1"/>
          </p:cNvSpPr>
          <p:nvPr/>
        </p:nvSpPr>
        <p:spPr bwMode="auto">
          <a:xfrm>
            <a:off x="7842250" y="2692400"/>
            <a:ext cx="1123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backend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database</a:t>
            </a:r>
          </a:p>
        </p:txBody>
      </p:sp>
      <p:sp>
        <p:nvSpPr>
          <p:cNvPr id="100370" name="AutoShape 327"/>
          <p:cNvSpPr>
            <a:spLocks noChangeArrowheads="1"/>
          </p:cNvSpPr>
          <p:nvPr/>
        </p:nvSpPr>
        <p:spPr bwMode="auto">
          <a:xfrm>
            <a:off x="8112125" y="3313113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grpSp>
        <p:nvGrpSpPr>
          <p:cNvPr id="100371" name="Group 63"/>
          <p:cNvGrpSpPr>
            <a:grpSpLocks/>
          </p:cNvGrpSpPr>
          <p:nvPr/>
        </p:nvGrpSpPr>
        <p:grpSpPr bwMode="auto">
          <a:xfrm>
            <a:off x="5475288" y="1119188"/>
            <a:ext cx="411162" cy="771525"/>
            <a:chOff x="4140" y="429"/>
            <a:chExt cx="1425" cy="2396"/>
          </a:xfrm>
        </p:grpSpPr>
        <p:sp>
          <p:nvSpPr>
            <p:cNvPr id="100375" name="Freeform 6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6" name="Rectangle 65"/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77" name="Freeform 6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8" name="Freeform 6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9" name="Rectangle 68"/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0" name="Group 6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0405" name="AutoShape 70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6" name="AutoShape 71"/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1" name="Rectangle 72"/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2" name="Group 7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0403" name="AutoShape 74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4" name="AutoShape 75"/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3" name="Rectangle 76"/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84" name="Rectangle 77"/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5" name="Group 7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0401" name="AutoShape 79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2" name="AutoShape 80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6" name="Freeform 8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387" name="Group 8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0399" name="AutoShape 83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0" name="AutoShape 84"/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8" name="Rectangle 85"/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89" name="Freeform 8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Freeform 8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Oval 88"/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2" name="Freeform 8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3" name="AutoShape 90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4" name="AutoShape 91"/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5" name="Oval 92"/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6" name="Oval 93"/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0397" name="Oval 94"/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8" name="Rectangle 95"/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0372" name="Group 96"/>
          <p:cNvGrpSpPr>
            <a:grpSpLocks/>
          </p:cNvGrpSpPr>
          <p:nvPr/>
        </p:nvGrpSpPr>
        <p:grpSpPr bwMode="auto">
          <a:xfrm>
            <a:off x="1806575" y="1117600"/>
            <a:ext cx="687388" cy="731838"/>
            <a:chOff x="-44" y="1473"/>
            <a:chExt cx="981" cy="1105"/>
          </a:xfrm>
        </p:grpSpPr>
        <p:pic>
          <p:nvPicPr>
            <p:cNvPr id="100373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374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0754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35" grpId="0"/>
      <p:bldP spid="100369" grpId="0"/>
      <p:bldP spid="100370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4" name="Rectangle 2"/>
          <p:cNvSpPr>
            <a:spLocks noGrp="1" noChangeArrowheads="1"/>
          </p:cNvSpPr>
          <p:nvPr>
            <p:ph type="title"/>
          </p:nvPr>
        </p:nvSpPr>
        <p:spPr>
          <a:xfrm>
            <a:off x="373063" y="207963"/>
            <a:ext cx="7772400" cy="925512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Cookies (continued)</a:t>
            </a:r>
          </a:p>
        </p:txBody>
      </p:sp>
      <p:sp>
        <p:nvSpPr>
          <p:cNvPr id="10240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389063"/>
            <a:ext cx="3810000" cy="26416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75000"/>
              </a:lnSpc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what cookies can be used for: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latin typeface="Calibri"/>
                <a:ea typeface="ＭＳ Ｐゴシック" charset="-128"/>
              </a:rPr>
              <a:t>authorization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latin typeface="Calibri"/>
                <a:ea typeface="ＭＳ Ｐゴシック" charset="-128"/>
              </a:rPr>
              <a:t>shopping carts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latin typeface="Calibri"/>
                <a:ea typeface="ＭＳ Ｐゴシック" charset="-128"/>
              </a:rPr>
              <a:t>recommendations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latin typeface="Calibri"/>
                <a:ea typeface="ＭＳ Ｐゴシック" charset="-128"/>
              </a:rPr>
              <a:t>user session state (Web e-mail)</a:t>
            </a:r>
          </a:p>
        </p:txBody>
      </p:sp>
      <p:pic>
        <p:nvPicPr>
          <p:cNvPr id="102403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89852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6" name="Rectangle 13"/>
          <p:cNvSpPr>
            <a:spLocks noChangeArrowheads="1"/>
          </p:cNvSpPr>
          <p:nvPr/>
        </p:nvSpPr>
        <p:spPr bwMode="auto">
          <a:xfrm>
            <a:off x="4670425" y="1471613"/>
            <a:ext cx="3810000" cy="2065337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cookies and privacy: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cookies permit sites to learn a lot about you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you may supply name and e-mail to sites</a:t>
            </a:r>
          </a:p>
        </p:txBody>
      </p:sp>
      <p:sp>
        <p:nvSpPr>
          <p:cNvPr id="102407" name="Text Box 14"/>
          <p:cNvSpPr txBox="1">
            <a:spLocks noChangeArrowheads="1"/>
          </p:cNvSpPr>
          <p:nvPr/>
        </p:nvSpPr>
        <p:spPr bwMode="auto">
          <a:xfrm>
            <a:off x="7321550" y="1177925"/>
            <a:ext cx="8001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99"/>
                </a:solidFill>
                <a:latin typeface="Gill Sans MT" charset="0"/>
              </a:rPr>
              <a:t>aside</a:t>
            </a:r>
          </a:p>
        </p:txBody>
      </p:sp>
      <p:sp>
        <p:nvSpPr>
          <p:cNvPr id="102408" name="Rectangle 15"/>
          <p:cNvSpPr>
            <a:spLocks noChangeArrowheads="1"/>
          </p:cNvSpPr>
          <p:nvPr/>
        </p:nvSpPr>
        <p:spPr bwMode="auto">
          <a:xfrm>
            <a:off x="547688" y="3946525"/>
            <a:ext cx="6519156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Calibri"/>
              </a:rPr>
              <a:t>how to keep </a:t>
            </a:r>
            <a:r>
              <a:rPr lang="ja-JP" altLang="en-US" sz="2800" i="1" dirty="0">
                <a:solidFill>
                  <a:srgbClr val="CC0000"/>
                </a:solidFill>
                <a:latin typeface="Calibri"/>
              </a:rPr>
              <a:t>“</a:t>
            </a:r>
            <a:r>
              <a:rPr lang="en-US" altLang="ja-JP" sz="2800" i="1" dirty="0">
                <a:solidFill>
                  <a:srgbClr val="CC0000"/>
                </a:solidFill>
                <a:latin typeface="Calibri"/>
              </a:rPr>
              <a:t>state</a:t>
            </a:r>
            <a:r>
              <a:rPr lang="ja-JP" altLang="en-US" sz="2800" i="1" dirty="0">
                <a:solidFill>
                  <a:srgbClr val="CC0000"/>
                </a:solidFill>
                <a:latin typeface="Calibri"/>
              </a:rPr>
              <a:t>”</a:t>
            </a:r>
            <a:r>
              <a:rPr lang="en-US" altLang="ja-JP" sz="2800" i="1" dirty="0">
                <a:solidFill>
                  <a:srgbClr val="CC0000"/>
                </a:solidFill>
                <a:latin typeface="Calibri"/>
              </a:rPr>
              <a:t>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protocol endpoints: maintain state at sender/receiver over multiple transactions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cookies: http messages carry state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5247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2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06" grpId="0" animBg="1"/>
      <p:bldP spid="102407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6" name="Rectangle 2"/>
          <p:cNvSpPr>
            <a:spLocks noGrp="1" noChangeArrowheads="1"/>
          </p:cNvSpPr>
          <p:nvPr>
            <p:ph type="title"/>
          </p:nvPr>
        </p:nvSpPr>
        <p:spPr>
          <a:xfrm>
            <a:off x="333375" y="234950"/>
            <a:ext cx="7772400" cy="892175"/>
          </a:xfrm>
        </p:spPr>
        <p:txBody>
          <a:bodyPr>
            <a:normAutofit/>
          </a:bodyPr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Web caches (proxy server)</a:t>
            </a:r>
            <a:endParaRPr lang="en-US" altLang="en-US" sz="4800" dirty="0">
              <a:latin typeface="Calibri Light"/>
              <a:ea typeface="ＭＳ Ｐゴシック" charset="-128"/>
            </a:endParaRPr>
          </a:p>
        </p:txBody>
      </p:sp>
      <p:sp>
        <p:nvSpPr>
          <p:cNvPr id="104457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346075" y="1957388"/>
            <a:ext cx="3767138" cy="3762375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33045" indent="-233045"/>
            <a:r>
              <a:rPr lang="en-US" altLang="en-US" sz="2400" dirty="0">
                <a:latin typeface="Calibri"/>
                <a:ea typeface="ＭＳ Ｐゴシック" charset="-128"/>
              </a:rPr>
              <a:t>user sets browser: Web accesses via  cache</a:t>
            </a:r>
          </a:p>
          <a:p>
            <a:pPr marL="233045" indent="-233045"/>
            <a:r>
              <a:rPr lang="en-US" altLang="en-US" sz="2400" dirty="0">
                <a:latin typeface="Calibri"/>
                <a:ea typeface="ＭＳ Ｐゴシック" charset="-128"/>
              </a:rPr>
              <a:t>browser sends all HTTP requests to cache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object in cache: cache returns object </a:t>
            </a:r>
          </a:p>
          <a:p>
            <a:pPr marL="685800" lvl="1" indent="-228600"/>
            <a:r>
              <a:rPr lang="en-US" altLang="en-US" dirty="0">
                <a:latin typeface="Calibri"/>
                <a:ea typeface="ＭＳ Ｐゴシック" charset="-128"/>
              </a:rPr>
              <a:t>else cache requests object from origin server, then returns object to client</a:t>
            </a:r>
          </a:p>
        </p:txBody>
      </p:sp>
      <p:grpSp>
        <p:nvGrpSpPr>
          <p:cNvPr id="104451" name="Group 171"/>
          <p:cNvGrpSpPr>
            <a:grpSpLocks/>
          </p:cNvGrpSpPr>
          <p:nvPr/>
        </p:nvGrpSpPr>
        <p:grpSpPr bwMode="auto">
          <a:xfrm>
            <a:off x="4027488" y="2695575"/>
            <a:ext cx="687387" cy="763588"/>
            <a:chOff x="-44" y="1473"/>
            <a:chExt cx="981" cy="1105"/>
          </a:xfrm>
        </p:grpSpPr>
        <p:pic>
          <p:nvPicPr>
            <p:cNvPr id="104582" name="Picture 17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3" name="Freeform 17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2" name="Group 102"/>
          <p:cNvGrpSpPr>
            <a:grpSpLocks/>
          </p:cNvGrpSpPr>
          <p:nvPr/>
        </p:nvGrpSpPr>
        <p:grpSpPr bwMode="auto">
          <a:xfrm>
            <a:off x="4092575" y="4568825"/>
            <a:ext cx="687388" cy="763588"/>
            <a:chOff x="-44" y="1473"/>
            <a:chExt cx="981" cy="1105"/>
          </a:xfrm>
        </p:grpSpPr>
        <p:pic>
          <p:nvPicPr>
            <p:cNvPr id="104580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1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3" name="Group 138"/>
          <p:cNvGrpSpPr>
            <a:grpSpLocks/>
          </p:cNvGrpSpPr>
          <p:nvPr/>
        </p:nvGrpSpPr>
        <p:grpSpPr bwMode="auto">
          <a:xfrm>
            <a:off x="6230938" y="3457575"/>
            <a:ext cx="400050" cy="715963"/>
            <a:chOff x="4140" y="429"/>
            <a:chExt cx="1425" cy="2396"/>
          </a:xfrm>
        </p:grpSpPr>
        <p:sp>
          <p:nvSpPr>
            <p:cNvPr id="104548" name="Freeform 13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9" name="Rectangle 140"/>
            <p:cNvSpPr>
              <a:spLocks noChangeArrowheads="1"/>
            </p:cNvSpPr>
            <p:nvPr/>
          </p:nvSpPr>
          <p:spPr bwMode="auto">
            <a:xfrm>
              <a:off x="4208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50" name="Freeform 14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1" name="Freeform 14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2" name="Rectangle 143"/>
            <p:cNvSpPr>
              <a:spLocks noChangeArrowheads="1"/>
            </p:cNvSpPr>
            <p:nvPr/>
          </p:nvSpPr>
          <p:spPr bwMode="auto">
            <a:xfrm>
              <a:off x="4214" y="69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3" name="Group 14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78" name="AutoShape 145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9" name="AutoShape 146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7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4" name="Rectangle 147"/>
            <p:cNvSpPr>
              <a:spLocks noChangeArrowheads="1"/>
            </p:cNvSpPr>
            <p:nvPr/>
          </p:nvSpPr>
          <p:spPr bwMode="auto">
            <a:xfrm>
              <a:off x="4225" y="101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5" name="Group 14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76" name="AutoShape 149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7" name="AutoShape 150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2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6" name="Rectangle 151"/>
            <p:cNvSpPr>
              <a:spLocks noChangeArrowheads="1"/>
            </p:cNvSpPr>
            <p:nvPr/>
          </p:nvSpPr>
          <p:spPr bwMode="auto">
            <a:xfrm>
              <a:off x="4219" y="135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57" name="Rectangle 152"/>
            <p:cNvSpPr>
              <a:spLocks noChangeArrowheads="1"/>
            </p:cNvSpPr>
            <p:nvPr/>
          </p:nvSpPr>
          <p:spPr bwMode="auto">
            <a:xfrm>
              <a:off x="4230" y="1656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8" name="Group 15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74" name="AutoShape 154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6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5" name="AutoShape 155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9" name="Freeform 15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60" name="Group 15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72" name="AutoShape 158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3" name="AutoShape 159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0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61" name="Rectangle 160"/>
            <p:cNvSpPr>
              <a:spLocks noChangeArrowheads="1"/>
            </p:cNvSpPr>
            <p:nvPr/>
          </p:nvSpPr>
          <p:spPr bwMode="auto">
            <a:xfrm>
              <a:off x="5248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2" name="Freeform 16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3" name="Freeform 16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4" name="Oval 163"/>
            <p:cNvSpPr>
              <a:spLocks noChangeArrowheads="1"/>
            </p:cNvSpPr>
            <p:nvPr/>
          </p:nvSpPr>
          <p:spPr bwMode="auto">
            <a:xfrm>
              <a:off x="5520" y="2612"/>
              <a:ext cx="45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5" name="Freeform 16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6" name="AutoShape 165"/>
            <p:cNvSpPr>
              <a:spLocks noChangeArrowheads="1"/>
            </p:cNvSpPr>
            <p:nvPr/>
          </p:nvSpPr>
          <p:spPr bwMode="auto">
            <a:xfrm>
              <a:off x="4140" y="2676"/>
              <a:ext cx="1199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7" name="AutoShape 166"/>
            <p:cNvSpPr>
              <a:spLocks noChangeArrowheads="1"/>
            </p:cNvSpPr>
            <p:nvPr/>
          </p:nvSpPr>
          <p:spPr bwMode="auto">
            <a:xfrm>
              <a:off x="4208" y="2713"/>
              <a:ext cx="1069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8" name="Oval 167"/>
            <p:cNvSpPr>
              <a:spLocks noChangeArrowheads="1"/>
            </p:cNvSpPr>
            <p:nvPr/>
          </p:nvSpPr>
          <p:spPr bwMode="auto">
            <a:xfrm>
              <a:off x="4310" y="2384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9" name="Oval 168"/>
            <p:cNvSpPr>
              <a:spLocks noChangeArrowheads="1"/>
            </p:cNvSpPr>
            <p:nvPr/>
          </p:nvSpPr>
          <p:spPr bwMode="auto">
            <a:xfrm>
              <a:off x="4485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4570" name="Oval 169"/>
            <p:cNvSpPr>
              <a:spLocks noChangeArrowheads="1"/>
            </p:cNvSpPr>
            <p:nvPr/>
          </p:nvSpPr>
          <p:spPr bwMode="auto">
            <a:xfrm>
              <a:off x="4660" y="2379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71" name="Rectangle 170"/>
            <p:cNvSpPr>
              <a:spLocks noChangeArrowheads="1"/>
            </p:cNvSpPr>
            <p:nvPr/>
          </p:nvSpPr>
          <p:spPr bwMode="auto">
            <a:xfrm>
              <a:off x="5062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4454" name="Group 105"/>
          <p:cNvGrpSpPr>
            <a:grpSpLocks/>
          </p:cNvGrpSpPr>
          <p:nvPr/>
        </p:nvGrpSpPr>
        <p:grpSpPr bwMode="auto">
          <a:xfrm>
            <a:off x="8178800" y="2836863"/>
            <a:ext cx="433388" cy="715962"/>
            <a:chOff x="4140" y="429"/>
            <a:chExt cx="1425" cy="2396"/>
          </a:xfrm>
        </p:grpSpPr>
        <p:sp>
          <p:nvSpPr>
            <p:cNvPr id="104516" name="Freeform 10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7" name="Rectangle 107"/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18" name="Freeform 10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9" name="Freeform 10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0" name="Rectangle 110"/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1" name="Group 11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46" name="AutoShape 11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7" name="AutoShape 113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2" name="Rectangle 114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3" name="Group 11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44" name="AutoShape 116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5" name="AutoShape 117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4" name="Rectangle 118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25" name="Rectangle 119"/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6" name="Group 12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42" name="AutoShape 121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3" name="AutoShape 122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7" name="Freeform 12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28" name="Group 12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40" name="AutoShape 125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1" name="AutoShape 126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9" name="Rectangle 127"/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0" name="Freeform 12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1" name="Freeform 12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2" name="Oval 130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3" name="Freeform 13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4" name="AutoShape 132"/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5" name="AutoShape 133"/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6" name="Oval 134"/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7" name="Oval 135"/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4538" name="Oval 136"/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9" name="Rectangle 137"/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04455" name="Picture 6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893763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8" name="Rectangle 4"/>
          <p:cNvSpPr>
            <a:spLocks noChangeArrowheads="1"/>
          </p:cNvSpPr>
          <p:nvPr/>
        </p:nvSpPr>
        <p:spPr bwMode="auto">
          <a:xfrm>
            <a:off x="393700" y="1265238"/>
            <a:ext cx="8750300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Calibri"/>
              </a:rPr>
              <a:t>goal:</a:t>
            </a:r>
            <a:r>
              <a:rPr lang="en-US" altLang="en-US" sz="2800" dirty="0">
                <a:latin typeface="Calibri"/>
              </a:rPr>
              <a:t> satisfy client request without involving origin server</a:t>
            </a:r>
          </a:p>
        </p:txBody>
      </p:sp>
      <p:sp>
        <p:nvSpPr>
          <p:cNvPr id="104459" name="Text Box 6"/>
          <p:cNvSpPr txBox="1">
            <a:spLocks noChangeArrowheads="1"/>
          </p:cNvSpPr>
          <p:nvPr/>
        </p:nvSpPr>
        <p:spPr bwMode="auto">
          <a:xfrm>
            <a:off x="4171950" y="3368675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client</a:t>
            </a:r>
            <a:endParaRPr lang="en-US" altLang="en-US" sz="2400"/>
          </a:p>
        </p:txBody>
      </p:sp>
      <p:sp>
        <p:nvSpPr>
          <p:cNvPr id="104460" name="Text Box 8"/>
          <p:cNvSpPr txBox="1">
            <a:spLocks noChangeArrowheads="1"/>
          </p:cNvSpPr>
          <p:nvPr/>
        </p:nvSpPr>
        <p:spPr bwMode="auto">
          <a:xfrm>
            <a:off x="5957888" y="2774950"/>
            <a:ext cx="88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proxy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server</a:t>
            </a:r>
            <a:endParaRPr lang="en-US" altLang="en-US" sz="2400" dirty="0"/>
          </a:p>
        </p:txBody>
      </p:sp>
      <p:sp>
        <p:nvSpPr>
          <p:cNvPr id="104461" name="Text Box 21"/>
          <p:cNvSpPr txBox="1">
            <a:spLocks noChangeArrowheads="1"/>
          </p:cNvSpPr>
          <p:nvPr/>
        </p:nvSpPr>
        <p:spPr bwMode="auto">
          <a:xfrm>
            <a:off x="4294188" y="5340350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client</a:t>
            </a:r>
            <a:endParaRPr lang="en-US" altLang="en-US" sz="2400"/>
          </a:p>
        </p:txBody>
      </p:sp>
      <p:grpSp>
        <p:nvGrpSpPr>
          <p:cNvPr id="14" name="Group 53"/>
          <p:cNvGrpSpPr>
            <a:grpSpLocks/>
          </p:cNvGrpSpPr>
          <p:nvPr/>
        </p:nvGrpSpPr>
        <p:grpSpPr bwMode="auto">
          <a:xfrm>
            <a:off x="4597400" y="4095750"/>
            <a:ext cx="1563688" cy="760413"/>
            <a:chOff x="2896" y="2580"/>
            <a:chExt cx="985" cy="479"/>
          </a:xfrm>
        </p:grpSpPr>
        <p:sp>
          <p:nvSpPr>
            <p:cNvPr id="104514" name="Line 19"/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5" name="Text Box 23"/>
            <p:cNvSpPr txBox="1">
              <a:spLocks noChangeArrowheads="1"/>
            </p:cNvSpPr>
            <p:nvPr/>
          </p:nvSpPr>
          <p:spPr bwMode="auto">
            <a:xfrm rot="-1692639">
              <a:off x="2896" y="264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5" name="Group 54"/>
          <p:cNvGrpSpPr>
            <a:grpSpLocks/>
          </p:cNvGrpSpPr>
          <p:nvPr/>
        </p:nvGrpSpPr>
        <p:grpSpPr bwMode="auto">
          <a:xfrm>
            <a:off x="4781550" y="4183063"/>
            <a:ext cx="1604963" cy="785812"/>
            <a:chOff x="3012" y="2635"/>
            <a:chExt cx="1011" cy="495"/>
          </a:xfrm>
        </p:grpSpPr>
        <p:sp>
          <p:nvSpPr>
            <p:cNvPr id="104512" name="Line 20"/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3" name="Text Box 25"/>
            <p:cNvSpPr txBox="1">
              <a:spLocks noChangeArrowheads="1"/>
            </p:cNvSpPr>
            <p:nvPr/>
          </p:nvSpPr>
          <p:spPr bwMode="auto">
            <a:xfrm rot="-1737783">
              <a:off x="3012" y="2847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6" name="Group 49"/>
          <p:cNvGrpSpPr>
            <a:grpSpLocks/>
          </p:cNvGrpSpPr>
          <p:nvPr/>
        </p:nvGrpSpPr>
        <p:grpSpPr bwMode="auto">
          <a:xfrm>
            <a:off x="4765675" y="3124200"/>
            <a:ext cx="3251200" cy="730250"/>
            <a:chOff x="3002" y="1979"/>
            <a:chExt cx="2048" cy="460"/>
          </a:xfrm>
        </p:grpSpPr>
        <p:sp>
          <p:nvSpPr>
            <p:cNvPr id="104509" name="Freeform 18"/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0" name="Text Box 22"/>
            <p:cNvSpPr txBox="1">
              <a:spLocks noChangeArrowheads="1"/>
            </p:cNvSpPr>
            <p:nvPr/>
          </p:nvSpPr>
          <p:spPr bwMode="auto">
            <a:xfrm rot="1422049">
              <a:off x="3083" y="200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sp>
          <p:nvSpPr>
            <p:cNvPr id="104511" name="Text Box 45"/>
            <p:cNvSpPr txBox="1">
              <a:spLocks noChangeArrowheads="1"/>
            </p:cNvSpPr>
            <p:nvPr/>
          </p:nvSpPr>
          <p:spPr bwMode="auto">
            <a:xfrm rot="-1419968">
              <a:off x="4114" y="201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sp>
        <p:nvSpPr>
          <p:cNvPr id="104465" name="Text Box 47"/>
          <p:cNvSpPr txBox="1">
            <a:spLocks noChangeArrowheads="1"/>
          </p:cNvSpPr>
          <p:nvPr/>
        </p:nvSpPr>
        <p:spPr bwMode="auto">
          <a:xfrm>
            <a:off x="7999413" y="542131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104466" name="Text Box 48"/>
          <p:cNvSpPr txBox="1">
            <a:spLocks noChangeArrowheads="1"/>
          </p:cNvSpPr>
          <p:nvPr/>
        </p:nvSpPr>
        <p:spPr bwMode="auto">
          <a:xfrm>
            <a:off x="8016875" y="348456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104467" name="Rectangle 55"/>
          <p:cNvSpPr>
            <a:spLocks noChangeArrowheads="1"/>
          </p:cNvSpPr>
          <p:nvPr/>
        </p:nvSpPr>
        <p:spPr bwMode="auto">
          <a:xfrm>
            <a:off x="6946900" y="4349750"/>
            <a:ext cx="4064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charset="0"/>
            </a:endParaRPr>
          </a:p>
        </p:txBody>
      </p:sp>
      <p:pic>
        <p:nvPicPr>
          <p:cNvPr id="104468" name="Picture 5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7863" y="26320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60"/>
          <p:cNvGrpSpPr>
            <a:grpSpLocks/>
          </p:cNvGrpSpPr>
          <p:nvPr/>
        </p:nvGrpSpPr>
        <p:grpSpPr bwMode="auto">
          <a:xfrm>
            <a:off x="3992563" y="2671763"/>
            <a:ext cx="4178300" cy="1814512"/>
            <a:chOff x="2515" y="1687"/>
            <a:chExt cx="2632" cy="1143"/>
          </a:xfrm>
        </p:grpSpPr>
        <p:sp>
          <p:nvSpPr>
            <p:cNvPr id="104504" name="Freeform 44"/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05" name="Text Box 24"/>
            <p:cNvSpPr txBox="1">
              <a:spLocks noChangeArrowheads="1"/>
            </p:cNvSpPr>
            <p:nvPr/>
          </p:nvSpPr>
          <p:spPr bwMode="auto">
            <a:xfrm rot="1411598">
              <a:off x="2906" y="2244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sp>
          <p:nvSpPr>
            <p:cNvPr id="104506" name="Text Box 46"/>
            <p:cNvSpPr txBox="1">
              <a:spLocks noChangeArrowheads="1"/>
            </p:cNvSpPr>
            <p:nvPr/>
          </p:nvSpPr>
          <p:spPr bwMode="auto">
            <a:xfrm rot="-1415789">
              <a:off x="4136" y="2232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pic>
          <p:nvPicPr>
            <p:cNvPr id="104507" name="Picture 5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08" name="Picture 5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71069" name="Picture 6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0188" y="46132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71" name="Group 69"/>
          <p:cNvGrpSpPr>
            <a:grpSpLocks/>
          </p:cNvGrpSpPr>
          <p:nvPr/>
        </p:nvGrpSpPr>
        <p:grpSpPr bwMode="auto">
          <a:xfrm>
            <a:off x="8112125" y="4764088"/>
            <a:ext cx="433388" cy="715962"/>
            <a:chOff x="4140" y="429"/>
            <a:chExt cx="1425" cy="2396"/>
          </a:xfrm>
        </p:grpSpPr>
        <p:sp>
          <p:nvSpPr>
            <p:cNvPr id="104472" name="Freeform 7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3" name="Rectangle 71"/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74" name="Freeform 7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Freeform 7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Rectangle 74"/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77" name="Group 7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02" name="AutoShape 7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03" name="AutoShape 77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78" name="Rectangle 78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79" name="Group 7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00" name="AutoShape 80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01" name="AutoShape 81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0" name="Rectangle 82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1" name="Rectangle 83"/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82" name="Group 8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498" name="AutoShape 85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499" name="AutoShape 86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3" name="Freeform 8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484" name="Group 8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496" name="AutoShape 89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497" name="AutoShape 90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5" name="Rectangle 91"/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6" name="Freeform 9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7" name="Freeform 9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8" name="Oval 94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9" name="Freeform 9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0" name="AutoShape 96"/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1" name="AutoShape 97"/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2" name="Oval 98"/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3" name="Oval 99"/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4494" name="Oval 100"/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5" name="Rectangle 101"/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26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57" grpId="0" uiExpand="1" build="p"/>
      <p:bldP spid="104458" grpId="0"/>
      <p:bldP spid="104460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0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47738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More about Web caching</a:t>
            </a:r>
          </a:p>
        </p:txBody>
      </p:sp>
      <p:sp>
        <p:nvSpPr>
          <p:cNvPr id="106501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dirty="0">
                <a:latin typeface="Calibri"/>
                <a:ea typeface="ＭＳ Ｐゴシック" charset="-128"/>
              </a:rPr>
              <a:t>cache acts as both client and server</a:t>
            </a:r>
          </a:p>
          <a:p>
            <a:pPr lvl="1"/>
            <a:r>
              <a:rPr lang="en-US" altLang="en-US" sz="2000" dirty="0">
                <a:latin typeface="Calibri"/>
                <a:ea typeface="ＭＳ Ｐゴシック" charset="-128"/>
              </a:rPr>
              <a:t>server for original requesting client</a:t>
            </a:r>
          </a:p>
          <a:p>
            <a:pPr lvl="1"/>
            <a:r>
              <a:rPr lang="en-US" altLang="en-US" sz="2000" dirty="0">
                <a:latin typeface="Calibri"/>
                <a:ea typeface="ＭＳ Ｐゴシック" charset="-128"/>
              </a:rPr>
              <a:t>client to origin server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typically cache is installed by ISP (university, company, residential ISP)</a:t>
            </a:r>
          </a:p>
        </p:txBody>
      </p:sp>
      <p:sp>
        <p:nvSpPr>
          <p:cNvPr id="106502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495800" y="1611313"/>
            <a:ext cx="4159250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why Web caching?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reduce response time for client request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reduce traffic on an </a:t>
            </a:r>
            <a:r>
              <a:rPr lang="en-US" altLang="en-US" dirty="0" smtClean="0">
                <a:latin typeface="Calibri"/>
                <a:ea typeface="ＭＳ Ｐゴシック" charset="-128"/>
              </a:rPr>
              <a:t>institution’</a:t>
            </a:r>
            <a:r>
              <a:rPr lang="en-US" altLang="ja-JP" dirty="0" smtClean="0">
                <a:latin typeface="Calibri"/>
                <a:ea typeface="ＭＳ Ｐゴシック" charset="-128"/>
              </a:rPr>
              <a:t>s </a:t>
            </a:r>
            <a:r>
              <a:rPr lang="en-US" altLang="ja-JP" dirty="0">
                <a:latin typeface="Calibri"/>
                <a:ea typeface="ＭＳ Ｐゴシック" charset="-128"/>
              </a:rPr>
              <a:t>access link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Internet dense with caches: enables </a:t>
            </a:r>
            <a:r>
              <a:rPr lang="ja-JP" altLang="en-US" dirty="0">
                <a:latin typeface="Calibri"/>
                <a:ea typeface="ＭＳ Ｐゴシック" charset="-128"/>
              </a:rPr>
              <a:t>“</a:t>
            </a:r>
            <a:r>
              <a:rPr lang="en-US" altLang="ja-JP" dirty="0">
                <a:latin typeface="Calibri"/>
                <a:ea typeface="ＭＳ Ｐゴシック" charset="-128"/>
              </a:rPr>
              <a:t>poor</a:t>
            </a:r>
            <a:r>
              <a:rPr lang="ja-JP" altLang="en-US" dirty="0">
                <a:latin typeface="Calibri"/>
                <a:ea typeface="ＭＳ Ｐゴシック" charset="-128"/>
              </a:rPr>
              <a:t>”</a:t>
            </a:r>
            <a:r>
              <a:rPr lang="en-US" altLang="ja-JP" dirty="0">
                <a:latin typeface="Calibri"/>
                <a:ea typeface="ＭＳ Ｐゴシック" charset="-128"/>
              </a:rPr>
              <a:t> content providers to effectively deliver </a:t>
            </a:r>
            <a:r>
              <a:rPr lang="en-US" altLang="ja-JP" dirty="0" smtClean="0">
                <a:latin typeface="Calibri"/>
                <a:ea typeface="ＭＳ Ｐゴシック" charset="-128"/>
              </a:rPr>
              <a:t>content</a:t>
            </a:r>
            <a:endParaRPr lang="en-US" altLang="en-US" dirty="0">
              <a:latin typeface="Calibri"/>
              <a:ea typeface="ＭＳ Ｐゴシック" charset="-128"/>
            </a:endParaRPr>
          </a:p>
        </p:txBody>
      </p:sp>
      <p:pic>
        <p:nvPicPr>
          <p:cNvPr id="106499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936625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611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501" grpId="0" uiExpand="1" build="p"/>
      <p:bldP spid="106502" grpId="0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9" name="Rectangle 3"/>
          <p:cNvSpPr>
            <a:spLocks noGrp="1" noChangeArrowheads="1"/>
          </p:cNvSpPr>
          <p:nvPr>
            <p:ph type="title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Caching example: 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pic>
        <p:nvPicPr>
          <p:cNvPr id="108547" name="Picture 13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78740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Line 2"/>
          <p:cNvSpPr>
            <a:spLocks noChangeShapeType="1"/>
          </p:cNvSpPr>
          <p:nvPr/>
        </p:nvSpPr>
        <p:spPr bwMode="auto">
          <a:xfrm>
            <a:off x="5781675" y="2423319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0" name="Text Box 50"/>
          <p:cNvSpPr txBox="1">
            <a:spLocks noChangeArrowheads="1"/>
          </p:cNvSpPr>
          <p:nvPr/>
        </p:nvSpPr>
        <p:spPr bwMode="auto">
          <a:xfrm>
            <a:off x="8210550" y="1837532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08551" name="Line 51"/>
          <p:cNvSpPr>
            <a:spLocks noChangeShapeType="1"/>
          </p:cNvSpPr>
          <p:nvPr/>
        </p:nvSpPr>
        <p:spPr bwMode="auto">
          <a:xfrm>
            <a:off x="6591300" y="2042319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2" name="Line 52"/>
          <p:cNvSpPr>
            <a:spLocks noChangeShapeType="1"/>
          </p:cNvSpPr>
          <p:nvPr/>
        </p:nvSpPr>
        <p:spPr bwMode="auto">
          <a:xfrm flipH="1">
            <a:off x="7219950" y="2080419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3" name="Line 53"/>
          <p:cNvSpPr>
            <a:spLocks noChangeShapeType="1"/>
          </p:cNvSpPr>
          <p:nvPr/>
        </p:nvSpPr>
        <p:spPr bwMode="auto">
          <a:xfrm flipH="1">
            <a:off x="7677150" y="2242344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4" name="Line 54"/>
          <p:cNvSpPr>
            <a:spLocks noChangeShapeType="1"/>
          </p:cNvSpPr>
          <p:nvPr/>
        </p:nvSpPr>
        <p:spPr bwMode="auto">
          <a:xfrm flipH="1" flipV="1">
            <a:off x="7839075" y="3004344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Freeform 55"/>
          <p:cNvSpPr>
            <a:spLocks/>
          </p:cNvSpPr>
          <p:nvPr/>
        </p:nvSpPr>
        <p:spPr bwMode="auto">
          <a:xfrm>
            <a:off x="5865812" y="2035969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Text Box 70"/>
          <p:cNvSpPr txBox="1">
            <a:spLocks noChangeArrowheads="1"/>
          </p:cNvSpPr>
          <p:nvPr/>
        </p:nvSpPr>
        <p:spPr bwMode="auto">
          <a:xfrm>
            <a:off x="6572250" y="2367757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57" name="Freeform 71"/>
          <p:cNvSpPr>
            <a:spLocks/>
          </p:cNvSpPr>
          <p:nvPr/>
        </p:nvSpPr>
        <p:spPr bwMode="auto">
          <a:xfrm>
            <a:off x="5446712" y="4406107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Line 77"/>
          <p:cNvSpPr>
            <a:spLocks noChangeShapeType="1"/>
          </p:cNvSpPr>
          <p:nvPr/>
        </p:nvSpPr>
        <p:spPr bwMode="auto">
          <a:xfrm flipH="1">
            <a:off x="5895975" y="4715669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9" name="Line 78"/>
          <p:cNvSpPr>
            <a:spLocks noChangeShapeType="1"/>
          </p:cNvSpPr>
          <p:nvPr/>
        </p:nvSpPr>
        <p:spPr bwMode="auto">
          <a:xfrm flipH="1">
            <a:off x="6405562" y="4763294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0" name="Line 79"/>
          <p:cNvSpPr>
            <a:spLocks noChangeShapeType="1"/>
          </p:cNvSpPr>
          <p:nvPr/>
        </p:nvSpPr>
        <p:spPr bwMode="auto">
          <a:xfrm flipH="1">
            <a:off x="6943725" y="4769644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1" name="Line 80"/>
          <p:cNvSpPr>
            <a:spLocks noChangeShapeType="1"/>
          </p:cNvSpPr>
          <p:nvPr/>
        </p:nvSpPr>
        <p:spPr bwMode="auto">
          <a:xfrm>
            <a:off x="7310437" y="4749007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2" name="Line 95"/>
          <p:cNvSpPr>
            <a:spLocks noChangeShapeType="1"/>
          </p:cNvSpPr>
          <p:nvPr/>
        </p:nvSpPr>
        <p:spPr bwMode="auto">
          <a:xfrm>
            <a:off x="7105650" y="3480594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Text Box 97"/>
          <p:cNvSpPr txBox="1">
            <a:spLocks noChangeArrowheads="1"/>
          </p:cNvSpPr>
          <p:nvPr/>
        </p:nvSpPr>
        <p:spPr bwMode="auto">
          <a:xfrm>
            <a:off x="5473700" y="4293394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64" name="Text Box 98"/>
          <p:cNvSpPr txBox="1">
            <a:spLocks noChangeArrowheads="1"/>
          </p:cNvSpPr>
          <p:nvPr/>
        </p:nvSpPr>
        <p:spPr bwMode="auto">
          <a:xfrm>
            <a:off x="7481887" y="4674394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08565" name="Text Box 99"/>
          <p:cNvSpPr txBox="1">
            <a:spLocks noChangeArrowheads="1"/>
          </p:cNvSpPr>
          <p:nvPr/>
        </p:nvSpPr>
        <p:spPr bwMode="auto">
          <a:xfrm>
            <a:off x="7107237" y="3669507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15.4 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access link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grpSp>
        <p:nvGrpSpPr>
          <p:cNvPr id="108566" name="Group 111"/>
          <p:cNvGrpSpPr>
            <a:grpSpLocks/>
          </p:cNvGrpSpPr>
          <p:nvPr/>
        </p:nvGrpSpPr>
        <p:grpSpPr bwMode="auto">
          <a:xfrm>
            <a:off x="6689725" y="3178969"/>
            <a:ext cx="881062" cy="307975"/>
            <a:chOff x="2356" y="1300"/>
            <a:chExt cx="555" cy="194"/>
          </a:xfrm>
        </p:grpSpPr>
        <p:sp>
          <p:nvSpPr>
            <p:cNvPr id="10878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108789" name="Group 11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92" name="Freeform 11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93" name="Freeform 11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90" name="Line 11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1" name="Line 11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7" name="Group 120"/>
          <p:cNvGrpSpPr>
            <a:grpSpLocks/>
          </p:cNvGrpSpPr>
          <p:nvPr/>
        </p:nvGrpSpPr>
        <p:grpSpPr bwMode="auto">
          <a:xfrm>
            <a:off x="6669087" y="4474369"/>
            <a:ext cx="881063" cy="307975"/>
            <a:chOff x="2356" y="1300"/>
            <a:chExt cx="555" cy="194"/>
          </a:xfrm>
        </p:grpSpPr>
        <p:sp>
          <p:nvSpPr>
            <p:cNvPr id="10877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7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108781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84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85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82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3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2" name="Rectangle 4"/>
          <p:cNvSpPr>
            <a:spLocks noChangeArrowheads="1"/>
          </p:cNvSpPr>
          <p:nvPr/>
        </p:nvSpPr>
        <p:spPr bwMode="auto">
          <a:xfrm>
            <a:off x="384290" y="1018381"/>
            <a:ext cx="4933645" cy="5170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3600" i="1" dirty="0">
                <a:solidFill>
                  <a:srgbClr val="CC0000"/>
                </a:solidFill>
                <a:latin typeface="Calibri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avg object size: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 Mbit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avg request rate from browsers to origin servers</a:t>
            </a:r>
            <a:r>
              <a:rPr lang="en-US" sz="2400" dirty="0" smtClean="0">
                <a:latin typeface="Calibri"/>
                <a:ea typeface="ＭＳ Ｐゴシック" charset="0"/>
                <a:cs typeface="ＭＳ Ｐゴシック" charset="0"/>
              </a:rPr>
              <a:t>: </a:t>
            </a:r>
            <a:r>
              <a:rPr lang="en-US" sz="2400" b="1" dirty="0" smtClean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15/sec</a:t>
            </a:r>
            <a:endParaRPr lang="en-US" sz="2400" b="1" dirty="0">
              <a:solidFill>
                <a:schemeClr val="accent1"/>
              </a:solidFill>
              <a:latin typeface="Calibri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avg data rate to browsers: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15 Mbps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RTT from institutional router to any origin server: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2 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access link rate: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15.4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3200" i="1" dirty="0">
                <a:solidFill>
                  <a:srgbClr val="CC0000"/>
                </a:solidFill>
                <a:latin typeface="Calibri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LAN utilization: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1.5%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sz="2400" b="1" dirty="0">
                <a:solidFill>
                  <a:srgbClr val="CC0000"/>
                </a:solidFill>
                <a:latin typeface="Calibri"/>
                <a:ea typeface="ＭＳ Ｐゴシック" charset="0"/>
                <a:cs typeface="ＭＳ Ｐゴシック" charset="0"/>
              </a:rPr>
              <a:t>97%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total delay </a:t>
            </a:r>
            <a:r>
              <a:rPr lang="en-US" sz="2400" dirty="0" smtClean="0">
                <a:latin typeface="Calibri"/>
                <a:ea typeface="ＭＳ Ｐゴシック" charset="0"/>
                <a:cs typeface="ＭＳ Ｐゴシック" charset="0"/>
              </a:rPr>
              <a:t>= </a:t>
            </a: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     = 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2 sec + minutes + usecs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dirty="0">
              <a:latin typeface="Calibri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sp>
        <p:nvSpPr>
          <p:cNvPr id="8329" name="Oval 137"/>
          <p:cNvSpPr>
            <a:spLocks noChangeArrowheads="1"/>
          </p:cNvSpPr>
          <p:nvPr/>
        </p:nvSpPr>
        <p:spPr bwMode="auto">
          <a:xfrm>
            <a:off x="3446273" y="4607188"/>
            <a:ext cx="838200" cy="39211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330" name="Text Box 138"/>
          <p:cNvSpPr txBox="1">
            <a:spLocks noChangeArrowheads="1"/>
          </p:cNvSpPr>
          <p:nvPr/>
        </p:nvSpPr>
        <p:spPr bwMode="auto">
          <a:xfrm>
            <a:off x="3956646" y="4152370"/>
            <a:ext cx="13655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b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P</a:t>
            </a:r>
            <a:r>
              <a:rPr lang="en-US" altLang="en-US" sz="2400" b="1" dirty="0" smtClean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roblem</a:t>
            </a:r>
            <a:r>
              <a:rPr lang="en-US" altLang="en-US" sz="2400" b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!</a:t>
            </a:r>
          </a:p>
        </p:txBody>
      </p:sp>
      <p:grpSp>
        <p:nvGrpSpPr>
          <p:cNvPr id="108571" name="Group 139"/>
          <p:cNvGrpSpPr>
            <a:grpSpLocks/>
          </p:cNvGrpSpPr>
          <p:nvPr/>
        </p:nvGrpSpPr>
        <p:grpSpPr bwMode="auto">
          <a:xfrm>
            <a:off x="5434012" y="1970882"/>
            <a:ext cx="377825" cy="576262"/>
            <a:chOff x="4140" y="429"/>
            <a:chExt cx="1425" cy="2396"/>
          </a:xfrm>
        </p:grpSpPr>
        <p:sp>
          <p:nvSpPr>
            <p:cNvPr id="108746" name="Freeform 14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7" name="Rectangle 14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48" name="Freeform 14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9" name="Freeform 14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0" name="Rectangle 14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1" name="Group 14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76" name="AutoShape 14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7" name="AutoShape 14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2" name="Rectangle 14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3" name="Group 14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74" name="AutoShape 15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5" name="AutoShape 15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4" name="Rectangle 15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55" name="Rectangle 15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6" name="Group 15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72" name="AutoShape 15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3" name="AutoShape 15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7" name="Freeform 15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58" name="Group 15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70" name="AutoShape 15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1" name="AutoShape 16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9" name="Rectangle 16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0" name="Freeform 16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1" name="Freeform 16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2" name="Oval 16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3" name="Freeform 16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4" name="AutoShape 16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5" name="AutoShape 16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6" name="Oval 16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7" name="Oval 16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68" name="Oval 17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9" name="Rectangle 17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2" name="Group 172"/>
          <p:cNvGrpSpPr>
            <a:grpSpLocks/>
          </p:cNvGrpSpPr>
          <p:nvPr/>
        </p:nvGrpSpPr>
        <p:grpSpPr bwMode="auto">
          <a:xfrm>
            <a:off x="5583237" y="5083969"/>
            <a:ext cx="525463" cy="557213"/>
            <a:chOff x="-44" y="1473"/>
            <a:chExt cx="981" cy="1105"/>
          </a:xfrm>
        </p:grpSpPr>
        <p:pic>
          <p:nvPicPr>
            <p:cNvPr id="108744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745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3" name="Group 175"/>
          <p:cNvGrpSpPr>
            <a:grpSpLocks/>
          </p:cNvGrpSpPr>
          <p:nvPr/>
        </p:nvGrpSpPr>
        <p:grpSpPr bwMode="auto">
          <a:xfrm>
            <a:off x="6348412" y="1493044"/>
            <a:ext cx="377825" cy="576263"/>
            <a:chOff x="4140" y="429"/>
            <a:chExt cx="1425" cy="2396"/>
          </a:xfrm>
        </p:grpSpPr>
        <p:sp>
          <p:nvSpPr>
            <p:cNvPr id="108712" name="Freeform 17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3" name="Rectangle 177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14" name="Freeform 17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5" name="Freeform 17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6" name="Rectangle 180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7" name="Group 18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42" name="AutoShape 182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3" name="AutoShape 183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18" name="Rectangle 184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9" name="Group 18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40" name="AutoShape 18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1" name="AutoShape 187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0" name="Rectangle 188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1" name="Rectangle 189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22" name="Group 19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38" name="AutoShape 1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9" name="AutoShape 192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3" name="Freeform 19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24" name="Group 19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36" name="AutoShape 19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7" name="AutoShape 196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5" name="Rectangle 197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6" name="Freeform 19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7" name="Freeform 19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8" name="Oval 200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9" name="Freeform 20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0" name="AutoShape 202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1" name="AutoShape 203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2" name="Oval 204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3" name="Oval 205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34" name="Oval 206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5" name="Rectangle 207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4" name="Group 208"/>
          <p:cNvGrpSpPr>
            <a:grpSpLocks/>
          </p:cNvGrpSpPr>
          <p:nvPr/>
        </p:nvGrpSpPr>
        <p:grpSpPr bwMode="auto">
          <a:xfrm>
            <a:off x="7100887" y="1524794"/>
            <a:ext cx="377825" cy="576263"/>
            <a:chOff x="4140" y="429"/>
            <a:chExt cx="1425" cy="2396"/>
          </a:xfrm>
        </p:grpSpPr>
        <p:sp>
          <p:nvSpPr>
            <p:cNvPr id="108680" name="Freeform 20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1" name="Rectangle 210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2" name="Freeform 21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3" name="Freeform 21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4" name="Rectangle 213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5" name="Group 21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10" name="AutoShape 215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11" name="AutoShape 216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6" name="Rectangle 217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7" name="Group 21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08" name="AutoShape 21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9" name="AutoShape 220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8" name="Rectangle 221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9" name="Rectangle 222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90" name="Group 22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06" name="AutoShape 2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7" name="AutoShape 225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1" name="Freeform 22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92" name="Group 22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04" name="AutoShape 228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5" name="AutoShape 229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3" name="Rectangle 230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4" name="Freeform 23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5" name="Freeform 23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6" name="Oval 233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7" name="Freeform 23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8" name="AutoShape 235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9" name="AutoShape 236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0" name="Oval 237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1" name="Oval 238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02" name="Oval 239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3" name="Rectangle 240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5" name="Group 241"/>
          <p:cNvGrpSpPr>
            <a:grpSpLocks/>
          </p:cNvGrpSpPr>
          <p:nvPr/>
        </p:nvGrpSpPr>
        <p:grpSpPr bwMode="auto">
          <a:xfrm>
            <a:off x="7710487" y="1677194"/>
            <a:ext cx="377825" cy="576263"/>
            <a:chOff x="4140" y="429"/>
            <a:chExt cx="1425" cy="2396"/>
          </a:xfrm>
        </p:grpSpPr>
        <p:sp>
          <p:nvSpPr>
            <p:cNvPr id="108648" name="Freeform 2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9" name="Rectangle 243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0" name="Freeform 2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Freeform 2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Rectangle 246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3" name="Group 2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78" name="AutoShape 248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9" name="AutoShape 249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4" name="Rectangle 250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5" name="Group 2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76" name="AutoShape 25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7" name="AutoShape 253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6" name="Rectangle 254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7" name="Rectangle 255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8" name="Group 2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74" name="AutoShape 2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5" name="AutoShape 258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9" name="Freeform 2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60" name="Group 2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72" name="AutoShape 261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3" name="AutoShape 262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61" name="Rectangle 263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2" name="Freeform 2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3" name="Freeform 2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4" name="Oval 266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5" name="Freeform 2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6" name="AutoShape 268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7" name="AutoShape 269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8" name="Oval 270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9" name="Oval 271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70" name="Oval 272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1" name="Rectangle 273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6" name="Group 274"/>
          <p:cNvGrpSpPr>
            <a:grpSpLocks/>
          </p:cNvGrpSpPr>
          <p:nvPr/>
        </p:nvGrpSpPr>
        <p:grpSpPr bwMode="auto">
          <a:xfrm>
            <a:off x="8039100" y="2623344"/>
            <a:ext cx="377825" cy="576263"/>
            <a:chOff x="4140" y="429"/>
            <a:chExt cx="1425" cy="2396"/>
          </a:xfrm>
        </p:grpSpPr>
        <p:sp>
          <p:nvSpPr>
            <p:cNvPr id="108616" name="Freeform 2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7" name="Rectangle 276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8" name="Freeform 2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9" name="Freeform 2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0" name="Rectangle 279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1" name="Group 2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46" name="AutoShape 281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7" name="AutoShape 282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2" name="Rectangle 283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3" name="Group 2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44" name="AutoShape 28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5" name="AutoShape 286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4" name="Rectangle 287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5" name="Rectangle 288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6" name="Group 2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42" name="AutoShape 2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3" name="AutoShape 291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7" name="Freeform 2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28" name="Group 2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40" name="AutoShape 294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1" name="AutoShape 295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9" name="Rectangle 296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0" name="Freeform 2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2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Oval 299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3" name="Freeform 3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AutoShape 301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5" name="AutoShape 302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6" name="Oval 303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7" name="Oval 304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38" name="Oval 305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9" name="Rectangle 306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7" name="Group 307"/>
          <p:cNvGrpSpPr>
            <a:grpSpLocks/>
          </p:cNvGrpSpPr>
          <p:nvPr/>
        </p:nvGrpSpPr>
        <p:grpSpPr bwMode="auto">
          <a:xfrm>
            <a:off x="7299325" y="5041107"/>
            <a:ext cx="377825" cy="576262"/>
            <a:chOff x="4140" y="429"/>
            <a:chExt cx="1425" cy="2396"/>
          </a:xfrm>
        </p:grpSpPr>
        <p:sp>
          <p:nvSpPr>
            <p:cNvPr id="108584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86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89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14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5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0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1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12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3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2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3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4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10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1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5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96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08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09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7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8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9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0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1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3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4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5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06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7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8" name="Group 340"/>
          <p:cNvGrpSpPr>
            <a:grpSpLocks/>
          </p:cNvGrpSpPr>
          <p:nvPr/>
        </p:nvGrpSpPr>
        <p:grpSpPr bwMode="auto">
          <a:xfrm>
            <a:off x="6094412" y="5106194"/>
            <a:ext cx="525463" cy="557213"/>
            <a:chOff x="-44" y="1473"/>
            <a:chExt cx="981" cy="1105"/>
          </a:xfrm>
        </p:grpSpPr>
        <p:pic>
          <p:nvPicPr>
            <p:cNvPr id="108582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3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9" name="Group 343"/>
          <p:cNvGrpSpPr>
            <a:grpSpLocks/>
          </p:cNvGrpSpPr>
          <p:nvPr/>
        </p:nvGrpSpPr>
        <p:grpSpPr bwMode="auto">
          <a:xfrm>
            <a:off x="6618287" y="5095082"/>
            <a:ext cx="525463" cy="557212"/>
            <a:chOff x="-44" y="1473"/>
            <a:chExt cx="981" cy="1105"/>
          </a:xfrm>
        </p:grpSpPr>
        <p:pic>
          <p:nvPicPr>
            <p:cNvPr id="108580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1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463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5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5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5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9" grpId="0" animBg="1"/>
      <p:bldP spid="8330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9" name="Rectangle 3"/>
          <p:cNvSpPr>
            <a:spLocks noGrp="1" noChangeArrowheads="1"/>
          </p:cNvSpPr>
          <p:nvPr>
            <p:ph type="title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Caching example: 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pic>
        <p:nvPicPr>
          <p:cNvPr id="108547" name="Picture 13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78740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Line 2"/>
          <p:cNvSpPr>
            <a:spLocks noChangeShapeType="1"/>
          </p:cNvSpPr>
          <p:nvPr/>
        </p:nvSpPr>
        <p:spPr bwMode="auto">
          <a:xfrm>
            <a:off x="5781675" y="2423319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0" name="Text Box 50"/>
          <p:cNvSpPr txBox="1">
            <a:spLocks noChangeArrowheads="1"/>
          </p:cNvSpPr>
          <p:nvPr/>
        </p:nvSpPr>
        <p:spPr bwMode="auto">
          <a:xfrm>
            <a:off x="8210550" y="1837532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08551" name="Line 51"/>
          <p:cNvSpPr>
            <a:spLocks noChangeShapeType="1"/>
          </p:cNvSpPr>
          <p:nvPr/>
        </p:nvSpPr>
        <p:spPr bwMode="auto">
          <a:xfrm>
            <a:off x="6591300" y="2042319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2" name="Line 52"/>
          <p:cNvSpPr>
            <a:spLocks noChangeShapeType="1"/>
          </p:cNvSpPr>
          <p:nvPr/>
        </p:nvSpPr>
        <p:spPr bwMode="auto">
          <a:xfrm flipH="1">
            <a:off x="7219950" y="2080419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3" name="Line 53"/>
          <p:cNvSpPr>
            <a:spLocks noChangeShapeType="1"/>
          </p:cNvSpPr>
          <p:nvPr/>
        </p:nvSpPr>
        <p:spPr bwMode="auto">
          <a:xfrm flipH="1">
            <a:off x="7677150" y="2242344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4" name="Line 54"/>
          <p:cNvSpPr>
            <a:spLocks noChangeShapeType="1"/>
          </p:cNvSpPr>
          <p:nvPr/>
        </p:nvSpPr>
        <p:spPr bwMode="auto">
          <a:xfrm flipH="1" flipV="1">
            <a:off x="7839075" y="3004344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Freeform 55"/>
          <p:cNvSpPr>
            <a:spLocks/>
          </p:cNvSpPr>
          <p:nvPr/>
        </p:nvSpPr>
        <p:spPr bwMode="auto">
          <a:xfrm>
            <a:off x="5865812" y="2035969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Text Box 70"/>
          <p:cNvSpPr txBox="1">
            <a:spLocks noChangeArrowheads="1"/>
          </p:cNvSpPr>
          <p:nvPr/>
        </p:nvSpPr>
        <p:spPr bwMode="auto">
          <a:xfrm>
            <a:off x="6572250" y="2367757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57" name="Freeform 71"/>
          <p:cNvSpPr>
            <a:spLocks/>
          </p:cNvSpPr>
          <p:nvPr/>
        </p:nvSpPr>
        <p:spPr bwMode="auto">
          <a:xfrm>
            <a:off x="5446712" y="4406107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Line 77"/>
          <p:cNvSpPr>
            <a:spLocks noChangeShapeType="1"/>
          </p:cNvSpPr>
          <p:nvPr/>
        </p:nvSpPr>
        <p:spPr bwMode="auto">
          <a:xfrm flipH="1">
            <a:off x="5895975" y="4715669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9" name="Line 78"/>
          <p:cNvSpPr>
            <a:spLocks noChangeShapeType="1"/>
          </p:cNvSpPr>
          <p:nvPr/>
        </p:nvSpPr>
        <p:spPr bwMode="auto">
          <a:xfrm flipH="1">
            <a:off x="6405562" y="4763294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0" name="Line 79"/>
          <p:cNvSpPr>
            <a:spLocks noChangeShapeType="1"/>
          </p:cNvSpPr>
          <p:nvPr/>
        </p:nvSpPr>
        <p:spPr bwMode="auto">
          <a:xfrm flipH="1">
            <a:off x="6943725" y="4769644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1" name="Line 80"/>
          <p:cNvSpPr>
            <a:spLocks noChangeShapeType="1"/>
          </p:cNvSpPr>
          <p:nvPr/>
        </p:nvSpPr>
        <p:spPr bwMode="auto">
          <a:xfrm>
            <a:off x="7310437" y="4749007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2" name="Line 95"/>
          <p:cNvSpPr>
            <a:spLocks noChangeShapeType="1"/>
          </p:cNvSpPr>
          <p:nvPr/>
        </p:nvSpPr>
        <p:spPr bwMode="auto">
          <a:xfrm>
            <a:off x="7105650" y="3480594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Text Box 97"/>
          <p:cNvSpPr txBox="1">
            <a:spLocks noChangeArrowheads="1"/>
          </p:cNvSpPr>
          <p:nvPr/>
        </p:nvSpPr>
        <p:spPr bwMode="auto">
          <a:xfrm>
            <a:off x="5473700" y="4293394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64" name="Text Box 98"/>
          <p:cNvSpPr txBox="1">
            <a:spLocks noChangeArrowheads="1"/>
          </p:cNvSpPr>
          <p:nvPr/>
        </p:nvSpPr>
        <p:spPr bwMode="auto">
          <a:xfrm>
            <a:off x="7481887" y="4674394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08565" name="Text Box 99"/>
          <p:cNvSpPr txBox="1">
            <a:spLocks noChangeArrowheads="1"/>
          </p:cNvSpPr>
          <p:nvPr/>
        </p:nvSpPr>
        <p:spPr bwMode="auto">
          <a:xfrm>
            <a:off x="7107237" y="3669507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15.4 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access link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grpSp>
        <p:nvGrpSpPr>
          <p:cNvPr id="108566" name="Group 111"/>
          <p:cNvGrpSpPr>
            <a:grpSpLocks/>
          </p:cNvGrpSpPr>
          <p:nvPr/>
        </p:nvGrpSpPr>
        <p:grpSpPr bwMode="auto">
          <a:xfrm>
            <a:off x="6689725" y="3178969"/>
            <a:ext cx="881062" cy="307975"/>
            <a:chOff x="2356" y="1300"/>
            <a:chExt cx="555" cy="194"/>
          </a:xfrm>
        </p:grpSpPr>
        <p:sp>
          <p:nvSpPr>
            <p:cNvPr id="10878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108789" name="Group 11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92" name="Freeform 11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93" name="Freeform 11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90" name="Line 11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1" name="Line 11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7" name="Group 120"/>
          <p:cNvGrpSpPr>
            <a:grpSpLocks/>
          </p:cNvGrpSpPr>
          <p:nvPr/>
        </p:nvGrpSpPr>
        <p:grpSpPr bwMode="auto">
          <a:xfrm>
            <a:off x="6669087" y="4474369"/>
            <a:ext cx="881063" cy="307975"/>
            <a:chOff x="2356" y="1300"/>
            <a:chExt cx="555" cy="194"/>
          </a:xfrm>
        </p:grpSpPr>
        <p:sp>
          <p:nvSpPr>
            <p:cNvPr id="10877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7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108781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84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85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82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3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2" name="Rectangle 4"/>
          <p:cNvSpPr>
            <a:spLocks noChangeArrowheads="1"/>
          </p:cNvSpPr>
          <p:nvPr/>
        </p:nvSpPr>
        <p:spPr bwMode="auto">
          <a:xfrm>
            <a:off x="384290" y="1018381"/>
            <a:ext cx="4933645" cy="5170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3600" i="1" dirty="0">
                <a:solidFill>
                  <a:srgbClr val="CC0000"/>
                </a:solidFill>
                <a:latin typeface="Calibri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avg object size: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 Mbit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avg request rate from browsers to origin servers</a:t>
            </a:r>
            <a:r>
              <a:rPr lang="en-US" sz="2400" dirty="0" smtClean="0">
                <a:latin typeface="Calibri"/>
                <a:ea typeface="ＭＳ Ｐゴシック" charset="0"/>
                <a:cs typeface="ＭＳ Ｐゴシック" charset="0"/>
              </a:rPr>
              <a:t>: </a:t>
            </a:r>
            <a:r>
              <a:rPr lang="en-US" sz="2400" b="1" dirty="0" smtClean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15/sec</a:t>
            </a:r>
            <a:endParaRPr lang="en-US" sz="2400" b="1" dirty="0">
              <a:solidFill>
                <a:schemeClr val="accent1"/>
              </a:solidFill>
              <a:latin typeface="Calibri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avg data rate to browsers: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15 Mbps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RTT from institutional router to any origin server: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2 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access link rate: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15.4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3200" i="1" dirty="0">
                <a:solidFill>
                  <a:srgbClr val="CC0000"/>
                </a:solidFill>
                <a:latin typeface="Calibri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LAN utilization: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1.5%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sz="2400" b="1" dirty="0">
                <a:solidFill>
                  <a:srgbClr val="CC0000"/>
                </a:solidFill>
                <a:latin typeface="Calibri"/>
                <a:ea typeface="ＭＳ Ｐゴシック" charset="0"/>
                <a:cs typeface="ＭＳ Ｐゴシック" charset="0"/>
              </a:rPr>
              <a:t>97%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total delay </a:t>
            </a:r>
            <a:r>
              <a:rPr lang="en-US" sz="2400" dirty="0" smtClean="0">
                <a:latin typeface="Calibri"/>
                <a:ea typeface="ＭＳ Ｐゴシック" charset="0"/>
                <a:cs typeface="ＭＳ Ｐゴシック" charset="0"/>
              </a:rPr>
              <a:t>= </a:t>
            </a: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     = 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2 sec + minutes + usecs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dirty="0">
              <a:latin typeface="Calibri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b="1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08571" name="Group 139"/>
          <p:cNvGrpSpPr>
            <a:grpSpLocks/>
          </p:cNvGrpSpPr>
          <p:nvPr/>
        </p:nvGrpSpPr>
        <p:grpSpPr bwMode="auto">
          <a:xfrm>
            <a:off x="5434012" y="1970882"/>
            <a:ext cx="377825" cy="576262"/>
            <a:chOff x="4140" y="429"/>
            <a:chExt cx="1425" cy="2396"/>
          </a:xfrm>
        </p:grpSpPr>
        <p:sp>
          <p:nvSpPr>
            <p:cNvPr id="108746" name="Freeform 14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7" name="Rectangle 14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48" name="Freeform 14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9" name="Freeform 14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0" name="Rectangle 14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1" name="Group 14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76" name="AutoShape 14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7" name="AutoShape 14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2" name="Rectangle 14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3" name="Group 14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74" name="AutoShape 15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5" name="AutoShape 15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4" name="Rectangle 15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55" name="Rectangle 15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6" name="Group 15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72" name="AutoShape 15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3" name="AutoShape 15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7" name="Freeform 15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58" name="Group 15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70" name="AutoShape 15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1" name="AutoShape 16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9" name="Rectangle 16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0" name="Freeform 16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1" name="Freeform 16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2" name="Oval 16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3" name="Freeform 16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4" name="AutoShape 16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5" name="AutoShape 16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6" name="Oval 16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7" name="Oval 16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68" name="Oval 17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9" name="Rectangle 17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2" name="Group 172"/>
          <p:cNvGrpSpPr>
            <a:grpSpLocks/>
          </p:cNvGrpSpPr>
          <p:nvPr/>
        </p:nvGrpSpPr>
        <p:grpSpPr bwMode="auto">
          <a:xfrm>
            <a:off x="5583237" y="5083969"/>
            <a:ext cx="525463" cy="557213"/>
            <a:chOff x="-44" y="1473"/>
            <a:chExt cx="981" cy="1105"/>
          </a:xfrm>
        </p:grpSpPr>
        <p:pic>
          <p:nvPicPr>
            <p:cNvPr id="108744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745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3" name="Group 175"/>
          <p:cNvGrpSpPr>
            <a:grpSpLocks/>
          </p:cNvGrpSpPr>
          <p:nvPr/>
        </p:nvGrpSpPr>
        <p:grpSpPr bwMode="auto">
          <a:xfrm>
            <a:off x="6348412" y="1493044"/>
            <a:ext cx="377825" cy="576263"/>
            <a:chOff x="4140" y="429"/>
            <a:chExt cx="1425" cy="2396"/>
          </a:xfrm>
        </p:grpSpPr>
        <p:sp>
          <p:nvSpPr>
            <p:cNvPr id="108712" name="Freeform 17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3" name="Rectangle 177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14" name="Freeform 17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5" name="Freeform 17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6" name="Rectangle 180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7" name="Group 18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42" name="AutoShape 182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3" name="AutoShape 183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18" name="Rectangle 184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9" name="Group 18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40" name="AutoShape 18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1" name="AutoShape 187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0" name="Rectangle 188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1" name="Rectangle 189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22" name="Group 19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38" name="AutoShape 1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9" name="AutoShape 192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3" name="Freeform 19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24" name="Group 19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36" name="AutoShape 19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7" name="AutoShape 196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5" name="Rectangle 197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6" name="Freeform 19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7" name="Freeform 19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8" name="Oval 200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9" name="Freeform 20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0" name="AutoShape 202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1" name="AutoShape 203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2" name="Oval 204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3" name="Oval 205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34" name="Oval 206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5" name="Rectangle 207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4" name="Group 208"/>
          <p:cNvGrpSpPr>
            <a:grpSpLocks/>
          </p:cNvGrpSpPr>
          <p:nvPr/>
        </p:nvGrpSpPr>
        <p:grpSpPr bwMode="auto">
          <a:xfrm>
            <a:off x="7100887" y="1524794"/>
            <a:ext cx="377825" cy="576263"/>
            <a:chOff x="4140" y="429"/>
            <a:chExt cx="1425" cy="2396"/>
          </a:xfrm>
        </p:grpSpPr>
        <p:sp>
          <p:nvSpPr>
            <p:cNvPr id="108680" name="Freeform 20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1" name="Rectangle 210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2" name="Freeform 21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3" name="Freeform 21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4" name="Rectangle 213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5" name="Group 21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10" name="AutoShape 215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11" name="AutoShape 216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6" name="Rectangle 217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7" name="Group 21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08" name="AutoShape 21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9" name="AutoShape 220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8" name="Rectangle 221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9" name="Rectangle 222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90" name="Group 22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06" name="AutoShape 2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7" name="AutoShape 225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1" name="Freeform 22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92" name="Group 22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04" name="AutoShape 228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5" name="AutoShape 229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3" name="Rectangle 230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4" name="Freeform 23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5" name="Freeform 23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6" name="Oval 233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7" name="Freeform 23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8" name="AutoShape 235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9" name="AutoShape 236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0" name="Oval 237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1" name="Oval 238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02" name="Oval 239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3" name="Rectangle 240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5" name="Group 241"/>
          <p:cNvGrpSpPr>
            <a:grpSpLocks/>
          </p:cNvGrpSpPr>
          <p:nvPr/>
        </p:nvGrpSpPr>
        <p:grpSpPr bwMode="auto">
          <a:xfrm>
            <a:off x="7710487" y="1677194"/>
            <a:ext cx="377825" cy="576263"/>
            <a:chOff x="4140" y="429"/>
            <a:chExt cx="1425" cy="2396"/>
          </a:xfrm>
        </p:grpSpPr>
        <p:sp>
          <p:nvSpPr>
            <p:cNvPr id="108648" name="Freeform 2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9" name="Rectangle 243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0" name="Freeform 2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Freeform 2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Rectangle 246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3" name="Group 2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78" name="AutoShape 248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9" name="AutoShape 249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4" name="Rectangle 250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5" name="Group 2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76" name="AutoShape 25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7" name="AutoShape 253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6" name="Rectangle 254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7" name="Rectangle 255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8" name="Group 2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74" name="AutoShape 2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5" name="AutoShape 258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9" name="Freeform 2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60" name="Group 2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72" name="AutoShape 261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3" name="AutoShape 262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61" name="Rectangle 263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2" name="Freeform 2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3" name="Freeform 2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4" name="Oval 266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5" name="Freeform 2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6" name="AutoShape 268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7" name="AutoShape 269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8" name="Oval 270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9" name="Oval 271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70" name="Oval 272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1" name="Rectangle 273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6" name="Group 274"/>
          <p:cNvGrpSpPr>
            <a:grpSpLocks/>
          </p:cNvGrpSpPr>
          <p:nvPr/>
        </p:nvGrpSpPr>
        <p:grpSpPr bwMode="auto">
          <a:xfrm>
            <a:off x="8039100" y="2623344"/>
            <a:ext cx="377825" cy="576263"/>
            <a:chOff x="4140" y="429"/>
            <a:chExt cx="1425" cy="2396"/>
          </a:xfrm>
        </p:grpSpPr>
        <p:sp>
          <p:nvSpPr>
            <p:cNvPr id="108616" name="Freeform 2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7" name="Rectangle 276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8" name="Freeform 2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9" name="Freeform 2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0" name="Rectangle 279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1" name="Group 2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46" name="AutoShape 281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7" name="AutoShape 282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2" name="Rectangle 283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3" name="Group 2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44" name="AutoShape 28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5" name="AutoShape 286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4" name="Rectangle 287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5" name="Rectangle 288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6" name="Group 2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42" name="AutoShape 2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3" name="AutoShape 291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7" name="Freeform 2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28" name="Group 2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40" name="AutoShape 294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1" name="AutoShape 295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9" name="Rectangle 296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0" name="Freeform 2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2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Oval 299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3" name="Freeform 3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AutoShape 301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5" name="AutoShape 302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6" name="Oval 303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7" name="Oval 304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38" name="Oval 305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9" name="Rectangle 306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7" name="Group 307"/>
          <p:cNvGrpSpPr>
            <a:grpSpLocks/>
          </p:cNvGrpSpPr>
          <p:nvPr/>
        </p:nvGrpSpPr>
        <p:grpSpPr bwMode="auto">
          <a:xfrm>
            <a:off x="7299325" y="5041107"/>
            <a:ext cx="377825" cy="576262"/>
            <a:chOff x="4140" y="429"/>
            <a:chExt cx="1425" cy="2396"/>
          </a:xfrm>
        </p:grpSpPr>
        <p:sp>
          <p:nvSpPr>
            <p:cNvPr id="108584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86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89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14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5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0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1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12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3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2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3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4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10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1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5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96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08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09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7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8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9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0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1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3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4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5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06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7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8" name="Group 340"/>
          <p:cNvGrpSpPr>
            <a:grpSpLocks/>
          </p:cNvGrpSpPr>
          <p:nvPr/>
        </p:nvGrpSpPr>
        <p:grpSpPr bwMode="auto">
          <a:xfrm>
            <a:off x="6094412" y="5106194"/>
            <a:ext cx="525463" cy="557213"/>
            <a:chOff x="-44" y="1473"/>
            <a:chExt cx="981" cy="1105"/>
          </a:xfrm>
        </p:grpSpPr>
        <p:pic>
          <p:nvPicPr>
            <p:cNvPr id="108582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3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9" name="Group 343"/>
          <p:cNvGrpSpPr>
            <a:grpSpLocks/>
          </p:cNvGrpSpPr>
          <p:nvPr/>
        </p:nvGrpSpPr>
        <p:grpSpPr bwMode="auto">
          <a:xfrm>
            <a:off x="6618287" y="5095082"/>
            <a:ext cx="525463" cy="557212"/>
            <a:chOff x="-44" y="1473"/>
            <a:chExt cx="981" cy="1105"/>
          </a:xfrm>
        </p:grpSpPr>
        <p:pic>
          <p:nvPicPr>
            <p:cNvPr id="108580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1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50" name="Line 53"/>
          <p:cNvSpPr>
            <a:spLocks noChangeShapeType="1"/>
          </p:cNvSpPr>
          <p:nvPr/>
        </p:nvSpPr>
        <p:spPr bwMode="auto">
          <a:xfrm>
            <a:off x="7250086" y="3801269"/>
            <a:ext cx="1154112" cy="174625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1" name="Text Box 54"/>
          <p:cNvSpPr txBox="1">
            <a:spLocks noChangeArrowheads="1"/>
          </p:cNvSpPr>
          <p:nvPr/>
        </p:nvSpPr>
        <p:spPr bwMode="auto">
          <a:xfrm>
            <a:off x="8152580" y="4041686"/>
            <a:ext cx="107503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b="1" dirty="0">
                <a:solidFill>
                  <a:srgbClr val="FF0000"/>
                </a:solidFill>
                <a:latin typeface="+mn-lt"/>
              </a:rPr>
              <a:t>100Mbps</a:t>
            </a:r>
          </a:p>
        </p:txBody>
      </p:sp>
      <p:sp>
        <p:nvSpPr>
          <p:cNvPr id="252" name="Line 51"/>
          <p:cNvSpPr>
            <a:spLocks noChangeShapeType="1"/>
          </p:cNvSpPr>
          <p:nvPr/>
        </p:nvSpPr>
        <p:spPr bwMode="auto">
          <a:xfrm>
            <a:off x="2861564" y="3466306"/>
            <a:ext cx="1405354" cy="150813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" name="Text Box 52"/>
          <p:cNvSpPr txBox="1">
            <a:spLocks noChangeArrowheads="1"/>
          </p:cNvSpPr>
          <p:nvPr/>
        </p:nvSpPr>
        <p:spPr bwMode="auto">
          <a:xfrm>
            <a:off x="4236131" y="3474183"/>
            <a:ext cx="14996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b="1" dirty="0">
                <a:solidFill>
                  <a:srgbClr val="FF0000"/>
                </a:solidFill>
                <a:latin typeface="Calibri" charset="0"/>
                <a:ea typeface="Calibri" charset="0"/>
                <a:cs typeface="Calibri" charset="0"/>
              </a:rPr>
              <a:t>100 Mbps</a:t>
            </a:r>
          </a:p>
        </p:txBody>
      </p:sp>
      <p:sp>
        <p:nvSpPr>
          <p:cNvPr id="254" name="Line 55"/>
          <p:cNvSpPr>
            <a:spLocks noChangeShapeType="1"/>
          </p:cNvSpPr>
          <p:nvPr/>
        </p:nvSpPr>
        <p:spPr bwMode="auto">
          <a:xfrm>
            <a:off x="2013980" y="5641182"/>
            <a:ext cx="969962" cy="239712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" name="Text Box 56"/>
          <p:cNvSpPr txBox="1">
            <a:spLocks noChangeArrowheads="1"/>
          </p:cNvSpPr>
          <p:nvPr/>
        </p:nvSpPr>
        <p:spPr bwMode="auto">
          <a:xfrm>
            <a:off x="2909006" y="5732054"/>
            <a:ext cx="9653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b="1" dirty="0">
                <a:solidFill>
                  <a:srgbClr val="FF0000"/>
                </a:solidFill>
                <a:latin typeface="+mn-lt"/>
              </a:rPr>
              <a:t>msecs</a:t>
            </a:r>
          </a:p>
        </p:txBody>
      </p:sp>
      <p:sp>
        <p:nvSpPr>
          <p:cNvPr id="256" name="Line 59"/>
          <p:cNvSpPr>
            <a:spLocks noChangeShapeType="1"/>
          </p:cNvSpPr>
          <p:nvPr/>
        </p:nvSpPr>
        <p:spPr bwMode="auto">
          <a:xfrm>
            <a:off x="3636297" y="4744685"/>
            <a:ext cx="706437" cy="117475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" name="Text Box 60"/>
          <p:cNvSpPr txBox="1">
            <a:spLocks noChangeArrowheads="1"/>
          </p:cNvSpPr>
          <p:nvPr/>
        </p:nvSpPr>
        <p:spPr bwMode="auto">
          <a:xfrm>
            <a:off x="4313456" y="4633774"/>
            <a:ext cx="89463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b="1" dirty="0">
                <a:solidFill>
                  <a:srgbClr val="FF0000"/>
                </a:solidFill>
                <a:latin typeface="+mn-lt"/>
              </a:rPr>
              <a:t>15%</a:t>
            </a:r>
          </a:p>
        </p:txBody>
      </p:sp>
      <p:sp>
        <p:nvSpPr>
          <p:cNvPr id="258" name="Text Box 57"/>
          <p:cNvSpPr txBox="1">
            <a:spLocks noChangeArrowheads="1"/>
          </p:cNvSpPr>
          <p:nvPr/>
        </p:nvSpPr>
        <p:spPr bwMode="auto">
          <a:xfrm>
            <a:off x="518948" y="6136072"/>
            <a:ext cx="7606058" cy="461665"/>
          </a:xfrm>
          <a:prstGeom prst="rect">
            <a:avLst/>
          </a:prstGeom>
          <a:solidFill>
            <a:srgbClr val="C00000"/>
          </a:solidFill>
          <a:ln>
            <a:noFill/>
          </a:ln>
          <a:extLst/>
        </p:spPr>
        <p:txBody>
          <a:bodyPr wrap="squar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400" b="1" i="1" dirty="0">
                <a:solidFill>
                  <a:schemeClr val="bg1"/>
                </a:solidFill>
                <a:latin typeface="Calibri"/>
              </a:rPr>
              <a:t>Cost:</a:t>
            </a:r>
            <a:r>
              <a:rPr lang="en-US" altLang="en-US" sz="2400" b="1" dirty="0">
                <a:solidFill>
                  <a:schemeClr val="bg1"/>
                </a:solidFill>
                <a:latin typeface="Calibri"/>
              </a:rPr>
              <a:t> increased access link speed (not cheap!)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077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9" name="Rectangle 3"/>
          <p:cNvSpPr>
            <a:spLocks noGrp="1" noChangeArrowheads="1"/>
          </p:cNvSpPr>
          <p:nvPr>
            <p:ph type="title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Caching example: 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pic>
        <p:nvPicPr>
          <p:cNvPr id="108547" name="Picture 13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78740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Line 2"/>
          <p:cNvSpPr>
            <a:spLocks noChangeShapeType="1"/>
          </p:cNvSpPr>
          <p:nvPr/>
        </p:nvSpPr>
        <p:spPr bwMode="auto">
          <a:xfrm>
            <a:off x="5781675" y="2423319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0" name="Text Box 50"/>
          <p:cNvSpPr txBox="1">
            <a:spLocks noChangeArrowheads="1"/>
          </p:cNvSpPr>
          <p:nvPr/>
        </p:nvSpPr>
        <p:spPr bwMode="auto">
          <a:xfrm>
            <a:off x="8210550" y="1837532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08551" name="Line 51"/>
          <p:cNvSpPr>
            <a:spLocks noChangeShapeType="1"/>
          </p:cNvSpPr>
          <p:nvPr/>
        </p:nvSpPr>
        <p:spPr bwMode="auto">
          <a:xfrm>
            <a:off x="6591300" y="2042319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2" name="Line 52"/>
          <p:cNvSpPr>
            <a:spLocks noChangeShapeType="1"/>
          </p:cNvSpPr>
          <p:nvPr/>
        </p:nvSpPr>
        <p:spPr bwMode="auto">
          <a:xfrm flipH="1">
            <a:off x="7219950" y="2080419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3" name="Line 53"/>
          <p:cNvSpPr>
            <a:spLocks noChangeShapeType="1"/>
          </p:cNvSpPr>
          <p:nvPr/>
        </p:nvSpPr>
        <p:spPr bwMode="auto">
          <a:xfrm flipH="1">
            <a:off x="7677150" y="2242344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4" name="Line 54"/>
          <p:cNvSpPr>
            <a:spLocks noChangeShapeType="1"/>
          </p:cNvSpPr>
          <p:nvPr/>
        </p:nvSpPr>
        <p:spPr bwMode="auto">
          <a:xfrm flipH="1" flipV="1">
            <a:off x="7839075" y="3004344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Freeform 55"/>
          <p:cNvSpPr>
            <a:spLocks/>
          </p:cNvSpPr>
          <p:nvPr/>
        </p:nvSpPr>
        <p:spPr bwMode="auto">
          <a:xfrm>
            <a:off x="5865812" y="2035969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Text Box 70"/>
          <p:cNvSpPr txBox="1">
            <a:spLocks noChangeArrowheads="1"/>
          </p:cNvSpPr>
          <p:nvPr/>
        </p:nvSpPr>
        <p:spPr bwMode="auto">
          <a:xfrm>
            <a:off x="6572250" y="2367757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57" name="Freeform 71"/>
          <p:cNvSpPr>
            <a:spLocks/>
          </p:cNvSpPr>
          <p:nvPr/>
        </p:nvSpPr>
        <p:spPr bwMode="auto">
          <a:xfrm>
            <a:off x="5446712" y="4406107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Line 77"/>
          <p:cNvSpPr>
            <a:spLocks noChangeShapeType="1"/>
          </p:cNvSpPr>
          <p:nvPr/>
        </p:nvSpPr>
        <p:spPr bwMode="auto">
          <a:xfrm flipH="1">
            <a:off x="5895975" y="4715669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9" name="Line 78"/>
          <p:cNvSpPr>
            <a:spLocks noChangeShapeType="1"/>
          </p:cNvSpPr>
          <p:nvPr/>
        </p:nvSpPr>
        <p:spPr bwMode="auto">
          <a:xfrm flipH="1">
            <a:off x="6405562" y="4763294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0" name="Line 79"/>
          <p:cNvSpPr>
            <a:spLocks noChangeShapeType="1"/>
          </p:cNvSpPr>
          <p:nvPr/>
        </p:nvSpPr>
        <p:spPr bwMode="auto">
          <a:xfrm flipH="1">
            <a:off x="6943725" y="4769644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1" name="Line 80"/>
          <p:cNvSpPr>
            <a:spLocks noChangeShapeType="1"/>
          </p:cNvSpPr>
          <p:nvPr/>
        </p:nvSpPr>
        <p:spPr bwMode="auto">
          <a:xfrm>
            <a:off x="7310437" y="4749007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2" name="Line 95"/>
          <p:cNvSpPr>
            <a:spLocks noChangeShapeType="1"/>
          </p:cNvSpPr>
          <p:nvPr/>
        </p:nvSpPr>
        <p:spPr bwMode="auto">
          <a:xfrm>
            <a:off x="7105650" y="3480594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Text Box 97"/>
          <p:cNvSpPr txBox="1">
            <a:spLocks noChangeArrowheads="1"/>
          </p:cNvSpPr>
          <p:nvPr/>
        </p:nvSpPr>
        <p:spPr bwMode="auto">
          <a:xfrm>
            <a:off x="5473700" y="4293394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64" name="Text Box 98"/>
          <p:cNvSpPr txBox="1">
            <a:spLocks noChangeArrowheads="1"/>
          </p:cNvSpPr>
          <p:nvPr/>
        </p:nvSpPr>
        <p:spPr bwMode="auto">
          <a:xfrm>
            <a:off x="7481887" y="4674394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08565" name="Text Box 99"/>
          <p:cNvSpPr txBox="1">
            <a:spLocks noChangeArrowheads="1"/>
          </p:cNvSpPr>
          <p:nvPr/>
        </p:nvSpPr>
        <p:spPr bwMode="auto">
          <a:xfrm>
            <a:off x="7107237" y="3669507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15.4 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access link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grpSp>
        <p:nvGrpSpPr>
          <p:cNvPr id="108566" name="Group 111"/>
          <p:cNvGrpSpPr>
            <a:grpSpLocks/>
          </p:cNvGrpSpPr>
          <p:nvPr/>
        </p:nvGrpSpPr>
        <p:grpSpPr bwMode="auto">
          <a:xfrm>
            <a:off x="6689725" y="3178969"/>
            <a:ext cx="881062" cy="307975"/>
            <a:chOff x="2356" y="1300"/>
            <a:chExt cx="555" cy="194"/>
          </a:xfrm>
        </p:grpSpPr>
        <p:sp>
          <p:nvSpPr>
            <p:cNvPr id="10878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108789" name="Group 11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92" name="Freeform 11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93" name="Freeform 11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90" name="Line 11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1" name="Line 11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7" name="Group 120"/>
          <p:cNvGrpSpPr>
            <a:grpSpLocks/>
          </p:cNvGrpSpPr>
          <p:nvPr/>
        </p:nvGrpSpPr>
        <p:grpSpPr bwMode="auto">
          <a:xfrm>
            <a:off x="6669087" y="4474369"/>
            <a:ext cx="881063" cy="307975"/>
            <a:chOff x="2356" y="1300"/>
            <a:chExt cx="555" cy="194"/>
          </a:xfrm>
        </p:grpSpPr>
        <p:sp>
          <p:nvSpPr>
            <p:cNvPr id="10877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7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108781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84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85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82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3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2" name="Rectangle 4"/>
          <p:cNvSpPr>
            <a:spLocks noChangeArrowheads="1"/>
          </p:cNvSpPr>
          <p:nvPr/>
        </p:nvSpPr>
        <p:spPr bwMode="auto">
          <a:xfrm>
            <a:off x="384290" y="1018381"/>
            <a:ext cx="4933645" cy="5170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3600" i="1" dirty="0">
                <a:solidFill>
                  <a:srgbClr val="CC0000"/>
                </a:solidFill>
                <a:latin typeface="Calibri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avg object size: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 Mbit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avg request rate from browsers to origin servers</a:t>
            </a:r>
            <a:r>
              <a:rPr lang="en-US" sz="2400" dirty="0" smtClean="0">
                <a:latin typeface="Calibri"/>
                <a:ea typeface="ＭＳ Ｐゴシック" charset="0"/>
                <a:cs typeface="ＭＳ Ｐゴシック" charset="0"/>
              </a:rPr>
              <a:t>: </a:t>
            </a:r>
            <a:r>
              <a:rPr lang="en-US" sz="2400" b="1" dirty="0" smtClean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15/sec</a:t>
            </a:r>
            <a:endParaRPr lang="en-US" sz="2400" b="1" dirty="0">
              <a:solidFill>
                <a:schemeClr val="accent1"/>
              </a:solidFill>
              <a:latin typeface="Calibri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avg data rate to browsers: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15 Mbps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RTT from institutional router to any origin server: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2 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access link rate: </a:t>
            </a:r>
            <a:r>
              <a:rPr lang="en-US" sz="2400" b="1" dirty="0">
                <a:solidFill>
                  <a:schemeClr val="accent1"/>
                </a:solidFill>
                <a:latin typeface="Calibri"/>
                <a:ea typeface="ＭＳ Ｐゴシック" charset="0"/>
                <a:cs typeface="ＭＳ Ｐゴシック" charset="0"/>
              </a:rPr>
              <a:t>15.4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3200" i="1" dirty="0">
                <a:solidFill>
                  <a:srgbClr val="CC0000"/>
                </a:solidFill>
                <a:latin typeface="Calibri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LAN </a:t>
            </a:r>
            <a:r>
              <a:rPr lang="en-US" sz="2400" dirty="0" smtClean="0">
                <a:latin typeface="Calibri"/>
                <a:ea typeface="ＭＳ Ｐゴシック" charset="0"/>
                <a:cs typeface="ＭＳ Ｐゴシック" charset="0"/>
              </a:rPr>
              <a:t>utilization: </a:t>
            </a:r>
            <a:r>
              <a:rPr lang="en-US" sz="2400" b="1" dirty="0" smtClean="0">
                <a:solidFill>
                  <a:schemeClr val="accent1"/>
                </a:solidFill>
                <a:ea typeface="ＭＳ Ｐゴシック" charset="0"/>
                <a:cs typeface="ＭＳ Ｐゴシック" charset="0"/>
              </a:rPr>
              <a:t>1.5%</a:t>
            </a:r>
            <a:endParaRPr lang="en-US" sz="2400" b="1" dirty="0">
              <a:solidFill>
                <a:schemeClr val="accent1"/>
              </a:solidFill>
              <a:latin typeface="Calibri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access link utilization </a:t>
            </a:r>
            <a:r>
              <a:rPr lang="en-US" sz="2400" dirty="0" smtClean="0">
                <a:latin typeface="Calibri"/>
                <a:ea typeface="ＭＳ Ｐゴシック" charset="0"/>
                <a:cs typeface="ＭＳ Ｐゴシック" charset="0"/>
              </a:rPr>
              <a:t>= </a:t>
            </a:r>
            <a:r>
              <a:rPr lang="en-US" sz="2400" b="1" dirty="0" smtClean="0">
                <a:solidFill>
                  <a:srgbClr val="FF0000"/>
                </a:solidFill>
                <a:latin typeface="Calibri"/>
                <a:ea typeface="ＭＳ Ｐゴシック" charset="0"/>
                <a:cs typeface="ＭＳ Ｐゴシック" charset="0"/>
              </a:rPr>
              <a:t>?? 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latin typeface="Calibri"/>
                <a:ea typeface="ＭＳ Ｐゴシック" charset="0"/>
                <a:cs typeface="ＭＳ Ｐゴシック" charset="0"/>
              </a:rPr>
              <a:t>total </a:t>
            </a: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delay </a:t>
            </a:r>
            <a:r>
              <a:rPr lang="en-US" sz="2400" dirty="0" smtClean="0">
                <a:latin typeface="Calibri"/>
                <a:ea typeface="ＭＳ Ｐゴシック" charset="0"/>
                <a:cs typeface="ＭＳ Ｐゴシック" charset="0"/>
              </a:rPr>
              <a:t>= </a:t>
            </a: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     =  </a:t>
            </a:r>
            <a:r>
              <a:rPr lang="en-US" sz="2400" b="1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??</a:t>
            </a:r>
            <a:endParaRPr lang="en-US" sz="2400" dirty="0">
              <a:latin typeface="Calibri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dirty="0">
              <a:latin typeface="Calibri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08571" name="Group 139"/>
          <p:cNvGrpSpPr>
            <a:grpSpLocks/>
          </p:cNvGrpSpPr>
          <p:nvPr/>
        </p:nvGrpSpPr>
        <p:grpSpPr bwMode="auto">
          <a:xfrm>
            <a:off x="5434012" y="1970882"/>
            <a:ext cx="377825" cy="576262"/>
            <a:chOff x="4140" y="429"/>
            <a:chExt cx="1425" cy="2396"/>
          </a:xfrm>
        </p:grpSpPr>
        <p:sp>
          <p:nvSpPr>
            <p:cNvPr id="108746" name="Freeform 14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7" name="Rectangle 14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48" name="Freeform 14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9" name="Freeform 14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0" name="Rectangle 14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1" name="Group 14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76" name="AutoShape 14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7" name="AutoShape 14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2" name="Rectangle 14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3" name="Group 14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74" name="AutoShape 15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5" name="AutoShape 15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4" name="Rectangle 15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55" name="Rectangle 15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6" name="Group 15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72" name="AutoShape 15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3" name="AutoShape 15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7" name="Freeform 15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58" name="Group 15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70" name="AutoShape 15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1" name="AutoShape 16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9" name="Rectangle 16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0" name="Freeform 16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1" name="Freeform 16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2" name="Oval 16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3" name="Freeform 16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4" name="AutoShape 16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5" name="AutoShape 16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6" name="Oval 16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7" name="Oval 16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68" name="Oval 17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9" name="Rectangle 17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2" name="Group 172"/>
          <p:cNvGrpSpPr>
            <a:grpSpLocks/>
          </p:cNvGrpSpPr>
          <p:nvPr/>
        </p:nvGrpSpPr>
        <p:grpSpPr bwMode="auto">
          <a:xfrm>
            <a:off x="5583237" y="5083969"/>
            <a:ext cx="525463" cy="557213"/>
            <a:chOff x="-44" y="1473"/>
            <a:chExt cx="981" cy="1105"/>
          </a:xfrm>
        </p:grpSpPr>
        <p:pic>
          <p:nvPicPr>
            <p:cNvPr id="108744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745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3" name="Group 175"/>
          <p:cNvGrpSpPr>
            <a:grpSpLocks/>
          </p:cNvGrpSpPr>
          <p:nvPr/>
        </p:nvGrpSpPr>
        <p:grpSpPr bwMode="auto">
          <a:xfrm>
            <a:off x="6348412" y="1493044"/>
            <a:ext cx="377825" cy="576263"/>
            <a:chOff x="4140" y="429"/>
            <a:chExt cx="1425" cy="2396"/>
          </a:xfrm>
        </p:grpSpPr>
        <p:sp>
          <p:nvSpPr>
            <p:cNvPr id="108712" name="Freeform 17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3" name="Rectangle 177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14" name="Freeform 17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5" name="Freeform 17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6" name="Rectangle 180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7" name="Group 18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42" name="AutoShape 182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3" name="AutoShape 183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18" name="Rectangle 184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9" name="Group 18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40" name="AutoShape 18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1" name="AutoShape 187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0" name="Rectangle 188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1" name="Rectangle 189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22" name="Group 19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38" name="AutoShape 1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9" name="AutoShape 192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3" name="Freeform 19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24" name="Group 19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36" name="AutoShape 19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7" name="AutoShape 196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5" name="Rectangle 197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6" name="Freeform 19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7" name="Freeform 19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8" name="Oval 200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9" name="Freeform 20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0" name="AutoShape 202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1" name="AutoShape 203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2" name="Oval 204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3" name="Oval 205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34" name="Oval 206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5" name="Rectangle 207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4" name="Group 208"/>
          <p:cNvGrpSpPr>
            <a:grpSpLocks/>
          </p:cNvGrpSpPr>
          <p:nvPr/>
        </p:nvGrpSpPr>
        <p:grpSpPr bwMode="auto">
          <a:xfrm>
            <a:off x="7100887" y="1524794"/>
            <a:ext cx="377825" cy="576263"/>
            <a:chOff x="4140" y="429"/>
            <a:chExt cx="1425" cy="2396"/>
          </a:xfrm>
        </p:grpSpPr>
        <p:sp>
          <p:nvSpPr>
            <p:cNvPr id="108680" name="Freeform 20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1" name="Rectangle 210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2" name="Freeform 21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3" name="Freeform 21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4" name="Rectangle 213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5" name="Group 21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10" name="AutoShape 215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11" name="AutoShape 216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6" name="Rectangle 217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7" name="Group 21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08" name="AutoShape 21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9" name="AutoShape 220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8" name="Rectangle 221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9" name="Rectangle 222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90" name="Group 22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06" name="AutoShape 2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7" name="AutoShape 225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1" name="Freeform 22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92" name="Group 22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04" name="AutoShape 228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5" name="AutoShape 229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3" name="Rectangle 230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4" name="Freeform 23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5" name="Freeform 23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6" name="Oval 233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7" name="Freeform 23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8" name="AutoShape 235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9" name="AutoShape 236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0" name="Oval 237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1" name="Oval 238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02" name="Oval 239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3" name="Rectangle 240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5" name="Group 241"/>
          <p:cNvGrpSpPr>
            <a:grpSpLocks/>
          </p:cNvGrpSpPr>
          <p:nvPr/>
        </p:nvGrpSpPr>
        <p:grpSpPr bwMode="auto">
          <a:xfrm>
            <a:off x="7710487" y="1677194"/>
            <a:ext cx="377825" cy="576263"/>
            <a:chOff x="4140" y="429"/>
            <a:chExt cx="1425" cy="2396"/>
          </a:xfrm>
        </p:grpSpPr>
        <p:sp>
          <p:nvSpPr>
            <p:cNvPr id="108648" name="Freeform 2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9" name="Rectangle 243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0" name="Freeform 2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Freeform 2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Rectangle 246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3" name="Group 2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78" name="AutoShape 248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9" name="AutoShape 249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4" name="Rectangle 250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5" name="Group 2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76" name="AutoShape 25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7" name="AutoShape 253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6" name="Rectangle 254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7" name="Rectangle 255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8" name="Group 2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74" name="AutoShape 2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5" name="AutoShape 258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9" name="Freeform 2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60" name="Group 2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72" name="AutoShape 261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3" name="AutoShape 262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61" name="Rectangle 263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2" name="Freeform 2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3" name="Freeform 2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4" name="Oval 266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5" name="Freeform 2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6" name="AutoShape 268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7" name="AutoShape 269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8" name="Oval 270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9" name="Oval 271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70" name="Oval 272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1" name="Rectangle 273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6" name="Group 274"/>
          <p:cNvGrpSpPr>
            <a:grpSpLocks/>
          </p:cNvGrpSpPr>
          <p:nvPr/>
        </p:nvGrpSpPr>
        <p:grpSpPr bwMode="auto">
          <a:xfrm>
            <a:off x="8039100" y="2623344"/>
            <a:ext cx="377825" cy="576263"/>
            <a:chOff x="4140" y="429"/>
            <a:chExt cx="1425" cy="2396"/>
          </a:xfrm>
        </p:grpSpPr>
        <p:sp>
          <p:nvSpPr>
            <p:cNvPr id="108616" name="Freeform 2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7" name="Rectangle 276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8" name="Freeform 2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9" name="Freeform 2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0" name="Rectangle 279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1" name="Group 2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46" name="AutoShape 281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7" name="AutoShape 282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2" name="Rectangle 283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3" name="Group 2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44" name="AutoShape 28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5" name="AutoShape 286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4" name="Rectangle 287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5" name="Rectangle 288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6" name="Group 2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42" name="AutoShape 2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3" name="AutoShape 291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7" name="Freeform 2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28" name="Group 2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40" name="AutoShape 294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1" name="AutoShape 295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9" name="Rectangle 296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0" name="Freeform 2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2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Oval 299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3" name="Freeform 3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AutoShape 301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5" name="AutoShape 302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6" name="Oval 303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7" name="Oval 304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38" name="Oval 305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9" name="Rectangle 306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8" name="Group 340"/>
          <p:cNvGrpSpPr>
            <a:grpSpLocks/>
          </p:cNvGrpSpPr>
          <p:nvPr/>
        </p:nvGrpSpPr>
        <p:grpSpPr bwMode="auto">
          <a:xfrm>
            <a:off x="6094412" y="5106194"/>
            <a:ext cx="525463" cy="557213"/>
            <a:chOff x="-44" y="1473"/>
            <a:chExt cx="981" cy="1105"/>
          </a:xfrm>
        </p:grpSpPr>
        <p:pic>
          <p:nvPicPr>
            <p:cNvPr id="108582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3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9" name="Group 343"/>
          <p:cNvGrpSpPr>
            <a:grpSpLocks/>
          </p:cNvGrpSpPr>
          <p:nvPr/>
        </p:nvGrpSpPr>
        <p:grpSpPr bwMode="auto">
          <a:xfrm>
            <a:off x="6618287" y="5095082"/>
            <a:ext cx="525463" cy="557212"/>
            <a:chOff x="-44" y="1473"/>
            <a:chExt cx="981" cy="1105"/>
          </a:xfrm>
        </p:grpSpPr>
        <p:pic>
          <p:nvPicPr>
            <p:cNvPr id="108580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1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50" name="Group 308"/>
          <p:cNvGrpSpPr>
            <a:grpSpLocks/>
          </p:cNvGrpSpPr>
          <p:nvPr/>
        </p:nvGrpSpPr>
        <p:grpSpPr bwMode="auto">
          <a:xfrm>
            <a:off x="6995384" y="4954358"/>
            <a:ext cx="1465263" cy="1582740"/>
            <a:chOff x="4052" y="3611"/>
            <a:chExt cx="923" cy="997"/>
          </a:xfrm>
        </p:grpSpPr>
        <p:sp>
          <p:nvSpPr>
            <p:cNvPr id="251" name="Rectangle 307"/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 b="1">
                <a:latin typeface="+mn-lt"/>
              </a:endParaRPr>
            </a:p>
          </p:txBody>
        </p:sp>
        <p:sp>
          <p:nvSpPr>
            <p:cNvPr id="252" name="Text Box 97"/>
            <p:cNvSpPr txBox="1">
              <a:spLocks noChangeArrowheads="1"/>
            </p:cNvSpPr>
            <p:nvPr/>
          </p:nvSpPr>
          <p:spPr bwMode="auto">
            <a:xfrm>
              <a:off x="4052" y="4131"/>
              <a:ext cx="923" cy="4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dirty="0">
                  <a:solidFill>
                    <a:srgbClr val="CC0000"/>
                  </a:solidFill>
                  <a:latin typeface="+mn-lt"/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dirty="0">
                  <a:solidFill>
                    <a:srgbClr val="CC0000"/>
                  </a:solidFill>
                  <a:latin typeface="+mn-lt"/>
                </a:rPr>
                <a:t>cache</a:t>
              </a:r>
            </a:p>
          </p:txBody>
        </p:sp>
      </p:grpSp>
      <p:grpSp>
        <p:nvGrpSpPr>
          <p:cNvPr id="108577" name="Group 307"/>
          <p:cNvGrpSpPr>
            <a:grpSpLocks/>
          </p:cNvGrpSpPr>
          <p:nvPr/>
        </p:nvGrpSpPr>
        <p:grpSpPr bwMode="auto">
          <a:xfrm>
            <a:off x="7299325" y="5041107"/>
            <a:ext cx="377825" cy="576262"/>
            <a:chOff x="4140" y="429"/>
            <a:chExt cx="1425" cy="2396"/>
          </a:xfrm>
        </p:grpSpPr>
        <p:sp>
          <p:nvSpPr>
            <p:cNvPr id="108584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86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89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14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5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0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1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12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3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2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3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4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10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1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5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96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08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09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7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8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9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0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1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3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4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5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06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7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253" name="Text Box 76"/>
          <p:cNvSpPr txBox="1">
            <a:spLocks noChangeArrowheads="1"/>
          </p:cNvSpPr>
          <p:nvPr/>
        </p:nvSpPr>
        <p:spPr bwMode="auto">
          <a:xfrm>
            <a:off x="1168122" y="6011032"/>
            <a:ext cx="281846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How to compute link </a:t>
            </a:r>
          </a:p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utilization, delay?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389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8" name="Rectangle 2"/>
          <p:cNvSpPr>
            <a:spLocks noGrp="1" noChangeArrowheads="1"/>
          </p:cNvSpPr>
          <p:nvPr>
            <p:ph type="title"/>
          </p:nvPr>
        </p:nvSpPr>
        <p:spPr>
          <a:xfrm>
            <a:off x="444500" y="207963"/>
            <a:ext cx="7772400" cy="1030287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Application architectures</a:t>
            </a:r>
          </a:p>
        </p:txBody>
      </p:sp>
      <p:sp>
        <p:nvSpPr>
          <p:cNvPr id="41989" name="Rectangle 3"/>
          <p:cNvSpPr>
            <a:spLocks noGrp="1" noChangeArrowheads="1"/>
          </p:cNvSpPr>
          <p:nvPr>
            <p:ph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dirty="0">
                <a:solidFill>
                  <a:srgbClr val="000099"/>
                </a:solidFill>
                <a:latin typeface="Calibri"/>
                <a:ea typeface="ＭＳ Ｐゴシック" charset="-128"/>
              </a:rPr>
              <a:t>Possible structure of applications: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Client-server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Peer-to-peer (P2P)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Hybrid</a:t>
            </a:r>
          </a:p>
        </p:txBody>
      </p:sp>
      <p:pic>
        <p:nvPicPr>
          <p:cNvPr id="41987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960438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715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9" name="Rectangle 3"/>
          <p:cNvSpPr>
            <a:spLocks noGrp="1" noChangeArrowheads="1"/>
          </p:cNvSpPr>
          <p:nvPr>
            <p:ph type="title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Caching example: 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pic>
        <p:nvPicPr>
          <p:cNvPr id="108547" name="Picture 13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78740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Line 2"/>
          <p:cNvSpPr>
            <a:spLocks noChangeShapeType="1"/>
          </p:cNvSpPr>
          <p:nvPr/>
        </p:nvSpPr>
        <p:spPr bwMode="auto">
          <a:xfrm>
            <a:off x="5781675" y="2423319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0" name="Text Box 50"/>
          <p:cNvSpPr txBox="1">
            <a:spLocks noChangeArrowheads="1"/>
          </p:cNvSpPr>
          <p:nvPr/>
        </p:nvSpPr>
        <p:spPr bwMode="auto">
          <a:xfrm>
            <a:off x="8210550" y="1837532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08551" name="Line 51"/>
          <p:cNvSpPr>
            <a:spLocks noChangeShapeType="1"/>
          </p:cNvSpPr>
          <p:nvPr/>
        </p:nvSpPr>
        <p:spPr bwMode="auto">
          <a:xfrm>
            <a:off x="6591300" y="2042319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2" name="Line 52"/>
          <p:cNvSpPr>
            <a:spLocks noChangeShapeType="1"/>
          </p:cNvSpPr>
          <p:nvPr/>
        </p:nvSpPr>
        <p:spPr bwMode="auto">
          <a:xfrm flipH="1">
            <a:off x="7219950" y="2080419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3" name="Line 53"/>
          <p:cNvSpPr>
            <a:spLocks noChangeShapeType="1"/>
          </p:cNvSpPr>
          <p:nvPr/>
        </p:nvSpPr>
        <p:spPr bwMode="auto">
          <a:xfrm flipH="1">
            <a:off x="7677150" y="2242344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4" name="Line 54"/>
          <p:cNvSpPr>
            <a:spLocks noChangeShapeType="1"/>
          </p:cNvSpPr>
          <p:nvPr/>
        </p:nvSpPr>
        <p:spPr bwMode="auto">
          <a:xfrm flipH="1" flipV="1">
            <a:off x="7839075" y="3004344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Freeform 55"/>
          <p:cNvSpPr>
            <a:spLocks/>
          </p:cNvSpPr>
          <p:nvPr/>
        </p:nvSpPr>
        <p:spPr bwMode="auto">
          <a:xfrm>
            <a:off x="5865812" y="2035969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Text Box 70"/>
          <p:cNvSpPr txBox="1">
            <a:spLocks noChangeArrowheads="1"/>
          </p:cNvSpPr>
          <p:nvPr/>
        </p:nvSpPr>
        <p:spPr bwMode="auto">
          <a:xfrm>
            <a:off x="6572250" y="2367757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57" name="Freeform 71"/>
          <p:cNvSpPr>
            <a:spLocks/>
          </p:cNvSpPr>
          <p:nvPr/>
        </p:nvSpPr>
        <p:spPr bwMode="auto">
          <a:xfrm>
            <a:off x="5446712" y="4406107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Line 77"/>
          <p:cNvSpPr>
            <a:spLocks noChangeShapeType="1"/>
          </p:cNvSpPr>
          <p:nvPr/>
        </p:nvSpPr>
        <p:spPr bwMode="auto">
          <a:xfrm flipH="1">
            <a:off x="5895975" y="4715669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9" name="Line 78"/>
          <p:cNvSpPr>
            <a:spLocks noChangeShapeType="1"/>
          </p:cNvSpPr>
          <p:nvPr/>
        </p:nvSpPr>
        <p:spPr bwMode="auto">
          <a:xfrm flipH="1">
            <a:off x="6405562" y="4763294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0" name="Line 79"/>
          <p:cNvSpPr>
            <a:spLocks noChangeShapeType="1"/>
          </p:cNvSpPr>
          <p:nvPr/>
        </p:nvSpPr>
        <p:spPr bwMode="auto">
          <a:xfrm flipH="1">
            <a:off x="6943725" y="4769644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1" name="Line 80"/>
          <p:cNvSpPr>
            <a:spLocks noChangeShapeType="1"/>
          </p:cNvSpPr>
          <p:nvPr/>
        </p:nvSpPr>
        <p:spPr bwMode="auto">
          <a:xfrm>
            <a:off x="7310437" y="4749007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2" name="Line 95"/>
          <p:cNvSpPr>
            <a:spLocks noChangeShapeType="1"/>
          </p:cNvSpPr>
          <p:nvPr/>
        </p:nvSpPr>
        <p:spPr bwMode="auto">
          <a:xfrm>
            <a:off x="7105650" y="3480594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Text Box 97"/>
          <p:cNvSpPr txBox="1">
            <a:spLocks noChangeArrowheads="1"/>
          </p:cNvSpPr>
          <p:nvPr/>
        </p:nvSpPr>
        <p:spPr bwMode="auto">
          <a:xfrm>
            <a:off x="5473700" y="4293394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64" name="Text Box 98"/>
          <p:cNvSpPr txBox="1">
            <a:spLocks noChangeArrowheads="1"/>
          </p:cNvSpPr>
          <p:nvPr/>
        </p:nvSpPr>
        <p:spPr bwMode="auto">
          <a:xfrm>
            <a:off x="7481887" y="4674394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08565" name="Text Box 99"/>
          <p:cNvSpPr txBox="1">
            <a:spLocks noChangeArrowheads="1"/>
          </p:cNvSpPr>
          <p:nvPr/>
        </p:nvSpPr>
        <p:spPr bwMode="auto">
          <a:xfrm>
            <a:off x="7107237" y="3669507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15.4 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access link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grpSp>
        <p:nvGrpSpPr>
          <p:cNvPr id="108566" name="Group 111"/>
          <p:cNvGrpSpPr>
            <a:grpSpLocks/>
          </p:cNvGrpSpPr>
          <p:nvPr/>
        </p:nvGrpSpPr>
        <p:grpSpPr bwMode="auto">
          <a:xfrm>
            <a:off x="6689725" y="3178969"/>
            <a:ext cx="881062" cy="307975"/>
            <a:chOff x="2356" y="1300"/>
            <a:chExt cx="555" cy="194"/>
          </a:xfrm>
        </p:grpSpPr>
        <p:sp>
          <p:nvSpPr>
            <p:cNvPr id="10878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108789" name="Group 11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92" name="Freeform 11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93" name="Freeform 11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90" name="Line 11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1" name="Line 11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7" name="Group 120"/>
          <p:cNvGrpSpPr>
            <a:grpSpLocks/>
          </p:cNvGrpSpPr>
          <p:nvPr/>
        </p:nvGrpSpPr>
        <p:grpSpPr bwMode="auto">
          <a:xfrm>
            <a:off x="6669087" y="4474369"/>
            <a:ext cx="881063" cy="307975"/>
            <a:chOff x="2356" y="1300"/>
            <a:chExt cx="555" cy="194"/>
          </a:xfrm>
        </p:grpSpPr>
        <p:sp>
          <p:nvSpPr>
            <p:cNvPr id="10877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7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878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108781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84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85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82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3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71" name="Group 139"/>
          <p:cNvGrpSpPr>
            <a:grpSpLocks/>
          </p:cNvGrpSpPr>
          <p:nvPr/>
        </p:nvGrpSpPr>
        <p:grpSpPr bwMode="auto">
          <a:xfrm>
            <a:off x="5434012" y="1970882"/>
            <a:ext cx="377825" cy="576262"/>
            <a:chOff x="4140" y="429"/>
            <a:chExt cx="1425" cy="2396"/>
          </a:xfrm>
        </p:grpSpPr>
        <p:sp>
          <p:nvSpPr>
            <p:cNvPr id="108746" name="Freeform 14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7" name="Rectangle 14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48" name="Freeform 14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9" name="Freeform 14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0" name="Rectangle 14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1" name="Group 14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76" name="AutoShape 14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7" name="AutoShape 14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2" name="Rectangle 14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3" name="Group 14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74" name="AutoShape 15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5" name="AutoShape 15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4" name="Rectangle 15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55" name="Rectangle 15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6" name="Group 15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72" name="AutoShape 15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3" name="AutoShape 15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7" name="Freeform 15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58" name="Group 15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70" name="AutoShape 15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1" name="AutoShape 16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9" name="Rectangle 16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0" name="Freeform 16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1" name="Freeform 16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2" name="Oval 16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3" name="Freeform 16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4" name="AutoShape 16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5" name="AutoShape 16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6" name="Oval 16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7" name="Oval 16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68" name="Oval 17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9" name="Rectangle 17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2" name="Group 172"/>
          <p:cNvGrpSpPr>
            <a:grpSpLocks/>
          </p:cNvGrpSpPr>
          <p:nvPr/>
        </p:nvGrpSpPr>
        <p:grpSpPr bwMode="auto">
          <a:xfrm>
            <a:off x="5583237" y="5083969"/>
            <a:ext cx="525463" cy="557213"/>
            <a:chOff x="-44" y="1473"/>
            <a:chExt cx="981" cy="1105"/>
          </a:xfrm>
        </p:grpSpPr>
        <p:pic>
          <p:nvPicPr>
            <p:cNvPr id="108744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745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3" name="Group 175"/>
          <p:cNvGrpSpPr>
            <a:grpSpLocks/>
          </p:cNvGrpSpPr>
          <p:nvPr/>
        </p:nvGrpSpPr>
        <p:grpSpPr bwMode="auto">
          <a:xfrm>
            <a:off x="6348412" y="1493044"/>
            <a:ext cx="377825" cy="576263"/>
            <a:chOff x="4140" y="429"/>
            <a:chExt cx="1425" cy="2396"/>
          </a:xfrm>
        </p:grpSpPr>
        <p:sp>
          <p:nvSpPr>
            <p:cNvPr id="108712" name="Freeform 17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3" name="Rectangle 177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14" name="Freeform 17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5" name="Freeform 17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6" name="Rectangle 180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7" name="Group 18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42" name="AutoShape 182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3" name="AutoShape 183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18" name="Rectangle 184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9" name="Group 18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40" name="AutoShape 18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1" name="AutoShape 187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0" name="Rectangle 188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1" name="Rectangle 189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22" name="Group 19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38" name="AutoShape 1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9" name="AutoShape 192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3" name="Freeform 19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24" name="Group 19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36" name="AutoShape 19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7" name="AutoShape 196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5" name="Rectangle 197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6" name="Freeform 19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7" name="Freeform 19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8" name="Oval 200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9" name="Freeform 20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0" name="AutoShape 202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1" name="AutoShape 203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2" name="Oval 204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3" name="Oval 205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34" name="Oval 206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5" name="Rectangle 207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4" name="Group 208"/>
          <p:cNvGrpSpPr>
            <a:grpSpLocks/>
          </p:cNvGrpSpPr>
          <p:nvPr/>
        </p:nvGrpSpPr>
        <p:grpSpPr bwMode="auto">
          <a:xfrm>
            <a:off x="7100887" y="1524794"/>
            <a:ext cx="377825" cy="576263"/>
            <a:chOff x="4140" y="429"/>
            <a:chExt cx="1425" cy="2396"/>
          </a:xfrm>
        </p:grpSpPr>
        <p:sp>
          <p:nvSpPr>
            <p:cNvPr id="108680" name="Freeform 20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1" name="Rectangle 210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2" name="Freeform 21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3" name="Freeform 21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4" name="Rectangle 213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5" name="Group 21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10" name="AutoShape 215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11" name="AutoShape 216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6" name="Rectangle 217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7" name="Group 21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08" name="AutoShape 21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9" name="AutoShape 220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8" name="Rectangle 221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9" name="Rectangle 222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90" name="Group 22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06" name="AutoShape 2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7" name="AutoShape 225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1" name="Freeform 22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92" name="Group 22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04" name="AutoShape 228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5" name="AutoShape 229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3" name="Rectangle 230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4" name="Freeform 23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5" name="Freeform 23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6" name="Oval 233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7" name="Freeform 23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8" name="AutoShape 235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9" name="AutoShape 236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0" name="Oval 237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1" name="Oval 238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702" name="Oval 239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3" name="Rectangle 240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5" name="Group 241"/>
          <p:cNvGrpSpPr>
            <a:grpSpLocks/>
          </p:cNvGrpSpPr>
          <p:nvPr/>
        </p:nvGrpSpPr>
        <p:grpSpPr bwMode="auto">
          <a:xfrm>
            <a:off x="7710487" y="1677194"/>
            <a:ext cx="377825" cy="576263"/>
            <a:chOff x="4140" y="429"/>
            <a:chExt cx="1425" cy="2396"/>
          </a:xfrm>
        </p:grpSpPr>
        <p:sp>
          <p:nvSpPr>
            <p:cNvPr id="108648" name="Freeform 2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9" name="Rectangle 243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0" name="Freeform 2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Freeform 2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Rectangle 246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3" name="Group 2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78" name="AutoShape 248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9" name="AutoShape 249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4" name="Rectangle 250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5" name="Group 2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76" name="AutoShape 25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7" name="AutoShape 253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6" name="Rectangle 254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7" name="Rectangle 255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8" name="Group 2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74" name="AutoShape 2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5" name="AutoShape 258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9" name="Freeform 2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60" name="Group 2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72" name="AutoShape 261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3" name="AutoShape 262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61" name="Rectangle 263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2" name="Freeform 2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3" name="Freeform 2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4" name="Oval 266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5" name="Freeform 2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6" name="AutoShape 268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7" name="AutoShape 269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8" name="Oval 270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9" name="Oval 271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70" name="Oval 272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1" name="Rectangle 273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6" name="Group 274"/>
          <p:cNvGrpSpPr>
            <a:grpSpLocks/>
          </p:cNvGrpSpPr>
          <p:nvPr/>
        </p:nvGrpSpPr>
        <p:grpSpPr bwMode="auto">
          <a:xfrm>
            <a:off x="8039100" y="2623344"/>
            <a:ext cx="377825" cy="576263"/>
            <a:chOff x="4140" y="429"/>
            <a:chExt cx="1425" cy="2396"/>
          </a:xfrm>
        </p:grpSpPr>
        <p:sp>
          <p:nvSpPr>
            <p:cNvPr id="108616" name="Freeform 2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7" name="Rectangle 276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8" name="Freeform 2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9" name="Freeform 2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0" name="Rectangle 279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1" name="Group 2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46" name="AutoShape 281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7" name="AutoShape 282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2" name="Rectangle 283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3" name="Group 2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44" name="AutoShape 28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5" name="AutoShape 286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4" name="Rectangle 287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5" name="Rectangle 288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6" name="Group 2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42" name="AutoShape 2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3" name="AutoShape 291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7" name="Freeform 2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28" name="Group 2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40" name="AutoShape 294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1" name="AutoShape 295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9" name="Rectangle 296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0" name="Freeform 2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2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Oval 299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3" name="Freeform 3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AutoShape 301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5" name="AutoShape 302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6" name="Oval 303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7" name="Oval 304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38" name="Oval 305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9" name="Rectangle 306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8" name="Group 340"/>
          <p:cNvGrpSpPr>
            <a:grpSpLocks/>
          </p:cNvGrpSpPr>
          <p:nvPr/>
        </p:nvGrpSpPr>
        <p:grpSpPr bwMode="auto">
          <a:xfrm>
            <a:off x="6094412" y="5106194"/>
            <a:ext cx="525463" cy="557213"/>
            <a:chOff x="-44" y="1473"/>
            <a:chExt cx="981" cy="1105"/>
          </a:xfrm>
        </p:grpSpPr>
        <p:pic>
          <p:nvPicPr>
            <p:cNvPr id="108582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3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9" name="Group 343"/>
          <p:cNvGrpSpPr>
            <a:grpSpLocks/>
          </p:cNvGrpSpPr>
          <p:nvPr/>
        </p:nvGrpSpPr>
        <p:grpSpPr bwMode="auto">
          <a:xfrm>
            <a:off x="6618287" y="5095082"/>
            <a:ext cx="525463" cy="557212"/>
            <a:chOff x="-44" y="1473"/>
            <a:chExt cx="981" cy="1105"/>
          </a:xfrm>
        </p:grpSpPr>
        <p:pic>
          <p:nvPicPr>
            <p:cNvPr id="108580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1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50" name="Group 308"/>
          <p:cNvGrpSpPr>
            <a:grpSpLocks/>
          </p:cNvGrpSpPr>
          <p:nvPr/>
        </p:nvGrpSpPr>
        <p:grpSpPr bwMode="auto">
          <a:xfrm>
            <a:off x="6995384" y="4954358"/>
            <a:ext cx="1465263" cy="1582740"/>
            <a:chOff x="4052" y="3611"/>
            <a:chExt cx="923" cy="997"/>
          </a:xfrm>
        </p:grpSpPr>
        <p:sp>
          <p:nvSpPr>
            <p:cNvPr id="251" name="Rectangle 307"/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 b="1">
                <a:latin typeface="+mn-lt"/>
              </a:endParaRPr>
            </a:p>
          </p:txBody>
        </p:sp>
        <p:sp>
          <p:nvSpPr>
            <p:cNvPr id="252" name="Text Box 97"/>
            <p:cNvSpPr txBox="1">
              <a:spLocks noChangeArrowheads="1"/>
            </p:cNvSpPr>
            <p:nvPr/>
          </p:nvSpPr>
          <p:spPr bwMode="auto">
            <a:xfrm>
              <a:off x="4052" y="4131"/>
              <a:ext cx="923" cy="4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dirty="0">
                  <a:solidFill>
                    <a:srgbClr val="CC0000"/>
                  </a:solidFill>
                  <a:latin typeface="+mn-lt"/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dirty="0">
                  <a:solidFill>
                    <a:srgbClr val="CC0000"/>
                  </a:solidFill>
                  <a:latin typeface="+mn-lt"/>
                </a:rPr>
                <a:t>cache</a:t>
              </a:r>
            </a:p>
          </p:txBody>
        </p:sp>
      </p:grpSp>
      <p:grpSp>
        <p:nvGrpSpPr>
          <p:cNvPr id="108577" name="Group 307"/>
          <p:cNvGrpSpPr>
            <a:grpSpLocks/>
          </p:cNvGrpSpPr>
          <p:nvPr/>
        </p:nvGrpSpPr>
        <p:grpSpPr bwMode="auto">
          <a:xfrm>
            <a:off x="7299325" y="5041107"/>
            <a:ext cx="377825" cy="576262"/>
            <a:chOff x="4140" y="429"/>
            <a:chExt cx="1425" cy="2396"/>
          </a:xfrm>
        </p:grpSpPr>
        <p:sp>
          <p:nvSpPr>
            <p:cNvPr id="108584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86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89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14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5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0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1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12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3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2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3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4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10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1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5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96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08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09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7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8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9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0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1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3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4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5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08606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7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254" name="Rectangle 4"/>
          <p:cNvSpPr txBox="1">
            <a:spLocks noChangeArrowheads="1"/>
          </p:cNvSpPr>
          <p:nvPr/>
        </p:nvSpPr>
        <p:spPr>
          <a:xfrm>
            <a:off x="306408" y="1015232"/>
            <a:ext cx="4743940" cy="1882775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2"/>
              <a:buNone/>
              <a:tabLst>
                <a:tab pos="576263" algn="l"/>
              </a:tabLst>
            </a:pPr>
            <a:r>
              <a:rPr lang="en-US" altLang="en-US" i="1" dirty="0" smtClean="0">
                <a:solidFill>
                  <a:srgbClr val="CC0000"/>
                </a:solidFill>
                <a:latin typeface="Calibri"/>
                <a:ea typeface="ＭＳ Ｐゴシック" charset="-128"/>
              </a:rPr>
              <a:t>Calculating access link utilization, delay with cache:</a:t>
            </a:r>
          </a:p>
          <a:p>
            <a:pPr>
              <a:lnSpc>
                <a:spcPct val="80000"/>
              </a:lnSpc>
              <a:tabLst>
                <a:tab pos="576263" algn="l"/>
              </a:tabLst>
            </a:pPr>
            <a:r>
              <a:rPr lang="en-US" altLang="en-US" sz="2400" dirty="0" smtClean="0">
                <a:latin typeface="Calibri"/>
                <a:ea typeface="ＭＳ Ｐゴシック" charset="-128"/>
              </a:rPr>
              <a:t>suppose cache hit rate is 0.4</a:t>
            </a:r>
          </a:p>
          <a:p>
            <a:pPr marL="575945" lvl="1" indent="-233045">
              <a:tabLst>
                <a:tab pos="576263" algn="l"/>
              </a:tabLst>
            </a:pPr>
            <a:r>
              <a:rPr lang="en-US" altLang="en-US" sz="2000" dirty="0" smtClean="0">
                <a:latin typeface="Calibri"/>
                <a:ea typeface="ＭＳ Ｐゴシック" charset="-128"/>
              </a:rPr>
              <a:t>40% requests satisfied at cache, 60% requests satisfied at origin </a:t>
            </a:r>
          </a:p>
        </p:txBody>
      </p:sp>
      <p:sp>
        <p:nvSpPr>
          <p:cNvPr id="255" name="Rectangle 4"/>
          <p:cNvSpPr>
            <a:spLocks noChangeArrowheads="1"/>
          </p:cNvSpPr>
          <p:nvPr/>
        </p:nvSpPr>
        <p:spPr bwMode="auto">
          <a:xfrm>
            <a:off x="266700" y="2990321"/>
            <a:ext cx="6042024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access link utilization</a:t>
            </a:r>
            <a:r>
              <a:rPr lang="en-US" sz="2800" dirty="0">
                <a:latin typeface="Calibri"/>
                <a:ea typeface="ＭＳ Ｐゴシック" charset="0"/>
                <a:cs typeface="ＭＳ Ｐゴシック" charset="0"/>
              </a:rPr>
              <a:t>: </a:t>
            </a:r>
            <a:endParaRPr lang="en-US" sz="2800" dirty="0" smtClean="0">
              <a:latin typeface="Calibri"/>
              <a:ea typeface="ＭＳ Ｐゴシック" charset="0"/>
              <a:cs typeface="ＭＳ Ｐゴシック" charset="0"/>
            </a:endParaRPr>
          </a:p>
          <a:p>
            <a:pPr marL="800100" lvl="1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</a:rPr>
              <a:t>60</a:t>
            </a:r>
            <a:r>
              <a:rPr lang="en-US" sz="2000" dirty="0">
                <a:latin typeface="Calibri"/>
                <a:ea typeface="ＭＳ Ｐゴシック" charset="0"/>
                <a:cs typeface="ＭＳ Ｐゴシック" charset="0"/>
              </a:rPr>
              <a:t>% of requests use access link </a:t>
            </a:r>
          </a:p>
          <a:p>
            <a:pPr marL="800100" lvl="1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000" dirty="0">
                <a:latin typeface="Calibri"/>
                <a:ea typeface="ＭＳ Ｐゴシック" charset="0"/>
                <a:cs typeface="ＭＳ Ｐゴシック" charset="0"/>
              </a:rPr>
              <a:t>data rate to </a:t>
            </a: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</a:rPr>
              <a:t>browsers = 0.6*15 </a:t>
            </a:r>
            <a:r>
              <a:rPr lang="en-US" sz="2000" dirty="0">
                <a:latin typeface="Calibri"/>
                <a:ea typeface="ＭＳ Ｐゴシック" charset="0"/>
                <a:cs typeface="ＭＳ Ｐゴシック" charset="0"/>
              </a:rPr>
              <a:t>Mbps = 9 Mbps</a:t>
            </a:r>
            <a:r>
              <a:rPr lang="en-US" dirty="0">
                <a:latin typeface="Calibri"/>
                <a:ea typeface="ＭＳ Ｐゴシック" charset="0"/>
                <a:cs typeface="ＭＳ Ｐゴシック" charset="0"/>
              </a:rPr>
              <a:t> </a:t>
            </a:r>
            <a:endParaRPr lang="en-US" dirty="0" smtClean="0">
              <a:latin typeface="Calibri"/>
              <a:ea typeface="ＭＳ Ｐゴシック" charset="0"/>
              <a:cs typeface="ＭＳ Ｐゴシック" charset="0"/>
            </a:endParaRPr>
          </a:p>
          <a:p>
            <a:pPr marL="800100" lvl="1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</a:rPr>
              <a:t>utilization </a:t>
            </a:r>
            <a:r>
              <a:rPr lang="en-US" sz="2000" dirty="0">
                <a:latin typeface="Calibri"/>
                <a:ea typeface="ＭＳ Ｐゴシック" charset="0"/>
                <a:cs typeface="ＭＳ Ｐゴシック" charset="0"/>
              </a:rPr>
              <a:t>= 9/15.4 = </a:t>
            </a: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</a:rPr>
              <a:t>0.58 </a:t>
            </a: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  <a:sym typeface="Wingdings"/>
              </a:rPr>
              <a:t> </a:t>
            </a:r>
            <a:r>
              <a:rPr lang="en-US" sz="2000" b="1" dirty="0" smtClean="0">
                <a:solidFill>
                  <a:srgbClr val="FF0000"/>
                </a:solidFill>
                <a:latin typeface="Calibri"/>
                <a:ea typeface="ＭＳ Ｐゴシック" charset="0"/>
                <a:cs typeface="ＭＳ Ｐゴシック" charset="0"/>
                <a:sym typeface="Wingdings"/>
              </a:rPr>
              <a:t>58%</a:t>
            </a:r>
            <a:endParaRPr lang="en-US" sz="2000" b="1" dirty="0">
              <a:solidFill>
                <a:srgbClr val="FF0000"/>
              </a:solidFill>
              <a:latin typeface="Calibri"/>
              <a:ea typeface="ＭＳ Ｐゴシック" charset="0"/>
              <a:cs typeface="ＭＳ Ｐゴシック" charset="0"/>
            </a:endParaRPr>
          </a:p>
        </p:txBody>
      </p:sp>
      <p:sp>
        <p:nvSpPr>
          <p:cNvPr id="256" name="Rectangle 4"/>
          <p:cNvSpPr>
            <a:spLocks noChangeArrowheads="1"/>
          </p:cNvSpPr>
          <p:nvPr/>
        </p:nvSpPr>
        <p:spPr bwMode="auto">
          <a:xfrm>
            <a:off x="335823" y="4267731"/>
            <a:ext cx="5130000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total </a:t>
            </a:r>
            <a:r>
              <a:rPr lang="en-US" sz="2400" dirty="0" smtClean="0">
                <a:latin typeface="Calibri"/>
                <a:ea typeface="ＭＳ Ｐゴシック" charset="0"/>
                <a:cs typeface="ＭＳ Ｐゴシック" charset="0"/>
              </a:rPr>
              <a:t>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tabLst>
                <a:tab pos="576263" algn="l"/>
              </a:tabLst>
              <a:defRPr/>
            </a:pP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</a:rPr>
              <a:t>	= </a:t>
            </a:r>
            <a:r>
              <a:rPr lang="en-US" sz="2000" dirty="0">
                <a:latin typeface="Calibri"/>
                <a:ea typeface="ＭＳ Ｐゴシック" charset="0"/>
                <a:cs typeface="ＭＳ Ｐゴシック" charset="0"/>
              </a:rPr>
              <a:t>0.6 * (delay from origin servers) </a:t>
            </a:r>
            <a:endParaRPr lang="en-US" sz="2000" dirty="0" smtClean="0">
              <a:latin typeface="Calibri"/>
              <a:ea typeface="ＭＳ Ｐゴシック" charset="0"/>
              <a:cs typeface="ＭＳ Ｐゴシック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tabLst>
                <a:tab pos="576263" algn="l"/>
              </a:tabLst>
              <a:defRPr/>
            </a:pP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</a:rPr>
              <a:t>	+ 0.4 </a:t>
            </a:r>
            <a:r>
              <a:rPr lang="en-US" sz="2000" dirty="0">
                <a:latin typeface="Calibri"/>
                <a:ea typeface="ＭＳ Ｐゴシック" charset="0"/>
                <a:cs typeface="ＭＳ Ｐゴシック" charset="0"/>
              </a:rPr>
              <a:t>* (delay when satisfied at cache</a:t>
            </a: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</a:rPr>
              <a:t>)	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tabLst>
                <a:tab pos="576263" algn="l"/>
              </a:tabLst>
              <a:defRPr/>
            </a:pPr>
            <a:r>
              <a:rPr lang="en-US" sz="2000" dirty="0">
                <a:latin typeface="Calibri"/>
                <a:ea typeface="ＭＳ Ｐゴシック" charset="0"/>
                <a:cs typeface="ＭＳ Ｐゴシック" charset="0"/>
              </a:rPr>
              <a:t>	</a:t>
            </a: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</a:rPr>
              <a:t>= </a:t>
            </a:r>
            <a:r>
              <a:rPr lang="en-US" sz="2000" dirty="0">
                <a:latin typeface="Calibri"/>
                <a:ea typeface="ＭＳ Ｐゴシック" charset="0"/>
                <a:cs typeface="ＭＳ Ｐゴシック" charset="0"/>
              </a:rPr>
              <a:t>0.6 (2.01) + 0.4 (~msecs) = ~ 1.2 </a:t>
            </a: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</a:rPr>
              <a:t>secs</a:t>
            </a:r>
          </a:p>
          <a:p>
            <a:pPr marL="342900" lvl="1">
              <a:lnSpc>
                <a:spcPct val="80000"/>
              </a:lnSpc>
              <a:buClr>
                <a:srgbClr val="000099"/>
              </a:buClr>
              <a:buSzTx/>
              <a:tabLst>
                <a:tab pos="576263" algn="l"/>
              </a:tabLst>
              <a:defRPr/>
            </a:pP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</a:rPr>
              <a:t>    &lt; less </a:t>
            </a:r>
            <a:r>
              <a:rPr lang="en-US" sz="2000" dirty="0">
                <a:latin typeface="Calibri"/>
                <a:ea typeface="ＭＳ Ｐゴシック" charset="0"/>
                <a:cs typeface="ＭＳ Ｐゴシック" charset="0"/>
              </a:rPr>
              <a:t>than with </a:t>
            </a:r>
            <a:r>
              <a:rPr lang="en-US" sz="2000" dirty="0" smtClean="0">
                <a:latin typeface="Calibri"/>
                <a:ea typeface="ＭＳ Ｐゴシック" charset="0"/>
                <a:cs typeface="ＭＳ Ｐゴシック" charset="0"/>
              </a:rPr>
              <a:t>100 </a:t>
            </a:r>
            <a:r>
              <a:rPr lang="en-US" sz="2000" dirty="0">
                <a:latin typeface="Calibri"/>
                <a:ea typeface="ＭＳ Ｐゴシック" charset="0"/>
                <a:cs typeface="ＭＳ Ｐゴシック" charset="0"/>
              </a:rPr>
              <a:t>Mbps link </a:t>
            </a:r>
            <a:r>
              <a:rPr lang="en-US" sz="2800" dirty="0">
                <a:latin typeface="Calibri"/>
                <a:ea typeface="ＭＳ Ｐゴシック" charset="0"/>
                <a:cs typeface="ＭＳ Ｐゴシック" charset="0"/>
              </a:rPr>
              <a:t>  </a:t>
            </a:r>
          </a:p>
        </p:txBody>
      </p:sp>
      <p:sp>
        <p:nvSpPr>
          <p:cNvPr id="257" name="Text Box 83"/>
          <p:cNvSpPr txBox="1">
            <a:spLocks noChangeArrowheads="1"/>
          </p:cNvSpPr>
          <p:nvPr/>
        </p:nvSpPr>
        <p:spPr bwMode="auto">
          <a:xfrm>
            <a:off x="644351" y="5927645"/>
            <a:ext cx="3359509" cy="461665"/>
          </a:xfrm>
          <a:prstGeom prst="rect">
            <a:avLst/>
          </a:prstGeom>
          <a:solidFill>
            <a:srgbClr val="C00000"/>
          </a:solidFill>
          <a:ln>
            <a:noFill/>
          </a:ln>
          <a:extLst/>
        </p:spPr>
        <p:txBody>
          <a:bodyPr wrap="non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400" b="1" i="1" dirty="0">
                <a:solidFill>
                  <a:schemeClr val="bg1"/>
                </a:solidFill>
                <a:latin typeface="Calibri"/>
              </a:rPr>
              <a:t>Cost:</a:t>
            </a:r>
            <a:r>
              <a:rPr lang="en-US" altLang="en-US" sz="2400" b="1" dirty="0">
                <a:solidFill>
                  <a:schemeClr val="bg1"/>
                </a:solidFill>
                <a:latin typeface="Calibri"/>
              </a:rPr>
              <a:t> web cache (cheap!)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23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9" name="Rectangle 2"/>
          <p:cNvSpPr>
            <a:spLocks noGrp="1" noChangeArrowheads="1"/>
          </p:cNvSpPr>
          <p:nvPr>
            <p:ph type="title"/>
          </p:nvPr>
        </p:nvSpPr>
        <p:spPr>
          <a:xfrm>
            <a:off x="287338" y="193675"/>
            <a:ext cx="7962900" cy="739775"/>
          </a:xfrm>
        </p:spPr>
        <p:txBody>
          <a:bodyPr/>
          <a:lstStyle/>
          <a:p>
            <a:r>
              <a:rPr lang="en-US" altLang="en-US" sz="3600" dirty="0">
                <a:latin typeface="Calibri Light"/>
                <a:ea typeface="ＭＳ Ｐゴシック" charset="-128"/>
              </a:rPr>
              <a:t>Conditional GET 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sp>
        <p:nvSpPr>
          <p:cNvPr id="116740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268288" y="1403350"/>
            <a:ext cx="3873500" cy="5132388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Goal:</a:t>
            </a:r>
            <a:r>
              <a:rPr lang="en-US" altLang="en-US" sz="2400" dirty="0">
                <a:latin typeface="Calibri"/>
                <a:ea typeface="ＭＳ Ｐゴシック" charset="-128"/>
              </a:rPr>
              <a:t> </a:t>
            </a:r>
            <a:r>
              <a:rPr lang="en-US" altLang="en-US" sz="2400" dirty="0" smtClean="0">
                <a:latin typeface="Calibri"/>
                <a:ea typeface="ＭＳ Ｐゴシック" charset="-128"/>
              </a:rPr>
              <a:t>don’</a:t>
            </a:r>
            <a:r>
              <a:rPr lang="en-US" altLang="ja-JP" sz="2400" dirty="0" smtClean="0">
                <a:latin typeface="Calibri"/>
                <a:ea typeface="ＭＳ Ｐゴシック" charset="-128"/>
              </a:rPr>
              <a:t>t </a:t>
            </a:r>
            <a:r>
              <a:rPr lang="en-US" altLang="ja-JP" sz="2400" dirty="0">
                <a:latin typeface="Calibri"/>
                <a:ea typeface="ＭＳ Ｐゴシック" charset="-128"/>
              </a:rPr>
              <a:t>send object if cache has up-to-date cached version</a:t>
            </a:r>
          </a:p>
          <a:p>
            <a:pPr lvl="1"/>
            <a:r>
              <a:rPr lang="en-US" altLang="en-US" sz="2000" dirty="0">
                <a:latin typeface="Calibri"/>
                <a:ea typeface="ＭＳ Ｐゴシック" charset="-128"/>
              </a:rPr>
              <a:t>no object transmission delay</a:t>
            </a:r>
          </a:p>
          <a:p>
            <a:pPr lvl="1"/>
            <a:r>
              <a:rPr lang="en-US" altLang="en-US" sz="2000" dirty="0">
                <a:latin typeface="Calibri"/>
                <a:ea typeface="ＭＳ Ｐゴシック" charset="-128"/>
              </a:rPr>
              <a:t>lower link utilization</a:t>
            </a:r>
          </a:p>
          <a:p>
            <a:r>
              <a:rPr lang="en-US" altLang="en-US" sz="2400" i="1" dirty="0">
                <a:solidFill>
                  <a:srgbClr val="000090"/>
                </a:solidFill>
                <a:latin typeface="Calibri"/>
                <a:ea typeface="ＭＳ Ｐゴシック" charset="-128"/>
              </a:rPr>
              <a:t>cache:</a:t>
            </a:r>
            <a:r>
              <a:rPr lang="en-US" altLang="en-US" sz="2400" dirty="0">
                <a:solidFill>
                  <a:srgbClr val="000090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specify date of cached copy in HTTP request</a:t>
            </a:r>
          </a:p>
          <a:p>
            <a:pPr lvl="1">
              <a:buFont typeface="Wingdings" charset="2"/>
              <a:buNone/>
            </a:pPr>
            <a:r>
              <a:rPr lang="en-US" altLang="en-US" sz="2000" b="1" dirty="0">
                <a:latin typeface="Calibri"/>
                <a:ea typeface="ＭＳ Ｐゴシック" charset="-128"/>
              </a:rPr>
              <a:t>If-modified-since: &lt;date&gt;</a:t>
            </a:r>
          </a:p>
          <a:p>
            <a:r>
              <a:rPr lang="en-US" altLang="en-US" sz="2400" i="1" dirty="0">
                <a:solidFill>
                  <a:srgbClr val="000090"/>
                </a:solidFill>
                <a:latin typeface="Calibri"/>
                <a:ea typeface="ＭＳ Ｐゴシック" charset="-128"/>
              </a:rPr>
              <a:t>server:</a:t>
            </a:r>
            <a:r>
              <a:rPr lang="en-US" altLang="en-US" sz="2400" dirty="0">
                <a:solidFill>
                  <a:srgbClr val="000090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response contains no object if cached copy is up-to-date: </a:t>
            </a:r>
          </a:p>
          <a:p>
            <a:pPr lvl="1">
              <a:buFont typeface="Wingdings" charset="2"/>
              <a:buNone/>
            </a:pPr>
            <a:r>
              <a:rPr lang="en-US" altLang="en-US" sz="2000" b="1" dirty="0">
                <a:latin typeface="Calibri"/>
                <a:ea typeface="ＭＳ Ｐゴシック" charset="-128"/>
              </a:rPr>
              <a:t>HTTP/1.0 304 Not Modified</a:t>
            </a:r>
            <a:endParaRPr lang="en-US" altLang="en-US" dirty="0">
              <a:latin typeface="Calibri"/>
              <a:ea typeface="ＭＳ Ｐゴシック" charset="-128"/>
            </a:endParaRPr>
          </a:p>
        </p:txBody>
      </p:sp>
      <p:sp>
        <p:nvSpPr>
          <p:cNvPr id="67590" name="Line 4"/>
          <p:cNvSpPr>
            <a:spLocks noChangeShapeType="1"/>
          </p:cNvSpPr>
          <p:nvPr/>
        </p:nvSpPr>
        <p:spPr bwMode="auto">
          <a:xfrm>
            <a:off x="4521200" y="2114550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3" name="Text Box 8"/>
          <p:cNvSpPr txBox="1">
            <a:spLocks noChangeArrowheads="1"/>
          </p:cNvSpPr>
          <p:nvPr/>
        </p:nvSpPr>
        <p:spPr bwMode="auto">
          <a:xfrm>
            <a:off x="4827588" y="1998663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If-modified-since: &lt;date&gt;</a:t>
            </a:r>
            <a:endParaRPr lang="en-US" altLang="en-US" b="1"/>
          </a:p>
        </p:txBody>
      </p:sp>
      <p:sp>
        <p:nvSpPr>
          <p:cNvPr id="67594" name="Line 9"/>
          <p:cNvSpPr>
            <a:spLocks noChangeShapeType="1"/>
          </p:cNvSpPr>
          <p:nvPr/>
        </p:nvSpPr>
        <p:spPr bwMode="auto">
          <a:xfrm flipH="1">
            <a:off x="4540250" y="286067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4808538" y="2854325"/>
            <a:ext cx="2643187" cy="865188"/>
            <a:chOff x="2698" y="2036"/>
            <a:chExt cx="1665" cy="545"/>
          </a:xfrm>
        </p:grpSpPr>
        <p:sp>
          <p:nvSpPr>
            <p:cNvPr id="116791" name="Rectangle 10"/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16792" name="Text Box 11"/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HTTP response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/>
                <a:t>HTTP/1.0 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/>
                <a:t>304 Not Modified</a:t>
              </a:r>
              <a:endParaRPr lang="en-US" altLang="en-US" b="1"/>
            </a:p>
          </p:txBody>
        </p:sp>
      </p:grpSp>
      <p:sp>
        <p:nvSpPr>
          <p:cNvPr id="67596" name="Text Box 28"/>
          <p:cNvSpPr txBox="1">
            <a:spLocks noChangeArrowheads="1"/>
          </p:cNvSpPr>
          <p:nvPr/>
        </p:nvSpPr>
        <p:spPr bwMode="auto">
          <a:xfrm>
            <a:off x="7905750" y="2149475"/>
            <a:ext cx="104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not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before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67597" name="Line 31"/>
          <p:cNvSpPr>
            <a:spLocks noChangeShapeType="1"/>
          </p:cNvSpPr>
          <p:nvPr/>
        </p:nvSpPr>
        <p:spPr bwMode="auto">
          <a:xfrm>
            <a:off x="4278313" y="4079875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32"/>
          <p:cNvSpPr>
            <a:spLocks noChangeShapeType="1"/>
          </p:cNvSpPr>
          <p:nvPr/>
        </p:nvSpPr>
        <p:spPr bwMode="auto">
          <a:xfrm>
            <a:off x="4587875" y="4678363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Text Box 34"/>
          <p:cNvSpPr txBox="1">
            <a:spLocks noChangeArrowheads="1"/>
          </p:cNvSpPr>
          <p:nvPr/>
        </p:nvSpPr>
        <p:spPr bwMode="auto">
          <a:xfrm>
            <a:off x="4832350" y="4562475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If-modified-since: &lt;date&gt;</a:t>
            </a:r>
            <a:endParaRPr lang="en-US" altLang="en-US" b="1"/>
          </a:p>
        </p:txBody>
      </p:sp>
      <p:sp>
        <p:nvSpPr>
          <p:cNvPr id="67600" name="Line 35"/>
          <p:cNvSpPr>
            <a:spLocks noChangeShapeType="1"/>
          </p:cNvSpPr>
          <p:nvPr/>
        </p:nvSpPr>
        <p:spPr bwMode="auto">
          <a:xfrm flipH="1">
            <a:off x="4606925" y="545782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Text Box 38"/>
          <p:cNvSpPr txBox="1">
            <a:spLocks noChangeArrowheads="1"/>
          </p:cNvSpPr>
          <p:nvPr/>
        </p:nvSpPr>
        <p:spPr bwMode="auto">
          <a:xfrm>
            <a:off x="4851400" y="5402263"/>
            <a:ext cx="2643188" cy="92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response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HTTP/1.0 200 OK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&lt;data&gt;</a:t>
            </a:r>
          </a:p>
        </p:txBody>
      </p:sp>
      <p:sp>
        <p:nvSpPr>
          <p:cNvPr id="67602" name="Text Box 39"/>
          <p:cNvSpPr txBox="1">
            <a:spLocks noChangeArrowheads="1"/>
          </p:cNvSpPr>
          <p:nvPr/>
        </p:nvSpPr>
        <p:spPr bwMode="auto">
          <a:xfrm>
            <a:off x="7985125" y="4808538"/>
            <a:ext cx="1047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after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116752" name="Text Box 5"/>
          <p:cNvSpPr txBox="1">
            <a:spLocks noChangeArrowheads="1"/>
          </p:cNvSpPr>
          <p:nvPr/>
        </p:nvSpPr>
        <p:spPr bwMode="auto">
          <a:xfrm>
            <a:off x="3797300" y="10620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16753" name="Text Box 6"/>
          <p:cNvSpPr txBox="1">
            <a:spLocks noChangeArrowheads="1"/>
          </p:cNvSpPr>
          <p:nvPr/>
        </p:nvSpPr>
        <p:spPr bwMode="auto">
          <a:xfrm>
            <a:off x="7483475" y="10572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server</a:t>
            </a:r>
          </a:p>
        </p:txBody>
      </p:sp>
      <p:pic>
        <p:nvPicPr>
          <p:cNvPr id="116754" name="Picture 3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3" y="762000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6755" name="Group 34"/>
          <p:cNvGrpSpPr>
            <a:grpSpLocks/>
          </p:cNvGrpSpPr>
          <p:nvPr/>
        </p:nvGrpSpPr>
        <p:grpSpPr bwMode="auto">
          <a:xfrm>
            <a:off x="7073900" y="977900"/>
            <a:ext cx="422275" cy="685800"/>
            <a:chOff x="4140" y="429"/>
            <a:chExt cx="1425" cy="2396"/>
          </a:xfrm>
        </p:grpSpPr>
        <p:sp>
          <p:nvSpPr>
            <p:cNvPr id="116759" name="Freeform 3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0" name="Rectangle 36"/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61" name="Freeform 3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2" name="Freeform 3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3" name="Rectangle 39"/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4" name="Group 4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6789" name="AutoShape 4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90" name="AutoShape 42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65" name="Rectangle 43"/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6" name="Group 4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787" name="AutoShape 45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8" name="AutoShape 46"/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67" name="Rectangle 47"/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68" name="Rectangle 48"/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9" name="Group 4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6785" name="AutoShape 5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6" name="AutoShape 51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70" name="Freeform 5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71" name="Group 5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6783" name="AutoShape 54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4" name="AutoShape 55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72" name="Rectangle 56"/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3" name="Freeform 5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4" name="Freeform 5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5" name="Oval 59"/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6" name="Freeform 6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7" name="AutoShape 6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8" name="AutoShape 62"/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9" name="Oval 63"/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80" name="Oval 64"/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6781" name="Oval 65"/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82" name="Rectangle 66"/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6756" name="Group 67"/>
          <p:cNvGrpSpPr>
            <a:grpSpLocks/>
          </p:cNvGrpSpPr>
          <p:nvPr/>
        </p:nvGrpSpPr>
        <p:grpSpPr bwMode="auto">
          <a:xfrm>
            <a:off x="4373563" y="1022350"/>
            <a:ext cx="742950" cy="742950"/>
            <a:chOff x="-44" y="1473"/>
            <a:chExt cx="981" cy="1105"/>
          </a:xfrm>
        </p:grpSpPr>
        <p:pic>
          <p:nvPicPr>
            <p:cNvPr id="116757" name="Picture 6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58" name="Freeform 6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2611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6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7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6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67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67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67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0" grpId="0" animBg="1"/>
      <p:bldP spid="67593" grpId="0" animBg="1"/>
      <p:bldP spid="67594" grpId="0" animBg="1"/>
      <p:bldP spid="67596" grpId="0"/>
      <p:bldP spid="67597" grpId="1" animBg="1"/>
      <p:bldP spid="67597" grpId="2" animBg="1"/>
      <p:bldP spid="67598" grpId="0" animBg="1"/>
      <p:bldP spid="67599" grpId="0" animBg="1"/>
      <p:bldP spid="67600" grpId="0" animBg="1"/>
      <p:bldP spid="67601" grpId="0" animBg="1"/>
      <p:bldP spid="67602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2: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06525"/>
            <a:ext cx="9144001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Principles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of network applications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Socket Programming with UDP and TCP 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Web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and HTTP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Electronic Mail (SMTP, POP3, IMAP)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DNS</a:t>
            </a:r>
            <a:endParaRPr lang="en-US" altLang="en-US" sz="2800" dirty="0">
              <a:latin typeface="Calibri Light" charset="0"/>
              <a:ea typeface="Calibri Light" charset="0"/>
              <a:cs typeface="Calibri Light" charset="0"/>
            </a:endParaRP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P2P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Applications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Video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Streaming and Content Distribution Networks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897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5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301625"/>
            <a:ext cx="7772400" cy="869950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Electronic mail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sp>
        <p:nvSpPr>
          <p:cNvPr id="120836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44513" y="1366838"/>
            <a:ext cx="3933825" cy="4876800"/>
          </a:xfrm>
        </p:spPr>
        <p:txBody>
          <a:bodyPr vert="horz" lIns="91440" tIns="45720" rIns="91440" bIns="45720" rtlCol="0" anchor="t">
            <a:normAutofit fontScale="92500" lnSpcReduction="20000"/>
          </a:bodyPr>
          <a:lstStyle/>
          <a:p>
            <a:pPr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Three major components:</a:t>
            </a:r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 </a:t>
            </a:r>
          </a:p>
          <a:p>
            <a:r>
              <a:rPr lang="en-US" altLang="en-US" sz="2400" dirty="0">
                <a:ea typeface="ＭＳ Ｐゴシック" charset="-128"/>
              </a:rPr>
              <a:t>user agents </a:t>
            </a:r>
          </a:p>
          <a:p>
            <a:r>
              <a:rPr lang="en-US" altLang="en-US" sz="2400" dirty="0">
                <a:ea typeface="ＭＳ Ｐゴシック" charset="-128"/>
              </a:rPr>
              <a:t>mail servers </a:t>
            </a:r>
          </a:p>
          <a:p>
            <a:pPr>
              <a:spcAft>
                <a:spcPct val="75000"/>
              </a:spcAft>
            </a:pPr>
            <a:r>
              <a:rPr lang="en-US" altLang="en-US" sz="2400" dirty="0" smtClean="0">
                <a:ea typeface="ＭＳ Ｐゴシック" charset="-128"/>
              </a:rPr>
              <a:t>SMTP: Simple </a:t>
            </a:r>
            <a:r>
              <a:rPr lang="en-US" altLang="en-US" sz="2400" dirty="0">
                <a:ea typeface="ＭＳ Ｐゴシック" charset="-128"/>
              </a:rPr>
              <a:t>M</a:t>
            </a:r>
            <a:r>
              <a:rPr lang="en-US" altLang="en-US" sz="2400" dirty="0" smtClean="0">
                <a:ea typeface="ＭＳ Ｐゴシック" charset="-128"/>
              </a:rPr>
              <a:t>ail </a:t>
            </a:r>
            <a:r>
              <a:rPr lang="en-US" altLang="en-US" sz="2400" dirty="0">
                <a:ea typeface="ＭＳ Ｐゴシック" charset="-128"/>
              </a:rPr>
              <a:t>T</a:t>
            </a:r>
            <a:r>
              <a:rPr lang="en-US" altLang="en-US" sz="2400" dirty="0" smtClean="0">
                <a:ea typeface="ＭＳ Ｐゴシック" charset="-128"/>
              </a:rPr>
              <a:t>ransfer Protocol</a:t>
            </a:r>
          </a:p>
          <a:p>
            <a:pPr>
              <a:buFont typeface="Wingdings" charset="2"/>
              <a:buNone/>
            </a:pPr>
            <a:r>
              <a:rPr lang="en-US" altLang="en-US" sz="3200" i="1" dirty="0" smtClean="0">
                <a:solidFill>
                  <a:srgbClr val="CC0000"/>
                </a:solidFill>
                <a:ea typeface="ＭＳ Ｐゴシック" charset="-128"/>
              </a:rPr>
              <a:t>User Agent</a:t>
            </a:r>
          </a:p>
          <a:p>
            <a:r>
              <a:rPr lang="en-US" altLang="en-US" sz="2400" dirty="0" smtClean="0">
                <a:ea typeface="ＭＳ Ｐゴシック" charset="-128"/>
              </a:rPr>
              <a:t>a.k.a</a:t>
            </a:r>
            <a:r>
              <a:rPr lang="en-US" altLang="en-US" sz="2400" dirty="0">
                <a:ea typeface="ＭＳ Ｐゴシック" charset="-128"/>
              </a:rPr>
              <a:t>. </a:t>
            </a:r>
            <a:r>
              <a:rPr lang="ja-JP" altLang="en-US" sz="2400" dirty="0">
                <a:ea typeface="ＭＳ Ｐゴシック" charset="-128"/>
              </a:rPr>
              <a:t>“</a:t>
            </a:r>
            <a:r>
              <a:rPr lang="en-US" altLang="ja-JP" sz="2400" dirty="0">
                <a:ea typeface="ＭＳ Ｐゴシック" charset="-128"/>
              </a:rPr>
              <a:t>mail reader</a:t>
            </a:r>
            <a:r>
              <a:rPr lang="ja-JP" altLang="en-US" sz="2400" dirty="0">
                <a:ea typeface="ＭＳ Ｐゴシック" charset="-128"/>
              </a:rPr>
              <a:t>”</a:t>
            </a:r>
            <a:endParaRPr lang="en-US" altLang="ja-JP" sz="2400" dirty="0">
              <a:ea typeface="ＭＳ Ｐゴシック" charset="-128"/>
            </a:endParaRPr>
          </a:p>
          <a:p>
            <a:r>
              <a:rPr lang="en-US" altLang="en-US" sz="2400" dirty="0">
                <a:ea typeface="ＭＳ Ｐゴシック" charset="-128"/>
              </a:rPr>
              <a:t>composing, editing, reading mail messages</a:t>
            </a:r>
          </a:p>
          <a:p>
            <a:r>
              <a:rPr lang="en-US" altLang="en-US" sz="2400" dirty="0">
                <a:ea typeface="ＭＳ Ｐゴシック" charset="-128"/>
              </a:rPr>
              <a:t>e.g., Outlook, Thunderbird, iPhone mail client</a:t>
            </a:r>
          </a:p>
          <a:p>
            <a:r>
              <a:rPr lang="en-US" altLang="en-US" sz="2400" dirty="0">
                <a:ea typeface="ＭＳ Ｐゴシック" charset="-128"/>
              </a:rPr>
              <a:t>outgoing, incoming messages stored on server</a:t>
            </a:r>
          </a:p>
        </p:txBody>
      </p:sp>
      <p:sp>
        <p:nvSpPr>
          <p:cNvPr id="120837" name="Rectangle 280"/>
          <p:cNvSpPr>
            <a:spLocks noChangeArrowheads="1"/>
          </p:cNvSpPr>
          <p:nvPr/>
        </p:nvSpPr>
        <p:spPr bwMode="auto">
          <a:xfrm>
            <a:off x="6962775" y="628650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grpSp>
        <p:nvGrpSpPr>
          <p:cNvPr id="120838" name="Group 279"/>
          <p:cNvGrpSpPr>
            <a:grpSpLocks/>
          </p:cNvGrpSpPr>
          <p:nvPr/>
        </p:nvGrpSpPr>
        <p:grpSpPr bwMode="auto">
          <a:xfrm>
            <a:off x="7059613" y="576263"/>
            <a:ext cx="1736725" cy="955675"/>
            <a:chOff x="4458" y="3335"/>
            <a:chExt cx="1094" cy="602"/>
          </a:xfrm>
        </p:grpSpPr>
        <p:sp>
          <p:nvSpPr>
            <p:cNvPr id="121036" name="Text Box 263"/>
            <p:cNvSpPr txBox="1">
              <a:spLocks noChangeArrowheads="1"/>
            </p:cNvSpPr>
            <p:nvPr/>
          </p:nvSpPr>
          <p:spPr bwMode="auto">
            <a:xfrm>
              <a:off x="4680" y="3725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 mailbox</a:t>
              </a:r>
              <a:endParaRPr lang="en-US" altLang="en-US" sz="2400"/>
            </a:p>
          </p:txBody>
        </p:sp>
        <p:grpSp>
          <p:nvGrpSpPr>
            <p:cNvPr id="121037" name="Group 278"/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121040" name="Rectangle 264"/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1041" name="Line 265"/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2" name="Line 266"/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3" name="Line 267"/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4" name="Line 268"/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5" name="Line 269"/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6" name="Line 270"/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7" name="Line 271"/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1038" name="Rectangle 272"/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1039" name="Text Box 277"/>
            <p:cNvSpPr txBox="1">
              <a:spLocks noChangeArrowheads="1"/>
            </p:cNvSpPr>
            <p:nvPr/>
          </p:nvSpPr>
          <p:spPr bwMode="auto">
            <a:xfrm>
              <a:off x="4526" y="3335"/>
              <a:ext cx="102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/>
                <a:t>outgoing 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/>
                <a:t>message queue</a:t>
              </a:r>
              <a:endParaRPr lang="en-US" altLang="en-US" sz="2400" dirty="0"/>
            </a:p>
          </p:txBody>
        </p:sp>
      </p:grpSp>
      <p:pic>
        <p:nvPicPr>
          <p:cNvPr id="120839" name="Picture 23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94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41" name="Group 389"/>
          <p:cNvGrpSpPr>
            <a:grpSpLocks/>
          </p:cNvGrpSpPr>
          <p:nvPr/>
        </p:nvGrpSpPr>
        <p:grpSpPr bwMode="auto">
          <a:xfrm>
            <a:off x="6899276" y="2787650"/>
            <a:ext cx="477838" cy="715963"/>
            <a:chOff x="4140" y="429"/>
            <a:chExt cx="1425" cy="2396"/>
          </a:xfrm>
        </p:grpSpPr>
        <p:sp>
          <p:nvSpPr>
            <p:cNvPr id="121004" name="Freeform 39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005" name="Rectangle 391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1006" name="Freeform 39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007" name="Freeform 39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008" name="Rectangle 394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1009" name="Group 39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1034" name="AutoShape 39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35" name="AutoShape 397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1010" name="Rectangle 398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1011" name="Group 39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1032" name="AutoShape 400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33" name="AutoShape 401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1012" name="Rectangle 402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1013" name="Rectangle 403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1014" name="Group 40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1030" name="AutoShape 405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31" name="AutoShape 40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1015" name="Freeform 40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1016" name="Group 40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1028" name="AutoShape 409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9" name="AutoShape 410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1017" name="Rectangle 411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1018" name="Freeform 41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019" name="Freeform 41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020" name="Oval 414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1021" name="Freeform 41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022" name="AutoShape 416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1023" name="AutoShape 417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1024" name="Oval 418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1025" name="Oval 419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21026" name="Oval 420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1027" name="Rectangle 421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0842" name="Group 356"/>
          <p:cNvGrpSpPr>
            <a:grpSpLocks/>
          </p:cNvGrpSpPr>
          <p:nvPr/>
        </p:nvGrpSpPr>
        <p:grpSpPr bwMode="auto">
          <a:xfrm>
            <a:off x="4906963" y="4181475"/>
            <a:ext cx="477838" cy="715963"/>
            <a:chOff x="4140" y="429"/>
            <a:chExt cx="1425" cy="2396"/>
          </a:xfrm>
        </p:grpSpPr>
        <p:sp>
          <p:nvSpPr>
            <p:cNvPr id="120972" name="Freeform 35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73" name="Rectangle 358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74" name="Freeform 35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75" name="Freeform 36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76" name="Rectangle 361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0977" name="Group 36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1002" name="AutoShape 36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03" name="AutoShape 364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978" name="Rectangle 365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0979" name="Group 36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1000" name="AutoShape 367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01" name="AutoShape 368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980" name="Rectangle 369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81" name="Rectangle 370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0982" name="Group 37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0998" name="AutoShape 372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9" name="AutoShape 373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983" name="Freeform 37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984" name="Group 37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0996" name="AutoShape 376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7" name="AutoShape 377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985" name="Rectangle 378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86" name="Freeform 37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87" name="Freeform 38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88" name="Oval 381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89" name="Freeform 38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90" name="AutoShape 383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91" name="AutoShape 384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92" name="Oval 385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93" name="Oval 386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20994" name="Oval 387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95" name="Rectangle 388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0843" name="Group 320"/>
          <p:cNvGrpSpPr>
            <a:grpSpLocks/>
          </p:cNvGrpSpPr>
          <p:nvPr/>
        </p:nvGrpSpPr>
        <p:grpSpPr bwMode="auto">
          <a:xfrm>
            <a:off x="4929188" y="1839913"/>
            <a:ext cx="477838" cy="715963"/>
            <a:chOff x="4140" y="429"/>
            <a:chExt cx="1425" cy="2396"/>
          </a:xfrm>
        </p:grpSpPr>
        <p:sp>
          <p:nvSpPr>
            <p:cNvPr id="120940" name="Freeform 32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41" name="Rectangle 322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42" name="Freeform 32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43" name="Freeform 32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44" name="Rectangle 325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0945" name="Group 32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0970" name="AutoShape 32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71" name="AutoShape 328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946" name="Rectangle 329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0947" name="Group 33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0968" name="AutoShape 331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9" name="AutoShape 332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948" name="Rectangle 333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49" name="Rectangle 334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0950" name="Group 33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0966" name="AutoShape 336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7" name="AutoShape 337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951" name="Freeform 33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952" name="Group 33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0964" name="AutoShape 340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5" name="AutoShape 341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953" name="Rectangle 342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54" name="Freeform 34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55" name="Freeform 34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56" name="Oval 345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57" name="Freeform 34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58" name="AutoShape 347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59" name="AutoShape 348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60" name="Oval 349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61" name="Oval 350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20962" name="Oval 351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0963" name="Rectangle 352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20844" name="Line 9"/>
          <p:cNvSpPr>
            <a:spLocks noChangeShapeType="1"/>
          </p:cNvSpPr>
          <p:nvPr/>
        </p:nvSpPr>
        <p:spPr bwMode="auto">
          <a:xfrm>
            <a:off x="5927726" y="2606675"/>
            <a:ext cx="1123950" cy="7905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0845" name="Group 19"/>
          <p:cNvGrpSpPr>
            <a:grpSpLocks/>
          </p:cNvGrpSpPr>
          <p:nvPr/>
        </p:nvGrpSpPr>
        <p:grpSpPr bwMode="auto">
          <a:xfrm>
            <a:off x="7089776" y="2986088"/>
            <a:ext cx="809625" cy="1049338"/>
            <a:chOff x="4296" y="2627"/>
            <a:chExt cx="510" cy="661"/>
          </a:xfrm>
        </p:grpSpPr>
        <p:sp>
          <p:nvSpPr>
            <p:cNvPr id="120925" name="Rectangle 20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26" name="Text Box 21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0927" name="Rectangle 22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28" name="Line 23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29" name="Line 24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30" name="Line 25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31" name="Line 26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32" name="Line 27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33" name="Line 28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34" name="Line 29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35" name="Rectangle 30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36" name="Rectangle 31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37" name="Rectangle 32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38" name="Rectangle 33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39" name="Rectangle 34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0846" name="Group 60"/>
          <p:cNvGrpSpPr>
            <a:grpSpLocks/>
          </p:cNvGrpSpPr>
          <p:nvPr/>
        </p:nvGrpSpPr>
        <p:grpSpPr bwMode="auto">
          <a:xfrm>
            <a:off x="5089526" y="4386263"/>
            <a:ext cx="809625" cy="1049338"/>
            <a:chOff x="4296" y="2627"/>
            <a:chExt cx="510" cy="661"/>
          </a:xfrm>
        </p:grpSpPr>
        <p:sp>
          <p:nvSpPr>
            <p:cNvPr id="120910" name="Rectangle 6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11" name="Text Box 62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0912" name="Rectangle 6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13" name="Line 6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14" name="Line 6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15" name="Line 6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16" name="Line 6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17" name="Line 6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18" name="Line 6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19" name="Line 7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20" name="Rectangle 7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21" name="Rectangle 7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22" name="Rectangle 7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23" name="Rectangle 7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24" name="Rectangle 7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0847" name="Group 96"/>
          <p:cNvGrpSpPr>
            <a:grpSpLocks/>
          </p:cNvGrpSpPr>
          <p:nvPr/>
        </p:nvGrpSpPr>
        <p:grpSpPr bwMode="auto">
          <a:xfrm>
            <a:off x="5089526" y="2138363"/>
            <a:ext cx="809625" cy="1049338"/>
            <a:chOff x="4296" y="2627"/>
            <a:chExt cx="510" cy="661"/>
          </a:xfrm>
        </p:grpSpPr>
        <p:sp>
          <p:nvSpPr>
            <p:cNvPr id="120895" name="Rectangle 97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896" name="Text Box 98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/>
                <a:t>server</a:t>
              </a:r>
              <a:endParaRPr lang="en-US" altLang="en-US" sz="2400" dirty="0"/>
            </a:p>
          </p:txBody>
        </p:sp>
        <p:sp>
          <p:nvSpPr>
            <p:cNvPr id="120897" name="Rectangle 99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898" name="Line 100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9" name="Line 101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0" name="Line 102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1" name="Line 103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2" name="Line 104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3" name="Line 105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4" name="Line 106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5" name="Rectangle 107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06" name="Rectangle 108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07" name="Rectangle 109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08" name="Rectangle 110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909" name="Rectangle 111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sp>
        <p:nvSpPr>
          <p:cNvPr id="120848" name="Line 117"/>
          <p:cNvSpPr>
            <a:spLocks noChangeShapeType="1"/>
          </p:cNvSpPr>
          <p:nvPr/>
        </p:nvSpPr>
        <p:spPr bwMode="auto">
          <a:xfrm flipV="1">
            <a:off x="5927726" y="3730625"/>
            <a:ext cx="1123950" cy="10858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9" name="Line 118"/>
          <p:cNvSpPr>
            <a:spLocks noChangeShapeType="1"/>
          </p:cNvSpPr>
          <p:nvPr/>
        </p:nvSpPr>
        <p:spPr bwMode="auto">
          <a:xfrm flipH="1" flipV="1">
            <a:off x="5184776" y="3206750"/>
            <a:ext cx="0" cy="12477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0850" name="Group 119"/>
          <p:cNvGrpSpPr>
            <a:grpSpLocks/>
          </p:cNvGrpSpPr>
          <p:nvPr/>
        </p:nvGrpSpPr>
        <p:grpSpPr bwMode="auto">
          <a:xfrm>
            <a:off x="6024563" y="4024313"/>
            <a:ext cx="1031875" cy="457200"/>
            <a:chOff x="3745" y="2537"/>
            <a:chExt cx="650" cy="288"/>
          </a:xfrm>
        </p:grpSpPr>
        <p:sp>
          <p:nvSpPr>
            <p:cNvPr id="120893" name="Rectangle 120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894" name="Text Box 121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0851" name="Group 122"/>
          <p:cNvGrpSpPr>
            <a:grpSpLocks/>
          </p:cNvGrpSpPr>
          <p:nvPr/>
        </p:nvGrpSpPr>
        <p:grpSpPr bwMode="auto">
          <a:xfrm>
            <a:off x="5986463" y="2767013"/>
            <a:ext cx="1031875" cy="457200"/>
            <a:chOff x="3745" y="2537"/>
            <a:chExt cx="650" cy="288"/>
          </a:xfrm>
        </p:grpSpPr>
        <p:sp>
          <p:nvSpPr>
            <p:cNvPr id="120891" name="Rectangle 123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892" name="Text Box 124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0852" name="Group 125"/>
          <p:cNvGrpSpPr>
            <a:grpSpLocks/>
          </p:cNvGrpSpPr>
          <p:nvPr/>
        </p:nvGrpSpPr>
        <p:grpSpPr bwMode="auto">
          <a:xfrm>
            <a:off x="4662488" y="3481388"/>
            <a:ext cx="1031875" cy="457200"/>
            <a:chOff x="3745" y="2537"/>
            <a:chExt cx="650" cy="288"/>
          </a:xfrm>
        </p:grpSpPr>
        <p:sp>
          <p:nvSpPr>
            <p:cNvPr id="120889" name="Rectangle 126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0890" name="Text Box 127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dirty="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0884" name="Group 353"/>
          <p:cNvGrpSpPr>
            <a:grpSpLocks/>
          </p:cNvGrpSpPr>
          <p:nvPr/>
        </p:nvGrpSpPr>
        <p:grpSpPr bwMode="auto">
          <a:xfrm>
            <a:off x="5716588" y="1631950"/>
            <a:ext cx="890588" cy="828675"/>
            <a:chOff x="-44" y="1473"/>
            <a:chExt cx="981" cy="1105"/>
          </a:xfrm>
        </p:grpSpPr>
        <p:pic>
          <p:nvPicPr>
            <p:cNvPr id="120887" name="Picture 35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88" name="Freeform 35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20885" name="Rectangle 115"/>
          <p:cNvSpPr>
            <a:spLocks noChangeArrowheads="1"/>
          </p:cNvSpPr>
          <p:nvPr/>
        </p:nvSpPr>
        <p:spPr bwMode="auto">
          <a:xfrm>
            <a:off x="5753101" y="1447800"/>
            <a:ext cx="604838" cy="523875"/>
          </a:xfrm>
          <a:prstGeom prst="rect">
            <a:avLst/>
          </a:prstGeom>
          <a:solidFill>
            <a:schemeClr val="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20886" name="Text Box 116"/>
          <p:cNvSpPr txBox="1">
            <a:spLocks noChangeArrowheads="1"/>
          </p:cNvSpPr>
          <p:nvPr/>
        </p:nvSpPr>
        <p:spPr bwMode="auto">
          <a:xfrm>
            <a:off x="5694363" y="1406525"/>
            <a:ext cx="6921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user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agent</a:t>
            </a:r>
            <a:endParaRPr lang="en-US" altLang="en-US" sz="2400" dirty="0"/>
          </a:p>
        </p:txBody>
      </p:sp>
      <p:grpSp>
        <p:nvGrpSpPr>
          <p:cNvPr id="120879" name="Group 425"/>
          <p:cNvGrpSpPr>
            <a:grpSpLocks/>
          </p:cNvGrpSpPr>
          <p:nvPr/>
        </p:nvGrpSpPr>
        <p:grpSpPr bwMode="auto">
          <a:xfrm>
            <a:off x="7753351" y="2447925"/>
            <a:ext cx="890588" cy="828675"/>
            <a:chOff x="-44" y="1473"/>
            <a:chExt cx="981" cy="1105"/>
          </a:xfrm>
        </p:grpSpPr>
        <p:pic>
          <p:nvPicPr>
            <p:cNvPr id="120882" name="Picture 426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83" name="Freeform 42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20880" name="Rectangle 115"/>
          <p:cNvSpPr>
            <a:spLocks noChangeArrowheads="1"/>
          </p:cNvSpPr>
          <p:nvPr/>
        </p:nvSpPr>
        <p:spPr bwMode="auto">
          <a:xfrm>
            <a:off x="7789864" y="2263775"/>
            <a:ext cx="604838" cy="523875"/>
          </a:xfrm>
          <a:prstGeom prst="rect">
            <a:avLst/>
          </a:prstGeom>
          <a:solidFill>
            <a:schemeClr val="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20881" name="Text Box 116"/>
          <p:cNvSpPr txBox="1">
            <a:spLocks noChangeArrowheads="1"/>
          </p:cNvSpPr>
          <p:nvPr/>
        </p:nvSpPr>
        <p:spPr bwMode="auto">
          <a:xfrm>
            <a:off x="7731126" y="2222500"/>
            <a:ext cx="6921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user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agent</a:t>
            </a:r>
            <a:endParaRPr lang="en-US" altLang="en-US" sz="2400"/>
          </a:p>
        </p:txBody>
      </p:sp>
      <p:grpSp>
        <p:nvGrpSpPr>
          <p:cNvPr id="120874" name="Group 431"/>
          <p:cNvGrpSpPr>
            <a:grpSpLocks/>
          </p:cNvGrpSpPr>
          <p:nvPr/>
        </p:nvGrpSpPr>
        <p:grpSpPr bwMode="auto">
          <a:xfrm>
            <a:off x="8089901" y="3209925"/>
            <a:ext cx="890588" cy="828675"/>
            <a:chOff x="-44" y="1473"/>
            <a:chExt cx="981" cy="1105"/>
          </a:xfrm>
        </p:grpSpPr>
        <p:pic>
          <p:nvPicPr>
            <p:cNvPr id="120877" name="Picture 432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78" name="Freeform 43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20875" name="Rectangle 115"/>
          <p:cNvSpPr>
            <a:spLocks noChangeArrowheads="1"/>
          </p:cNvSpPr>
          <p:nvPr/>
        </p:nvSpPr>
        <p:spPr bwMode="auto">
          <a:xfrm>
            <a:off x="8126414" y="3025775"/>
            <a:ext cx="604838" cy="523875"/>
          </a:xfrm>
          <a:prstGeom prst="rect">
            <a:avLst/>
          </a:prstGeom>
          <a:solidFill>
            <a:schemeClr val="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20876" name="Text Box 116"/>
          <p:cNvSpPr txBox="1">
            <a:spLocks noChangeArrowheads="1"/>
          </p:cNvSpPr>
          <p:nvPr/>
        </p:nvSpPr>
        <p:spPr bwMode="auto">
          <a:xfrm>
            <a:off x="8067676" y="2984500"/>
            <a:ext cx="6921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user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agent</a:t>
            </a:r>
            <a:endParaRPr lang="en-US" altLang="en-US" sz="2400"/>
          </a:p>
        </p:txBody>
      </p:sp>
      <p:grpSp>
        <p:nvGrpSpPr>
          <p:cNvPr id="120869" name="Group 437"/>
          <p:cNvGrpSpPr>
            <a:grpSpLocks/>
          </p:cNvGrpSpPr>
          <p:nvPr/>
        </p:nvGrpSpPr>
        <p:grpSpPr bwMode="auto">
          <a:xfrm>
            <a:off x="7958138" y="4257675"/>
            <a:ext cx="890588" cy="828675"/>
            <a:chOff x="-44" y="1473"/>
            <a:chExt cx="981" cy="1105"/>
          </a:xfrm>
        </p:grpSpPr>
        <p:pic>
          <p:nvPicPr>
            <p:cNvPr id="120872" name="Picture 43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73" name="Freeform 43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20870" name="Rectangle 115"/>
          <p:cNvSpPr>
            <a:spLocks noChangeArrowheads="1"/>
          </p:cNvSpPr>
          <p:nvPr/>
        </p:nvSpPr>
        <p:spPr bwMode="auto">
          <a:xfrm>
            <a:off x="7994651" y="4073525"/>
            <a:ext cx="604838" cy="523875"/>
          </a:xfrm>
          <a:prstGeom prst="rect">
            <a:avLst/>
          </a:prstGeom>
          <a:solidFill>
            <a:schemeClr val="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20871" name="Text Box 116"/>
          <p:cNvSpPr txBox="1">
            <a:spLocks noChangeArrowheads="1"/>
          </p:cNvSpPr>
          <p:nvPr/>
        </p:nvSpPr>
        <p:spPr bwMode="auto">
          <a:xfrm>
            <a:off x="7935913" y="4032250"/>
            <a:ext cx="6921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user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agent</a:t>
            </a:r>
            <a:endParaRPr lang="en-US" altLang="en-US" sz="2400"/>
          </a:p>
        </p:txBody>
      </p:sp>
      <p:grpSp>
        <p:nvGrpSpPr>
          <p:cNvPr id="120864" name="Group 443"/>
          <p:cNvGrpSpPr>
            <a:grpSpLocks/>
          </p:cNvGrpSpPr>
          <p:nvPr/>
        </p:nvGrpSpPr>
        <p:grpSpPr bwMode="auto">
          <a:xfrm>
            <a:off x="5346701" y="5695950"/>
            <a:ext cx="890588" cy="828675"/>
            <a:chOff x="-44" y="1473"/>
            <a:chExt cx="981" cy="1105"/>
          </a:xfrm>
        </p:grpSpPr>
        <p:pic>
          <p:nvPicPr>
            <p:cNvPr id="120867" name="Picture 4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68" name="Freeform 4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20865" name="Rectangle 115"/>
          <p:cNvSpPr>
            <a:spLocks noChangeArrowheads="1"/>
          </p:cNvSpPr>
          <p:nvPr/>
        </p:nvSpPr>
        <p:spPr bwMode="auto">
          <a:xfrm>
            <a:off x="5383214" y="5511800"/>
            <a:ext cx="604838" cy="523875"/>
          </a:xfrm>
          <a:prstGeom prst="rect">
            <a:avLst/>
          </a:prstGeom>
          <a:solidFill>
            <a:schemeClr val="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20866" name="Text Box 116"/>
          <p:cNvSpPr txBox="1">
            <a:spLocks noChangeArrowheads="1"/>
          </p:cNvSpPr>
          <p:nvPr/>
        </p:nvSpPr>
        <p:spPr bwMode="auto">
          <a:xfrm>
            <a:off x="5324476" y="5470525"/>
            <a:ext cx="6921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user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agent</a:t>
            </a:r>
            <a:endParaRPr lang="en-US" altLang="en-US" sz="2400"/>
          </a:p>
        </p:txBody>
      </p:sp>
      <p:grpSp>
        <p:nvGrpSpPr>
          <p:cNvPr id="120859" name="Group 449"/>
          <p:cNvGrpSpPr>
            <a:grpSpLocks/>
          </p:cNvGrpSpPr>
          <p:nvPr/>
        </p:nvGrpSpPr>
        <p:grpSpPr bwMode="auto">
          <a:xfrm>
            <a:off x="6075363" y="5076825"/>
            <a:ext cx="890588" cy="828675"/>
            <a:chOff x="-44" y="1473"/>
            <a:chExt cx="981" cy="1105"/>
          </a:xfrm>
        </p:grpSpPr>
        <p:pic>
          <p:nvPicPr>
            <p:cNvPr id="120862" name="Picture 45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63" name="Freeform 45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20860" name="Rectangle 115"/>
          <p:cNvSpPr>
            <a:spLocks noChangeArrowheads="1"/>
          </p:cNvSpPr>
          <p:nvPr/>
        </p:nvSpPr>
        <p:spPr bwMode="auto">
          <a:xfrm>
            <a:off x="6111876" y="4892675"/>
            <a:ext cx="604838" cy="523875"/>
          </a:xfrm>
          <a:prstGeom prst="rect">
            <a:avLst/>
          </a:prstGeom>
          <a:solidFill>
            <a:schemeClr val="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20861" name="Text Box 116"/>
          <p:cNvSpPr txBox="1">
            <a:spLocks noChangeArrowheads="1"/>
          </p:cNvSpPr>
          <p:nvPr/>
        </p:nvSpPr>
        <p:spPr bwMode="auto">
          <a:xfrm>
            <a:off x="6053138" y="4851400"/>
            <a:ext cx="6921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user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agent</a:t>
            </a:r>
            <a:endParaRPr lang="en-US" altLang="en-US" sz="240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663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837" grpId="0" animBg="1"/>
      <p:bldP spid="120844" grpId="0" animBg="1"/>
      <p:bldP spid="120848" grpId="0" animBg="1"/>
      <p:bldP spid="120849" grpId="0" animBg="1"/>
      <p:bldP spid="120885" grpId="0" animBg="1"/>
      <p:bldP spid="120886" grpId="0"/>
      <p:bldP spid="120880" grpId="0" animBg="1"/>
      <p:bldP spid="120881" grpId="0"/>
      <p:bldP spid="120875" grpId="0" animBg="1"/>
      <p:bldP spid="120876" grpId="0"/>
      <p:bldP spid="120870" grpId="0" animBg="1"/>
      <p:bldP spid="120871" grpId="0"/>
      <p:bldP spid="120865" grpId="0" animBg="1"/>
      <p:bldP spid="120866" grpId="0"/>
      <p:bldP spid="120860" grpId="0" animBg="1"/>
      <p:bldP spid="120861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3" name="Rectangle 2"/>
          <p:cNvSpPr>
            <a:spLocks noGrp="1" noChangeArrowheads="1"/>
          </p:cNvSpPr>
          <p:nvPr>
            <p:ph type="title"/>
          </p:nvPr>
        </p:nvSpPr>
        <p:spPr>
          <a:xfrm>
            <a:off x="376238" y="222250"/>
            <a:ext cx="7772400" cy="882650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Electronic M</a:t>
            </a:r>
            <a:r>
              <a:rPr lang="en-US" altLang="en-US" sz="4000" dirty="0" smtClean="0">
                <a:latin typeface="Calibri Light"/>
                <a:ea typeface="ＭＳ Ｐゴシック" charset="-128"/>
              </a:rPr>
              <a:t>ail</a:t>
            </a:r>
            <a:r>
              <a:rPr lang="en-US" altLang="en-US" sz="4000" dirty="0">
                <a:latin typeface="Calibri Light"/>
                <a:ea typeface="ＭＳ Ｐゴシック" charset="-128"/>
              </a:rPr>
              <a:t>: </a:t>
            </a:r>
            <a:r>
              <a:rPr lang="en-US" altLang="en-US" sz="4000" dirty="0" smtClean="0">
                <a:latin typeface="Calibri Light"/>
                <a:ea typeface="ＭＳ Ｐゴシック" charset="-128"/>
              </a:rPr>
              <a:t>Mail </a:t>
            </a:r>
            <a:r>
              <a:rPr lang="en-US" altLang="en-US" sz="4000" dirty="0">
                <a:latin typeface="Calibri Light"/>
                <a:ea typeface="ＭＳ Ｐゴシック" charset="-128"/>
              </a:rPr>
              <a:t>S</a:t>
            </a:r>
            <a:r>
              <a:rPr lang="en-US" altLang="en-US" sz="4000" dirty="0" smtClean="0">
                <a:latin typeface="Calibri Light"/>
                <a:ea typeface="ＭＳ Ｐゴシック" charset="-128"/>
              </a:rPr>
              <a:t>ervers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sp>
        <p:nvSpPr>
          <p:cNvPr id="122884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57200" y="1398588"/>
            <a:ext cx="4186311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M</a:t>
            </a:r>
            <a:r>
              <a:rPr lang="en-US" altLang="en-US" dirty="0" smtClean="0">
                <a:solidFill>
                  <a:srgbClr val="CC0000"/>
                </a:solidFill>
                <a:latin typeface="Calibri"/>
                <a:ea typeface="ＭＳ Ｐゴシック" charset="-128"/>
              </a:rPr>
              <a:t>ail </a:t>
            </a: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</a:t>
            </a:r>
            <a:r>
              <a:rPr lang="en-US" altLang="en-US" dirty="0" smtClean="0">
                <a:solidFill>
                  <a:srgbClr val="CC0000"/>
                </a:solidFill>
                <a:latin typeface="Calibri"/>
                <a:ea typeface="ＭＳ Ｐゴシック" charset="-128"/>
              </a:rPr>
              <a:t>ervers</a:t>
            </a: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:</a:t>
            </a:r>
          </a:p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mailbox</a:t>
            </a:r>
            <a:r>
              <a:rPr lang="en-US" altLang="en-US" sz="2400" dirty="0">
                <a:latin typeface="Calibri"/>
                <a:ea typeface="ＭＳ Ｐゴシック" charset="-128"/>
              </a:rPr>
              <a:t> contains incoming messages for user</a:t>
            </a:r>
          </a:p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message queue</a:t>
            </a:r>
            <a:r>
              <a:rPr lang="en-US" altLang="en-US" sz="2400" dirty="0">
                <a:latin typeface="Calibri"/>
                <a:ea typeface="ＭＳ Ｐゴシック" charset="-128"/>
              </a:rPr>
              <a:t> of outgoing (to be sent) mail messages</a:t>
            </a:r>
          </a:p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SMTP protocol</a:t>
            </a:r>
            <a:r>
              <a:rPr lang="en-US" altLang="en-US" sz="2400" dirty="0">
                <a:latin typeface="Calibri"/>
                <a:ea typeface="ＭＳ Ｐゴシック" charset="-128"/>
              </a:rPr>
              <a:t> between mail servers to send email messages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client: sending mail server</a:t>
            </a:r>
          </a:p>
          <a:p>
            <a:pPr lvl="1"/>
            <a:r>
              <a:rPr lang="en-US" altLang="ja-JP" dirty="0" smtClean="0">
                <a:latin typeface="Calibri"/>
                <a:ea typeface="ＭＳ Ｐゴシック" charset="-128"/>
              </a:rPr>
              <a:t>“server”: </a:t>
            </a:r>
            <a:r>
              <a:rPr lang="en-US" altLang="ja-JP" dirty="0">
                <a:latin typeface="Calibri"/>
                <a:ea typeface="ＭＳ Ｐゴシック" charset="-128"/>
              </a:rPr>
              <a:t>receiving mail server</a:t>
            </a:r>
            <a:endParaRPr lang="en-US" altLang="en-US" dirty="0">
              <a:latin typeface="Calibri"/>
              <a:ea typeface="ＭＳ Ｐゴシック" charset="-128"/>
            </a:endParaRPr>
          </a:p>
        </p:txBody>
      </p:sp>
      <p:pic>
        <p:nvPicPr>
          <p:cNvPr id="122885" name="Picture 15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882650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6" name="Group 271"/>
          <p:cNvGrpSpPr>
            <a:grpSpLocks/>
          </p:cNvGrpSpPr>
          <p:nvPr/>
        </p:nvGrpSpPr>
        <p:grpSpPr bwMode="auto">
          <a:xfrm>
            <a:off x="6899275" y="2787650"/>
            <a:ext cx="477838" cy="715963"/>
            <a:chOff x="4140" y="429"/>
            <a:chExt cx="1425" cy="2396"/>
          </a:xfrm>
        </p:grpSpPr>
        <p:sp>
          <p:nvSpPr>
            <p:cNvPr id="123049" name="Freeform 27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0" name="Rectangle 273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51" name="Freeform 27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2" name="Freeform 27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3" name="Rectangle 276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4" name="Group 27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79" name="AutoShape 27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80" name="AutoShape 279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55" name="Rectangle 280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6" name="Group 28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77" name="AutoShape 28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8" name="AutoShape 283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57" name="Rectangle 284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58" name="Rectangle 285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9" name="Group 28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75" name="AutoShape 28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6" name="AutoShape 288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60" name="Freeform 28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61" name="Group 29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73" name="AutoShape 291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4" name="AutoShape 292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62" name="Rectangle 293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3" name="Freeform 29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4" name="Freeform 29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5" name="Oval 296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6" name="Freeform 29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7" name="AutoShape 298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8" name="AutoShape 299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9" name="Oval 300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0" name="Oval 301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23071" name="Oval 302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2" name="Rectangle 303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2887" name="Group 304"/>
          <p:cNvGrpSpPr>
            <a:grpSpLocks/>
          </p:cNvGrpSpPr>
          <p:nvPr/>
        </p:nvGrpSpPr>
        <p:grpSpPr bwMode="auto">
          <a:xfrm>
            <a:off x="4906963" y="4181475"/>
            <a:ext cx="477837" cy="715963"/>
            <a:chOff x="4140" y="429"/>
            <a:chExt cx="1425" cy="2396"/>
          </a:xfrm>
        </p:grpSpPr>
        <p:sp>
          <p:nvSpPr>
            <p:cNvPr id="123017" name="Freeform 30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8" name="Rectangle 306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19" name="Freeform 30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0" name="Freeform 30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1" name="Rectangle 309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2" name="Group 31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47" name="AutoShape 31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8" name="AutoShape 312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3" name="Rectangle 313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4" name="Group 31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45" name="AutoShape 31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6" name="AutoShape 316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5" name="Rectangle 317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26" name="Rectangle 318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7" name="Group 31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43" name="AutoShape 32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4" name="AutoShape 321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8" name="Freeform 32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29" name="Group 32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41" name="AutoShape 324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2" name="AutoShape 325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30" name="Rectangle 326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1" name="Freeform 32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2" name="Freeform 32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3" name="Oval 329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4" name="Freeform 33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5" name="AutoShape 331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6" name="AutoShape 332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7" name="Oval 333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8" name="Oval 334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23039" name="Oval 335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40" name="Rectangle 336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2888" name="Group 337"/>
          <p:cNvGrpSpPr>
            <a:grpSpLocks/>
          </p:cNvGrpSpPr>
          <p:nvPr/>
        </p:nvGrpSpPr>
        <p:grpSpPr bwMode="auto">
          <a:xfrm>
            <a:off x="4929188" y="1839913"/>
            <a:ext cx="477837" cy="715962"/>
            <a:chOff x="4140" y="429"/>
            <a:chExt cx="1425" cy="2396"/>
          </a:xfrm>
        </p:grpSpPr>
        <p:sp>
          <p:nvSpPr>
            <p:cNvPr id="122985" name="Freeform 33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6" name="Rectangle 339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87" name="Freeform 34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8" name="Freeform 34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9" name="Rectangle 342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0" name="Group 34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15" name="AutoShape 34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6" name="AutoShape 345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1" name="Rectangle 346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2" name="Group 34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13" name="AutoShape 34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4" name="AutoShape 349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3" name="Rectangle 350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94" name="Rectangle 351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5" name="Group 35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11" name="AutoShape 353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2" name="AutoShape 354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6" name="Freeform 35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97" name="Group 35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09" name="AutoShape 357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0" name="AutoShape 358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8" name="Rectangle 359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99" name="Freeform 36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0" name="Freeform 36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1" name="Oval 362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2" name="Freeform 36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3" name="AutoShape 364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4" name="AutoShape 365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5" name="Oval 366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6" name="Oval 367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23007" name="Oval 368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8" name="Rectangle 369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22889" name="Line 9"/>
          <p:cNvSpPr>
            <a:spLocks noChangeShapeType="1"/>
          </p:cNvSpPr>
          <p:nvPr/>
        </p:nvSpPr>
        <p:spPr bwMode="auto">
          <a:xfrm>
            <a:off x="5927725" y="2606675"/>
            <a:ext cx="1123950" cy="7905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0" name="Group 19"/>
          <p:cNvGrpSpPr>
            <a:grpSpLocks/>
          </p:cNvGrpSpPr>
          <p:nvPr/>
        </p:nvGrpSpPr>
        <p:grpSpPr bwMode="auto">
          <a:xfrm>
            <a:off x="7089775" y="2986088"/>
            <a:ext cx="809625" cy="1049337"/>
            <a:chOff x="4296" y="2627"/>
            <a:chExt cx="510" cy="661"/>
          </a:xfrm>
        </p:grpSpPr>
        <p:sp>
          <p:nvSpPr>
            <p:cNvPr id="122970" name="Rectangle 20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71" name="Text Box 21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72" name="Rectangle 22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73" name="Line 23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4" name="Line 24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5" name="Line 25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6" name="Line 26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7" name="Line 27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8" name="Line 28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9" name="Line 29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80" name="Rectangle 30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1" name="Rectangle 31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2" name="Rectangle 32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3" name="Rectangle 33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4" name="Rectangle 34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2891" name="Group 60"/>
          <p:cNvGrpSpPr>
            <a:grpSpLocks/>
          </p:cNvGrpSpPr>
          <p:nvPr/>
        </p:nvGrpSpPr>
        <p:grpSpPr bwMode="auto">
          <a:xfrm>
            <a:off x="5089525" y="4386263"/>
            <a:ext cx="809625" cy="1049337"/>
            <a:chOff x="4296" y="2627"/>
            <a:chExt cx="510" cy="661"/>
          </a:xfrm>
        </p:grpSpPr>
        <p:sp>
          <p:nvSpPr>
            <p:cNvPr id="122955" name="Rectangle 6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6" name="Text Box 62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57" name="Rectangle 6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8" name="Line 6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9" name="Line 6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0" name="Line 6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1" name="Line 6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2" name="Line 6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3" name="Line 6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4" name="Line 7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5" name="Rectangle 7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6" name="Rectangle 7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7" name="Rectangle 7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8" name="Rectangle 7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9" name="Rectangle 7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2892" name="Group 96"/>
          <p:cNvGrpSpPr>
            <a:grpSpLocks/>
          </p:cNvGrpSpPr>
          <p:nvPr/>
        </p:nvGrpSpPr>
        <p:grpSpPr bwMode="auto">
          <a:xfrm>
            <a:off x="5089525" y="2138363"/>
            <a:ext cx="809625" cy="1049337"/>
            <a:chOff x="4296" y="2627"/>
            <a:chExt cx="510" cy="661"/>
          </a:xfrm>
        </p:grpSpPr>
        <p:sp>
          <p:nvSpPr>
            <p:cNvPr id="122940" name="Rectangle 97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41" name="Text Box 98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42" name="Rectangle 99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43" name="Line 100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4" name="Line 101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5" name="Line 102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6" name="Line 103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7" name="Line 104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8" name="Line 105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9" name="Line 106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0" name="Rectangle 107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1" name="Rectangle 108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2" name="Rectangle 109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3" name="Rectangle 110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4" name="Rectangle 111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sp>
        <p:nvSpPr>
          <p:cNvPr id="122893" name="Line 117"/>
          <p:cNvSpPr>
            <a:spLocks noChangeShapeType="1"/>
          </p:cNvSpPr>
          <p:nvPr/>
        </p:nvSpPr>
        <p:spPr bwMode="auto">
          <a:xfrm flipV="1">
            <a:off x="5927725" y="3730625"/>
            <a:ext cx="1123950" cy="10858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4" name="Line 118"/>
          <p:cNvSpPr>
            <a:spLocks noChangeShapeType="1"/>
          </p:cNvSpPr>
          <p:nvPr/>
        </p:nvSpPr>
        <p:spPr bwMode="auto">
          <a:xfrm flipH="1" flipV="1">
            <a:off x="5184775" y="3206750"/>
            <a:ext cx="0" cy="12477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5" name="Group 119"/>
          <p:cNvGrpSpPr>
            <a:grpSpLocks/>
          </p:cNvGrpSpPr>
          <p:nvPr/>
        </p:nvGrpSpPr>
        <p:grpSpPr bwMode="auto">
          <a:xfrm>
            <a:off x="6024563" y="4024313"/>
            <a:ext cx="1031875" cy="457200"/>
            <a:chOff x="3745" y="2537"/>
            <a:chExt cx="650" cy="288"/>
          </a:xfrm>
        </p:grpSpPr>
        <p:sp>
          <p:nvSpPr>
            <p:cNvPr id="122938" name="Rectangle 120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9" name="Text Box 121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6" name="Group 122"/>
          <p:cNvGrpSpPr>
            <a:grpSpLocks/>
          </p:cNvGrpSpPr>
          <p:nvPr/>
        </p:nvGrpSpPr>
        <p:grpSpPr bwMode="auto">
          <a:xfrm>
            <a:off x="5986463" y="2767013"/>
            <a:ext cx="1031875" cy="457200"/>
            <a:chOff x="3745" y="2537"/>
            <a:chExt cx="650" cy="288"/>
          </a:xfrm>
        </p:grpSpPr>
        <p:sp>
          <p:nvSpPr>
            <p:cNvPr id="122936" name="Rectangle 123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7" name="Text Box 124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7" name="Group 125"/>
          <p:cNvGrpSpPr>
            <a:grpSpLocks/>
          </p:cNvGrpSpPr>
          <p:nvPr/>
        </p:nvGrpSpPr>
        <p:grpSpPr bwMode="auto">
          <a:xfrm>
            <a:off x="4662488" y="3481388"/>
            <a:ext cx="1031875" cy="457200"/>
            <a:chOff x="3745" y="2537"/>
            <a:chExt cx="650" cy="288"/>
          </a:xfrm>
        </p:grpSpPr>
        <p:sp>
          <p:nvSpPr>
            <p:cNvPr id="122934" name="Rectangle 126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5" name="Text Box 127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8" name="Group 430"/>
          <p:cNvGrpSpPr>
            <a:grpSpLocks/>
          </p:cNvGrpSpPr>
          <p:nvPr/>
        </p:nvGrpSpPr>
        <p:grpSpPr bwMode="auto">
          <a:xfrm>
            <a:off x="5694363" y="1406525"/>
            <a:ext cx="912812" cy="1054100"/>
            <a:chOff x="3574" y="550"/>
            <a:chExt cx="575" cy="664"/>
          </a:xfrm>
        </p:grpSpPr>
        <p:grpSp>
          <p:nvGrpSpPr>
            <p:cNvPr id="122929" name="Group 43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32" name="Picture 43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33" name="Freeform 43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3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899" name="Group 436"/>
          <p:cNvGrpSpPr>
            <a:grpSpLocks/>
          </p:cNvGrpSpPr>
          <p:nvPr/>
        </p:nvGrpSpPr>
        <p:grpSpPr bwMode="auto">
          <a:xfrm>
            <a:off x="7731125" y="2222500"/>
            <a:ext cx="912813" cy="1054100"/>
            <a:chOff x="3574" y="550"/>
            <a:chExt cx="575" cy="664"/>
          </a:xfrm>
        </p:grpSpPr>
        <p:grpSp>
          <p:nvGrpSpPr>
            <p:cNvPr id="122924" name="Group 43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7" name="Picture 4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8" name="Freeform 43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26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0" name="Group 442"/>
          <p:cNvGrpSpPr>
            <a:grpSpLocks/>
          </p:cNvGrpSpPr>
          <p:nvPr/>
        </p:nvGrpSpPr>
        <p:grpSpPr bwMode="auto">
          <a:xfrm>
            <a:off x="8067675" y="2984500"/>
            <a:ext cx="912813" cy="1054100"/>
            <a:chOff x="3574" y="550"/>
            <a:chExt cx="575" cy="664"/>
          </a:xfrm>
        </p:grpSpPr>
        <p:grpSp>
          <p:nvGrpSpPr>
            <p:cNvPr id="122919" name="Group 44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2" name="Picture 44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3" name="Freeform 44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2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1" name="Group 448"/>
          <p:cNvGrpSpPr>
            <a:grpSpLocks/>
          </p:cNvGrpSpPr>
          <p:nvPr/>
        </p:nvGrpSpPr>
        <p:grpSpPr bwMode="auto">
          <a:xfrm>
            <a:off x="7935913" y="4032250"/>
            <a:ext cx="912812" cy="1054100"/>
            <a:chOff x="3574" y="550"/>
            <a:chExt cx="575" cy="664"/>
          </a:xfrm>
        </p:grpSpPr>
        <p:grpSp>
          <p:nvGrpSpPr>
            <p:cNvPr id="122914" name="Group 449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7" name="Picture 45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8" name="Freeform 45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16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2" name="Group 454"/>
          <p:cNvGrpSpPr>
            <a:grpSpLocks/>
          </p:cNvGrpSpPr>
          <p:nvPr/>
        </p:nvGrpSpPr>
        <p:grpSpPr bwMode="auto">
          <a:xfrm>
            <a:off x="5324475" y="5470525"/>
            <a:ext cx="912813" cy="1054100"/>
            <a:chOff x="3574" y="550"/>
            <a:chExt cx="575" cy="664"/>
          </a:xfrm>
        </p:grpSpPr>
        <p:grpSp>
          <p:nvGrpSpPr>
            <p:cNvPr id="122909" name="Group 455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2" name="Picture 45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3" name="Freeform 45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1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3" name="Group 460"/>
          <p:cNvGrpSpPr>
            <a:grpSpLocks/>
          </p:cNvGrpSpPr>
          <p:nvPr/>
        </p:nvGrpSpPr>
        <p:grpSpPr bwMode="auto">
          <a:xfrm>
            <a:off x="6053138" y="4851400"/>
            <a:ext cx="912812" cy="1054100"/>
            <a:chOff x="3574" y="550"/>
            <a:chExt cx="575" cy="664"/>
          </a:xfrm>
        </p:grpSpPr>
        <p:grpSp>
          <p:nvGrpSpPr>
            <p:cNvPr id="122904" name="Group 46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07" name="Picture 46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08" name="Freeform 46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0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06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sp>
        <p:nvSpPr>
          <p:cNvPr id="201" name="Rectangle 280"/>
          <p:cNvSpPr>
            <a:spLocks noChangeArrowheads="1"/>
          </p:cNvSpPr>
          <p:nvPr/>
        </p:nvSpPr>
        <p:spPr bwMode="auto">
          <a:xfrm>
            <a:off x="6962775" y="628650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grpSp>
        <p:nvGrpSpPr>
          <p:cNvPr id="202" name="Group 279"/>
          <p:cNvGrpSpPr>
            <a:grpSpLocks/>
          </p:cNvGrpSpPr>
          <p:nvPr/>
        </p:nvGrpSpPr>
        <p:grpSpPr bwMode="auto">
          <a:xfrm>
            <a:off x="7059613" y="576263"/>
            <a:ext cx="1736725" cy="955675"/>
            <a:chOff x="4458" y="3335"/>
            <a:chExt cx="1094" cy="602"/>
          </a:xfrm>
        </p:grpSpPr>
        <p:sp>
          <p:nvSpPr>
            <p:cNvPr id="203" name="Text Box 263"/>
            <p:cNvSpPr txBox="1">
              <a:spLocks noChangeArrowheads="1"/>
            </p:cNvSpPr>
            <p:nvPr/>
          </p:nvSpPr>
          <p:spPr bwMode="auto">
            <a:xfrm>
              <a:off x="4680" y="3725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 mailbox</a:t>
              </a:r>
              <a:endParaRPr lang="en-US" altLang="en-US" sz="2400"/>
            </a:p>
          </p:txBody>
        </p:sp>
        <p:grpSp>
          <p:nvGrpSpPr>
            <p:cNvPr id="204" name="Group 278"/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207" name="Rectangle 264"/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8" name="Line 265"/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" name="Line 266"/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" name="Line 267"/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" name="Line 268"/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" name="Line 269"/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" name="Line 270"/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" name="Line 271"/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05" name="Rectangle 272"/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06" name="Text Box 277"/>
            <p:cNvSpPr txBox="1">
              <a:spLocks noChangeArrowheads="1"/>
            </p:cNvSpPr>
            <p:nvPr/>
          </p:nvSpPr>
          <p:spPr bwMode="auto">
            <a:xfrm>
              <a:off x="4526" y="3335"/>
              <a:ext cx="102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/>
                <a:t>outgoing 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/>
                <a:t>message queue</a:t>
              </a:r>
              <a:endParaRPr lang="en-US" altLang="en-US" sz="2400" dirty="0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2105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2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234950"/>
            <a:ext cx="7772400" cy="958850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Electronic Mail: SMTP </a:t>
            </a:r>
            <a:r>
              <a:rPr lang="en-US" altLang="en-US" sz="3600" dirty="0">
                <a:latin typeface="Calibri Light"/>
                <a:ea typeface="ＭＳ Ｐゴシック" charset="-128"/>
              </a:rPr>
              <a:t>[RFC 2821]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sp>
        <p:nvSpPr>
          <p:cNvPr id="12493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88963" y="1422400"/>
            <a:ext cx="7629525" cy="4648200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r>
              <a:rPr lang="en-US" altLang="en-US" dirty="0">
                <a:latin typeface="Calibri"/>
                <a:ea typeface="ＭＳ Ｐゴシック" charset="-128"/>
              </a:rPr>
              <a:t>uses TCP to reliably transfer email message from client to server, port 25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direct transfer: sending server to receiving server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three phases of transfer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handshaking (greeting)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transfer of messages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closure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command/response interaction (like </a:t>
            </a:r>
            <a:r>
              <a:rPr lang="en-US" altLang="en-US" sz="2400" dirty="0">
                <a:latin typeface="Calibri"/>
                <a:ea typeface="ＭＳ Ｐゴシック" charset="-128"/>
              </a:rPr>
              <a:t>HTTP</a:t>
            </a:r>
            <a:r>
              <a:rPr lang="en-US" altLang="en-US" dirty="0">
                <a:latin typeface="Calibri"/>
                <a:ea typeface="ＭＳ Ｐゴシック" charset="-128"/>
              </a:rPr>
              <a:t>)</a:t>
            </a:r>
            <a:endParaRPr lang="en-US" altLang="en-US" dirty="0">
              <a:solidFill>
                <a:schemeClr val="accent2"/>
              </a:solidFill>
              <a:latin typeface="Calibri"/>
              <a:ea typeface="ＭＳ Ｐゴシック" charset="-128"/>
            </a:endParaRPr>
          </a:p>
          <a:p>
            <a:pPr lvl="1"/>
            <a:r>
              <a:rPr lang="en-US" altLang="en-US" dirty="0">
                <a:solidFill>
                  <a:srgbClr val="000099"/>
                </a:solidFill>
                <a:latin typeface="Calibri"/>
                <a:ea typeface="ＭＳ Ｐゴシック" charset="-128"/>
              </a:rPr>
              <a:t>commands:</a:t>
            </a:r>
            <a:r>
              <a:rPr lang="en-US" altLang="en-US" dirty="0">
                <a:latin typeface="Calibri"/>
                <a:ea typeface="ＭＳ Ｐゴシック" charset="-128"/>
              </a:rPr>
              <a:t> ASCII text</a:t>
            </a:r>
          </a:p>
          <a:p>
            <a:pPr lvl="1"/>
            <a:r>
              <a:rPr lang="en-US" altLang="en-US" dirty="0">
                <a:solidFill>
                  <a:srgbClr val="000099"/>
                </a:solidFill>
                <a:latin typeface="Calibri"/>
                <a:ea typeface="ＭＳ Ｐゴシック" charset="-128"/>
              </a:rPr>
              <a:t>response:</a:t>
            </a:r>
            <a:r>
              <a:rPr lang="en-US" altLang="en-US" dirty="0">
                <a:latin typeface="Calibri"/>
                <a:ea typeface="ＭＳ Ｐゴシック" charset="-128"/>
              </a:rPr>
              <a:t> status code and phrase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messages must be in 7-bit ASCII</a:t>
            </a:r>
            <a:endParaRPr lang="en-US" altLang="en-US" sz="3200" dirty="0">
              <a:latin typeface="Calibri"/>
              <a:ea typeface="ＭＳ Ｐゴシック" charset="-128"/>
            </a:endParaRPr>
          </a:p>
          <a:p>
            <a:pPr lvl="1"/>
            <a:endParaRPr lang="en-US" altLang="en-US" sz="2000" dirty="0">
              <a:latin typeface="Calibri"/>
              <a:ea typeface="ＭＳ Ｐゴシック" charset="-128"/>
            </a:endParaRPr>
          </a:p>
        </p:txBody>
      </p:sp>
      <p:pic>
        <p:nvPicPr>
          <p:cNvPr id="124931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9429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515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83" name="Rectangle 2"/>
          <p:cNvSpPr>
            <a:spLocks noGrp="1" noChangeArrowheads="1"/>
          </p:cNvSpPr>
          <p:nvPr>
            <p:ph type="title"/>
          </p:nvPr>
        </p:nvSpPr>
        <p:spPr>
          <a:xfrm>
            <a:off x="444500" y="22225"/>
            <a:ext cx="8235950" cy="1143000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Scenario: Alice sends message to Bob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sp>
        <p:nvSpPr>
          <p:cNvPr id="126984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371600"/>
            <a:ext cx="3810000" cy="321945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sz="2200" dirty="0">
                <a:latin typeface="Calibri"/>
                <a:ea typeface="ＭＳ Ｐゴシック" charset="-128"/>
              </a:rPr>
              <a:t>1) Alice uses </a:t>
            </a:r>
            <a:r>
              <a:rPr lang="en-US" altLang="en-US" sz="2200" dirty="0" err="1">
                <a:latin typeface="Calibri"/>
                <a:ea typeface="ＭＳ Ｐゴシック" charset="-128"/>
              </a:rPr>
              <a:t>UA to</a:t>
            </a:r>
            <a:r>
              <a:rPr lang="en-US" altLang="en-US" sz="2200" dirty="0">
                <a:latin typeface="Calibri"/>
                <a:ea typeface="ＭＳ Ｐゴシック" charset="-128"/>
              </a:rPr>
              <a:t> compose message </a:t>
            </a:r>
            <a:r>
              <a:rPr lang="ja-JP" altLang="en-US" sz="2200" dirty="0">
                <a:latin typeface="Calibri"/>
                <a:ea typeface="ＭＳ Ｐゴシック" charset="-128"/>
              </a:rPr>
              <a:t>“</a:t>
            </a:r>
            <a:r>
              <a:rPr lang="en-US" altLang="ja-JP" sz="2200" dirty="0">
                <a:latin typeface="Calibri"/>
                <a:ea typeface="ＭＳ Ｐゴシック" charset="-128"/>
              </a:rPr>
              <a:t>to</a:t>
            </a:r>
            <a:r>
              <a:rPr lang="ja-JP" altLang="en-US" sz="2200" dirty="0">
                <a:latin typeface="Calibri"/>
                <a:ea typeface="ＭＳ Ｐゴシック" charset="-128"/>
              </a:rPr>
              <a:t>”</a:t>
            </a:r>
            <a:r>
              <a:rPr lang="en-US" altLang="ja-JP" sz="2200" dirty="0">
                <a:latin typeface="Calibri"/>
                <a:ea typeface="ＭＳ Ｐゴシック" charset="-128"/>
              </a:rPr>
              <a:t> bob@someschool.edu</a:t>
            </a:r>
          </a:p>
          <a:p>
            <a:pPr>
              <a:buFont typeface="Wingdings" charset="2"/>
              <a:buNone/>
            </a:pPr>
            <a:r>
              <a:rPr lang="en-US" altLang="en-US" sz="2200" dirty="0">
                <a:latin typeface="Calibri"/>
                <a:ea typeface="ＭＳ Ｐゴシック" charset="-128"/>
              </a:rPr>
              <a:t>2) Alice</a:t>
            </a:r>
            <a:r>
              <a:rPr lang="ja-JP" altLang="en-US" sz="2200" dirty="0">
                <a:latin typeface="Calibri"/>
                <a:ea typeface="ＭＳ Ｐゴシック" charset="-128"/>
              </a:rPr>
              <a:t>’</a:t>
            </a:r>
            <a:r>
              <a:rPr lang="en-US" altLang="ja-JP" sz="2200" dirty="0">
                <a:latin typeface="Calibri"/>
                <a:ea typeface="ＭＳ Ｐゴシック" charset="-128"/>
              </a:rPr>
              <a:t>s UA sends message to her mail server; message placed in message queue</a:t>
            </a:r>
          </a:p>
          <a:p>
            <a:pPr>
              <a:buFont typeface="Wingdings" charset="2"/>
              <a:buNone/>
            </a:pPr>
            <a:r>
              <a:rPr lang="en-US" altLang="en-US" sz="2200" dirty="0">
                <a:latin typeface="Calibri"/>
                <a:ea typeface="ＭＳ Ｐゴシック" charset="-128"/>
              </a:rPr>
              <a:t>3) client side of SMTP opens TCP connection with Bob</a:t>
            </a:r>
            <a:r>
              <a:rPr lang="ja-JP" altLang="en-US" sz="2200" dirty="0">
                <a:latin typeface="Calibri"/>
                <a:ea typeface="ＭＳ Ｐゴシック" charset="-128"/>
              </a:rPr>
              <a:t>’</a:t>
            </a:r>
            <a:r>
              <a:rPr lang="en-US" altLang="ja-JP" sz="2200" dirty="0">
                <a:latin typeface="Calibri"/>
                <a:ea typeface="ＭＳ Ｐゴシック" charset="-128"/>
              </a:rPr>
              <a:t>s mail server</a:t>
            </a:r>
            <a:endParaRPr lang="en-US" altLang="en-US" sz="2200" dirty="0">
              <a:latin typeface="Calibri"/>
              <a:ea typeface="ＭＳ Ｐゴシック" charset="-128"/>
            </a:endParaRPr>
          </a:p>
        </p:txBody>
      </p:sp>
      <p:sp>
        <p:nvSpPr>
          <p:cNvPr id="126985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508500" y="1335088"/>
            <a:ext cx="3810000" cy="3268662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sz="2200" dirty="0">
                <a:latin typeface="Calibri"/>
                <a:ea typeface="ＭＳ Ｐゴシック" charset="-128"/>
              </a:rPr>
              <a:t>4) SMTP client sends </a:t>
            </a:r>
            <a:r>
              <a:rPr lang="en-US" altLang="en-US" sz="2200" dirty="0" smtClean="0">
                <a:latin typeface="Calibri"/>
                <a:ea typeface="ＭＳ Ｐゴシック" charset="-128"/>
              </a:rPr>
              <a:t>Alice’</a:t>
            </a:r>
            <a:r>
              <a:rPr lang="en-US" altLang="ja-JP" sz="2200" dirty="0" smtClean="0">
                <a:latin typeface="Calibri"/>
                <a:ea typeface="ＭＳ Ｐゴシック" charset="-128"/>
              </a:rPr>
              <a:t>s </a:t>
            </a:r>
            <a:r>
              <a:rPr lang="en-US" altLang="ja-JP" sz="2200" dirty="0">
                <a:latin typeface="Calibri"/>
                <a:ea typeface="ＭＳ Ｐゴシック" charset="-128"/>
              </a:rPr>
              <a:t>message over the TCP connection</a:t>
            </a:r>
          </a:p>
          <a:p>
            <a:pPr>
              <a:buFont typeface="Wingdings" charset="2"/>
              <a:buNone/>
            </a:pPr>
            <a:r>
              <a:rPr lang="en-US" altLang="en-US" sz="2200" dirty="0">
                <a:latin typeface="Calibri"/>
                <a:ea typeface="ＭＳ Ｐゴシック" charset="-128"/>
              </a:rPr>
              <a:t>5) </a:t>
            </a:r>
            <a:r>
              <a:rPr lang="en-US" altLang="en-US" sz="2200" dirty="0" smtClean="0">
                <a:latin typeface="Calibri"/>
                <a:ea typeface="ＭＳ Ｐゴシック" charset="-128"/>
              </a:rPr>
              <a:t>Bob’</a:t>
            </a:r>
            <a:r>
              <a:rPr lang="en-US" altLang="ja-JP" sz="2200" dirty="0" smtClean="0">
                <a:latin typeface="Calibri"/>
                <a:ea typeface="ＭＳ Ｐゴシック" charset="-128"/>
              </a:rPr>
              <a:t>s </a:t>
            </a:r>
            <a:r>
              <a:rPr lang="en-US" altLang="ja-JP" sz="2200" dirty="0">
                <a:latin typeface="Calibri"/>
                <a:ea typeface="ＭＳ Ｐゴシック" charset="-128"/>
              </a:rPr>
              <a:t>mail server places the message in </a:t>
            </a:r>
            <a:r>
              <a:rPr lang="en-US" altLang="ja-JP" sz="2200" dirty="0" smtClean="0">
                <a:latin typeface="Calibri"/>
                <a:ea typeface="ＭＳ Ｐゴシック" charset="-128"/>
              </a:rPr>
              <a:t>Bob’s </a:t>
            </a:r>
            <a:r>
              <a:rPr lang="en-US" altLang="ja-JP" sz="2200" dirty="0">
                <a:latin typeface="Calibri"/>
                <a:ea typeface="ＭＳ Ｐゴシック" charset="-128"/>
              </a:rPr>
              <a:t>mailbox</a:t>
            </a:r>
          </a:p>
          <a:p>
            <a:pPr>
              <a:buFont typeface="Wingdings" charset="2"/>
              <a:buNone/>
            </a:pPr>
            <a:r>
              <a:rPr lang="en-US" altLang="en-US" sz="2200" dirty="0">
                <a:latin typeface="Calibri"/>
                <a:ea typeface="ＭＳ Ｐゴシック" charset="-128"/>
              </a:rPr>
              <a:t>6) Bob invokes his user agent to read message</a:t>
            </a:r>
          </a:p>
          <a:p>
            <a:pPr>
              <a:buFont typeface="Wingdings" charset="2"/>
              <a:buNone/>
            </a:pPr>
            <a:endParaRPr lang="en-US" altLang="en-US" sz="2200" dirty="0">
              <a:latin typeface="Calibri"/>
              <a:ea typeface="ＭＳ Ｐゴシック" charset="-128"/>
            </a:endParaRPr>
          </a:p>
        </p:txBody>
      </p:sp>
      <p:grpSp>
        <p:nvGrpSpPr>
          <p:cNvPr id="127101" name="Group 164"/>
          <p:cNvGrpSpPr>
            <a:grpSpLocks/>
          </p:cNvGrpSpPr>
          <p:nvPr/>
        </p:nvGrpSpPr>
        <p:grpSpPr bwMode="auto">
          <a:xfrm>
            <a:off x="1165225" y="5106988"/>
            <a:ext cx="890588" cy="828675"/>
            <a:chOff x="-44" y="1473"/>
            <a:chExt cx="981" cy="1105"/>
          </a:xfrm>
        </p:grpSpPr>
        <p:pic>
          <p:nvPicPr>
            <p:cNvPr id="127104" name="Picture 165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7105" name="Freeform 16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27102" name="Rectangle 115"/>
          <p:cNvSpPr>
            <a:spLocks noChangeArrowheads="1"/>
          </p:cNvSpPr>
          <p:nvPr/>
        </p:nvSpPr>
        <p:spPr bwMode="auto">
          <a:xfrm>
            <a:off x="1201738" y="4922838"/>
            <a:ext cx="604838" cy="523875"/>
          </a:xfrm>
          <a:prstGeom prst="rect">
            <a:avLst/>
          </a:prstGeom>
          <a:solidFill>
            <a:schemeClr val="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27103" name="Text Box 116"/>
          <p:cNvSpPr txBox="1">
            <a:spLocks noChangeArrowheads="1"/>
          </p:cNvSpPr>
          <p:nvPr/>
        </p:nvSpPr>
        <p:spPr bwMode="auto">
          <a:xfrm>
            <a:off x="1143000" y="4881563"/>
            <a:ext cx="6921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user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agent</a:t>
            </a:r>
            <a:endParaRPr lang="en-US" altLang="en-US" sz="2400" dirty="0"/>
          </a:p>
        </p:txBody>
      </p:sp>
      <p:grpSp>
        <p:nvGrpSpPr>
          <p:cNvPr id="126980" name="Group 130"/>
          <p:cNvGrpSpPr>
            <a:grpSpLocks/>
          </p:cNvGrpSpPr>
          <p:nvPr/>
        </p:nvGrpSpPr>
        <p:grpSpPr bwMode="auto">
          <a:xfrm>
            <a:off x="4852988" y="4613275"/>
            <a:ext cx="511175" cy="693738"/>
            <a:chOff x="4140" y="429"/>
            <a:chExt cx="1425" cy="2396"/>
          </a:xfrm>
        </p:grpSpPr>
        <p:sp>
          <p:nvSpPr>
            <p:cNvPr id="127069" name="Freeform 1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0" name="Rectangle 13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71" name="Freeform 1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2" name="Freeform 1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3" name="Rectangle 13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4" name="Group 1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99" name="AutoShape 13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100" name="AutoShape 13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75" name="Rectangle 13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6" name="Group 1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97" name="AutoShape 14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8" name="AutoShape 14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77" name="Rectangle 14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78" name="Rectangle 14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9" name="Group 1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95" name="AutoShape 14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6" name="AutoShape 14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80" name="Freeform 1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81" name="Group 1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93" name="AutoShape 15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4" name="AutoShape 15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82" name="Rectangle 15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3" name="Freeform 1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4" name="Freeform 1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5" name="Oval 15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6" name="Freeform 1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7" name="AutoShape 15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8" name="AutoShape 15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9" name="Oval 15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90" name="Oval 16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27091" name="Oval 16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92" name="Rectangle 16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6981" name="Group 97"/>
          <p:cNvGrpSpPr>
            <a:grpSpLocks/>
          </p:cNvGrpSpPr>
          <p:nvPr/>
        </p:nvGrpSpPr>
        <p:grpSpPr bwMode="auto">
          <a:xfrm>
            <a:off x="2674938" y="4668838"/>
            <a:ext cx="511175" cy="693737"/>
            <a:chOff x="4140" y="429"/>
            <a:chExt cx="1425" cy="2396"/>
          </a:xfrm>
        </p:grpSpPr>
        <p:sp>
          <p:nvSpPr>
            <p:cNvPr id="127037" name="Freeform 9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Rectangle 99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39" name="Freeform 10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10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Rectangle 102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2" name="Group 10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67" name="AutoShape 10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8" name="AutoShape 105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3" name="Rectangle 106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4" name="Group 10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65" name="AutoShape 10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6" name="AutoShape 10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5" name="Rectangle 110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46" name="Rectangle 111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7" name="Group 11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63" name="AutoShape 113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4" name="AutoShape 114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8" name="Freeform 11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49" name="Group 11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61" name="AutoShape 11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2" name="AutoShape 118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50" name="Rectangle 119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1" name="Freeform 12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12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Oval 122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4" name="Freeform 12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5" name="AutoShape 12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6" name="AutoShape 125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7" name="Oval 126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8" name="Oval 127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27059" name="Oval 128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60" name="Rectangle 129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26982" name="Picture 8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00" y="801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6986" name="Group 20"/>
          <p:cNvGrpSpPr>
            <a:grpSpLocks/>
          </p:cNvGrpSpPr>
          <p:nvPr/>
        </p:nvGrpSpPr>
        <p:grpSpPr bwMode="auto">
          <a:xfrm>
            <a:off x="2808288" y="4956175"/>
            <a:ext cx="809625" cy="1049338"/>
            <a:chOff x="4296" y="2627"/>
            <a:chExt cx="510" cy="661"/>
          </a:xfrm>
        </p:grpSpPr>
        <p:sp>
          <p:nvSpPr>
            <p:cNvPr id="127022" name="Rectangle 2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3" name="Text Box 22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7024" name="Rectangle 2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5" name="Line 2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6" name="Line 2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7" name="Line 2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8" name="Line 2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9" name="Line 2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0" name="Line 2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1" name="Line 3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2" name="Rectangle 3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3" name="Rectangle 3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4" name="Rectangle 3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5" name="Rectangle 3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6" name="Rectangle 3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6989" name="Group 48"/>
          <p:cNvGrpSpPr>
            <a:grpSpLocks/>
          </p:cNvGrpSpPr>
          <p:nvPr/>
        </p:nvGrpSpPr>
        <p:grpSpPr bwMode="auto">
          <a:xfrm>
            <a:off x="4999038" y="4902200"/>
            <a:ext cx="809625" cy="1049338"/>
            <a:chOff x="4296" y="2627"/>
            <a:chExt cx="510" cy="661"/>
          </a:xfrm>
        </p:grpSpPr>
        <p:sp>
          <p:nvSpPr>
            <p:cNvPr id="127007" name="Rectangle 49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08" name="Text Box 50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7009" name="Rectangle 51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0" name="Line 52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1" name="Line 53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2" name="Line 54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3" name="Line 55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4" name="Line 56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5" name="Line 57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6" name="Line 58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7" name="Rectangle 59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8" name="Rectangle 60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9" name="Rectangle 61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0" name="Rectangle 62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1" name="Rectangle 63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sp>
        <p:nvSpPr>
          <p:cNvPr id="126990" name="Line 69"/>
          <p:cNvSpPr>
            <a:spLocks noChangeShapeType="1"/>
          </p:cNvSpPr>
          <p:nvPr/>
        </p:nvSpPr>
        <p:spPr bwMode="auto">
          <a:xfrm>
            <a:off x="1928813" y="5494338"/>
            <a:ext cx="892175" cy="1460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1" name="Line 70"/>
          <p:cNvSpPr>
            <a:spLocks noChangeShapeType="1"/>
          </p:cNvSpPr>
          <p:nvPr/>
        </p:nvSpPr>
        <p:spPr bwMode="auto">
          <a:xfrm>
            <a:off x="3614738" y="5629275"/>
            <a:ext cx="1379537" cy="21907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2" name="Line 71"/>
          <p:cNvSpPr>
            <a:spLocks noChangeShapeType="1"/>
          </p:cNvSpPr>
          <p:nvPr/>
        </p:nvSpPr>
        <p:spPr bwMode="auto">
          <a:xfrm flipV="1">
            <a:off x="5845175" y="5408613"/>
            <a:ext cx="1027113" cy="42703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3" name="Oval 72"/>
          <p:cNvSpPr>
            <a:spLocks noChangeArrowheads="1"/>
          </p:cNvSpPr>
          <p:nvPr/>
        </p:nvSpPr>
        <p:spPr bwMode="auto">
          <a:xfrm>
            <a:off x="1058863" y="49434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 dirty="0"/>
              <a:t>1</a:t>
            </a:r>
            <a:endParaRPr lang="en-US" altLang="en-US" sz="2400" dirty="0"/>
          </a:p>
        </p:txBody>
      </p:sp>
      <p:sp>
        <p:nvSpPr>
          <p:cNvPr id="126994" name="Oval 74"/>
          <p:cNvSpPr>
            <a:spLocks noChangeArrowheads="1"/>
          </p:cNvSpPr>
          <p:nvPr/>
        </p:nvSpPr>
        <p:spPr bwMode="auto">
          <a:xfrm>
            <a:off x="2168525" y="54387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 dirty="0"/>
              <a:t>2</a:t>
            </a:r>
            <a:endParaRPr lang="en-US" altLang="en-US" sz="2400" dirty="0"/>
          </a:p>
        </p:txBody>
      </p:sp>
      <p:sp>
        <p:nvSpPr>
          <p:cNvPr id="126995" name="Oval 75"/>
          <p:cNvSpPr>
            <a:spLocks noChangeArrowheads="1"/>
          </p:cNvSpPr>
          <p:nvPr/>
        </p:nvSpPr>
        <p:spPr bwMode="auto">
          <a:xfrm>
            <a:off x="3040063" y="55181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3</a:t>
            </a:r>
            <a:endParaRPr lang="en-US" altLang="en-US" sz="2400"/>
          </a:p>
        </p:txBody>
      </p:sp>
      <p:sp>
        <p:nvSpPr>
          <p:cNvPr id="126996" name="Oval 76"/>
          <p:cNvSpPr>
            <a:spLocks noChangeArrowheads="1"/>
          </p:cNvSpPr>
          <p:nvPr/>
        </p:nvSpPr>
        <p:spPr bwMode="auto">
          <a:xfrm>
            <a:off x="4151313" y="56038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 dirty="0"/>
              <a:t>4</a:t>
            </a:r>
            <a:endParaRPr lang="en-US" altLang="en-US" sz="2400" dirty="0"/>
          </a:p>
        </p:txBody>
      </p:sp>
      <p:sp>
        <p:nvSpPr>
          <p:cNvPr id="126997" name="Oval 77"/>
          <p:cNvSpPr>
            <a:spLocks noChangeArrowheads="1"/>
          </p:cNvSpPr>
          <p:nvPr/>
        </p:nvSpPr>
        <p:spPr bwMode="auto">
          <a:xfrm>
            <a:off x="5256213" y="5935663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5</a:t>
            </a:r>
            <a:endParaRPr lang="en-US" altLang="en-US" sz="2400"/>
          </a:p>
        </p:txBody>
      </p:sp>
      <p:sp>
        <p:nvSpPr>
          <p:cNvPr id="126998" name="Oval 78"/>
          <p:cNvSpPr>
            <a:spLocks noChangeArrowheads="1"/>
          </p:cNvSpPr>
          <p:nvPr/>
        </p:nvSpPr>
        <p:spPr bwMode="auto">
          <a:xfrm>
            <a:off x="6178550" y="55054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6</a:t>
            </a:r>
            <a:endParaRPr lang="en-US" altLang="en-US" sz="2400"/>
          </a:p>
        </p:txBody>
      </p:sp>
      <p:sp>
        <p:nvSpPr>
          <p:cNvPr id="126999" name="Text Box 95"/>
          <p:cNvSpPr txBox="1">
            <a:spLocks noChangeArrowheads="1"/>
          </p:cNvSpPr>
          <p:nvPr/>
        </p:nvSpPr>
        <p:spPr bwMode="auto">
          <a:xfrm>
            <a:off x="2324100" y="6069013"/>
            <a:ext cx="182934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dirty="0" smtClean="0"/>
              <a:t>Alice’</a:t>
            </a:r>
            <a:r>
              <a:rPr lang="en-US" altLang="ja-JP" sz="1600" dirty="0" smtClean="0"/>
              <a:t>s </a:t>
            </a:r>
            <a:r>
              <a:rPr lang="en-US" altLang="ja-JP" sz="1600" dirty="0"/>
              <a:t>mail server</a:t>
            </a:r>
            <a:endParaRPr lang="en-US" altLang="en-US" sz="1600" dirty="0"/>
          </a:p>
        </p:txBody>
      </p:sp>
      <p:sp>
        <p:nvSpPr>
          <p:cNvPr id="127000" name="Text Box 96"/>
          <p:cNvSpPr txBox="1">
            <a:spLocks noChangeArrowheads="1"/>
          </p:cNvSpPr>
          <p:nvPr/>
        </p:nvSpPr>
        <p:spPr bwMode="auto">
          <a:xfrm>
            <a:off x="4598988" y="6132513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dirty="0" smtClean="0"/>
              <a:t>Bob’</a:t>
            </a:r>
            <a:r>
              <a:rPr lang="en-US" altLang="ja-JP" sz="1600" dirty="0" smtClean="0"/>
              <a:t>s </a:t>
            </a:r>
            <a:r>
              <a:rPr lang="en-US" altLang="ja-JP" sz="1600" dirty="0"/>
              <a:t>mail server</a:t>
            </a:r>
            <a:endParaRPr lang="en-US" altLang="en-US" sz="1600" dirty="0"/>
          </a:p>
        </p:txBody>
      </p:sp>
      <p:grpSp>
        <p:nvGrpSpPr>
          <p:cNvPr id="127002" name="Group 170"/>
          <p:cNvGrpSpPr>
            <a:grpSpLocks/>
          </p:cNvGrpSpPr>
          <p:nvPr/>
        </p:nvGrpSpPr>
        <p:grpSpPr bwMode="auto">
          <a:xfrm>
            <a:off x="6694488" y="5033963"/>
            <a:ext cx="890587" cy="828675"/>
            <a:chOff x="-44" y="1473"/>
            <a:chExt cx="981" cy="1105"/>
          </a:xfrm>
        </p:grpSpPr>
        <p:pic>
          <p:nvPicPr>
            <p:cNvPr id="127005" name="Picture 17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7006" name="Freeform 17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27003" name="Rectangle 115"/>
          <p:cNvSpPr>
            <a:spLocks noChangeArrowheads="1"/>
          </p:cNvSpPr>
          <p:nvPr/>
        </p:nvSpPr>
        <p:spPr bwMode="auto">
          <a:xfrm>
            <a:off x="6731000" y="4849813"/>
            <a:ext cx="604837" cy="523875"/>
          </a:xfrm>
          <a:prstGeom prst="rect">
            <a:avLst/>
          </a:prstGeom>
          <a:solidFill>
            <a:schemeClr val="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27004" name="Text Box 116"/>
          <p:cNvSpPr txBox="1">
            <a:spLocks noChangeArrowheads="1"/>
          </p:cNvSpPr>
          <p:nvPr/>
        </p:nvSpPr>
        <p:spPr bwMode="auto">
          <a:xfrm>
            <a:off x="6672263" y="4808538"/>
            <a:ext cx="6921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user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agent</a:t>
            </a:r>
            <a:endParaRPr lang="en-US" altLang="en-US" sz="2400"/>
          </a:p>
        </p:txBody>
      </p:sp>
      <p:pic>
        <p:nvPicPr>
          <p:cNvPr id="130" name="Picture 129"/>
          <p:cNvPicPr>
            <a:picLocks noChangeAspect="1"/>
          </p:cNvPicPr>
          <p:nvPr/>
        </p:nvPicPr>
        <p:blipFill rotWithShape="1">
          <a:blip r:embed="rId5"/>
          <a:srcRect l="2784" t="7488" r="79529" b="51661"/>
          <a:stretch/>
        </p:blipFill>
        <p:spPr>
          <a:xfrm>
            <a:off x="274580" y="4832428"/>
            <a:ext cx="704199" cy="1005905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 rotWithShape="1">
          <a:blip r:embed="rId5"/>
          <a:srcRect l="75203" r="3135" b="51661"/>
          <a:stretch/>
        </p:blipFill>
        <p:spPr>
          <a:xfrm>
            <a:off x="7817167" y="4797423"/>
            <a:ext cx="815938" cy="1126079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0564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102" grpId="0" animBg="1"/>
      <p:bldP spid="127103" grpId="0"/>
      <p:bldP spid="126990" grpId="0" animBg="1"/>
      <p:bldP spid="126991" grpId="0" animBg="1"/>
      <p:bldP spid="126992" grpId="0" animBg="1"/>
      <p:bldP spid="126993" grpId="0" animBg="1"/>
      <p:bldP spid="126994" grpId="0" animBg="1"/>
      <p:bldP spid="126995" grpId="0" animBg="1"/>
      <p:bldP spid="126996" grpId="0" animBg="1"/>
      <p:bldP spid="126997" grpId="0" animBg="1"/>
      <p:bldP spid="126998" grpId="0" animBg="1"/>
      <p:bldP spid="126999" grpId="0"/>
      <p:bldP spid="127000" grpId="0"/>
      <p:bldP spid="127003" grpId="0" animBg="1"/>
      <p:bldP spid="127004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01613"/>
            <a:ext cx="7772400" cy="903287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Sample SMTP interaction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pic>
        <p:nvPicPr>
          <p:cNvPr id="129027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540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9" name="Rectangle 3"/>
          <p:cNvSpPr>
            <a:spLocks noChangeArrowheads="1"/>
          </p:cNvSpPr>
          <p:nvPr/>
        </p:nvSpPr>
        <p:spPr bwMode="auto">
          <a:xfrm>
            <a:off x="0" y="1273175"/>
            <a:ext cx="8870950" cy="466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S: 220 </a:t>
            </a:r>
            <a:r>
              <a:rPr lang="en-US" altLang="en-US" b="1" dirty="0" err="1">
                <a:latin typeface="Courier New" charset="0"/>
              </a:rPr>
              <a:t>hamburger.edu</a:t>
            </a:r>
            <a:r>
              <a:rPr lang="en-US" altLang="en-US" b="1" dirty="0">
                <a:latin typeface="Courier New" charset="0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C: </a:t>
            </a:r>
            <a:r>
              <a:rPr lang="en-US" altLang="en-US" b="1" dirty="0" smtClean="0">
                <a:latin typeface="Courier New" charset="0"/>
              </a:rPr>
              <a:t>HELO </a:t>
            </a:r>
            <a:r>
              <a:rPr lang="en-US" altLang="en-US" b="1" dirty="0" err="1">
                <a:latin typeface="Courier New" charset="0"/>
              </a:rPr>
              <a:t>crepes.fr</a:t>
            </a:r>
            <a:r>
              <a:rPr lang="en-US" altLang="en-US" b="1" dirty="0">
                <a:latin typeface="Courier New" charset="0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S: 250  Hello </a:t>
            </a:r>
            <a:r>
              <a:rPr lang="en-US" altLang="en-US" b="1" dirty="0" err="1">
                <a:latin typeface="Courier New" charset="0"/>
              </a:rPr>
              <a:t>crepes.fr</a:t>
            </a:r>
            <a:r>
              <a:rPr lang="en-US" altLang="en-US" b="1" dirty="0">
                <a:latin typeface="Courier New" charset="0"/>
              </a:rPr>
              <a:t>, pleased to meet you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C: MAIL FROM: &lt;</a:t>
            </a:r>
            <a:r>
              <a:rPr lang="en-US" altLang="en-US" b="1" dirty="0" err="1">
                <a:latin typeface="Courier New" charset="0"/>
              </a:rPr>
              <a:t>alice@crepes.fr</a:t>
            </a:r>
            <a:r>
              <a:rPr lang="en-US" altLang="en-US" b="1" dirty="0">
                <a:latin typeface="Courier New" charset="0"/>
              </a:rPr>
              <a:t>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S: 250 </a:t>
            </a:r>
            <a:r>
              <a:rPr lang="en-US" altLang="en-US" b="1" dirty="0" err="1">
                <a:latin typeface="Courier New" charset="0"/>
              </a:rPr>
              <a:t>alice@crepes.fr</a:t>
            </a:r>
            <a:r>
              <a:rPr lang="en-US" altLang="en-US" b="1" dirty="0">
                <a:latin typeface="Courier New" charset="0"/>
              </a:rPr>
              <a:t>... Sender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C: RCPT TO: &lt;</a:t>
            </a:r>
            <a:r>
              <a:rPr lang="en-US" altLang="en-US" b="1" dirty="0" err="1">
                <a:latin typeface="Courier New" charset="0"/>
              </a:rPr>
              <a:t>bob@hamburger.edu</a:t>
            </a:r>
            <a:r>
              <a:rPr lang="en-US" altLang="en-US" b="1" dirty="0">
                <a:latin typeface="Courier New" charset="0"/>
              </a:rPr>
              <a:t>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S: 250 </a:t>
            </a:r>
            <a:r>
              <a:rPr lang="en-US" altLang="en-US" b="1" dirty="0" err="1">
                <a:latin typeface="Courier New" charset="0"/>
              </a:rPr>
              <a:t>bob@hamburger.edu</a:t>
            </a:r>
            <a:r>
              <a:rPr lang="en-US" altLang="en-US" b="1" dirty="0">
                <a:latin typeface="Courier New" charset="0"/>
              </a:rPr>
              <a:t> ... Recipient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C: DATA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S: 354 Enter mail, end with "." on a line by itself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C: Do you like ketchup?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C: How about pickles?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C: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S: 250 Message accepted for delivery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charset="0"/>
              </a:rPr>
              <a:t>     S: 221 </a:t>
            </a:r>
            <a:r>
              <a:rPr lang="en-US" altLang="en-US" b="1" dirty="0" err="1">
                <a:latin typeface="Courier New" charset="0"/>
              </a:rPr>
              <a:t>hamburger.edu</a:t>
            </a:r>
            <a:r>
              <a:rPr lang="en-US" altLang="en-US" b="1" dirty="0">
                <a:latin typeface="Courier New" charset="0"/>
              </a:rPr>
              <a:t> closing connection</a:t>
            </a:r>
            <a:endParaRPr lang="en-US" altLang="en-US" dirty="0">
              <a:latin typeface="Times New Roman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4609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61925"/>
            <a:ext cx="7772400" cy="1143000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SMTP: final words</a:t>
            </a:r>
          </a:p>
        </p:txBody>
      </p:sp>
      <p:sp>
        <p:nvSpPr>
          <p:cNvPr id="133124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01650" y="1555750"/>
            <a:ext cx="3810000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sz="2400" dirty="0">
                <a:latin typeface="Calibri"/>
                <a:ea typeface="ＭＳ Ｐゴシック" charset="-128"/>
              </a:rPr>
              <a:t>SMTP uses persistent connections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SMTP requires message (header &amp; body) to be in 7-bit ASCII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SMTP server uses </a:t>
            </a:r>
            <a:r>
              <a:rPr lang="en-US" altLang="en-US" sz="2400" dirty="0" err="1">
                <a:latin typeface="Calibri"/>
                <a:ea typeface="ＭＳ Ｐゴシック" charset="-128"/>
              </a:rPr>
              <a:t>CRLF.CRLF</a:t>
            </a:r>
            <a:r>
              <a:rPr lang="en-US" altLang="en-US" sz="2400" dirty="0">
                <a:latin typeface="Calibri"/>
                <a:ea typeface="ＭＳ Ｐゴシック" charset="-128"/>
              </a:rPr>
              <a:t> to determine end of message</a:t>
            </a:r>
          </a:p>
        </p:txBody>
      </p:sp>
      <p:sp>
        <p:nvSpPr>
          <p:cNvPr id="133125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495800" y="1511300"/>
            <a:ext cx="3810000" cy="4648200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comparison with HTTP:</a:t>
            </a:r>
          </a:p>
          <a:p>
            <a:pPr>
              <a:spcBef>
                <a:spcPct val="50000"/>
              </a:spcBef>
            </a:pPr>
            <a:r>
              <a:rPr lang="en-US" altLang="en-US" sz="2400" dirty="0">
                <a:latin typeface="Calibri"/>
                <a:ea typeface="ＭＳ Ｐゴシック" charset="-128"/>
              </a:rPr>
              <a:t>HTTP: pull</a:t>
            </a:r>
          </a:p>
          <a:p>
            <a:pPr>
              <a:spcAft>
                <a:spcPct val="50000"/>
              </a:spcAft>
            </a:pPr>
            <a:r>
              <a:rPr lang="en-US" altLang="en-US" sz="2400" dirty="0">
                <a:latin typeface="Calibri"/>
                <a:ea typeface="ＭＳ Ｐゴシック" charset="-128"/>
              </a:rPr>
              <a:t>SMTP: push</a:t>
            </a:r>
          </a:p>
          <a:p>
            <a:pPr>
              <a:spcAft>
                <a:spcPct val="50000"/>
              </a:spcAft>
            </a:pPr>
            <a:r>
              <a:rPr lang="en-US" altLang="en-US" sz="2400" dirty="0">
                <a:latin typeface="Calibri"/>
                <a:ea typeface="ＭＳ Ｐゴシック" charset="-128"/>
              </a:rPr>
              <a:t>both have ASCII command/response interaction, status codes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HTTP: each object encapsulated in its own response message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SMTP: multiple objects sent in multipart message</a:t>
            </a:r>
          </a:p>
        </p:txBody>
      </p:sp>
      <p:pic>
        <p:nvPicPr>
          <p:cNvPr id="13312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683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618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 dirty="0">
                <a:ea typeface="ＭＳ Ｐゴシック" charset="-128"/>
              </a:rPr>
              <a:t>Mail message format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135172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611313"/>
            <a:ext cx="3927475" cy="4648200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buFont typeface="Wingdings" charset="2"/>
              <a:buNone/>
            </a:pPr>
            <a:r>
              <a:rPr lang="en-US" altLang="en-US" sz="2400" dirty="0">
                <a:ea typeface="ＭＳ Ｐゴシック" charset="-128"/>
              </a:rPr>
              <a:t>SMTP: protocol for exchanging email messages</a:t>
            </a:r>
          </a:p>
          <a:p>
            <a:pPr>
              <a:buFont typeface="Wingdings" charset="2"/>
              <a:buNone/>
            </a:pPr>
            <a:r>
              <a:rPr lang="en-US" altLang="en-US" sz="2400" dirty="0">
                <a:ea typeface="ＭＳ Ｐゴシック" charset="-128"/>
              </a:rPr>
              <a:t>RFC 822: standard for text message format:</a:t>
            </a:r>
          </a:p>
          <a:p>
            <a:r>
              <a:rPr lang="en-US" altLang="en-US" sz="2400" dirty="0">
                <a:ea typeface="ＭＳ Ｐゴシック" charset="-128"/>
              </a:rPr>
              <a:t>header lines, e.g.,</a:t>
            </a:r>
          </a:p>
          <a:p>
            <a:pPr lvl="1"/>
            <a:r>
              <a:rPr lang="en-US" altLang="en-US" sz="2000" dirty="0">
                <a:ea typeface="ＭＳ Ｐゴシック" charset="-128"/>
              </a:rPr>
              <a:t>To:</a:t>
            </a:r>
          </a:p>
          <a:p>
            <a:pPr lvl="1"/>
            <a:r>
              <a:rPr lang="en-US" altLang="en-US" sz="2000" dirty="0">
                <a:ea typeface="ＭＳ Ｐゴシック" charset="-128"/>
              </a:rPr>
              <a:t>From:</a:t>
            </a:r>
          </a:p>
          <a:p>
            <a:pPr lvl="1"/>
            <a:r>
              <a:rPr lang="en-US" altLang="en-US" sz="2000" dirty="0">
                <a:ea typeface="ＭＳ Ｐゴシック" charset="-128"/>
              </a:rPr>
              <a:t>Subject:</a:t>
            </a:r>
          </a:p>
          <a:p>
            <a:pPr lvl="1">
              <a:buFont typeface="Wingdings" charset="2"/>
              <a:buNone/>
            </a:pPr>
            <a:r>
              <a:rPr lang="en-US" altLang="en-US" i="1" dirty="0">
                <a:solidFill>
                  <a:srgbClr val="FF0000"/>
                </a:solidFill>
                <a:ea typeface="ＭＳ Ｐゴシック" charset="-128"/>
              </a:rPr>
              <a:t>different</a:t>
            </a:r>
            <a:r>
              <a:rPr lang="en-US" altLang="en-US" i="1" dirty="0">
                <a:solidFill>
                  <a:srgbClr val="66FFCC"/>
                </a:solidFill>
                <a:ea typeface="ＭＳ Ｐゴシック" charset="-128"/>
              </a:rPr>
              <a:t> </a:t>
            </a:r>
            <a:r>
              <a:rPr lang="en-US" altLang="en-US" i="1" dirty="0">
                <a:ea typeface="ＭＳ Ｐゴシック" charset="-128"/>
              </a:rPr>
              <a:t>from </a:t>
            </a:r>
            <a:r>
              <a:rPr lang="en-US" altLang="en-US" sz="2200" dirty="0">
                <a:ea typeface="ＭＳ Ｐゴシック" charset="-128"/>
              </a:rPr>
              <a:t>SMTP MAIL FROM, RCPT TO:</a:t>
            </a:r>
            <a:r>
              <a:rPr lang="en-US" altLang="en-US" dirty="0">
                <a:ea typeface="ＭＳ Ｐゴシック" charset="-128"/>
              </a:rPr>
              <a:t> commands!</a:t>
            </a:r>
          </a:p>
          <a:p>
            <a:r>
              <a:rPr lang="en-US" altLang="en-US" sz="2400" dirty="0">
                <a:ea typeface="ＭＳ Ｐゴシック" charset="-128"/>
              </a:rPr>
              <a:t>Body: the </a:t>
            </a:r>
            <a:r>
              <a:rPr lang="ja-JP" altLang="en-US" sz="2400">
                <a:ea typeface="ＭＳ Ｐゴシック" charset="-128"/>
              </a:rPr>
              <a:t>“</a:t>
            </a:r>
            <a:r>
              <a:rPr lang="en-US" altLang="ja-JP" sz="2400" dirty="0">
                <a:ea typeface="ＭＳ Ｐゴシック" charset="-128"/>
              </a:rPr>
              <a:t>message</a:t>
            </a:r>
            <a:r>
              <a:rPr lang="ja-JP" altLang="en-US" sz="2400">
                <a:ea typeface="ＭＳ Ｐゴシック" charset="-128"/>
              </a:rPr>
              <a:t>”</a:t>
            </a:r>
            <a:r>
              <a:rPr lang="en-US" altLang="ja-JP" sz="2400" dirty="0">
                <a:ea typeface="ＭＳ Ｐゴシック" charset="-128"/>
              </a:rPr>
              <a:t> </a:t>
            </a:r>
          </a:p>
          <a:p>
            <a:pPr lvl="1"/>
            <a:r>
              <a:rPr lang="en-US" altLang="en-US" sz="2000" dirty="0">
                <a:ea typeface="ＭＳ Ｐゴシック" charset="-128"/>
              </a:rPr>
              <a:t>ASCII characters only</a:t>
            </a:r>
          </a:p>
        </p:txBody>
      </p:sp>
      <p:sp>
        <p:nvSpPr>
          <p:cNvPr id="135173" name="Rectangle 5"/>
          <p:cNvSpPr>
            <a:spLocks noChangeArrowheads="1"/>
          </p:cNvSpPr>
          <p:nvPr/>
        </p:nvSpPr>
        <p:spPr bwMode="auto">
          <a:xfrm>
            <a:off x="4978400" y="1892300"/>
            <a:ext cx="2832100" cy="431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  <a:latin typeface="+mn-lt"/>
              </a:rPr>
              <a:t>header</a:t>
            </a:r>
          </a:p>
        </p:txBody>
      </p:sp>
      <p:sp>
        <p:nvSpPr>
          <p:cNvPr id="135174" name="Rectangle 7"/>
          <p:cNvSpPr>
            <a:spLocks noChangeArrowheads="1"/>
          </p:cNvSpPr>
          <p:nvPr/>
        </p:nvSpPr>
        <p:spPr bwMode="auto">
          <a:xfrm>
            <a:off x="4978400" y="2705100"/>
            <a:ext cx="2832100" cy="17399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  <a:latin typeface="+mn-lt"/>
              </a:rPr>
              <a:t>body</a:t>
            </a:r>
          </a:p>
        </p:txBody>
      </p:sp>
      <p:sp>
        <p:nvSpPr>
          <p:cNvPr id="135175" name="Rectangle 9"/>
          <p:cNvSpPr>
            <a:spLocks noChangeArrowheads="1"/>
          </p:cNvSpPr>
          <p:nvPr/>
        </p:nvSpPr>
        <p:spPr bwMode="auto">
          <a:xfrm>
            <a:off x="4775200" y="1778000"/>
            <a:ext cx="3238500" cy="307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>
              <a:latin typeface="+mn-lt"/>
            </a:endParaRPr>
          </a:p>
        </p:txBody>
      </p:sp>
      <p:sp>
        <p:nvSpPr>
          <p:cNvPr id="135176" name="Line 10"/>
          <p:cNvSpPr>
            <a:spLocks noChangeShapeType="1"/>
          </p:cNvSpPr>
          <p:nvPr/>
        </p:nvSpPr>
        <p:spPr bwMode="auto">
          <a:xfrm flipV="1">
            <a:off x="3162300" y="2159000"/>
            <a:ext cx="1765300" cy="1016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77" name="Line 11"/>
          <p:cNvSpPr>
            <a:spLocks noChangeShapeType="1"/>
          </p:cNvSpPr>
          <p:nvPr/>
        </p:nvSpPr>
        <p:spPr bwMode="auto">
          <a:xfrm flipV="1">
            <a:off x="3009900" y="3327400"/>
            <a:ext cx="1905000" cy="18796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78" name="Text Box 13"/>
          <p:cNvSpPr txBox="1">
            <a:spLocks noChangeArrowheads="1"/>
          </p:cNvSpPr>
          <p:nvPr/>
        </p:nvSpPr>
        <p:spPr bwMode="auto">
          <a:xfrm>
            <a:off x="8158328" y="2112963"/>
            <a:ext cx="75373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blank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line</a:t>
            </a:r>
          </a:p>
        </p:txBody>
      </p:sp>
      <p:sp>
        <p:nvSpPr>
          <p:cNvPr id="135179" name="Line 14"/>
          <p:cNvSpPr>
            <a:spLocks noChangeShapeType="1"/>
          </p:cNvSpPr>
          <p:nvPr/>
        </p:nvSpPr>
        <p:spPr bwMode="auto">
          <a:xfrm flipH="1">
            <a:off x="7251700" y="2552700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5180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1281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75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6" name="Rectangle 4"/>
          <p:cNvSpPr>
            <a:spLocks noGrp="1" noChangeArrowheads="1"/>
          </p:cNvSpPr>
          <p:nvPr>
            <p:ph type="title"/>
          </p:nvPr>
        </p:nvSpPr>
        <p:spPr>
          <a:xfrm>
            <a:off x="366713" y="184150"/>
            <a:ext cx="7772400" cy="852488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Client-server architecture</a:t>
            </a:r>
          </a:p>
        </p:txBody>
      </p:sp>
      <p:sp>
        <p:nvSpPr>
          <p:cNvPr id="44037" name="Rectangle 460"/>
          <p:cNvSpPr>
            <a:spLocks noGrp="1" noChangeArrowheads="1"/>
          </p:cNvSpPr>
          <p:nvPr>
            <p:ph type="body" sz="half" idx="2"/>
          </p:nvPr>
        </p:nvSpPr>
        <p:spPr>
          <a:xfrm>
            <a:off x="4752975" y="1416050"/>
            <a:ext cx="4143375" cy="4648200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buNone/>
            </a:pP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server: </a:t>
            </a:r>
            <a:r>
              <a:rPr lang="en-US" altLang="en-US" sz="2400" dirty="0">
                <a:latin typeface="Calibri"/>
                <a:ea typeface="ＭＳ Ｐゴシック" charset="-128"/>
              </a:rPr>
              <a:t>always-on host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permanent IP address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data centers for scaling</a:t>
            </a:r>
          </a:p>
          <a:p>
            <a:pPr>
              <a:spcBef>
                <a:spcPct val="75000"/>
              </a:spcBef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clients: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communicate with server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may be intermittently connected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may have dynamic IP addresses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do not communicate directly with each other</a:t>
            </a:r>
          </a:p>
        </p:txBody>
      </p:sp>
      <p:grpSp>
        <p:nvGrpSpPr>
          <p:cNvPr id="44035" name="Group 582"/>
          <p:cNvGrpSpPr>
            <a:grpSpLocks/>
          </p:cNvGrpSpPr>
          <p:nvPr/>
        </p:nvGrpSpPr>
        <p:grpSpPr bwMode="auto">
          <a:xfrm>
            <a:off x="542925" y="1492250"/>
            <a:ext cx="3540125" cy="4545013"/>
            <a:chOff x="3277" y="974"/>
            <a:chExt cx="2230" cy="2863"/>
          </a:xfrm>
        </p:grpSpPr>
        <p:sp>
          <p:nvSpPr>
            <p:cNvPr id="44042" name="Freeform 583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43" name="Group 584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4417" name="Rectangle 585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418" name="AutoShape 586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44044" name="Freeform 587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Line 588"/>
            <p:cNvSpPr>
              <a:spLocks noChangeShapeType="1"/>
            </p:cNvSpPr>
            <p:nvPr/>
          </p:nvSpPr>
          <p:spPr bwMode="auto">
            <a:xfrm rot="16200000" flipV="1">
              <a:off x="4915" y="3313"/>
              <a:ext cx="285" cy="1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6" name="Line 589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7" name="Line 590"/>
            <p:cNvSpPr>
              <a:spLocks noChangeShapeType="1"/>
            </p:cNvSpPr>
            <p:nvPr/>
          </p:nvSpPr>
          <p:spPr bwMode="auto">
            <a:xfrm rot="16200000" flipH="1">
              <a:off x="5116" y="3190"/>
              <a:ext cx="96" cy="4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8" name="Line 592"/>
            <p:cNvSpPr>
              <a:spLocks noChangeShapeType="1"/>
            </p:cNvSpPr>
            <p:nvPr/>
          </p:nvSpPr>
          <p:spPr bwMode="auto">
            <a:xfrm>
              <a:off x="3843" y="3009"/>
              <a:ext cx="94" cy="10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Line 593"/>
            <p:cNvSpPr>
              <a:spLocks noChangeShapeType="1"/>
            </p:cNvSpPr>
            <p:nvPr/>
          </p:nvSpPr>
          <p:spPr bwMode="auto">
            <a:xfrm flipV="1">
              <a:off x="3680" y="3150"/>
              <a:ext cx="261" cy="7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Line 596"/>
            <p:cNvSpPr>
              <a:spLocks noChangeShapeType="1"/>
            </p:cNvSpPr>
            <p:nvPr/>
          </p:nvSpPr>
          <p:spPr bwMode="auto">
            <a:xfrm flipH="1">
              <a:off x="3948" y="3209"/>
              <a:ext cx="98" cy="1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Line 597"/>
            <p:cNvSpPr>
              <a:spLocks noChangeShapeType="1"/>
            </p:cNvSpPr>
            <p:nvPr/>
          </p:nvSpPr>
          <p:spPr bwMode="auto">
            <a:xfrm flipH="1" flipV="1">
              <a:off x="4132" y="3213"/>
              <a:ext cx="65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Line 598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600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Line 601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55" name="Group 602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4415" name="Picture 603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416" name="Picture 604" descr="antenna_radiation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56" name="Freeform 605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606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607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608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609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610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611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612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613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614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615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616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Line 617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618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619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620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621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622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623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75" name="Group 624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4398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399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0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1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2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3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4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5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6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7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8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9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0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1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2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3" name="Oval 640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4414" name="Picture 641" descr="cell_tower_radiation_gray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76" name="Group 642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4389" name="Line 643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0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91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92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93" name="Group 647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4396" name="Freeform 6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7" name="Freeform 6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94" name="Line 650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5" name="Line 651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7" name="Group 652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438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8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8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84" name="Group 65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87" name="Freeform 6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8" name="Freeform 6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85" name="Line 65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6" name="Line 66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8" name="Group 661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437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7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7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76" name="Group 66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9" name="Freeform 66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0" name="Freeform 66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77" name="Line 66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8" name="Line 66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9" name="Group 670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436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6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6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68" name="Group 67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1" name="Freeform 67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2" name="Freeform 67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9" name="Line 67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Line 67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0" name="Group 679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435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5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5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60" name="Group 68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63" name="Freeform 68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4" name="Freeform 68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1" name="Line 68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2" name="Line 68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1" name="Group 688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434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5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5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52" name="Group 69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55" name="Freeform 69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6" name="Freeform 69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53" name="Line 69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Line 69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82" name="Line 697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83" name="Group 698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434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4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4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44" name="Group 7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47" name="Freeform 7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8" name="Freeform 7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45" name="Line 7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Line 7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4" name="Group 7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433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3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3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36" name="Group 7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9" name="Freeform 7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0" name="Freeform 7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37" name="Line 7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8" name="Line 7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5" name="Group 716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432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2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2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28" name="Group 7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1" name="Freeform 7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2" name="Freeform 7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9" name="Line 7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Line 7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6" name="Group 725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431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1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1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20" name="Group 7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23" name="Freeform 7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4" name="Freeform 7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1" name="Line 7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2" name="Line 7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7" name="Group 734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430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1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1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12" name="Group 7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15" name="Freeform 7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6" name="Freeform 7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13" name="Line 7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Line 7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8" name="Group 743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430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0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4430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44304" name="Group 7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07" name="Freeform 7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8" name="Freeform 7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05" name="Line 7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Line 7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9" name="Group 752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4287" name="Group 75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89" name="Freeform 75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0" name="Freeform 75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1" name="Freeform 75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2" name="Freeform 75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3" name="Freeform 75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4" name="Freeform 75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5" name="Freeform 76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6" name="Freeform 76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7" name="Freeform 76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8" name="Freeform 76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9" name="Freeform 76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0" name="Freeform 76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88" name="Picture 76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0" name="Group 767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4273" name="Group 76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75" name="Freeform 76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6" name="Freeform 77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7" name="Freeform 77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8" name="Freeform 77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9" name="Freeform 77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0" name="Freeform 77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1" name="Freeform 77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2" name="Freeform 77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3" name="Freeform 77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4" name="Freeform 77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5" name="Freeform 77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6" name="Freeform 78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74" name="Picture 78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91" name="Line 782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4092" name="Group 783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4271" name="Picture 78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2" name="Freeform 78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3" name="Group 786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4269" name="Picture 78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0" name="Freeform 78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4" name="Group 789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4267" name="Picture 79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8" name="Freeform 79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5" name="Group 792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4265" name="Picture 7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6" name="Freeform 7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4096" name="Picture 795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4097" name="Group 796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4263" name="Picture 797" descr="iphone_stylized_small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264" name="Picture 798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8" name="Group 799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4231" name="Freeform 80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Rectangle 801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33" name="Freeform 80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80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Rectangle 804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36" name="Group 80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61" name="AutoShape 806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62" name="AutoShape 807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37" name="Rectangle 808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38" name="Group 80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59" name="AutoShape 810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60" name="AutoShape 811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39" name="Rectangle 812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0" name="Rectangle 813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41" name="Group 81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57" name="AutoShape 815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58" name="AutoShape 816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42" name="Freeform 81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43" name="Group 81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55" name="AutoShape 819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56" name="AutoShape 820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44" name="Rectangle 821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5" name="Freeform 82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6" name="Freeform 82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Oval 824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8" name="Freeform 82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AutoShape 826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0" name="AutoShape 827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1" name="Oval 828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2" name="Oval 829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44253" name="Oval 830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4" name="Rectangle 831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099" name="Group 832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4199" name="Freeform 833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0" name="Rectangle 834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01" name="Freeform 835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2" name="Freeform 836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3" name="Rectangle 837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4" name="Group 838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29" name="AutoShape 839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30" name="AutoShape 840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05" name="Rectangle 841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6" name="Group 842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27" name="AutoShape 843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8" name="AutoShape 844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07" name="Rectangle 845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08" name="Rectangle 846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9" name="Group 847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25" name="AutoShape 848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6" name="AutoShape 849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10" name="Freeform 850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11" name="Group 851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23" name="AutoShape 852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4" name="AutoShape 853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12" name="Rectangle 854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3" name="Freeform 855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856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Oval 857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6" name="Freeform 858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AutoShape 859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8" name="AutoShape 860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9" name="Oval 861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20" name="Oval 862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44221" name="Oval 863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22" name="Rectangle 864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100" name="Group 865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4176" name="Picture 866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77" name="Picture 867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78" name="Freeform 86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79" name="Picture 869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80" name="Freeform 87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87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87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87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87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87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86" name="Group 87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93" name="Freeform 87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4" name="Freeform 87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5" name="Freeform 87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6" name="Freeform 88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7" name="Freeform 88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8" name="Freeform 88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87" name="Freeform 88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88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88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88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88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88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1" name="Group 889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4153" name="Picture 890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54" name="Picture 891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5" name="Freeform 892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56" name="Picture 893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7" name="Freeform 894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8" name="Freeform 895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9" name="Freeform 896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0" name="Freeform 897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1" name="Freeform 898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2" name="Freeform 899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63" name="Group 900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70" name="Freeform 901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1" name="Freeform 902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2" name="Freeform 903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3" name="Freeform 904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4" name="Freeform 905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5" name="Freeform 906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64" name="Freeform 907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908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909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910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911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912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2" name="Group 913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4130" name="Picture 914" descr="antenna_stylized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31" name="Picture 915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2" name="Freeform 916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33" name="Picture 917" descr="screen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4" name="Freeform 918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5" name="Freeform 919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6" name="Freeform 920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7" name="Freeform 921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8" name="Freeform 922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9" name="Freeform 923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40" name="Group 924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47" name="Freeform 925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8" name="Freeform 926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9" name="Freeform 927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0" name="Freeform 928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1" name="Freeform 929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2" name="Freeform 930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41" name="Freeform 931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2" name="Freeform 932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3" name="Freeform 933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4" name="Freeform 934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5" name="Freeform 935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6" name="Freeform 936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3" name="Group 937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4128" name="Picture 9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29" name="Freeform 93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104" name="Group 940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4105" name="Picture 941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06" name="Picture 942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7" name="Freeform 94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08" name="Picture 944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9" name="Freeform 94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0" name="Freeform 94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1" name="Freeform 94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2" name="Freeform 94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3" name="Freeform 94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4" name="Freeform 95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15" name="Group 95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22" name="Freeform 95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3" name="Freeform 95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4" name="Freeform 95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5" name="Freeform 95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6" name="Freeform 95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7" name="Freeform 95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16" name="Freeform 95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7" name="Freeform 95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8" name="Freeform 96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9" name="Freeform 96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0" name="Freeform 96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1" name="Freeform 96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4038" name="Picture 351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300" y="842963"/>
            <a:ext cx="6057900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9" name="Line 913"/>
          <p:cNvSpPr>
            <a:spLocks noChangeShapeType="1"/>
          </p:cNvSpPr>
          <p:nvPr/>
        </p:nvSpPr>
        <p:spPr bwMode="auto">
          <a:xfrm>
            <a:off x="1249363" y="3235325"/>
            <a:ext cx="2006600" cy="19780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0" name="Line 800"/>
          <p:cNvSpPr>
            <a:spLocks noChangeShapeType="1"/>
          </p:cNvSpPr>
          <p:nvPr/>
        </p:nvSpPr>
        <p:spPr bwMode="auto">
          <a:xfrm>
            <a:off x="2211388" y="1844675"/>
            <a:ext cx="1481137" cy="31099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1" name="Text Box 803"/>
          <p:cNvSpPr txBox="1">
            <a:spLocks noChangeArrowheads="1"/>
          </p:cNvSpPr>
          <p:nvPr/>
        </p:nvSpPr>
        <p:spPr bwMode="auto">
          <a:xfrm>
            <a:off x="254000" y="4067175"/>
            <a:ext cx="1552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client/server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 smtClean="0"/>
              <a:t>2-</a:t>
            </a:r>
            <a:fld id="{EEB813D2-FCE0-8E41-A2A5-7D0F06227E5E}" type="slidenum">
              <a:rPr lang="en-US" altLang="en-US" smtClean="0"/>
              <a:pPr/>
              <a:t>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7395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7" grpId="0" uiExpand="1" build="p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22" name="Rectangle 2"/>
          <p:cNvSpPr>
            <a:spLocks noGrp="1" noChangeArrowheads="1"/>
          </p:cNvSpPr>
          <p:nvPr>
            <p:ph type="title"/>
          </p:nvPr>
        </p:nvSpPr>
        <p:spPr>
          <a:xfrm>
            <a:off x="500063" y="255588"/>
            <a:ext cx="7772400" cy="893762"/>
          </a:xfrm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Mail access protocols</a:t>
            </a:r>
          </a:p>
        </p:txBody>
      </p:sp>
      <p:sp>
        <p:nvSpPr>
          <p:cNvPr id="13722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81025" y="3230563"/>
            <a:ext cx="7381875" cy="2209800"/>
          </a:xfrm>
        </p:spPr>
        <p:txBody>
          <a:bodyPr vert="horz" lIns="91440" tIns="45720" rIns="91440" bIns="45720" rtlCol="0" anchor="t">
            <a:normAutofit fontScale="92500"/>
          </a:bodyPr>
          <a:lstStyle/>
          <a:p>
            <a:r>
              <a:rPr lang="en-US" altLang="en-US" sz="2400" dirty="0">
                <a:solidFill>
                  <a:srgbClr val="CC0000"/>
                </a:solidFill>
                <a:ea typeface="ＭＳ Ｐゴシック" charset="-128"/>
              </a:rPr>
              <a:t>SMTP:</a:t>
            </a:r>
            <a:r>
              <a:rPr lang="en-US" altLang="en-US" sz="2400" dirty="0">
                <a:ea typeface="ＭＳ Ｐゴシック" charset="-128"/>
              </a:rPr>
              <a:t> delivery/storage to </a:t>
            </a:r>
            <a:r>
              <a:rPr lang="en-US" altLang="en-US" sz="2400" dirty="0" smtClean="0">
                <a:ea typeface="ＭＳ Ｐゴシック" charset="-128"/>
              </a:rPr>
              <a:t>receiver’</a:t>
            </a:r>
            <a:r>
              <a:rPr lang="en-US" altLang="ja-JP" sz="2400" dirty="0" smtClean="0">
                <a:ea typeface="ＭＳ Ｐゴシック" charset="-128"/>
              </a:rPr>
              <a:t>s </a:t>
            </a:r>
            <a:r>
              <a:rPr lang="en-US" altLang="ja-JP" sz="2400" dirty="0">
                <a:ea typeface="ＭＳ Ｐゴシック" charset="-128"/>
              </a:rPr>
              <a:t>server</a:t>
            </a:r>
          </a:p>
          <a:p>
            <a:r>
              <a:rPr lang="en-US" altLang="en-US" sz="2400" dirty="0">
                <a:ea typeface="ＭＳ Ｐゴシック" charset="-128"/>
              </a:rPr>
              <a:t>mail access protocol: retrieval from server</a:t>
            </a:r>
          </a:p>
          <a:p>
            <a:pPr lvl="1"/>
            <a:r>
              <a:rPr lang="en-US" altLang="en-US" sz="2200" dirty="0">
                <a:solidFill>
                  <a:srgbClr val="CC0000"/>
                </a:solidFill>
                <a:ea typeface="ＭＳ Ｐゴシック" charset="-128"/>
              </a:rPr>
              <a:t>POP:</a:t>
            </a:r>
            <a:r>
              <a:rPr lang="en-US" altLang="en-US" sz="2200" dirty="0">
                <a:ea typeface="ＭＳ Ｐゴシック" charset="-128"/>
              </a:rPr>
              <a:t> Post Office Protocol [RFC 1939]: authorization, download </a:t>
            </a:r>
          </a:p>
          <a:p>
            <a:pPr lvl="1"/>
            <a:r>
              <a:rPr lang="en-US" altLang="en-US" sz="2200" dirty="0">
                <a:solidFill>
                  <a:srgbClr val="CC0000"/>
                </a:solidFill>
                <a:ea typeface="ＭＳ Ｐゴシック" charset="-128"/>
              </a:rPr>
              <a:t>IMAP:</a:t>
            </a:r>
            <a:r>
              <a:rPr lang="en-US" altLang="en-US" sz="2200" dirty="0">
                <a:ea typeface="ＭＳ Ｐゴシック" charset="-128"/>
              </a:rPr>
              <a:t> Internet Mail Access Protocol [RFC 1730]: more features, including manipulation of stored messages on server</a:t>
            </a:r>
          </a:p>
          <a:p>
            <a:pPr lvl="1"/>
            <a:r>
              <a:rPr lang="en-US" altLang="en-US" sz="2200" dirty="0">
                <a:solidFill>
                  <a:srgbClr val="CC0000"/>
                </a:solidFill>
                <a:ea typeface="ＭＳ Ｐゴシック" charset="-128"/>
              </a:rPr>
              <a:t>HTTP:</a:t>
            </a:r>
            <a:r>
              <a:rPr lang="en-US" altLang="en-US" sz="2200" dirty="0">
                <a:ea typeface="ＭＳ Ｐゴシック" charset="-128"/>
              </a:rPr>
              <a:t> </a:t>
            </a:r>
            <a:r>
              <a:rPr lang="en-US" altLang="en-US" sz="2200" dirty="0" err="1">
                <a:ea typeface="ＭＳ Ｐゴシック" charset="-128"/>
              </a:rPr>
              <a:t>gmail</a:t>
            </a:r>
            <a:r>
              <a:rPr lang="en-US" altLang="en-US" sz="2200" dirty="0">
                <a:ea typeface="ＭＳ Ｐゴシック" charset="-128"/>
              </a:rPr>
              <a:t>, Hotmail, Yahoo! Mail, etc.</a:t>
            </a:r>
          </a:p>
          <a:p>
            <a:pPr lvl="1"/>
            <a:endParaRPr lang="en-US" altLang="en-US" sz="2200" dirty="0">
              <a:ea typeface="ＭＳ Ｐゴシック" charset="-128"/>
            </a:endParaRPr>
          </a:p>
        </p:txBody>
      </p:sp>
      <p:grpSp>
        <p:nvGrpSpPr>
          <p:cNvPr id="137219" name="Group 133"/>
          <p:cNvGrpSpPr>
            <a:grpSpLocks/>
          </p:cNvGrpSpPr>
          <p:nvPr/>
        </p:nvGrpSpPr>
        <p:grpSpPr bwMode="auto">
          <a:xfrm>
            <a:off x="2962275" y="1577975"/>
            <a:ext cx="511175" cy="693738"/>
            <a:chOff x="4140" y="429"/>
            <a:chExt cx="1425" cy="2396"/>
          </a:xfrm>
        </p:grpSpPr>
        <p:sp>
          <p:nvSpPr>
            <p:cNvPr id="137311" name="Freeform 13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2" name="Rectangle 135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313" name="Freeform 13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4" name="Freeform 13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5" name="Rectangle 138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37316" name="Group 13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41" name="AutoShape 14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37342" name="AutoShape 141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37317" name="Rectangle 142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37318" name="Group 14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39" name="AutoShape 144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37340" name="AutoShape 145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37319" name="Rectangle 146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320" name="Rectangle 147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37321" name="Group 14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37" name="AutoShape 149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37338" name="AutoShape 150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37322" name="Freeform 15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323" name="Group 15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35" name="AutoShape 153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37336" name="AutoShape 154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37324" name="Rectangle 155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325" name="Freeform 15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6" name="Freeform 15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7" name="Oval 158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328" name="Freeform 15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9" name="AutoShape 160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330" name="AutoShape 161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331" name="Oval 162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332" name="Oval 163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137333" name="Oval 164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334" name="Rectangle 165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grpSp>
        <p:nvGrpSpPr>
          <p:cNvPr id="137220" name="Group 100"/>
          <p:cNvGrpSpPr>
            <a:grpSpLocks/>
          </p:cNvGrpSpPr>
          <p:nvPr/>
        </p:nvGrpSpPr>
        <p:grpSpPr bwMode="auto">
          <a:xfrm>
            <a:off x="4648200" y="1587500"/>
            <a:ext cx="511175" cy="693738"/>
            <a:chOff x="4140" y="429"/>
            <a:chExt cx="1425" cy="2396"/>
          </a:xfrm>
        </p:grpSpPr>
        <p:sp>
          <p:nvSpPr>
            <p:cNvPr id="137279" name="Freeform 10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Rectangle 10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281" name="Freeform 10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Freeform 10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Rectangle 10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37284" name="Group 10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09" name="AutoShape 10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37310" name="AutoShape 10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37285" name="Rectangle 10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37286" name="Group 11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07" name="AutoShape 11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37308" name="AutoShape 11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37287" name="Rectangle 11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288" name="Rectangle 11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37289" name="Group 11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05" name="AutoShape 11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37306" name="AutoShape 11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37290" name="Freeform 11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291" name="Group 11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03" name="AutoShape 12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37304" name="AutoShape 12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37292" name="Rectangle 12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293" name="Freeform 12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4" name="Freeform 12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5" name="Oval 12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296" name="Freeform 12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7" name="AutoShape 12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298" name="AutoShape 12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299" name="Oval 12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300" name="Oval 13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137301" name="Oval 13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7302" name="Rectangle 13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pic>
        <p:nvPicPr>
          <p:cNvPr id="137221" name="Picture 9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96361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224" name="Group 158"/>
          <p:cNvGrpSpPr>
            <a:grpSpLocks/>
          </p:cNvGrpSpPr>
          <p:nvPr/>
        </p:nvGrpSpPr>
        <p:grpSpPr bwMode="auto">
          <a:xfrm>
            <a:off x="2841626" y="1987551"/>
            <a:ext cx="1346201" cy="1133476"/>
            <a:chOff x="1824" y="1206"/>
            <a:chExt cx="848" cy="714"/>
          </a:xfrm>
        </p:grpSpPr>
        <p:sp>
          <p:nvSpPr>
            <p:cNvPr id="137263" name="Text Box 95"/>
            <p:cNvSpPr txBox="1">
              <a:spLocks noChangeArrowheads="1"/>
            </p:cNvSpPr>
            <p:nvPr/>
          </p:nvSpPr>
          <p:spPr bwMode="auto">
            <a:xfrm>
              <a:off x="1824" y="1583"/>
              <a:ext cx="848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 smtClean="0">
                  <a:latin typeface="+mn-lt"/>
                </a:rPr>
                <a:t>Sender’</a:t>
              </a:r>
              <a:r>
                <a:rPr lang="en-US" altLang="ja-JP" sz="1600" dirty="0" smtClean="0">
                  <a:latin typeface="+mn-lt"/>
                </a:rPr>
                <a:t>s </a:t>
              </a:r>
              <a:r>
                <a:rPr lang="en-US" altLang="ja-JP" sz="1600" dirty="0">
                  <a:latin typeface="+mn-lt"/>
                </a:rPr>
                <a:t>mail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+mn-lt"/>
                </a:rPr>
                <a:t>server</a:t>
              </a:r>
              <a:endParaRPr lang="en-US" altLang="en-US" sz="2400" dirty="0">
                <a:latin typeface="+mn-lt"/>
              </a:endParaRPr>
            </a:p>
          </p:txBody>
        </p:sp>
        <p:grpSp>
          <p:nvGrpSpPr>
            <p:cNvPr id="137264" name="Group 157"/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137265" name="Rectangle 94"/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7266" name="Rectangle 96"/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7267" name="Line 97"/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8" name="Line 98"/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9" name="Line 99"/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0" name="Line 100"/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1" name="Line 101"/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2" name="Line 102"/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3" name="Line 103"/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4" name="Rectangle 104"/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7275" name="Rectangle 105"/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7276" name="Rectangle 106"/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7277" name="Rectangle 107"/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7278" name="Rectangle 108"/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</p:grpSp>
      </p:grpSp>
      <p:sp>
        <p:nvSpPr>
          <p:cNvPr id="137225" name="Text Box 121"/>
          <p:cNvSpPr txBox="1">
            <a:spLocks noChangeArrowheads="1"/>
          </p:cNvSpPr>
          <p:nvPr/>
        </p:nvSpPr>
        <p:spPr bwMode="auto">
          <a:xfrm>
            <a:off x="2075690" y="1466850"/>
            <a:ext cx="78098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SMTP</a:t>
            </a:r>
          </a:p>
        </p:txBody>
      </p:sp>
      <p:sp>
        <p:nvSpPr>
          <p:cNvPr id="137226" name="Rectangle 153"/>
          <p:cNvSpPr>
            <a:spLocks noChangeArrowheads="1"/>
          </p:cNvSpPr>
          <p:nvPr/>
        </p:nvSpPr>
        <p:spPr bwMode="auto">
          <a:xfrm>
            <a:off x="3781425" y="1457325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>
              <a:latin typeface="+mn-lt"/>
            </a:endParaRPr>
          </a:p>
        </p:txBody>
      </p:sp>
      <p:sp>
        <p:nvSpPr>
          <p:cNvPr id="137227" name="Text Box 154"/>
          <p:cNvSpPr txBox="1">
            <a:spLocks noChangeArrowheads="1"/>
          </p:cNvSpPr>
          <p:nvPr/>
        </p:nvSpPr>
        <p:spPr bwMode="auto">
          <a:xfrm>
            <a:off x="3677477" y="1477963"/>
            <a:ext cx="78098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  <a:latin typeface="+mn-lt"/>
              </a:rPr>
              <a:t>SMTP</a:t>
            </a:r>
          </a:p>
        </p:txBody>
      </p:sp>
      <p:sp>
        <p:nvSpPr>
          <p:cNvPr id="137228" name="Text Box 156"/>
          <p:cNvSpPr txBox="1">
            <a:spLocks noChangeArrowheads="1"/>
          </p:cNvSpPr>
          <p:nvPr/>
        </p:nvSpPr>
        <p:spPr bwMode="auto">
          <a:xfrm>
            <a:off x="5484813" y="1308100"/>
            <a:ext cx="1511300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  <a:latin typeface="+mn-lt"/>
              </a:rPr>
              <a:t>mail access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  <a:latin typeface="+mn-lt"/>
              </a:rPr>
              <a:t>protocol</a:t>
            </a:r>
            <a:endParaRPr lang="en-US" altLang="en-US" sz="1800">
              <a:solidFill>
                <a:srgbClr val="CC0000"/>
              </a:solidFill>
              <a:latin typeface="+mn-lt"/>
            </a:endParaRPr>
          </a:p>
        </p:txBody>
      </p:sp>
      <p:sp>
        <p:nvSpPr>
          <p:cNvPr id="137229" name="Text Box 160"/>
          <p:cNvSpPr txBox="1">
            <a:spLocks noChangeArrowheads="1"/>
          </p:cNvSpPr>
          <p:nvPr/>
        </p:nvSpPr>
        <p:spPr bwMode="auto">
          <a:xfrm>
            <a:off x="4404764" y="2598738"/>
            <a:ext cx="1472711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 smtClean="0">
                <a:latin typeface="+mn-lt"/>
              </a:rPr>
              <a:t>Receiver’</a:t>
            </a:r>
            <a:r>
              <a:rPr lang="en-US" altLang="ja-JP" sz="1600" dirty="0" smtClean="0">
                <a:latin typeface="+mn-lt"/>
              </a:rPr>
              <a:t>s </a:t>
            </a:r>
            <a:r>
              <a:rPr lang="en-US" altLang="ja-JP" sz="1600" dirty="0">
                <a:latin typeface="+mn-lt"/>
              </a:rPr>
              <a:t>mail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server</a:t>
            </a:r>
            <a:endParaRPr lang="en-US" altLang="en-US" sz="2400" dirty="0">
              <a:latin typeface="+mn-lt"/>
            </a:endParaRPr>
          </a:p>
        </p:txBody>
      </p:sp>
      <p:grpSp>
        <p:nvGrpSpPr>
          <p:cNvPr id="137230" name="Group 161"/>
          <p:cNvGrpSpPr>
            <a:grpSpLocks/>
          </p:cNvGrpSpPr>
          <p:nvPr/>
        </p:nvGrpSpPr>
        <p:grpSpPr bwMode="auto">
          <a:xfrm>
            <a:off x="4800600" y="2000250"/>
            <a:ext cx="809625" cy="561975"/>
            <a:chOff x="2070" y="2004"/>
            <a:chExt cx="510" cy="354"/>
          </a:xfrm>
        </p:grpSpPr>
        <p:sp>
          <p:nvSpPr>
            <p:cNvPr id="137249" name="Rectangle 162"/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+mn-lt"/>
              </a:endParaRPr>
            </a:p>
          </p:txBody>
        </p:sp>
        <p:sp>
          <p:nvSpPr>
            <p:cNvPr id="137250" name="Rectangle 163"/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+mn-lt"/>
              </a:endParaRPr>
            </a:p>
          </p:txBody>
        </p:sp>
        <p:sp>
          <p:nvSpPr>
            <p:cNvPr id="137251" name="Line 164"/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2" name="Line 165"/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3" name="Line 166"/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4" name="Line 167"/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5" name="Line 168"/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6" name="Line 169"/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7" name="Line 170"/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8" name="Rectangle 171"/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+mn-lt"/>
              </a:endParaRPr>
            </a:p>
          </p:txBody>
        </p:sp>
        <p:sp>
          <p:nvSpPr>
            <p:cNvPr id="137259" name="Rectangle 172"/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+mn-lt"/>
              </a:endParaRPr>
            </a:p>
          </p:txBody>
        </p:sp>
        <p:sp>
          <p:nvSpPr>
            <p:cNvPr id="137260" name="Rectangle 173"/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+mn-lt"/>
              </a:endParaRPr>
            </a:p>
          </p:txBody>
        </p:sp>
        <p:sp>
          <p:nvSpPr>
            <p:cNvPr id="137261" name="Rectangle 174"/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+mn-lt"/>
              </a:endParaRPr>
            </a:p>
          </p:txBody>
        </p:sp>
        <p:sp>
          <p:nvSpPr>
            <p:cNvPr id="137262" name="Rectangle 175"/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+mn-lt"/>
              </a:endParaRPr>
            </a:p>
          </p:txBody>
        </p:sp>
      </p:grpSp>
      <p:sp>
        <p:nvSpPr>
          <p:cNvPr id="137233" name="Line 94"/>
          <p:cNvSpPr>
            <a:spLocks noChangeShapeType="1"/>
          </p:cNvSpPr>
          <p:nvPr/>
        </p:nvSpPr>
        <p:spPr bwMode="auto">
          <a:xfrm>
            <a:off x="2003425" y="1905000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4" name="Line 95"/>
          <p:cNvSpPr>
            <a:spLocks noChangeShapeType="1"/>
          </p:cNvSpPr>
          <p:nvPr/>
        </p:nvSpPr>
        <p:spPr bwMode="auto">
          <a:xfrm>
            <a:off x="3633788" y="1901825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5" name="Line 96"/>
          <p:cNvSpPr>
            <a:spLocks noChangeShapeType="1"/>
          </p:cNvSpPr>
          <p:nvPr/>
        </p:nvSpPr>
        <p:spPr bwMode="auto">
          <a:xfrm>
            <a:off x="5253038" y="1898650"/>
            <a:ext cx="1697037" cy="158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6" name="Text Box 156"/>
          <p:cNvSpPr txBox="1">
            <a:spLocks noChangeArrowheads="1"/>
          </p:cNvSpPr>
          <p:nvPr/>
        </p:nvSpPr>
        <p:spPr bwMode="auto">
          <a:xfrm>
            <a:off x="5800112" y="1927225"/>
            <a:ext cx="1131527" cy="565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CC0000"/>
                </a:solidFill>
                <a:latin typeface="+mn-lt"/>
              </a:rPr>
              <a:t>(e.g., </a:t>
            </a:r>
            <a:r>
              <a:rPr lang="en-US" altLang="en-US" sz="1600" i="1">
                <a:solidFill>
                  <a:srgbClr val="CC0000"/>
                </a:solidFill>
                <a:latin typeface="+mn-lt"/>
              </a:rPr>
              <a:t>POP, 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  <a:latin typeface="+mn-lt"/>
              </a:rPr>
              <a:t>         IMAP</a:t>
            </a:r>
            <a:r>
              <a:rPr lang="en-US" altLang="en-US" sz="1800" i="1">
                <a:solidFill>
                  <a:srgbClr val="CC0000"/>
                </a:solidFill>
                <a:latin typeface="+mn-lt"/>
              </a:rPr>
              <a:t>)</a:t>
            </a:r>
          </a:p>
        </p:txBody>
      </p:sp>
      <p:grpSp>
        <p:nvGrpSpPr>
          <p:cNvPr id="137237" name="Group 166"/>
          <p:cNvGrpSpPr>
            <a:grpSpLocks/>
          </p:cNvGrpSpPr>
          <p:nvPr/>
        </p:nvGrpSpPr>
        <p:grpSpPr bwMode="auto">
          <a:xfrm>
            <a:off x="1085850" y="1419225"/>
            <a:ext cx="893763" cy="1054100"/>
            <a:chOff x="3586" y="550"/>
            <a:chExt cx="563" cy="664"/>
          </a:xfrm>
        </p:grpSpPr>
        <p:grpSp>
          <p:nvGrpSpPr>
            <p:cNvPr id="137244" name="Group 16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7" name="Picture 16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8" name="Freeform 16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+mn-lt"/>
              </a:endParaRPr>
            </a:p>
          </p:txBody>
        </p:sp>
        <p:sp>
          <p:nvSpPr>
            <p:cNvPr id="137246" name="Text Box 116"/>
            <p:cNvSpPr txBox="1">
              <a:spLocks noChangeArrowheads="1"/>
            </p:cNvSpPr>
            <p:nvPr/>
          </p:nvSpPr>
          <p:spPr bwMode="auto">
            <a:xfrm>
              <a:off x="3586" y="550"/>
              <a:ext cx="41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+mn-lt"/>
                </a:rPr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+mn-lt"/>
                </a:rPr>
                <a:t>agent</a:t>
              </a:r>
              <a:endParaRPr lang="en-US" altLang="en-US" sz="2400">
                <a:latin typeface="+mn-lt"/>
              </a:endParaRPr>
            </a:p>
          </p:txBody>
        </p:sp>
      </p:grpSp>
      <p:grpSp>
        <p:nvGrpSpPr>
          <p:cNvPr id="137238" name="Group 172"/>
          <p:cNvGrpSpPr>
            <a:grpSpLocks/>
          </p:cNvGrpSpPr>
          <p:nvPr/>
        </p:nvGrpSpPr>
        <p:grpSpPr bwMode="auto">
          <a:xfrm>
            <a:off x="6986588" y="1422400"/>
            <a:ext cx="893762" cy="1054100"/>
            <a:chOff x="3586" y="550"/>
            <a:chExt cx="563" cy="664"/>
          </a:xfrm>
        </p:grpSpPr>
        <p:grpSp>
          <p:nvGrpSpPr>
            <p:cNvPr id="137239" name="Group 17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2" name="Picture 17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3" name="Freeform 17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+mn-lt"/>
              </a:endParaRPr>
            </a:p>
          </p:txBody>
        </p:sp>
        <p:sp>
          <p:nvSpPr>
            <p:cNvPr id="137241" name="Text Box 116"/>
            <p:cNvSpPr txBox="1">
              <a:spLocks noChangeArrowheads="1"/>
            </p:cNvSpPr>
            <p:nvPr/>
          </p:nvSpPr>
          <p:spPr bwMode="auto">
            <a:xfrm>
              <a:off x="3586" y="550"/>
              <a:ext cx="41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+mn-lt"/>
                </a:rPr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+mn-lt"/>
                </a:rPr>
                <a:t>agent</a:t>
              </a:r>
              <a:endParaRPr lang="en-US" altLang="en-US" sz="2400">
                <a:latin typeface="+mn-lt"/>
              </a:endParaRPr>
            </a:p>
          </p:txBody>
        </p:sp>
      </p:grpSp>
      <p:pic>
        <p:nvPicPr>
          <p:cNvPr id="127" name="Picture 126"/>
          <p:cNvPicPr>
            <a:picLocks noChangeAspect="1"/>
          </p:cNvPicPr>
          <p:nvPr/>
        </p:nvPicPr>
        <p:blipFill rotWithShape="1">
          <a:blip r:embed="rId5"/>
          <a:srcRect l="2784" t="7488" r="79529" b="51661"/>
          <a:stretch/>
        </p:blipFill>
        <p:spPr>
          <a:xfrm>
            <a:off x="337763" y="1515078"/>
            <a:ext cx="704199" cy="1005905"/>
          </a:xfrm>
          <a:prstGeom prst="rect">
            <a:avLst/>
          </a:prstGeom>
        </p:spPr>
      </p:pic>
      <p:pic>
        <p:nvPicPr>
          <p:cNvPr id="128" name="Picture 127"/>
          <p:cNvPicPr>
            <a:picLocks noChangeAspect="1"/>
          </p:cNvPicPr>
          <p:nvPr/>
        </p:nvPicPr>
        <p:blipFill rotWithShape="1">
          <a:blip r:embed="rId5"/>
          <a:srcRect l="75203" r="3135" b="51661"/>
          <a:stretch/>
        </p:blipFill>
        <p:spPr>
          <a:xfrm>
            <a:off x="7880350" y="1480073"/>
            <a:ext cx="815938" cy="1126079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187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225" grpId="0"/>
      <p:bldP spid="137228" grpId="0"/>
      <p:bldP spid="137233" grpId="0" animBg="1"/>
      <p:bldP spid="137235" grpId="0" animBg="1"/>
      <p:bldP spid="137236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2: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06525"/>
            <a:ext cx="9144001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Principles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of network applications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Socket Programming with UDP and TCP 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Web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and HTTP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Electronic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Mail (SMTP, POP3, IMAP)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DNS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P2P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Applications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Video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Streaming and Content Distribution Networks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1997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301625"/>
            <a:ext cx="7772400" cy="914400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DNS: domain name system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sp>
        <p:nvSpPr>
          <p:cNvPr id="14541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68313" y="1511300"/>
            <a:ext cx="3810000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sz="2400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people:</a:t>
            </a:r>
            <a:r>
              <a:rPr lang="en-US" altLang="en-US" sz="2400" dirty="0">
                <a:latin typeface="Calibri"/>
                <a:ea typeface="ＭＳ Ｐゴシック" charset="-128"/>
              </a:rPr>
              <a:t> many identifiers:</a:t>
            </a:r>
          </a:p>
          <a:p>
            <a:pPr marL="347663" lvl="1" indent="-246063"/>
            <a:r>
              <a:rPr lang="en-US" altLang="en-US" dirty="0">
                <a:latin typeface="Calibri"/>
                <a:ea typeface="ＭＳ Ｐゴシック" charset="-128"/>
              </a:rPr>
              <a:t>SSN, name, passport #</a:t>
            </a:r>
          </a:p>
          <a:p>
            <a:pPr>
              <a:buFont typeface="Wingdings" charset="2"/>
              <a:buNone/>
            </a:pPr>
            <a:r>
              <a:rPr lang="en-US" altLang="en-US" sz="2400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Internet hosts, routers:</a:t>
            </a:r>
          </a:p>
          <a:p>
            <a:pPr marL="347663" lvl="1" indent="-246063"/>
            <a:r>
              <a:rPr lang="en-US" altLang="en-US" dirty="0">
                <a:latin typeface="Calibri"/>
                <a:ea typeface="ＭＳ Ｐゴシック" charset="-128"/>
              </a:rPr>
              <a:t>IP address (32 bit) - used for addressing datagrams</a:t>
            </a:r>
          </a:p>
          <a:p>
            <a:pPr marL="347663" lvl="1" indent="-246063"/>
            <a:r>
              <a:rPr lang="en-US" altLang="ja-JP" dirty="0" smtClean="0">
                <a:latin typeface="Calibri"/>
                <a:ea typeface="ＭＳ Ｐゴシック" charset="-128"/>
              </a:rPr>
              <a:t>“name”, </a:t>
            </a:r>
            <a:r>
              <a:rPr lang="en-US" altLang="ja-JP" dirty="0">
                <a:latin typeface="Calibri"/>
                <a:ea typeface="ＭＳ Ｐゴシック" charset="-128"/>
              </a:rPr>
              <a:t>e.g</a:t>
            </a:r>
            <a:r>
              <a:rPr lang="en-US" altLang="ja-JP" dirty="0" smtClean="0">
                <a:latin typeface="Calibri"/>
                <a:ea typeface="ＭＳ Ｐゴシック" charset="-128"/>
              </a:rPr>
              <a:t>., </a:t>
            </a:r>
            <a:r>
              <a:rPr lang="en-US" altLang="ja-JP" dirty="0" err="1" smtClean="0">
                <a:latin typeface="Calibri"/>
                <a:ea typeface="ＭＳ Ｐゴシック" charset="-128"/>
              </a:rPr>
              <a:t>www.yahoo.com</a:t>
            </a:r>
            <a:r>
              <a:rPr lang="en-US" altLang="ja-JP" dirty="0" smtClean="0">
                <a:latin typeface="Calibri"/>
                <a:ea typeface="ＭＳ Ｐゴシック" charset="-128"/>
              </a:rPr>
              <a:t> </a:t>
            </a:r>
            <a:r>
              <a:rPr lang="en-US" altLang="ja-JP" dirty="0">
                <a:latin typeface="Calibri"/>
                <a:ea typeface="ＭＳ Ｐゴシック" charset="-128"/>
              </a:rPr>
              <a:t>- used by humans</a:t>
            </a:r>
          </a:p>
          <a:p>
            <a:pPr>
              <a:buFont typeface="Wingdings" charset="2"/>
              <a:buNone/>
            </a:pPr>
            <a:r>
              <a:rPr lang="en-US" altLang="en-US" sz="2400" i="1" u="sng" dirty="0">
                <a:solidFill>
                  <a:srgbClr val="CC0000"/>
                </a:solidFill>
                <a:latin typeface="Calibri"/>
                <a:ea typeface="ＭＳ Ｐゴシック" charset="-128"/>
              </a:rPr>
              <a:t>Q:</a:t>
            </a:r>
            <a:r>
              <a:rPr lang="en-US" altLang="en-US" sz="2400" dirty="0">
                <a:latin typeface="Calibri"/>
                <a:ea typeface="ＭＳ Ｐゴシック" charset="-128"/>
              </a:rPr>
              <a:t> how to map between IP address and name, and vice versa ?</a:t>
            </a:r>
          </a:p>
        </p:txBody>
      </p:sp>
      <p:sp>
        <p:nvSpPr>
          <p:cNvPr id="169990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495800" y="1489075"/>
            <a:ext cx="4283075" cy="5006975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Domain Name System:</a:t>
            </a:r>
          </a:p>
          <a:p>
            <a:r>
              <a:rPr lang="en-US" altLang="en-US" sz="2400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distributed database</a:t>
            </a:r>
            <a:r>
              <a:rPr lang="en-US" altLang="en-US" sz="2400" dirty="0">
                <a:latin typeface="Calibri"/>
                <a:ea typeface="ＭＳ Ｐゴシック" charset="-128"/>
              </a:rPr>
              <a:t> implemented in hierarchy of many </a:t>
            </a:r>
            <a:r>
              <a:rPr lang="en-US" altLang="en-US" sz="2400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name servers</a:t>
            </a:r>
            <a:endParaRPr lang="en-US" altLang="en-US" sz="2400" dirty="0">
              <a:solidFill>
                <a:srgbClr val="000099"/>
              </a:solidFill>
              <a:latin typeface="Calibri"/>
              <a:ea typeface="ＭＳ Ｐゴシック" charset="-128"/>
            </a:endParaRPr>
          </a:p>
          <a:p>
            <a:r>
              <a:rPr lang="en-US" altLang="en-US" sz="2400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application-layer protocol:</a:t>
            </a:r>
            <a:r>
              <a:rPr lang="en-US" altLang="en-US" sz="2400" dirty="0">
                <a:latin typeface="Calibri"/>
                <a:ea typeface="ＭＳ Ｐゴシック" charset="-128"/>
              </a:rPr>
              <a:t> hosts, name servers communicate to </a:t>
            </a:r>
            <a:r>
              <a:rPr lang="en-US" altLang="en-US" sz="2400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resolve</a:t>
            </a:r>
            <a:r>
              <a:rPr lang="en-US" altLang="en-US" sz="2400" dirty="0">
                <a:solidFill>
                  <a:srgbClr val="FF0000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names (address/name translation)</a:t>
            </a:r>
          </a:p>
          <a:p>
            <a:pPr lvl="1">
              <a:lnSpc>
                <a:spcPct val="90000"/>
              </a:lnSpc>
            </a:pPr>
            <a:r>
              <a:rPr lang="en-US" altLang="en-US" sz="2200" dirty="0">
                <a:latin typeface="Calibri"/>
                <a:ea typeface="ＭＳ Ｐゴシック" charset="-128"/>
              </a:rPr>
              <a:t>note: core Internet function, implemented as application-layer protocol</a:t>
            </a:r>
          </a:p>
          <a:p>
            <a:pPr lvl="1">
              <a:lnSpc>
                <a:spcPct val="90000"/>
              </a:lnSpc>
            </a:pPr>
            <a:r>
              <a:rPr lang="en-US" altLang="en-US" sz="2200" dirty="0">
                <a:latin typeface="Calibri"/>
                <a:ea typeface="ＭＳ Ｐゴシック" charset="-128"/>
              </a:rPr>
              <a:t>complexity at </a:t>
            </a:r>
            <a:r>
              <a:rPr lang="en-US" altLang="en-US" sz="2200" dirty="0" smtClean="0">
                <a:latin typeface="Calibri"/>
                <a:ea typeface="ＭＳ Ｐゴシック" charset="-128"/>
              </a:rPr>
              <a:t>network’</a:t>
            </a:r>
            <a:r>
              <a:rPr lang="en-US" altLang="ja-JP" sz="2200" dirty="0" smtClean="0">
                <a:latin typeface="Calibri"/>
                <a:ea typeface="ＭＳ Ｐゴシック" charset="-128"/>
              </a:rPr>
              <a:t>s “edge”</a:t>
            </a:r>
            <a:endParaRPr lang="en-US" altLang="en-US" sz="2200" dirty="0">
              <a:latin typeface="Calibri"/>
              <a:ea typeface="ＭＳ Ｐゴシック" charset="-128"/>
            </a:endParaRPr>
          </a:p>
        </p:txBody>
      </p:sp>
      <p:pic>
        <p:nvPicPr>
          <p:cNvPr id="14541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990600"/>
            <a:ext cx="5942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9639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DNS: services, structure 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sp>
        <p:nvSpPr>
          <p:cNvPr id="147461" name="Rectangle 5"/>
          <p:cNvSpPr>
            <a:spLocks noGrp="1" noChangeArrowheads="1"/>
          </p:cNvSpPr>
          <p:nvPr>
            <p:ph sz="half" idx="1"/>
          </p:nvPr>
        </p:nvSpPr>
        <p:spPr>
          <a:xfrm>
            <a:off x="731838" y="1300163"/>
            <a:ext cx="3810000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DNS services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hostname to IP address translation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host aliasing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canonical, alias names</a:t>
            </a:r>
            <a:endParaRPr lang="en-US" altLang="en-US" sz="2000" dirty="0">
              <a:latin typeface="Calibri"/>
              <a:ea typeface="ＭＳ Ｐゴシック" charset="-128"/>
            </a:endParaRP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mail server aliasing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load distribution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replicated Web servers: many IP addresses correspond to one name</a:t>
            </a:r>
          </a:p>
          <a:p>
            <a:endParaRPr lang="en-US" altLang="en-US" sz="2400" dirty="0">
              <a:latin typeface="Calibri"/>
              <a:ea typeface="ＭＳ Ｐゴシック" charset="-128"/>
            </a:endParaRPr>
          </a:p>
        </p:txBody>
      </p:sp>
      <p:sp>
        <p:nvSpPr>
          <p:cNvPr id="147460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572000" y="1271588"/>
            <a:ext cx="4191000" cy="2263775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why not centralize DNS?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single point of failure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traffic volume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distant centralized database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maintenance</a:t>
            </a:r>
          </a:p>
          <a:p>
            <a:pPr>
              <a:buFont typeface="Wingdings" charset="2"/>
              <a:buNone/>
            </a:pPr>
            <a:endParaRPr lang="en-US" altLang="en-US" sz="2400" dirty="0">
              <a:latin typeface="Calibri"/>
              <a:ea typeface="ＭＳ Ｐゴシック" charset="-128"/>
            </a:endParaRPr>
          </a:p>
        </p:txBody>
      </p:sp>
      <p:pic>
        <p:nvPicPr>
          <p:cNvPr id="147462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" y="9159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7" name="Text Box 11"/>
          <p:cNvSpPr txBox="1">
            <a:spLocks noChangeArrowheads="1"/>
          </p:cNvSpPr>
          <p:nvPr/>
        </p:nvSpPr>
        <p:spPr bwMode="auto">
          <a:xfrm>
            <a:off x="5180260" y="3386793"/>
            <a:ext cx="255538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i="1" dirty="0">
                <a:latin typeface="Calibri"/>
              </a:rPr>
              <a:t>A: </a:t>
            </a:r>
            <a:r>
              <a:rPr lang="en-US" altLang="en-US" sz="2800" i="1" dirty="0" err="1">
                <a:solidFill>
                  <a:srgbClr val="CC0000"/>
                </a:solidFill>
                <a:latin typeface="Calibri"/>
              </a:rPr>
              <a:t>doesn‘t</a:t>
            </a:r>
            <a:r>
              <a:rPr lang="en-US" altLang="ja-JP" sz="2800" i="1" dirty="0">
                <a:solidFill>
                  <a:srgbClr val="CC0000"/>
                </a:solidFill>
                <a:latin typeface="Calibri"/>
              </a:rPr>
              <a:t> scale!</a:t>
            </a:r>
            <a:endParaRPr lang="en-US" altLang="en-US" sz="2800" i="1" dirty="0"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317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7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8" name="Rectangle 20"/>
          <p:cNvSpPr>
            <a:spLocks noGrp="1" noChangeArrowheads="1"/>
          </p:cNvSpPr>
          <p:nvPr>
            <p:ph type="title"/>
          </p:nvPr>
        </p:nvSpPr>
        <p:spPr>
          <a:xfrm>
            <a:off x="468313" y="161925"/>
            <a:ext cx="8023225" cy="936625"/>
          </a:xfrm>
        </p:spPr>
        <p:txBody>
          <a:bodyPr/>
          <a:lstStyle/>
          <a:p>
            <a:r>
              <a:rPr lang="en-US" altLang="en-US" sz="3600" dirty="0">
                <a:latin typeface="Calibri Light"/>
                <a:ea typeface="ＭＳ Ｐゴシック" charset="-128"/>
              </a:rPr>
              <a:t>DNS: a distributed, hierarchical database</a:t>
            </a:r>
          </a:p>
        </p:txBody>
      </p:sp>
      <p:sp>
        <p:nvSpPr>
          <p:cNvPr id="149509" name="Rectangle 22"/>
          <p:cNvSpPr>
            <a:spLocks noGrp="1" noChangeArrowheads="1"/>
          </p:cNvSpPr>
          <p:nvPr>
            <p:ph type="body" sz="half" idx="2"/>
          </p:nvPr>
        </p:nvSpPr>
        <p:spPr>
          <a:xfrm>
            <a:off x="520700" y="3971925"/>
            <a:ext cx="8172450" cy="21336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sz="2400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client wants IP for www.amazon.com; 1</a:t>
            </a:r>
            <a:r>
              <a:rPr lang="en-US" altLang="en-US" sz="2400" i="1" baseline="30000" dirty="0">
                <a:solidFill>
                  <a:srgbClr val="000099"/>
                </a:solidFill>
                <a:latin typeface="Calibri"/>
                <a:ea typeface="ＭＳ Ｐゴシック" charset="-128"/>
              </a:rPr>
              <a:t>st</a:t>
            </a:r>
            <a:r>
              <a:rPr lang="en-US" altLang="en-US" sz="2400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 approximation:</a:t>
            </a:r>
          </a:p>
          <a:p>
            <a:r>
              <a:rPr lang="en-US" altLang="en-US" sz="2200" dirty="0">
                <a:latin typeface="Calibri"/>
                <a:ea typeface="ＭＳ Ｐゴシック" charset="-128"/>
              </a:rPr>
              <a:t>client queries root server to find com DNS server</a:t>
            </a:r>
          </a:p>
          <a:p>
            <a:r>
              <a:rPr lang="en-US" altLang="en-US" sz="2200" dirty="0">
                <a:latin typeface="Calibri"/>
                <a:ea typeface="ＭＳ Ｐゴシック" charset="-128"/>
              </a:rPr>
              <a:t>client queries .com DNS server to get amazon.com DNS server</a:t>
            </a:r>
          </a:p>
          <a:p>
            <a:r>
              <a:rPr lang="en-US" altLang="en-US" sz="2200" dirty="0">
                <a:latin typeface="Calibri"/>
                <a:ea typeface="ＭＳ Ｐゴシック" charset="-128"/>
              </a:rPr>
              <a:t>client queries amazon.com DNS server to get  IP address for www.amazon.com</a:t>
            </a:r>
          </a:p>
        </p:txBody>
      </p:sp>
      <p:sp>
        <p:nvSpPr>
          <p:cNvPr id="149513" name="Text Box 2"/>
          <p:cNvSpPr txBox="1">
            <a:spLocks noChangeArrowheads="1"/>
          </p:cNvSpPr>
          <p:nvPr/>
        </p:nvSpPr>
        <p:spPr bwMode="auto">
          <a:xfrm>
            <a:off x="3458667" y="1193800"/>
            <a:ext cx="2064865" cy="367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Root DNS Servers</a:t>
            </a:r>
          </a:p>
        </p:txBody>
      </p:sp>
      <p:sp>
        <p:nvSpPr>
          <p:cNvPr id="149514" name="Text Box 4"/>
          <p:cNvSpPr txBox="1">
            <a:spLocks noChangeArrowheads="1"/>
          </p:cNvSpPr>
          <p:nvPr/>
        </p:nvSpPr>
        <p:spPr bwMode="auto">
          <a:xfrm>
            <a:off x="882431" y="2262422"/>
            <a:ext cx="1975412" cy="365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com DNS servers</a:t>
            </a:r>
          </a:p>
        </p:txBody>
      </p:sp>
      <p:sp>
        <p:nvSpPr>
          <p:cNvPr id="149515" name="Text Box 5"/>
          <p:cNvSpPr txBox="1">
            <a:spLocks noChangeArrowheads="1"/>
          </p:cNvSpPr>
          <p:nvPr/>
        </p:nvSpPr>
        <p:spPr bwMode="auto">
          <a:xfrm>
            <a:off x="3530229" y="2195633"/>
            <a:ext cx="1874033" cy="365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org DNS servers</a:t>
            </a:r>
          </a:p>
        </p:txBody>
      </p:sp>
      <p:sp>
        <p:nvSpPr>
          <p:cNvPr id="149516" name="Text Box 6"/>
          <p:cNvSpPr txBox="1">
            <a:spLocks noChangeArrowheads="1"/>
          </p:cNvSpPr>
          <p:nvPr/>
        </p:nvSpPr>
        <p:spPr bwMode="auto">
          <a:xfrm>
            <a:off x="6106465" y="2195633"/>
            <a:ext cx="1924722" cy="365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edu DNS servers</a:t>
            </a:r>
          </a:p>
        </p:txBody>
      </p:sp>
      <p:sp>
        <p:nvSpPr>
          <p:cNvPr id="149517" name="Line 7"/>
          <p:cNvSpPr>
            <a:spLocks noChangeShapeType="1"/>
          </p:cNvSpPr>
          <p:nvPr/>
        </p:nvSpPr>
        <p:spPr bwMode="auto">
          <a:xfrm flipH="1">
            <a:off x="2098987" y="1594533"/>
            <a:ext cx="2075301" cy="60110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8" name="Line 8"/>
          <p:cNvSpPr>
            <a:spLocks noChangeShapeType="1"/>
          </p:cNvSpPr>
          <p:nvPr/>
        </p:nvSpPr>
        <p:spPr bwMode="auto">
          <a:xfrm>
            <a:off x="4460537" y="1527744"/>
            <a:ext cx="0" cy="6678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9" name="Line 9"/>
          <p:cNvSpPr>
            <a:spLocks noChangeShapeType="1"/>
          </p:cNvSpPr>
          <p:nvPr/>
        </p:nvSpPr>
        <p:spPr bwMode="auto">
          <a:xfrm>
            <a:off x="4818347" y="1594533"/>
            <a:ext cx="2146863" cy="6011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0" name="Text Box 10"/>
          <p:cNvSpPr txBox="1">
            <a:spLocks noChangeArrowheads="1"/>
          </p:cNvSpPr>
          <p:nvPr/>
        </p:nvSpPr>
        <p:spPr bwMode="auto">
          <a:xfrm>
            <a:off x="5876870" y="2830127"/>
            <a:ext cx="1478950" cy="641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poly.edu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DNS servers</a:t>
            </a:r>
          </a:p>
        </p:txBody>
      </p:sp>
      <p:sp>
        <p:nvSpPr>
          <p:cNvPr id="149521" name="Text Box 11"/>
          <p:cNvSpPr txBox="1">
            <a:spLocks noChangeArrowheads="1"/>
          </p:cNvSpPr>
          <p:nvPr/>
        </p:nvSpPr>
        <p:spPr bwMode="auto">
          <a:xfrm>
            <a:off x="7164988" y="2830127"/>
            <a:ext cx="1478950" cy="641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umass.edu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DNS servers</a:t>
            </a:r>
          </a:p>
        </p:txBody>
      </p:sp>
      <p:sp>
        <p:nvSpPr>
          <p:cNvPr id="149522" name="Line 12"/>
          <p:cNvSpPr>
            <a:spLocks noChangeShapeType="1"/>
          </p:cNvSpPr>
          <p:nvPr/>
        </p:nvSpPr>
        <p:spPr bwMode="auto">
          <a:xfrm flipH="1">
            <a:off x="6392713" y="2529577"/>
            <a:ext cx="500935" cy="33394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3" name="Line 13"/>
          <p:cNvSpPr>
            <a:spLocks noChangeShapeType="1"/>
          </p:cNvSpPr>
          <p:nvPr/>
        </p:nvSpPr>
        <p:spPr bwMode="auto">
          <a:xfrm>
            <a:off x="7323021" y="2529577"/>
            <a:ext cx="429373" cy="33394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4" name="Text Box 14"/>
          <p:cNvSpPr txBox="1">
            <a:spLocks noChangeArrowheads="1"/>
          </p:cNvSpPr>
          <p:nvPr/>
        </p:nvSpPr>
        <p:spPr bwMode="auto">
          <a:xfrm>
            <a:off x="438150" y="2963704"/>
            <a:ext cx="1505786" cy="647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 err="1"/>
              <a:t>yahoo.com</a:t>
            </a:r>
            <a:endParaRPr lang="en-US" altLang="en-US" sz="18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DNS servers</a:t>
            </a:r>
          </a:p>
        </p:txBody>
      </p:sp>
      <p:sp>
        <p:nvSpPr>
          <p:cNvPr id="149525" name="Text Box 15"/>
          <p:cNvSpPr txBox="1">
            <a:spLocks noChangeArrowheads="1"/>
          </p:cNvSpPr>
          <p:nvPr/>
        </p:nvSpPr>
        <p:spPr bwMode="auto">
          <a:xfrm>
            <a:off x="1955863" y="2997099"/>
            <a:ext cx="1492368" cy="641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amazon.com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DNS servers</a:t>
            </a:r>
          </a:p>
        </p:txBody>
      </p:sp>
      <p:sp>
        <p:nvSpPr>
          <p:cNvPr id="149526" name="Line 16"/>
          <p:cNvSpPr>
            <a:spLocks noChangeShapeType="1"/>
          </p:cNvSpPr>
          <p:nvPr/>
        </p:nvSpPr>
        <p:spPr bwMode="auto">
          <a:xfrm flipH="1">
            <a:off x="1240242" y="2596366"/>
            <a:ext cx="286248" cy="40073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7" name="Line 17"/>
          <p:cNvSpPr>
            <a:spLocks noChangeShapeType="1"/>
          </p:cNvSpPr>
          <p:nvPr/>
        </p:nvSpPr>
        <p:spPr bwMode="auto">
          <a:xfrm>
            <a:off x="2170549" y="2596366"/>
            <a:ext cx="357811" cy="40073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8" name="Text Box 18"/>
          <p:cNvSpPr txBox="1">
            <a:spLocks noChangeArrowheads="1"/>
          </p:cNvSpPr>
          <p:nvPr/>
        </p:nvSpPr>
        <p:spPr bwMode="auto">
          <a:xfrm>
            <a:off x="3873131" y="2895524"/>
            <a:ext cx="1480441" cy="641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pbs.org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DNS servers</a:t>
            </a:r>
          </a:p>
        </p:txBody>
      </p:sp>
      <p:sp>
        <p:nvSpPr>
          <p:cNvPr id="149529" name="Line 19"/>
          <p:cNvSpPr>
            <a:spLocks noChangeShapeType="1"/>
          </p:cNvSpPr>
          <p:nvPr/>
        </p:nvSpPr>
        <p:spPr bwMode="auto">
          <a:xfrm>
            <a:off x="4460537" y="2529577"/>
            <a:ext cx="0" cy="40073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49510" name="Picture 28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849313"/>
            <a:ext cx="8043863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11" name="Text Box 29"/>
          <p:cNvSpPr txBox="1">
            <a:spLocks noChangeArrowheads="1"/>
          </p:cNvSpPr>
          <p:nvPr/>
        </p:nvSpPr>
        <p:spPr bwMode="auto">
          <a:xfrm>
            <a:off x="3957638" y="16875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…</a:t>
            </a:r>
          </a:p>
        </p:txBody>
      </p:sp>
      <p:sp>
        <p:nvSpPr>
          <p:cNvPr id="149512" name="Text Box 30"/>
          <p:cNvSpPr txBox="1">
            <a:spLocks noChangeArrowheads="1"/>
          </p:cNvSpPr>
          <p:nvPr/>
        </p:nvSpPr>
        <p:spPr bwMode="auto">
          <a:xfrm>
            <a:off x="4521200" y="16859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…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 smtClean="0"/>
              <a:t>2-</a:t>
            </a:r>
            <a:fld id="{CE518614-272C-FF40-AD9D-508A23B042A2}" type="slidenum">
              <a:rPr lang="en-US" altLang="en-US" smtClean="0"/>
              <a:pPr/>
              <a:t>74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1933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9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9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9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49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49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49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49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49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513" grpId="0"/>
      <p:bldP spid="149514" grpId="0"/>
      <p:bldP spid="149515" grpId="0"/>
      <p:bldP spid="149516" grpId="0"/>
      <p:bldP spid="149517" grpId="0" animBg="1"/>
      <p:bldP spid="149518" grpId="0" animBg="1"/>
      <p:bldP spid="149519" grpId="0" animBg="1"/>
      <p:bldP spid="149520" grpId="0"/>
      <p:bldP spid="149521" grpId="0"/>
      <p:bldP spid="149522" grpId="0" animBg="1"/>
      <p:bldP spid="149523" grpId="0" animBg="1"/>
      <p:bldP spid="149524" grpId="0"/>
      <p:bldP spid="149525" grpId="0"/>
      <p:bldP spid="149526" grpId="0" animBg="1"/>
      <p:bldP spid="149527" grpId="0" animBg="1"/>
      <p:bldP spid="149528" grpId="0"/>
      <p:bldP spid="149529" grpId="0" animBg="1"/>
      <p:bldP spid="149511" grpId="0"/>
      <p:bldP spid="149512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2250"/>
            <a:ext cx="7772400" cy="882650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DNS: </a:t>
            </a:r>
            <a:r>
              <a:rPr lang="en-US" altLang="en-US" sz="4000" dirty="0" smtClean="0">
                <a:latin typeface="Calibri Light"/>
                <a:ea typeface="ＭＳ Ｐゴシック" charset="-128"/>
              </a:rPr>
              <a:t>Root </a:t>
            </a:r>
            <a:r>
              <a:rPr lang="en-US" altLang="en-US" sz="4000" dirty="0">
                <a:latin typeface="Calibri Light"/>
                <a:ea typeface="ＭＳ Ｐゴシック" charset="-128"/>
              </a:rPr>
              <a:t>N</a:t>
            </a:r>
            <a:r>
              <a:rPr lang="en-US" altLang="en-US" sz="4000" dirty="0" smtClean="0">
                <a:latin typeface="Calibri Light"/>
                <a:ea typeface="ＭＳ Ｐゴシック" charset="-128"/>
              </a:rPr>
              <a:t>ame </a:t>
            </a:r>
            <a:r>
              <a:rPr lang="en-US" altLang="en-US" sz="4000" dirty="0">
                <a:latin typeface="Calibri Light"/>
                <a:ea typeface="ＭＳ Ｐゴシック" charset="-128"/>
              </a:rPr>
              <a:t>S</a:t>
            </a:r>
            <a:r>
              <a:rPr lang="en-US" altLang="en-US" sz="4000" dirty="0" smtClean="0">
                <a:latin typeface="Calibri Light"/>
                <a:ea typeface="ＭＳ Ｐゴシック" charset="-128"/>
              </a:rPr>
              <a:t>ervers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sp>
        <p:nvSpPr>
          <p:cNvPr id="151556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84188" y="1362075"/>
            <a:ext cx="8478837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sz="2400" dirty="0" smtClean="0">
                <a:latin typeface="Calibri"/>
                <a:ea typeface="ＭＳ Ｐゴシック" charset="-128"/>
              </a:rPr>
              <a:t>Contacted </a:t>
            </a:r>
            <a:r>
              <a:rPr lang="en-US" altLang="en-US" sz="2400" dirty="0">
                <a:latin typeface="Calibri"/>
                <a:ea typeface="ＭＳ Ｐゴシック" charset="-128"/>
              </a:rPr>
              <a:t>by local name server that </a:t>
            </a:r>
            <a:r>
              <a:rPr lang="en-US" altLang="en-US" sz="2400" dirty="0" smtClean="0">
                <a:latin typeface="Calibri"/>
                <a:ea typeface="ＭＳ Ｐゴシック" charset="-128"/>
              </a:rPr>
              <a:t>cannot </a:t>
            </a:r>
            <a:r>
              <a:rPr lang="en-US" altLang="en-US" sz="2400" dirty="0">
                <a:latin typeface="Calibri"/>
                <a:ea typeface="ＭＳ Ｐゴシック" charset="-128"/>
              </a:rPr>
              <a:t>resolve name</a:t>
            </a:r>
          </a:p>
          <a:p>
            <a:r>
              <a:rPr lang="en-US" altLang="en-US" sz="2400" dirty="0" smtClean="0">
                <a:latin typeface="Calibri"/>
                <a:ea typeface="ＭＳ Ｐゴシック" charset="-128"/>
              </a:rPr>
              <a:t>Root </a:t>
            </a:r>
            <a:r>
              <a:rPr lang="en-US" altLang="en-US" sz="2400" dirty="0">
                <a:latin typeface="Calibri"/>
                <a:ea typeface="ＭＳ Ｐゴシック" charset="-128"/>
              </a:rPr>
              <a:t>name server:</a:t>
            </a:r>
          </a:p>
          <a:p>
            <a:pPr lvl="1"/>
            <a:r>
              <a:rPr lang="en-US" altLang="en-US" sz="2200" dirty="0" smtClean="0">
                <a:latin typeface="Calibri"/>
                <a:ea typeface="ＭＳ Ｐゴシック" charset="-128"/>
              </a:rPr>
              <a:t>Contacts </a:t>
            </a:r>
            <a:r>
              <a:rPr lang="en-US" altLang="en-US" sz="2200" dirty="0">
                <a:latin typeface="Calibri"/>
                <a:ea typeface="ＭＳ Ｐゴシック" charset="-128"/>
              </a:rPr>
              <a:t>authoritative name server if name mapping not known</a:t>
            </a:r>
          </a:p>
          <a:p>
            <a:pPr lvl="1"/>
            <a:r>
              <a:rPr lang="en-US" altLang="en-US" sz="2200" dirty="0" smtClean="0">
                <a:latin typeface="Calibri"/>
                <a:ea typeface="ＭＳ Ｐゴシック" charset="-128"/>
              </a:rPr>
              <a:t>Gets mapping</a:t>
            </a:r>
            <a:endParaRPr lang="en-US" altLang="en-US" sz="2200" dirty="0">
              <a:latin typeface="Calibri"/>
              <a:ea typeface="ＭＳ Ｐゴシック" charset="-128"/>
            </a:endParaRPr>
          </a:p>
          <a:p>
            <a:pPr lvl="1"/>
            <a:r>
              <a:rPr lang="en-US" altLang="en-US" sz="2200" dirty="0" smtClean="0">
                <a:latin typeface="Calibri"/>
                <a:ea typeface="ＭＳ Ｐゴシック" charset="-128"/>
              </a:rPr>
              <a:t>Returns </a:t>
            </a:r>
            <a:r>
              <a:rPr lang="en-US" altLang="en-US" sz="2200" dirty="0">
                <a:latin typeface="Calibri"/>
                <a:ea typeface="ＭＳ Ｐゴシック" charset="-128"/>
              </a:rPr>
              <a:t>mapping to local name </a:t>
            </a:r>
            <a:r>
              <a:rPr lang="en-US" altLang="en-US" sz="2200" dirty="0" smtClean="0">
                <a:latin typeface="Calibri"/>
                <a:ea typeface="ＭＳ Ｐゴシック" charset="-128"/>
              </a:rPr>
              <a:t>server </a:t>
            </a:r>
            <a:endParaRPr lang="en-US" altLang="en-US" sz="2200" dirty="0">
              <a:latin typeface="Calibri"/>
              <a:ea typeface="ＭＳ Ｐゴシック" charset="-128"/>
            </a:endParaRPr>
          </a:p>
        </p:txBody>
      </p:sp>
      <p:sp>
        <p:nvSpPr>
          <p:cNvPr id="176133" name="Rectangle 20"/>
          <p:cNvSpPr>
            <a:spLocks noChangeArrowheads="1"/>
          </p:cNvSpPr>
          <p:nvPr/>
        </p:nvSpPr>
        <p:spPr bwMode="auto">
          <a:xfrm>
            <a:off x="6096000" y="4992688"/>
            <a:ext cx="2957513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i="1"/>
              <a:t> 13 logical root name </a:t>
            </a:r>
            <a:r>
              <a:rPr lang="ja-JP" altLang="en-US" i="1"/>
              <a:t>“</a:t>
            </a:r>
            <a:r>
              <a:rPr lang="en-US" altLang="ja-JP" i="1"/>
              <a:t>servers</a:t>
            </a:r>
            <a:r>
              <a:rPr lang="ja-JP" altLang="en-US" i="1"/>
              <a:t>”</a:t>
            </a:r>
            <a:r>
              <a:rPr lang="en-US" altLang="ja-JP" i="1"/>
              <a:t> worldwide</a:t>
            </a:r>
          </a:p>
          <a:p>
            <a:pPr>
              <a:lnSpc>
                <a:spcPct val="85000"/>
              </a:lnSpc>
              <a:buClr>
                <a:srgbClr val="000090"/>
              </a:buClr>
              <a:buSzPct val="100000"/>
              <a:buFont typeface="Arial" charset="0"/>
              <a:buChar char="•"/>
            </a:pPr>
            <a:r>
              <a:rPr lang="en-US" altLang="ja-JP" sz="1800" i="1"/>
              <a:t>each “server” replicated many times</a:t>
            </a:r>
          </a:p>
        </p:txBody>
      </p:sp>
      <p:sp>
        <p:nvSpPr>
          <p:cNvPr id="151558" name="AutoShape 22"/>
          <p:cNvSpPr>
            <a:spLocks noChangeAspect="1" noChangeArrowheads="1"/>
          </p:cNvSpPr>
          <p:nvPr/>
        </p:nvSpPr>
        <p:spPr bwMode="auto">
          <a:xfrm>
            <a:off x="481013" y="3581400"/>
            <a:ext cx="5784850" cy="297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charset="0"/>
            </a:endParaRPr>
          </a:p>
        </p:txBody>
      </p:sp>
      <p:pic>
        <p:nvPicPr>
          <p:cNvPr id="151559" name="Picture 23" descr="world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3" y="4378325"/>
            <a:ext cx="4319587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60" name="Text Box 25"/>
          <p:cNvSpPr txBox="1">
            <a:spLocks noChangeArrowheads="1"/>
          </p:cNvSpPr>
          <p:nvPr/>
        </p:nvSpPr>
        <p:spPr bwMode="auto">
          <a:xfrm>
            <a:off x="207963" y="5160963"/>
            <a:ext cx="2090737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a. Verisign, Los Angeles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    (5 other sites)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b. USC-ISI Marina del Rey,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l. ICANN Los Angeles,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   (41 other sites)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151561" name="Freeform 26"/>
          <p:cNvSpPr>
            <a:spLocks/>
          </p:cNvSpPr>
          <p:nvPr/>
        </p:nvSpPr>
        <p:spPr bwMode="auto">
          <a:xfrm>
            <a:off x="1757363" y="5113338"/>
            <a:ext cx="531812" cy="341312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2" name="Text Box 27"/>
          <p:cNvSpPr txBox="1">
            <a:spLocks noChangeArrowheads="1"/>
          </p:cNvSpPr>
          <p:nvPr/>
        </p:nvSpPr>
        <p:spPr bwMode="auto">
          <a:xfrm>
            <a:off x="204788" y="4333875"/>
            <a:ext cx="19494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</a:rPr>
              <a:t>e. NASA Mt View,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</a:rPr>
              <a:t>f. Internet Software C.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</a:rPr>
              <a:t>Palo Alto, CA (and 48 other   sites)</a:t>
            </a:r>
            <a:endParaRPr lang="en-US" altLang="en-US" sz="2400" dirty="0">
              <a:latin typeface="Times New Roman" charset="0"/>
            </a:endParaRPr>
          </a:p>
        </p:txBody>
      </p:sp>
      <p:sp>
        <p:nvSpPr>
          <p:cNvPr id="151563" name="Freeform 28"/>
          <p:cNvSpPr>
            <a:spLocks/>
          </p:cNvSpPr>
          <p:nvPr/>
        </p:nvSpPr>
        <p:spPr bwMode="auto">
          <a:xfrm flipV="1">
            <a:off x="1423988" y="4868863"/>
            <a:ext cx="817562" cy="184150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4" name="Text Box 29"/>
          <p:cNvSpPr txBox="1">
            <a:spLocks noChangeArrowheads="1"/>
          </p:cNvSpPr>
          <p:nvPr/>
        </p:nvSpPr>
        <p:spPr bwMode="auto">
          <a:xfrm>
            <a:off x="4297363" y="3973513"/>
            <a:ext cx="2278062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i. Netnod, Stockholm (37 other sites)</a:t>
            </a:r>
          </a:p>
        </p:txBody>
      </p:sp>
      <p:sp>
        <p:nvSpPr>
          <p:cNvPr id="151565" name="Freeform 30"/>
          <p:cNvSpPr>
            <a:spLocks/>
          </p:cNvSpPr>
          <p:nvPr/>
        </p:nvSpPr>
        <p:spPr bwMode="auto">
          <a:xfrm>
            <a:off x="3932238" y="4068763"/>
            <a:ext cx="446087" cy="654050"/>
          </a:xfrm>
          <a:custGeom>
            <a:avLst/>
            <a:gdLst>
              <a:gd name="T0" fmla="*/ 2147483647 w 666"/>
              <a:gd name="T1" fmla="*/ 0 h 1005"/>
              <a:gd name="T2" fmla="*/ 0 w 666"/>
              <a:gd name="T3" fmla="*/ 2147483647 h 1005"/>
              <a:gd name="T4" fmla="*/ 0 60000 65536"/>
              <a:gd name="T5" fmla="*/ 0 60000 65536"/>
              <a:gd name="T6" fmla="*/ 0 w 666"/>
              <a:gd name="T7" fmla="*/ 0 h 1005"/>
              <a:gd name="T8" fmla="*/ 666 w 666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6" h="1005">
                <a:moveTo>
                  <a:pt x="666" y="0"/>
                </a:moveTo>
                <a:lnTo>
                  <a:pt x="0" y="100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6" name="Text Box 31"/>
          <p:cNvSpPr txBox="1">
            <a:spLocks noChangeArrowheads="1"/>
          </p:cNvSpPr>
          <p:nvPr/>
        </p:nvSpPr>
        <p:spPr bwMode="auto">
          <a:xfrm>
            <a:off x="4333875" y="3684588"/>
            <a:ext cx="251936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k. RIPE London (17 other sites)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151567" name="Freeform 32"/>
          <p:cNvSpPr>
            <a:spLocks/>
          </p:cNvSpPr>
          <p:nvPr/>
        </p:nvSpPr>
        <p:spPr bwMode="auto">
          <a:xfrm>
            <a:off x="3751263" y="3862388"/>
            <a:ext cx="615950" cy="946150"/>
          </a:xfrm>
          <a:custGeom>
            <a:avLst/>
            <a:gdLst>
              <a:gd name="T0" fmla="*/ 2147483647 w 922"/>
              <a:gd name="T1" fmla="*/ 0 h 1448"/>
              <a:gd name="T2" fmla="*/ 0 w 922"/>
              <a:gd name="T3" fmla="*/ 2147483647 h 1448"/>
              <a:gd name="T4" fmla="*/ 0 60000 65536"/>
              <a:gd name="T5" fmla="*/ 0 60000 65536"/>
              <a:gd name="T6" fmla="*/ 0 w 922"/>
              <a:gd name="T7" fmla="*/ 0 h 1448"/>
              <a:gd name="T8" fmla="*/ 922 w 922"/>
              <a:gd name="T9" fmla="*/ 1448 h 144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22" h="1448">
                <a:moveTo>
                  <a:pt x="922" y="0"/>
                </a:moveTo>
                <a:lnTo>
                  <a:pt x="0" y="144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8" name="Text Box 33"/>
          <p:cNvSpPr txBox="1">
            <a:spLocks noChangeArrowheads="1"/>
          </p:cNvSpPr>
          <p:nvPr/>
        </p:nvSpPr>
        <p:spPr bwMode="auto">
          <a:xfrm>
            <a:off x="5911850" y="4303713"/>
            <a:ext cx="1766888" cy="23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m. WIDE Tokyo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(5 other sites)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151569" name="Freeform 34"/>
          <p:cNvSpPr>
            <a:spLocks/>
          </p:cNvSpPr>
          <p:nvPr/>
        </p:nvSpPr>
        <p:spPr bwMode="auto">
          <a:xfrm>
            <a:off x="5575300" y="4598988"/>
            <a:ext cx="400050" cy="431800"/>
          </a:xfrm>
          <a:custGeom>
            <a:avLst/>
            <a:gdLst>
              <a:gd name="T0" fmla="*/ 2147483647 w 252"/>
              <a:gd name="T1" fmla="*/ 0 h 462"/>
              <a:gd name="T2" fmla="*/ 0 w 252"/>
              <a:gd name="T3" fmla="*/ 2147483647 h 462"/>
              <a:gd name="T4" fmla="*/ 0 60000 65536"/>
              <a:gd name="T5" fmla="*/ 0 60000 65536"/>
              <a:gd name="T6" fmla="*/ 0 w 252"/>
              <a:gd name="T7" fmla="*/ 0 h 462"/>
              <a:gd name="T8" fmla="*/ 252 w 252"/>
              <a:gd name="T9" fmla="*/ 462 h 4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462">
                <a:moveTo>
                  <a:pt x="252" y="0"/>
                </a:moveTo>
                <a:lnTo>
                  <a:pt x="0" y="46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70" name="Text Box 35"/>
          <p:cNvSpPr txBox="1">
            <a:spLocks noChangeArrowheads="1"/>
          </p:cNvSpPr>
          <p:nvPr/>
        </p:nvSpPr>
        <p:spPr bwMode="auto">
          <a:xfrm>
            <a:off x="1597025" y="3541713"/>
            <a:ext cx="2598738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</a:rPr>
              <a:t>c. Cogent, Herndon, VA (5 other sites)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</a:rPr>
              <a:t>d. U Maryland College Park, MD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</a:rPr>
              <a:t>h. ARL Aberdeen, MD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</a:rPr>
              <a:t>j. Verisign, Dulles VA (69 other sites )</a:t>
            </a:r>
            <a:endParaRPr lang="en-US" altLang="en-US" sz="2400" dirty="0">
              <a:latin typeface="Times New Roman" charset="0"/>
            </a:endParaRPr>
          </a:p>
        </p:txBody>
      </p:sp>
      <p:pic>
        <p:nvPicPr>
          <p:cNvPr id="151571" name="Picture 24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8423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1572" name="Straight Arrow Connector 2"/>
          <p:cNvCxnSpPr>
            <a:cxnSpLocks noChangeShapeType="1"/>
          </p:cNvCxnSpPr>
          <p:nvPr/>
        </p:nvCxnSpPr>
        <p:spPr bwMode="auto">
          <a:xfrm flipH="1">
            <a:off x="2878138" y="4278313"/>
            <a:ext cx="7937" cy="690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1573" name="Text Box 35"/>
          <p:cNvSpPr txBox="1">
            <a:spLocks noChangeArrowheads="1"/>
          </p:cNvSpPr>
          <p:nvPr/>
        </p:nvSpPr>
        <p:spPr bwMode="auto">
          <a:xfrm>
            <a:off x="1550988" y="5889625"/>
            <a:ext cx="1470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g. US DoD Columbus, OH (5 other sites)</a:t>
            </a:r>
            <a:endParaRPr lang="en-US" altLang="en-US" sz="2400">
              <a:latin typeface="Times New Roman" charset="0"/>
            </a:endParaRPr>
          </a:p>
        </p:txBody>
      </p:sp>
      <p:cxnSp>
        <p:nvCxnSpPr>
          <p:cNvPr id="151574" name="Straight Arrow Connector 24"/>
          <p:cNvCxnSpPr>
            <a:cxnSpLocks noChangeShapeType="1"/>
            <a:stCxn id="151573" idx="0"/>
          </p:cNvCxnSpPr>
          <p:nvPr/>
        </p:nvCxnSpPr>
        <p:spPr bwMode="auto">
          <a:xfrm flipV="1">
            <a:off x="2286000" y="4945063"/>
            <a:ext cx="481013" cy="944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976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133" grpId="0"/>
      <p:bldP spid="151560" grpId="0"/>
      <p:bldP spid="151561" grpId="0" animBg="1"/>
      <p:bldP spid="151562" grpId="0"/>
      <p:bldP spid="151563" grpId="0" animBg="1"/>
      <p:bldP spid="151564" grpId="0"/>
      <p:bldP spid="151565" grpId="0" animBg="1"/>
      <p:bldP spid="151566" grpId="0"/>
      <p:bldP spid="151567" grpId="0" animBg="1"/>
      <p:bldP spid="151568" grpId="0"/>
      <p:bldP spid="151569" grpId="0" animBg="1"/>
      <p:bldP spid="151570" grpId="0"/>
      <p:bldP spid="151573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4950"/>
            <a:ext cx="7772400" cy="914400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TLD, </a:t>
            </a:r>
            <a:r>
              <a:rPr lang="en-US" altLang="en-US" dirty="0" smtClean="0">
                <a:latin typeface="Calibri Light"/>
                <a:ea typeface="ＭＳ Ｐゴシック" charset="-128"/>
              </a:rPr>
              <a:t>Authoritative DNS Servers</a:t>
            </a:r>
            <a:endParaRPr lang="en-US" altLang="en-US" dirty="0">
              <a:latin typeface="Calibri Light"/>
              <a:ea typeface="ＭＳ Ｐゴシック" charset="-128"/>
            </a:endParaRPr>
          </a:p>
        </p:txBody>
      </p:sp>
      <p:sp>
        <p:nvSpPr>
          <p:cNvPr id="153604" name="Rectangle 3"/>
          <p:cNvSpPr>
            <a:spLocks noGrp="1" noChangeArrowheads="1"/>
          </p:cNvSpPr>
          <p:nvPr>
            <p:ph idx="1"/>
          </p:nvPr>
        </p:nvSpPr>
        <p:spPr>
          <a:xfrm>
            <a:off x="533400" y="1600200"/>
            <a:ext cx="8159750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T</a:t>
            </a:r>
            <a:r>
              <a:rPr lang="en-US" altLang="en-US" i="1" dirty="0" smtClean="0">
                <a:solidFill>
                  <a:srgbClr val="000099"/>
                </a:solidFill>
                <a:latin typeface="Calibri"/>
                <a:ea typeface="ＭＳ Ｐゴシック" charset="-128"/>
              </a:rPr>
              <a:t>op-level </a:t>
            </a:r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domain (TLD) servers: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responsible for com, org, net, edu, aero, jobs, museums, and all top-level country domains, e.g.: </a:t>
            </a:r>
            <a:r>
              <a:rPr lang="en-US" altLang="en-US" dirty="0" err="1">
                <a:latin typeface="Calibri"/>
                <a:ea typeface="ＭＳ Ｐゴシック" charset="-128"/>
              </a:rPr>
              <a:t>uk</a:t>
            </a:r>
            <a:r>
              <a:rPr lang="en-US" altLang="en-US" dirty="0">
                <a:latin typeface="Calibri"/>
                <a:ea typeface="ＭＳ Ｐゴシック" charset="-128"/>
              </a:rPr>
              <a:t>, fr, ca, jp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Network Solutions maintains servers for .com TLD</a:t>
            </a:r>
          </a:p>
          <a:p>
            <a:pPr lvl="1"/>
            <a:r>
              <a:rPr lang="en-US" altLang="en-US" dirty="0" err="1">
                <a:latin typeface="Calibri"/>
                <a:ea typeface="ＭＳ Ｐゴシック" charset="-128"/>
              </a:rPr>
              <a:t>Educause</a:t>
            </a:r>
            <a:r>
              <a:rPr lang="en-US" altLang="en-US" dirty="0">
                <a:latin typeface="Calibri"/>
                <a:ea typeface="ＭＳ Ｐゴシック" charset="-128"/>
              </a:rPr>
              <a:t> </a:t>
            </a:r>
            <a:r>
              <a:rPr lang="en-US" altLang="en-US" dirty="0" err="1">
                <a:latin typeface="Calibri"/>
                <a:ea typeface="ＭＳ Ｐゴシック" charset="-128"/>
              </a:rPr>
              <a:t>for .edu</a:t>
            </a:r>
            <a:r>
              <a:rPr lang="en-US" altLang="en-US" dirty="0">
                <a:latin typeface="Calibri"/>
                <a:ea typeface="ＭＳ Ｐゴシック" charset="-128"/>
              </a:rPr>
              <a:t> TLD</a:t>
            </a:r>
          </a:p>
          <a:p>
            <a:pPr>
              <a:buNone/>
            </a:pPr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A</a:t>
            </a:r>
            <a:r>
              <a:rPr lang="en-US" altLang="en-US" i="1" dirty="0" smtClean="0">
                <a:solidFill>
                  <a:srgbClr val="000099"/>
                </a:solidFill>
                <a:latin typeface="Calibri"/>
                <a:ea typeface="ＭＳ Ｐゴシック" charset="-128"/>
              </a:rPr>
              <a:t>uthoritative </a:t>
            </a:r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DNS servers:</a:t>
            </a:r>
            <a:r>
              <a:rPr lang="en-US" altLang="en-US" dirty="0">
                <a:latin typeface="Calibri"/>
                <a:ea typeface="ＭＳ Ｐゴシック" charset="-128"/>
              </a:rPr>
              <a:t> </a:t>
            </a:r>
          </a:p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dirty="0" smtClean="0">
                <a:latin typeface="Calibri"/>
                <a:ea typeface="ＭＳ Ｐゴシック" charset="-128"/>
              </a:rPr>
              <a:t>Organization’</a:t>
            </a:r>
            <a:r>
              <a:rPr lang="en-US" altLang="ja-JP" dirty="0" smtClean="0">
                <a:latin typeface="Calibri"/>
                <a:ea typeface="ＭＳ Ｐゴシック" charset="-128"/>
              </a:rPr>
              <a:t>s </a:t>
            </a:r>
            <a:r>
              <a:rPr lang="en-US" altLang="ja-JP" dirty="0">
                <a:latin typeface="Calibri"/>
                <a:ea typeface="ＭＳ Ｐゴシック" charset="-128"/>
              </a:rPr>
              <a:t>own DNS server(s), providing authoritative hostname to IP mappings for </a:t>
            </a:r>
            <a:r>
              <a:rPr lang="en-US" altLang="ja-JP" dirty="0" smtClean="0">
                <a:latin typeface="Calibri"/>
                <a:ea typeface="ＭＳ Ｐゴシック" charset="-128"/>
              </a:rPr>
              <a:t>organization’s </a:t>
            </a:r>
            <a:r>
              <a:rPr lang="en-US" altLang="ja-JP" dirty="0">
                <a:latin typeface="Calibri"/>
                <a:ea typeface="ＭＳ Ｐゴシック" charset="-128"/>
              </a:rPr>
              <a:t>named hosts 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can be maintained by organization or service provider</a:t>
            </a:r>
          </a:p>
          <a:p>
            <a:pPr lvl="1"/>
            <a:endParaRPr lang="en-US" altLang="en-US" dirty="0">
              <a:latin typeface="Calibri"/>
              <a:ea typeface="ＭＳ Ｐゴシック" charset="-128"/>
            </a:endParaRPr>
          </a:p>
        </p:txBody>
      </p:sp>
      <p:pic>
        <p:nvPicPr>
          <p:cNvPr id="15360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63" y="9445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635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6538"/>
            <a:ext cx="7772400" cy="957262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Local </a:t>
            </a:r>
            <a:r>
              <a:rPr lang="en-US" altLang="en-US" sz="4000" dirty="0">
                <a:latin typeface="Calibri Light"/>
                <a:ea typeface="ＭＳ Ｐゴシック" charset="-128"/>
              </a:rPr>
              <a:t>DNS</a:t>
            </a:r>
            <a:r>
              <a:rPr lang="en-US" altLang="en-US" dirty="0">
                <a:latin typeface="Calibri Light"/>
                <a:ea typeface="ＭＳ Ｐゴシック" charset="-128"/>
              </a:rPr>
              <a:t> name server</a:t>
            </a:r>
          </a:p>
        </p:txBody>
      </p:sp>
      <p:sp>
        <p:nvSpPr>
          <p:cNvPr id="155652" name="Rectangle 3"/>
          <p:cNvSpPr>
            <a:spLocks noGrp="1" noChangeArrowheads="1"/>
          </p:cNvSpPr>
          <p:nvPr>
            <p:ph idx="1"/>
          </p:nvPr>
        </p:nvSpPr>
        <p:spPr>
          <a:xfrm>
            <a:off x="628649" y="1825625"/>
            <a:ext cx="8207125" cy="4351338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dirty="0">
                <a:latin typeface="Calibri"/>
                <a:ea typeface="ＭＳ Ｐゴシック" charset="-128"/>
              </a:rPr>
              <a:t>does not strictly belong to hierarchy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each ISP (residential ISP, company, university) has one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also called </a:t>
            </a:r>
            <a:r>
              <a:rPr lang="en-US" altLang="en-US" dirty="0" smtClean="0">
                <a:latin typeface="Calibri"/>
                <a:ea typeface="ＭＳ Ｐゴシック" charset="-128"/>
              </a:rPr>
              <a:t>“</a:t>
            </a:r>
            <a:r>
              <a:rPr lang="en-US" altLang="ja-JP" dirty="0" smtClean="0">
                <a:latin typeface="Calibri"/>
                <a:ea typeface="ＭＳ Ｐゴシック" charset="-128"/>
              </a:rPr>
              <a:t>default </a:t>
            </a:r>
            <a:r>
              <a:rPr lang="en-US" altLang="ja-JP" dirty="0">
                <a:latin typeface="Calibri"/>
                <a:ea typeface="ＭＳ Ｐゴシック" charset="-128"/>
              </a:rPr>
              <a:t>name </a:t>
            </a:r>
            <a:r>
              <a:rPr lang="en-US" altLang="ja-JP" dirty="0" smtClean="0">
                <a:latin typeface="Calibri"/>
                <a:ea typeface="ＭＳ Ｐゴシック" charset="-128"/>
              </a:rPr>
              <a:t>server”</a:t>
            </a:r>
            <a:endParaRPr lang="en-US" altLang="ja-JP" dirty="0">
              <a:latin typeface="Calibri"/>
              <a:ea typeface="ＭＳ Ｐゴシック" charset="-128"/>
            </a:endParaRPr>
          </a:p>
          <a:p>
            <a:r>
              <a:rPr lang="en-US" altLang="en-US" dirty="0">
                <a:latin typeface="Calibri"/>
                <a:ea typeface="ＭＳ Ｐゴシック" charset="-128"/>
              </a:rPr>
              <a:t>when host makes DNS query, query is sent to its local DNS server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has local cache of recent name-to-address translation pairs (but may be out of date!)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acts as proxy, forwards query into hierarchy</a:t>
            </a:r>
          </a:p>
          <a:p>
            <a:pPr lvl="1"/>
            <a:endParaRPr lang="en-US" altLang="en-US" dirty="0">
              <a:latin typeface="Calibri"/>
              <a:ea typeface="ＭＳ Ｐゴシック" charset="-128"/>
            </a:endParaRPr>
          </a:p>
        </p:txBody>
      </p:sp>
      <p:pic>
        <p:nvPicPr>
          <p:cNvPr id="155653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163" y="969963"/>
            <a:ext cx="5548312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9377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22" name="Rectangle 66"/>
          <p:cNvSpPr>
            <a:spLocks noGrp="1" noChangeArrowheads="1"/>
          </p:cNvSpPr>
          <p:nvPr>
            <p:ph type="title"/>
          </p:nvPr>
        </p:nvSpPr>
        <p:spPr>
          <a:xfrm>
            <a:off x="533400" y="217488"/>
            <a:ext cx="4910138" cy="1143000"/>
          </a:xfrm>
        </p:spPr>
        <p:txBody>
          <a:bodyPr/>
          <a:lstStyle/>
          <a:p>
            <a:pPr>
              <a:lnSpc>
                <a:spcPct val="85000"/>
              </a:lnSpc>
            </a:pPr>
            <a:r>
              <a:rPr lang="en-US" altLang="en-US" sz="4000" dirty="0">
                <a:latin typeface="Calibri Light"/>
                <a:ea typeface="ＭＳ Ｐゴシック" charset="-128"/>
              </a:rPr>
              <a:t>DNS name </a:t>
            </a:r>
            <a:r>
              <a:rPr lang="en-US" dirty="0"/>
              <a:t/>
            </a:r>
            <a:br>
              <a:rPr lang="en-US" dirty="0"/>
            </a:br>
            <a:r>
              <a:rPr lang="en-US" altLang="en-US" sz="4000" dirty="0">
                <a:latin typeface="Calibri Light"/>
                <a:ea typeface="ＭＳ Ｐゴシック" charset="-128"/>
              </a:rPr>
              <a:t>resolution example</a:t>
            </a:r>
          </a:p>
        </p:txBody>
      </p:sp>
      <p:sp>
        <p:nvSpPr>
          <p:cNvPr id="157723" name="Rectangle 67"/>
          <p:cNvSpPr>
            <a:spLocks noGrp="1" noChangeArrowheads="1"/>
          </p:cNvSpPr>
          <p:nvPr>
            <p:ph sz="half" idx="1"/>
          </p:nvPr>
        </p:nvSpPr>
        <p:spPr>
          <a:xfrm>
            <a:off x="431800" y="1725613"/>
            <a:ext cx="3565525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sz="2400" dirty="0">
                <a:latin typeface="Calibri"/>
                <a:ea typeface="ＭＳ Ｐゴシック" charset="-128"/>
              </a:rPr>
              <a:t>host at </a:t>
            </a:r>
            <a:r>
              <a:rPr lang="en-US" altLang="en-US" sz="2400" dirty="0" err="1" smtClean="0">
                <a:latin typeface="Calibri"/>
                <a:ea typeface="ＭＳ Ｐゴシック" charset="-128"/>
              </a:rPr>
              <a:t>cs.stanford.edu</a:t>
            </a:r>
            <a:r>
              <a:rPr lang="en-US" altLang="en-US" sz="2400" dirty="0" smtClean="0"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wants IP address for </a:t>
            </a:r>
            <a:r>
              <a:rPr lang="en-US" altLang="en-US" sz="2400" dirty="0" err="1" smtClean="0">
                <a:latin typeface="Calibri"/>
                <a:ea typeface="ＭＳ Ｐゴシック" charset="-128"/>
              </a:rPr>
              <a:t>csl.illinois.edu</a:t>
            </a:r>
            <a:endParaRPr lang="en-US" altLang="en-US" sz="2400" dirty="0">
              <a:latin typeface="Calibri"/>
              <a:ea typeface="ＭＳ Ｐゴシック" charset="-128"/>
            </a:endParaRPr>
          </a:p>
        </p:txBody>
      </p:sp>
      <p:pic>
        <p:nvPicPr>
          <p:cNvPr id="157699" name="Picture 7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700" name="Text Box 5"/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requesting host</a:t>
            </a:r>
            <a:endParaRPr lang="en-US" altLang="en-US" sz="2400" dirty="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 err="1" smtClean="0">
                <a:solidFill>
                  <a:srgbClr val="000099"/>
                </a:solidFill>
              </a:rPr>
              <a:t>cs.stanford.edu</a:t>
            </a:r>
            <a:endParaRPr lang="en-US" altLang="en-US" sz="1600" i="1" dirty="0">
              <a:solidFill>
                <a:srgbClr val="000099"/>
              </a:solidFill>
            </a:endParaRPr>
          </a:p>
        </p:txBody>
      </p:sp>
      <p:sp>
        <p:nvSpPr>
          <p:cNvPr id="157701" name="Text Box 6"/>
          <p:cNvSpPr txBox="1">
            <a:spLocks noChangeArrowheads="1"/>
          </p:cNvSpPr>
          <p:nvPr/>
        </p:nvSpPr>
        <p:spPr bwMode="auto">
          <a:xfrm>
            <a:off x="6899266" y="5775325"/>
            <a:ext cx="14462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 err="1" smtClean="0"/>
              <a:t>csl.illinois.edu</a:t>
            </a:r>
            <a:endParaRPr lang="en-US" altLang="en-US" sz="1600" i="1" dirty="0"/>
          </a:p>
        </p:txBody>
      </p:sp>
      <p:sp>
        <p:nvSpPr>
          <p:cNvPr id="157702" name="Text Box 17"/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root DNS server</a:t>
            </a:r>
            <a:endParaRPr lang="en-US" altLang="en-US" sz="1600"/>
          </a:p>
        </p:txBody>
      </p:sp>
      <p:sp>
        <p:nvSpPr>
          <p:cNvPr id="202770" name="Line 18"/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1" name="Line 19"/>
          <p:cNvSpPr>
            <a:spLocks noChangeShapeType="1"/>
          </p:cNvSpPr>
          <p:nvPr/>
        </p:nvSpPr>
        <p:spPr bwMode="auto">
          <a:xfrm flipV="1">
            <a:off x="5400675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2" name="Line 20"/>
          <p:cNvSpPr>
            <a:spLocks noChangeShapeType="1"/>
          </p:cNvSpPr>
          <p:nvPr/>
        </p:nvSpPr>
        <p:spPr bwMode="auto">
          <a:xfrm flipV="1">
            <a:off x="5686425" y="2382838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3" name="Line 21"/>
          <p:cNvSpPr>
            <a:spLocks noChangeShapeType="1"/>
          </p:cNvSpPr>
          <p:nvPr/>
        </p:nvSpPr>
        <p:spPr bwMode="auto">
          <a:xfrm flipH="1" flipV="1">
            <a:off x="5686425" y="2554288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4" name="Line 22"/>
          <p:cNvSpPr>
            <a:spLocks noChangeShapeType="1"/>
          </p:cNvSpPr>
          <p:nvPr/>
        </p:nvSpPr>
        <p:spPr bwMode="auto">
          <a:xfrm flipH="1">
            <a:off x="5610225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5" name="Line 23"/>
          <p:cNvSpPr>
            <a:spLocks noChangeShapeType="1"/>
          </p:cNvSpPr>
          <p:nvPr/>
        </p:nvSpPr>
        <p:spPr bwMode="auto">
          <a:xfrm>
            <a:off x="5476875" y="2933700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7709" name="Group 24"/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57863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57864" name="Text Box 26"/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local DNS server</a:t>
              </a:r>
              <a:endParaRPr lang="en-US" altLang="en-US" sz="2400" dirty="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 dirty="0" err="1" smtClean="0">
                  <a:solidFill>
                    <a:srgbClr val="000099"/>
                  </a:solidFill>
                </a:rPr>
                <a:t>dns.stanford.edu</a:t>
              </a:r>
              <a:endParaRPr lang="en-US" altLang="en-US" sz="1600" i="1" dirty="0">
                <a:solidFill>
                  <a:srgbClr val="000099"/>
                </a:solidFill>
              </a:endParaRPr>
            </a:p>
          </p:txBody>
        </p:sp>
      </p:grpSp>
      <p:sp>
        <p:nvSpPr>
          <p:cNvPr id="202779" name="Text Box 27"/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1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0" name="Text Box 28"/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2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1" name="Text Box 29"/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3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2" name="Text Box 30"/>
          <p:cNvSpPr txBox="1">
            <a:spLocks noChangeArrowheads="1"/>
          </p:cNvSpPr>
          <p:nvPr/>
        </p:nvSpPr>
        <p:spPr bwMode="auto">
          <a:xfrm>
            <a:off x="6292850" y="20859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4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3" name="Text Box 31"/>
          <p:cNvSpPr txBox="1">
            <a:spLocks noChangeArrowheads="1"/>
          </p:cNvSpPr>
          <p:nvPr/>
        </p:nvSpPr>
        <p:spPr bwMode="auto">
          <a:xfrm>
            <a:off x="6323013" y="2573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5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4" name="Text Box 32"/>
          <p:cNvSpPr txBox="1">
            <a:spLocks noChangeArrowheads="1"/>
          </p:cNvSpPr>
          <p:nvPr/>
        </p:nvSpPr>
        <p:spPr bwMode="auto">
          <a:xfrm>
            <a:off x="6919913" y="36131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6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7716" name="Text Box 60"/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authoritative DNS server</a:t>
            </a:r>
            <a:endParaRPr lang="en-US" altLang="en-US" sz="2400" dirty="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 err="1" smtClean="0"/>
              <a:t>dns.engr.illinois.edu</a:t>
            </a:r>
            <a:endParaRPr lang="en-US" altLang="en-US" sz="1600" dirty="0"/>
          </a:p>
        </p:txBody>
      </p:sp>
      <p:sp>
        <p:nvSpPr>
          <p:cNvPr id="202813" name="Text Box 61"/>
          <p:cNvSpPr txBox="1">
            <a:spLocks noChangeArrowheads="1"/>
          </p:cNvSpPr>
          <p:nvPr/>
        </p:nvSpPr>
        <p:spPr bwMode="auto">
          <a:xfrm>
            <a:off x="6292850" y="36433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7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814" name="Text Box 62"/>
          <p:cNvSpPr txBox="1">
            <a:spLocks noChangeArrowheads="1"/>
          </p:cNvSpPr>
          <p:nvPr/>
        </p:nvSpPr>
        <p:spPr bwMode="auto">
          <a:xfrm>
            <a:off x="5549900" y="37909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8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815" name="Line 63"/>
          <p:cNvSpPr>
            <a:spLocks noChangeShapeType="1"/>
          </p:cNvSpPr>
          <p:nvPr/>
        </p:nvSpPr>
        <p:spPr bwMode="auto">
          <a:xfrm>
            <a:off x="5619750" y="2714625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816" name="Line 64"/>
          <p:cNvSpPr>
            <a:spLocks noChangeShapeType="1"/>
          </p:cNvSpPr>
          <p:nvPr/>
        </p:nvSpPr>
        <p:spPr bwMode="auto">
          <a:xfrm flipH="1" flipV="1">
            <a:off x="5580063" y="2840038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1" name="Text Box 65"/>
          <p:cNvSpPr txBox="1">
            <a:spLocks noChangeArrowheads="1"/>
          </p:cNvSpPr>
          <p:nvPr/>
        </p:nvSpPr>
        <p:spPr bwMode="auto">
          <a:xfrm>
            <a:off x="6551613" y="1852613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TLD DNS server</a:t>
            </a:r>
            <a:endParaRPr lang="en-US" altLang="en-US" sz="1600"/>
          </a:p>
        </p:txBody>
      </p:sp>
      <p:sp>
        <p:nvSpPr>
          <p:cNvPr id="157724" name="Rectangle 69"/>
          <p:cNvSpPr>
            <a:spLocks noChangeArrowheads="1"/>
          </p:cNvSpPr>
          <p:nvPr/>
        </p:nvSpPr>
        <p:spPr bwMode="auto">
          <a:xfrm>
            <a:off x="466709" y="3012376"/>
            <a:ext cx="3543162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Calibri"/>
              </a:rPr>
              <a:t>iterated query: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contacted server replies with name of server to contact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 smtClean="0">
                <a:latin typeface="Calibri"/>
              </a:rPr>
              <a:t>“I don’t </a:t>
            </a:r>
            <a:r>
              <a:rPr lang="en-US" altLang="ja-JP" sz="2400" dirty="0">
                <a:latin typeface="Calibri"/>
              </a:rPr>
              <a:t>know this name, but ask this </a:t>
            </a:r>
            <a:r>
              <a:rPr lang="en-US" altLang="ja-JP" sz="2400" dirty="0" smtClean="0">
                <a:latin typeface="Calibri"/>
              </a:rPr>
              <a:t>server”</a:t>
            </a:r>
            <a:endParaRPr lang="en-US" altLang="en-US" sz="2400" dirty="0">
              <a:latin typeface="Calibri"/>
            </a:endParaRPr>
          </a:p>
        </p:txBody>
      </p:sp>
      <p:grpSp>
        <p:nvGrpSpPr>
          <p:cNvPr id="157725" name="Group 86"/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57861" name="Picture 8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2" name="Freeform 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6" name="Group 89"/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57859" name="Picture 9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0" name="Freeform 9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7" name="Group 125"/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57827" name="Freeform 12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8" name="Rectangle 12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29" name="Freeform 12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0" name="Freeform 12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1" name="Rectangle 13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2" name="Group 13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57" name="AutoShape 13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8" name="AutoShape 133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3" name="Rectangle 13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4" name="Group 13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55" name="AutoShape 13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6" name="AutoShape 13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5" name="Rectangle 13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36" name="Rectangle 13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7" name="Group 14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53" name="AutoShape 14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4" name="AutoShape 1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8" name="Freeform 14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39" name="Group 14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51" name="AutoShape 14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2" name="AutoShape 146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40" name="Rectangle 14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1" name="Freeform 14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2" name="Freeform 14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3" name="Oval 15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4" name="Freeform 15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5" name="AutoShape 15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6" name="AutoShape 15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7" name="Oval 15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8" name="Oval 15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57849" name="Oval 15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50" name="Rectangle 15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28" name="Group 158"/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57795" name="Freeform 15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6" name="Rectangle 160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97" name="Freeform 16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8" name="Freeform 16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9" name="Rectangle 163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0" name="Group 16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25" name="AutoShape 16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6" name="AutoShape 166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1" name="Rectangle 167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2" name="Group 16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23" name="AutoShape 1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4" name="AutoShape 170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3" name="Rectangle 171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4" name="Rectangle 172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5" name="Group 17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21" name="AutoShape 17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2" name="AutoShape 175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6" name="Freeform 17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07" name="Group 17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19" name="AutoShape 178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0" name="AutoShape 179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8" name="Rectangle 180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9" name="Freeform 18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0" name="Freeform 18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1" name="Oval 183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2" name="Freeform 18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3" name="AutoShape 185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4" name="AutoShape 186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5" name="Oval 187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6" name="Oval 188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57817" name="Oval 189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8" name="Rectangle 190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29" name="Group 224"/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57763" name="Freeform 22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4" name="Rectangle 226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65" name="Freeform 22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6" name="Freeform 22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7" name="Rectangle 229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68" name="Group 23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93" name="AutoShape 231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4" name="AutoShape 232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69" name="Rectangle 233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70" name="Group 23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91" name="AutoShape 235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2" name="AutoShape 23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1" name="Rectangle 237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2" name="Rectangle 238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73" name="Group 23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89" name="AutoShape 24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0" name="AutoShape 241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4" name="Freeform 24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75" name="Group 24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87" name="AutoShape 244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88" name="AutoShape 245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6" name="Rectangle 246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7" name="Freeform 24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8" name="Freeform 24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9" name="Oval 249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0" name="Freeform 25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1" name="AutoShape 251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2" name="AutoShape 252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3" name="Oval 253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4" name="Oval 254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57785" name="Oval 255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6" name="Rectangle 256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30" name="Group 257"/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57731" name="Freeform 2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2" name="Rectangle 259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33" name="Freeform 2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4" name="Freeform 2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5" name="Rectangle 262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36" name="Group 2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61" name="AutoShape 26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62" name="AutoShape 265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37" name="Rectangle 266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38" name="Group 2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59" name="AutoShape 268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60" name="AutoShape 26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39" name="Rectangle 270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0" name="Rectangle 271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41" name="Group 2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57" name="AutoShape 27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58" name="AutoShape 274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42" name="Freeform 2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43" name="Group 2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55" name="AutoShape 277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56" name="AutoShape 278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44" name="Rectangle 279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5" name="Freeform 2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6" name="Freeform 2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7" name="Oval 282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8" name="Freeform 2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9" name="AutoShape 28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0" name="AutoShape 285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1" name="Oval 286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2" name="Oval 287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57753" name="Oval 288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4" name="Rectangle 289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303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70" grpId="0" animBg="1"/>
      <p:bldP spid="202771" grpId="0" animBg="1"/>
      <p:bldP spid="202772" grpId="0" animBg="1"/>
      <p:bldP spid="202773" grpId="0" animBg="1"/>
      <p:bldP spid="202774" grpId="0" animBg="1"/>
      <p:bldP spid="202775" grpId="0" animBg="1"/>
      <p:bldP spid="202779" grpId="0"/>
      <p:bldP spid="202780" grpId="0"/>
      <p:bldP spid="202781" grpId="0"/>
      <p:bldP spid="202782" grpId="0"/>
      <p:bldP spid="202783" grpId="0"/>
      <p:bldP spid="202784" grpId="0"/>
      <p:bldP spid="202813" grpId="0"/>
      <p:bldP spid="202814" grpId="0"/>
      <p:bldP spid="202815" grpId="0" animBg="1"/>
      <p:bldP spid="202816" grpId="0" animBg="1"/>
      <p:bldP spid="157724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7" name="Text Box 24"/>
          <p:cNvSpPr txBox="1">
            <a:spLocks noChangeArrowheads="1"/>
          </p:cNvSpPr>
          <p:nvPr/>
        </p:nvSpPr>
        <p:spPr bwMode="auto">
          <a:xfrm>
            <a:off x="7462838" y="32575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4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48" name="Text Box 25"/>
          <p:cNvSpPr txBox="1">
            <a:spLocks noChangeArrowheads="1"/>
          </p:cNvSpPr>
          <p:nvPr/>
        </p:nvSpPr>
        <p:spPr bwMode="auto">
          <a:xfrm>
            <a:off x="7005638" y="33337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5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49" name="Text Box 26"/>
          <p:cNvSpPr txBox="1">
            <a:spLocks noChangeArrowheads="1"/>
          </p:cNvSpPr>
          <p:nvPr/>
        </p:nvSpPr>
        <p:spPr bwMode="auto">
          <a:xfrm>
            <a:off x="6724650" y="18176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6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50" name="Line 60"/>
          <p:cNvSpPr>
            <a:spLocks noChangeShapeType="1"/>
          </p:cNvSpPr>
          <p:nvPr/>
        </p:nvSpPr>
        <p:spPr bwMode="auto">
          <a:xfrm>
            <a:off x="7440613" y="2941638"/>
            <a:ext cx="0" cy="67468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1" name="Line 61"/>
          <p:cNvSpPr>
            <a:spLocks noChangeShapeType="1"/>
          </p:cNvSpPr>
          <p:nvPr/>
        </p:nvSpPr>
        <p:spPr bwMode="auto">
          <a:xfrm flipH="1" flipV="1">
            <a:off x="7319963" y="2952750"/>
            <a:ext cx="0" cy="7191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2" name="Line 62"/>
          <p:cNvSpPr>
            <a:spLocks noChangeShapeType="1"/>
          </p:cNvSpPr>
          <p:nvPr/>
        </p:nvSpPr>
        <p:spPr bwMode="auto">
          <a:xfrm flipH="1" flipV="1">
            <a:off x="6799263" y="1541463"/>
            <a:ext cx="458787" cy="56673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3" name="Text Box 63"/>
          <p:cNvSpPr txBox="1">
            <a:spLocks noChangeArrowheads="1"/>
          </p:cNvSpPr>
          <p:nvPr/>
        </p:nvSpPr>
        <p:spPr bwMode="auto">
          <a:xfrm>
            <a:off x="7143750" y="13906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3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54" name="Rectangle 67"/>
          <p:cNvSpPr>
            <a:spLocks noChangeArrowheads="1"/>
          </p:cNvSpPr>
          <p:nvPr/>
        </p:nvSpPr>
        <p:spPr bwMode="auto">
          <a:xfrm>
            <a:off x="468312" y="1687513"/>
            <a:ext cx="3506787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Calibri"/>
              </a:rPr>
              <a:t>recursive query:</a:t>
            </a: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puts burden of name resolution on contacted name server</a:t>
            </a: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heavy load at upper levels of hierarchy?</a:t>
            </a:r>
          </a:p>
        </p:txBody>
      </p:sp>
      <p:sp>
        <p:nvSpPr>
          <p:cNvPr id="159755" name="Text Box 5"/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requesting host</a:t>
            </a:r>
            <a:endParaRPr lang="en-US" altLang="en-US" sz="2400" dirty="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 err="1" smtClean="0">
                <a:solidFill>
                  <a:srgbClr val="000099"/>
                </a:solidFill>
              </a:rPr>
              <a:t>cs.stanford.edu</a:t>
            </a:r>
            <a:endParaRPr lang="en-US" altLang="en-US" sz="1600" i="1" dirty="0">
              <a:solidFill>
                <a:srgbClr val="000099"/>
              </a:solidFill>
            </a:endParaRPr>
          </a:p>
        </p:txBody>
      </p:sp>
      <p:sp>
        <p:nvSpPr>
          <p:cNvPr id="159756" name="Text Box 6"/>
          <p:cNvSpPr txBox="1">
            <a:spLocks noChangeArrowheads="1"/>
          </p:cNvSpPr>
          <p:nvPr/>
        </p:nvSpPr>
        <p:spPr bwMode="auto">
          <a:xfrm>
            <a:off x="6669015" y="5775325"/>
            <a:ext cx="190674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 err="1" smtClean="0"/>
              <a:t>csl.engr.illinois.edu</a:t>
            </a:r>
            <a:endParaRPr lang="en-US" altLang="en-US" sz="1600" i="1" dirty="0"/>
          </a:p>
        </p:txBody>
      </p:sp>
      <p:sp>
        <p:nvSpPr>
          <p:cNvPr id="159757" name="Text Box 17"/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root DNS server</a:t>
            </a:r>
            <a:endParaRPr lang="en-US" altLang="en-US" sz="1600"/>
          </a:p>
        </p:txBody>
      </p:sp>
      <p:sp>
        <p:nvSpPr>
          <p:cNvPr id="159758" name="Line 18"/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9" name="Line 19"/>
          <p:cNvSpPr>
            <a:spLocks noChangeShapeType="1"/>
          </p:cNvSpPr>
          <p:nvPr/>
        </p:nvSpPr>
        <p:spPr bwMode="auto">
          <a:xfrm flipV="1">
            <a:off x="5391150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0" name="Line 22"/>
          <p:cNvSpPr>
            <a:spLocks noChangeShapeType="1"/>
          </p:cNvSpPr>
          <p:nvPr/>
        </p:nvSpPr>
        <p:spPr bwMode="auto">
          <a:xfrm flipH="1">
            <a:off x="5619750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1" name="Line 23"/>
          <p:cNvSpPr>
            <a:spLocks noChangeShapeType="1"/>
          </p:cNvSpPr>
          <p:nvPr/>
        </p:nvSpPr>
        <p:spPr bwMode="auto">
          <a:xfrm>
            <a:off x="5476875" y="2944813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9762" name="Group 24"/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59910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59911" name="Text Box 26"/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local DNS server</a:t>
              </a:r>
              <a:endParaRPr lang="en-US" altLang="en-US" sz="2400" dirty="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 dirty="0" err="1" smtClean="0">
                  <a:solidFill>
                    <a:srgbClr val="000099"/>
                  </a:solidFill>
                </a:rPr>
                <a:t>dns.stanford.edu</a:t>
              </a:r>
              <a:endParaRPr lang="en-US" altLang="en-US" sz="1600" i="1" dirty="0">
                <a:solidFill>
                  <a:srgbClr val="000099"/>
                </a:solidFill>
              </a:endParaRPr>
            </a:p>
          </p:txBody>
        </p:sp>
      </p:grpSp>
      <p:sp>
        <p:nvSpPr>
          <p:cNvPr id="159763" name="Text Box 27"/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</a:rPr>
              <a:t>1</a:t>
            </a:r>
            <a:endParaRPr lang="en-US" altLang="en-US" sz="2400" dirty="0">
              <a:solidFill>
                <a:srgbClr val="CC0000"/>
              </a:solidFill>
            </a:endParaRPr>
          </a:p>
        </p:txBody>
      </p:sp>
      <p:sp>
        <p:nvSpPr>
          <p:cNvPr id="159764" name="Text Box 28"/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2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5" name="Text Box 29"/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</a:rPr>
              <a:t>7</a:t>
            </a:r>
            <a:endParaRPr lang="en-US" altLang="en-US" sz="2400" dirty="0">
              <a:solidFill>
                <a:srgbClr val="CC0000"/>
              </a:solidFill>
            </a:endParaRPr>
          </a:p>
        </p:txBody>
      </p:sp>
      <p:sp>
        <p:nvSpPr>
          <p:cNvPr id="159766" name="Text Box 60"/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authoritative DNS server</a:t>
            </a:r>
            <a:endParaRPr lang="en-US" altLang="en-US" sz="2400" dirty="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 err="1" smtClean="0"/>
              <a:t>dns.engr.illinois.edu</a:t>
            </a:r>
            <a:endParaRPr lang="en-US" altLang="en-US" sz="1600" dirty="0"/>
          </a:p>
        </p:txBody>
      </p:sp>
      <p:sp>
        <p:nvSpPr>
          <p:cNvPr id="159767" name="Text Box 62"/>
          <p:cNvSpPr txBox="1">
            <a:spLocks noChangeArrowheads="1"/>
          </p:cNvSpPr>
          <p:nvPr/>
        </p:nvSpPr>
        <p:spPr bwMode="auto">
          <a:xfrm>
            <a:off x="5549900" y="37814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8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8" name="Line 62"/>
          <p:cNvSpPr>
            <a:spLocks noChangeShapeType="1"/>
          </p:cNvSpPr>
          <p:nvPr/>
        </p:nvSpPr>
        <p:spPr bwMode="auto">
          <a:xfrm flipH="1" flipV="1">
            <a:off x="6853238" y="1333500"/>
            <a:ext cx="600075" cy="7413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59769" name="Picture 13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70" name="Rectangle 66"/>
          <p:cNvSpPr>
            <a:spLocks noChangeArrowheads="1"/>
          </p:cNvSpPr>
          <p:nvPr/>
        </p:nvSpPr>
        <p:spPr bwMode="auto">
          <a:xfrm>
            <a:off x="533400" y="217488"/>
            <a:ext cx="491013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 dirty="0">
                <a:solidFill>
                  <a:srgbClr val="000000"/>
                </a:solidFill>
                <a:latin typeface="Calibri Light"/>
              </a:rPr>
              <a:t>DNS name </a:t>
            </a:r>
            <a:r>
              <a:rPr lang="en-US" dirty="0">
                <a:latin typeface="ＭＳ Ｐゴシック"/>
              </a:rPr>
              <a:t/>
            </a:r>
            <a:br>
              <a:rPr lang="en-US" dirty="0">
                <a:latin typeface="ＭＳ Ｐゴシック"/>
              </a:rPr>
            </a:br>
            <a:r>
              <a:rPr lang="en-US" altLang="en-US" sz="4000" dirty="0">
                <a:solidFill>
                  <a:srgbClr val="000000"/>
                </a:solidFill>
                <a:latin typeface="Calibri Light"/>
              </a:rPr>
              <a:t>resolution example</a:t>
            </a:r>
            <a:endParaRPr lang="en-US" altLang="en-US" sz="4000">
              <a:solidFill>
                <a:srgbClr val="000000"/>
              </a:solidFill>
              <a:latin typeface="Calibri Light"/>
            </a:endParaRPr>
          </a:p>
        </p:txBody>
      </p:sp>
      <p:sp>
        <p:nvSpPr>
          <p:cNvPr id="159771" name="Text Box 65"/>
          <p:cNvSpPr txBox="1">
            <a:spLocks noChangeArrowheads="1"/>
          </p:cNvSpPr>
          <p:nvPr/>
        </p:nvSpPr>
        <p:spPr bwMode="auto">
          <a:xfrm>
            <a:off x="7600950" y="2287588"/>
            <a:ext cx="1325563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TLD DNS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</a:t>
            </a:r>
            <a:endParaRPr lang="en-US" altLang="en-US" sz="1600"/>
          </a:p>
        </p:txBody>
      </p:sp>
      <p:grpSp>
        <p:nvGrpSpPr>
          <p:cNvPr id="159772" name="Group 140"/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59908" name="Picture 1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9" name="Freeform 1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3" name="Group 143"/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59906" name="Picture 1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7" name="Freeform 1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4" name="Group 146"/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59874" name="Freeform 14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5" name="Rectangle 148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76" name="Freeform 14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7" name="Freeform 15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8" name="Rectangle 151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79" name="Group 15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904" name="AutoShape 153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5" name="AutoShape 154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0" name="Rectangle 155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81" name="Group 15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902" name="AutoShape 157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3" name="AutoShape 158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2" name="Rectangle 159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83" name="Rectangle 160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84" name="Group 16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900" name="AutoShape 16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1" name="AutoShape 163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5" name="Freeform 16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86" name="Group 16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98" name="AutoShape 166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99" name="AutoShape 167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7" name="Rectangle 168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88" name="Freeform 16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89" name="Freeform 17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0" name="Oval 171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1" name="Freeform 17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2" name="AutoShape 173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3" name="AutoShape 174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4" name="Oval 175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5" name="Oval 176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59896" name="Oval 177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7" name="Rectangle 178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5" name="Group 212"/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59842" name="Freeform 21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3" name="Rectangle 214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44" name="Freeform 21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5" name="Freeform 21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6" name="Rectangle 217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47" name="Group 21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72" name="AutoShape 219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73" name="AutoShape 220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48" name="Rectangle 221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49" name="Group 22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70" name="AutoShape 223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71" name="AutoShape 224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0" name="Rectangle 225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1" name="Rectangle 226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52" name="Group 22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68" name="AutoShape 22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69" name="AutoShape 229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3" name="Freeform 23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54" name="Group 23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66" name="AutoShape 232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67" name="AutoShape 233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5" name="Rectangle 234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6" name="Freeform 23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7" name="Freeform 23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8" name="Oval 237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9" name="Freeform 23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0" name="AutoShape 239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1" name="AutoShape 240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2" name="Oval 241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3" name="Oval 242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59864" name="Oval 243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5" name="Rectangle 244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6" name="Group 245"/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59810" name="Freeform 24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1" name="Rectangle 24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12" name="Freeform 24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3" name="Freeform 24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4" name="Rectangle 25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15" name="Group 25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40" name="AutoShape 25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41" name="AutoShape 253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16" name="Rectangle 25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17" name="Group 25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38" name="AutoShape 25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9" name="AutoShape 25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18" name="Rectangle 25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19" name="Rectangle 25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20" name="Group 26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36" name="AutoShape 26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7" name="AutoShape 26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21" name="Freeform 26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22" name="Group 26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34" name="AutoShape 26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5" name="AutoShape 266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23" name="Rectangle 26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4" name="Freeform 26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5" name="Freeform 26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6" name="Oval 27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7" name="Freeform 27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8" name="AutoShape 27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9" name="AutoShape 27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0" name="Oval 27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1" name="Oval 27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59832" name="Oval 27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3" name="Rectangle 27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7" name="Group 311"/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59778" name="Freeform 31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9" name="Rectangle 313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80" name="Freeform 31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1" name="Freeform 31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2" name="Rectangle 316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3" name="Group 31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08" name="AutoShape 31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9" name="AutoShape 319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4" name="Rectangle 320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5" name="Group 32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06" name="AutoShape 322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7" name="AutoShape 323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6" name="Rectangle 324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87" name="Rectangle 325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8" name="Group 32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04" name="AutoShape 32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5" name="AutoShape 328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9" name="Freeform 32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90" name="Group 33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02" name="AutoShape 331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3" name="AutoShape 332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91" name="Rectangle 333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2" name="Freeform 33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3" name="Freeform 33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4" name="Oval 336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5" name="Freeform 33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6" name="AutoShape 338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7" name="AutoShape 339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8" name="Oval 340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9" name="Oval 341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59800" name="Oval 342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01" name="Rectangle 343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835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747" grpId="0"/>
      <p:bldP spid="159748" grpId="0"/>
      <p:bldP spid="159749" grpId="0"/>
      <p:bldP spid="159750" grpId="0" animBg="1"/>
      <p:bldP spid="159751" grpId="0" animBg="1"/>
      <p:bldP spid="159752" grpId="0" animBg="1"/>
      <p:bldP spid="159753" grpId="0"/>
      <p:bldP spid="159758" grpId="0" animBg="1"/>
      <p:bldP spid="159759" grpId="0" animBg="1"/>
      <p:bldP spid="159760" grpId="0" animBg="1"/>
      <p:bldP spid="159761" grpId="0" animBg="1"/>
      <p:bldP spid="159763" grpId="0"/>
      <p:bldP spid="159764" grpId="0"/>
      <p:bldP spid="159765" grpId="0"/>
      <p:bldP spid="159767" grpId="0"/>
      <p:bldP spid="15976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4" name="Rectangle 4"/>
          <p:cNvSpPr>
            <a:spLocks noGrp="1" noChangeArrowheads="1"/>
          </p:cNvSpPr>
          <p:nvPr>
            <p:ph type="title"/>
          </p:nvPr>
        </p:nvSpPr>
        <p:spPr>
          <a:xfrm>
            <a:off x="309563" y="228600"/>
            <a:ext cx="7772400" cy="819150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P2P architecture</a:t>
            </a:r>
          </a:p>
        </p:txBody>
      </p:sp>
      <p:sp>
        <p:nvSpPr>
          <p:cNvPr id="46085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585578" y="1300163"/>
            <a:ext cx="4049713" cy="5241925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sz="2400" i="1" dirty="0">
                <a:latin typeface="Calibri"/>
                <a:ea typeface="ＭＳ Ｐゴシック" charset="-128"/>
              </a:rPr>
              <a:t>no</a:t>
            </a:r>
            <a:r>
              <a:rPr lang="en-US" altLang="en-US" sz="2400" dirty="0">
                <a:latin typeface="Calibri"/>
                <a:ea typeface="ＭＳ Ｐゴシック" charset="-128"/>
              </a:rPr>
              <a:t> always-on server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arbitrary end systems directly communicate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peers request service from other peers, provide service in return to other peers</a:t>
            </a:r>
            <a:endParaRPr lang="en-US" altLang="en-US" dirty="0">
              <a:latin typeface="Calibri"/>
              <a:ea typeface="ＭＳ Ｐゴシック" charset="-128"/>
            </a:endParaRPr>
          </a:p>
          <a:p>
            <a:pPr lvl="1"/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self scalability</a:t>
            </a: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 – new peers bring new service capacity, as well as new service demands</a:t>
            </a:r>
          </a:p>
          <a:p>
            <a:endParaRPr lang="en-US" altLang="en-US" dirty="0">
              <a:latin typeface="Calibri"/>
              <a:ea typeface="ＭＳ Ｐゴシック" charset="-128"/>
            </a:endParaRPr>
          </a:p>
        </p:txBody>
      </p:sp>
      <p:sp>
        <p:nvSpPr>
          <p:cNvPr id="46091" name="Freeform 567"/>
          <p:cNvSpPr>
            <a:spLocks/>
          </p:cNvSpPr>
          <p:nvPr/>
        </p:nvSpPr>
        <p:spPr bwMode="auto">
          <a:xfrm>
            <a:off x="5202238" y="1712913"/>
            <a:ext cx="1736725" cy="1071563"/>
          </a:xfrm>
          <a:custGeom>
            <a:avLst/>
            <a:gdLst>
              <a:gd name="T0" fmla="*/ 1466 w 1036"/>
              <a:gd name="T1" fmla="*/ 11 h 675"/>
              <a:gd name="T2" fmla="*/ 884 w 1036"/>
              <a:gd name="T3" fmla="*/ 53 h 675"/>
              <a:gd name="T4" fmla="*/ 467 w 1036"/>
              <a:gd name="T5" fmla="*/ 129 h 675"/>
              <a:gd name="T6" fmla="*/ 347 w 1036"/>
              <a:gd name="T7" fmla="*/ 229 h 675"/>
              <a:gd name="T8" fmla="*/ 48 w 1036"/>
              <a:gd name="T9" fmla="*/ 297 h 675"/>
              <a:gd name="T10" fmla="*/ 39 w 1036"/>
              <a:gd name="T11" fmla="*/ 459 h 675"/>
              <a:gd name="T12" fmla="*/ 298 w 1036"/>
              <a:gd name="T13" fmla="*/ 489 h 675"/>
              <a:gd name="T14" fmla="*/ 1039 w 1036"/>
              <a:gd name="T15" fmla="*/ 489 h 675"/>
              <a:gd name="T16" fmla="*/ 1353 w 1036"/>
              <a:gd name="T17" fmla="*/ 555 h 675"/>
              <a:gd name="T18" fmla="*/ 1702 w 1036"/>
              <a:gd name="T19" fmla="*/ 657 h 675"/>
              <a:gd name="T20" fmla="*/ 1969 w 1036"/>
              <a:gd name="T21" fmla="*/ 661 h 675"/>
              <a:gd name="T22" fmla="*/ 2153 w 1036"/>
              <a:gd name="T23" fmla="*/ 603 h 675"/>
              <a:gd name="T24" fmla="*/ 2247 w 1036"/>
              <a:gd name="T25" fmla="*/ 445 h 675"/>
              <a:gd name="T26" fmla="*/ 2305 w 1036"/>
              <a:gd name="T27" fmla="*/ 291 h 675"/>
              <a:gd name="T28" fmla="*/ 2312 w 1036"/>
              <a:gd name="T29" fmla="*/ 107 h 675"/>
              <a:gd name="T30" fmla="*/ 2113 w 1036"/>
              <a:gd name="T31" fmla="*/ 17 h 675"/>
              <a:gd name="T32" fmla="*/ 1755 w 1036"/>
              <a:gd name="T33" fmla="*/ 3 h 675"/>
              <a:gd name="T34" fmla="*/ 1466 w 1036"/>
              <a:gd name="T35" fmla="*/ 11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092" name="Group 568"/>
          <p:cNvGrpSpPr>
            <a:grpSpLocks/>
          </p:cNvGrpSpPr>
          <p:nvPr/>
        </p:nvGrpSpPr>
        <p:grpSpPr bwMode="auto">
          <a:xfrm>
            <a:off x="5370513" y="3048000"/>
            <a:ext cx="1458913" cy="933450"/>
            <a:chOff x="2889" y="1631"/>
            <a:chExt cx="980" cy="743"/>
          </a:xfrm>
        </p:grpSpPr>
        <p:sp>
          <p:nvSpPr>
            <p:cNvPr id="46466" name="Rectangle 56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467" name="AutoShape 570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CCFF"/>
                </a:solidFill>
              </a:endParaRPr>
            </a:p>
          </p:txBody>
        </p:sp>
      </p:grpSp>
      <p:sp>
        <p:nvSpPr>
          <p:cNvPr id="46093" name="Freeform 571"/>
          <p:cNvSpPr>
            <a:spLocks/>
          </p:cNvSpPr>
          <p:nvPr/>
        </p:nvSpPr>
        <p:spPr bwMode="auto">
          <a:xfrm>
            <a:off x="5364163" y="4425950"/>
            <a:ext cx="3225800" cy="1665288"/>
          </a:xfrm>
          <a:custGeom>
            <a:avLst/>
            <a:gdLst>
              <a:gd name="T0" fmla="*/ 1044 w 2032"/>
              <a:gd name="T1" fmla="*/ 26 h 1049"/>
              <a:gd name="T2" fmla="*/ 847 w 2032"/>
              <a:gd name="T3" fmla="*/ 125 h 1049"/>
              <a:gd name="T4" fmla="*/ 580 w 2032"/>
              <a:gd name="T5" fmla="*/ 68 h 1049"/>
              <a:gd name="T6" fmla="*/ 143 w 2032"/>
              <a:gd name="T7" fmla="*/ 170 h 1049"/>
              <a:gd name="T8" fmla="*/ 48 w 2032"/>
              <a:gd name="T9" fmla="*/ 374 h 1049"/>
              <a:gd name="T10" fmla="*/ 41 w 2032"/>
              <a:gd name="T11" fmla="*/ 680 h 1049"/>
              <a:gd name="T12" fmla="*/ 294 w 2032"/>
              <a:gd name="T13" fmla="*/ 744 h 1049"/>
              <a:gd name="T14" fmla="*/ 660 w 2032"/>
              <a:gd name="T15" fmla="*/ 893 h 1049"/>
              <a:gd name="T16" fmla="*/ 1088 w 2032"/>
              <a:gd name="T17" fmla="*/ 1014 h 1049"/>
              <a:gd name="T18" fmla="*/ 1525 w 2032"/>
              <a:gd name="T19" fmla="*/ 1031 h 1049"/>
              <a:gd name="T20" fmla="*/ 1831 w 2032"/>
              <a:gd name="T21" fmla="*/ 907 h 1049"/>
              <a:gd name="T22" fmla="*/ 2015 w 2032"/>
              <a:gd name="T23" fmla="*/ 714 h 1049"/>
              <a:gd name="T24" fmla="*/ 1931 w 2032"/>
              <a:gd name="T25" fmla="*/ 251 h 1049"/>
              <a:gd name="T26" fmla="*/ 1658 w 2032"/>
              <a:gd name="T27" fmla="*/ 114 h 1049"/>
              <a:gd name="T28" fmla="*/ 1355 w 2032"/>
              <a:gd name="T29" fmla="*/ 15 h 1049"/>
              <a:gd name="T30" fmla="*/ 1044 w 2032"/>
              <a:gd name="T31" fmla="*/ 2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32"/>
              <a:gd name="T49" fmla="*/ 0 h 1049"/>
              <a:gd name="T50" fmla="*/ 2032 w 2032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4" name="Line 572"/>
          <p:cNvSpPr>
            <a:spLocks noChangeShapeType="1"/>
          </p:cNvSpPr>
          <p:nvPr/>
        </p:nvSpPr>
        <p:spPr bwMode="auto">
          <a:xfrm rot="16200000">
            <a:off x="7816850" y="5264150"/>
            <a:ext cx="450850" cy="11113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Line 573"/>
          <p:cNvSpPr>
            <a:spLocks noChangeShapeType="1"/>
          </p:cNvSpPr>
          <p:nvPr/>
        </p:nvSpPr>
        <p:spPr bwMode="auto">
          <a:xfrm rot="5400000" flipV="1">
            <a:off x="7991475" y="5443538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Line 574"/>
          <p:cNvSpPr>
            <a:spLocks noChangeShapeType="1"/>
          </p:cNvSpPr>
          <p:nvPr/>
        </p:nvSpPr>
        <p:spPr bwMode="auto">
          <a:xfrm rot="16200000" flipH="1">
            <a:off x="8116888" y="5067300"/>
            <a:ext cx="142875" cy="80963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7" name="Line 576"/>
          <p:cNvSpPr>
            <a:spLocks noChangeShapeType="1"/>
          </p:cNvSpPr>
          <p:nvPr/>
        </p:nvSpPr>
        <p:spPr bwMode="auto">
          <a:xfrm>
            <a:off x="6100763" y="4776788"/>
            <a:ext cx="157163" cy="128588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8" name="Line 577"/>
          <p:cNvSpPr>
            <a:spLocks noChangeShapeType="1"/>
          </p:cNvSpPr>
          <p:nvPr/>
        </p:nvSpPr>
        <p:spPr bwMode="auto">
          <a:xfrm flipV="1">
            <a:off x="5842001" y="5014913"/>
            <a:ext cx="406400" cy="984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9" name="Line 580"/>
          <p:cNvSpPr>
            <a:spLocks noChangeShapeType="1"/>
          </p:cNvSpPr>
          <p:nvPr/>
        </p:nvSpPr>
        <p:spPr bwMode="auto">
          <a:xfrm flipH="1">
            <a:off x="6267451" y="5086350"/>
            <a:ext cx="142875" cy="185738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0" name="Line 581"/>
          <p:cNvSpPr>
            <a:spLocks noChangeShapeType="1"/>
          </p:cNvSpPr>
          <p:nvPr/>
        </p:nvSpPr>
        <p:spPr bwMode="auto">
          <a:xfrm flipH="1" flipV="1">
            <a:off x="6581776" y="5100638"/>
            <a:ext cx="80963" cy="173038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1" name="Line 582"/>
          <p:cNvSpPr>
            <a:spLocks noChangeShapeType="1"/>
          </p:cNvSpPr>
          <p:nvPr/>
        </p:nvSpPr>
        <p:spPr bwMode="auto">
          <a:xfrm>
            <a:off x="6743701" y="5056188"/>
            <a:ext cx="503238" cy="2698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2" name="Line 584"/>
          <p:cNvSpPr>
            <a:spLocks noChangeShapeType="1"/>
          </p:cNvSpPr>
          <p:nvPr/>
        </p:nvSpPr>
        <p:spPr bwMode="auto">
          <a:xfrm>
            <a:off x="6046788" y="3582988"/>
            <a:ext cx="234950" cy="74613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3" name="Line 585"/>
          <p:cNvSpPr>
            <a:spLocks noChangeShapeType="1"/>
          </p:cNvSpPr>
          <p:nvPr/>
        </p:nvSpPr>
        <p:spPr bwMode="auto">
          <a:xfrm flipV="1">
            <a:off x="5891213" y="3736975"/>
            <a:ext cx="168275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104" name="Group 586"/>
          <p:cNvGrpSpPr>
            <a:grpSpLocks/>
          </p:cNvGrpSpPr>
          <p:nvPr/>
        </p:nvGrpSpPr>
        <p:grpSpPr bwMode="auto">
          <a:xfrm>
            <a:off x="5611813" y="3503613"/>
            <a:ext cx="506413" cy="352425"/>
            <a:chOff x="2967" y="478"/>
            <a:chExt cx="788" cy="625"/>
          </a:xfrm>
        </p:grpSpPr>
        <p:pic>
          <p:nvPicPr>
            <p:cNvPr id="46464" name="Picture 587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465" name="Picture 588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105" name="Freeform 589"/>
          <p:cNvSpPr>
            <a:spLocks/>
          </p:cNvSpPr>
          <p:nvPr/>
        </p:nvSpPr>
        <p:spPr bwMode="auto">
          <a:xfrm>
            <a:off x="7015163" y="3530600"/>
            <a:ext cx="1314450" cy="674688"/>
          </a:xfrm>
          <a:custGeom>
            <a:avLst/>
            <a:gdLst>
              <a:gd name="T0" fmla="*/ 382 w 828"/>
              <a:gd name="T1" fmla="*/ 30 h 425"/>
              <a:gd name="T2" fmla="*/ 370 w 828"/>
              <a:gd name="T3" fmla="*/ 30 h 425"/>
              <a:gd name="T4" fmla="*/ 126 w 828"/>
              <a:gd name="T5" fmla="*/ 32 h 425"/>
              <a:gd name="T6" fmla="*/ 6 w 828"/>
              <a:gd name="T7" fmla="*/ 126 h 425"/>
              <a:gd name="T8" fmla="*/ 92 w 828"/>
              <a:gd name="T9" fmla="*/ 274 h 425"/>
              <a:gd name="T10" fmla="*/ 292 w 828"/>
              <a:gd name="T11" fmla="*/ 384 h 425"/>
              <a:gd name="T12" fmla="*/ 540 w 828"/>
              <a:gd name="T13" fmla="*/ 416 h 425"/>
              <a:gd name="T14" fmla="*/ 698 w 828"/>
              <a:gd name="T15" fmla="*/ 330 h 425"/>
              <a:gd name="T16" fmla="*/ 776 w 828"/>
              <a:gd name="T17" fmla="*/ 170 h 425"/>
              <a:gd name="T18" fmla="*/ 792 w 828"/>
              <a:gd name="T19" fmla="*/ 22 h 425"/>
              <a:gd name="T20" fmla="*/ 560 w 828"/>
              <a:gd name="T21" fmla="*/ 38 h 425"/>
              <a:gd name="T22" fmla="*/ 382 w 828"/>
              <a:gd name="T23" fmla="*/ 30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6" name="Freeform 590"/>
          <p:cNvSpPr>
            <a:spLocks/>
          </p:cNvSpPr>
          <p:nvPr/>
        </p:nvSpPr>
        <p:spPr bwMode="auto">
          <a:xfrm>
            <a:off x="7011988" y="2005013"/>
            <a:ext cx="1730375" cy="1125538"/>
          </a:xfrm>
          <a:custGeom>
            <a:avLst/>
            <a:gdLst>
              <a:gd name="T0" fmla="*/ 85898 w 765"/>
              <a:gd name="T1" fmla="*/ 6712 h 459"/>
              <a:gd name="T2" fmla="*/ 58210 w 765"/>
              <a:gd name="T3" fmla="*/ 47662 h 459"/>
              <a:gd name="T4" fmla="*/ 19473 w 765"/>
              <a:gd name="T5" fmla="*/ 67835 h 459"/>
              <a:gd name="T6" fmla="*/ 2783 w 765"/>
              <a:gd name="T7" fmla="*/ 228588 h 459"/>
              <a:gd name="T8" fmla="*/ 36422 w 765"/>
              <a:gd name="T9" fmla="*/ 302028 h 459"/>
              <a:gd name="T10" fmla="*/ 70014 w 765"/>
              <a:gd name="T11" fmla="*/ 289496 h 459"/>
              <a:gd name="T12" fmla="*/ 118176 w 765"/>
              <a:gd name="T13" fmla="*/ 302028 h 459"/>
              <a:gd name="T14" fmla="*/ 141415 w 765"/>
              <a:gd name="T15" fmla="*/ 295017 h 459"/>
              <a:gd name="T16" fmla="*/ 152220 w 765"/>
              <a:gd name="T17" fmla="*/ 253122 h 459"/>
              <a:gd name="T18" fmla="*/ 151953 w 765"/>
              <a:gd name="T19" fmla="*/ 107441 h 459"/>
              <a:gd name="T20" fmla="*/ 134106 w 765"/>
              <a:gd name="T21" fmla="*/ 23437 h 459"/>
              <a:gd name="T22" fmla="*/ 85898 w 765"/>
              <a:gd name="T23" fmla="*/ 6712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7" name="Line 591"/>
          <p:cNvSpPr>
            <a:spLocks noChangeShapeType="1"/>
          </p:cNvSpPr>
          <p:nvPr/>
        </p:nvSpPr>
        <p:spPr bwMode="auto">
          <a:xfrm>
            <a:off x="7396163" y="3816350"/>
            <a:ext cx="163513" cy="1206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8" name="Line 592"/>
          <p:cNvSpPr>
            <a:spLocks noChangeShapeType="1"/>
          </p:cNvSpPr>
          <p:nvPr/>
        </p:nvSpPr>
        <p:spPr bwMode="auto">
          <a:xfrm>
            <a:off x="7493001" y="3736975"/>
            <a:ext cx="27940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9" name="Line 593"/>
          <p:cNvSpPr>
            <a:spLocks noChangeShapeType="1"/>
          </p:cNvSpPr>
          <p:nvPr/>
        </p:nvSpPr>
        <p:spPr bwMode="auto">
          <a:xfrm flipV="1">
            <a:off x="7729538" y="3822700"/>
            <a:ext cx="134938" cy="1047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0" name="Line 594"/>
          <p:cNvSpPr>
            <a:spLocks noChangeShapeType="1"/>
          </p:cNvSpPr>
          <p:nvPr/>
        </p:nvSpPr>
        <p:spPr bwMode="auto">
          <a:xfrm>
            <a:off x="6723063" y="2590800"/>
            <a:ext cx="509588" cy="3175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1" name="Line 595"/>
          <p:cNvSpPr>
            <a:spLocks noChangeShapeType="1"/>
          </p:cNvSpPr>
          <p:nvPr/>
        </p:nvSpPr>
        <p:spPr bwMode="auto">
          <a:xfrm>
            <a:off x="7358063" y="4700588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2" name="Line 596"/>
          <p:cNvSpPr>
            <a:spLocks noChangeShapeType="1"/>
          </p:cNvSpPr>
          <p:nvPr/>
        </p:nvSpPr>
        <p:spPr bwMode="auto">
          <a:xfrm flipV="1">
            <a:off x="6737351" y="4687888"/>
            <a:ext cx="322263" cy="198438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3" name="Line 597"/>
          <p:cNvSpPr>
            <a:spLocks noChangeShapeType="1"/>
          </p:cNvSpPr>
          <p:nvPr/>
        </p:nvSpPr>
        <p:spPr bwMode="auto">
          <a:xfrm flipV="1">
            <a:off x="6780213" y="4979988"/>
            <a:ext cx="97155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4" name="Line 598"/>
          <p:cNvSpPr>
            <a:spLocks noChangeShapeType="1"/>
          </p:cNvSpPr>
          <p:nvPr/>
        </p:nvSpPr>
        <p:spPr bwMode="auto">
          <a:xfrm flipV="1">
            <a:off x="7577138" y="2495550"/>
            <a:ext cx="123825" cy="87313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5" name="Line 599"/>
          <p:cNvSpPr>
            <a:spLocks noChangeShapeType="1"/>
          </p:cNvSpPr>
          <p:nvPr/>
        </p:nvSpPr>
        <p:spPr bwMode="auto">
          <a:xfrm>
            <a:off x="7405688" y="2668588"/>
            <a:ext cx="0" cy="8255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6" name="Line 600"/>
          <p:cNvSpPr>
            <a:spLocks noChangeShapeType="1"/>
          </p:cNvSpPr>
          <p:nvPr/>
        </p:nvSpPr>
        <p:spPr bwMode="auto">
          <a:xfrm flipV="1">
            <a:off x="7577138" y="2565400"/>
            <a:ext cx="263525" cy="2889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7" name="Line 601"/>
          <p:cNvSpPr>
            <a:spLocks noChangeShapeType="1"/>
          </p:cNvSpPr>
          <p:nvPr/>
        </p:nvSpPr>
        <p:spPr bwMode="auto">
          <a:xfrm>
            <a:off x="7942263" y="2563813"/>
            <a:ext cx="0" cy="1968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8" name="Line 602"/>
          <p:cNvSpPr>
            <a:spLocks noChangeShapeType="1"/>
          </p:cNvSpPr>
          <p:nvPr/>
        </p:nvSpPr>
        <p:spPr bwMode="auto">
          <a:xfrm>
            <a:off x="7596188" y="2870200"/>
            <a:ext cx="188913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9" name="Line 603"/>
          <p:cNvSpPr>
            <a:spLocks noChangeShapeType="1"/>
          </p:cNvSpPr>
          <p:nvPr/>
        </p:nvSpPr>
        <p:spPr bwMode="auto">
          <a:xfrm>
            <a:off x="8150226" y="2860675"/>
            <a:ext cx="17780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0" name="Line 604"/>
          <p:cNvSpPr>
            <a:spLocks noChangeShapeType="1"/>
          </p:cNvSpPr>
          <p:nvPr/>
        </p:nvSpPr>
        <p:spPr bwMode="auto">
          <a:xfrm flipH="1">
            <a:off x="7296151" y="2936875"/>
            <a:ext cx="98425" cy="70485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1" name="Line 605"/>
          <p:cNvSpPr>
            <a:spLocks noChangeShapeType="1"/>
          </p:cNvSpPr>
          <p:nvPr/>
        </p:nvSpPr>
        <p:spPr bwMode="auto">
          <a:xfrm flipH="1">
            <a:off x="7888288" y="2936875"/>
            <a:ext cx="111125" cy="7270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2" name="Line 606"/>
          <p:cNvSpPr>
            <a:spLocks noChangeShapeType="1"/>
          </p:cNvSpPr>
          <p:nvPr/>
        </p:nvSpPr>
        <p:spPr bwMode="auto">
          <a:xfrm flipV="1">
            <a:off x="7272338" y="4078288"/>
            <a:ext cx="227013" cy="436563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3" name="Line 607"/>
          <p:cNvSpPr>
            <a:spLocks noChangeShapeType="1"/>
          </p:cNvSpPr>
          <p:nvPr/>
        </p:nvSpPr>
        <p:spPr bwMode="auto">
          <a:xfrm>
            <a:off x="8345488" y="2859088"/>
            <a:ext cx="177800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124" name="Group 608"/>
          <p:cNvGrpSpPr>
            <a:grpSpLocks/>
          </p:cNvGrpSpPr>
          <p:nvPr/>
        </p:nvGrpSpPr>
        <p:grpSpPr bwMode="auto">
          <a:xfrm>
            <a:off x="6053138" y="1846263"/>
            <a:ext cx="468313" cy="620713"/>
            <a:chOff x="1653" y="3023"/>
            <a:chExt cx="622" cy="911"/>
          </a:xfrm>
        </p:grpSpPr>
        <p:sp>
          <p:nvSpPr>
            <p:cNvPr id="46447" name="Line 270"/>
            <p:cNvSpPr>
              <a:spLocks noChangeShapeType="1"/>
            </p:cNvSpPr>
            <p:nvPr/>
          </p:nvSpPr>
          <p:spPr bwMode="auto">
            <a:xfrm flipH="1">
              <a:off x="1766" y="3287"/>
              <a:ext cx="188" cy="586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48" name="Line 271"/>
            <p:cNvSpPr>
              <a:spLocks noChangeShapeType="1"/>
            </p:cNvSpPr>
            <p:nvPr/>
          </p:nvSpPr>
          <p:spPr bwMode="auto">
            <a:xfrm>
              <a:off x="1954" y="3287"/>
              <a:ext cx="188" cy="58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49" name="Line 272"/>
            <p:cNvSpPr>
              <a:spLocks noChangeShapeType="1"/>
            </p:cNvSpPr>
            <p:nvPr/>
          </p:nvSpPr>
          <p:spPr bwMode="auto">
            <a:xfrm>
              <a:off x="1766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50" name="Line 273"/>
            <p:cNvSpPr>
              <a:spLocks noChangeShapeType="1"/>
            </p:cNvSpPr>
            <p:nvPr/>
          </p:nvSpPr>
          <p:spPr bwMode="auto">
            <a:xfrm flipH="1">
              <a:off x="1954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51" name="Line 274"/>
            <p:cNvSpPr>
              <a:spLocks noChangeShapeType="1"/>
            </p:cNvSpPr>
            <p:nvPr/>
          </p:nvSpPr>
          <p:spPr bwMode="auto">
            <a:xfrm>
              <a:off x="1954" y="3300"/>
              <a:ext cx="0" cy="63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52" name="Line 275"/>
            <p:cNvSpPr>
              <a:spLocks noChangeShapeType="1"/>
            </p:cNvSpPr>
            <p:nvPr/>
          </p:nvSpPr>
          <p:spPr bwMode="auto">
            <a:xfrm flipV="1">
              <a:off x="1766" y="3810"/>
              <a:ext cx="188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53" name="Line 276"/>
            <p:cNvSpPr>
              <a:spLocks noChangeShapeType="1"/>
            </p:cNvSpPr>
            <p:nvPr/>
          </p:nvSpPr>
          <p:spPr bwMode="auto">
            <a:xfrm flipH="1" flipV="1">
              <a:off x="1954" y="3810"/>
              <a:ext cx="188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54" name="Line 277"/>
            <p:cNvSpPr>
              <a:spLocks noChangeShapeType="1"/>
            </p:cNvSpPr>
            <p:nvPr/>
          </p:nvSpPr>
          <p:spPr bwMode="auto">
            <a:xfrm>
              <a:off x="1846" y="3618"/>
              <a:ext cx="108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55" name="Line 278"/>
            <p:cNvSpPr>
              <a:spLocks noChangeShapeType="1"/>
            </p:cNvSpPr>
            <p:nvPr/>
          </p:nvSpPr>
          <p:spPr bwMode="auto">
            <a:xfrm flipV="1">
              <a:off x="1954" y="3618"/>
              <a:ext cx="114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56" name="Line 279"/>
            <p:cNvSpPr>
              <a:spLocks noChangeShapeType="1"/>
            </p:cNvSpPr>
            <p:nvPr/>
          </p:nvSpPr>
          <p:spPr bwMode="auto">
            <a:xfrm>
              <a:off x="1810" y="3704"/>
              <a:ext cx="139" cy="65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57" name="Line 280"/>
            <p:cNvSpPr>
              <a:spLocks noChangeShapeType="1"/>
            </p:cNvSpPr>
            <p:nvPr/>
          </p:nvSpPr>
          <p:spPr bwMode="auto">
            <a:xfrm flipV="1">
              <a:off x="1954" y="3717"/>
              <a:ext cx="14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58" name="Line 281"/>
            <p:cNvSpPr>
              <a:spLocks noChangeShapeType="1"/>
            </p:cNvSpPr>
            <p:nvPr/>
          </p:nvSpPr>
          <p:spPr bwMode="auto">
            <a:xfrm flipV="1">
              <a:off x="1954" y="3530"/>
              <a:ext cx="72" cy="2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59" name="Line 282"/>
            <p:cNvSpPr>
              <a:spLocks noChangeShapeType="1"/>
            </p:cNvSpPr>
            <p:nvPr/>
          </p:nvSpPr>
          <p:spPr bwMode="auto">
            <a:xfrm flipV="1">
              <a:off x="1954" y="3409"/>
              <a:ext cx="45" cy="1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60" name="Line 283"/>
            <p:cNvSpPr>
              <a:spLocks noChangeShapeType="1"/>
            </p:cNvSpPr>
            <p:nvPr/>
          </p:nvSpPr>
          <p:spPr bwMode="auto">
            <a:xfrm>
              <a:off x="1873" y="3522"/>
              <a:ext cx="87" cy="32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61" name="Line 284"/>
            <p:cNvSpPr>
              <a:spLocks noChangeShapeType="1"/>
            </p:cNvSpPr>
            <p:nvPr/>
          </p:nvSpPr>
          <p:spPr bwMode="auto">
            <a:xfrm>
              <a:off x="1912" y="3404"/>
              <a:ext cx="50" cy="3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6462" name="Oval 624"/>
            <p:cNvSpPr>
              <a:spLocks noChangeArrowheads="1"/>
            </p:cNvSpPr>
            <p:nvPr/>
          </p:nvSpPr>
          <p:spPr bwMode="auto">
            <a:xfrm>
              <a:off x="1921" y="3233"/>
              <a:ext cx="63" cy="68"/>
            </a:xfrm>
            <a:prstGeom prst="ellipse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46463" name="Picture 625" descr="cell_tower_radiation_gray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" y="3023"/>
              <a:ext cx="622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125" name="Group 626"/>
          <p:cNvGrpSpPr>
            <a:grpSpLocks/>
          </p:cNvGrpSpPr>
          <p:nvPr/>
        </p:nvGrpSpPr>
        <p:grpSpPr bwMode="auto">
          <a:xfrm>
            <a:off x="6289676" y="2406650"/>
            <a:ext cx="454025" cy="254000"/>
            <a:chOff x="3843" y="1516"/>
            <a:chExt cx="286" cy="160"/>
          </a:xfrm>
        </p:grpSpPr>
        <p:sp>
          <p:nvSpPr>
            <p:cNvPr id="46438" name="Line 627"/>
            <p:cNvSpPr>
              <a:spLocks noChangeShapeType="1"/>
            </p:cNvSpPr>
            <p:nvPr/>
          </p:nvSpPr>
          <p:spPr bwMode="auto">
            <a:xfrm>
              <a:off x="3843" y="1516"/>
              <a:ext cx="96" cy="6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9" name="Oval 407"/>
            <p:cNvSpPr>
              <a:spLocks noChangeArrowheads="1"/>
            </p:cNvSpPr>
            <p:nvPr/>
          </p:nvSpPr>
          <p:spPr bwMode="auto">
            <a:xfrm>
              <a:off x="3884" y="1616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440" name="Rectangle 410"/>
            <p:cNvSpPr>
              <a:spLocks noChangeArrowheads="1"/>
            </p:cNvSpPr>
            <p:nvPr/>
          </p:nvSpPr>
          <p:spPr bwMode="auto">
            <a:xfrm>
              <a:off x="3884" y="1610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441" name="Oval 411"/>
            <p:cNvSpPr>
              <a:spLocks noChangeArrowheads="1"/>
            </p:cNvSpPr>
            <p:nvPr/>
          </p:nvSpPr>
          <p:spPr bwMode="auto">
            <a:xfrm>
              <a:off x="3883" y="1569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442" name="Group 631"/>
            <p:cNvGrpSpPr>
              <a:grpSpLocks/>
            </p:cNvGrpSpPr>
            <p:nvPr/>
          </p:nvGrpSpPr>
          <p:grpSpPr bwMode="auto">
            <a:xfrm>
              <a:off x="3932" y="1587"/>
              <a:ext cx="138" cy="33"/>
              <a:chOff x="2468" y="1332"/>
              <a:chExt cx="310" cy="60"/>
            </a:xfrm>
          </p:grpSpPr>
          <p:sp>
            <p:nvSpPr>
              <p:cNvPr id="46445" name="Freeform 63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6" name="Freeform 63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443" name="Line 634"/>
            <p:cNvSpPr>
              <a:spLocks noChangeShapeType="1"/>
            </p:cNvSpPr>
            <p:nvPr/>
          </p:nvSpPr>
          <p:spPr bwMode="auto">
            <a:xfrm>
              <a:off x="3884" y="1602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4" name="Line 635"/>
            <p:cNvSpPr>
              <a:spLocks noChangeShapeType="1"/>
            </p:cNvSpPr>
            <p:nvPr/>
          </p:nvSpPr>
          <p:spPr bwMode="auto">
            <a:xfrm>
              <a:off x="4127" y="1604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26" name="Group 636"/>
          <p:cNvGrpSpPr>
            <a:grpSpLocks/>
          </p:cNvGrpSpPr>
          <p:nvPr/>
        </p:nvGrpSpPr>
        <p:grpSpPr bwMode="auto">
          <a:xfrm>
            <a:off x="7202488" y="2493963"/>
            <a:ext cx="390525" cy="174625"/>
            <a:chOff x="4334" y="1470"/>
            <a:chExt cx="246" cy="107"/>
          </a:xfrm>
        </p:grpSpPr>
        <p:sp>
          <p:nvSpPr>
            <p:cNvPr id="46430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431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432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433" name="Group 640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46436" name="Freeform 64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7" name="Freeform 64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434" name="Line 643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5" name="Line 644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27" name="Group 645"/>
          <p:cNvGrpSpPr>
            <a:grpSpLocks/>
          </p:cNvGrpSpPr>
          <p:nvPr/>
        </p:nvGrpSpPr>
        <p:grpSpPr bwMode="auto">
          <a:xfrm>
            <a:off x="7213601" y="2757488"/>
            <a:ext cx="390525" cy="174625"/>
            <a:chOff x="4334" y="1470"/>
            <a:chExt cx="246" cy="107"/>
          </a:xfrm>
        </p:grpSpPr>
        <p:sp>
          <p:nvSpPr>
            <p:cNvPr id="46422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423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424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425" name="Group 649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46428" name="Freeform 65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9" name="Freeform 65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426" name="Line 652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7" name="Line 653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28" name="Group 654"/>
          <p:cNvGrpSpPr>
            <a:grpSpLocks/>
          </p:cNvGrpSpPr>
          <p:nvPr/>
        </p:nvGrpSpPr>
        <p:grpSpPr bwMode="auto">
          <a:xfrm>
            <a:off x="7762876" y="2759075"/>
            <a:ext cx="390525" cy="174625"/>
            <a:chOff x="4334" y="1470"/>
            <a:chExt cx="246" cy="107"/>
          </a:xfrm>
        </p:grpSpPr>
        <p:sp>
          <p:nvSpPr>
            <p:cNvPr id="46414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415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416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417" name="Group 658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46420" name="Freeform 65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1" name="Freeform 66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418" name="Line 661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9" name="Line 662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29" name="Group 663"/>
          <p:cNvGrpSpPr>
            <a:grpSpLocks/>
          </p:cNvGrpSpPr>
          <p:nvPr/>
        </p:nvGrpSpPr>
        <p:grpSpPr bwMode="auto">
          <a:xfrm>
            <a:off x="7689851" y="2393950"/>
            <a:ext cx="390525" cy="174625"/>
            <a:chOff x="4334" y="1470"/>
            <a:chExt cx="246" cy="107"/>
          </a:xfrm>
        </p:grpSpPr>
        <p:sp>
          <p:nvSpPr>
            <p:cNvPr id="46406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407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408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409" name="Group 667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46412" name="Freeform 66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3" name="Freeform 66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410" name="Line 670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1" name="Line 671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30" name="Group 672"/>
          <p:cNvGrpSpPr>
            <a:grpSpLocks/>
          </p:cNvGrpSpPr>
          <p:nvPr/>
        </p:nvGrpSpPr>
        <p:grpSpPr bwMode="auto">
          <a:xfrm>
            <a:off x="7737476" y="3644900"/>
            <a:ext cx="492125" cy="206375"/>
            <a:chOff x="4334" y="1470"/>
            <a:chExt cx="246" cy="107"/>
          </a:xfrm>
        </p:grpSpPr>
        <p:sp>
          <p:nvSpPr>
            <p:cNvPr id="46398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99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400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401" name="Group 676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46404" name="Freeform 67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5" name="Freeform 67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402" name="Line 679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3" name="Line 680"/>
            <p:cNvSpPr>
              <a:spLocks noChangeShapeType="1"/>
            </p:cNvSpPr>
            <p:nvPr/>
          </p:nvSpPr>
          <p:spPr bwMode="auto">
            <a:xfrm>
              <a:off x="4578" y="1505"/>
              <a:ext cx="0" cy="4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131" name="Line 681"/>
          <p:cNvSpPr>
            <a:spLocks noChangeShapeType="1"/>
          </p:cNvSpPr>
          <p:nvPr/>
        </p:nvSpPr>
        <p:spPr bwMode="auto">
          <a:xfrm>
            <a:off x="6427788" y="3743325"/>
            <a:ext cx="67945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132" name="Group 682"/>
          <p:cNvGrpSpPr>
            <a:grpSpLocks/>
          </p:cNvGrpSpPr>
          <p:nvPr/>
        </p:nvGrpSpPr>
        <p:grpSpPr bwMode="auto">
          <a:xfrm>
            <a:off x="7086601" y="3632200"/>
            <a:ext cx="492125" cy="206375"/>
            <a:chOff x="4334" y="1470"/>
            <a:chExt cx="246" cy="107"/>
          </a:xfrm>
        </p:grpSpPr>
        <p:sp>
          <p:nvSpPr>
            <p:cNvPr id="46390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91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92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393" name="Group 686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46396" name="Freeform 68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7" name="Freeform 68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394" name="Line 689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5" name="Line 690"/>
            <p:cNvSpPr>
              <a:spLocks noChangeShapeType="1"/>
            </p:cNvSpPr>
            <p:nvPr/>
          </p:nvSpPr>
          <p:spPr bwMode="auto">
            <a:xfrm>
              <a:off x="4578" y="1505"/>
              <a:ext cx="0" cy="4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33" name="Group 691"/>
          <p:cNvGrpSpPr>
            <a:grpSpLocks/>
          </p:cNvGrpSpPr>
          <p:nvPr/>
        </p:nvGrpSpPr>
        <p:grpSpPr bwMode="auto">
          <a:xfrm>
            <a:off x="7397751" y="3911600"/>
            <a:ext cx="492125" cy="206375"/>
            <a:chOff x="4334" y="1470"/>
            <a:chExt cx="246" cy="107"/>
          </a:xfrm>
        </p:grpSpPr>
        <p:sp>
          <p:nvSpPr>
            <p:cNvPr id="46382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83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84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385" name="Group 695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46388" name="Freeform 69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9" name="Freeform 69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386" name="Line 698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7" name="Line 699"/>
            <p:cNvSpPr>
              <a:spLocks noChangeShapeType="1"/>
            </p:cNvSpPr>
            <p:nvPr/>
          </p:nvSpPr>
          <p:spPr bwMode="auto">
            <a:xfrm>
              <a:off x="4578" y="1505"/>
              <a:ext cx="0" cy="4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34" name="Group 700"/>
          <p:cNvGrpSpPr>
            <a:grpSpLocks/>
          </p:cNvGrpSpPr>
          <p:nvPr/>
        </p:nvGrpSpPr>
        <p:grpSpPr bwMode="auto">
          <a:xfrm>
            <a:off x="7591426" y="4806950"/>
            <a:ext cx="622300" cy="244475"/>
            <a:chOff x="4334" y="1470"/>
            <a:chExt cx="246" cy="107"/>
          </a:xfrm>
        </p:grpSpPr>
        <p:sp>
          <p:nvSpPr>
            <p:cNvPr id="46374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75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76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377" name="Group 704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46380" name="Freeform 70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1" name="Freeform 70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378" name="Line 707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9" name="Line 708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35" name="Group 709"/>
          <p:cNvGrpSpPr>
            <a:grpSpLocks/>
          </p:cNvGrpSpPr>
          <p:nvPr/>
        </p:nvGrpSpPr>
        <p:grpSpPr bwMode="auto">
          <a:xfrm>
            <a:off x="6965951" y="4508500"/>
            <a:ext cx="622300" cy="244475"/>
            <a:chOff x="4334" y="1470"/>
            <a:chExt cx="246" cy="107"/>
          </a:xfrm>
        </p:grpSpPr>
        <p:sp>
          <p:nvSpPr>
            <p:cNvPr id="46366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67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68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369" name="Group 713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46372" name="Freeform 71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3" name="Freeform 71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370" name="Line 716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1" name="Line 717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36" name="Group 718"/>
          <p:cNvGrpSpPr>
            <a:grpSpLocks/>
          </p:cNvGrpSpPr>
          <p:nvPr/>
        </p:nvGrpSpPr>
        <p:grpSpPr bwMode="auto">
          <a:xfrm>
            <a:off x="6242051" y="4851400"/>
            <a:ext cx="622300" cy="244475"/>
            <a:chOff x="4334" y="1470"/>
            <a:chExt cx="246" cy="107"/>
          </a:xfrm>
        </p:grpSpPr>
        <p:sp>
          <p:nvSpPr>
            <p:cNvPr id="46358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59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60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361" name="Group 722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46364" name="Freeform 72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5" name="Freeform 72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362" name="Line 725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3" name="Line 726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37" name="Group 727"/>
          <p:cNvGrpSpPr>
            <a:grpSpLocks/>
          </p:cNvGrpSpPr>
          <p:nvPr/>
        </p:nvGrpSpPr>
        <p:grpSpPr bwMode="auto">
          <a:xfrm>
            <a:off x="6051551" y="3644900"/>
            <a:ext cx="390525" cy="171450"/>
            <a:chOff x="4334" y="1470"/>
            <a:chExt cx="246" cy="107"/>
          </a:xfrm>
        </p:grpSpPr>
        <p:sp>
          <p:nvSpPr>
            <p:cNvPr id="46350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51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46352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46353" name="Group 731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46356" name="Freeform 73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7" name="Freeform 73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354" name="Line 734"/>
            <p:cNvSpPr>
              <a:spLocks noChangeShapeType="1"/>
            </p:cNvSpPr>
            <p:nvPr/>
          </p:nvSpPr>
          <p:spPr bwMode="auto">
            <a:xfrm>
              <a:off x="4335" y="1503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5" name="Line 735"/>
            <p:cNvSpPr>
              <a:spLocks noChangeShapeType="1"/>
            </p:cNvSpPr>
            <p:nvPr/>
          </p:nvSpPr>
          <p:spPr bwMode="auto">
            <a:xfrm>
              <a:off x="4578" y="1505"/>
              <a:ext cx="0" cy="4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38" name="Group 736"/>
          <p:cNvGrpSpPr>
            <a:grpSpLocks/>
          </p:cNvGrpSpPr>
          <p:nvPr/>
        </p:nvGrpSpPr>
        <p:grpSpPr bwMode="auto">
          <a:xfrm>
            <a:off x="7161213" y="5005388"/>
            <a:ext cx="446088" cy="422275"/>
            <a:chOff x="5072" y="3611"/>
            <a:chExt cx="459" cy="380"/>
          </a:xfrm>
        </p:grpSpPr>
        <p:grpSp>
          <p:nvGrpSpPr>
            <p:cNvPr id="46336" name="Group 737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46338" name="Freeform 738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9" name="Freeform 739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0" name="Freeform 740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1" name="Freeform 741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2" name="Freeform 742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3" name="Freeform 743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4" name="Freeform 744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5" name="Freeform 745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6" name="Freeform 746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7" name="Freeform 747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8" name="Freeform 748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9" name="Freeform 749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46337" name="Picture 750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139" name="Group 751"/>
          <p:cNvGrpSpPr>
            <a:grpSpLocks/>
          </p:cNvGrpSpPr>
          <p:nvPr/>
        </p:nvGrpSpPr>
        <p:grpSpPr bwMode="auto">
          <a:xfrm>
            <a:off x="5638801" y="3509963"/>
            <a:ext cx="398463" cy="358775"/>
            <a:chOff x="5072" y="3611"/>
            <a:chExt cx="459" cy="380"/>
          </a:xfrm>
        </p:grpSpPr>
        <p:grpSp>
          <p:nvGrpSpPr>
            <p:cNvPr id="46322" name="Group 752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46324" name="Freeform 753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5" name="Freeform 754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6" name="Freeform 755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7" name="Freeform 756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8" name="Freeform 757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9" name="Freeform 758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0" name="Freeform 759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1" name="Freeform 760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2" name="Freeform 761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3" name="Freeform 762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4" name="Freeform 763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5" name="Freeform 764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46323" name="Picture 765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140" name="Line 766"/>
          <p:cNvSpPr>
            <a:spLocks noChangeShapeType="1"/>
          </p:cNvSpPr>
          <p:nvPr/>
        </p:nvSpPr>
        <p:spPr bwMode="auto">
          <a:xfrm rot="5400000" flipV="1">
            <a:off x="7991475" y="5440363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41" name="Group 767"/>
          <p:cNvGrpSpPr>
            <a:grpSpLocks/>
          </p:cNvGrpSpPr>
          <p:nvPr/>
        </p:nvGrpSpPr>
        <p:grpSpPr bwMode="auto">
          <a:xfrm flipH="1">
            <a:off x="5775326" y="4533900"/>
            <a:ext cx="414338" cy="373063"/>
            <a:chOff x="2839" y="3501"/>
            <a:chExt cx="755" cy="803"/>
          </a:xfrm>
        </p:grpSpPr>
        <p:pic>
          <p:nvPicPr>
            <p:cNvPr id="46320" name="Picture 768" descr="desktop_computer_stylized_medium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321" name="Freeform 769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6142" name="Group 770"/>
          <p:cNvGrpSpPr>
            <a:grpSpLocks/>
          </p:cNvGrpSpPr>
          <p:nvPr/>
        </p:nvGrpSpPr>
        <p:grpSpPr bwMode="auto">
          <a:xfrm flipH="1">
            <a:off x="5457826" y="4954588"/>
            <a:ext cx="482600" cy="406400"/>
            <a:chOff x="2839" y="3501"/>
            <a:chExt cx="755" cy="803"/>
          </a:xfrm>
        </p:grpSpPr>
        <p:pic>
          <p:nvPicPr>
            <p:cNvPr id="46318" name="Picture 771" descr="desktop_computer_stylized_medium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319" name="Freeform 772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6143" name="Group 773"/>
          <p:cNvGrpSpPr>
            <a:grpSpLocks/>
          </p:cNvGrpSpPr>
          <p:nvPr/>
        </p:nvGrpSpPr>
        <p:grpSpPr bwMode="auto">
          <a:xfrm flipH="1">
            <a:off x="5935663" y="5256213"/>
            <a:ext cx="427038" cy="349250"/>
            <a:chOff x="2839" y="3501"/>
            <a:chExt cx="755" cy="803"/>
          </a:xfrm>
        </p:grpSpPr>
        <p:pic>
          <p:nvPicPr>
            <p:cNvPr id="46316" name="Picture 774" descr="desktop_computer_stylized_medium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317" name="Freeform 775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6144" name="Group 776"/>
          <p:cNvGrpSpPr>
            <a:grpSpLocks/>
          </p:cNvGrpSpPr>
          <p:nvPr/>
        </p:nvGrpSpPr>
        <p:grpSpPr bwMode="auto">
          <a:xfrm>
            <a:off x="6550026" y="5238750"/>
            <a:ext cx="427038" cy="350838"/>
            <a:chOff x="2839" y="3501"/>
            <a:chExt cx="755" cy="803"/>
          </a:xfrm>
        </p:grpSpPr>
        <p:pic>
          <p:nvPicPr>
            <p:cNvPr id="46314" name="Picture 777" descr="desktop_computer_stylized_medium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315" name="Freeform 778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6145" name="Picture 779" descr="car_icon_small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2063" y="1720850"/>
            <a:ext cx="8493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6146" name="Group 780"/>
          <p:cNvGrpSpPr>
            <a:grpSpLocks/>
          </p:cNvGrpSpPr>
          <p:nvPr/>
        </p:nvGrpSpPr>
        <p:grpSpPr bwMode="auto">
          <a:xfrm>
            <a:off x="5613401" y="1546225"/>
            <a:ext cx="415925" cy="385763"/>
            <a:chOff x="2751" y="1851"/>
            <a:chExt cx="462" cy="478"/>
          </a:xfrm>
        </p:grpSpPr>
        <p:pic>
          <p:nvPicPr>
            <p:cNvPr id="46312" name="Picture 781" descr="iphone_stylized_small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313" name="Picture 782" descr="antenna_radiation_stylize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147" name="Group 783"/>
          <p:cNvGrpSpPr>
            <a:grpSpLocks/>
          </p:cNvGrpSpPr>
          <p:nvPr/>
        </p:nvGrpSpPr>
        <p:grpSpPr bwMode="auto">
          <a:xfrm>
            <a:off x="8624995" y="4203417"/>
            <a:ext cx="227013" cy="481013"/>
            <a:chOff x="4140" y="429"/>
            <a:chExt cx="1425" cy="2396"/>
          </a:xfrm>
        </p:grpSpPr>
        <p:sp>
          <p:nvSpPr>
            <p:cNvPr id="46280" name="Freeform 78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1" name="Rectangle 785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82" name="Freeform 78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3" name="Freeform 78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4" name="Rectangle 788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6285" name="Group 78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6310" name="AutoShape 790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11" name="AutoShape 791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6286" name="Rectangle 792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6287" name="Group 79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6308" name="AutoShape 794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9" name="AutoShape 795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6288" name="Rectangle 796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89" name="Rectangle 797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6290" name="Group 79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6306" name="AutoShape 799"/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7" name="AutoShape 800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6291" name="Freeform 80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292" name="Group 80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6304" name="AutoShape 803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5" name="AutoShape 804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6293" name="Rectangle 805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94" name="Freeform 80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5" name="Freeform 80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6" name="Oval 808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97" name="Freeform 80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8" name="AutoShape 810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99" name="AutoShape 811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300" name="Oval 812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301" name="Oval 813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6302" name="Oval 814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303" name="Rectangle 815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46148" name="Group 816"/>
          <p:cNvGrpSpPr>
            <a:grpSpLocks/>
          </p:cNvGrpSpPr>
          <p:nvPr/>
        </p:nvGrpSpPr>
        <p:grpSpPr bwMode="auto">
          <a:xfrm>
            <a:off x="7924801" y="5303838"/>
            <a:ext cx="227013" cy="481013"/>
            <a:chOff x="4140" y="429"/>
            <a:chExt cx="1425" cy="2396"/>
          </a:xfrm>
        </p:grpSpPr>
        <p:sp>
          <p:nvSpPr>
            <p:cNvPr id="46248" name="Freeform 81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9" name="Rectangle 818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50" name="Freeform 81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1" name="Freeform 82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2" name="Rectangle 821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6253" name="Group 82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6278" name="AutoShape 823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79" name="AutoShape 824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6254" name="Rectangle 825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6255" name="Group 82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6276" name="AutoShape 827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77" name="AutoShape 828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6256" name="Rectangle 829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57" name="Rectangle 830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6258" name="Group 83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6274" name="AutoShape 832"/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75" name="AutoShape 833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6259" name="Freeform 83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260" name="Group 83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6272" name="AutoShape 836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73" name="AutoShape 837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6261" name="Rectangle 838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62" name="Freeform 83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3" name="Freeform 84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4" name="Oval 841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65" name="Freeform 84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6" name="AutoShape 843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67" name="AutoShape 844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68" name="Oval 845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69" name="Oval 846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6270" name="Oval 847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71" name="Rectangle 848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46149" name="Group 849"/>
          <p:cNvGrpSpPr>
            <a:grpSpLocks/>
          </p:cNvGrpSpPr>
          <p:nvPr/>
        </p:nvGrpSpPr>
        <p:grpSpPr bwMode="auto">
          <a:xfrm>
            <a:off x="5302251" y="2043113"/>
            <a:ext cx="534988" cy="407988"/>
            <a:chOff x="877" y="1008"/>
            <a:chExt cx="2747" cy="2591"/>
          </a:xfrm>
        </p:grpSpPr>
        <p:pic>
          <p:nvPicPr>
            <p:cNvPr id="46225" name="Picture 850" descr="antenna_stylize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26" name="Picture 851" descr="laptop_keyboard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27" name="Freeform 852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228" name="Picture 853" descr="screen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29" name="Freeform 854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0" name="Freeform 855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1" name="Freeform 856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Freeform 857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3" name="Freeform 858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4" name="Freeform 859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235" name="Group 860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242" name="Freeform 86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3" name="Freeform 86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4" name="Freeform 86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5" name="Freeform 86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6" name="Freeform 86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7" name="Freeform 86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36" name="Freeform 867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7" name="Freeform 868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Freeform 869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9" name="Freeform 870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0" name="Freeform 871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1" name="Freeform 872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50" name="Group 873"/>
          <p:cNvGrpSpPr>
            <a:grpSpLocks/>
          </p:cNvGrpSpPr>
          <p:nvPr/>
        </p:nvGrpSpPr>
        <p:grpSpPr bwMode="auto">
          <a:xfrm>
            <a:off x="6872288" y="5486400"/>
            <a:ext cx="474663" cy="407988"/>
            <a:chOff x="877" y="1008"/>
            <a:chExt cx="2747" cy="2591"/>
          </a:xfrm>
        </p:grpSpPr>
        <p:pic>
          <p:nvPicPr>
            <p:cNvPr id="46202" name="Picture 874" descr="antenna_stylize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03" name="Picture 875" descr="laptop_keyboar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04" name="Freeform 876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205" name="Picture 877" descr="screen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06" name="Freeform 878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7" name="Freeform 879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Freeform 880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Freeform 881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0" name="Freeform 882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Freeform 883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212" name="Group 884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219" name="Freeform 885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0" name="Freeform 886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1" name="Freeform 887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2" name="Freeform 888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3" name="Freeform 889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4" name="Freeform 890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13" name="Freeform 891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Freeform 892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5" name="Freeform 893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6" name="Freeform 894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7" name="Freeform 895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8" name="Freeform 896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51" name="Group 897"/>
          <p:cNvGrpSpPr>
            <a:grpSpLocks/>
          </p:cNvGrpSpPr>
          <p:nvPr/>
        </p:nvGrpSpPr>
        <p:grpSpPr bwMode="auto">
          <a:xfrm>
            <a:off x="5561013" y="3041650"/>
            <a:ext cx="444500" cy="407988"/>
            <a:chOff x="877" y="1008"/>
            <a:chExt cx="2747" cy="2591"/>
          </a:xfrm>
        </p:grpSpPr>
        <p:pic>
          <p:nvPicPr>
            <p:cNvPr id="46179" name="Picture 898" descr="antenna_stylized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80" name="Picture 899" descr="laptop_keyboard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1" name="Freeform 900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182" name="Picture 901" descr="screen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3" name="Freeform 902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903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904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905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906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907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89" name="Group 908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196" name="Freeform 909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910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911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912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913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914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90" name="Freeform 915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916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917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918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919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920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152" name="Group 921"/>
          <p:cNvGrpSpPr>
            <a:grpSpLocks/>
          </p:cNvGrpSpPr>
          <p:nvPr/>
        </p:nvGrpSpPr>
        <p:grpSpPr bwMode="auto">
          <a:xfrm flipH="1">
            <a:off x="5940426" y="3222625"/>
            <a:ext cx="414338" cy="373063"/>
            <a:chOff x="2839" y="3501"/>
            <a:chExt cx="755" cy="803"/>
          </a:xfrm>
        </p:grpSpPr>
        <p:pic>
          <p:nvPicPr>
            <p:cNvPr id="46177" name="Picture 922" descr="desktop_computer_stylized_medium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78" name="Freeform 923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6153" name="Group 924"/>
          <p:cNvGrpSpPr>
            <a:grpSpLocks/>
          </p:cNvGrpSpPr>
          <p:nvPr/>
        </p:nvGrpSpPr>
        <p:grpSpPr bwMode="auto">
          <a:xfrm>
            <a:off x="7307263" y="5422900"/>
            <a:ext cx="474663" cy="407988"/>
            <a:chOff x="877" y="1008"/>
            <a:chExt cx="2747" cy="2591"/>
          </a:xfrm>
        </p:grpSpPr>
        <p:pic>
          <p:nvPicPr>
            <p:cNvPr id="46154" name="Picture 925" descr="antenna_stylize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55" name="Picture 926" descr="laptop_keyboar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56" name="Freeform 927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157" name="Picture 928" descr="screen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58" name="Freeform 929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930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931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932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933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Freeform 934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64" name="Group 935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171" name="Freeform 93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2" name="Freeform 93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3" name="Freeform 93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4" name="Freeform 93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5" name="Freeform 94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6" name="Freeform 94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65" name="Freeform 942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943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7" name="Freeform 944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8" name="Freeform 945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9" name="Freeform 946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0" name="Freeform 947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6086" name="Picture 351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73125"/>
            <a:ext cx="401161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7" name="Line 1034"/>
          <p:cNvSpPr>
            <a:spLocks noChangeShapeType="1"/>
          </p:cNvSpPr>
          <p:nvPr/>
        </p:nvSpPr>
        <p:spPr bwMode="auto">
          <a:xfrm flipH="1">
            <a:off x="6221413" y="1852613"/>
            <a:ext cx="503237" cy="138906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Line 1035"/>
          <p:cNvSpPr>
            <a:spLocks noChangeShapeType="1"/>
          </p:cNvSpPr>
          <p:nvPr/>
        </p:nvSpPr>
        <p:spPr bwMode="auto">
          <a:xfrm>
            <a:off x="5565775" y="2438400"/>
            <a:ext cx="238125" cy="25685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036"/>
          <p:cNvSpPr>
            <a:spLocks noChangeShapeType="1"/>
          </p:cNvSpPr>
          <p:nvPr/>
        </p:nvSpPr>
        <p:spPr bwMode="auto">
          <a:xfrm>
            <a:off x="6275388" y="3581400"/>
            <a:ext cx="1198562" cy="19970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Text Box 1037"/>
          <p:cNvSpPr txBox="1">
            <a:spLocks noChangeArrowheads="1"/>
          </p:cNvSpPr>
          <p:nvPr/>
        </p:nvSpPr>
        <p:spPr bwMode="auto">
          <a:xfrm>
            <a:off x="7239000" y="1373188"/>
            <a:ext cx="1284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peer-peer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 smtClean="0"/>
              <a:t>2-</a:t>
            </a:r>
            <a:fld id="{6BD86996-6F06-0D4E-AD8A-E65089FD27E2}" type="slidenum">
              <a:rPr lang="en-US" altLang="en-US" smtClean="0"/>
              <a:pPr/>
              <a:t>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9192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46050"/>
            <a:ext cx="7772400" cy="969963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DNS: caching, updating records</a:t>
            </a:r>
          </a:p>
        </p:txBody>
      </p:sp>
      <p:sp>
        <p:nvSpPr>
          <p:cNvPr id="161797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619125" y="1438275"/>
            <a:ext cx="7926388" cy="4733925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dirty="0">
                <a:latin typeface="Calibri"/>
                <a:ea typeface="ＭＳ Ｐゴシック" charset="-128"/>
              </a:rPr>
              <a:t>once (any) name server learns mapping, it </a:t>
            </a:r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caches</a:t>
            </a:r>
            <a:r>
              <a:rPr lang="en-US" altLang="en-US" dirty="0">
                <a:latin typeface="Calibri"/>
                <a:ea typeface="ＭＳ Ｐゴシック" charset="-128"/>
              </a:rPr>
              <a:t> mapping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cache entries timeout (disappear) after some time (TTL)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TLD servers typically cached in local name servers</a:t>
            </a:r>
          </a:p>
          <a:p>
            <a:pPr lvl="2"/>
            <a:r>
              <a:rPr lang="en-US" altLang="en-US" dirty="0">
                <a:latin typeface="Calibri"/>
                <a:ea typeface="ＭＳ Ｐゴシック" charset="-128"/>
              </a:rPr>
              <a:t>thus root name servers not often visited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cached entries may be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out-of-date</a:t>
            </a:r>
            <a:r>
              <a:rPr lang="en-US" altLang="en-US" dirty="0">
                <a:latin typeface="Calibri"/>
                <a:ea typeface="ＭＳ Ｐゴシック" charset="-128"/>
              </a:rPr>
              <a:t> (best effort name-to-address translation!)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if name host changes IP address, may not be known Internet-wide until all TTLs expire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update/notify mechanisms proposed IETF standard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RFC 2136</a:t>
            </a:r>
          </a:p>
        </p:txBody>
      </p:sp>
      <p:pic>
        <p:nvPicPr>
          <p:cNvPr id="16179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" y="8620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1963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3" name="Rectangle 2"/>
          <p:cNvSpPr>
            <a:spLocks noGrp="1" noChangeArrowheads="1"/>
          </p:cNvSpPr>
          <p:nvPr>
            <p:ph type="title"/>
          </p:nvPr>
        </p:nvSpPr>
        <p:spPr>
          <a:xfrm>
            <a:off x="455613" y="201613"/>
            <a:ext cx="7772400" cy="892175"/>
          </a:xfrm>
        </p:spPr>
        <p:txBody>
          <a:bodyPr/>
          <a:lstStyle/>
          <a:p>
            <a:r>
              <a:rPr lang="en-US" altLang="en-US" sz="4000" dirty="0">
                <a:ea typeface="ＭＳ Ｐゴシック" charset="-128"/>
              </a:rPr>
              <a:t>DNS records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163844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42925" y="1343025"/>
            <a:ext cx="7820025" cy="51435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DNS:</a:t>
            </a:r>
            <a:r>
              <a:rPr lang="en-US" altLang="en-US" sz="2400" dirty="0">
                <a:ea typeface="ＭＳ Ｐゴシック" charset="-128"/>
              </a:rPr>
              <a:t> distributed database storing resource records </a:t>
            </a:r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(RR)</a:t>
            </a:r>
          </a:p>
        </p:txBody>
      </p:sp>
      <p:sp>
        <p:nvSpPr>
          <p:cNvPr id="163845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533400" y="3916363"/>
            <a:ext cx="3514725" cy="1905000"/>
          </a:xfrm>
        </p:spPr>
        <p:txBody>
          <a:bodyPr>
            <a:normAutofit lnSpcReduction="10000"/>
          </a:bodyPr>
          <a:lstStyle/>
          <a:p>
            <a:pPr>
              <a:buFont typeface="Wingdings" charset="2"/>
              <a:buNone/>
            </a:pPr>
            <a:r>
              <a:rPr lang="en-US" altLang="en-US" u="sng" dirty="0">
                <a:solidFill>
                  <a:srgbClr val="CC0000"/>
                </a:solidFill>
                <a:ea typeface="ＭＳ Ｐゴシック" charset="-128"/>
              </a:rPr>
              <a:t>type=NS</a:t>
            </a:r>
          </a:p>
          <a:p>
            <a:pPr lvl="1"/>
            <a:r>
              <a:rPr lang="en-US" altLang="en-US" sz="2000" b="1" dirty="0">
                <a:ea typeface="ＭＳ Ｐゴシック" charset="-128"/>
              </a:rPr>
              <a:t>name</a:t>
            </a:r>
            <a:r>
              <a:rPr lang="en-US" altLang="en-US" sz="2000" dirty="0">
                <a:ea typeface="ＭＳ Ｐゴシック" charset="-128"/>
              </a:rPr>
              <a:t> is domain (e.g., </a:t>
            </a:r>
            <a:r>
              <a:rPr lang="en-US" altLang="en-US" sz="2000" dirty="0" err="1">
                <a:ea typeface="ＭＳ Ｐゴシック" charset="-128"/>
              </a:rPr>
              <a:t>foo.com</a:t>
            </a:r>
            <a:r>
              <a:rPr lang="en-US" altLang="en-US" sz="2000" dirty="0">
                <a:ea typeface="ＭＳ Ｐゴシック" charset="-128"/>
              </a:rPr>
              <a:t>)</a:t>
            </a:r>
          </a:p>
          <a:p>
            <a:pPr lvl="1"/>
            <a:r>
              <a:rPr lang="en-US" altLang="en-US" sz="2000" b="1" dirty="0">
                <a:ea typeface="ＭＳ Ｐゴシック" charset="-128"/>
              </a:rPr>
              <a:t>value</a:t>
            </a:r>
            <a:r>
              <a:rPr lang="en-US" altLang="en-US" sz="2000" dirty="0">
                <a:ea typeface="ＭＳ Ｐゴシック" charset="-128"/>
              </a:rPr>
              <a:t> is hostname of authoritative name server for this domain</a:t>
            </a:r>
          </a:p>
          <a:p>
            <a:endParaRPr lang="en-US" altLang="en-US" sz="2400" dirty="0">
              <a:ea typeface="ＭＳ Ｐゴシック" charset="-128"/>
            </a:endParaRPr>
          </a:p>
        </p:txBody>
      </p:sp>
      <p:sp>
        <p:nvSpPr>
          <p:cNvPr id="163846" name="Text Box 6"/>
          <p:cNvSpPr txBox="1">
            <a:spLocks noChangeArrowheads="1"/>
          </p:cNvSpPr>
          <p:nvPr/>
        </p:nvSpPr>
        <p:spPr bwMode="auto">
          <a:xfrm>
            <a:off x="1795463" y="1908175"/>
            <a:ext cx="5364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+mn-lt"/>
              </a:rPr>
              <a:t>RR format: </a:t>
            </a:r>
            <a:r>
              <a:rPr lang="en-US" altLang="en-US" sz="1800" b="1">
                <a:latin typeface="+mn-lt"/>
              </a:rPr>
              <a:t>(name, value, type, ttl)</a:t>
            </a:r>
            <a:endParaRPr lang="en-US" altLang="en-US" sz="2400">
              <a:latin typeface="+mn-lt"/>
            </a:endParaRPr>
          </a:p>
        </p:txBody>
      </p:sp>
      <p:sp>
        <p:nvSpPr>
          <p:cNvPr id="163847" name="Rectangle 7"/>
          <p:cNvSpPr>
            <a:spLocks noChangeArrowheads="1"/>
          </p:cNvSpPr>
          <p:nvPr/>
        </p:nvSpPr>
        <p:spPr bwMode="auto">
          <a:xfrm>
            <a:off x="1876425" y="1895475"/>
            <a:ext cx="5267325" cy="5715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chemeClr val="accent2"/>
              </a:solidFill>
              <a:latin typeface="+mn-lt"/>
            </a:endParaRPr>
          </a:p>
        </p:txBody>
      </p:sp>
      <p:sp>
        <p:nvSpPr>
          <p:cNvPr id="163848" name="Rectangle 8"/>
          <p:cNvSpPr>
            <a:spLocks noChangeArrowheads="1"/>
          </p:cNvSpPr>
          <p:nvPr/>
        </p:nvSpPr>
        <p:spPr bwMode="auto">
          <a:xfrm>
            <a:off x="523875" y="2657475"/>
            <a:ext cx="3810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 sz="2800" u="sng" dirty="0">
                <a:solidFill>
                  <a:srgbClr val="CC0000"/>
                </a:solidFill>
                <a:latin typeface="+mn-lt"/>
              </a:rPr>
              <a:t>type=A</a:t>
            </a:r>
          </a:p>
          <a:p>
            <a:pPr lvl="1">
              <a:buClr>
                <a:srgbClr val="000099"/>
              </a:buClr>
              <a:buSzTx/>
              <a:buFont typeface="Wingdings" charset="2"/>
              <a:buChar char="§"/>
            </a:pPr>
            <a:r>
              <a:rPr lang="en-US" altLang="en-US" b="1" dirty="0">
                <a:latin typeface="+mn-lt"/>
              </a:rPr>
              <a:t>name</a:t>
            </a:r>
            <a:r>
              <a:rPr lang="en-US" altLang="en-US" dirty="0">
                <a:latin typeface="+mn-lt"/>
              </a:rPr>
              <a:t> is hostname</a:t>
            </a:r>
          </a:p>
          <a:p>
            <a:pPr lvl="1">
              <a:buClr>
                <a:srgbClr val="000099"/>
              </a:buClr>
              <a:buSzTx/>
              <a:buFont typeface="Wingdings" charset="2"/>
              <a:buChar char="§"/>
            </a:pPr>
            <a:r>
              <a:rPr lang="en-US" altLang="en-US" b="1" dirty="0">
                <a:latin typeface="+mn-lt"/>
              </a:rPr>
              <a:t>value</a:t>
            </a:r>
            <a:r>
              <a:rPr lang="en-US" altLang="en-US" dirty="0">
                <a:latin typeface="+mn-lt"/>
              </a:rPr>
              <a:t> is IP address</a:t>
            </a:r>
          </a:p>
          <a:p>
            <a:pPr>
              <a:buFont typeface="ZapfDingbats" charset="0"/>
              <a:buChar char="r"/>
            </a:pPr>
            <a:endParaRPr lang="en-US" altLang="en-US" sz="2400" dirty="0">
              <a:latin typeface="+mn-lt"/>
            </a:endParaRPr>
          </a:p>
        </p:txBody>
      </p:sp>
      <p:sp>
        <p:nvSpPr>
          <p:cNvPr id="163849" name="Rectangle 9"/>
          <p:cNvSpPr>
            <a:spLocks noChangeArrowheads="1"/>
          </p:cNvSpPr>
          <p:nvPr/>
        </p:nvSpPr>
        <p:spPr bwMode="auto">
          <a:xfrm>
            <a:off x="4229100" y="2697163"/>
            <a:ext cx="451485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u="sng">
                <a:solidFill>
                  <a:srgbClr val="CC0000"/>
                </a:solidFill>
                <a:latin typeface="+mn-lt"/>
              </a:rPr>
              <a:t>type=CNAME</a:t>
            </a:r>
          </a:p>
          <a:p>
            <a:pPr lvl="1">
              <a:buClr>
                <a:srgbClr val="000099"/>
              </a:buClr>
              <a:buSzTx/>
              <a:buFont typeface="Wingdings" charset="2"/>
              <a:buChar char="§"/>
            </a:pPr>
            <a:r>
              <a:rPr lang="en-US" altLang="en-US" b="1" dirty="0">
                <a:latin typeface="+mn-lt"/>
              </a:rPr>
              <a:t>name</a:t>
            </a:r>
            <a:r>
              <a:rPr lang="en-US" altLang="en-US" dirty="0">
                <a:latin typeface="+mn-lt"/>
              </a:rPr>
              <a:t> is alias name for some </a:t>
            </a:r>
            <a:r>
              <a:rPr lang="ja-JP" altLang="en-US" dirty="0">
                <a:latin typeface="+mn-lt"/>
              </a:rPr>
              <a:t>“</a:t>
            </a:r>
            <a:r>
              <a:rPr lang="en-US" altLang="ja-JP" dirty="0">
                <a:latin typeface="+mn-lt"/>
              </a:rPr>
              <a:t>canonical</a:t>
            </a:r>
            <a:r>
              <a:rPr lang="ja-JP" altLang="en-US" dirty="0">
                <a:latin typeface="+mn-lt"/>
              </a:rPr>
              <a:t>”</a:t>
            </a:r>
            <a:r>
              <a:rPr lang="en-US" altLang="ja-JP" dirty="0">
                <a:latin typeface="+mn-lt"/>
              </a:rPr>
              <a:t> (the real) name</a:t>
            </a:r>
          </a:p>
          <a:p>
            <a:pPr lvl="1">
              <a:buClr>
                <a:srgbClr val="000099"/>
              </a:buClr>
              <a:buSzTx/>
              <a:buFont typeface="Wingdings" charset="2"/>
              <a:buChar char="§"/>
            </a:pPr>
            <a:r>
              <a:rPr lang="en-US" altLang="en-US" sz="1800" b="1" dirty="0" err="1">
                <a:latin typeface="+mn-lt"/>
              </a:rPr>
              <a:t>www.ibm.com</a:t>
            </a:r>
            <a:r>
              <a:rPr lang="en-US" altLang="en-US" sz="1800" dirty="0">
                <a:latin typeface="+mn-lt"/>
              </a:rPr>
              <a:t> </a:t>
            </a:r>
            <a:r>
              <a:rPr lang="en-US" altLang="en-US" dirty="0">
                <a:latin typeface="+mn-lt"/>
              </a:rPr>
              <a:t>is really</a:t>
            </a:r>
            <a:endParaRPr lang="en-US" altLang="en-US" sz="1800" dirty="0">
              <a:latin typeface="+mn-lt"/>
            </a:endParaRPr>
          </a:p>
          <a:p>
            <a:pPr lvl="1">
              <a:buClr>
                <a:srgbClr val="000099"/>
              </a:buClr>
              <a:buSzTx/>
              <a:buFont typeface="Wingdings" charset="2"/>
              <a:buNone/>
            </a:pPr>
            <a:r>
              <a:rPr lang="en-US" altLang="en-US" sz="1800" dirty="0">
                <a:latin typeface="+mn-lt"/>
              </a:rPr>
              <a:t>  </a:t>
            </a:r>
            <a:r>
              <a:rPr lang="en-US" altLang="en-US" sz="1800" b="1" dirty="0">
                <a:latin typeface="+mn-lt"/>
              </a:rPr>
              <a:t>servereast.backup2.ibm.com</a:t>
            </a:r>
          </a:p>
          <a:p>
            <a:pPr lvl="1">
              <a:buClr>
                <a:srgbClr val="000099"/>
              </a:buClr>
              <a:buSzTx/>
              <a:buFont typeface="Wingdings" charset="2"/>
              <a:buChar char="§"/>
            </a:pPr>
            <a:r>
              <a:rPr lang="en-US" altLang="en-US" b="1" dirty="0">
                <a:latin typeface="+mn-lt"/>
              </a:rPr>
              <a:t>value</a:t>
            </a:r>
            <a:r>
              <a:rPr lang="en-US" altLang="en-US" dirty="0">
                <a:latin typeface="+mn-lt"/>
              </a:rPr>
              <a:t> is canonical name</a:t>
            </a:r>
          </a:p>
          <a:p>
            <a:pPr>
              <a:buFont typeface="ZapfDingbats" charset="0"/>
              <a:buChar char="r"/>
            </a:pPr>
            <a:endParaRPr lang="en-US" altLang="en-US" sz="2400" dirty="0">
              <a:latin typeface="+mn-lt"/>
            </a:endParaRPr>
          </a:p>
        </p:txBody>
      </p:sp>
      <p:sp>
        <p:nvSpPr>
          <p:cNvPr id="163850" name="Rectangle 10"/>
          <p:cNvSpPr>
            <a:spLocks noChangeArrowheads="1"/>
          </p:cNvSpPr>
          <p:nvPr/>
        </p:nvSpPr>
        <p:spPr bwMode="auto">
          <a:xfrm>
            <a:off x="4253706" y="4866902"/>
            <a:ext cx="4408487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u="sng" dirty="0">
                <a:solidFill>
                  <a:srgbClr val="CC0000"/>
                </a:solidFill>
                <a:latin typeface="+mn-lt"/>
              </a:rPr>
              <a:t>type=MX</a:t>
            </a:r>
          </a:p>
          <a:p>
            <a:pPr lvl="1">
              <a:buClr>
                <a:srgbClr val="000099"/>
              </a:buClr>
              <a:buSzTx/>
              <a:buFont typeface="Wingdings" charset="2"/>
              <a:buChar char="§"/>
            </a:pPr>
            <a:r>
              <a:rPr lang="en-US" altLang="en-US" b="1" dirty="0">
                <a:latin typeface="+mn-lt"/>
              </a:rPr>
              <a:t>value</a:t>
            </a:r>
            <a:r>
              <a:rPr lang="en-US" altLang="en-US" dirty="0">
                <a:latin typeface="+mn-lt"/>
              </a:rPr>
              <a:t> is name of </a:t>
            </a:r>
            <a:r>
              <a:rPr lang="en-US" altLang="en-US" dirty="0" smtClean="0">
                <a:latin typeface="+mn-lt"/>
              </a:rPr>
              <a:t>mail server </a:t>
            </a:r>
            <a:r>
              <a:rPr lang="en-US" altLang="en-US" dirty="0">
                <a:latin typeface="+mn-lt"/>
              </a:rPr>
              <a:t>associated with </a:t>
            </a:r>
            <a:r>
              <a:rPr lang="en-US" altLang="en-US" b="1" dirty="0">
                <a:latin typeface="+mn-lt"/>
              </a:rPr>
              <a:t>name</a:t>
            </a:r>
            <a:endParaRPr lang="en-US" altLang="en-US" dirty="0">
              <a:latin typeface="+mn-lt"/>
            </a:endParaRPr>
          </a:p>
          <a:p>
            <a:pPr>
              <a:buFont typeface="ZapfDingbats" charset="0"/>
              <a:buChar char="r"/>
            </a:pPr>
            <a:endParaRPr lang="en-US" altLang="en-US" sz="2400" dirty="0">
              <a:latin typeface="+mn-lt"/>
            </a:endParaRPr>
          </a:p>
        </p:txBody>
      </p:sp>
      <p:pic>
        <p:nvPicPr>
          <p:cNvPr id="163851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8106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2760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45" grpId="0" build="p"/>
      <p:bldP spid="163848" grpId="0"/>
      <p:bldP spid="163849" grpId="0"/>
      <p:bldP spid="163850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2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217488"/>
            <a:ext cx="7772400" cy="860425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DNS protocol, messages</a:t>
            </a:r>
            <a:endParaRPr lang="en-US" altLang="en-US">
              <a:latin typeface="Calibri Light"/>
              <a:ea typeface="ＭＳ Ｐゴシック" charset="-128"/>
            </a:endParaRPr>
          </a:p>
        </p:txBody>
      </p:sp>
      <p:sp>
        <p:nvSpPr>
          <p:cNvPr id="16589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77838" y="1333500"/>
            <a:ext cx="7820025" cy="514350"/>
          </a:xfrm>
        </p:spPr>
        <p:txBody>
          <a:bodyPr vert="horz" lIns="91440" tIns="45720" rIns="91440" bIns="45720" rtlCol="0" anchor="t">
            <a:normAutofit fontScale="85000" lnSpcReduction="10000"/>
          </a:bodyPr>
          <a:lstStyle/>
          <a:p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query</a:t>
            </a:r>
            <a:r>
              <a:rPr lang="en-US" altLang="en-US" dirty="0">
                <a:solidFill>
                  <a:srgbClr val="FF0000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dirty="0">
                <a:latin typeface="Calibri"/>
                <a:ea typeface="ＭＳ Ｐゴシック" charset="-128"/>
              </a:rPr>
              <a:t>and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reply</a:t>
            </a:r>
            <a:r>
              <a:rPr lang="en-US" altLang="en-US" dirty="0">
                <a:latin typeface="Calibri"/>
                <a:ea typeface="ＭＳ Ｐゴシック" charset="-128"/>
              </a:rPr>
              <a:t> messages, both with same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message format</a:t>
            </a:r>
            <a:endParaRPr lang="en-US" altLang="en-US">
              <a:solidFill>
                <a:srgbClr val="CC0000"/>
              </a:solidFill>
              <a:latin typeface="Calibri"/>
              <a:ea typeface="ＭＳ Ｐゴシック" charset="-128"/>
            </a:endParaRPr>
          </a:p>
        </p:txBody>
      </p:sp>
      <p:pic>
        <p:nvPicPr>
          <p:cNvPr id="16589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470" name="Rectangle 4"/>
          <p:cNvSpPr>
            <a:spLocks noChangeArrowheads="1"/>
          </p:cNvSpPr>
          <p:nvPr/>
        </p:nvSpPr>
        <p:spPr bwMode="auto">
          <a:xfrm>
            <a:off x="490538" y="2352675"/>
            <a:ext cx="3575050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/>
          <a:p>
            <a:pPr marL="342900" indent="-342900">
              <a:defRPr/>
            </a:pPr>
            <a:r>
              <a:rPr lang="en-US" sz="2400" dirty="0">
                <a:latin typeface="Calibri"/>
                <a:ea typeface="ＭＳ Ｐゴシック" charset="0"/>
                <a:cs typeface="ＭＳ Ｐゴシック" charset="0"/>
              </a:rPr>
              <a:t>message header</a:t>
            </a:r>
          </a:p>
          <a:p>
            <a:pPr marL="226695" indent="-226695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/>
                <a:ea typeface="ＭＳ Ｐゴシック" charset="0"/>
                <a:cs typeface="ＭＳ Ｐゴシック" charset="0"/>
              </a:rPr>
              <a:t>identification:</a:t>
            </a:r>
            <a:r>
              <a:rPr lang="en-US" dirty="0">
                <a:latin typeface="Calibri"/>
                <a:ea typeface="ＭＳ Ｐゴシック" charset="0"/>
                <a:cs typeface="ＭＳ Ｐゴシック" charset="0"/>
              </a:rPr>
              <a:t> 16 bit # for query, reply to query uses same #</a:t>
            </a:r>
          </a:p>
          <a:p>
            <a:pPr marL="226695" indent="-226695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/>
                <a:ea typeface="ＭＳ Ｐゴシック" charset="0"/>
                <a:cs typeface="ＭＳ Ｐゴシック" charset="0"/>
              </a:rPr>
              <a:t>flags:</a:t>
            </a:r>
          </a:p>
          <a:p>
            <a:pPr marL="574675" lvl="1" indent="-226695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Calibri"/>
                <a:ea typeface="ＭＳ Ｐゴシック" charset="0"/>
                <a:cs typeface="ＭＳ Ｐゴシック" charset="0"/>
              </a:rPr>
              <a:t>query or reply</a:t>
            </a:r>
          </a:p>
          <a:p>
            <a:pPr marL="574675" lvl="1" indent="-226695"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Calibri"/>
                <a:ea typeface="ＭＳ Ｐゴシック" charset="0"/>
                <a:cs typeface="ＭＳ Ｐゴシック" charset="0"/>
              </a:rPr>
              <a:t>recursion desired </a:t>
            </a:r>
          </a:p>
          <a:p>
            <a:pPr marL="574675" lvl="1" indent="-226695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Calibri"/>
                <a:ea typeface="ＭＳ Ｐゴシック" charset="0"/>
                <a:cs typeface="ＭＳ Ｐゴシック" charset="0"/>
              </a:rPr>
              <a:t>recursion available</a:t>
            </a:r>
          </a:p>
          <a:p>
            <a:pPr marL="574675" lvl="1" indent="-226695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Calibri"/>
                <a:ea typeface="ＭＳ Ｐゴシック" charset="0"/>
                <a:cs typeface="ＭＳ Ｐゴシック" charset="0"/>
              </a:rPr>
              <a:t>reply is authoritative</a:t>
            </a:r>
          </a:p>
        </p:txBody>
      </p:sp>
      <p:grpSp>
        <p:nvGrpSpPr>
          <p:cNvPr id="165895" name="Group 36"/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65906" name="Rectangle 33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07" name="Rectangle 12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08" name="Line 13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9" name="Line 14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0" name="Line 15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1" name="Line 16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2" name="Line 17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Line 18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Line 19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Text Box 20"/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165916" name="Text Box 21"/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165917" name="Text Box 22"/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165918" name="Text Box 23"/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165919" name="Text Box 26"/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165920" name="Text Box 27"/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165921" name="Text Box 28"/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165922" name="Text Box 30"/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165923" name="Text Box 31"/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165924" name="Text Box 32"/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sp>
        <p:nvSpPr>
          <p:cNvPr id="165896" name="Line 34"/>
          <p:cNvSpPr>
            <a:spLocks noChangeShapeType="1"/>
          </p:cNvSpPr>
          <p:nvPr/>
        </p:nvSpPr>
        <p:spPr bwMode="auto">
          <a:xfrm flipV="1">
            <a:off x="3417888" y="2568575"/>
            <a:ext cx="1165225" cy="327025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7" name="Line 35"/>
          <p:cNvSpPr>
            <a:spLocks noChangeShapeType="1"/>
          </p:cNvSpPr>
          <p:nvPr/>
        </p:nvSpPr>
        <p:spPr bwMode="auto">
          <a:xfrm flipV="1">
            <a:off x="1522413" y="2547938"/>
            <a:ext cx="5183187" cy="1404937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898" name="Group 60"/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65903" name="Text Box 57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5904" name="Line 58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5" name="Line 59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5899" name="Group 61"/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65900" name="Text Box 62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5901" name="Line 63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2" name="Line 64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8440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896" grpId="0" animBg="1"/>
      <p:bldP spid="165897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9" name="Text Box 4"/>
          <p:cNvSpPr txBox="1">
            <a:spLocks noChangeArrowheads="1"/>
          </p:cNvSpPr>
          <p:nvPr/>
        </p:nvSpPr>
        <p:spPr bwMode="auto">
          <a:xfrm>
            <a:off x="1106055" y="3385183"/>
            <a:ext cx="1981633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name, type fields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 for a query</a:t>
            </a:r>
            <a:endParaRPr lang="en-US" altLang="en-US" sz="2400">
              <a:latin typeface="+mn-lt"/>
            </a:endParaRPr>
          </a:p>
        </p:txBody>
      </p:sp>
      <p:sp>
        <p:nvSpPr>
          <p:cNvPr id="167940" name="Text Box 5"/>
          <p:cNvSpPr txBox="1">
            <a:spLocks noChangeArrowheads="1"/>
          </p:cNvSpPr>
          <p:nvPr/>
        </p:nvSpPr>
        <p:spPr bwMode="auto">
          <a:xfrm>
            <a:off x="922338" y="4107495"/>
            <a:ext cx="2168525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RRs in response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to query</a:t>
            </a:r>
            <a:endParaRPr lang="en-US" altLang="en-US" sz="2400">
              <a:latin typeface="+mn-lt"/>
            </a:endParaRPr>
          </a:p>
        </p:txBody>
      </p:sp>
      <p:sp>
        <p:nvSpPr>
          <p:cNvPr id="167941" name="Text Box 6"/>
          <p:cNvSpPr txBox="1">
            <a:spLocks noChangeArrowheads="1"/>
          </p:cNvSpPr>
          <p:nvPr/>
        </p:nvSpPr>
        <p:spPr bwMode="auto">
          <a:xfrm>
            <a:off x="747754" y="4759958"/>
            <a:ext cx="2346284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records for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authoritative servers</a:t>
            </a:r>
            <a:endParaRPr lang="en-US" altLang="en-US" sz="2400">
              <a:latin typeface="+mn-lt"/>
            </a:endParaRPr>
          </a:p>
        </p:txBody>
      </p:sp>
      <p:sp>
        <p:nvSpPr>
          <p:cNvPr id="167942" name="Text Box 7"/>
          <p:cNvSpPr txBox="1">
            <a:spLocks noChangeArrowheads="1"/>
          </p:cNvSpPr>
          <p:nvPr/>
        </p:nvSpPr>
        <p:spPr bwMode="auto">
          <a:xfrm>
            <a:off x="635347" y="5479097"/>
            <a:ext cx="2445991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additional </a:t>
            </a:r>
            <a:r>
              <a:rPr lang="ja-JP" altLang="en-US">
                <a:latin typeface="+mn-lt"/>
              </a:rPr>
              <a:t>“</a:t>
            </a:r>
            <a:r>
              <a:rPr lang="en-US" altLang="ja-JP">
                <a:latin typeface="+mn-lt"/>
              </a:rPr>
              <a:t>helpful</a:t>
            </a:r>
            <a:r>
              <a:rPr lang="ja-JP" altLang="en-US">
                <a:latin typeface="+mn-lt"/>
              </a:rPr>
              <a:t>”</a:t>
            </a:r>
            <a:endParaRPr lang="en-US" altLang="ja-JP">
              <a:latin typeface="+mn-lt"/>
            </a:endParaRP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info that may be used</a:t>
            </a:r>
            <a:endParaRPr lang="en-US" altLang="en-US" sz="2400">
              <a:latin typeface="+mn-lt"/>
            </a:endParaRPr>
          </a:p>
        </p:txBody>
      </p:sp>
      <p:grpSp>
        <p:nvGrpSpPr>
          <p:cNvPr id="167943" name="Group 17"/>
          <p:cNvGrpSpPr>
            <a:grpSpLocks/>
          </p:cNvGrpSpPr>
          <p:nvPr/>
        </p:nvGrpSpPr>
        <p:grpSpPr bwMode="auto">
          <a:xfrm>
            <a:off x="4241800" y="1901825"/>
            <a:ext cx="3725863" cy="4184650"/>
            <a:chOff x="2672" y="1396"/>
            <a:chExt cx="2347" cy="2636"/>
          </a:xfrm>
        </p:grpSpPr>
        <p:sp>
          <p:nvSpPr>
            <p:cNvPr id="167958" name="Rectangle 18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59" name="Rectangle 19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60" name="Line 20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1" name="Line 21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2" name="Line 22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3" name="Line 23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4" name="Line 24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5" name="Line 25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6" name="Line 26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7" name="Text Box 27"/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167968" name="Text Box 28"/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167969" name="Text Box 29"/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167970" name="Text Box 30"/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167971" name="Text Box 31"/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167972" name="Text Box 32"/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167973" name="Text Box 33"/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167974" name="Text Box 34"/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167975" name="Text Box 35"/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167976" name="Text Box 36"/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sp>
        <p:nvSpPr>
          <p:cNvPr id="167944" name="Line 37"/>
          <p:cNvSpPr>
            <a:spLocks noChangeShapeType="1"/>
          </p:cNvSpPr>
          <p:nvPr/>
        </p:nvSpPr>
        <p:spPr bwMode="auto">
          <a:xfrm flipH="1">
            <a:off x="3101975" y="5748339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5" name="Line 38"/>
          <p:cNvSpPr>
            <a:spLocks noChangeShapeType="1"/>
          </p:cNvSpPr>
          <p:nvPr/>
        </p:nvSpPr>
        <p:spPr bwMode="auto">
          <a:xfrm flipH="1">
            <a:off x="3109913" y="5089523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6" name="Line 39"/>
          <p:cNvSpPr>
            <a:spLocks noChangeShapeType="1"/>
          </p:cNvSpPr>
          <p:nvPr/>
        </p:nvSpPr>
        <p:spPr bwMode="auto">
          <a:xfrm flipH="1">
            <a:off x="3117850" y="4430712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7" name="Line 40"/>
          <p:cNvSpPr>
            <a:spLocks noChangeShapeType="1"/>
          </p:cNvSpPr>
          <p:nvPr/>
        </p:nvSpPr>
        <p:spPr bwMode="auto">
          <a:xfrm flipH="1">
            <a:off x="3103563" y="3705225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7948" name="Picture 4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49" name="Rectangle 2"/>
          <p:cNvSpPr>
            <a:spLocks noChangeArrowheads="1"/>
          </p:cNvSpPr>
          <p:nvPr/>
        </p:nvSpPr>
        <p:spPr bwMode="auto">
          <a:xfrm>
            <a:off x="446088" y="217488"/>
            <a:ext cx="77724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 dirty="0">
                <a:solidFill>
                  <a:srgbClr val="000000"/>
                </a:solidFill>
                <a:latin typeface="Calibri Light"/>
              </a:rPr>
              <a:t>DNS protocol, messages</a:t>
            </a:r>
            <a:endParaRPr lang="en-US" altLang="en-US" sz="4400">
              <a:solidFill>
                <a:srgbClr val="000000"/>
              </a:solidFill>
              <a:latin typeface="Calibri Light"/>
            </a:endParaRPr>
          </a:p>
        </p:txBody>
      </p:sp>
      <p:grpSp>
        <p:nvGrpSpPr>
          <p:cNvPr id="167950" name="Group 43"/>
          <p:cNvGrpSpPr>
            <a:grpSpLocks/>
          </p:cNvGrpSpPr>
          <p:nvPr/>
        </p:nvGrpSpPr>
        <p:grpSpPr bwMode="auto">
          <a:xfrm>
            <a:off x="4271963" y="1581150"/>
            <a:ext cx="1747837" cy="274638"/>
            <a:chOff x="2691" y="1194"/>
            <a:chExt cx="1101" cy="173"/>
          </a:xfrm>
        </p:grpSpPr>
        <p:sp>
          <p:nvSpPr>
            <p:cNvPr id="167955" name="Text Box 44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7956" name="Line 45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7" name="Line 46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7951" name="Group 47"/>
          <p:cNvGrpSpPr>
            <a:grpSpLocks/>
          </p:cNvGrpSpPr>
          <p:nvPr/>
        </p:nvGrpSpPr>
        <p:grpSpPr bwMode="auto">
          <a:xfrm>
            <a:off x="6046786" y="1581150"/>
            <a:ext cx="1747837" cy="274638"/>
            <a:chOff x="2691" y="1194"/>
            <a:chExt cx="1101" cy="173"/>
          </a:xfrm>
        </p:grpSpPr>
        <p:sp>
          <p:nvSpPr>
            <p:cNvPr id="167952" name="Text Box 48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7953" name="Line 49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4" name="Line 50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764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79388"/>
            <a:ext cx="7772400" cy="903287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Inserting records into </a:t>
            </a:r>
            <a:r>
              <a:rPr lang="en-US" altLang="en-US" sz="4000" dirty="0">
                <a:latin typeface="Calibri Light"/>
                <a:ea typeface="ＭＳ Ｐゴシック" charset="-128"/>
              </a:rPr>
              <a:t>DNS</a:t>
            </a:r>
          </a:p>
        </p:txBody>
      </p:sp>
      <p:sp>
        <p:nvSpPr>
          <p:cNvPr id="169989" name="Rectangle 4"/>
          <p:cNvSpPr>
            <a:spLocks noGrp="1" noChangeArrowheads="1"/>
          </p:cNvSpPr>
          <p:nvPr>
            <p:ph idx="1"/>
          </p:nvPr>
        </p:nvSpPr>
        <p:spPr>
          <a:xfrm>
            <a:off x="501650" y="1370013"/>
            <a:ext cx="8456613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dirty="0">
                <a:latin typeface="Calibri"/>
                <a:ea typeface="ＭＳ Ｐゴシック" charset="-128"/>
              </a:rPr>
              <a:t>example: new startup </a:t>
            </a:r>
            <a:r>
              <a:rPr lang="en-US" altLang="en-US" dirty="0" smtClean="0">
                <a:latin typeface="Calibri"/>
                <a:ea typeface="ＭＳ Ｐゴシック" charset="-128"/>
              </a:rPr>
              <a:t>“</a:t>
            </a:r>
            <a:r>
              <a:rPr lang="en-US" altLang="ja-JP" dirty="0" smtClean="0">
                <a:latin typeface="Calibri"/>
                <a:ea typeface="ＭＳ Ｐゴシック" charset="-128"/>
              </a:rPr>
              <a:t>Network Utopia”</a:t>
            </a:r>
            <a:endParaRPr lang="en-US" altLang="ja-JP" dirty="0">
              <a:latin typeface="Calibri"/>
              <a:ea typeface="ＭＳ Ｐゴシック" charset="-128"/>
            </a:endParaRPr>
          </a:p>
          <a:p>
            <a:r>
              <a:rPr lang="en-US" altLang="en-US" dirty="0">
                <a:latin typeface="Calibri"/>
                <a:ea typeface="ＭＳ Ｐゴシック" charset="-128"/>
              </a:rPr>
              <a:t>register name networkuptopia.com at </a:t>
            </a:r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DNS registrar</a:t>
            </a:r>
            <a:r>
              <a:rPr lang="en-US" altLang="en-US" dirty="0">
                <a:latin typeface="Calibri"/>
                <a:ea typeface="ＭＳ Ｐゴシック" charset="-128"/>
              </a:rPr>
              <a:t> (e.g., Network Solutions)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provide names, IP addresses of authoritative name server (primary and secondary)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registrar inserts two RRs into .com TLD server:</a:t>
            </a:r>
            <a:r>
              <a:rPr lang="en-US" dirty="0"/>
              <a:t/>
            </a:r>
            <a:br>
              <a:rPr lang="en-US" dirty="0"/>
            </a:br>
            <a:r>
              <a:rPr lang="en-US" altLang="en-US" sz="2000" b="1" dirty="0">
                <a:latin typeface="Calibri"/>
                <a:ea typeface="ＭＳ Ｐゴシック" charset="-128"/>
              </a:rPr>
              <a:t>(networkutopia.com, dns1.networkutopia.com, NS)</a:t>
            </a:r>
          </a:p>
          <a:p>
            <a:pPr lvl="1">
              <a:buFont typeface="Wingdings" charset="2"/>
              <a:buNone/>
            </a:pPr>
            <a:r>
              <a:rPr lang="en-US" altLang="en-US" sz="2000" b="1" dirty="0">
                <a:latin typeface="Calibri"/>
                <a:ea typeface="ＭＳ Ｐゴシック" charset="-128"/>
              </a:rPr>
              <a:t> </a:t>
            </a:r>
            <a:r>
              <a:rPr lang="en-US" altLang="en-US" sz="2000" b="1" dirty="0" smtClean="0">
                <a:latin typeface="Calibri"/>
                <a:ea typeface="ＭＳ Ｐゴシック" charset="-128"/>
              </a:rPr>
              <a:t>   </a:t>
            </a:r>
            <a:r>
              <a:rPr lang="en-US" altLang="en-US" sz="2000" b="1" dirty="0">
                <a:latin typeface="Calibri"/>
                <a:ea typeface="ＭＳ Ｐゴシック" charset="-128"/>
              </a:rPr>
              <a:t>(dns1.networkutopia.com, 212.212.212.1, A)</a:t>
            </a:r>
            <a:endParaRPr lang="en-US" altLang="en-US" dirty="0">
              <a:solidFill>
                <a:schemeClr val="accent2"/>
              </a:solidFill>
              <a:latin typeface="Calibri"/>
              <a:ea typeface="ＭＳ Ｐゴシック" charset="-128"/>
            </a:endParaRPr>
          </a:p>
          <a:p>
            <a:r>
              <a:rPr lang="en-US" altLang="en-US" dirty="0">
                <a:latin typeface="Calibri"/>
                <a:ea typeface="ＭＳ Ｐゴシック" charset="-128"/>
              </a:rPr>
              <a:t>create authoritative server type A record for www.networkuptopia.com; type </a:t>
            </a:r>
            <a:r>
              <a:rPr lang="en-US" altLang="en-US" dirty="0" smtClean="0">
                <a:latin typeface="Calibri"/>
                <a:ea typeface="ＭＳ Ｐゴシック" charset="-128"/>
              </a:rPr>
              <a:t>NS </a:t>
            </a:r>
            <a:r>
              <a:rPr lang="en-US" altLang="en-US" dirty="0">
                <a:latin typeface="Calibri"/>
                <a:ea typeface="ＭＳ Ｐゴシック" charset="-128"/>
              </a:rPr>
              <a:t>record for </a:t>
            </a:r>
            <a:r>
              <a:rPr lang="en-US" altLang="en-US" dirty="0" err="1">
                <a:latin typeface="Calibri"/>
                <a:ea typeface="ＭＳ Ｐゴシック" charset="-128"/>
              </a:rPr>
              <a:t>networkutopia.com</a:t>
            </a:r>
            <a:endParaRPr lang="en-US" altLang="en-US" dirty="0">
              <a:latin typeface="Calibri"/>
              <a:ea typeface="ＭＳ Ｐゴシック" charset="-128"/>
            </a:endParaRPr>
          </a:p>
          <a:p>
            <a:pPr>
              <a:lnSpc>
                <a:spcPct val="80000"/>
              </a:lnSpc>
              <a:buFont typeface="Wingdings" charset="2"/>
              <a:buNone/>
            </a:pPr>
            <a:endParaRPr lang="en-US" altLang="en-US" dirty="0">
              <a:latin typeface="Calibri"/>
              <a:ea typeface="ＭＳ Ｐゴシック" charset="-128"/>
            </a:endParaRPr>
          </a:p>
        </p:txBody>
      </p:sp>
      <p:pic>
        <p:nvPicPr>
          <p:cNvPr id="169987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890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386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2: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06525"/>
            <a:ext cx="9144001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Principles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of network applications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Socket Programming with UDP and TCP 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Web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and HTTP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Electronic </a:t>
            </a: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Mail (SMTP, POP3, IMAP)</a:t>
            </a:r>
          </a:p>
          <a:p>
            <a:pPr lvl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DNS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P2P Applications</a:t>
            </a:r>
          </a:p>
          <a:p>
            <a:pPr lvl="1"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Video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Streaming and Content Distribution Networks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5764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8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138113"/>
            <a:ext cx="7772400" cy="871537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Pure </a:t>
            </a:r>
            <a:r>
              <a:rPr lang="en-US" altLang="en-US" sz="4000" dirty="0">
                <a:latin typeface="Calibri Light"/>
                <a:ea typeface="ＭＳ Ｐゴシック" charset="-128"/>
              </a:rPr>
              <a:t>P2P</a:t>
            </a:r>
            <a:r>
              <a:rPr lang="en-US" altLang="en-US" dirty="0">
                <a:latin typeface="Calibri Light"/>
                <a:ea typeface="ＭＳ Ｐゴシック" charset="-128"/>
              </a:rPr>
              <a:t> architecture</a:t>
            </a:r>
          </a:p>
        </p:txBody>
      </p:sp>
      <p:sp>
        <p:nvSpPr>
          <p:cNvPr id="17510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55600" y="1276350"/>
            <a:ext cx="4461266" cy="46482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i="1" dirty="0">
                <a:latin typeface="Calibri"/>
                <a:ea typeface="ＭＳ Ｐゴシック" charset="-128"/>
              </a:rPr>
              <a:t>no</a:t>
            </a:r>
            <a:r>
              <a:rPr lang="en-US" altLang="en-US" dirty="0">
                <a:latin typeface="Calibri"/>
                <a:ea typeface="ＭＳ Ｐゴシック" charset="-128"/>
              </a:rPr>
              <a:t> always-on server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arbitrary end systems directly communicate</a:t>
            </a:r>
          </a:p>
          <a:p>
            <a:r>
              <a:rPr lang="en-US" altLang="en-US" dirty="0">
                <a:latin typeface="Calibri"/>
                <a:ea typeface="ＭＳ Ｐゴシック" charset="-128"/>
              </a:rPr>
              <a:t>peers are intermittently connected and change IP addresses</a:t>
            </a:r>
            <a:endParaRPr lang="en-US" altLang="en-US" i="1" dirty="0">
              <a:solidFill>
                <a:srgbClr val="000099"/>
              </a:solidFill>
              <a:latin typeface="Calibri"/>
              <a:ea typeface="ＭＳ Ｐゴシック" charset="-128"/>
            </a:endParaRPr>
          </a:p>
          <a:p>
            <a:pPr>
              <a:spcBef>
                <a:spcPct val="60000"/>
              </a:spcBef>
              <a:buFont typeface="Wingdings" charset="2"/>
              <a:buNone/>
            </a:pPr>
            <a:r>
              <a:rPr lang="en-US" altLang="en-US" i="1" dirty="0">
                <a:solidFill>
                  <a:srgbClr val="000099"/>
                </a:solidFill>
                <a:latin typeface="Calibri"/>
                <a:ea typeface="ＭＳ Ｐゴシック" charset="-128"/>
              </a:rPr>
              <a:t>examples: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file distribution (BitTorrent)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Streaming (KanKan)</a:t>
            </a:r>
          </a:p>
          <a:p>
            <a:pPr lvl="1"/>
            <a:r>
              <a:rPr lang="en-US" altLang="en-US" dirty="0">
                <a:latin typeface="Calibri"/>
                <a:ea typeface="ＭＳ Ｐゴシック" charset="-128"/>
              </a:rPr>
              <a:t>VoIP (Skype) </a:t>
            </a:r>
          </a:p>
          <a:p>
            <a:pPr>
              <a:buFont typeface="Wingdings" charset="2"/>
              <a:buNone/>
            </a:pPr>
            <a:endParaRPr lang="en-US" altLang="en-US" sz="2400" dirty="0">
              <a:latin typeface="Calibri"/>
              <a:ea typeface="ＭＳ Ｐゴシック" charset="-128"/>
            </a:endParaRPr>
          </a:p>
          <a:p>
            <a:endParaRPr lang="en-US" altLang="en-US" sz="2400" dirty="0">
              <a:latin typeface="Calibri"/>
              <a:ea typeface="ＭＳ Ｐゴシック" charset="-128"/>
            </a:endParaRPr>
          </a:p>
        </p:txBody>
      </p:sp>
      <p:grpSp>
        <p:nvGrpSpPr>
          <p:cNvPr id="175107" name="Group 564"/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175114" name="Freeform 565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15" name="Group 566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175488" name="Rectangle 5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489" name="AutoShape 5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175116" name="Freeform 569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7" name="Line 570"/>
            <p:cNvSpPr>
              <a:spLocks noChangeShapeType="1"/>
            </p:cNvSpPr>
            <p:nvPr/>
          </p:nvSpPr>
          <p:spPr bwMode="auto">
            <a:xfrm rot="-5400000">
              <a:off x="4924" y="3318"/>
              <a:ext cx="282" cy="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8" name="Line 571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9" name="Line 572"/>
            <p:cNvSpPr>
              <a:spLocks noChangeShapeType="1"/>
            </p:cNvSpPr>
            <p:nvPr/>
          </p:nvSpPr>
          <p:spPr bwMode="auto">
            <a:xfrm rot="16200000" flipH="1">
              <a:off x="5110" y="3185"/>
              <a:ext cx="82" cy="7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20" name="Line 574"/>
            <p:cNvSpPr>
              <a:spLocks noChangeShapeType="1"/>
            </p:cNvSpPr>
            <p:nvPr/>
          </p:nvSpPr>
          <p:spPr bwMode="auto">
            <a:xfrm>
              <a:off x="3843" y="3009"/>
              <a:ext cx="115" cy="6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1" name="Line 575"/>
            <p:cNvSpPr>
              <a:spLocks noChangeShapeType="1"/>
            </p:cNvSpPr>
            <p:nvPr/>
          </p:nvSpPr>
          <p:spPr bwMode="auto">
            <a:xfrm flipV="1">
              <a:off x="3680" y="3164"/>
              <a:ext cx="257" cy="5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2" name="Line 578"/>
            <p:cNvSpPr>
              <a:spLocks noChangeShapeType="1"/>
            </p:cNvSpPr>
            <p:nvPr/>
          </p:nvSpPr>
          <p:spPr bwMode="auto">
            <a:xfrm flipH="1">
              <a:off x="3948" y="3206"/>
              <a:ext cx="91" cy="11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3" name="Line 579"/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4" name="Line 580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5" name="Line 582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6" name="Line 583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27" name="Group 584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175486" name="Picture 585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487" name="Picture 586" descr="antenna_radiation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28" name="Freeform 587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9" name="Freeform 588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0" name="Line 589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1" name="Line 590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2" name="Line 591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3" name="Line 592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4" name="Line 593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5" name="Line 594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6" name="Line 595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7" name="Line 596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8" name="Line 597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9" name="Line 598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0" name="Line 599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1" name="Line 600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2" name="Line 601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3" name="Line 602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4" name="Line 603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5" name="Line 604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6" name="Line 605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47" name="Group 606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175469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0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1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2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3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4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5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6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7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8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9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0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1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2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3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4" name="Oval 622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175485" name="Picture 623" descr="cell_tower_radiation_gray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48" name="Group 624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175460" name="Line 625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1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62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63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464" name="Group 629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175467" name="Freeform 6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68" name="Freeform 6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65" name="Line 632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6" name="Line 633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49" name="Group 634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17545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5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5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455" name="Group 6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8" name="Freeform 6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9" name="Freeform 6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56" name="Line 6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57" name="Line 6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0" name="Group 643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17544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4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4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447" name="Group 6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0" name="Freeform 6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1" name="Freeform 6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8" name="Line 6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9" name="Line 6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1" name="Group 652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17543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3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3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439" name="Group 65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42" name="Freeform 6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43" name="Freeform 6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0" name="Line 65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1" name="Line 66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2" name="Group 661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17542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2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3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431" name="Group 66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34" name="Freeform 66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35" name="Freeform 66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32" name="Line 66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33" name="Line 66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3" name="Group 670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7542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2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2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423" name="Group 67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26" name="Freeform 67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27" name="Freeform 67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24" name="Line 67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25" name="Line 67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5154" name="Line 679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55" name="Group 680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7541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1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1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415" name="Group 68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8" name="Freeform 68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9" name="Freeform 68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16" name="Line 68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17" name="Line 68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6" name="Group 6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7540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0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40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407" name="Group 6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0" name="Freeform 6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1" name="Freeform 6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8" name="Line 6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9" name="Line 6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7" name="Group 698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7539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39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39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399" name="Group 7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02" name="Freeform 7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03" name="Freeform 7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0" name="Line 7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1" name="Line 7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8" name="Group 707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7538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38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39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391" name="Group 7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94" name="Freeform 7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95" name="Freeform 7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92" name="Line 7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93" name="Line 7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9" name="Group 716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7538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38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38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384" name="Group 7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86" name="Freeform 7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7" name="Freeform 7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85" name="Line 7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0" name="Group 725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7537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37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7537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75376" name="Group 7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79" name="Freeform 7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0" name="Freeform 7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77" name="Line 7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78" name="Line 7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1" name="Group 734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75359" name="Group 735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61" name="Freeform 736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2" name="Freeform 737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3" name="Freeform 738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4" name="Freeform 739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5" name="Freeform 740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6" name="Freeform 741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7" name="Freeform 742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8" name="Freeform 743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9" name="Freeform 744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0" name="Freeform 745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1" name="Freeform 746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2" name="Freeform 747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60" name="Picture 748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62" name="Group 749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75345" name="Group 750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47" name="Freeform 751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8" name="Freeform 752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9" name="Freeform 753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0" name="Freeform 754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1" name="Freeform 755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2" name="Freeform 756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3" name="Freeform 757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4" name="Freeform 758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5" name="Freeform 759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6" name="Freeform 760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7" name="Freeform 761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8" name="Freeform 762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46" name="Picture 763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63" name="Line 764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75164" name="Group 765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75343" name="Picture 76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4" name="Freeform 76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5" name="Group 768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75341" name="Picture 76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2" name="Freeform 77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6" name="Group 771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75339" name="Picture 77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0" name="Freeform 77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7" name="Group 774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75337" name="Picture 77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38" name="Freeform 776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175168" name="Picture 777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5169" name="Group 778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75335" name="Picture 779" descr="iphone_stylized_small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336" name="Picture 780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70" name="Group 781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75303" name="Freeform 78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4" name="Rectangle 78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05" name="Freeform 78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6" name="Freeform 78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7" name="Rectangle 78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08" name="Group 78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33" name="AutoShape 78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4" name="AutoShape 78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09" name="Rectangle 79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10" name="Group 79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331" name="AutoShape 79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2" name="AutoShape 79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1" name="Rectangle 79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12" name="Rectangle 79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13" name="Group 79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329" name="AutoShape 79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0" name="AutoShape 79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4" name="Freeform 79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315" name="Group 80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327" name="AutoShape 80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28" name="AutoShape 80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6" name="Rectangle 80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17" name="Freeform 80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8" name="Freeform 80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9" name="Oval 80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0" name="Freeform 80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21" name="AutoShape 80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2" name="AutoShape 80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3" name="Oval 81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4" name="Oval 81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75325" name="Oval 81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6" name="Rectangle 81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75171" name="Group 814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75271" name="Freeform 815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2" name="Rectangle 816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73" name="Freeform 817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4" name="Freeform 818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5" name="Rectangle 819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76" name="Group 820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01" name="AutoShape 82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02" name="AutoShape 822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77" name="Rectangle 823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78" name="Group 824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299" name="AutoShape 825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00" name="AutoShape 826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79" name="Rectangle 827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0" name="Rectangle 828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81" name="Group 829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297" name="AutoShape 830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298" name="AutoShape 831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82" name="Freeform 832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83" name="Group 833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295" name="AutoShape 834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296" name="AutoShape 835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0"/>
                    <a:defRPr sz="20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84" name="Rectangle 836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5" name="Freeform 837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6" name="Freeform 838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7" name="Oval 839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8" name="Freeform 840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9" name="AutoShape 841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0" name="AutoShape 842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1" name="Oval 843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2" name="Oval 844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75293" name="Oval 845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4" name="Rectangle 846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75172" name="Group 847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75248" name="Picture 848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49" name="Picture 849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0" name="Freeform 85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51" name="Picture 851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2" name="Freeform 85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3" name="Freeform 85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4" name="Freeform 85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5" name="Freeform 85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6" name="Freeform 85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7" name="Freeform 85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58" name="Group 85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65" name="Freeform 85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6" name="Freeform 86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7" name="Freeform 86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8" name="Freeform 86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9" name="Freeform 86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70" name="Freeform 86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59" name="Freeform 86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0" name="Freeform 86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1" name="Freeform 86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2" name="Freeform 86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3" name="Freeform 86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4" name="Freeform 87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3" name="Group 871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75225" name="Picture 872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26" name="Picture 873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7" name="Freeform 874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28" name="Picture 875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9" name="Freeform 876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0" name="Freeform 877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1" name="Freeform 878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2" name="Freeform 879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3" name="Freeform 880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4" name="Freeform 881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35" name="Group 882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42" name="Freeform 883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3" name="Freeform 884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4" name="Freeform 885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5" name="Freeform 886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6" name="Freeform 887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7" name="Freeform 888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36" name="Freeform 889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7" name="Freeform 890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8" name="Freeform 891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9" name="Freeform 892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0" name="Freeform 893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1" name="Freeform 894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4" name="Group 895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75202" name="Picture 896" descr="antenna_stylized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03" name="Picture 897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4" name="Freeform 89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05" name="Picture 899" descr="screen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6" name="Freeform 90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7" name="Freeform 90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8" name="Freeform 90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9" name="Freeform 90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0" name="Freeform 90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1" name="Freeform 90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12" name="Group 90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19" name="Freeform 90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0" name="Freeform 90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1" name="Freeform 90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2" name="Freeform 91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3" name="Freeform 91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4" name="Freeform 91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13" name="Freeform 91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4" name="Freeform 91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5" name="Freeform 91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6" name="Freeform 91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7" name="Freeform 91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8" name="Freeform 91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5" name="Group 919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75200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1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76" name="Group 922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75177" name="Picture 923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178" name="Picture 924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79" name="Freeform 92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180" name="Picture 926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81" name="Freeform 92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2" name="Freeform 92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3" name="Freeform 92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4" name="Freeform 93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5" name="Freeform 93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6" name="Freeform 93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187" name="Group 93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194" name="Freeform 93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5" name="Freeform 93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6" name="Freeform 93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7" name="Freeform 93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8" name="Freeform 93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9" name="Freeform 93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188" name="Freeform 94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9" name="Freeform 94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0" name="Freeform 94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1" name="Freeform 94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2" name="Freeform 94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3" name="Freeform 94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5110" name="Line 1034"/>
          <p:cNvSpPr>
            <a:spLocks noChangeShapeType="1"/>
          </p:cNvSpPr>
          <p:nvPr/>
        </p:nvSpPr>
        <p:spPr bwMode="auto">
          <a:xfrm flipH="1">
            <a:off x="5783263" y="1597025"/>
            <a:ext cx="828675" cy="12033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1" name="Line 1035"/>
          <p:cNvSpPr>
            <a:spLocks noChangeShapeType="1"/>
          </p:cNvSpPr>
          <p:nvPr/>
        </p:nvSpPr>
        <p:spPr bwMode="auto">
          <a:xfrm>
            <a:off x="5657850" y="3160713"/>
            <a:ext cx="30163" cy="15557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2" name="Line 1036"/>
          <p:cNvSpPr>
            <a:spLocks noChangeShapeType="1"/>
          </p:cNvSpPr>
          <p:nvPr/>
        </p:nvSpPr>
        <p:spPr bwMode="auto">
          <a:xfrm>
            <a:off x="6118225" y="3260725"/>
            <a:ext cx="1296988" cy="20383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5113" name="Picture 563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325" y="7969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 smtClean="0"/>
              <a:t>2-</a:t>
            </a:r>
            <a:fld id="{6BD86996-6F06-0D4E-AD8A-E65089FD27E2}" type="slidenum">
              <a:rPr lang="en-US" altLang="en-US" smtClean="0"/>
              <a:pPr/>
              <a:t>86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5532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5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153988"/>
            <a:ext cx="8520113" cy="773112"/>
          </a:xfrm>
        </p:spPr>
        <p:txBody>
          <a:bodyPr/>
          <a:lstStyle/>
          <a:p>
            <a:r>
              <a:rPr lang="en-US" altLang="en-US" sz="3600" dirty="0">
                <a:latin typeface="Calibri Light"/>
                <a:ea typeface="ＭＳ Ｐゴシック" charset="-128"/>
              </a:rPr>
              <a:t>File distribution: client-server vs P2P</a:t>
            </a:r>
          </a:p>
        </p:txBody>
      </p:sp>
      <p:sp>
        <p:nvSpPr>
          <p:cNvPr id="177156" name="Rectangle 3"/>
          <p:cNvSpPr>
            <a:spLocks noGrp="1" noChangeArrowheads="1"/>
          </p:cNvSpPr>
          <p:nvPr>
            <p:ph idx="1"/>
          </p:nvPr>
        </p:nvSpPr>
        <p:spPr>
          <a:xfrm>
            <a:off x="254000" y="1033463"/>
            <a:ext cx="8772525" cy="882650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buNone/>
            </a:pPr>
            <a:r>
              <a:rPr lang="en-US" altLang="en-US" sz="2400" i="1" u="sng" dirty="0">
                <a:solidFill>
                  <a:srgbClr val="CC0000"/>
                </a:solidFill>
                <a:ea typeface="ＭＳ Ｐゴシック" charset="-128"/>
              </a:rPr>
              <a:t>Question</a:t>
            </a:r>
            <a:r>
              <a:rPr lang="en-US" altLang="en-US" sz="2400" i="1" dirty="0">
                <a:solidFill>
                  <a:srgbClr val="CC0000"/>
                </a:solidFill>
                <a:ea typeface="ＭＳ Ｐゴシック" charset="-128"/>
              </a:rPr>
              <a:t>:</a:t>
            </a:r>
            <a:r>
              <a:rPr lang="en-US" altLang="en-US" sz="2400" dirty="0">
                <a:ea typeface="ＭＳ Ｐゴシック" charset="-128"/>
              </a:rPr>
              <a:t> </a:t>
            </a:r>
            <a:endParaRPr lang="en-US" altLang="en-US" sz="2400" dirty="0" smtClean="0">
              <a:ea typeface="ＭＳ Ｐゴシック" charset="-128"/>
            </a:endParaRPr>
          </a:p>
          <a:p>
            <a:pPr>
              <a:buNone/>
            </a:pPr>
            <a:r>
              <a:rPr lang="en-US" altLang="en-US" sz="2400" dirty="0" smtClean="0">
                <a:ea typeface="ＭＳ Ｐゴシック" charset="-128"/>
              </a:rPr>
              <a:t>how </a:t>
            </a:r>
            <a:r>
              <a:rPr lang="en-US" altLang="en-US" sz="2400" dirty="0">
                <a:ea typeface="ＭＳ Ｐゴシック" charset="-128"/>
              </a:rPr>
              <a:t>much time to distribute file (size </a:t>
            </a:r>
            <a:r>
              <a:rPr lang="en-US" altLang="en-US" sz="2400" i="1" dirty="0">
                <a:ea typeface="ＭＳ Ｐゴシック" charset="-128"/>
              </a:rPr>
              <a:t>F</a:t>
            </a:r>
            <a:r>
              <a:rPr lang="en-US" altLang="en-US" sz="2400" dirty="0">
                <a:ea typeface="ＭＳ Ｐゴシック" charset="-128"/>
              </a:rPr>
              <a:t>) from one server to </a:t>
            </a:r>
            <a:r>
              <a:rPr lang="en-US" altLang="en-US" sz="2400" i="1" dirty="0">
                <a:ea typeface="ＭＳ Ｐゴシック" charset="-128"/>
              </a:rPr>
              <a:t>N peers</a:t>
            </a:r>
            <a:r>
              <a:rPr lang="en-US" altLang="en-US" sz="2400" dirty="0">
                <a:ea typeface="ＭＳ Ｐゴシック" charset="-128"/>
              </a:rPr>
              <a:t>?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peer upload/download capacity is limited resource</a:t>
            </a:r>
          </a:p>
        </p:txBody>
      </p:sp>
      <p:sp>
        <p:nvSpPr>
          <p:cNvPr id="177157" name="Freeform 4"/>
          <p:cNvSpPr>
            <a:spLocks/>
          </p:cNvSpPr>
          <p:nvPr/>
        </p:nvSpPr>
        <p:spPr bwMode="auto">
          <a:xfrm>
            <a:off x="2284413" y="4087813"/>
            <a:ext cx="3775075" cy="17557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8" name="Line 14"/>
          <p:cNvSpPr>
            <a:spLocks noChangeShapeType="1"/>
          </p:cNvSpPr>
          <p:nvPr/>
        </p:nvSpPr>
        <p:spPr bwMode="auto">
          <a:xfrm>
            <a:off x="1819275" y="4051300"/>
            <a:ext cx="803275" cy="311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9" name="Text Box 15"/>
          <p:cNvSpPr txBox="1">
            <a:spLocks noChangeArrowheads="1"/>
          </p:cNvSpPr>
          <p:nvPr/>
        </p:nvSpPr>
        <p:spPr bwMode="auto">
          <a:xfrm>
            <a:off x="2103438" y="3849688"/>
            <a:ext cx="3626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 dirty="0">
                <a:latin typeface="+mn-lt"/>
              </a:rPr>
              <a:t>u</a:t>
            </a:r>
            <a:r>
              <a:rPr lang="en-US" altLang="en-US" sz="1800" i="1" baseline="-25000" dirty="0">
                <a:latin typeface="+mn-lt"/>
              </a:rPr>
              <a:t>s</a:t>
            </a:r>
          </a:p>
        </p:txBody>
      </p:sp>
      <p:sp>
        <p:nvSpPr>
          <p:cNvPr id="177160" name="Line 39"/>
          <p:cNvSpPr>
            <a:spLocks noChangeShapeType="1"/>
          </p:cNvSpPr>
          <p:nvPr/>
        </p:nvSpPr>
        <p:spPr bwMode="auto">
          <a:xfrm>
            <a:off x="1376363" y="4962525"/>
            <a:ext cx="101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1" name="Line 40"/>
          <p:cNvSpPr>
            <a:spLocks noChangeShapeType="1"/>
          </p:cNvSpPr>
          <p:nvPr/>
        </p:nvSpPr>
        <p:spPr bwMode="auto">
          <a:xfrm flipH="1">
            <a:off x="1431925" y="5110163"/>
            <a:ext cx="1003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2" name="Text Box 41"/>
          <p:cNvSpPr txBox="1">
            <a:spLocks noChangeArrowheads="1"/>
          </p:cNvSpPr>
          <p:nvPr/>
        </p:nvSpPr>
        <p:spPr bwMode="auto">
          <a:xfrm>
            <a:off x="1665288" y="45735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+mn-lt"/>
              </a:rPr>
              <a:t>u</a:t>
            </a:r>
            <a:r>
              <a:rPr lang="en-US" altLang="en-US" sz="1800" i="1" baseline="-25000">
                <a:latin typeface="+mn-lt"/>
              </a:rPr>
              <a:t>N</a:t>
            </a:r>
          </a:p>
        </p:txBody>
      </p:sp>
      <p:sp>
        <p:nvSpPr>
          <p:cNvPr id="177163" name="Text Box 42"/>
          <p:cNvSpPr txBox="1">
            <a:spLocks noChangeArrowheads="1"/>
          </p:cNvSpPr>
          <p:nvPr/>
        </p:nvSpPr>
        <p:spPr bwMode="auto">
          <a:xfrm>
            <a:off x="1646238" y="50879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+mn-lt"/>
              </a:rPr>
              <a:t>d</a:t>
            </a:r>
            <a:r>
              <a:rPr lang="en-US" altLang="en-US" sz="1800" i="1" baseline="-25000">
                <a:latin typeface="+mn-lt"/>
              </a:rPr>
              <a:t>N</a:t>
            </a:r>
          </a:p>
        </p:txBody>
      </p:sp>
      <p:sp>
        <p:nvSpPr>
          <p:cNvPr id="177164" name="Text Box 43"/>
          <p:cNvSpPr txBox="1">
            <a:spLocks noChangeArrowheads="1"/>
          </p:cNvSpPr>
          <p:nvPr/>
        </p:nvSpPr>
        <p:spPr bwMode="auto">
          <a:xfrm>
            <a:off x="1146175" y="4071938"/>
            <a:ext cx="11731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server</a:t>
            </a:r>
            <a:endParaRPr lang="en-US" altLang="en-US" sz="1800" baseline="-25000">
              <a:latin typeface="+mn-lt"/>
            </a:endParaRPr>
          </a:p>
        </p:txBody>
      </p:sp>
      <p:sp>
        <p:nvSpPr>
          <p:cNvPr id="177165" name="Text Box 44"/>
          <p:cNvSpPr txBox="1">
            <a:spLocks noChangeArrowheads="1"/>
          </p:cNvSpPr>
          <p:nvPr/>
        </p:nvSpPr>
        <p:spPr bwMode="auto">
          <a:xfrm>
            <a:off x="2165082" y="4372960"/>
            <a:ext cx="398079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  <a:latin typeface="+mn-lt"/>
              </a:rPr>
              <a:t>network </a:t>
            </a:r>
            <a:endParaRPr lang="en-US" altLang="en-US" sz="2400" b="1" dirty="0" smtClean="0">
              <a:solidFill>
                <a:schemeClr val="bg1"/>
              </a:solidFill>
              <a:latin typeface="+mn-lt"/>
            </a:endParaRP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 dirty="0" smtClean="0">
                <a:solidFill>
                  <a:schemeClr val="bg1"/>
                </a:solidFill>
                <a:latin typeface="+mn-lt"/>
              </a:rPr>
              <a:t>(</a:t>
            </a:r>
            <a:r>
              <a:rPr lang="en-US" altLang="en-US" sz="2400" b="1" dirty="0">
                <a:solidFill>
                  <a:schemeClr val="bg1"/>
                </a:solidFill>
                <a:latin typeface="+mn-lt"/>
              </a:rPr>
              <a:t>with </a:t>
            </a:r>
            <a:r>
              <a:rPr lang="en-US" altLang="en-US" sz="2400" b="1" dirty="0" smtClean="0">
                <a:solidFill>
                  <a:schemeClr val="bg1"/>
                </a:solidFill>
                <a:latin typeface="+mn-lt"/>
              </a:rPr>
              <a:t>abundant bandwidth</a:t>
            </a:r>
            <a:r>
              <a:rPr lang="en-US" altLang="en-US" sz="2400" b="1" dirty="0">
                <a:solidFill>
                  <a:schemeClr val="bg1"/>
                </a:solidFill>
                <a:latin typeface="+mn-lt"/>
              </a:rPr>
              <a:t>)</a:t>
            </a:r>
          </a:p>
        </p:txBody>
      </p:sp>
      <p:sp>
        <p:nvSpPr>
          <p:cNvPr id="177166" name="Text Box 47"/>
          <p:cNvSpPr txBox="1">
            <a:spLocks noChangeArrowheads="1"/>
          </p:cNvSpPr>
          <p:nvPr/>
        </p:nvSpPr>
        <p:spPr bwMode="auto">
          <a:xfrm>
            <a:off x="254000" y="3824288"/>
            <a:ext cx="1397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latin typeface="+mn-lt"/>
              </a:rPr>
              <a:t>file, size F</a:t>
            </a:r>
            <a:endParaRPr lang="en-US" altLang="en-US" sz="1600" i="1" baseline="-25000" dirty="0">
              <a:latin typeface="+mn-lt"/>
            </a:endParaRPr>
          </a:p>
        </p:txBody>
      </p:sp>
      <p:sp>
        <p:nvSpPr>
          <p:cNvPr id="177167" name="Text Box 49"/>
          <p:cNvSpPr txBox="1">
            <a:spLocks noChangeArrowheads="1"/>
          </p:cNvSpPr>
          <p:nvPr/>
        </p:nvSpPr>
        <p:spPr bwMode="auto">
          <a:xfrm>
            <a:off x="1492250" y="2725738"/>
            <a:ext cx="2014538" cy="565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 dirty="0">
                <a:solidFill>
                  <a:srgbClr val="CC0000"/>
                </a:solidFill>
                <a:latin typeface="+mn-lt"/>
              </a:rPr>
              <a:t>u</a:t>
            </a:r>
            <a:r>
              <a:rPr lang="en-US" altLang="en-US" sz="1800" b="1" i="1" baseline="-25000" dirty="0">
                <a:solidFill>
                  <a:srgbClr val="CC0000"/>
                </a:solidFill>
                <a:latin typeface="+mn-lt"/>
              </a:rPr>
              <a:t>s</a:t>
            </a:r>
            <a:r>
              <a:rPr lang="en-US" altLang="en-US" sz="1800" b="1" i="1" dirty="0">
                <a:solidFill>
                  <a:srgbClr val="CC0000"/>
                </a:solidFill>
                <a:latin typeface="+mn-lt"/>
              </a:rPr>
              <a:t>:</a:t>
            </a:r>
            <a:r>
              <a:rPr lang="en-US" altLang="en-US" sz="1800" dirty="0">
                <a:latin typeface="+mn-lt"/>
              </a:rPr>
              <a:t> server upload capacity</a:t>
            </a:r>
          </a:p>
        </p:txBody>
      </p:sp>
      <p:sp>
        <p:nvSpPr>
          <p:cNvPr id="177168" name="Text Box 50"/>
          <p:cNvSpPr txBox="1">
            <a:spLocks noChangeArrowheads="1"/>
          </p:cNvSpPr>
          <p:nvPr/>
        </p:nvSpPr>
        <p:spPr bwMode="auto">
          <a:xfrm>
            <a:off x="6276975" y="5491163"/>
            <a:ext cx="2590800" cy="3298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  <a:latin typeface="+mn-lt"/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  <a:latin typeface="+mn-lt"/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  <a:latin typeface="+mn-lt"/>
              </a:rPr>
              <a:t>:</a:t>
            </a:r>
            <a:r>
              <a:rPr lang="en-US" altLang="en-US" sz="1800">
                <a:latin typeface="+mn-lt"/>
              </a:rPr>
              <a:t> peer i upload capacity</a:t>
            </a:r>
          </a:p>
        </p:txBody>
      </p:sp>
      <p:sp>
        <p:nvSpPr>
          <p:cNvPr id="177169" name="Text Box 51"/>
          <p:cNvSpPr txBox="1">
            <a:spLocks noChangeArrowheads="1"/>
          </p:cNvSpPr>
          <p:nvPr/>
        </p:nvSpPr>
        <p:spPr bwMode="auto">
          <a:xfrm>
            <a:off x="6357938" y="3622675"/>
            <a:ext cx="2122487" cy="565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  <a:latin typeface="+mn-lt"/>
              </a:rPr>
              <a:t>d</a:t>
            </a:r>
            <a:r>
              <a:rPr lang="en-US" altLang="en-US" sz="1800" b="1" i="1" baseline="-25000">
                <a:solidFill>
                  <a:srgbClr val="CC0000"/>
                </a:solidFill>
                <a:latin typeface="+mn-lt"/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  <a:latin typeface="+mn-lt"/>
              </a:rPr>
              <a:t>:</a:t>
            </a:r>
            <a:r>
              <a:rPr lang="en-US" altLang="en-US" sz="1800">
                <a:latin typeface="+mn-lt"/>
              </a:rPr>
              <a:t> peer i download capacity</a:t>
            </a:r>
          </a:p>
        </p:txBody>
      </p:sp>
      <p:pic>
        <p:nvPicPr>
          <p:cNvPr id="177170" name="Picture 5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7207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71" name="AutoShape 327"/>
          <p:cNvSpPr>
            <a:spLocks noChangeArrowheads="1"/>
          </p:cNvSpPr>
          <p:nvPr/>
        </p:nvSpPr>
        <p:spPr bwMode="auto">
          <a:xfrm>
            <a:off x="763588" y="3270250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+mn-lt"/>
            </a:endParaRPr>
          </a:p>
        </p:txBody>
      </p:sp>
      <p:grpSp>
        <p:nvGrpSpPr>
          <p:cNvPr id="177172" name="Group 76"/>
          <p:cNvGrpSpPr>
            <a:grpSpLocks/>
          </p:cNvGrpSpPr>
          <p:nvPr/>
        </p:nvGrpSpPr>
        <p:grpSpPr bwMode="auto">
          <a:xfrm>
            <a:off x="3498850" y="3548063"/>
            <a:ext cx="2138363" cy="903287"/>
            <a:chOff x="2204" y="2030"/>
            <a:chExt cx="1347" cy="774"/>
          </a:xfrm>
        </p:grpSpPr>
        <p:sp>
          <p:nvSpPr>
            <p:cNvPr id="177225" name="Text Box 19"/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2</a:t>
              </a:r>
            </a:p>
          </p:txBody>
        </p:sp>
        <p:sp>
          <p:nvSpPr>
            <p:cNvPr id="177226" name="Line 22"/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7" name="Line 23"/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8" name="Text Box 24"/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d</a:t>
              </a:r>
              <a:r>
                <a:rPr lang="en-US" altLang="en-US" sz="1800" i="1" baseline="-25000">
                  <a:latin typeface="+mn-lt"/>
                </a:rPr>
                <a:t>2</a:t>
              </a:r>
            </a:p>
          </p:txBody>
        </p:sp>
        <p:sp>
          <p:nvSpPr>
            <p:cNvPr id="177229" name="Text Box 19"/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1</a:t>
              </a:r>
            </a:p>
          </p:txBody>
        </p:sp>
        <p:sp>
          <p:nvSpPr>
            <p:cNvPr id="177230" name="Line 22"/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1" name="Line 23"/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2" name="Text Box 24"/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d</a:t>
              </a:r>
              <a:r>
                <a:rPr lang="en-US" altLang="en-US" sz="1800" i="1" baseline="-25000">
                  <a:latin typeface="+mn-lt"/>
                </a:rPr>
                <a:t>1</a:t>
              </a:r>
            </a:p>
          </p:txBody>
        </p:sp>
      </p:grpSp>
      <p:sp>
        <p:nvSpPr>
          <p:cNvPr id="177173" name="Line 72"/>
          <p:cNvSpPr>
            <a:spLocks noChangeShapeType="1"/>
          </p:cNvSpPr>
          <p:nvPr/>
        </p:nvSpPr>
        <p:spPr bwMode="auto">
          <a:xfrm>
            <a:off x="6030913" y="47672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4" name="Line 73"/>
          <p:cNvSpPr>
            <a:spLocks noChangeShapeType="1"/>
          </p:cNvSpPr>
          <p:nvPr/>
        </p:nvSpPr>
        <p:spPr bwMode="auto">
          <a:xfrm>
            <a:off x="6038850" y="49196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5" name="Text Box 41"/>
          <p:cNvSpPr txBox="1">
            <a:spLocks noChangeArrowheads="1"/>
          </p:cNvSpPr>
          <p:nvPr/>
        </p:nvSpPr>
        <p:spPr bwMode="auto">
          <a:xfrm>
            <a:off x="6191250" y="43561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+mn-lt"/>
              </a:rPr>
              <a:t>d</a:t>
            </a:r>
            <a:r>
              <a:rPr lang="en-US" altLang="en-US" sz="1800" i="1" baseline="-25000">
                <a:latin typeface="+mn-lt"/>
              </a:rPr>
              <a:t>i</a:t>
            </a:r>
          </a:p>
        </p:txBody>
      </p:sp>
      <p:sp>
        <p:nvSpPr>
          <p:cNvPr id="177176" name="Text Box 41"/>
          <p:cNvSpPr txBox="1">
            <a:spLocks noChangeArrowheads="1"/>
          </p:cNvSpPr>
          <p:nvPr/>
        </p:nvSpPr>
        <p:spPr bwMode="auto">
          <a:xfrm>
            <a:off x="6215063" y="48895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+mn-lt"/>
              </a:rPr>
              <a:t>u</a:t>
            </a:r>
            <a:r>
              <a:rPr lang="en-US" altLang="en-US" sz="1800" i="1" baseline="-25000">
                <a:latin typeface="+mn-lt"/>
              </a:rPr>
              <a:t>i</a:t>
            </a:r>
          </a:p>
        </p:txBody>
      </p:sp>
      <p:sp>
        <p:nvSpPr>
          <p:cNvPr id="177177" name="Line 77"/>
          <p:cNvSpPr>
            <a:spLocks noChangeShapeType="1"/>
          </p:cNvSpPr>
          <p:nvPr/>
        </p:nvSpPr>
        <p:spPr bwMode="auto">
          <a:xfrm>
            <a:off x="2265363" y="3232150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8" name="Line 78"/>
          <p:cNvSpPr>
            <a:spLocks noChangeShapeType="1"/>
          </p:cNvSpPr>
          <p:nvPr/>
        </p:nvSpPr>
        <p:spPr bwMode="auto">
          <a:xfrm flipH="1">
            <a:off x="6478588" y="4146550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9" name="Line 79"/>
          <p:cNvSpPr>
            <a:spLocks noChangeShapeType="1"/>
          </p:cNvSpPr>
          <p:nvPr/>
        </p:nvSpPr>
        <p:spPr bwMode="auto">
          <a:xfrm flipH="1" flipV="1">
            <a:off x="6508750" y="5092700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7180" name="Group 81"/>
          <p:cNvGrpSpPr>
            <a:grpSpLocks/>
          </p:cNvGrpSpPr>
          <p:nvPr/>
        </p:nvGrpSpPr>
        <p:grpSpPr bwMode="auto">
          <a:xfrm>
            <a:off x="1535113" y="3332163"/>
            <a:ext cx="465137" cy="803275"/>
            <a:chOff x="4140" y="429"/>
            <a:chExt cx="1425" cy="2396"/>
          </a:xfrm>
        </p:grpSpPr>
        <p:sp>
          <p:nvSpPr>
            <p:cNvPr id="177193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4" name="Rectangle 83"/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77195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6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7" name="Rectangle 86"/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77198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7223" name="AutoShape 8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77224" name="AutoShape 89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77199" name="Rectangle 90"/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77200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7221" name="AutoShape 92"/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77222" name="AutoShape 93"/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77201" name="Rectangle 94"/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77202" name="Rectangle 95"/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77203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7219" name="AutoShape 97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77220" name="AutoShape 98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77204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7205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7217" name="AutoShape 101"/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77218" name="AutoShape 10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77206" name="Rectangle 103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77207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8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9" name="Oval 106"/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77210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11" name="AutoShape 108"/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77212" name="AutoShape 109"/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77213" name="Oval 110"/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77214" name="Oval 111"/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177215" name="Oval 112"/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77216" name="Rectangle 113"/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grpSp>
        <p:nvGrpSpPr>
          <p:cNvPr id="177181" name="Group 114"/>
          <p:cNvGrpSpPr>
            <a:grpSpLocks/>
          </p:cNvGrpSpPr>
          <p:nvPr/>
        </p:nvGrpSpPr>
        <p:grpSpPr bwMode="auto">
          <a:xfrm>
            <a:off x="444500" y="4635500"/>
            <a:ext cx="925513" cy="795338"/>
            <a:chOff x="-44" y="1473"/>
            <a:chExt cx="981" cy="1105"/>
          </a:xfrm>
        </p:grpSpPr>
        <p:pic>
          <p:nvPicPr>
            <p:cNvPr id="177191" name="Picture 11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2" name="Freeform 11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2" name="Group 117"/>
          <p:cNvGrpSpPr>
            <a:grpSpLocks/>
          </p:cNvGrpSpPr>
          <p:nvPr/>
        </p:nvGrpSpPr>
        <p:grpSpPr bwMode="auto">
          <a:xfrm>
            <a:off x="3665538" y="2816225"/>
            <a:ext cx="925512" cy="795338"/>
            <a:chOff x="-44" y="1473"/>
            <a:chExt cx="981" cy="1105"/>
          </a:xfrm>
        </p:grpSpPr>
        <p:pic>
          <p:nvPicPr>
            <p:cNvPr id="177189" name="Picture 11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0" name="Freeform 11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3" name="Group 120"/>
          <p:cNvGrpSpPr>
            <a:grpSpLocks/>
          </p:cNvGrpSpPr>
          <p:nvPr/>
        </p:nvGrpSpPr>
        <p:grpSpPr bwMode="auto">
          <a:xfrm>
            <a:off x="4710113" y="2957513"/>
            <a:ext cx="925512" cy="795337"/>
            <a:chOff x="-44" y="1473"/>
            <a:chExt cx="981" cy="1105"/>
          </a:xfrm>
        </p:grpSpPr>
        <p:pic>
          <p:nvPicPr>
            <p:cNvPr id="177187" name="Picture 12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8" name="Freeform 12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4" name="Group 123"/>
          <p:cNvGrpSpPr>
            <a:grpSpLocks/>
          </p:cNvGrpSpPr>
          <p:nvPr/>
        </p:nvGrpSpPr>
        <p:grpSpPr bwMode="auto">
          <a:xfrm flipH="1">
            <a:off x="7180263" y="4405313"/>
            <a:ext cx="925512" cy="795337"/>
            <a:chOff x="-44" y="1473"/>
            <a:chExt cx="981" cy="1105"/>
          </a:xfrm>
        </p:grpSpPr>
        <p:pic>
          <p:nvPicPr>
            <p:cNvPr id="177185" name="Picture 12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6" name="Freeform 12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936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156" grpId="0" build="p"/>
      <p:bldP spid="177158" grpId="0" animBg="1"/>
      <p:bldP spid="177159" grpId="0"/>
      <p:bldP spid="177160" grpId="0" animBg="1"/>
      <p:bldP spid="177161" grpId="0" animBg="1"/>
      <p:bldP spid="177162" grpId="0"/>
      <p:bldP spid="177163" grpId="0"/>
      <p:bldP spid="177166" grpId="0"/>
      <p:bldP spid="177167" grpId="0"/>
      <p:bldP spid="177168" grpId="0"/>
      <p:bldP spid="177169" grpId="0"/>
      <p:bldP spid="177171" grpId="0" animBg="1"/>
      <p:bldP spid="177173" grpId="0" animBg="1"/>
      <p:bldP spid="177174" grpId="0" animBg="1"/>
      <p:bldP spid="177175" grpId="0"/>
      <p:bldP spid="177176" grpId="0"/>
      <p:bldP spid="177177" grpId="0" animBg="1"/>
      <p:bldP spid="177178" grpId="0" animBg="1"/>
      <p:bldP spid="177179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3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en-US" sz="3600" dirty="0">
                <a:latin typeface="Calibri Light"/>
                <a:ea typeface="ＭＳ Ｐゴシック" charset="-128"/>
              </a:rPr>
              <a:t>File distribution time: client-server</a:t>
            </a:r>
          </a:p>
        </p:txBody>
      </p:sp>
      <p:sp>
        <p:nvSpPr>
          <p:cNvPr id="179204" name="Rectangle 47"/>
          <p:cNvSpPr>
            <a:spLocks noGrp="1" noChangeArrowheads="1"/>
          </p:cNvSpPr>
          <p:nvPr>
            <p:ph idx="1"/>
          </p:nvPr>
        </p:nvSpPr>
        <p:spPr>
          <a:xfrm>
            <a:off x="322263" y="1129250"/>
            <a:ext cx="4259262" cy="2014537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</a:t>
            </a:r>
            <a:r>
              <a:rPr lang="en-US" altLang="en-US" sz="2400" i="1" dirty="0" smtClean="0">
                <a:solidFill>
                  <a:srgbClr val="CC0000"/>
                </a:solidFill>
                <a:latin typeface="Calibri"/>
                <a:ea typeface="ＭＳ Ｐゴシック" charset="-128"/>
              </a:rPr>
              <a:t>erver </a:t>
            </a:r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transmission: </a:t>
            </a:r>
            <a:r>
              <a:rPr lang="en-US" altLang="en-US" sz="2400" dirty="0" smtClean="0">
                <a:latin typeface="Calibri"/>
                <a:ea typeface="ＭＳ Ｐゴシック" charset="-128"/>
              </a:rPr>
              <a:t>must</a:t>
            </a:r>
            <a:r>
              <a:rPr lang="en-US" altLang="en-US" sz="2400" i="1" dirty="0" smtClean="0">
                <a:solidFill>
                  <a:srgbClr val="CC0000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sequentially send (upload) </a:t>
            </a:r>
            <a:r>
              <a:rPr lang="en-US" altLang="en-US" sz="2400" i="1" dirty="0">
                <a:latin typeface="Calibri"/>
                <a:ea typeface="ＭＳ Ｐゴシック" charset="-128"/>
              </a:rPr>
              <a:t>N </a:t>
            </a:r>
            <a:r>
              <a:rPr lang="en-US" altLang="en-US" sz="2400" dirty="0">
                <a:latin typeface="Calibri"/>
                <a:ea typeface="ＭＳ Ｐゴシック" charset="-128"/>
              </a:rPr>
              <a:t>file</a:t>
            </a:r>
            <a:r>
              <a:rPr lang="en-US" altLang="en-US" sz="2400" i="1" dirty="0"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copies</a:t>
            </a:r>
            <a:r>
              <a:rPr lang="en-US" altLang="en-US" sz="2600" dirty="0">
                <a:latin typeface="Calibri"/>
                <a:ea typeface="ＭＳ Ｐゴシック" charset="-128"/>
              </a:rPr>
              <a:t>:</a:t>
            </a:r>
          </a:p>
          <a:p>
            <a:pPr marL="460375" lvl="1" indent="-246063">
              <a:lnSpc>
                <a:spcPct val="100000"/>
              </a:lnSpc>
            </a:pPr>
            <a:r>
              <a:rPr lang="en-US" altLang="en-US" dirty="0" smtClean="0">
                <a:latin typeface="Calibri"/>
                <a:ea typeface="ＭＳ Ｐゴシック" charset="-128"/>
              </a:rPr>
              <a:t>time </a:t>
            </a:r>
            <a:r>
              <a:rPr lang="en-US" altLang="en-US" dirty="0">
                <a:latin typeface="Calibri"/>
                <a:ea typeface="ＭＳ Ｐゴシック" charset="-128"/>
              </a:rPr>
              <a:t>to send one copy: </a:t>
            </a:r>
            <a:r>
              <a:rPr lang="en-US" altLang="en-US" i="1" dirty="0">
                <a:solidFill>
                  <a:srgbClr val="C00000"/>
                </a:solidFill>
                <a:latin typeface="Calibri"/>
                <a:ea typeface="ＭＳ Ｐゴシック" charset="-128"/>
              </a:rPr>
              <a:t>F/u</a:t>
            </a:r>
            <a:r>
              <a:rPr lang="en-US" altLang="en-US" i="1" baseline="-25000" dirty="0">
                <a:solidFill>
                  <a:srgbClr val="C00000"/>
                </a:solidFill>
                <a:latin typeface="Calibri"/>
                <a:ea typeface="ＭＳ Ｐゴシック" charset="-128"/>
              </a:rPr>
              <a:t>s </a:t>
            </a:r>
            <a:endParaRPr lang="en-US" altLang="en-US" i="1" dirty="0">
              <a:solidFill>
                <a:srgbClr val="C00000"/>
              </a:solidFill>
              <a:latin typeface="Calibri"/>
              <a:ea typeface="ＭＳ Ｐゴシック" charset="-128"/>
            </a:endParaRPr>
          </a:p>
          <a:p>
            <a:pPr marL="460375" lvl="1" indent="-246063">
              <a:lnSpc>
                <a:spcPct val="100000"/>
              </a:lnSpc>
            </a:pPr>
            <a:r>
              <a:rPr lang="en-US" altLang="en-US" dirty="0">
                <a:latin typeface="Calibri"/>
                <a:ea typeface="ＭＳ Ｐゴシック" charset="-128"/>
              </a:rPr>
              <a:t>time to send </a:t>
            </a:r>
            <a:r>
              <a:rPr lang="en-US" altLang="en-US" i="1" dirty="0">
                <a:latin typeface="Calibri"/>
                <a:ea typeface="ＭＳ Ｐゴシック" charset="-128"/>
              </a:rPr>
              <a:t>N</a:t>
            </a:r>
            <a:r>
              <a:rPr lang="en-US" altLang="en-US" dirty="0">
                <a:latin typeface="Calibri"/>
                <a:ea typeface="ＭＳ Ｐゴシック" charset="-128"/>
              </a:rPr>
              <a:t> copies: </a:t>
            </a:r>
            <a:r>
              <a:rPr lang="en-US" altLang="en-US" i="1" dirty="0">
                <a:solidFill>
                  <a:srgbClr val="C00000"/>
                </a:solidFill>
                <a:latin typeface="Calibri"/>
                <a:ea typeface="ＭＳ Ｐゴシック" charset="-128"/>
              </a:rPr>
              <a:t>NF/u</a:t>
            </a:r>
            <a:r>
              <a:rPr lang="en-US" altLang="en-US" i="1" baseline="-25000" dirty="0">
                <a:solidFill>
                  <a:srgbClr val="C00000"/>
                </a:solidFill>
                <a:latin typeface="Calibri"/>
                <a:ea typeface="ＭＳ Ｐゴシック" charset="-128"/>
              </a:rPr>
              <a:t>s</a:t>
            </a:r>
            <a:endParaRPr lang="en-US" altLang="en-US" dirty="0">
              <a:solidFill>
                <a:srgbClr val="C00000"/>
              </a:solidFill>
              <a:latin typeface="Calibri"/>
              <a:ea typeface="ＭＳ Ｐゴシック" charset="-128"/>
            </a:endParaRPr>
          </a:p>
        </p:txBody>
      </p:sp>
      <p:sp>
        <p:nvSpPr>
          <p:cNvPr id="245813" name="Line 53"/>
          <p:cNvSpPr>
            <a:spLocks noChangeShapeType="1"/>
          </p:cNvSpPr>
          <p:nvPr/>
        </p:nvSpPr>
        <p:spPr bwMode="auto">
          <a:xfrm flipH="1" flipV="1">
            <a:off x="4191856" y="5667493"/>
            <a:ext cx="1113107" cy="5682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/>
          <p:cNvSpPr txBox="1">
            <a:spLocks noChangeArrowheads="1"/>
          </p:cNvSpPr>
          <p:nvPr/>
        </p:nvSpPr>
        <p:spPr bwMode="auto">
          <a:xfrm>
            <a:off x="5043026" y="6197633"/>
            <a:ext cx="2457596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>
                <a:latin typeface="+mn-lt"/>
              </a:rPr>
              <a:t>increases linearly in N</a:t>
            </a:r>
          </a:p>
        </p:txBody>
      </p:sp>
      <p:sp>
        <p:nvSpPr>
          <p:cNvPr id="179207" name="Text Box 51"/>
          <p:cNvSpPr txBox="1">
            <a:spLocks noChangeArrowheads="1"/>
          </p:cNvSpPr>
          <p:nvPr/>
        </p:nvSpPr>
        <p:spPr bwMode="auto">
          <a:xfrm>
            <a:off x="358775" y="4785297"/>
            <a:ext cx="7905749" cy="445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400" i="1" dirty="0">
                <a:latin typeface="+mn-lt"/>
              </a:rPr>
              <a:t>T</a:t>
            </a:r>
            <a:r>
              <a:rPr lang="en-US" altLang="en-US" sz="2400" i="1" smtClean="0">
                <a:latin typeface="+mn-lt"/>
              </a:rPr>
              <a:t>ime </a:t>
            </a:r>
            <a:r>
              <a:rPr lang="en-US" altLang="en-US" sz="2400" i="1" dirty="0">
                <a:latin typeface="+mn-lt"/>
              </a:rPr>
              <a:t>to </a:t>
            </a:r>
            <a:r>
              <a:rPr lang="en-US" altLang="en-US" sz="2400" i="1" dirty="0" smtClean="0">
                <a:latin typeface="+mn-lt"/>
              </a:rPr>
              <a:t>distribute </a:t>
            </a:r>
            <a:r>
              <a:rPr lang="en-US" altLang="en-US" sz="2400" i="1">
                <a:latin typeface="+mn-lt"/>
              </a:rPr>
              <a:t>F </a:t>
            </a:r>
            <a:r>
              <a:rPr lang="en-US" altLang="en-US" sz="2400" i="1" smtClean="0">
                <a:latin typeface="+mn-lt"/>
              </a:rPr>
              <a:t>to </a:t>
            </a:r>
            <a:r>
              <a:rPr lang="en-US" altLang="en-US" sz="2400" i="1" dirty="0">
                <a:latin typeface="+mn-lt"/>
              </a:rPr>
              <a:t>N clients </a:t>
            </a:r>
            <a:r>
              <a:rPr lang="en-US" altLang="en-US" sz="2400" i="1">
                <a:latin typeface="+mn-lt"/>
              </a:rPr>
              <a:t>using </a:t>
            </a:r>
            <a:r>
              <a:rPr lang="en-US" altLang="en-US" sz="2400" i="1" smtClean="0">
                <a:latin typeface="+mn-lt"/>
              </a:rPr>
              <a:t>client-server </a:t>
            </a:r>
            <a:r>
              <a:rPr lang="en-US" altLang="en-US" sz="2400" i="1" dirty="0">
                <a:latin typeface="+mn-lt"/>
              </a:rPr>
              <a:t>approach</a:t>
            </a:r>
            <a:r>
              <a:rPr lang="en-US" altLang="en-US" sz="2800" dirty="0">
                <a:latin typeface="+mn-lt"/>
              </a:rPr>
              <a:t> </a:t>
            </a:r>
            <a:endParaRPr lang="en-US" altLang="en-US" sz="3200" dirty="0">
              <a:latin typeface="+mn-lt"/>
            </a:endParaRPr>
          </a:p>
        </p:txBody>
      </p:sp>
      <p:sp>
        <p:nvSpPr>
          <p:cNvPr id="179208" name="Rectangle 55"/>
          <p:cNvSpPr>
            <a:spLocks noChangeArrowheads="1"/>
          </p:cNvSpPr>
          <p:nvPr/>
        </p:nvSpPr>
        <p:spPr bwMode="auto">
          <a:xfrm>
            <a:off x="358775" y="4765708"/>
            <a:ext cx="7905750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>
              <a:latin typeface="+mn-lt"/>
            </a:endParaRPr>
          </a:p>
        </p:txBody>
      </p:sp>
      <p:pic>
        <p:nvPicPr>
          <p:cNvPr id="179209" name="Picture 5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6518275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79210" name="Text Box 96"/>
              <p:cNvSpPr txBox="1">
                <a:spLocks noChangeArrowheads="1"/>
              </p:cNvSpPr>
              <p:nvPr/>
            </p:nvSpPr>
            <p:spPr bwMode="auto">
              <a:xfrm>
                <a:off x="1999299" y="5221859"/>
                <a:ext cx="425122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2800" dirty="0" smtClean="0">
                    <a:solidFill>
                      <a:srgbClr val="C00000"/>
                    </a:solidFill>
                    <a:latin typeface="+mn-lt"/>
                  </a:rPr>
                  <a:t> = </a:t>
                </a:r>
                <a:r>
                  <a:rPr lang="en-US" altLang="en-US" sz="2800" i="1" dirty="0" smtClean="0">
                    <a:solidFill>
                      <a:srgbClr val="C00000"/>
                    </a:solidFill>
                    <a:latin typeface="+mn-lt"/>
                  </a:rPr>
                  <a:t>D</a:t>
                </a:r>
                <a:r>
                  <a:rPr lang="en-US" altLang="en-US" sz="2800" i="1" baseline="-25000" dirty="0" smtClean="0">
                    <a:solidFill>
                      <a:srgbClr val="C00000"/>
                    </a:solidFill>
                    <a:latin typeface="+mn-lt"/>
                  </a:rPr>
                  <a:t>c-s</a:t>
                </a:r>
                <a:r>
                  <a:rPr lang="en-US" altLang="en-US" sz="2800" i="1" dirty="0" smtClean="0">
                    <a:solidFill>
                      <a:srgbClr val="C00000"/>
                    </a:solidFill>
                    <a:latin typeface="+mn-lt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en-US" sz="2800" b="0" i="1" smtClean="0">
                        <a:solidFill>
                          <a:srgbClr val="C00000"/>
                        </a:solidFill>
                        <a:latin typeface="Cambria Math" charset="0"/>
                      </a:rPr>
                      <m:t>≥</m:t>
                    </m:r>
                  </m:oMath>
                </a14:m>
                <a:r>
                  <a:rPr lang="en-US" altLang="en-US" sz="2800" i="1" dirty="0" smtClean="0">
                    <a:solidFill>
                      <a:srgbClr val="C00000"/>
                    </a:solidFill>
                    <a:latin typeface="+mn-lt"/>
                  </a:rPr>
                  <a:t> </a:t>
                </a:r>
                <a:r>
                  <a:rPr lang="en-US" altLang="en-US" sz="2800" dirty="0" smtClean="0">
                    <a:solidFill>
                      <a:srgbClr val="C00000"/>
                    </a:solidFill>
                    <a:latin typeface="+mn-lt"/>
                  </a:rPr>
                  <a:t>max{</a:t>
                </a:r>
                <a:r>
                  <a:rPr lang="en-US" altLang="en-US" sz="2800" i="1" dirty="0" smtClean="0">
                    <a:solidFill>
                      <a:srgbClr val="C00000"/>
                    </a:solidFill>
                    <a:latin typeface="+mn-lt"/>
                  </a:rPr>
                  <a:t>NF/u</a:t>
                </a:r>
                <a:r>
                  <a:rPr lang="en-US" altLang="en-US" sz="2800" i="1" baseline="-25000" dirty="0" smtClean="0">
                    <a:solidFill>
                      <a:srgbClr val="C00000"/>
                    </a:solidFill>
                    <a:latin typeface="+mn-lt"/>
                  </a:rPr>
                  <a:t>s </a:t>
                </a:r>
                <a:r>
                  <a:rPr lang="en-US" altLang="en-US" sz="2800" i="1" dirty="0" smtClean="0">
                    <a:solidFill>
                      <a:srgbClr val="C00000"/>
                    </a:solidFill>
                    <a:latin typeface="+mn-lt"/>
                  </a:rPr>
                  <a:t>, F/</a:t>
                </a:r>
                <a:r>
                  <a:rPr lang="en-US" altLang="en-US" sz="2800" i="1" dirty="0" err="1" smtClean="0">
                    <a:solidFill>
                      <a:srgbClr val="C00000"/>
                    </a:solidFill>
                    <a:latin typeface="+mn-lt"/>
                  </a:rPr>
                  <a:t>d</a:t>
                </a:r>
                <a:r>
                  <a:rPr lang="en-US" altLang="en-US" sz="2800" i="1" baseline="-25000" dirty="0" err="1" smtClean="0">
                    <a:solidFill>
                      <a:srgbClr val="C00000"/>
                    </a:solidFill>
                    <a:latin typeface="+mn-lt"/>
                  </a:rPr>
                  <a:t>min</a:t>
                </a:r>
                <a:r>
                  <a:rPr lang="en-US" altLang="en-US" sz="2800" dirty="0">
                    <a:solidFill>
                      <a:srgbClr val="C00000"/>
                    </a:solidFill>
                    <a:latin typeface="+mn-lt"/>
                  </a:rPr>
                  <a:t>}</a:t>
                </a:r>
                <a:r>
                  <a:rPr lang="en-US" altLang="en-US" sz="2800" i="1" dirty="0">
                    <a:solidFill>
                      <a:srgbClr val="C00000"/>
                    </a:solidFill>
                    <a:latin typeface="+mn-lt"/>
                  </a:rPr>
                  <a:t> </a:t>
                </a:r>
              </a:p>
            </p:txBody>
          </p:sp>
        </mc:Choice>
        <mc:Fallback xmlns="">
          <p:sp>
            <p:nvSpPr>
              <p:cNvPr id="179210" name="Text Box 9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999299" y="5221859"/>
                <a:ext cx="4251228" cy="523220"/>
              </a:xfrm>
              <a:prstGeom prst="rect">
                <a:avLst/>
              </a:prstGeom>
              <a:blipFill rotWithShape="0">
                <a:blip r:embed="rId4"/>
                <a:stretch>
                  <a:fillRect l="-1148" t="-11765" b="-3411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9211" name="Rectangle 47"/>
          <p:cNvSpPr>
            <a:spLocks noChangeArrowheads="1"/>
          </p:cNvSpPr>
          <p:nvPr/>
        </p:nvSpPr>
        <p:spPr bwMode="auto">
          <a:xfrm>
            <a:off x="318509" y="3218009"/>
            <a:ext cx="6360104" cy="1216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Cli</a:t>
            </a:r>
            <a:r>
              <a:rPr lang="en-US" altLang="en-US" sz="2400" i="1" dirty="0" smtClean="0">
                <a:solidFill>
                  <a:srgbClr val="CC0000"/>
                </a:solidFill>
                <a:latin typeface="Calibri"/>
              </a:rPr>
              <a:t>ent</a:t>
            </a:r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: </a:t>
            </a:r>
            <a:r>
              <a:rPr lang="en-US" altLang="en-US" sz="2400" dirty="0">
                <a:latin typeface="Calibri"/>
              </a:rPr>
              <a:t>each client must download file copy</a:t>
            </a:r>
          </a:p>
          <a:p>
            <a:pPr marL="460375" lvl="1" indent="-246063">
              <a:spcBef>
                <a:spcPts val="5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i="1" dirty="0" err="1">
                <a:latin typeface="Calibri"/>
              </a:rPr>
              <a:t>d</a:t>
            </a:r>
            <a:r>
              <a:rPr lang="en-US" altLang="en-US" sz="2400" i="1" baseline="-25000" dirty="0" err="1" smtClean="0">
                <a:latin typeface="Calibri"/>
              </a:rPr>
              <a:t>min</a:t>
            </a:r>
            <a:r>
              <a:rPr lang="en-US" altLang="en-US" sz="2400" dirty="0" smtClean="0">
                <a:latin typeface="Calibri"/>
              </a:rPr>
              <a:t> </a:t>
            </a:r>
            <a:r>
              <a:rPr lang="en-US" altLang="en-US" sz="2400" dirty="0">
                <a:latin typeface="Calibri"/>
              </a:rPr>
              <a:t>= min client download rate</a:t>
            </a:r>
          </a:p>
          <a:p>
            <a:pPr marL="460375" lvl="1" indent="-246063">
              <a:spcBef>
                <a:spcPts val="5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Calibri"/>
              </a:rPr>
              <a:t>min client download time: </a:t>
            </a:r>
            <a:r>
              <a:rPr lang="en-US" altLang="en-US" sz="2400" i="1" dirty="0">
                <a:solidFill>
                  <a:srgbClr val="C00000"/>
                </a:solidFill>
                <a:latin typeface="Calibri"/>
              </a:rPr>
              <a:t>F/</a:t>
            </a:r>
            <a:r>
              <a:rPr lang="en-US" altLang="en-US" sz="2400" i="1" dirty="0" err="1">
                <a:solidFill>
                  <a:srgbClr val="C00000"/>
                </a:solidFill>
                <a:latin typeface="Calibri"/>
              </a:rPr>
              <a:t>d</a:t>
            </a:r>
            <a:r>
              <a:rPr lang="en-US" altLang="en-US" sz="2400" i="1" baseline="-25000" dirty="0" err="1">
                <a:solidFill>
                  <a:srgbClr val="C00000"/>
                </a:solidFill>
                <a:latin typeface="Calibri"/>
              </a:rPr>
              <a:t>min</a:t>
            </a:r>
            <a:r>
              <a:rPr lang="en-US" altLang="en-US" sz="2400" dirty="0">
                <a:latin typeface="Calibri"/>
              </a:rPr>
              <a:t> </a:t>
            </a:r>
          </a:p>
        </p:txBody>
      </p:sp>
      <p:sp>
        <p:nvSpPr>
          <p:cNvPr id="179213" name="Freeform 4"/>
          <p:cNvSpPr>
            <a:spLocks/>
          </p:cNvSpPr>
          <p:nvPr/>
        </p:nvSpPr>
        <p:spPr bwMode="auto">
          <a:xfrm>
            <a:off x="5837002" y="1854525"/>
            <a:ext cx="2136775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4" name="Line 14"/>
          <p:cNvSpPr>
            <a:spLocks noChangeShapeType="1"/>
          </p:cNvSpPr>
          <p:nvPr/>
        </p:nvSpPr>
        <p:spPr bwMode="auto">
          <a:xfrm>
            <a:off x="5575065" y="182912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5" name="Text Box 15"/>
          <p:cNvSpPr txBox="1">
            <a:spLocks noChangeArrowheads="1"/>
          </p:cNvSpPr>
          <p:nvPr/>
        </p:nvSpPr>
        <p:spPr bwMode="auto">
          <a:xfrm>
            <a:off x="5600465" y="150686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s</a:t>
            </a:r>
          </a:p>
        </p:txBody>
      </p:sp>
      <p:sp>
        <p:nvSpPr>
          <p:cNvPr id="179216" name="Line 39"/>
          <p:cNvSpPr>
            <a:spLocks noChangeShapeType="1"/>
          </p:cNvSpPr>
          <p:nvPr/>
        </p:nvSpPr>
        <p:spPr bwMode="auto">
          <a:xfrm>
            <a:off x="5325827" y="245618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7" name="Line 40"/>
          <p:cNvSpPr>
            <a:spLocks noChangeShapeType="1"/>
          </p:cNvSpPr>
          <p:nvPr/>
        </p:nvSpPr>
        <p:spPr bwMode="auto">
          <a:xfrm flipH="1">
            <a:off x="5355990" y="255778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8" name="Text Box 44"/>
          <p:cNvSpPr txBox="1">
            <a:spLocks noChangeArrowheads="1"/>
          </p:cNvSpPr>
          <p:nvPr/>
        </p:nvSpPr>
        <p:spPr bwMode="auto">
          <a:xfrm>
            <a:off x="6419615" y="220377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179219" name="AutoShape 327"/>
          <p:cNvSpPr>
            <a:spLocks noChangeArrowheads="1"/>
          </p:cNvSpPr>
          <p:nvPr/>
        </p:nvSpPr>
        <p:spPr bwMode="auto">
          <a:xfrm>
            <a:off x="4976577" y="130525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/>
          </a:p>
        </p:txBody>
      </p:sp>
      <p:sp>
        <p:nvSpPr>
          <p:cNvPr id="179220" name="Line 22"/>
          <p:cNvSpPr>
            <a:spLocks noChangeShapeType="1"/>
          </p:cNvSpPr>
          <p:nvPr/>
        </p:nvSpPr>
        <p:spPr bwMode="auto">
          <a:xfrm flipV="1">
            <a:off x="7237177" y="156242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1" name="Line 23"/>
          <p:cNvSpPr>
            <a:spLocks noChangeShapeType="1"/>
          </p:cNvSpPr>
          <p:nvPr/>
        </p:nvSpPr>
        <p:spPr bwMode="auto">
          <a:xfrm flipH="1">
            <a:off x="7314965" y="156877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2" name="Line 22"/>
          <p:cNvSpPr>
            <a:spLocks noChangeShapeType="1"/>
          </p:cNvSpPr>
          <p:nvPr/>
        </p:nvSpPr>
        <p:spPr bwMode="auto">
          <a:xfrm flipV="1">
            <a:off x="6652977" y="147987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3" name="Line 23"/>
          <p:cNvSpPr>
            <a:spLocks noChangeShapeType="1"/>
          </p:cNvSpPr>
          <p:nvPr/>
        </p:nvSpPr>
        <p:spPr bwMode="auto">
          <a:xfrm flipH="1">
            <a:off x="6729177" y="148622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4" name="Line 138"/>
          <p:cNvSpPr>
            <a:spLocks noChangeShapeType="1"/>
          </p:cNvSpPr>
          <p:nvPr/>
        </p:nvSpPr>
        <p:spPr bwMode="auto">
          <a:xfrm>
            <a:off x="7959490" y="232283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5" name="Line 139"/>
          <p:cNvSpPr>
            <a:spLocks noChangeShapeType="1"/>
          </p:cNvSpPr>
          <p:nvPr/>
        </p:nvSpPr>
        <p:spPr bwMode="auto">
          <a:xfrm>
            <a:off x="7962665" y="242602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6" name="Text Box 41"/>
          <p:cNvSpPr txBox="1">
            <a:spLocks noChangeArrowheads="1"/>
          </p:cNvSpPr>
          <p:nvPr/>
        </p:nvSpPr>
        <p:spPr bwMode="auto">
          <a:xfrm>
            <a:off x="8049977" y="188945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d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79227" name="Text Box 41"/>
          <p:cNvSpPr txBox="1">
            <a:spLocks noChangeArrowheads="1"/>
          </p:cNvSpPr>
          <p:nvPr/>
        </p:nvSpPr>
        <p:spPr bwMode="auto">
          <a:xfrm>
            <a:off x="8065852" y="240697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79228" name="Text Box 47"/>
          <p:cNvSpPr txBox="1">
            <a:spLocks noChangeArrowheads="1"/>
          </p:cNvSpPr>
          <p:nvPr/>
        </p:nvSpPr>
        <p:spPr bwMode="auto">
          <a:xfrm>
            <a:off x="4735277" y="135922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/>
              <a:t>F</a:t>
            </a:r>
            <a:endParaRPr lang="en-US" altLang="en-US" sz="1400" i="1" baseline="-25000"/>
          </a:p>
        </p:txBody>
      </p:sp>
      <p:grpSp>
        <p:nvGrpSpPr>
          <p:cNvPr id="179229" name="Group 143"/>
          <p:cNvGrpSpPr>
            <a:grpSpLocks/>
          </p:cNvGrpSpPr>
          <p:nvPr/>
        </p:nvGrpSpPr>
        <p:grpSpPr bwMode="auto">
          <a:xfrm>
            <a:off x="5351227" y="1433838"/>
            <a:ext cx="292100" cy="517525"/>
            <a:chOff x="4140" y="429"/>
            <a:chExt cx="1425" cy="2396"/>
          </a:xfrm>
        </p:grpSpPr>
        <p:sp>
          <p:nvSpPr>
            <p:cNvPr id="179242" name="Freeform 1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3" name="Rectangle 145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44" name="Freeform 1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5" name="Freeform 1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6" name="Rectangle 148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47" name="Group 1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9272" name="AutoShape 150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73" name="AutoShape 151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48" name="Rectangle 152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49" name="Group 1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9270" name="AutoShape 154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71" name="AutoShape 155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0" name="Rectangle 156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1" name="Rectangle 157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52" name="Group 1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9268" name="AutoShape 159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69" name="AutoShape 160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3" name="Freeform 1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9254" name="Group 1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9266" name="AutoShape 163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67" name="AutoShape 164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5" name="Rectangle 165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6" name="Freeform 1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7" name="Freeform 1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8" name="Oval 168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9" name="Freeform 1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60" name="AutoShape 170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1" name="AutoShape 171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2" name="Oval 172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3" name="Oval 173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79264" name="Oval 174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5" name="Rectangle 175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9230" name="Group 176"/>
          <p:cNvGrpSpPr>
            <a:grpSpLocks/>
          </p:cNvGrpSpPr>
          <p:nvPr/>
        </p:nvGrpSpPr>
        <p:grpSpPr bwMode="auto">
          <a:xfrm>
            <a:off x="4708290" y="2235525"/>
            <a:ext cx="620712" cy="512763"/>
            <a:chOff x="-44" y="1473"/>
            <a:chExt cx="981" cy="1105"/>
          </a:xfrm>
        </p:grpSpPr>
        <p:pic>
          <p:nvPicPr>
            <p:cNvPr id="179240" name="Picture 177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41" name="Freeform 1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1" name="Group 179"/>
          <p:cNvGrpSpPr>
            <a:grpSpLocks/>
          </p:cNvGrpSpPr>
          <p:nvPr/>
        </p:nvGrpSpPr>
        <p:grpSpPr bwMode="auto">
          <a:xfrm>
            <a:off x="6537090" y="1027438"/>
            <a:ext cx="620712" cy="512762"/>
            <a:chOff x="-44" y="1473"/>
            <a:chExt cx="981" cy="1105"/>
          </a:xfrm>
        </p:grpSpPr>
        <p:pic>
          <p:nvPicPr>
            <p:cNvPr id="179238" name="Picture 180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9" name="Freeform 18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2" name="Group 182"/>
          <p:cNvGrpSpPr>
            <a:grpSpLocks/>
          </p:cNvGrpSpPr>
          <p:nvPr/>
        </p:nvGrpSpPr>
        <p:grpSpPr bwMode="auto">
          <a:xfrm>
            <a:off x="7146690" y="1103638"/>
            <a:ext cx="620712" cy="512762"/>
            <a:chOff x="-44" y="1473"/>
            <a:chExt cx="981" cy="1105"/>
          </a:xfrm>
        </p:grpSpPr>
        <p:pic>
          <p:nvPicPr>
            <p:cNvPr id="179236" name="Picture 183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7" name="Freeform 18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3" name="Group 185"/>
          <p:cNvGrpSpPr>
            <a:grpSpLocks/>
          </p:cNvGrpSpPr>
          <p:nvPr/>
        </p:nvGrpSpPr>
        <p:grpSpPr bwMode="auto">
          <a:xfrm flipH="1">
            <a:off x="8605602" y="2105350"/>
            <a:ext cx="620713" cy="512763"/>
            <a:chOff x="-44" y="1473"/>
            <a:chExt cx="981" cy="1105"/>
          </a:xfrm>
        </p:grpSpPr>
        <p:pic>
          <p:nvPicPr>
            <p:cNvPr id="179234" name="Picture 186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5" name="Freeform 18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466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3" grpId="1" animBg="1"/>
      <p:bldP spid="245814" grpId="1"/>
      <p:bldP spid="179207" grpId="0"/>
      <p:bldP spid="179208" grpId="0" animBg="1"/>
      <p:bldP spid="179210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2" name="Rectangle 47"/>
          <p:cNvSpPr>
            <a:spLocks noGrp="1" noChangeArrowheads="1"/>
          </p:cNvSpPr>
          <p:nvPr>
            <p:ph type="body" idx="4294967295"/>
          </p:nvPr>
        </p:nvSpPr>
        <p:spPr>
          <a:xfrm>
            <a:off x="73974" y="1003300"/>
            <a:ext cx="4552262" cy="1274763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</a:t>
            </a:r>
            <a:r>
              <a:rPr lang="en-US" altLang="en-US" sz="2400" i="1" dirty="0" smtClean="0">
                <a:solidFill>
                  <a:srgbClr val="CC0000"/>
                </a:solidFill>
                <a:latin typeface="Calibri"/>
                <a:ea typeface="ＭＳ Ｐゴシック" charset="-128"/>
              </a:rPr>
              <a:t>erver </a:t>
            </a:r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transmission: </a:t>
            </a:r>
            <a:r>
              <a:rPr lang="en-US" altLang="en-US" sz="2400" dirty="0">
                <a:latin typeface="Calibri"/>
                <a:ea typeface="ＭＳ Ｐゴシック" charset="-128"/>
              </a:rPr>
              <a:t>must</a:t>
            </a:r>
            <a:r>
              <a:rPr lang="en-US" altLang="en-US" sz="2400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upload at least one</a:t>
            </a:r>
            <a:r>
              <a:rPr lang="en-US" altLang="en-US" sz="2400" i="1" dirty="0">
                <a:latin typeface="Calibri"/>
                <a:ea typeface="ＭＳ Ｐゴシック" charset="-128"/>
              </a:rPr>
              <a:t> </a:t>
            </a:r>
            <a:r>
              <a:rPr lang="en-US" altLang="en-US" sz="2400" dirty="0">
                <a:latin typeface="Calibri"/>
                <a:ea typeface="ＭＳ Ｐゴシック" charset="-128"/>
              </a:rPr>
              <a:t>copy</a:t>
            </a:r>
            <a:endParaRPr lang="en-US" altLang="en-US" sz="2600" dirty="0">
              <a:latin typeface="Calibri"/>
              <a:ea typeface="ＭＳ Ｐゴシック" charset="-128"/>
            </a:endParaRPr>
          </a:p>
          <a:p>
            <a:pPr marL="460375" lvl="1" indent="-246063">
              <a:lnSpc>
                <a:spcPct val="100000"/>
              </a:lnSpc>
            </a:pPr>
            <a:r>
              <a:rPr lang="en-US" altLang="en-US" dirty="0">
                <a:latin typeface="Calibri"/>
                <a:ea typeface="ＭＳ Ｐゴシック" charset="-128"/>
              </a:rPr>
              <a:t>time to send one copy: </a:t>
            </a:r>
            <a:r>
              <a:rPr lang="en-US" altLang="en-US" i="1" dirty="0">
                <a:solidFill>
                  <a:srgbClr val="C00000"/>
                </a:solidFill>
                <a:latin typeface="Calibri"/>
                <a:ea typeface="ＭＳ Ｐゴシック" charset="-128"/>
              </a:rPr>
              <a:t>F/u</a:t>
            </a:r>
            <a:r>
              <a:rPr lang="en-US" altLang="en-US" i="1" baseline="-25000" dirty="0">
                <a:solidFill>
                  <a:srgbClr val="C00000"/>
                </a:solidFill>
                <a:latin typeface="Calibri"/>
                <a:ea typeface="ＭＳ Ｐゴシック" charset="-128"/>
              </a:rPr>
              <a:t>s</a:t>
            </a:r>
            <a:r>
              <a:rPr lang="en-US" altLang="en-US" i="1" baseline="-25000" dirty="0">
                <a:latin typeface="Calibri"/>
                <a:ea typeface="ＭＳ Ｐゴシック" charset="-128"/>
              </a:rPr>
              <a:t> </a:t>
            </a:r>
            <a:endParaRPr lang="en-US" altLang="en-US" dirty="0">
              <a:latin typeface="Calibri"/>
              <a:ea typeface="ＭＳ Ｐゴシック" charset="-128"/>
            </a:endParaRPr>
          </a:p>
        </p:txBody>
      </p:sp>
      <p:sp>
        <p:nvSpPr>
          <p:cNvPr id="181253" name="Text Box 51"/>
          <p:cNvSpPr txBox="1">
            <a:spLocks noChangeArrowheads="1"/>
          </p:cNvSpPr>
          <p:nvPr/>
        </p:nvSpPr>
        <p:spPr bwMode="auto">
          <a:xfrm>
            <a:off x="217488" y="4690080"/>
            <a:ext cx="8744344" cy="391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i="1" dirty="0"/>
              <a:t>T</a:t>
            </a:r>
            <a:r>
              <a:rPr lang="en-US" altLang="en-US" i="1" smtClean="0"/>
              <a:t>ime </a:t>
            </a:r>
            <a:r>
              <a:rPr lang="en-US" altLang="en-US" i="1" dirty="0"/>
              <a:t>to  distribute </a:t>
            </a:r>
            <a:r>
              <a:rPr lang="en-US" altLang="en-US" i="1"/>
              <a:t>F </a:t>
            </a:r>
            <a:r>
              <a:rPr lang="en-US" altLang="en-US" i="1" smtClean="0"/>
              <a:t>to </a:t>
            </a:r>
            <a:r>
              <a:rPr lang="en-US" altLang="en-US" i="1" dirty="0"/>
              <a:t>N clients </a:t>
            </a:r>
            <a:r>
              <a:rPr lang="en-US" altLang="en-US" i="1"/>
              <a:t>using </a:t>
            </a:r>
            <a:r>
              <a:rPr lang="en-US" altLang="en-US" i="1" smtClean="0"/>
              <a:t>P2P </a:t>
            </a:r>
            <a:r>
              <a:rPr lang="en-US" altLang="en-US" i="1" dirty="0"/>
              <a:t>approach</a:t>
            </a:r>
            <a:r>
              <a:rPr lang="en-US" altLang="en-US" sz="2400" dirty="0">
                <a:latin typeface="Comic Sans MS" charset="0"/>
              </a:rPr>
              <a:t> </a:t>
            </a:r>
            <a:endParaRPr lang="en-US" altLang="en-US" sz="2800" dirty="0">
              <a:latin typeface="Comic Sans MS" charset="0"/>
            </a:endParaRPr>
          </a:p>
        </p:txBody>
      </p:sp>
      <p:sp>
        <p:nvSpPr>
          <p:cNvPr id="181254" name="Rectangle 55"/>
          <p:cNvSpPr>
            <a:spLocks noChangeArrowheads="1"/>
          </p:cNvSpPr>
          <p:nvPr/>
        </p:nvSpPr>
        <p:spPr bwMode="auto">
          <a:xfrm>
            <a:off x="217488" y="4659649"/>
            <a:ext cx="8726487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charset="0"/>
            </a:endParaRPr>
          </a:p>
        </p:txBody>
      </p:sp>
      <p:sp>
        <p:nvSpPr>
          <p:cNvPr id="181256" name="Freeform 4"/>
          <p:cNvSpPr>
            <a:spLocks/>
          </p:cNvSpPr>
          <p:nvPr/>
        </p:nvSpPr>
        <p:spPr bwMode="auto">
          <a:xfrm>
            <a:off x="5837002" y="1823703"/>
            <a:ext cx="2136775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57" name="Line 14"/>
          <p:cNvSpPr>
            <a:spLocks noChangeShapeType="1"/>
          </p:cNvSpPr>
          <p:nvPr/>
        </p:nvSpPr>
        <p:spPr bwMode="auto">
          <a:xfrm>
            <a:off x="5575065" y="1798303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8" name="Text Box 15"/>
          <p:cNvSpPr txBox="1">
            <a:spLocks noChangeArrowheads="1"/>
          </p:cNvSpPr>
          <p:nvPr/>
        </p:nvSpPr>
        <p:spPr bwMode="auto">
          <a:xfrm>
            <a:off x="5600465" y="1476041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s</a:t>
            </a:r>
          </a:p>
        </p:txBody>
      </p:sp>
      <p:sp>
        <p:nvSpPr>
          <p:cNvPr id="181259" name="Line 39"/>
          <p:cNvSpPr>
            <a:spLocks noChangeShapeType="1"/>
          </p:cNvSpPr>
          <p:nvPr/>
        </p:nvSpPr>
        <p:spPr bwMode="auto">
          <a:xfrm>
            <a:off x="5325827" y="2425366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0" name="Line 40"/>
          <p:cNvSpPr>
            <a:spLocks noChangeShapeType="1"/>
          </p:cNvSpPr>
          <p:nvPr/>
        </p:nvSpPr>
        <p:spPr bwMode="auto">
          <a:xfrm flipH="1">
            <a:off x="5355990" y="2526966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1" name="Text Box 44"/>
          <p:cNvSpPr txBox="1">
            <a:spLocks noChangeArrowheads="1"/>
          </p:cNvSpPr>
          <p:nvPr/>
        </p:nvSpPr>
        <p:spPr bwMode="auto">
          <a:xfrm>
            <a:off x="6419615" y="2172953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181262" name="AutoShape 327"/>
          <p:cNvSpPr>
            <a:spLocks noChangeArrowheads="1"/>
          </p:cNvSpPr>
          <p:nvPr/>
        </p:nvSpPr>
        <p:spPr bwMode="auto">
          <a:xfrm>
            <a:off x="4976577" y="1274428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/>
          </a:p>
        </p:txBody>
      </p:sp>
      <p:sp>
        <p:nvSpPr>
          <p:cNvPr id="181263" name="Line 22"/>
          <p:cNvSpPr>
            <a:spLocks noChangeShapeType="1"/>
          </p:cNvSpPr>
          <p:nvPr/>
        </p:nvSpPr>
        <p:spPr bwMode="auto">
          <a:xfrm flipV="1">
            <a:off x="7237177" y="1531603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4" name="Line 23"/>
          <p:cNvSpPr>
            <a:spLocks noChangeShapeType="1"/>
          </p:cNvSpPr>
          <p:nvPr/>
        </p:nvSpPr>
        <p:spPr bwMode="auto">
          <a:xfrm flipH="1">
            <a:off x="7314965" y="1537953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5" name="Line 22"/>
          <p:cNvSpPr>
            <a:spLocks noChangeShapeType="1"/>
          </p:cNvSpPr>
          <p:nvPr/>
        </p:nvSpPr>
        <p:spPr bwMode="auto">
          <a:xfrm flipV="1">
            <a:off x="6652977" y="1449053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6" name="Line 23"/>
          <p:cNvSpPr>
            <a:spLocks noChangeShapeType="1"/>
          </p:cNvSpPr>
          <p:nvPr/>
        </p:nvSpPr>
        <p:spPr bwMode="auto">
          <a:xfrm flipH="1">
            <a:off x="6729177" y="1455403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7" name="Line 26"/>
          <p:cNvSpPr>
            <a:spLocks noChangeShapeType="1"/>
          </p:cNvSpPr>
          <p:nvPr/>
        </p:nvSpPr>
        <p:spPr bwMode="auto">
          <a:xfrm>
            <a:off x="7959490" y="2292016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8" name="Line 27"/>
          <p:cNvSpPr>
            <a:spLocks noChangeShapeType="1"/>
          </p:cNvSpPr>
          <p:nvPr/>
        </p:nvSpPr>
        <p:spPr bwMode="auto">
          <a:xfrm>
            <a:off x="7962665" y="2395203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9" name="Text Box 41"/>
          <p:cNvSpPr txBox="1">
            <a:spLocks noChangeArrowheads="1"/>
          </p:cNvSpPr>
          <p:nvPr/>
        </p:nvSpPr>
        <p:spPr bwMode="auto">
          <a:xfrm>
            <a:off x="8049977" y="1858628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d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81270" name="Text Box 41"/>
          <p:cNvSpPr txBox="1">
            <a:spLocks noChangeArrowheads="1"/>
          </p:cNvSpPr>
          <p:nvPr/>
        </p:nvSpPr>
        <p:spPr bwMode="auto">
          <a:xfrm>
            <a:off x="8065852" y="2376153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81271" name="Text Box 47"/>
          <p:cNvSpPr txBox="1">
            <a:spLocks noChangeArrowheads="1"/>
          </p:cNvSpPr>
          <p:nvPr/>
        </p:nvSpPr>
        <p:spPr bwMode="auto">
          <a:xfrm>
            <a:off x="4735277" y="1328403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/>
              <a:t>F</a:t>
            </a:r>
            <a:endParaRPr lang="en-US" altLang="en-US" sz="1400" i="1" baseline="-2500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1272" name="Text Box 31"/>
              <p:cNvSpPr txBox="1">
                <a:spLocks noChangeArrowheads="1"/>
              </p:cNvSpPr>
              <p:nvPr/>
            </p:nvSpPr>
            <p:spPr bwMode="auto">
              <a:xfrm>
                <a:off x="1393935" y="5140605"/>
                <a:ext cx="6425926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2800" i="1" dirty="0" smtClean="0">
                    <a:solidFill>
                      <a:srgbClr val="C00000"/>
                    </a:solidFill>
                  </a:rPr>
                  <a:t> D</a:t>
                </a:r>
                <a:r>
                  <a:rPr lang="en-US" altLang="en-US" sz="2800" i="1" baseline="-25000" dirty="0">
                    <a:solidFill>
                      <a:srgbClr val="C00000"/>
                    </a:solidFill>
                  </a:rPr>
                  <a:t>P2P</a:t>
                </a:r>
                <a:r>
                  <a:rPr lang="en-US" altLang="en-US" sz="2800" i="1" dirty="0">
                    <a:solidFill>
                      <a:srgbClr val="C0000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en-US" sz="2800" b="0" i="1" smtClean="0">
                        <a:solidFill>
                          <a:srgbClr val="C00000"/>
                        </a:solidFill>
                        <a:latin typeface="Cambria Math" charset="0"/>
                      </a:rPr>
                      <m:t>≥</m:t>
                    </m:r>
                  </m:oMath>
                </a14:m>
                <a:r>
                  <a:rPr lang="en-US" altLang="en-US" sz="2800" i="1" dirty="0" smtClean="0">
                    <a:solidFill>
                      <a:srgbClr val="C00000"/>
                    </a:solidFill>
                  </a:rPr>
                  <a:t> </a:t>
                </a:r>
                <a:r>
                  <a:rPr lang="en-US" altLang="en-US" sz="2800" dirty="0" smtClean="0">
                    <a:solidFill>
                      <a:srgbClr val="C00000"/>
                    </a:solidFill>
                  </a:rPr>
                  <a:t>max{</a:t>
                </a:r>
                <a:r>
                  <a:rPr lang="en-US" altLang="en-US" sz="2800" i="1" dirty="0" smtClean="0">
                    <a:solidFill>
                      <a:srgbClr val="C00000"/>
                    </a:solidFill>
                  </a:rPr>
                  <a:t>F/u</a:t>
                </a:r>
                <a:r>
                  <a:rPr lang="en-US" altLang="en-US" sz="2800" i="1" baseline="-25000" dirty="0" smtClean="0">
                    <a:solidFill>
                      <a:srgbClr val="C00000"/>
                    </a:solidFill>
                  </a:rPr>
                  <a:t>s </a:t>
                </a:r>
                <a:r>
                  <a:rPr lang="en-US" altLang="en-US" sz="2800" i="1" dirty="0" smtClean="0">
                    <a:solidFill>
                      <a:srgbClr val="C00000"/>
                    </a:solidFill>
                  </a:rPr>
                  <a:t>, F/</a:t>
                </a:r>
                <a:r>
                  <a:rPr lang="en-US" altLang="en-US" sz="2800" i="1" dirty="0" err="1" smtClean="0">
                    <a:solidFill>
                      <a:srgbClr val="C00000"/>
                    </a:solidFill>
                  </a:rPr>
                  <a:t>d</a:t>
                </a:r>
                <a:r>
                  <a:rPr lang="en-US" altLang="en-US" sz="2800" i="1" baseline="-25000" dirty="0" err="1" smtClean="0">
                    <a:solidFill>
                      <a:srgbClr val="C00000"/>
                    </a:solidFill>
                  </a:rPr>
                  <a:t>min</a:t>
                </a:r>
                <a:r>
                  <a:rPr lang="en-US" altLang="en-US" sz="2800" i="1" baseline="-25000" dirty="0" smtClean="0">
                    <a:solidFill>
                      <a:srgbClr val="C00000"/>
                    </a:solidFill>
                  </a:rPr>
                  <a:t> </a:t>
                </a:r>
                <a:r>
                  <a:rPr lang="en-US" altLang="en-US" sz="2800" i="1" dirty="0" smtClean="0">
                    <a:solidFill>
                      <a:srgbClr val="C00000"/>
                    </a:solidFill>
                  </a:rPr>
                  <a:t>, NF</a:t>
                </a:r>
                <a:r>
                  <a:rPr lang="en-US" altLang="en-US" sz="2800" i="1" dirty="0">
                    <a:solidFill>
                      <a:srgbClr val="C00000"/>
                    </a:solidFill>
                  </a:rPr>
                  <a:t>/(</a:t>
                </a:r>
                <a:r>
                  <a:rPr lang="en-US" altLang="en-US" sz="2400" i="1" dirty="0">
                    <a:solidFill>
                      <a:srgbClr val="C00000"/>
                    </a:solidFill>
                  </a:rPr>
                  <a:t>u</a:t>
                </a:r>
                <a:r>
                  <a:rPr lang="en-US" altLang="en-US" sz="2400" i="1" baseline="-25000" dirty="0">
                    <a:solidFill>
                      <a:srgbClr val="C00000"/>
                    </a:solidFill>
                  </a:rPr>
                  <a:t>s</a:t>
                </a:r>
                <a:r>
                  <a:rPr lang="en-US" altLang="en-US" sz="2400" i="1" dirty="0">
                    <a:solidFill>
                      <a:srgbClr val="C00000"/>
                    </a:solidFill>
                  </a:rPr>
                  <a:t> + </a:t>
                </a:r>
                <a14:m>
                  <m:oMath xmlns:m="http://schemas.openxmlformats.org/officeDocument/2006/math">
                    <m:r>
                      <a:rPr lang="en-US" altLang="en-US" sz="2400" b="0" i="1" smtClean="0">
                        <a:solidFill>
                          <a:srgbClr val="C00000"/>
                        </a:solidFill>
                        <a:latin typeface="Cambria Math" charset="0"/>
                      </a:rPr>
                      <m:t>∑</m:t>
                    </m:r>
                  </m:oMath>
                </a14:m>
                <a:r>
                  <a:rPr lang="en-US" altLang="en-US" sz="2400" i="1" dirty="0" err="1" smtClean="0">
                    <a:solidFill>
                      <a:srgbClr val="C00000"/>
                    </a:solidFill>
                  </a:rPr>
                  <a:t>u</a:t>
                </a:r>
                <a:r>
                  <a:rPr lang="en-US" altLang="en-US" sz="2400" i="1" baseline="-25000" dirty="0" err="1" smtClean="0">
                    <a:solidFill>
                      <a:srgbClr val="C00000"/>
                    </a:solidFill>
                  </a:rPr>
                  <a:t>i</a:t>
                </a:r>
                <a:r>
                  <a:rPr lang="en-US" altLang="en-US" sz="2800" dirty="0">
                    <a:solidFill>
                      <a:srgbClr val="C00000"/>
                    </a:solidFill>
                  </a:rPr>
                  <a:t>)}</a:t>
                </a:r>
                <a:r>
                  <a:rPr lang="en-US" altLang="en-US" sz="2800" i="1" dirty="0">
                    <a:solidFill>
                      <a:srgbClr val="C00000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181272" name="Text 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393935" y="5140605"/>
                <a:ext cx="6425926" cy="523220"/>
              </a:xfrm>
              <a:prstGeom prst="rect">
                <a:avLst/>
              </a:prstGeom>
              <a:blipFill rotWithShape="0">
                <a:blip r:embed="rId3"/>
                <a:stretch>
                  <a:fillRect l="-474" t="-11628" b="-3139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1273" name="Rectangle 47"/>
          <p:cNvSpPr>
            <a:spLocks noChangeArrowheads="1"/>
          </p:cNvSpPr>
          <p:nvPr/>
        </p:nvSpPr>
        <p:spPr bwMode="auto">
          <a:xfrm>
            <a:off x="97072" y="2309813"/>
            <a:ext cx="4959116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34950" indent="-23495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C</a:t>
            </a:r>
            <a:r>
              <a:rPr lang="en-US" altLang="en-US" sz="2400" i="1" dirty="0" smtClean="0">
                <a:solidFill>
                  <a:srgbClr val="CC0000"/>
                </a:solidFill>
                <a:latin typeface="Calibri"/>
              </a:rPr>
              <a:t>lient</a:t>
            </a:r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: </a:t>
            </a:r>
            <a:r>
              <a:rPr lang="en-US" altLang="en-US" sz="2400" dirty="0">
                <a:latin typeface="Calibri"/>
              </a:rPr>
              <a:t>each client must download file copy</a:t>
            </a:r>
          </a:p>
          <a:p>
            <a:pPr marL="522288" lvl="1" indent="-277813">
              <a:lnSpc>
                <a:spcPct val="85000"/>
              </a:lnSpc>
              <a:spcBef>
                <a:spcPts val="6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en-US" sz="2400" dirty="0">
                <a:latin typeface="Calibri"/>
              </a:rPr>
              <a:t>min client download time: </a:t>
            </a:r>
            <a:r>
              <a:rPr lang="en-US" altLang="en-US" sz="2400" i="1" dirty="0">
                <a:solidFill>
                  <a:srgbClr val="C00000"/>
                </a:solidFill>
                <a:latin typeface="Calibri"/>
              </a:rPr>
              <a:t>F/</a:t>
            </a:r>
            <a:r>
              <a:rPr lang="en-US" altLang="en-US" sz="2400" i="1" dirty="0" err="1">
                <a:solidFill>
                  <a:srgbClr val="C00000"/>
                </a:solidFill>
                <a:latin typeface="Calibri"/>
              </a:rPr>
              <a:t>d</a:t>
            </a:r>
            <a:r>
              <a:rPr lang="en-US" altLang="en-US" sz="2400" i="1" baseline="-25000" dirty="0" err="1">
                <a:solidFill>
                  <a:srgbClr val="C00000"/>
                </a:solidFill>
                <a:latin typeface="Calibri"/>
              </a:rPr>
              <a:t>min</a:t>
            </a:r>
            <a:r>
              <a:rPr lang="en-US" altLang="en-US" sz="2400" i="1" dirty="0">
                <a:solidFill>
                  <a:srgbClr val="C00000"/>
                </a:solidFill>
                <a:latin typeface="Calibri"/>
              </a:rPr>
              <a:t> 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1275" name="Rectangle 47"/>
              <p:cNvSpPr>
                <a:spLocks noChangeArrowheads="1"/>
              </p:cNvSpPr>
              <p:nvPr/>
            </p:nvSpPr>
            <p:spPr bwMode="auto">
              <a:xfrm>
                <a:off x="120414" y="3597233"/>
                <a:ext cx="8841418" cy="8623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t"/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681038" indent="-223838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234950" indent="-234950">
                  <a:lnSpc>
                    <a:spcPct val="85000"/>
                  </a:lnSpc>
                  <a:buClr>
                    <a:srgbClr val="000099"/>
                  </a:buClr>
                  <a:buSzPct val="100000"/>
                  <a:buFont typeface="Wingdings" charset="2"/>
                  <a:buChar char="§"/>
                </a:pPr>
                <a:r>
                  <a:rPr lang="en-US" altLang="en-US" sz="2400" i="1" dirty="0">
                    <a:solidFill>
                      <a:srgbClr val="CC0000"/>
                    </a:solidFill>
                    <a:latin typeface="Calibri"/>
                  </a:rPr>
                  <a:t>C</a:t>
                </a:r>
                <a:r>
                  <a:rPr lang="en-US" altLang="en-US" sz="2400" i="1" dirty="0" smtClean="0">
                    <a:solidFill>
                      <a:srgbClr val="CC0000"/>
                    </a:solidFill>
                    <a:latin typeface="Calibri"/>
                  </a:rPr>
                  <a:t>lients</a:t>
                </a:r>
                <a:r>
                  <a:rPr lang="en-US" altLang="en-US" sz="2400" i="1" dirty="0">
                    <a:solidFill>
                      <a:srgbClr val="CC0000"/>
                    </a:solidFill>
                    <a:latin typeface="Calibri"/>
                  </a:rPr>
                  <a:t>: </a:t>
                </a:r>
                <a:r>
                  <a:rPr lang="en-US" altLang="en-US" sz="2400" dirty="0" smtClean="0">
                    <a:latin typeface="Calibri"/>
                  </a:rPr>
                  <a:t>must </a:t>
                </a:r>
                <a:r>
                  <a:rPr lang="en-US" altLang="en-US" sz="2400" dirty="0">
                    <a:latin typeface="Calibri"/>
                  </a:rPr>
                  <a:t>download </a:t>
                </a:r>
                <a:r>
                  <a:rPr lang="en-US" altLang="en-US" sz="2400" dirty="0" smtClean="0">
                    <a:latin typeface="Calibri"/>
                  </a:rPr>
                  <a:t>total </a:t>
                </a:r>
                <a:r>
                  <a:rPr lang="en-US" altLang="en-US" sz="2400" i="1" dirty="0" smtClean="0">
                    <a:latin typeface="Calibri"/>
                  </a:rPr>
                  <a:t>NF</a:t>
                </a:r>
                <a:r>
                  <a:rPr lang="en-US" altLang="en-US" sz="2400" dirty="0" smtClean="0">
                    <a:latin typeface="Calibri"/>
                  </a:rPr>
                  <a:t> bits </a:t>
                </a:r>
                <a:r>
                  <a:rPr lang="en-US" altLang="en-US" sz="2400" dirty="0" smtClean="0">
                    <a:latin typeface="Calibri"/>
                    <a:sym typeface="Wingdings"/>
                  </a:rPr>
                  <a:t> still need to upload </a:t>
                </a:r>
                <a:r>
                  <a:rPr lang="en-US" altLang="en-US" sz="2400" i="1" dirty="0" smtClean="0">
                    <a:latin typeface="Calibri"/>
                    <a:sym typeface="Wingdings"/>
                  </a:rPr>
                  <a:t>NF</a:t>
                </a:r>
                <a:r>
                  <a:rPr lang="en-US" altLang="en-US" sz="2400" dirty="0" smtClean="0">
                    <a:latin typeface="Calibri"/>
                    <a:sym typeface="Wingdings"/>
                  </a:rPr>
                  <a:t> bits</a:t>
                </a:r>
                <a:endParaRPr lang="en-US" altLang="en-US" sz="2400" dirty="0">
                  <a:latin typeface="Calibri"/>
                </a:endParaRPr>
              </a:p>
              <a:p>
                <a:pPr marL="680720" lvl="1" indent="-223520">
                  <a:lnSpc>
                    <a:spcPct val="85000"/>
                  </a:lnSpc>
                  <a:spcBef>
                    <a:spcPts val="600"/>
                  </a:spcBef>
                  <a:buClr>
                    <a:srgbClr val="000099"/>
                  </a:buClr>
                  <a:buSzTx/>
                  <a:buFont typeface="Arial" charset="0"/>
                  <a:buChar char="•"/>
                </a:pPr>
                <a:r>
                  <a:rPr lang="en-US" altLang="en-US" sz="2400" dirty="0">
                    <a:latin typeface="Calibri"/>
                  </a:rPr>
                  <a:t>max upload rate (limiting max download rate) is </a:t>
                </a:r>
                <a:r>
                  <a:rPr lang="en-US" altLang="en-US" sz="2400" i="1" dirty="0">
                    <a:latin typeface="Calibri"/>
                  </a:rPr>
                  <a:t>u</a:t>
                </a:r>
                <a:r>
                  <a:rPr lang="en-US" altLang="en-US" sz="2400" i="1" baseline="-25000" dirty="0">
                    <a:latin typeface="Calibri"/>
                  </a:rPr>
                  <a:t>s</a:t>
                </a:r>
                <a:r>
                  <a:rPr lang="en-US" altLang="en-US" sz="2400" i="1" dirty="0">
                    <a:latin typeface="Calibri"/>
                  </a:rPr>
                  <a:t> + </a:t>
                </a:r>
                <a14:m>
                  <m:oMath xmlns:m="http://schemas.openxmlformats.org/officeDocument/2006/math">
                    <m:r>
                      <a:rPr lang="en-US" altLang="en-US" sz="2400" i="1">
                        <a:latin typeface="Cambria Math" charset="0"/>
                      </a:rPr>
                      <m:t>∑ </m:t>
                    </m:r>
                  </m:oMath>
                </a14:m>
                <a:r>
                  <a:rPr lang="en-US" altLang="en-US" sz="2400" i="1" dirty="0" err="1" smtClean="0">
                    <a:latin typeface="Calibri"/>
                  </a:rPr>
                  <a:t>u</a:t>
                </a:r>
                <a:r>
                  <a:rPr lang="en-US" altLang="en-US" sz="2400" i="1" baseline="-25000" dirty="0" err="1" smtClean="0">
                    <a:latin typeface="Calibri"/>
                  </a:rPr>
                  <a:t>i</a:t>
                </a:r>
                <a:endParaRPr lang="en-US" altLang="en-US" sz="2400" i="1" baseline="-25000" dirty="0">
                  <a:latin typeface="Calibri"/>
                </a:endParaRPr>
              </a:p>
            </p:txBody>
          </p:sp>
        </mc:Choice>
        <mc:Fallback xmlns="">
          <p:sp>
            <p:nvSpPr>
              <p:cNvPr id="181275" name="Rectangle 4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20414" y="3597233"/>
                <a:ext cx="8841418" cy="862390"/>
              </a:xfrm>
              <a:prstGeom prst="rect">
                <a:avLst/>
              </a:prstGeom>
              <a:blipFill rotWithShape="0">
                <a:blip r:embed="rId4"/>
                <a:stretch>
                  <a:fillRect l="-966" t="-16197" b="-6197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5813" name="Line 53"/>
          <p:cNvSpPr>
            <a:spLocks noChangeShapeType="1"/>
          </p:cNvSpPr>
          <p:nvPr/>
        </p:nvSpPr>
        <p:spPr bwMode="auto">
          <a:xfrm flipV="1">
            <a:off x="6143946" y="5620029"/>
            <a:ext cx="774489" cy="82186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/>
          <p:cNvSpPr txBox="1">
            <a:spLocks noChangeArrowheads="1"/>
          </p:cNvSpPr>
          <p:nvPr/>
        </p:nvSpPr>
        <p:spPr bwMode="auto">
          <a:xfrm>
            <a:off x="347740" y="6315589"/>
            <a:ext cx="590604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dirty="0">
                <a:latin typeface="Calibri"/>
              </a:rPr>
              <a:t>… but so does this, as each peer brings service capacity</a:t>
            </a:r>
          </a:p>
        </p:txBody>
      </p:sp>
      <p:sp>
        <p:nvSpPr>
          <p:cNvPr id="2" name="Line 53"/>
          <p:cNvSpPr>
            <a:spLocks noChangeShapeType="1"/>
          </p:cNvSpPr>
          <p:nvPr/>
        </p:nvSpPr>
        <p:spPr bwMode="auto">
          <a:xfrm flipV="1">
            <a:off x="4890500" y="5575580"/>
            <a:ext cx="600774" cy="50911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Text Box 54"/>
          <p:cNvSpPr txBox="1">
            <a:spLocks noChangeArrowheads="1"/>
          </p:cNvSpPr>
          <p:nvPr/>
        </p:nvSpPr>
        <p:spPr bwMode="auto">
          <a:xfrm>
            <a:off x="2462290" y="6002851"/>
            <a:ext cx="2691571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dirty="0">
                <a:latin typeface="Calibri"/>
              </a:rPr>
              <a:t>increases linearly in </a:t>
            </a:r>
            <a:r>
              <a:rPr lang="en-US" altLang="en-US" i="1" dirty="0">
                <a:latin typeface="Calibri"/>
              </a:rPr>
              <a:t>N</a:t>
            </a:r>
            <a:r>
              <a:rPr lang="en-US" altLang="en-US" dirty="0">
                <a:latin typeface="Calibri"/>
              </a:rPr>
              <a:t> …</a:t>
            </a:r>
          </a:p>
        </p:txBody>
      </p:sp>
      <p:grpSp>
        <p:nvGrpSpPr>
          <p:cNvPr id="181280" name="Group 41"/>
          <p:cNvGrpSpPr>
            <a:grpSpLocks/>
          </p:cNvGrpSpPr>
          <p:nvPr/>
        </p:nvGrpSpPr>
        <p:grpSpPr bwMode="auto">
          <a:xfrm>
            <a:off x="5351227" y="1403016"/>
            <a:ext cx="292100" cy="517525"/>
            <a:chOff x="4140" y="429"/>
            <a:chExt cx="1425" cy="2396"/>
          </a:xfrm>
        </p:grpSpPr>
        <p:sp>
          <p:nvSpPr>
            <p:cNvPr id="181293" name="Freeform 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4" name="Rectangle 43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295" name="Freeform 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6" name="Freeform 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7" name="Rectangle 46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298" name="Group 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1323" name="AutoShape 48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4" name="AutoShape 49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299" name="Rectangle 50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300" name="Group 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1321" name="AutoShape 52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2" name="AutoShape 53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1" name="Rectangle 54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02" name="Rectangle 55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303" name="Group 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1319" name="AutoShape 5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0" name="AutoShape 58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4" name="Freeform 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1305" name="Group 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1317" name="AutoShape 61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18" name="AutoShape 62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6" name="Rectangle 63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07" name="Freeform 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8" name="Freeform 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9" name="Oval 66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0" name="Freeform 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11" name="AutoShape 68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2" name="AutoShape 69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3" name="Oval 70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4" name="Oval 71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81315" name="Oval 72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6" name="Rectangle 73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81281" name="Group 74"/>
          <p:cNvGrpSpPr>
            <a:grpSpLocks/>
          </p:cNvGrpSpPr>
          <p:nvPr/>
        </p:nvGrpSpPr>
        <p:grpSpPr bwMode="auto">
          <a:xfrm flipH="1">
            <a:off x="8605602" y="2074528"/>
            <a:ext cx="620713" cy="512763"/>
            <a:chOff x="-44" y="1473"/>
            <a:chExt cx="981" cy="1105"/>
          </a:xfrm>
        </p:grpSpPr>
        <p:pic>
          <p:nvPicPr>
            <p:cNvPr id="181291" name="Picture 7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2" name="Freeform 7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2" name="Group 77"/>
          <p:cNvGrpSpPr>
            <a:grpSpLocks/>
          </p:cNvGrpSpPr>
          <p:nvPr/>
        </p:nvGrpSpPr>
        <p:grpSpPr bwMode="auto">
          <a:xfrm>
            <a:off x="6537090" y="996616"/>
            <a:ext cx="620712" cy="512762"/>
            <a:chOff x="-44" y="1473"/>
            <a:chExt cx="981" cy="1105"/>
          </a:xfrm>
        </p:grpSpPr>
        <p:pic>
          <p:nvPicPr>
            <p:cNvPr id="181289" name="Picture 78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0" name="Freeform 7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3" name="Group 80"/>
          <p:cNvGrpSpPr>
            <a:grpSpLocks/>
          </p:cNvGrpSpPr>
          <p:nvPr/>
        </p:nvGrpSpPr>
        <p:grpSpPr bwMode="auto">
          <a:xfrm>
            <a:off x="7146690" y="1072816"/>
            <a:ext cx="620712" cy="512762"/>
            <a:chOff x="-44" y="1473"/>
            <a:chExt cx="981" cy="1105"/>
          </a:xfrm>
        </p:grpSpPr>
        <p:pic>
          <p:nvPicPr>
            <p:cNvPr id="181287" name="Picture 81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8" name="Freeform 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4" name="Group 83"/>
          <p:cNvGrpSpPr>
            <a:grpSpLocks/>
          </p:cNvGrpSpPr>
          <p:nvPr/>
        </p:nvGrpSpPr>
        <p:grpSpPr bwMode="auto">
          <a:xfrm>
            <a:off x="4708290" y="2204703"/>
            <a:ext cx="620712" cy="512763"/>
            <a:chOff x="-44" y="1473"/>
            <a:chExt cx="981" cy="1105"/>
          </a:xfrm>
        </p:grpSpPr>
        <p:pic>
          <p:nvPicPr>
            <p:cNvPr id="181285" name="Picture 84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6" name="Freeform 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296562" y="283947"/>
            <a:ext cx="8520113" cy="1143000"/>
          </a:xfrm>
          <a:prstGeom prst="rect">
            <a:avLst/>
          </a:prstGeom>
        </p:spPr>
        <p:txBody>
          <a:bodyPr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3600" dirty="0">
                <a:latin typeface="Calibri Light"/>
                <a:ea typeface="ＭＳ Ｐゴシック" charset="-128"/>
              </a:rPr>
              <a:t>File distribution time: P2P</a:t>
            </a:r>
          </a:p>
        </p:txBody>
      </p:sp>
      <p:pic>
        <p:nvPicPr>
          <p:cNvPr id="6" name="Picture 58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709613"/>
            <a:ext cx="4877916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5753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252" grpId="0" build="p"/>
      <p:bldP spid="181253" grpId="0"/>
      <p:bldP spid="181254" grpId="0" animBg="1"/>
      <p:bldP spid="181272" grpId="0"/>
      <p:bldP spid="245813" grpId="0" animBg="1"/>
      <p:bldP spid="245814" grpId="0"/>
      <p:bldP spid="2" grpId="0" animBg="1"/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4" name="Rectangle 4"/>
          <p:cNvSpPr>
            <a:spLocks noGrp="1" noChangeArrowheads="1"/>
          </p:cNvSpPr>
          <p:nvPr>
            <p:ph type="title"/>
          </p:nvPr>
        </p:nvSpPr>
        <p:spPr>
          <a:xfrm>
            <a:off x="309563" y="228600"/>
            <a:ext cx="7772400" cy="819150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P2P architecture</a:t>
            </a:r>
          </a:p>
        </p:txBody>
      </p:sp>
      <p:pic>
        <p:nvPicPr>
          <p:cNvPr id="46086" name="Picture 35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73125"/>
            <a:ext cx="401161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0" name="Group 783"/>
          <p:cNvGrpSpPr>
            <a:grpSpLocks/>
          </p:cNvGrpSpPr>
          <p:nvPr/>
        </p:nvGrpSpPr>
        <p:grpSpPr bwMode="auto">
          <a:xfrm>
            <a:off x="7831931" y="3680618"/>
            <a:ext cx="227013" cy="481013"/>
            <a:chOff x="4140" y="429"/>
            <a:chExt cx="1425" cy="2396"/>
          </a:xfrm>
        </p:grpSpPr>
        <p:sp>
          <p:nvSpPr>
            <p:cNvPr id="391" name="Freeform 78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Rectangle 785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3" name="Freeform 78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78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Rectangle 788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96" name="Group 78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1" name="AutoShape 790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2" name="AutoShape 791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97" name="Rectangle 792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98" name="Group 79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19" name="AutoShape 794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" name="AutoShape 795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99" name="Rectangle 796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00" name="Rectangle 797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01" name="Group 79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17" name="AutoShape 799"/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8" name="AutoShape 800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02" name="Freeform 80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3" name="Group 80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5" name="AutoShape 803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6" name="AutoShape 804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04" name="Rectangle 805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05" name="Freeform 80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" name="Freeform 80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" name="Oval 808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08" name="Freeform 80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" name="AutoShape 810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0" name="AutoShape 811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" name="Oval 812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2" name="Oval 813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13" name="Oval 814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4" name="Rectangle 815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423" name="Group 897"/>
          <p:cNvGrpSpPr>
            <a:grpSpLocks/>
          </p:cNvGrpSpPr>
          <p:nvPr/>
        </p:nvGrpSpPr>
        <p:grpSpPr bwMode="auto">
          <a:xfrm>
            <a:off x="5561013" y="3041650"/>
            <a:ext cx="444500" cy="407988"/>
            <a:chOff x="877" y="1008"/>
            <a:chExt cx="2747" cy="2591"/>
          </a:xfrm>
        </p:grpSpPr>
        <p:pic>
          <p:nvPicPr>
            <p:cNvPr id="424" name="Picture 898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5" name="Picture 899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6" name="Freeform 900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27" name="Picture 901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8" name="Freeform 902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Freeform 903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904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Freeform 905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906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Freeform 907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4" name="Group 908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41" name="Freeform 909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910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911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912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913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914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5" name="Freeform 915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916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Freeform 917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Freeform 918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Freeform 919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Freeform 920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7" name="Line 1035"/>
          <p:cNvSpPr>
            <a:spLocks noChangeShapeType="1"/>
          </p:cNvSpPr>
          <p:nvPr/>
        </p:nvSpPr>
        <p:spPr bwMode="auto">
          <a:xfrm>
            <a:off x="5891788" y="3343509"/>
            <a:ext cx="1965663" cy="698874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7202683" y="3074440"/>
            <a:ext cx="17075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/>
              <a:t>Game Server</a:t>
            </a:r>
          </a:p>
        </p:txBody>
      </p:sp>
      <p:grpSp>
        <p:nvGrpSpPr>
          <p:cNvPr id="449" name="Group 897"/>
          <p:cNvGrpSpPr>
            <a:grpSpLocks/>
          </p:cNvGrpSpPr>
          <p:nvPr/>
        </p:nvGrpSpPr>
        <p:grpSpPr bwMode="auto">
          <a:xfrm>
            <a:off x="5520398" y="4013962"/>
            <a:ext cx="444500" cy="407988"/>
            <a:chOff x="877" y="1008"/>
            <a:chExt cx="2747" cy="2591"/>
          </a:xfrm>
        </p:grpSpPr>
        <p:pic>
          <p:nvPicPr>
            <p:cNvPr id="450" name="Picture 898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" name="Picture 899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" name="Freeform 900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1 w 2982"/>
                <a:gd name="T5" fmla="*/ 1 h 2442"/>
                <a:gd name="T6" fmla="*/ 1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3" name="Picture 901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4" name="Freeform 902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 w 2528"/>
                <a:gd name="T3" fmla="*/ 1 h 455"/>
                <a:gd name="T4" fmla="*/ 1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" name="Freeform 903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" name="Freeform 904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" name="Freeform 905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1 w 2773"/>
                <a:gd name="T5" fmla="*/ 1 h 738"/>
                <a:gd name="T6" fmla="*/ 1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" name="Freeform 906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 w 637"/>
                <a:gd name="T1" fmla="*/ 0 h 1659"/>
                <a:gd name="T2" fmla="*/ 1 w 637"/>
                <a:gd name="T3" fmla="*/ 0 h 1659"/>
                <a:gd name="T4" fmla="*/ 1 w 637"/>
                <a:gd name="T5" fmla="*/ 11 h 1659"/>
                <a:gd name="T6" fmla="*/ 0 w 637"/>
                <a:gd name="T7" fmla="*/ 11 h 1659"/>
                <a:gd name="T8" fmla="*/ 1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" name="Freeform 907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6 w 2216"/>
                <a:gd name="T5" fmla="*/ 4 h 550"/>
                <a:gd name="T6" fmla="*/ 6 w 2216"/>
                <a:gd name="T7" fmla="*/ 3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0" name="Group 908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7" name="Freeform 909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910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911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912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913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914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" name="Freeform 915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1 h 792"/>
                <a:gd name="T8" fmla="*/ 1 w 990"/>
                <a:gd name="T9" fmla="*/ 1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" name="Freeform 916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 w 2532"/>
                <a:gd name="T5" fmla="*/ 1 h 723"/>
                <a:gd name="T6" fmla="*/ 2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" name="Freeform 917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Freeform 918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Freeform 919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Freeform 920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 h 723"/>
                <a:gd name="T6" fmla="*/ 0 w 2532"/>
                <a:gd name="T7" fmla="*/ 1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3" name="Line 1035"/>
          <p:cNvSpPr>
            <a:spLocks noChangeShapeType="1"/>
          </p:cNvSpPr>
          <p:nvPr/>
        </p:nvSpPr>
        <p:spPr bwMode="auto">
          <a:xfrm flipV="1">
            <a:off x="5915222" y="4112691"/>
            <a:ext cx="1764400" cy="20312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5464882" y="2362387"/>
            <a:ext cx="2544969" cy="1832396"/>
            <a:chOff x="5464882" y="2362387"/>
            <a:chExt cx="2544969" cy="1832396"/>
          </a:xfrm>
        </p:grpSpPr>
        <p:grpSp>
          <p:nvGrpSpPr>
            <p:cNvPr id="474" name="Group 897"/>
            <p:cNvGrpSpPr>
              <a:grpSpLocks/>
            </p:cNvGrpSpPr>
            <p:nvPr/>
          </p:nvGrpSpPr>
          <p:grpSpPr bwMode="auto">
            <a:xfrm>
              <a:off x="5464882" y="2362387"/>
              <a:ext cx="444500" cy="407988"/>
              <a:chOff x="877" y="1008"/>
              <a:chExt cx="2747" cy="2591"/>
            </a:xfrm>
          </p:grpSpPr>
          <p:pic>
            <p:nvPicPr>
              <p:cNvPr id="475" name="Picture 898" descr="antenna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76" name="Picture 899" descr="laptop_keyboar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7" name="Freeform 90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78" name="Picture 901" descr="screen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9" name="Freeform 90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90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90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90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90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90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5" name="Group 90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92" name="Freeform 90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" name="Freeform 91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" name="Freeform 91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" name="Freeform 91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" name="Freeform 91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" name="Freeform 91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86" name="Freeform 91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Freeform 91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Freeform 91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91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91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92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8" name="Line 1035"/>
            <p:cNvSpPr>
              <a:spLocks noChangeShapeType="1"/>
            </p:cNvSpPr>
            <p:nvPr/>
          </p:nvSpPr>
          <p:spPr bwMode="auto">
            <a:xfrm>
              <a:off x="5873916" y="2679192"/>
              <a:ext cx="2135935" cy="1515591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621031" y="1528981"/>
            <a:ext cx="2341394" cy="2489075"/>
            <a:chOff x="5621031" y="1528981"/>
            <a:chExt cx="2341394" cy="2489075"/>
          </a:xfrm>
        </p:grpSpPr>
        <p:grpSp>
          <p:nvGrpSpPr>
            <p:cNvPr id="500" name="Group 897"/>
            <p:cNvGrpSpPr>
              <a:grpSpLocks/>
            </p:cNvGrpSpPr>
            <p:nvPr/>
          </p:nvGrpSpPr>
          <p:grpSpPr bwMode="auto">
            <a:xfrm>
              <a:off x="5621031" y="1528981"/>
              <a:ext cx="444500" cy="407988"/>
              <a:chOff x="877" y="1008"/>
              <a:chExt cx="2747" cy="2591"/>
            </a:xfrm>
          </p:grpSpPr>
          <p:pic>
            <p:nvPicPr>
              <p:cNvPr id="501" name="Picture 898" descr="antenna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02" name="Picture 899" descr="laptop_keyboar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3" name="Freeform 90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504" name="Picture 901" descr="screen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5" name="Freeform 90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90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90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90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90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90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11" name="Group 90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518" name="Freeform 90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" name="Freeform 91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" name="Freeform 91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" name="Freeform 91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" name="Freeform 91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" name="Freeform 91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12" name="Freeform 91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91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91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91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91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92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24" name="Line 1035"/>
            <p:cNvSpPr>
              <a:spLocks noChangeShapeType="1"/>
            </p:cNvSpPr>
            <p:nvPr/>
          </p:nvSpPr>
          <p:spPr bwMode="auto">
            <a:xfrm>
              <a:off x="5951806" y="1830839"/>
              <a:ext cx="2010619" cy="2187217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447773" y="4194783"/>
            <a:ext cx="2562078" cy="1179429"/>
            <a:chOff x="5447773" y="4194783"/>
            <a:chExt cx="2562078" cy="1179429"/>
          </a:xfrm>
        </p:grpSpPr>
        <p:grpSp>
          <p:nvGrpSpPr>
            <p:cNvPr id="526" name="Group 897"/>
            <p:cNvGrpSpPr>
              <a:grpSpLocks/>
            </p:cNvGrpSpPr>
            <p:nvPr/>
          </p:nvGrpSpPr>
          <p:grpSpPr bwMode="auto">
            <a:xfrm>
              <a:off x="5447773" y="4966224"/>
              <a:ext cx="444500" cy="407988"/>
              <a:chOff x="877" y="1008"/>
              <a:chExt cx="2747" cy="2591"/>
            </a:xfrm>
          </p:grpSpPr>
          <p:pic>
            <p:nvPicPr>
              <p:cNvPr id="527" name="Picture 898" descr="antenna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8" name="Picture 899" descr="laptop_keyboar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9" name="Freeform 90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530" name="Picture 901" descr="screen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31" name="Freeform 90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90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90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90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90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90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37" name="Group 90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544" name="Freeform 90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" name="Freeform 91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" name="Freeform 91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" name="Freeform 91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" name="Freeform 91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" name="Freeform 91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8" name="Freeform 91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91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91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91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91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92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50" name="Line 1035"/>
            <p:cNvSpPr>
              <a:spLocks noChangeShapeType="1"/>
            </p:cNvSpPr>
            <p:nvPr/>
          </p:nvSpPr>
          <p:spPr bwMode="auto">
            <a:xfrm flipV="1">
              <a:off x="5891582" y="4194783"/>
              <a:ext cx="2118269" cy="897158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584138" y="743441"/>
            <a:ext cx="2295280" cy="3049801"/>
            <a:chOff x="5584138" y="743441"/>
            <a:chExt cx="2295280" cy="3049801"/>
          </a:xfrm>
        </p:grpSpPr>
        <p:grpSp>
          <p:nvGrpSpPr>
            <p:cNvPr id="552" name="Group 897"/>
            <p:cNvGrpSpPr>
              <a:grpSpLocks/>
            </p:cNvGrpSpPr>
            <p:nvPr/>
          </p:nvGrpSpPr>
          <p:grpSpPr bwMode="auto">
            <a:xfrm>
              <a:off x="5584138" y="743441"/>
              <a:ext cx="444500" cy="407988"/>
              <a:chOff x="877" y="1008"/>
              <a:chExt cx="2747" cy="2591"/>
            </a:xfrm>
          </p:grpSpPr>
          <p:pic>
            <p:nvPicPr>
              <p:cNvPr id="553" name="Picture 898" descr="antenna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4" name="Picture 899" descr="laptop_keyboar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55" name="Freeform 90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556" name="Picture 901" descr="screen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57" name="Freeform 90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 90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90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90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90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90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3" name="Group 90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570" name="Freeform 90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" name="Freeform 91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" name="Freeform 91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" name="Freeform 91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" name="Freeform 91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" name="Freeform 91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4" name="Freeform 91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91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91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91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91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92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6" name="Line 1035"/>
            <p:cNvSpPr>
              <a:spLocks noChangeShapeType="1"/>
            </p:cNvSpPr>
            <p:nvPr/>
          </p:nvSpPr>
          <p:spPr bwMode="auto">
            <a:xfrm>
              <a:off x="5914914" y="1045299"/>
              <a:ext cx="1964504" cy="2747943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886864" y="1036767"/>
            <a:ext cx="1054672" cy="2729747"/>
            <a:chOff x="6886864" y="1036767"/>
            <a:chExt cx="1054672" cy="2729747"/>
          </a:xfrm>
        </p:grpSpPr>
        <p:grpSp>
          <p:nvGrpSpPr>
            <p:cNvPr id="578" name="Group 897"/>
            <p:cNvGrpSpPr>
              <a:grpSpLocks/>
            </p:cNvGrpSpPr>
            <p:nvPr/>
          </p:nvGrpSpPr>
          <p:grpSpPr bwMode="auto">
            <a:xfrm>
              <a:off x="6886864" y="1036767"/>
              <a:ext cx="444500" cy="407988"/>
              <a:chOff x="877" y="1008"/>
              <a:chExt cx="2747" cy="2591"/>
            </a:xfrm>
          </p:grpSpPr>
          <p:pic>
            <p:nvPicPr>
              <p:cNvPr id="579" name="Picture 898" descr="antenna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80" name="Picture 899" descr="laptop_keyboar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1" name="Freeform 90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582" name="Picture 901" descr="screen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3" name="Freeform 90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90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90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90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90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90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89" name="Group 90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596" name="Freeform 90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" name="Freeform 91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" name="Freeform 91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" name="Freeform 91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" name="Freeform 91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" name="Freeform 91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90" name="Freeform 91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Freeform 91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Freeform 91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Freeform 91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Freeform 91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Freeform 92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2" name="Line 1035"/>
            <p:cNvSpPr>
              <a:spLocks noChangeShapeType="1"/>
            </p:cNvSpPr>
            <p:nvPr/>
          </p:nvSpPr>
          <p:spPr bwMode="auto">
            <a:xfrm>
              <a:off x="7217640" y="1338625"/>
              <a:ext cx="723896" cy="2427889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2" name="Rectangle 5">
            <a:extLst>
              <a:ext uri="{FF2B5EF4-FFF2-40B4-BE49-F238E27FC236}">
                <a16:creationId xmlns="" xmlns:a16="http://schemas.microsoft.com/office/drawing/2014/main" id="{DB92D4F1-965E-445B-BA8E-9228698BF570}"/>
              </a:ext>
            </a:extLst>
          </p:cNvPr>
          <p:cNvSpPr txBox="1">
            <a:spLocks noChangeArrowheads="1"/>
          </p:cNvSpPr>
          <p:nvPr/>
        </p:nvSpPr>
        <p:spPr>
          <a:xfrm>
            <a:off x="585578" y="1300163"/>
            <a:ext cx="4049713" cy="524192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2400" i="1" dirty="0">
                <a:latin typeface="Calibri"/>
                <a:ea typeface="ＭＳ Ｐゴシック" charset="-128"/>
              </a:rPr>
              <a:t>no</a:t>
            </a:r>
            <a:r>
              <a:rPr lang="en-US" altLang="en-US" sz="2400" dirty="0">
                <a:latin typeface="Calibri"/>
                <a:ea typeface="ＭＳ Ｐゴシック" charset="-128"/>
              </a:rPr>
              <a:t> always-on server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arbitrary end systems directly communicate</a:t>
            </a:r>
          </a:p>
          <a:p>
            <a:r>
              <a:rPr lang="en-US" altLang="en-US" sz="2400" dirty="0">
                <a:latin typeface="Calibri"/>
                <a:ea typeface="ＭＳ Ｐゴシック" charset="-128"/>
              </a:rPr>
              <a:t>peers request service from other peers, provide service in return to other peers</a:t>
            </a:r>
            <a:endParaRPr lang="en-US" altLang="en-US" dirty="0">
              <a:latin typeface="Calibri"/>
              <a:ea typeface="ＭＳ Ｐゴシック" charset="-128"/>
            </a:endParaRPr>
          </a:p>
          <a:p>
            <a:pPr lvl="1"/>
            <a:r>
              <a:rPr lang="en-US" altLang="en-US" i="1" dirty="0">
                <a:solidFill>
                  <a:srgbClr val="CC0000"/>
                </a:solidFill>
                <a:latin typeface="Calibri"/>
                <a:ea typeface="ＭＳ Ｐゴシック" charset="-128"/>
              </a:rPr>
              <a:t>self scalability</a:t>
            </a:r>
            <a:r>
              <a:rPr lang="en-US" altLang="en-US" dirty="0">
                <a:solidFill>
                  <a:srgbClr val="CC0000"/>
                </a:solidFill>
                <a:latin typeface="Calibri"/>
                <a:ea typeface="ＭＳ Ｐゴシック" charset="-128"/>
              </a:rPr>
              <a:t> – new peers bring new service capacity, as well as new service demands</a:t>
            </a:r>
          </a:p>
          <a:p>
            <a:endParaRPr lang="en-US" altLang="en-US" dirty="0">
              <a:latin typeface="Calibri"/>
              <a:ea typeface="ＭＳ Ｐゴシック" charset="-128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 smtClean="0"/>
              <a:t>2-</a:t>
            </a:r>
            <a:fld id="{6BD86996-6F06-0D4E-AD8A-E65089FD27E2}" type="slidenum">
              <a:rPr lang="en-US" altLang="en-US" smtClean="0"/>
              <a:pPr/>
              <a:t>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535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3299" name="Object 2"/>
          <p:cNvGraphicFramePr>
            <a:graphicFrameLocks noChangeAspect="1"/>
          </p:cNvGraphicFramePr>
          <p:nvPr/>
        </p:nvGraphicFramePr>
        <p:xfrm>
          <a:off x="1431925" y="1939925"/>
          <a:ext cx="6543675" cy="445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1840" name="Chart" r:id="rId4" imgW="7734300" imgH="5295900" progId="Excel.Chart.8">
                  <p:embed/>
                </p:oleObj>
              </mc:Choice>
              <mc:Fallback>
                <p:oleObj name="Chart" r:id="rId4" imgW="7734300" imgH="5295900" progId="Excel.Chart.8">
                  <p:embed/>
                  <p:pic>
                    <p:nvPicPr>
                      <p:cNvPr id="183299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1925" y="1939925"/>
                        <a:ext cx="6543675" cy="445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00" name="Rectangle 4"/>
          <p:cNvSpPr>
            <a:spLocks noChangeArrowheads="1"/>
          </p:cNvSpPr>
          <p:nvPr/>
        </p:nvSpPr>
        <p:spPr bwMode="auto">
          <a:xfrm>
            <a:off x="331788" y="152400"/>
            <a:ext cx="852011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 dirty="0">
                <a:solidFill>
                  <a:srgbClr val="000000"/>
                </a:solidFill>
                <a:latin typeface="Calibri Light"/>
              </a:rPr>
              <a:t>Client-server vs. P2P: example</a:t>
            </a:r>
          </a:p>
        </p:txBody>
      </p:sp>
      <p:sp>
        <p:nvSpPr>
          <p:cNvPr id="183301" name="Text Box 5"/>
          <p:cNvSpPr txBox="1">
            <a:spLocks noChangeArrowheads="1"/>
          </p:cNvSpPr>
          <p:nvPr/>
        </p:nvSpPr>
        <p:spPr bwMode="auto">
          <a:xfrm>
            <a:off x="433388" y="1292225"/>
            <a:ext cx="69620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400" dirty="0">
                <a:latin typeface="Calibri"/>
              </a:rPr>
              <a:t>client upload rate =</a:t>
            </a:r>
            <a:r>
              <a:rPr lang="en-US" altLang="en-US" sz="2400" i="1" dirty="0">
                <a:latin typeface="Calibri"/>
              </a:rPr>
              <a:t> u</a:t>
            </a:r>
            <a:r>
              <a:rPr lang="en-US" altLang="en-US" sz="2400" dirty="0">
                <a:latin typeface="Calibri"/>
              </a:rPr>
              <a:t>,  </a:t>
            </a:r>
            <a:r>
              <a:rPr lang="en-US" altLang="en-US" sz="2400" i="1" dirty="0">
                <a:latin typeface="Calibri"/>
              </a:rPr>
              <a:t>F/u </a:t>
            </a:r>
            <a:r>
              <a:rPr lang="en-US" altLang="en-US" sz="2400" dirty="0">
                <a:latin typeface="Calibri"/>
              </a:rPr>
              <a:t>= 1 hour,  </a:t>
            </a:r>
            <a:r>
              <a:rPr lang="en-US" altLang="en-US" sz="2400" i="1" dirty="0">
                <a:latin typeface="Calibri"/>
              </a:rPr>
              <a:t>u</a:t>
            </a:r>
            <a:r>
              <a:rPr lang="en-US" altLang="en-US" sz="2400" i="1" baseline="-25000" dirty="0">
                <a:latin typeface="Calibri"/>
              </a:rPr>
              <a:t>s</a:t>
            </a:r>
            <a:r>
              <a:rPr lang="en-US" altLang="en-US" sz="2400" i="1" dirty="0">
                <a:latin typeface="Calibri"/>
              </a:rPr>
              <a:t> = </a:t>
            </a:r>
            <a:r>
              <a:rPr lang="en-US" altLang="en-US" sz="2400" i="1" dirty="0" err="1">
                <a:latin typeface="Calibri"/>
              </a:rPr>
              <a:t>10u,  d</a:t>
            </a:r>
            <a:r>
              <a:rPr lang="en-US" altLang="en-US" sz="2400" i="1" baseline="-25000" dirty="0" err="1">
                <a:latin typeface="Calibri"/>
              </a:rPr>
              <a:t>min</a:t>
            </a:r>
            <a:r>
              <a:rPr lang="en-US" altLang="en-US" sz="2400" i="1" dirty="0">
                <a:latin typeface="Calibri"/>
              </a:rPr>
              <a:t> ≥ u</a:t>
            </a:r>
            <a:r>
              <a:rPr lang="en-US" altLang="en-US" sz="2400" i="1" baseline="-25000" dirty="0">
                <a:latin typeface="Calibri"/>
              </a:rPr>
              <a:t>s</a:t>
            </a:r>
          </a:p>
        </p:txBody>
      </p:sp>
      <p:pic>
        <p:nvPicPr>
          <p:cNvPr id="183302" name="Picture 10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6938"/>
            <a:ext cx="6573838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19398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7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en-US" sz="4000" dirty="0">
                <a:latin typeface="Calibri Light"/>
                <a:ea typeface="ＭＳ Ｐゴシック" charset="-128"/>
              </a:rPr>
              <a:t>P2P file distribution: BitTorrent </a:t>
            </a:r>
          </a:p>
        </p:txBody>
      </p:sp>
      <p:sp>
        <p:nvSpPr>
          <p:cNvPr id="185348" name="Text Box 37"/>
          <p:cNvSpPr txBox="1">
            <a:spLocks noChangeArrowheads="1"/>
          </p:cNvSpPr>
          <p:nvPr/>
        </p:nvSpPr>
        <p:spPr bwMode="auto">
          <a:xfrm>
            <a:off x="474663" y="2338388"/>
            <a:ext cx="2514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 dirty="0">
                <a:solidFill>
                  <a:srgbClr val="CC0000"/>
                </a:solidFill>
                <a:latin typeface="Gill Sans MT" charset="0"/>
              </a:rPr>
              <a:t>tracker:</a:t>
            </a:r>
            <a:r>
              <a:rPr lang="en-US" altLang="en-US" dirty="0">
                <a:latin typeface="Gill Sans MT" charset="0"/>
              </a:rPr>
              <a:t> tracks peers </a:t>
            </a:r>
          </a:p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Gill Sans MT" charset="0"/>
              </a:rPr>
              <a:t>participating in torrent</a:t>
            </a:r>
          </a:p>
        </p:txBody>
      </p:sp>
      <p:sp>
        <p:nvSpPr>
          <p:cNvPr id="185349" name="Text Box 41"/>
          <p:cNvSpPr txBox="1">
            <a:spLocks noChangeArrowheads="1"/>
          </p:cNvSpPr>
          <p:nvPr/>
        </p:nvSpPr>
        <p:spPr bwMode="auto">
          <a:xfrm>
            <a:off x="5376863" y="2287588"/>
            <a:ext cx="3543300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400" i="1">
                <a:solidFill>
                  <a:srgbClr val="CC0000"/>
                </a:solidFill>
                <a:latin typeface="Gill Sans MT" charset="0"/>
              </a:rPr>
              <a:t>torrent:</a:t>
            </a:r>
            <a:r>
              <a:rPr lang="en-US" altLang="en-US" sz="2400">
                <a:latin typeface="Gill Sans MT" charset="0"/>
              </a:rPr>
              <a:t> group of peers exchanging  chunks of a file</a:t>
            </a:r>
          </a:p>
        </p:txBody>
      </p:sp>
      <p:sp>
        <p:nvSpPr>
          <p:cNvPr id="24595" name="Line 21"/>
          <p:cNvSpPr>
            <a:spLocks noChangeShapeType="1"/>
          </p:cNvSpPr>
          <p:nvPr/>
        </p:nvSpPr>
        <p:spPr bwMode="auto">
          <a:xfrm>
            <a:off x="2401888" y="3667125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1" name="Line 25"/>
          <p:cNvSpPr>
            <a:spLocks noChangeShapeType="1"/>
          </p:cNvSpPr>
          <p:nvPr/>
        </p:nvSpPr>
        <p:spPr bwMode="auto">
          <a:xfrm>
            <a:off x="3748088" y="3395663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2" name="Line 26"/>
          <p:cNvSpPr>
            <a:spLocks noChangeShapeType="1"/>
          </p:cNvSpPr>
          <p:nvPr/>
        </p:nvSpPr>
        <p:spPr bwMode="auto">
          <a:xfrm>
            <a:off x="3544888" y="3546475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3" name="Line 27"/>
          <p:cNvSpPr>
            <a:spLocks noChangeShapeType="1"/>
          </p:cNvSpPr>
          <p:nvPr/>
        </p:nvSpPr>
        <p:spPr bwMode="auto">
          <a:xfrm flipH="1" flipV="1">
            <a:off x="5184775" y="3306763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4" name="Line 28"/>
          <p:cNvSpPr>
            <a:spLocks noChangeShapeType="1"/>
          </p:cNvSpPr>
          <p:nvPr/>
        </p:nvSpPr>
        <p:spPr bwMode="auto">
          <a:xfrm flipH="1">
            <a:off x="4368800" y="3843338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5" name="Line 29"/>
          <p:cNvSpPr>
            <a:spLocks noChangeShapeType="1"/>
          </p:cNvSpPr>
          <p:nvPr/>
        </p:nvSpPr>
        <p:spPr bwMode="auto">
          <a:xfrm flipH="1">
            <a:off x="4456113" y="5808663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6" name="Line 30"/>
          <p:cNvSpPr>
            <a:spLocks noChangeShapeType="1"/>
          </p:cNvSpPr>
          <p:nvPr/>
        </p:nvSpPr>
        <p:spPr bwMode="auto">
          <a:xfrm flipH="1">
            <a:off x="3975100" y="3505200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7" name="Line 31"/>
          <p:cNvSpPr>
            <a:spLocks noChangeShapeType="1"/>
          </p:cNvSpPr>
          <p:nvPr/>
        </p:nvSpPr>
        <p:spPr bwMode="auto">
          <a:xfrm flipV="1">
            <a:off x="4140200" y="4891088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8" name="Line 32"/>
          <p:cNvSpPr>
            <a:spLocks noChangeShapeType="1"/>
          </p:cNvSpPr>
          <p:nvPr/>
        </p:nvSpPr>
        <p:spPr bwMode="auto">
          <a:xfrm>
            <a:off x="5140325" y="3449638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9" name="Line 33"/>
          <p:cNvSpPr>
            <a:spLocks noChangeShapeType="1"/>
          </p:cNvSpPr>
          <p:nvPr/>
        </p:nvSpPr>
        <p:spPr bwMode="auto">
          <a:xfrm>
            <a:off x="5583238" y="5830888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0" name="Line 34"/>
          <p:cNvSpPr>
            <a:spLocks noChangeShapeType="1"/>
          </p:cNvSpPr>
          <p:nvPr/>
        </p:nvSpPr>
        <p:spPr bwMode="auto">
          <a:xfrm>
            <a:off x="4468813" y="6126163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Text Box 35"/>
          <p:cNvSpPr txBox="1">
            <a:spLocks noChangeArrowheads="1"/>
          </p:cNvSpPr>
          <p:nvPr/>
        </p:nvSpPr>
        <p:spPr bwMode="auto">
          <a:xfrm>
            <a:off x="633413" y="4668838"/>
            <a:ext cx="178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Alice arrives  …</a:t>
            </a:r>
          </a:p>
        </p:txBody>
      </p:sp>
      <p:sp>
        <p:nvSpPr>
          <p:cNvPr id="185362" name="Line 38"/>
          <p:cNvSpPr>
            <a:spLocks noChangeShapeType="1"/>
          </p:cNvSpPr>
          <p:nvPr/>
        </p:nvSpPr>
        <p:spPr bwMode="auto">
          <a:xfrm flipH="1">
            <a:off x="6134100" y="5065713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4" name="Line 42"/>
          <p:cNvSpPr>
            <a:spLocks noChangeShapeType="1"/>
          </p:cNvSpPr>
          <p:nvPr/>
        </p:nvSpPr>
        <p:spPr bwMode="auto">
          <a:xfrm>
            <a:off x="1617663" y="3024188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5" name="Rectangle 43"/>
          <p:cNvSpPr>
            <a:spLocks noChangeArrowheads="1"/>
          </p:cNvSpPr>
          <p:nvPr/>
        </p:nvSpPr>
        <p:spPr bwMode="auto">
          <a:xfrm>
            <a:off x="417513" y="1211263"/>
            <a:ext cx="712470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F</a:t>
            </a:r>
            <a:r>
              <a:rPr lang="en-US" altLang="en-US" sz="2400" dirty="0" smtClean="0">
                <a:latin typeface="Calibri"/>
              </a:rPr>
              <a:t>ile </a:t>
            </a:r>
            <a:r>
              <a:rPr lang="en-US" altLang="en-US" sz="2400" dirty="0">
                <a:latin typeface="Calibri"/>
              </a:rPr>
              <a:t>divided into 256Kb chunks</a:t>
            </a:r>
          </a:p>
          <a:p>
            <a:pPr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P</a:t>
            </a:r>
            <a:r>
              <a:rPr lang="en-US" altLang="en-US" sz="2400" dirty="0" smtClean="0">
                <a:latin typeface="Calibri"/>
              </a:rPr>
              <a:t>eers </a:t>
            </a:r>
            <a:r>
              <a:rPr lang="en-US" altLang="en-US" sz="2400" dirty="0">
                <a:latin typeface="Calibri"/>
              </a:rPr>
              <a:t>in torrent send/receive file chunks</a:t>
            </a:r>
            <a:endParaRPr lang="en-US" altLang="en-US" sz="2800" dirty="0">
              <a:latin typeface="Calibri"/>
            </a:endParaRPr>
          </a:p>
        </p:txBody>
      </p:sp>
      <p:pic>
        <p:nvPicPr>
          <p:cNvPr id="185366" name="Picture 5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29" name="Text Box 35"/>
          <p:cNvSpPr txBox="1">
            <a:spLocks noChangeArrowheads="1"/>
          </p:cNvSpPr>
          <p:nvPr/>
        </p:nvSpPr>
        <p:spPr bwMode="auto">
          <a:xfrm>
            <a:off x="647700" y="4929188"/>
            <a:ext cx="229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… obtains list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of peers from tracker</a:t>
            </a:r>
          </a:p>
        </p:txBody>
      </p:sp>
      <p:grpSp>
        <p:nvGrpSpPr>
          <p:cNvPr id="2" name="Group 68"/>
          <p:cNvGrpSpPr>
            <a:grpSpLocks/>
          </p:cNvGrpSpPr>
          <p:nvPr/>
        </p:nvGrpSpPr>
        <p:grpSpPr bwMode="auto">
          <a:xfrm>
            <a:off x="2781300" y="3473450"/>
            <a:ext cx="3492500" cy="2163763"/>
            <a:chOff x="1752" y="2166"/>
            <a:chExt cx="2200" cy="1363"/>
          </a:xfrm>
        </p:grpSpPr>
        <p:sp>
          <p:nvSpPr>
            <p:cNvPr id="185430" name="Line 22"/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1" name="Line 23"/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2" name="Line 24"/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45" name="Text Box 35"/>
          <p:cNvSpPr txBox="1">
            <a:spLocks noChangeArrowheads="1"/>
          </p:cNvSpPr>
          <p:nvPr/>
        </p:nvSpPr>
        <p:spPr bwMode="auto">
          <a:xfrm>
            <a:off x="608013" y="5470525"/>
            <a:ext cx="3333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… and begins exchanging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file chunks with peers in torrent</a:t>
            </a:r>
          </a:p>
        </p:txBody>
      </p:sp>
      <p:grpSp>
        <p:nvGrpSpPr>
          <p:cNvPr id="185370" name="Group 71"/>
          <p:cNvGrpSpPr>
            <a:grpSpLocks/>
          </p:cNvGrpSpPr>
          <p:nvPr/>
        </p:nvGrpSpPr>
        <p:grpSpPr bwMode="auto">
          <a:xfrm>
            <a:off x="2184400" y="2982913"/>
            <a:ext cx="379413" cy="604837"/>
            <a:chOff x="4140" y="429"/>
            <a:chExt cx="1425" cy="2396"/>
          </a:xfrm>
        </p:grpSpPr>
        <p:sp>
          <p:nvSpPr>
            <p:cNvPr id="185398" name="Freeform 7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9" name="Rectangle 73"/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00" name="Freeform 7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1" name="Freeform 7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2" name="Rectangle 76"/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3" name="Group 7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5428" name="AutoShape 7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9" name="AutoShape 79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4" name="Rectangle 80"/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5" name="Group 8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5426" name="AutoShape 82"/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7" name="AutoShape 83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6" name="Rectangle 84"/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07" name="Rectangle 85"/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8" name="Group 8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5424" name="AutoShape 87"/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5" name="AutoShape 88"/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9" name="Freeform 8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410" name="Group 9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5422" name="AutoShape 9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3" name="AutoShape 92"/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11" name="Rectangle 93"/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2" name="Freeform 9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3" name="Freeform 9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4" name="Oval 96"/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5" name="Freeform 9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6" name="AutoShape 98"/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7" name="AutoShape 99"/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8" name="Oval 100"/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9" name="Oval 101"/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85420" name="Oval 102"/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21" name="Rectangle 103"/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8" name="Group 104"/>
          <p:cNvGrpSpPr>
            <a:grpSpLocks/>
          </p:cNvGrpSpPr>
          <p:nvPr/>
        </p:nvGrpSpPr>
        <p:grpSpPr bwMode="auto">
          <a:xfrm>
            <a:off x="2078038" y="4222750"/>
            <a:ext cx="685800" cy="588963"/>
            <a:chOff x="-44" y="1473"/>
            <a:chExt cx="981" cy="1105"/>
          </a:xfrm>
        </p:grpSpPr>
        <p:pic>
          <p:nvPicPr>
            <p:cNvPr id="185396" name="Picture 10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7" name="Freeform 1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2" name="Group 107"/>
          <p:cNvGrpSpPr>
            <a:grpSpLocks/>
          </p:cNvGrpSpPr>
          <p:nvPr/>
        </p:nvGrpSpPr>
        <p:grpSpPr bwMode="auto">
          <a:xfrm>
            <a:off x="3448050" y="5235575"/>
            <a:ext cx="728663" cy="620713"/>
            <a:chOff x="-44" y="1473"/>
            <a:chExt cx="981" cy="1105"/>
          </a:xfrm>
        </p:grpSpPr>
        <p:pic>
          <p:nvPicPr>
            <p:cNvPr id="185394" name="Picture 10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5" name="Freeform 10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3" name="Group 110"/>
          <p:cNvGrpSpPr>
            <a:grpSpLocks/>
          </p:cNvGrpSpPr>
          <p:nvPr/>
        </p:nvGrpSpPr>
        <p:grpSpPr bwMode="auto">
          <a:xfrm>
            <a:off x="3730625" y="5813425"/>
            <a:ext cx="728663" cy="620713"/>
            <a:chOff x="-44" y="1473"/>
            <a:chExt cx="981" cy="1105"/>
          </a:xfrm>
        </p:grpSpPr>
        <p:pic>
          <p:nvPicPr>
            <p:cNvPr id="185392" name="Picture 11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3" name="Freeform 11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4" name="Group 113"/>
          <p:cNvGrpSpPr>
            <a:grpSpLocks/>
          </p:cNvGrpSpPr>
          <p:nvPr/>
        </p:nvGrpSpPr>
        <p:grpSpPr bwMode="auto">
          <a:xfrm flipH="1">
            <a:off x="6364288" y="4659313"/>
            <a:ext cx="728662" cy="620712"/>
            <a:chOff x="-44" y="1473"/>
            <a:chExt cx="981" cy="1105"/>
          </a:xfrm>
        </p:grpSpPr>
        <p:pic>
          <p:nvPicPr>
            <p:cNvPr id="185390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1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5" name="Group 116"/>
          <p:cNvGrpSpPr>
            <a:grpSpLocks/>
          </p:cNvGrpSpPr>
          <p:nvPr/>
        </p:nvGrpSpPr>
        <p:grpSpPr bwMode="auto">
          <a:xfrm flipH="1">
            <a:off x="6016625" y="5997575"/>
            <a:ext cx="728663" cy="620713"/>
            <a:chOff x="-44" y="1473"/>
            <a:chExt cx="981" cy="1105"/>
          </a:xfrm>
        </p:grpSpPr>
        <p:pic>
          <p:nvPicPr>
            <p:cNvPr id="185388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9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6" name="Group 119"/>
          <p:cNvGrpSpPr>
            <a:grpSpLocks/>
          </p:cNvGrpSpPr>
          <p:nvPr/>
        </p:nvGrpSpPr>
        <p:grpSpPr bwMode="auto">
          <a:xfrm flipH="1">
            <a:off x="6418263" y="3471863"/>
            <a:ext cx="728662" cy="620712"/>
            <a:chOff x="-44" y="1473"/>
            <a:chExt cx="981" cy="1105"/>
          </a:xfrm>
        </p:grpSpPr>
        <p:pic>
          <p:nvPicPr>
            <p:cNvPr id="185386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7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7" name="Group 122"/>
          <p:cNvGrpSpPr>
            <a:grpSpLocks/>
          </p:cNvGrpSpPr>
          <p:nvPr/>
        </p:nvGrpSpPr>
        <p:grpSpPr bwMode="auto">
          <a:xfrm flipH="1">
            <a:off x="4621213" y="2938463"/>
            <a:ext cx="641350" cy="620712"/>
            <a:chOff x="-44" y="1473"/>
            <a:chExt cx="981" cy="1105"/>
          </a:xfrm>
        </p:grpSpPr>
        <p:pic>
          <p:nvPicPr>
            <p:cNvPr id="185384" name="Picture 12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5" name="Freeform 12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8" name="Group 125"/>
          <p:cNvGrpSpPr>
            <a:grpSpLocks/>
          </p:cNvGrpSpPr>
          <p:nvPr/>
        </p:nvGrpSpPr>
        <p:grpSpPr bwMode="auto">
          <a:xfrm>
            <a:off x="3011488" y="2928938"/>
            <a:ext cx="728662" cy="620712"/>
            <a:chOff x="-44" y="1473"/>
            <a:chExt cx="981" cy="1105"/>
          </a:xfrm>
        </p:grpSpPr>
        <p:pic>
          <p:nvPicPr>
            <p:cNvPr id="185382" name="Picture 126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3" name="Freeform 12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9" name="Group 129"/>
          <p:cNvGrpSpPr>
            <a:grpSpLocks/>
          </p:cNvGrpSpPr>
          <p:nvPr/>
        </p:nvGrpSpPr>
        <p:grpSpPr bwMode="auto">
          <a:xfrm>
            <a:off x="5111750" y="5541963"/>
            <a:ext cx="490538" cy="412750"/>
            <a:chOff x="-44" y="1473"/>
            <a:chExt cx="981" cy="1105"/>
          </a:xfrm>
        </p:grpSpPr>
        <p:pic>
          <p:nvPicPr>
            <p:cNvPr id="185380" name="Picture 130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1" name="Freeform 13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89" name="Picture 88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784" t="7488" r="79529" b="51661"/>
          <a:stretch/>
        </p:blipFill>
        <p:spPr>
          <a:xfrm>
            <a:off x="1738962" y="4078234"/>
            <a:ext cx="481537" cy="687846"/>
          </a:xfrm>
          <a:prstGeom prst="rect">
            <a:avLst/>
          </a:prstGeom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4035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348" grpId="0"/>
      <p:bldP spid="185349" grpId="0"/>
      <p:bldP spid="24595" grpId="0" animBg="1"/>
      <p:bldP spid="24595" grpId="1" animBg="1"/>
      <p:bldP spid="24609" grpId="0"/>
      <p:bldP spid="185364" grpId="0" animBg="1"/>
      <p:bldP spid="24629" grpId="0"/>
      <p:bldP spid="24645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12750" y="1471613"/>
            <a:ext cx="4475163" cy="2457450"/>
          </a:xfrm>
        </p:spPr>
        <p:txBody>
          <a:bodyPr vert="horz" lIns="91440" tIns="45720" rIns="91440" bIns="45720" rtlCol="0" anchor="t">
            <a:normAutofit fontScale="92500"/>
          </a:bodyPr>
          <a:lstStyle/>
          <a:p>
            <a:pPr marL="287020" indent="-287020"/>
            <a:r>
              <a:rPr lang="en-US" altLang="en-US" sz="2400" dirty="0">
                <a:latin typeface="Calibri"/>
                <a:ea typeface="ＭＳ Ｐゴシック" charset="-128"/>
              </a:rPr>
              <a:t>peer joining torrent: </a:t>
            </a:r>
          </a:p>
          <a:p>
            <a:pPr marL="680720" lvl="1" indent="-223520"/>
            <a:r>
              <a:rPr lang="en-US" altLang="en-US" dirty="0">
                <a:latin typeface="Calibri"/>
                <a:ea typeface="ＭＳ Ｐゴシック" charset="-128"/>
              </a:rPr>
              <a:t>has no chunks, but will accumulate them over time from other peers</a:t>
            </a:r>
          </a:p>
          <a:p>
            <a:pPr marL="680720" lvl="1" indent="-223520"/>
            <a:r>
              <a:rPr lang="en-US" altLang="en-US" dirty="0">
                <a:latin typeface="Calibri"/>
                <a:ea typeface="ＭＳ Ｐゴシック" charset="-128"/>
              </a:rPr>
              <a:t>registers with tracker to get list of peers, connects to subset of peers </a:t>
            </a:r>
            <a:r>
              <a:rPr lang="en-US" altLang="en-US" dirty="0" smtClean="0">
                <a:latin typeface="Calibri"/>
                <a:ea typeface="ＭＳ Ｐゴシック" charset="-128"/>
              </a:rPr>
              <a:t>(“</a:t>
            </a:r>
            <a:r>
              <a:rPr lang="en-US" altLang="ja-JP" dirty="0" smtClean="0">
                <a:latin typeface="Calibri"/>
                <a:ea typeface="ＭＳ Ｐゴシック" charset="-128"/>
              </a:rPr>
              <a:t>neighbors”)</a:t>
            </a:r>
            <a:endParaRPr lang="en-US" altLang="en-US" dirty="0">
              <a:latin typeface="Calibri"/>
              <a:ea typeface="ＭＳ Ｐゴシック" charset="-128"/>
            </a:endParaRPr>
          </a:p>
        </p:txBody>
      </p:sp>
      <p:sp>
        <p:nvSpPr>
          <p:cNvPr id="187396" name="Rectangle 2"/>
          <p:cNvSpPr>
            <a:spLocks noChangeArrowheads="1"/>
          </p:cNvSpPr>
          <p:nvPr/>
        </p:nvSpPr>
        <p:spPr bwMode="auto">
          <a:xfrm>
            <a:off x="411163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4000" dirty="0">
                <a:solidFill>
                  <a:srgbClr val="000000"/>
                </a:solidFill>
                <a:latin typeface="Calibri Light"/>
              </a:rPr>
              <a:t>P2P file distribution: BitTorrent </a:t>
            </a:r>
          </a:p>
        </p:txBody>
      </p:sp>
      <p:pic>
        <p:nvPicPr>
          <p:cNvPr id="187397" name="Picture 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8" name="Rectangle 3"/>
          <p:cNvSpPr>
            <a:spLocks noChangeArrowheads="1"/>
          </p:cNvSpPr>
          <p:nvPr/>
        </p:nvSpPr>
        <p:spPr bwMode="auto">
          <a:xfrm>
            <a:off x="442913" y="4221163"/>
            <a:ext cx="8120062" cy="165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287338" indent="-28733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7020" indent="-28702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while downloading, peer uploads chunks to other peers</a:t>
            </a:r>
          </a:p>
          <a:p>
            <a:pPr marL="287020" indent="-28702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peer may change peers with whom it exchanges chunks</a:t>
            </a:r>
          </a:p>
          <a:p>
            <a:pPr marL="287020" indent="-28702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i="1" dirty="0">
                <a:solidFill>
                  <a:srgbClr val="CC0000"/>
                </a:solidFill>
                <a:latin typeface="Calibri"/>
              </a:rPr>
              <a:t>churn:</a:t>
            </a:r>
            <a:r>
              <a:rPr lang="en-US" altLang="en-US" sz="2400" dirty="0">
                <a:latin typeface="Calibri"/>
              </a:rPr>
              <a:t> peers may come and go</a:t>
            </a:r>
          </a:p>
          <a:p>
            <a:pPr marL="287020" indent="-28702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once peer has entire file, it may (selfishly) leave or (altruistically) remain in torrent</a:t>
            </a:r>
          </a:p>
        </p:txBody>
      </p:sp>
      <p:sp>
        <p:nvSpPr>
          <p:cNvPr id="187399" name="Line 25"/>
          <p:cNvSpPr>
            <a:spLocks noChangeShapeType="1"/>
          </p:cNvSpPr>
          <p:nvPr/>
        </p:nvSpPr>
        <p:spPr bwMode="auto">
          <a:xfrm>
            <a:off x="6245225" y="1646238"/>
            <a:ext cx="1736725" cy="879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0" name="Line 26"/>
          <p:cNvSpPr>
            <a:spLocks noChangeShapeType="1"/>
          </p:cNvSpPr>
          <p:nvPr/>
        </p:nvSpPr>
        <p:spPr bwMode="auto">
          <a:xfrm>
            <a:off x="6107113" y="1739900"/>
            <a:ext cx="168275" cy="1133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1" name="Line 27"/>
          <p:cNvSpPr>
            <a:spLocks noChangeShapeType="1"/>
          </p:cNvSpPr>
          <p:nvPr/>
        </p:nvSpPr>
        <p:spPr bwMode="auto">
          <a:xfrm flipH="1" flipV="1">
            <a:off x="7223125" y="1590675"/>
            <a:ext cx="795338" cy="190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2" name="Line 28"/>
          <p:cNvSpPr>
            <a:spLocks noChangeShapeType="1"/>
          </p:cNvSpPr>
          <p:nvPr/>
        </p:nvSpPr>
        <p:spPr bwMode="auto">
          <a:xfrm flipH="1">
            <a:off x="6667500" y="1925638"/>
            <a:ext cx="1389063" cy="1239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3" name="Line 29"/>
          <p:cNvSpPr>
            <a:spLocks noChangeShapeType="1"/>
          </p:cNvSpPr>
          <p:nvPr/>
        </p:nvSpPr>
        <p:spPr bwMode="auto">
          <a:xfrm flipH="1">
            <a:off x="6726238" y="3152775"/>
            <a:ext cx="504825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4" name="Line 30"/>
          <p:cNvSpPr>
            <a:spLocks noChangeShapeType="1"/>
          </p:cNvSpPr>
          <p:nvPr/>
        </p:nvSpPr>
        <p:spPr bwMode="auto">
          <a:xfrm flipH="1">
            <a:off x="6399213" y="1714500"/>
            <a:ext cx="612775" cy="1046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5" name="Line 31"/>
          <p:cNvSpPr>
            <a:spLocks noChangeShapeType="1"/>
          </p:cNvSpPr>
          <p:nvPr/>
        </p:nvSpPr>
        <p:spPr bwMode="auto">
          <a:xfrm flipV="1">
            <a:off x="6511925" y="2579688"/>
            <a:ext cx="1443038" cy="301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6" name="Line 32"/>
          <p:cNvSpPr>
            <a:spLocks noChangeShapeType="1"/>
          </p:cNvSpPr>
          <p:nvPr/>
        </p:nvSpPr>
        <p:spPr bwMode="auto">
          <a:xfrm>
            <a:off x="7192963" y="1679575"/>
            <a:ext cx="804862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7" name="Line 33"/>
          <p:cNvSpPr>
            <a:spLocks noChangeShapeType="1"/>
          </p:cNvSpPr>
          <p:nvPr/>
        </p:nvSpPr>
        <p:spPr bwMode="auto">
          <a:xfrm>
            <a:off x="7494588" y="3165475"/>
            <a:ext cx="255587" cy="136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8" name="Line 34"/>
          <p:cNvSpPr>
            <a:spLocks noChangeShapeType="1"/>
          </p:cNvSpPr>
          <p:nvPr/>
        </p:nvSpPr>
        <p:spPr bwMode="auto">
          <a:xfrm>
            <a:off x="6735763" y="3351213"/>
            <a:ext cx="10144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9" name="Line 38"/>
          <p:cNvSpPr>
            <a:spLocks noChangeShapeType="1"/>
          </p:cNvSpPr>
          <p:nvPr/>
        </p:nvSpPr>
        <p:spPr bwMode="auto">
          <a:xfrm flipH="1">
            <a:off x="7869238" y="2689225"/>
            <a:ext cx="179387" cy="585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7411" name="Group 70"/>
          <p:cNvGrpSpPr>
            <a:grpSpLocks/>
          </p:cNvGrpSpPr>
          <p:nvPr/>
        </p:nvGrpSpPr>
        <p:grpSpPr bwMode="auto">
          <a:xfrm>
            <a:off x="5586413" y="1693863"/>
            <a:ext cx="2378075" cy="1350962"/>
            <a:chOff x="1752" y="2166"/>
            <a:chExt cx="2200" cy="1363"/>
          </a:xfrm>
        </p:grpSpPr>
        <p:sp>
          <p:nvSpPr>
            <p:cNvPr id="187472" name="Line 22"/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3" name="Line 23"/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4" name="Line 24"/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87412" name="Group 74"/>
          <p:cNvGrpSpPr>
            <a:grpSpLocks/>
          </p:cNvGrpSpPr>
          <p:nvPr/>
        </p:nvGrpSpPr>
        <p:grpSpPr bwMode="auto">
          <a:xfrm>
            <a:off x="5245100" y="1374775"/>
            <a:ext cx="292100" cy="517525"/>
            <a:chOff x="4140" y="429"/>
            <a:chExt cx="1425" cy="2396"/>
          </a:xfrm>
        </p:grpSpPr>
        <p:sp>
          <p:nvSpPr>
            <p:cNvPr id="187440" name="Freeform 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1" name="Rectangle 76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42" name="Freeform 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3" name="Freeform 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4" name="Rectangle 79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45" name="Group 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7470" name="AutoShape 81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71" name="AutoShape 82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46" name="Rectangle 83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47" name="Group 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7468" name="AutoShape 85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9" name="AutoShape 86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48" name="Rectangle 87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49" name="Rectangle 88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50" name="Group 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7466" name="AutoShape 9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7" name="AutoShape 91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51" name="Freeform 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452" name="Group 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7464" name="AutoShape 94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5" name="AutoShape 95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0"/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53" name="Rectangle 96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4" name="Freeform 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5" name="Freeform 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6" name="Oval 99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7" name="Freeform 1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8" name="AutoShape 101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9" name="AutoShape 102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0" name="Oval 103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1" name="Oval 104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87462" name="Oval 105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3" name="Rectangle 106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0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87413" name="Group 107"/>
          <p:cNvGrpSpPr>
            <a:grpSpLocks/>
          </p:cNvGrpSpPr>
          <p:nvPr/>
        </p:nvGrpSpPr>
        <p:grpSpPr bwMode="auto">
          <a:xfrm>
            <a:off x="6311900" y="3176588"/>
            <a:ext cx="434975" cy="349250"/>
            <a:chOff x="-44" y="1473"/>
            <a:chExt cx="981" cy="1105"/>
          </a:xfrm>
        </p:grpSpPr>
        <p:pic>
          <p:nvPicPr>
            <p:cNvPr id="187438" name="Picture 10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9" name="Freeform 10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4" name="Group 110"/>
          <p:cNvGrpSpPr>
            <a:grpSpLocks/>
          </p:cNvGrpSpPr>
          <p:nvPr/>
        </p:nvGrpSpPr>
        <p:grpSpPr bwMode="auto">
          <a:xfrm flipH="1">
            <a:off x="7716838" y="3252788"/>
            <a:ext cx="434975" cy="349250"/>
            <a:chOff x="-44" y="1473"/>
            <a:chExt cx="981" cy="1105"/>
          </a:xfrm>
        </p:grpSpPr>
        <p:pic>
          <p:nvPicPr>
            <p:cNvPr id="187436" name="Picture 11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7" name="Freeform 11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5" name="Group 113"/>
          <p:cNvGrpSpPr>
            <a:grpSpLocks/>
          </p:cNvGrpSpPr>
          <p:nvPr/>
        </p:nvGrpSpPr>
        <p:grpSpPr bwMode="auto">
          <a:xfrm flipH="1">
            <a:off x="7988300" y="2457450"/>
            <a:ext cx="434975" cy="349250"/>
            <a:chOff x="-44" y="1473"/>
            <a:chExt cx="981" cy="1105"/>
          </a:xfrm>
        </p:grpSpPr>
        <p:pic>
          <p:nvPicPr>
            <p:cNvPr id="187434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5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6" name="Group 116"/>
          <p:cNvGrpSpPr>
            <a:grpSpLocks/>
          </p:cNvGrpSpPr>
          <p:nvPr/>
        </p:nvGrpSpPr>
        <p:grpSpPr bwMode="auto">
          <a:xfrm flipH="1">
            <a:off x="8043863" y="1706563"/>
            <a:ext cx="434975" cy="349250"/>
            <a:chOff x="-44" y="1473"/>
            <a:chExt cx="981" cy="1105"/>
          </a:xfrm>
        </p:grpSpPr>
        <p:pic>
          <p:nvPicPr>
            <p:cNvPr id="187432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3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7" name="Group 119"/>
          <p:cNvGrpSpPr>
            <a:grpSpLocks/>
          </p:cNvGrpSpPr>
          <p:nvPr/>
        </p:nvGrpSpPr>
        <p:grpSpPr bwMode="auto">
          <a:xfrm flipH="1">
            <a:off x="6911975" y="1368425"/>
            <a:ext cx="434975" cy="349250"/>
            <a:chOff x="-44" y="1473"/>
            <a:chExt cx="981" cy="1105"/>
          </a:xfrm>
        </p:grpSpPr>
        <p:pic>
          <p:nvPicPr>
            <p:cNvPr id="187430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1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8" name="Group 123"/>
          <p:cNvGrpSpPr>
            <a:grpSpLocks/>
          </p:cNvGrpSpPr>
          <p:nvPr/>
        </p:nvGrpSpPr>
        <p:grpSpPr bwMode="auto">
          <a:xfrm>
            <a:off x="5824538" y="1411288"/>
            <a:ext cx="434975" cy="349250"/>
            <a:chOff x="-44" y="1473"/>
            <a:chExt cx="981" cy="1105"/>
          </a:xfrm>
        </p:grpSpPr>
        <p:pic>
          <p:nvPicPr>
            <p:cNvPr id="187428" name="Picture 12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9" name="Freeform 12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9" name="Group 126"/>
          <p:cNvGrpSpPr>
            <a:grpSpLocks/>
          </p:cNvGrpSpPr>
          <p:nvPr/>
        </p:nvGrpSpPr>
        <p:grpSpPr bwMode="auto">
          <a:xfrm>
            <a:off x="5159375" y="2162175"/>
            <a:ext cx="434975" cy="349250"/>
            <a:chOff x="-44" y="1473"/>
            <a:chExt cx="981" cy="1105"/>
          </a:xfrm>
        </p:grpSpPr>
        <p:pic>
          <p:nvPicPr>
            <p:cNvPr id="187426" name="Picture 12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7" name="Freeform 12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0" name="Group 129"/>
          <p:cNvGrpSpPr>
            <a:grpSpLocks/>
          </p:cNvGrpSpPr>
          <p:nvPr/>
        </p:nvGrpSpPr>
        <p:grpSpPr bwMode="auto">
          <a:xfrm>
            <a:off x="6129338" y="2749550"/>
            <a:ext cx="434975" cy="349250"/>
            <a:chOff x="-44" y="1473"/>
            <a:chExt cx="981" cy="1105"/>
          </a:xfrm>
        </p:grpSpPr>
        <p:pic>
          <p:nvPicPr>
            <p:cNvPr id="187424" name="Picture 13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5" name="Freeform 13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1" name="Group 132"/>
          <p:cNvGrpSpPr>
            <a:grpSpLocks/>
          </p:cNvGrpSpPr>
          <p:nvPr/>
        </p:nvGrpSpPr>
        <p:grpSpPr bwMode="auto">
          <a:xfrm>
            <a:off x="7185025" y="2989263"/>
            <a:ext cx="325438" cy="261937"/>
            <a:chOff x="-44" y="1473"/>
            <a:chExt cx="981" cy="1105"/>
          </a:xfrm>
        </p:grpSpPr>
        <p:pic>
          <p:nvPicPr>
            <p:cNvPr id="187422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3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83" name="Picture 82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784" t="7488" r="79529" b="51661"/>
          <a:stretch/>
        </p:blipFill>
        <p:spPr>
          <a:xfrm>
            <a:off x="4734543" y="2124076"/>
            <a:ext cx="481537" cy="687846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437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3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160338"/>
            <a:ext cx="8491538" cy="849312"/>
          </a:xfrm>
        </p:spPr>
        <p:txBody>
          <a:bodyPr/>
          <a:lstStyle/>
          <a:p>
            <a:r>
              <a:rPr lang="en-US" altLang="en-US" sz="3600" dirty="0">
                <a:latin typeface="Calibri Light"/>
                <a:ea typeface="ＭＳ Ｐゴシック" charset="-128"/>
              </a:rPr>
              <a:t>BitTorrent: requesting, sending file chunks</a:t>
            </a:r>
          </a:p>
        </p:txBody>
      </p:sp>
      <p:sp>
        <p:nvSpPr>
          <p:cNvPr id="214020" name="Rectangle 4"/>
          <p:cNvSpPr>
            <a:spLocks noGrp="1" noChangeArrowheads="1"/>
          </p:cNvSpPr>
          <p:nvPr>
            <p:ph sz="half" idx="1"/>
          </p:nvPr>
        </p:nvSpPr>
        <p:spPr>
          <a:xfrm>
            <a:off x="382588" y="1477963"/>
            <a:ext cx="3989387" cy="3768725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Calibri"/>
              </a:rPr>
              <a:t>requesting chunks:</a:t>
            </a:r>
          </a:p>
          <a:p>
            <a:pPr marL="287020" indent="-287020">
              <a:defRPr/>
            </a:pPr>
            <a:r>
              <a:rPr lang="en-US" sz="2400" dirty="0">
                <a:latin typeface="Calibri"/>
              </a:rPr>
              <a:t>at any given time, different peers have different subsets of file chunks</a:t>
            </a:r>
          </a:p>
          <a:p>
            <a:pPr marL="287020" indent="-287020">
              <a:defRPr/>
            </a:pPr>
            <a:r>
              <a:rPr lang="en-US" sz="2400" dirty="0">
                <a:latin typeface="Calibri"/>
              </a:rPr>
              <a:t>periodically, Alice asks each peer for list of chunks that they have</a:t>
            </a:r>
          </a:p>
          <a:p>
            <a:pPr marL="287020" indent="-287020">
              <a:defRPr/>
            </a:pPr>
            <a:r>
              <a:rPr lang="en-US" sz="2400" dirty="0">
                <a:latin typeface="Calibri"/>
              </a:rPr>
              <a:t>Alice requests missing chunks from peers, rarest first</a:t>
            </a:r>
          </a:p>
        </p:txBody>
      </p:sp>
      <p:sp>
        <p:nvSpPr>
          <p:cNvPr id="214021" name="Rectangle 6"/>
          <p:cNvSpPr>
            <a:spLocks noChangeArrowheads="1"/>
          </p:cNvSpPr>
          <p:nvPr/>
        </p:nvSpPr>
        <p:spPr bwMode="auto">
          <a:xfrm>
            <a:off x="4370388" y="1362515"/>
            <a:ext cx="4521200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>
            <a:lvl1pPr marL="342900" indent="-3429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Calibri"/>
              </a:rPr>
              <a:t>sending chunks: tit-for-tat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>
                <a:latin typeface="Calibri"/>
              </a:rPr>
              <a:t>Alice sends chunks to those four peers currently sending her chunks </a:t>
            </a:r>
            <a:r>
              <a:rPr lang="en-US" altLang="en-US" sz="2400" i="1" dirty="0">
                <a:latin typeface="Calibri"/>
              </a:rPr>
              <a:t>at highest rate</a:t>
            </a:r>
            <a:r>
              <a:rPr lang="en-US" altLang="en-US" sz="2400" dirty="0">
                <a:latin typeface="Calibri"/>
              </a:rPr>
              <a:t> </a:t>
            </a:r>
          </a:p>
          <a:p>
            <a:pPr marL="680720" lvl="1" indent="-223520">
              <a:lnSpc>
                <a:spcPct val="85000"/>
              </a:lnSpc>
              <a:buClr>
                <a:srgbClr val="000099"/>
              </a:buClr>
              <a:buSzTx/>
              <a:buFont typeface="Arial" charset="0"/>
              <a:buChar char="•"/>
            </a:pPr>
            <a:r>
              <a:rPr lang="en-US" altLang="en-US" dirty="0">
                <a:latin typeface="Calibri"/>
              </a:rPr>
              <a:t>other peers are choked by Alice (do not receive chunks from her)</a:t>
            </a:r>
          </a:p>
          <a:p>
            <a:pPr marL="680720" lvl="1" indent="-223520">
              <a:lnSpc>
                <a:spcPct val="85000"/>
              </a:lnSpc>
              <a:buClr>
                <a:srgbClr val="000099"/>
              </a:buClr>
              <a:buFont typeface="Arial" charset="0"/>
              <a:buChar char="•"/>
            </a:pPr>
            <a:r>
              <a:rPr lang="en-US" altLang="en-US" dirty="0">
                <a:latin typeface="Calibri"/>
              </a:rPr>
              <a:t>re-evaluate top 4 every 10 secs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endParaRPr lang="en-US" altLang="en-US" sz="2400" dirty="0" smtClean="0">
              <a:latin typeface="Calibri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400" dirty="0" smtClean="0">
                <a:latin typeface="Calibri"/>
              </a:rPr>
              <a:t>every </a:t>
            </a:r>
            <a:r>
              <a:rPr lang="en-US" altLang="en-US" sz="2400" dirty="0">
                <a:latin typeface="Calibri"/>
              </a:rPr>
              <a:t>30 secs: randomly select another peer, starts sending chunks</a:t>
            </a:r>
          </a:p>
          <a:p>
            <a:pPr marL="680720" lvl="1" indent="-223520">
              <a:lnSpc>
                <a:spcPct val="85000"/>
              </a:lnSpc>
              <a:buClr>
                <a:srgbClr val="000099"/>
              </a:buClr>
              <a:buSzTx/>
              <a:buFont typeface="Arial" charset="0"/>
              <a:buChar char="•"/>
            </a:pPr>
            <a:r>
              <a:rPr lang="en-US" altLang="ja-JP" dirty="0" smtClean="0">
                <a:latin typeface="Calibri"/>
              </a:rPr>
              <a:t>“optimistically </a:t>
            </a:r>
            <a:r>
              <a:rPr lang="en-US" altLang="ja-JP" dirty="0" err="1" smtClean="0">
                <a:latin typeface="Calibri"/>
              </a:rPr>
              <a:t>unchoke</a:t>
            </a:r>
            <a:r>
              <a:rPr lang="en-US" altLang="ja-JP" dirty="0" smtClean="0">
                <a:latin typeface="Calibri"/>
              </a:rPr>
              <a:t>” </a:t>
            </a:r>
            <a:r>
              <a:rPr lang="en-US" altLang="ja-JP" dirty="0">
                <a:latin typeface="Calibri"/>
              </a:rPr>
              <a:t>this peer</a:t>
            </a:r>
          </a:p>
          <a:p>
            <a:pPr marL="680720" lvl="1" indent="-223520">
              <a:lnSpc>
                <a:spcPct val="85000"/>
              </a:lnSpc>
              <a:buClr>
                <a:srgbClr val="000099"/>
              </a:buClr>
              <a:buSzTx/>
              <a:buFont typeface="Arial" charset="0"/>
              <a:buChar char="•"/>
            </a:pPr>
            <a:r>
              <a:rPr lang="en-US" altLang="en-US" dirty="0">
                <a:latin typeface="Calibri"/>
              </a:rPr>
              <a:t>newly chosen peer may join top 4</a:t>
            </a:r>
          </a:p>
          <a:p>
            <a:pPr>
              <a:buClr>
                <a:srgbClr val="000099"/>
              </a:buClr>
              <a:buSzTx/>
              <a:buFont typeface="Wingdings" charset="2"/>
              <a:buChar char="§"/>
            </a:pPr>
            <a:endParaRPr lang="en-US" altLang="en-US" dirty="0">
              <a:latin typeface="Calibri"/>
            </a:endParaRPr>
          </a:p>
        </p:txBody>
      </p:sp>
      <p:pic>
        <p:nvPicPr>
          <p:cNvPr id="18944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812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8475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20" grpId="0" build="p"/>
      <p:bldP spid="214021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1" name="Rectangle 2"/>
          <p:cNvSpPr>
            <a:spLocks noGrp="1" noChangeArrowheads="1"/>
          </p:cNvSpPr>
          <p:nvPr>
            <p:ph type="title"/>
          </p:nvPr>
        </p:nvSpPr>
        <p:spPr>
          <a:xfrm>
            <a:off x="482600" y="0"/>
            <a:ext cx="7772400" cy="1143000"/>
          </a:xfrm>
        </p:spPr>
        <p:txBody>
          <a:bodyPr/>
          <a:lstStyle/>
          <a:p>
            <a:r>
              <a:rPr lang="en-US" altLang="en-US" dirty="0">
                <a:latin typeface="Calibri Light"/>
                <a:ea typeface="ＭＳ Ｐゴシック" charset="-128"/>
              </a:rPr>
              <a:t>BitTorrent: tit-for-tat</a:t>
            </a:r>
          </a:p>
        </p:txBody>
      </p:sp>
      <p:sp>
        <p:nvSpPr>
          <p:cNvPr id="191493" name="Line 15"/>
          <p:cNvSpPr>
            <a:spLocks noChangeShapeType="1"/>
          </p:cNvSpPr>
          <p:nvPr/>
        </p:nvSpPr>
        <p:spPr bwMode="auto">
          <a:xfrm flipH="1" flipV="1">
            <a:off x="1473200" y="39687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4" name="Line 16"/>
          <p:cNvSpPr>
            <a:spLocks noChangeShapeType="1"/>
          </p:cNvSpPr>
          <p:nvPr/>
        </p:nvSpPr>
        <p:spPr bwMode="auto">
          <a:xfrm flipH="1">
            <a:off x="1954213" y="47942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5" name="Line 17"/>
          <p:cNvSpPr>
            <a:spLocks noChangeShapeType="1"/>
          </p:cNvSpPr>
          <p:nvPr/>
        </p:nvSpPr>
        <p:spPr bwMode="auto">
          <a:xfrm flipH="1">
            <a:off x="2628900" y="49085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6" name="Line 18"/>
          <p:cNvSpPr>
            <a:spLocks noChangeShapeType="1"/>
          </p:cNvSpPr>
          <p:nvPr/>
        </p:nvSpPr>
        <p:spPr bwMode="auto">
          <a:xfrm flipV="1">
            <a:off x="5511800" y="30924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7" name="Line 20"/>
          <p:cNvSpPr>
            <a:spLocks noChangeShapeType="1"/>
          </p:cNvSpPr>
          <p:nvPr/>
        </p:nvSpPr>
        <p:spPr bwMode="auto">
          <a:xfrm flipV="1">
            <a:off x="5613400" y="36766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8" name="Line 21"/>
          <p:cNvSpPr>
            <a:spLocks noChangeShapeType="1"/>
          </p:cNvSpPr>
          <p:nvPr/>
        </p:nvSpPr>
        <p:spPr bwMode="auto">
          <a:xfrm>
            <a:off x="5613400" y="41465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266263" name="Line 23"/>
          <p:cNvSpPr>
            <a:spLocks noChangeShapeType="1"/>
          </p:cNvSpPr>
          <p:nvPr/>
        </p:nvSpPr>
        <p:spPr bwMode="auto">
          <a:xfrm flipV="1">
            <a:off x="3530600" y="39433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266264" name="Line 24"/>
          <p:cNvSpPr>
            <a:spLocks noChangeShapeType="1"/>
          </p:cNvSpPr>
          <p:nvPr/>
        </p:nvSpPr>
        <p:spPr bwMode="auto">
          <a:xfrm flipH="1">
            <a:off x="3543300" y="40322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5" name="Line 25"/>
          <p:cNvSpPr>
            <a:spLocks noChangeShapeType="1"/>
          </p:cNvSpPr>
          <p:nvPr/>
        </p:nvSpPr>
        <p:spPr bwMode="auto">
          <a:xfrm flipV="1">
            <a:off x="3581400" y="41338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6" name="Text Box 26"/>
          <p:cNvSpPr txBox="1">
            <a:spLocks noChangeArrowheads="1"/>
          </p:cNvSpPr>
          <p:nvPr/>
        </p:nvSpPr>
        <p:spPr bwMode="auto">
          <a:xfrm>
            <a:off x="800100" y="1320800"/>
            <a:ext cx="400552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(1) Alice </a:t>
            </a:r>
            <a:r>
              <a:rPr lang="en-US" altLang="en-US" dirty="0" smtClean="0">
                <a:latin typeface="Calibri"/>
              </a:rPr>
              <a:t>“</a:t>
            </a:r>
            <a:r>
              <a:rPr lang="en-US" altLang="ja-JP" dirty="0" smtClean="0">
                <a:latin typeface="Calibri"/>
              </a:rPr>
              <a:t>optimistically </a:t>
            </a:r>
            <a:r>
              <a:rPr lang="en-US" altLang="ja-JP" dirty="0" err="1" smtClean="0">
                <a:latin typeface="Calibri"/>
              </a:rPr>
              <a:t>unchokes</a:t>
            </a:r>
            <a:r>
              <a:rPr lang="en-US" altLang="ja-JP" dirty="0" smtClean="0">
                <a:latin typeface="Calibri"/>
              </a:rPr>
              <a:t>” </a:t>
            </a:r>
            <a:r>
              <a:rPr lang="en-US" altLang="ja-JP" dirty="0">
                <a:latin typeface="Calibri"/>
              </a:rPr>
              <a:t>Bob</a:t>
            </a:r>
            <a:endParaRPr lang="en-US" altLang="en-US" dirty="0">
              <a:latin typeface="Calibri"/>
            </a:endParaRPr>
          </a:p>
        </p:txBody>
      </p:sp>
      <p:sp>
        <p:nvSpPr>
          <p:cNvPr id="266267" name="Text Box 27"/>
          <p:cNvSpPr txBox="1">
            <a:spLocks noChangeArrowheads="1"/>
          </p:cNvSpPr>
          <p:nvPr/>
        </p:nvSpPr>
        <p:spPr bwMode="auto">
          <a:xfrm>
            <a:off x="800100" y="1663700"/>
            <a:ext cx="7102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(2) Alice becomes one of </a:t>
            </a:r>
            <a:r>
              <a:rPr lang="en-US" altLang="en-US" dirty="0" smtClean="0">
                <a:latin typeface="Calibri"/>
              </a:rPr>
              <a:t>Bob’</a:t>
            </a:r>
            <a:r>
              <a:rPr lang="en-US" altLang="ja-JP" dirty="0" smtClean="0">
                <a:latin typeface="Calibri"/>
              </a:rPr>
              <a:t>s </a:t>
            </a:r>
            <a:r>
              <a:rPr lang="en-US" altLang="ja-JP" dirty="0">
                <a:latin typeface="Calibri"/>
              </a:rPr>
              <a:t>top-four providers; Bob reciprocates</a:t>
            </a:r>
            <a:endParaRPr lang="en-US" altLang="en-US" dirty="0">
              <a:latin typeface="Calibri"/>
            </a:endParaRPr>
          </a:p>
        </p:txBody>
      </p:sp>
      <p:sp>
        <p:nvSpPr>
          <p:cNvPr id="266268" name="Text Box 28"/>
          <p:cNvSpPr txBox="1">
            <a:spLocks noChangeArrowheads="1"/>
          </p:cNvSpPr>
          <p:nvPr/>
        </p:nvSpPr>
        <p:spPr bwMode="auto">
          <a:xfrm>
            <a:off x="800100" y="2019300"/>
            <a:ext cx="516468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Calibri"/>
              </a:rPr>
              <a:t>(3) Bob becomes one of </a:t>
            </a:r>
            <a:r>
              <a:rPr lang="en-US" altLang="en-US" dirty="0" smtClean="0">
                <a:latin typeface="Calibri"/>
              </a:rPr>
              <a:t>Alice’</a:t>
            </a:r>
            <a:r>
              <a:rPr lang="en-US" altLang="ja-JP" dirty="0" smtClean="0">
                <a:latin typeface="Calibri"/>
              </a:rPr>
              <a:t>s </a:t>
            </a:r>
            <a:r>
              <a:rPr lang="en-US" altLang="ja-JP" dirty="0">
                <a:latin typeface="Calibri"/>
              </a:rPr>
              <a:t>top-four providers</a:t>
            </a:r>
            <a:endParaRPr lang="en-US" altLang="en-US" dirty="0">
              <a:latin typeface="Calibri"/>
            </a:endParaRPr>
          </a:p>
        </p:txBody>
      </p:sp>
      <p:sp>
        <p:nvSpPr>
          <p:cNvPr id="266269" name="Text Box 29"/>
          <p:cNvSpPr txBox="1">
            <a:spLocks noChangeArrowheads="1"/>
          </p:cNvSpPr>
          <p:nvPr/>
        </p:nvSpPr>
        <p:spPr bwMode="auto">
          <a:xfrm>
            <a:off x="5040313" y="5335588"/>
            <a:ext cx="3590925" cy="72072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t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 dirty="0">
                <a:latin typeface="Calibri"/>
              </a:rPr>
              <a:t>higher upload rate:</a:t>
            </a:r>
            <a:r>
              <a:rPr lang="en-US" altLang="en-US" dirty="0">
                <a:latin typeface="Calibri"/>
              </a:rPr>
              <a:t> find better trading partners, get file faster !</a:t>
            </a:r>
          </a:p>
        </p:txBody>
      </p:sp>
      <p:pic>
        <p:nvPicPr>
          <p:cNvPr id="191507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338" y="7699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1508" name="Group 52"/>
          <p:cNvGrpSpPr>
            <a:grpSpLocks/>
          </p:cNvGrpSpPr>
          <p:nvPr/>
        </p:nvGrpSpPr>
        <p:grpSpPr bwMode="auto">
          <a:xfrm>
            <a:off x="1214438" y="4799013"/>
            <a:ext cx="762000" cy="752475"/>
            <a:chOff x="-44" y="1473"/>
            <a:chExt cx="981" cy="1105"/>
          </a:xfrm>
        </p:grpSpPr>
        <p:pic>
          <p:nvPicPr>
            <p:cNvPr id="191540" name="Picture 5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41" name="Freeform 5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09" name="Group 55"/>
          <p:cNvGrpSpPr>
            <a:grpSpLocks/>
          </p:cNvGrpSpPr>
          <p:nvPr/>
        </p:nvGrpSpPr>
        <p:grpSpPr bwMode="auto">
          <a:xfrm>
            <a:off x="1909763" y="5561013"/>
            <a:ext cx="762000" cy="752475"/>
            <a:chOff x="-44" y="1473"/>
            <a:chExt cx="981" cy="1105"/>
          </a:xfrm>
        </p:grpSpPr>
        <p:pic>
          <p:nvPicPr>
            <p:cNvPr id="191538" name="Picture 56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9" name="Freeform 5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0" name="Group 58"/>
          <p:cNvGrpSpPr>
            <a:grpSpLocks/>
          </p:cNvGrpSpPr>
          <p:nvPr/>
        </p:nvGrpSpPr>
        <p:grpSpPr bwMode="auto">
          <a:xfrm>
            <a:off x="728663" y="3678238"/>
            <a:ext cx="762000" cy="752475"/>
            <a:chOff x="-44" y="1473"/>
            <a:chExt cx="981" cy="1105"/>
          </a:xfrm>
        </p:grpSpPr>
        <p:pic>
          <p:nvPicPr>
            <p:cNvPr id="191536" name="Picture 5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7" name="Freeform 6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1" name="Group 61"/>
          <p:cNvGrpSpPr>
            <a:grpSpLocks/>
          </p:cNvGrpSpPr>
          <p:nvPr/>
        </p:nvGrpSpPr>
        <p:grpSpPr bwMode="auto">
          <a:xfrm>
            <a:off x="2692400" y="4211638"/>
            <a:ext cx="762000" cy="752475"/>
            <a:chOff x="-44" y="1473"/>
            <a:chExt cx="981" cy="1105"/>
          </a:xfrm>
        </p:grpSpPr>
        <p:pic>
          <p:nvPicPr>
            <p:cNvPr id="191534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5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2" name="Group 64"/>
          <p:cNvGrpSpPr>
            <a:grpSpLocks/>
          </p:cNvGrpSpPr>
          <p:nvPr/>
        </p:nvGrpSpPr>
        <p:grpSpPr bwMode="auto">
          <a:xfrm flipH="1">
            <a:off x="6219825" y="4135438"/>
            <a:ext cx="762000" cy="752475"/>
            <a:chOff x="-44" y="1473"/>
            <a:chExt cx="981" cy="1105"/>
          </a:xfrm>
        </p:grpSpPr>
        <p:pic>
          <p:nvPicPr>
            <p:cNvPr id="191532" name="Picture 6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3" name="Freeform 6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3" name="Group 67"/>
          <p:cNvGrpSpPr>
            <a:grpSpLocks/>
          </p:cNvGrpSpPr>
          <p:nvPr/>
        </p:nvGrpSpPr>
        <p:grpSpPr bwMode="auto">
          <a:xfrm flipH="1">
            <a:off x="6370638" y="3297238"/>
            <a:ext cx="762000" cy="752475"/>
            <a:chOff x="-44" y="1473"/>
            <a:chExt cx="981" cy="1105"/>
          </a:xfrm>
        </p:grpSpPr>
        <p:pic>
          <p:nvPicPr>
            <p:cNvPr id="191530" name="Picture 6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1" name="Freeform 6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4" name="Group 70"/>
          <p:cNvGrpSpPr>
            <a:grpSpLocks/>
          </p:cNvGrpSpPr>
          <p:nvPr/>
        </p:nvGrpSpPr>
        <p:grpSpPr bwMode="auto">
          <a:xfrm flipH="1">
            <a:off x="5978525" y="2676525"/>
            <a:ext cx="762000" cy="752475"/>
            <a:chOff x="-44" y="1473"/>
            <a:chExt cx="981" cy="1105"/>
          </a:xfrm>
        </p:grpSpPr>
        <p:pic>
          <p:nvPicPr>
            <p:cNvPr id="191528" name="Picture 7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9" name="Freeform 7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5" name="Group 74"/>
          <p:cNvGrpSpPr>
            <a:grpSpLocks/>
          </p:cNvGrpSpPr>
          <p:nvPr/>
        </p:nvGrpSpPr>
        <p:grpSpPr bwMode="auto">
          <a:xfrm flipH="1">
            <a:off x="5056188" y="3667125"/>
            <a:ext cx="762000" cy="752475"/>
            <a:chOff x="-44" y="1473"/>
            <a:chExt cx="981" cy="1105"/>
          </a:xfrm>
        </p:grpSpPr>
        <p:pic>
          <p:nvPicPr>
            <p:cNvPr id="191526" name="Picture 7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7" name="Freeform 7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" name="Group 80"/>
          <p:cNvGrpSpPr>
            <a:grpSpLocks/>
          </p:cNvGrpSpPr>
          <p:nvPr/>
        </p:nvGrpSpPr>
        <p:grpSpPr bwMode="auto">
          <a:xfrm>
            <a:off x="4835525" y="2501900"/>
            <a:ext cx="762000" cy="1177925"/>
            <a:chOff x="4746" y="1528"/>
            <a:chExt cx="480" cy="742"/>
          </a:xfrm>
        </p:grpSpPr>
        <p:sp>
          <p:nvSpPr>
            <p:cNvPr id="191522" name="Line 50"/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23" name="Group 77"/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191524" name="Picture 7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5" name="Freeform 7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12" name="Group 87"/>
          <p:cNvGrpSpPr>
            <a:grpSpLocks/>
          </p:cNvGrpSpPr>
          <p:nvPr/>
        </p:nvGrpSpPr>
        <p:grpSpPr bwMode="auto">
          <a:xfrm>
            <a:off x="1925638" y="2990850"/>
            <a:ext cx="1112837" cy="1219200"/>
            <a:chOff x="4779" y="2386"/>
            <a:chExt cx="701" cy="768"/>
          </a:xfrm>
        </p:grpSpPr>
        <p:sp>
          <p:nvSpPr>
            <p:cNvPr id="191518" name="Line 46"/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19" name="Group 84"/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191520" name="Picture 8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1" name="Freeform 86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pic>
        <p:nvPicPr>
          <p:cNvPr id="54" name="Picture 53"/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784" t="7488" r="79529" b="51661"/>
          <a:stretch/>
        </p:blipFill>
        <p:spPr>
          <a:xfrm>
            <a:off x="3249738" y="4700576"/>
            <a:ext cx="704199" cy="1005905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75203" r="3135" b="51661"/>
          <a:stretch/>
        </p:blipFill>
        <p:spPr>
          <a:xfrm>
            <a:off x="5229388" y="4186883"/>
            <a:ext cx="815938" cy="1126079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4376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6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66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66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66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6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66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3" grpId="0" animBg="1"/>
      <p:bldP spid="266263" grpId="1" animBg="1"/>
      <p:bldP spid="266264" grpId="0" animBg="1"/>
      <p:bldP spid="266265" grpId="0" animBg="1"/>
      <p:bldP spid="266266" grpId="0"/>
      <p:bldP spid="266267" grpId="0"/>
      <p:bldP spid="266268" grpId="0"/>
      <p:bldP spid="266269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3" name="Title 1"/>
          <p:cNvSpPr>
            <a:spLocks noGrp="1"/>
          </p:cNvSpPr>
          <p:nvPr>
            <p:ph type="title"/>
          </p:nvPr>
        </p:nvSpPr>
        <p:spPr>
          <a:xfrm>
            <a:off x="464266" y="149372"/>
            <a:ext cx="7886700" cy="1325563"/>
          </a:xfrm>
        </p:spPr>
        <p:txBody>
          <a:bodyPr/>
          <a:lstStyle/>
          <a:p>
            <a:r>
              <a:rPr lang="en-US" altLang="x-none">
                <a:ea typeface="ＭＳ Ｐゴシック" charset="-128"/>
              </a:rPr>
              <a:t>Distributed Hash Table (DHT)</a:t>
            </a:r>
          </a:p>
        </p:txBody>
      </p:sp>
      <p:sp>
        <p:nvSpPr>
          <p:cNvPr id="218114" name="Content Placeholder 2"/>
          <p:cNvSpPr>
            <a:spLocks noGrp="1"/>
          </p:cNvSpPr>
          <p:nvPr>
            <p:ph idx="1"/>
          </p:nvPr>
        </p:nvSpPr>
        <p:spPr>
          <a:xfrm>
            <a:off x="618376" y="1763981"/>
            <a:ext cx="7886700" cy="4351338"/>
          </a:xfrm>
        </p:spPr>
        <p:txBody>
          <a:bodyPr/>
          <a:lstStyle/>
          <a:p>
            <a:r>
              <a:rPr lang="en-US" altLang="x-none">
                <a:ea typeface="ＭＳ Ｐゴシック" charset="-128"/>
              </a:rPr>
              <a:t>Hash table</a:t>
            </a:r>
          </a:p>
          <a:p>
            <a:endParaRPr lang="en-US" altLang="x-none" dirty="0">
              <a:ea typeface="ＭＳ Ｐゴシック" charset="-128"/>
            </a:endParaRPr>
          </a:p>
          <a:p>
            <a:r>
              <a:rPr lang="en-US" altLang="x-none" dirty="0">
                <a:ea typeface="ＭＳ Ｐゴシック" charset="-128"/>
              </a:rPr>
              <a:t>DHT paradigm</a:t>
            </a:r>
            <a:br>
              <a:rPr lang="en-US" altLang="x-none" dirty="0">
                <a:ea typeface="ＭＳ Ｐゴシック" charset="-128"/>
              </a:rPr>
            </a:br>
            <a:endParaRPr lang="en-US" altLang="x-none" dirty="0">
              <a:ea typeface="ＭＳ Ｐゴシック" charset="-128"/>
            </a:endParaRPr>
          </a:p>
          <a:p>
            <a:r>
              <a:rPr lang="en-US" altLang="x-none" dirty="0">
                <a:ea typeface="ＭＳ Ｐゴシック" charset="-128"/>
              </a:rPr>
              <a:t>Circular DHT and overlay networks</a:t>
            </a:r>
            <a:br>
              <a:rPr lang="en-US" altLang="x-none" dirty="0">
                <a:ea typeface="ＭＳ Ｐゴシック" charset="-128"/>
              </a:rPr>
            </a:br>
            <a:endParaRPr lang="en-US" altLang="x-none" dirty="0">
              <a:ea typeface="ＭＳ Ｐゴシック" charset="-128"/>
            </a:endParaRPr>
          </a:p>
          <a:p>
            <a:r>
              <a:rPr lang="en-US" altLang="x-none" dirty="0">
                <a:ea typeface="ＭＳ Ｐゴシック" charset="-128"/>
              </a:rPr>
              <a:t>Peer churn </a:t>
            </a:r>
          </a:p>
        </p:txBody>
      </p:sp>
      <p:pic>
        <p:nvPicPr>
          <p:cNvPr id="218115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7086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3486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/>
          <p:cNvGraphicFramePr>
            <a:graphicFrameLocks noGrp="1"/>
          </p:cNvGraphicFramePr>
          <p:nvPr>
            <p:ph idx="1"/>
          </p:nvPr>
        </p:nvGraphicFramePr>
        <p:xfrm>
          <a:off x="1676400" y="2590800"/>
          <a:ext cx="5080000" cy="2925936"/>
        </p:xfrm>
        <a:graphic>
          <a:graphicData uri="http://schemas.openxmlformats.org/drawingml/2006/table">
            <a:tbl>
              <a:tblPr/>
              <a:tblGrid>
                <a:gridCol w="2540000"/>
                <a:gridCol w="2540000"/>
              </a:tblGrid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Key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Value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John Washington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132-54-3570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Diana Louise Jones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761-55-3791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Xiaoming Liu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385-41-0902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Rakesh Gopal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441-89-1956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Linda Cohen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217-66-5609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…….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………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Lisa Kobayashi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177-23-0199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</a:tr>
            </a:tbl>
          </a:graphicData>
        </a:graphic>
      </p:graphicFrame>
      <p:sp>
        <p:nvSpPr>
          <p:cNvPr id="220190" name="TextBox 7"/>
          <p:cNvSpPr txBox="1">
            <a:spLocks noChangeArrowheads="1"/>
          </p:cNvSpPr>
          <p:nvPr/>
        </p:nvSpPr>
        <p:spPr bwMode="auto">
          <a:xfrm>
            <a:off x="381000" y="1219200"/>
            <a:ext cx="8763000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x-none" sz="3200" dirty="0">
                <a:latin typeface="+mn-lt"/>
              </a:rPr>
              <a:t>Simple database </a:t>
            </a:r>
            <a:r>
              <a:rPr lang="en-US" altLang="x-none" sz="3200" dirty="0" smtClean="0">
                <a:latin typeface="+mn-lt"/>
              </a:rPr>
              <a:t>with </a:t>
            </a:r>
            <a:r>
              <a:rPr lang="en-US" altLang="x-none" sz="3200" dirty="0" smtClean="0">
                <a:solidFill>
                  <a:srgbClr val="CC0000"/>
                </a:solidFill>
                <a:latin typeface="+mn-lt"/>
              </a:rPr>
              <a:t>(</a:t>
            </a:r>
            <a:r>
              <a:rPr lang="en-US" altLang="x-none" sz="3200" dirty="0">
                <a:solidFill>
                  <a:srgbClr val="CC0000"/>
                </a:solidFill>
                <a:latin typeface="+mn-lt"/>
              </a:rPr>
              <a:t>key, value) </a:t>
            </a:r>
            <a:r>
              <a:rPr lang="en-US" altLang="x-none" sz="3200" dirty="0">
                <a:latin typeface="+mn-lt"/>
              </a:rPr>
              <a:t>pairs: </a:t>
            </a:r>
          </a:p>
          <a:p>
            <a:pPr lvl="1" eaLnBrk="1" hangingPunct="1">
              <a:buFont typeface="Arial" charset="0"/>
              <a:buChar char="•"/>
            </a:pPr>
            <a:r>
              <a:rPr lang="en-US" altLang="x-none" sz="3200" dirty="0">
                <a:latin typeface="+mn-lt"/>
              </a:rPr>
              <a:t> key: human name; value: social security #</a:t>
            </a:r>
          </a:p>
          <a:p>
            <a:endParaRPr lang="en-US" altLang="x-none" dirty="0">
              <a:latin typeface="+mn-lt"/>
            </a:endParaRPr>
          </a:p>
        </p:txBody>
      </p:sp>
      <p:sp>
        <p:nvSpPr>
          <p:cNvPr id="220191" name="Title 3"/>
          <p:cNvSpPr>
            <a:spLocks noGrp="1"/>
          </p:cNvSpPr>
          <p:nvPr>
            <p:ph type="title"/>
          </p:nvPr>
        </p:nvSpPr>
        <p:spPr>
          <a:xfrm>
            <a:off x="405830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Simple Database</a:t>
            </a:r>
          </a:p>
        </p:txBody>
      </p:sp>
      <p:pic>
        <p:nvPicPr>
          <p:cNvPr id="220192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38200"/>
            <a:ext cx="38862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0193" name="TextBox 6"/>
          <p:cNvSpPr txBox="1">
            <a:spLocks noChangeArrowheads="1"/>
          </p:cNvSpPr>
          <p:nvPr/>
        </p:nvSpPr>
        <p:spPr bwMode="auto">
          <a:xfrm>
            <a:off x="381000" y="5257800"/>
            <a:ext cx="8763000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endParaRPr lang="en-US" altLang="x-none" sz="3200">
              <a:latin typeface="+mn-lt"/>
            </a:endParaRPr>
          </a:p>
          <a:p>
            <a:pPr lvl="1" eaLnBrk="1" hangingPunct="1">
              <a:buFont typeface="Arial" charset="0"/>
              <a:buChar char="•"/>
            </a:pPr>
            <a:r>
              <a:rPr lang="en-US" altLang="x-none" sz="3200">
                <a:latin typeface="+mn-lt"/>
              </a:rPr>
              <a:t> key: movie title; value: IP address</a:t>
            </a:r>
          </a:p>
          <a:p>
            <a:endParaRPr lang="en-US" altLang="x-none">
              <a:latin typeface="+mn-lt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1014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/>
          <p:cNvGraphicFramePr>
            <a:graphicFrameLocks noGrp="1"/>
          </p:cNvGraphicFramePr>
          <p:nvPr>
            <p:ph idx="1"/>
          </p:nvPr>
        </p:nvGraphicFramePr>
        <p:xfrm>
          <a:off x="1066800" y="2819400"/>
          <a:ext cx="6705600" cy="2925936"/>
        </p:xfrm>
        <a:graphic>
          <a:graphicData uri="http://schemas.openxmlformats.org/drawingml/2006/table">
            <a:tbl>
              <a:tblPr/>
              <a:tblGrid>
                <a:gridCol w="2235200"/>
                <a:gridCol w="2235200"/>
                <a:gridCol w="2235200"/>
              </a:tblGrid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Original Key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Key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Value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John Washington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8962458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132-54-3570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Diana Louise Jones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7800356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761-55-3791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Xiaoming Liu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1567109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385-41-0902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Rakesh Gopal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2360012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441-89-1956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Linda Cohen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5430938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217-66-5609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…….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omic Sans MS" charset="0"/>
                        <a:ea typeface="ＭＳ Ｐゴシック" charset="-128"/>
                      </a:endParaRP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………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Lisa Kobayashi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9290124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charset="2"/>
                        <a:defRPr sz="24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charset="2"/>
                        <a:defRPr sz="2000">
                          <a:solidFill>
                            <a:schemeClr val="tx1"/>
                          </a:solidFill>
                          <a:latin typeface="Gill Sans MT" charset="0"/>
                          <a:ea typeface="ＭＳ Ｐゴシック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charset="0"/>
                          <a:ea typeface="ＭＳ Ｐゴシック" charset="-128"/>
                        </a:rPr>
                        <a:t>177-23-0199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</a:tr>
            </a:tbl>
          </a:graphicData>
        </a:graphic>
      </p:graphicFrame>
      <p:sp>
        <p:nvSpPr>
          <p:cNvPr id="222247" name="TextBox 7"/>
          <p:cNvSpPr txBox="1">
            <a:spLocks noChangeArrowheads="1"/>
          </p:cNvSpPr>
          <p:nvPr/>
        </p:nvSpPr>
        <p:spPr bwMode="auto">
          <a:xfrm>
            <a:off x="381000" y="1143000"/>
            <a:ext cx="8077200" cy="187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x-none" sz="3200">
                <a:latin typeface="+mn-lt"/>
              </a:rPr>
              <a:t> More convenient to store and search on numerical representation of key</a:t>
            </a:r>
          </a:p>
          <a:p>
            <a:pPr eaLnBrk="1" hangingPunct="1">
              <a:buFont typeface="Arial" charset="0"/>
              <a:buChar char="•"/>
            </a:pPr>
            <a:r>
              <a:rPr lang="en-US" altLang="x-none" sz="3200" dirty="0">
                <a:latin typeface="+mn-lt"/>
              </a:rPr>
              <a:t> key = hash(original key)</a:t>
            </a:r>
          </a:p>
          <a:p>
            <a:endParaRPr lang="en-US" altLang="x-none" dirty="0">
              <a:latin typeface="+mn-lt"/>
            </a:endParaRPr>
          </a:p>
        </p:txBody>
      </p:sp>
      <p:sp>
        <p:nvSpPr>
          <p:cNvPr id="222248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x-none">
                <a:ea typeface="ＭＳ Ｐゴシック" charset="-128"/>
              </a:rPr>
              <a:t>Hash Table</a:t>
            </a:r>
          </a:p>
        </p:txBody>
      </p:sp>
      <p:pic>
        <p:nvPicPr>
          <p:cNvPr id="222249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38200"/>
            <a:ext cx="2667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0147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060076" cy="4525963"/>
          </a:xfrm>
        </p:spPr>
        <p:txBody>
          <a:bodyPr/>
          <a:lstStyle/>
          <a:p>
            <a:pPr eaLnBrk="1" hangingPunct="1"/>
            <a:r>
              <a:rPr lang="en-US" altLang="en-US" dirty="0" smtClean="0">
                <a:solidFill>
                  <a:srgbClr val="000000"/>
                </a:solidFill>
                <a:ea typeface="ＭＳ Ｐゴシック" pitchFamily="34" charset="-128"/>
              </a:rPr>
              <a:t>Distribute (key, value) pairs over millions of peers</a:t>
            </a:r>
          </a:p>
          <a:p>
            <a:pPr lvl="1" eaLnBrk="1" hangingPunct="1"/>
            <a:r>
              <a:rPr lang="en-US" altLang="en-US" dirty="0" smtClean="0">
                <a:ea typeface="ＭＳ Ｐゴシック" pitchFamily="34" charset="-128"/>
              </a:rPr>
              <a:t>pairs are evenly distributed over peers</a:t>
            </a:r>
          </a:p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Any peer can </a:t>
            </a:r>
            <a:r>
              <a:rPr lang="en-US" altLang="en-US" dirty="0" smtClean="0">
                <a:solidFill>
                  <a:srgbClr val="CC0000"/>
                </a:solidFill>
                <a:ea typeface="ＭＳ Ｐゴシック" pitchFamily="34" charset="-128"/>
              </a:rPr>
              <a:t>query </a:t>
            </a:r>
            <a:r>
              <a:rPr lang="en-US" altLang="en-US" dirty="0" smtClean="0">
                <a:ea typeface="ＭＳ Ｐゴシック" pitchFamily="34" charset="-128"/>
              </a:rPr>
              <a:t>database with a key</a:t>
            </a:r>
          </a:p>
          <a:p>
            <a:pPr lvl="1" eaLnBrk="1" hangingPunct="1"/>
            <a:r>
              <a:rPr lang="en-US" altLang="en-US" dirty="0" smtClean="0">
                <a:ea typeface="ＭＳ Ｐゴシック" pitchFamily="34" charset="-128"/>
              </a:rPr>
              <a:t>database returns value for the key</a:t>
            </a:r>
          </a:p>
          <a:p>
            <a:pPr lvl="1" eaLnBrk="1" hangingPunct="1"/>
            <a:r>
              <a:rPr lang="en-US" altLang="en-US" dirty="0" smtClean="0">
                <a:ea typeface="ＭＳ Ｐゴシック" pitchFamily="34" charset="-128"/>
              </a:rPr>
              <a:t>To resolve query, small number of messages exchanged among peers</a:t>
            </a:r>
          </a:p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Each peer only knows about a small number of other peers</a:t>
            </a:r>
          </a:p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Robust to peers coming and going (churn)</a:t>
            </a:r>
          </a:p>
          <a:p>
            <a:pPr eaLnBrk="1" hangingPunct="1">
              <a:buFont typeface="Arial" pitchFamily="34" charset="0"/>
              <a:buNone/>
            </a:pPr>
            <a:endParaRPr lang="en-US" altLang="en-US" dirty="0" smtClean="0">
              <a:ea typeface="ＭＳ Ｐゴシック" pitchFamily="34" charset="-128"/>
            </a:endParaRPr>
          </a:p>
        </p:txBody>
      </p:sp>
      <p:pic>
        <p:nvPicPr>
          <p:cNvPr id="224258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914400"/>
            <a:ext cx="6858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59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altLang="en-US" smtClean="0">
                <a:ea typeface="ＭＳ Ｐゴシック" pitchFamily="34" charset="-128"/>
              </a:rPr>
              <a:t>Distributed Hash Table (DHT)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0862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Title 1"/>
          <p:cNvSpPr>
            <a:spLocks noGrp="1"/>
          </p:cNvSpPr>
          <p:nvPr>
            <p:ph type="title"/>
          </p:nvPr>
        </p:nvSpPr>
        <p:spPr>
          <a:xfrm>
            <a:off x="511175" y="8413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pitchFamily="34" charset="-128"/>
              </a:rPr>
              <a:t>Assign key-value pairs to peers</a:t>
            </a:r>
          </a:p>
        </p:txBody>
      </p:sp>
      <p:sp>
        <p:nvSpPr>
          <p:cNvPr id="226306" name="Content Placeholder 2"/>
          <p:cNvSpPr>
            <a:spLocks noGrp="1"/>
          </p:cNvSpPr>
          <p:nvPr>
            <p:ph idx="1"/>
          </p:nvPr>
        </p:nvSpPr>
        <p:spPr>
          <a:xfrm>
            <a:off x="633413" y="1284288"/>
            <a:ext cx="7772400" cy="4648200"/>
          </a:xfrm>
        </p:spPr>
        <p:txBody>
          <a:bodyPr/>
          <a:lstStyle/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rule: assign key-value pair to the peer that has the 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pitchFamily="34" charset="-128"/>
              </a:rPr>
              <a:t>closest</a:t>
            </a:r>
            <a:r>
              <a:rPr lang="en-US" altLang="en-US" dirty="0" smtClean="0">
                <a:solidFill>
                  <a:srgbClr val="CC0000"/>
                </a:solidFill>
                <a:ea typeface="ＭＳ Ｐゴシック" pitchFamily="34" charset="-128"/>
              </a:rPr>
              <a:t> </a:t>
            </a:r>
            <a:r>
              <a:rPr lang="en-US" altLang="en-US" dirty="0" smtClean="0">
                <a:ea typeface="ＭＳ Ｐゴシック" pitchFamily="34" charset="-128"/>
              </a:rPr>
              <a:t>ID.</a:t>
            </a:r>
          </a:p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convention: closest is the 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pitchFamily="34" charset="-128"/>
              </a:rPr>
              <a:t>immediate successor </a:t>
            </a:r>
            <a:r>
              <a:rPr lang="en-US" altLang="en-US" dirty="0" smtClean="0">
                <a:ea typeface="ＭＳ Ｐゴシック" pitchFamily="34" charset="-128"/>
              </a:rPr>
              <a:t>of the key.</a:t>
            </a:r>
          </a:p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e.g., ID space {0,1,2,3,…,63}</a:t>
            </a:r>
          </a:p>
          <a:p>
            <a:pPr eaLnBrk="1" hangingPunct="1"/>
            <a:r>
              <a:rPr lang="en-US" altLang="en-US" dirty="0" smtClean="0">
                <a:ea typeface="ＭＳ Ｐゴシック" pitchFamily="34" charset="-128"/>
              </a:rPr>
              <a:t>suppose 8 peers: 1, 12, 13, 25, 32, 40, 48, 60</a:t>
            </a:r>
          </a:p>
          <a:p>
            <a:pPr lvl="1" eaLnBrk="1" hangingPunct="1"/>
            <a:r>
              <a:rPr lang="en-US" altLang="en-US" dirty="0" smtClean="0">
                <a:ea typeface="ＭＳ Ｐゴシック" pitchFamily="34" charset="-128"/>
              </a:rPr>
              <a:t>If key = 51, then assigned to peer 60</a:t>
            </a:r>
          </a:p>
          <a:p>
            <a:pPr lvl="1" eaLnBrk="1" hangingPunct="1"/>
            <a:r>
              <a:rPr lang="en-US" altLang="en-US" dirty="0" smtClean="0">
                <a:ea typeface="ＭＳ Ｐゴシック" pitchFamily="34" charset="-128"/>
              </a:rPr>
              <a:t>If key = 60, then assigned to peer 60</a:t>
            </a:r>
          </a:p>
          <a:p>
            <a:pPr lvl="1" eaLnBrk="1" hangingPunct="1"/>
            <a:r>
              <a:rPr lang="en-US" altLang="en-US" dirty="0" smtClean="0">
                <a:ea typeface="ＭＳ Ｐゴシック" pitchFamily="34" charset="-128"/>
              </a:rPr>
              <a:t>If key = 61, then assigned to peer 1</a:t>
            </a:r>
          </a:p>
          <a:p>
            <a:pPr lvl="1" eaLnBrk="1" hangingPunct="1"/>
            <a:endParaRPr lang="en-US" altLang="en-US" dirty="0" smtClean="0">
              <a:ea typeface="ＭＳ Ｐゴシック" pitchFamily="34" charset="-128"/>
            </a:endParaRPr>
          </a:p>
          <a:p>
            <a:pPr lvl="1" eaLnBrk="1" hangingPunct="1"/>
            <a:endParaRPr lang="en-US" altLang="en-US" dirty="0" smtClean="0">
              <a:ea typeface="ＭＳ Ｐゴシック" pitchFamily="34" charset="-128"/>
            </a:endParaRPr>
          </a:p>
        </p:txBody>
      </p:sp>
      <p:pic>
        <p:nvPicPr>
          <p:cNvPr id="226307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913" y="914400"/>
            <a:ext cx="7405687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255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7213</TotalTime>
  <Words>7432</Words>
  <Application>Microsoft Macintosh PowerPoint</Application>
  <PresentationFormat>On-screen Show (4:3)</PresentationFormat>
  <Paragraphs>2103</Paragraphs>
  <Slides>125</Slides>
  <Notes>103</Notes>
  <HiddenSlides>0</HiddenSlides>
  <MMClips>0</MMClips>
  <ScaleCrop>false</ScaleCrop>
  <HeadingPairs>
    <vt:vector size="8" baseType="variant">
      <vt:variant>
        <vt:lpstr>Fonts Used</vt:lpstr>
      </vt:variant>
      <vt:variant>
        <vt:i4>15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125</vt:i4>
      </vt:variant>
    </vt:vector>
  </HeadingPairs>
  <TitlesOfParts>
    <vt:vector size="142" baseType="lpstr">
      <vt:lpstr>Arial Narrow</vt:lpstr>
      <vt:lpstr>Calibri</vt:lpstr>
      <vt:lpstr>Calibri Light</vt:lpstr>
      <vt:lpstr>Cambria Math</vt:lpstr>
      <vt:lpstr>Chalkboard</vt:lpstr>
      <vt:lpstr>Comic Sans MS</vt:lpstr>
      <vt:lpstr>Courier New</vt:lpstr>
      <vt:lpstr>Gill Sans</vt:lpstr>
      <vt:lpstr>Gill Sans MT</vt:lpstr>
      <vt:lpstr>ＭＳ Ｐゴシック</vt:lpstr>
      <vt:lpstr>Tahoma</vt:lpstr>
      <vt:lpstr>Times New Roman</vt:lpstr>
      <vt:lpstr>Wingdings</vt:lpstr>
      <vt:lpstr>ZapfDingbats</vt:lpstr>
      <vt:lpstr>Arial</vt:lpstr>
      <vt:lpstr>Office Theme</vt:lpstr>
      <vt:lpstr>Chart</vt:lpstr>
      <vt:lpstr>PowerPoint Presentation</vt:lpstr>
      <vt:lpstr>PowerPoint Presentation</vt:lpstr>
      <vt:lpstr>Chapter 2: Application Layer</vt:lpstr>
      <vt:lpstr>Chapter 2: Outline</vt:lpstr>
      <vt:lpstr>Creating a network app</vt:lpstr>
      <vt:lpstr>Application architectures</vt:lpstr>
      <vt:lpstr>Client-server architecture</vt:lpstr>
      <vt:lpstr>P2P architecture</vt:lpstr>
      <vt:lpstr>P2P architecture</vt:lpstr>
      <vt:lpstr>P2P architecture</vt:lpstr>
      <vt:lpstr>Hybrid of client-server and P2P</vt:lpstr>
      <vt:lpstr>Case Study: Napster Vs Gnutella</vt:lpstr>
      <vt:lpstr>Processes communicating</vt:lpstr>
      <vt:lpstr>Sockets</vt:lpstr>
      <vt:lpstr>Addressing processes</vt:lpstr>
      <vt:lpstr>App-layer protocol defines</vt:lpstr>
      <vt:lpstr>What transport service does an app need?</vt:lpstr>
      <vt:lpstr>Transport service requirements: common apps</vt:lpstr>
      <vt:lpstr>Transport service requirements: common apps</vt:lpstr>
      <vt:lpstr>Internet transport protocols services</vt:lpstr>
      <vt:lpstr>Internet apps:  application, transport protocols</vt:lpstr>
      <vt:lpstr>Chapter 2: Outline</vt:lpstr>
      <vt:lpstr>Socket programming </vt:lpstr>
      <vt:lpstr>PowerPoint Presentation</vt:lpstr>
      <vt:lpstr>Socket programming with UDP</vt:lpstr>
      <vt:lpstr>Client/server socket interaction: UDP</vt:lpstr>
      <vt:lpstr>PowerPoint Presentation</vt:lpstr>
      <vt:lpstr>PowerPoint Presentation</vt:lpstr>
      <vt:lpstr>Socket programming with TCP</vt:lpstr>
      <vt:lpstr>Client/server socket interaction: TCP</vt:lpstr>
      <vt:lpstr>PowerPoint Presentation</vt:lpstr>
      <vt:lpstr>PowerPoint Presentation</vt:lpstr>
      <vt:lpstr>PowerPoint Presentation</vt:lpstr>
      <vt:lpstr>Chapter 2: Outline</vt:lpstr>
      <vt:lpstr>Web and HTTP</vt:lpstr>
      <vt:lpstr>HTTP overview</vt:lpstr>
      <vt:lpstr>HTTP overview</vt:lpstr>
      <vt:lpstr>HTTP connections</vt:lpstr>
      <vt:lpstr>Non-persistent HTTP</vt:lpstr>
      <vt:lpstr>Non-persistent HTTP: response time</vt:lpstr>
      <vt:lpstr>Persistent HTTP</vt:lpstr>
      <vt:lpstr>Other optimizations</vt:lpstr>
      <vt:lpstr>Other optimizations</vt:lpstr>
      <vt:lpstr>Other optimizations</vt:lpstr>
      <vt:lpstr>HTTP request message</vt:lpstr>
      <vt:lpstr>HTTP request message: general format</vt:lpstr>
      <vt:lpstr>Uploading form input</vt:lpstr>
      <vt:lpstr>Method types</vt:lpstr>
      <vt:lpstr>HTTP response message</vt:lpstr>
      <vt:lpstr>HTTP response status codes</vt:lpstr>
      <vt:lpstr>Trying out HTTP (client side) for yourself</vt:lpstr>
      <vt:lpstr>User-server state: cookies</vt:lpstr>
      <vt:lpstr>Cookies: keeping “state” (cont.)</vt:lpstr>
      <vt:lpstr>Cookies (continued)</vt:lpstr>
      <vt:lpstr>Web caches (proxy server)</vt:lpstr>
      <vt:lpstr>More about Web caching</vt:lpstr>
      <vt:lpstr>Caching example: </vt:lpstr>
      <vt:lpstr>Caching example: </vt:lpstr>
      <vt:lpstr>Caching example: </vt:lpstr>
      <vt:lpstr>Caching example: </vt:lpstr>
      <vt:lpstr>Conditional GET </vt:lpstr>
      <vt:lpstr>Chapter 2: Outline</vt:lpstr>
      <vt:lpstr>Electronic mail</vt:lpstr>
      <vt:lpstr>Electronic Mail: Mail Servers</vt:lpstr>
      <vt:lpstr>Electronic Mail: SMTP [RFC 2821]</vt:lpstr>
      <vt:lpstr>Scenario: Alice sends message to Bob</vt:lpstr>
      <vt:lpstr>Sample SMTP interaction</vt:lpstr>
      <vt:lpstr>SMTP: final words</vt:lpstr>
      <vt:lpstr>Mail message format</vt:lpstr>
      <vt:lpstr>Mail access protocols</vt:lpstr>
      <vt:lpstr>Chapter 2: Outline</vt:lpstr>
      <vt:lpstr>DNS: domain name system</vt:lpstr>
      <vt:lpstr>DNS: services, structure </vt:lpstr>
      <vt:lpstr>DNS: a distributed, hierarchical database</vt:lpstr>
      <vt:lpstr>DNS: Root Name Servers</vt:lpstr>
      <vt:lpstr>TLD, Authoritative DNS Servers</vt:lpstr>
      <vt:lpstr>Local DNS name server</vt:lpstr>
      <vt:lpstr>DNS name  resolution example</vt:lpstr>
      <vt:lpstr>PowerPoint Presentation</vt:lpstr>
      <vt:lpstr>DNS: caching, updating records</vt:lpstr>
      <vt:lpstr>DNS records</vt:lpstr>
      <vt:lpstr>DNS protocol, messages</vt:lpstr>
      <vt:lpstr>PowerPoint Presentation</vt:lpstr>
      <vt:lpstr>Inserting records into DNS</vt:lpstr>
      <vt:lpstr>Chapter 2: Outline</vt:lpstr>
      <vt:lpstr>Pure P2P architecture</vt:lpstr>
      <vt:lpstr>File distribution: client-server vs P2P</vt:lpstr>
      <vt:lpstr>File distribution time: client-server</vt:lpstr>
      <vt:lpstr>PowerPoint Presentation</vt:lpstr>
      <vt:lpstr>PowerPoint Presentation</vt:lpstr>
      <vt:lpstr>P2P file distribution: BitTorrent </vt:lpstr>
      <vt:lpstr>PowerPoint Presentation</vt:lpstr>
      <vt:lpstr>BitTorrent: requesting, sending file chunks</vt:lpstr>
      <vt:lpstr>BitTorrent: tit-for-tat</vt:lpstr>
      <vt:lpstr>Distributed Hash Table (DHT)</vt:lpstr>
      <vt:lpstr>Simple Database</vt:lpstr>
      <vt:lpstr>Hash Table</vt:lpstr>
      <vt:lpstr>Distributed Hash Table (DHT)</vt:lpstr>
      <vt:lpstr>Assign key-value pairs to peers</vt:lpstr>
      <vt:lpstr>Silly Strawman Circular DHT</vt:lpstr>
      <vt:lpstr>Resolving a query</vt:lpstr>
      <vt:lpstr>Circular DHT with shortcuts (Chord)</vt:lpstr>
      <vt:lpstr>Peer churn</vt:lpstr>
      <vt:lpstr>Peer churn</vt:lpstr>
      <vt:lpstr>P2P Motivation – Revisited</vt:lpstr>
      <vt:lpstr>Chapter 2: Outline</vt:lpstr>
      <vt:lpstr>Video Streaming and CDNs: context</vt:lpstr>
      <vt:lpstr>Multimedia: video</vt:lpstr>
      <vt:lpstr>Multimedia: video</vt:lpstr>
      <vt:lpstr>Video Compression</vt:lpstr>
      <vt:lpstr>Video Compression</vt:lpstr>
      <vt:lpstr>Video Compression</vt:lpstr>
      <vt:lpstr>Video Compression</vt:lpstr>
      <vt:lpstr>Video Compression</vt:lpstr>
      <vt:lpstr>Video Compression</vt:lpstr>
      <vt:lpstr>Video Compression</vt:lpstr>
      <vt:lpstr>Video Compression</vt:lpstr>
      <vt:lpstr>Streaming stored video: </vt:lpstr>
      <vt:lpstr>Streaming multimedia: DASH</vt:lpstr>
      <vt:lpstr>Streaming multimedia: DASH</vt:lpstr>
      <vt:lpstr>Content distribution networks</vt:lpstr>
      <vt:lpstr>Content distribution networks</vt:lpstr>
      <vt:lpstr>PowerPoint Presentation</vt:lpstr>
      <vt:lpstr>Chapter 2: summary</vt:lpstr>
      <vt:lpstr>Chapter 2: summary</vt:lpstr>
    </vt:vector>
  </TitlesOfParts>
  <Company/>
  <LinksUpToDate>false</LinksUpToDate>
  <SharedDoc>false</SharedDoc>
  <HyperlinksChanged>false</HyperlinksChanged>
  <AppVersion>15.0028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Haitham Hassanieh</dc:creator>
  <cp:lastModifiedBy>Haitham Hassanieh</cp:lastModifiedBy>
  <cp:revision>172</cp:revision>
  <cp:lastPrinted>2017-09-18T19:59:04Z</cp:lastPrinted>
  <dcterms:created xsi:type="dcterms:W3CDTF">2017-08-26T21:27:51Z</dcterms:created>
  <dcterms:modified xsi:type="dcterms:W3CDTF">2017-09-20T19:03:21Z</dcterms:modified>
</cp:coreProperties>
</file>