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xml" ContentType="application/xml"/>
  <Default Extension="bin" ContentType="application/vnd.openxmlformats-officedocument.oleObject"/>
  <Default Extension="mp4" ContentType="video/mp4"/>
  <Default Extension="mp3" ContentType="audio/mpeg"/>
  <Default Extension="vml" ContentType="application/vnd.openxmlformats-officedocument.vmlDrawing"/>
  <Default Extension="png" ContentType="image/png"/>
  <Default Extension="wmf" ContentType="image/x-wmf"/>
  <Default Extension="gif" ContentType="image/gif"/>
  <Default Extension="rels" ContentType="application/vnd.openxmlformats-package.relationships+xml"/>
  <Default Extension="tiff" ContentType="image/tif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60" r:id="rId1"/>
    <p:sldMasterId id="2147483672" r:id="rId2"/>
  </p:sldMasterIdLst>
  <p:notesMasterIdLst>
    <p:notesMasterId r:id="rId101"/>
  </p:notesMasterIdLst>
  <p:sldIdLst>
    <p:sldId id="257" r:id="rId3"/>
    <p:sldId id="263" r:id="rId4"/>
    <p:sldId id="259" r:id="rId5"/>
    <p:sldId id="258" r:id="rId6"/>
    <p:sldId id="261" r:id="rId7"/>
    <p:sldId id="264" r:id="rId8"/>
    <p:sldId id="265" r:id="rId9"/>
    <p:sldId id="266" r:id="rId10"/>
    <p:sldId id="267" r:id="rId11"/>
    <p:sldId id="381" r:id="rId12"/>
    <p:sldId id="284" r:id="rId13"/>
    <p:sldId id="283" r:id="rId14"/>
    <p:sldId id="285" r:id="rId15"/>
    <p:sldId id="286" r:id="rId16"/>
    <p:sldId id="269" r:id="rId17"/>
    <p:sldId id="270" r:id="rId18"/>
    <p:sldId id="287" r:id="rId19"/>
    <p:sldId id="272" r:id="rId20"/>
    <p:sldId id="274" r:id="rId21"/>
    <p:sldId id="273" r:id="rId22"/>
    <p:sldId id="289" r:id="rId23"/>
    <p:sldId id="288" r:id="rId24"/>
    <p:sldId id="290" r:id="rId25"/>
    <p:sldId id="380" r:id="rId26"/>
    <p:sldId id="372" r:id="rId27"/>
    <p:sldId id="291" r:id="rId28"/>
    <p:sldId id="292" r:id="rId29"/>
    <p:sldId id="293" r:id="rId30"/>
    <p:sldId id="296" r:id="rId31"/>
    <p:sldId id="297" r:id="rId32"/>
    <p:sldId id="298" r:id="rId33"/>
    <p:sldId id="299" r:id="rId34"/>
    <p:sldId id="395" r:id="rId35"/>
    <p:sldId id="373" r:id="rId36"/>
    <p:sldId id="301" r:id="rId37"/>
    <p:sldId id="302" r:id="rId38"/>
    <p:sldId id="303" r:id="rId39"/>
    <p:sldId id="304" r:id="rId40"/>
    <p:sldId id="305" r:id="rId41"/>
    <p:sldId id="306" r:id="rId42"/>
    <p:sldId id="307" r:id="rId43"/>
    <p:sldId id="308" r:id="rId44"/>
    <p:sldId id="309" r:id="rId45"/>
    <p:sldId id="310" r:id="rId46"/>
    <p:sldId id="311" r:id="rId47"/>
    <p:sldId id="312" r:id="rId48"/>
    <p:sldId id="374" r:id="rId49"/>
    <p:sldId id="314" r:id="rId50"/>
    <p:sldId id="315" r:id="rId51"/>
    <p:sldId id="316" r:id="rId52"/>
    <p:sldId id="317" r:id="rId53"/>
    <p:sldId id="318" r:id="rId54"/>
    <p:sldId id="396" r:id="rId55"/>
    <p:sldId id="319" r:id="rId56"/>
    <p:sldId id="320" r:id="rId57"/>
    <p:sldId id="321" r:id="rId58"/>
    <p:sldId id="322" r:id="rId59"/>
    <p:sldId id="323" r:id="rId60"/>
    <p:sldId id="324" r:id="rId61"/>
    <p:sldId id="325" r:id="rId62"/>
    <p:sldId id="326" r:id="rId63"/>
    <p:sldId id="327" r:id="rId64"/>
    <p:sldId id="328" r:id="rId65"/>
    <p:sldId id="329" r:id="rId66"/>
    <p:sldId id="330" r:id="rId67"/>
    <p:sldId id="331" r:id="rId68"/>
    <p:sldId id="332" r:id="rId69"/>
    <p:sldId id="375" r:id="rId70"/>
    <p:sldId id="334" r:id="rId71"/>
    <p:sldId id="335" r:id="rId72"/>
    <p:sldId id="336" r:id="rId73"/>
    <p:sldId id="337" r:id="rId74"/>
    <p:sldId id="338" r:id="rId75"/>
    <p:sldId id="339" r:id="rId76"/>
    <p:sldId id="340" r:id="rId77"/>
    <p:sldId id="341" r:id="rId78"/>
    <p:sldId id="344" r:id="rId79"/>
    <p:sldId id="345" r:id="rId80"/>
    <p:sldId id="346" r:id="rId81"/>
    <p:sldId id="347" r:id="rId82"/>
    <p:sldId id="376" r:id="rId83"/>
    <p:sldId id="349" r:id="rId84"/>
    <p:sldId id="350" r:id="rId85"/>
    <p:sldId id="351" r:id="rId86"/>
    <p:sldId id="352" r:id="rId87"/>
    <p:sldId id="353" r:id="rId88"/>
    <p:sldId id="355" r:id="rId89"/>
    <p:sldId id="377" r:id="rId90"/>
    <p:sldId id="382" r:id="rId91"/>
    <p:sldId id="383" r:id="rId92"/>
    <p:sldId id="384" r:id="rId93"/>
    <p:sldId id="387" r:id="rId94"/>
    <p:sldId id="386" r:id="rId95"/>
    <p:sldId id="390" r:id="rId96"/>
    <p:sldId id="391" r:id="rId97"/>
    <p:sldId id="392" r:id="rId98"/>
    <p:sldId id="394" r:id="rId99"/>
    <p:sldId id="369" r:id="rId100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805"/>
    <p:restoredTop sz="94601"/>
  </p:normalViewPr>
  <p:slideViewPr>
    <p:cSldViewPr snapToGrid="0" snapToObjects="1">
      <p:cViewPr varScale="1">
        <p:scale>
          <a:sx n="124" d="100"/>
          <a:sy n="124" d="100"/>
        </p:scale>
        <p:origin x="1056" y="1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01" Type="http://schemas.openxmlformats.org/officeDocument/2006/relationships/notesMaster" Target="notesMasters/notesMaster1.xml"/><Relationship Id="rId102" Type="http://schemas.openxmlformats.org/officeDocument/2006/relationships/presProps" Target="presProps.xml"/><Relationship Id="rId103" Type="http://schemas.openxmlformats.org/officeDocument/2006/relationships/viewProps" Target="viewProps.xml"/><Relationship Id="rId104" Type="http://schemas.openxmlformats.org/officeDocument/2006/relationships/theme" Target="theme/theme1.xml"/><Relationship Id="rId105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" Target="slides/slide1.xml"/><Relationship Id="rId4" Type="http://schemas.openxmlformats.org/officeDocument/2006/relationships/slide" Target="slides/slide2.xml"/><Relationship Id="rId5" Type="http://schemas.openxmlformats.org/officeDocument/2006/relationships/slide" Target="slides/slide3.xml"/><Relationship Id="rId6" Type="http://schemas.openxmlformats.org/officeDocument/2006/relationships/slide" Target="slides/slide4.xml"/><Relationship Id="rId7" Type="http://schemas.openxmlformats.org/officeDocument/2006/relationships/slide" Target="slides/slide5.xml"/><Relationship Id="rId8" Type="http://schemas.openxmlformats.org/officeDocument/2006/relationships/slide" Target="slides/slide6.xml"/><Relationship Id="rId9" Type="http://schemas.openxmlformats.org/officeDocument/2006/relationships/slide" Target="slides/slide7.xml"/><Relationship Id="rId10" Type="http://schemas.openxmlformats.org/officeDocument/2006/relationships/slide" Target="slides/slide8.xml"/><Relationship Id="rId11" Type="http://schemas.openxmlformats.org/officeDocument/2006/relationships/slide" Target="slides/slide9.xml"/><Relationship Id="rId12" Type="http://schemas.openxmlformats.org/officeDocument/2006/relationships/slide" Target="slides/slide10.xml"/><Relationship Id="rId13" Type="http://schemas.openxmlformats.org/officeDocument/2006/relationships/slide" Target="slides/slide11.xml"/><Relationship Id="rId14" Type="http://schemas.openxmlformats.org/officeDocument/2006/relationships/slide" Target="slides/slide12.xml"/><Relationship Id="rId15" Type="http://schemas.openxmlformats.org/officeDocument/2006/relationships/slide" Target="slides/slide13.xml"/><Relationship Id="rId16" Type="http://schemas.openxmlformats.org/officeDocument/2006/relationships/slide" Target="slides/slide14.xml"/><Relationship Id="rId17" Type="http://schemas.openxmlformats.org/officeDocument/2006/relationships/slide" Target="slides/slide15.xml"/><Relationship Id="rId18" Type="http://schemas.openxmlformats.org/officeDocument/2006/relationships/slide" Target="slides/slide16.xml"/><Relationship Id="rId19" Type="http://schemas.openxmlformats.org/officeDocument/2006/relationships/slide" Target="slides/slide17.xml"/><Relationship Id="rId30" Type="http://schemas.openxmlformats.org/officeDocument/2006/relationships/slide" Target="slides/slide28.xml"/><Relationship Id="rId31" Type="http://schemas.openxmlformats.org/officeDocument/2006/relationships/slide" Target="slides/slide29.xml"/><Relationship Id="rId32" Type="http://schemas.openxmlformats.org/officeDocument/2006/relationships/slide" Target="slides/slide30.xml"/><Relationship Id="rId33" Type="http://schemas.openxmlformats.org/officeDocument/2006/relationships/slide" Target="slides/slide31.xml"/><Relationship Id="rId34" Type="http://schemas.openxmlformats.org/officeDocument/2006/relationships/slide" Target="slides/slide32.xml"/><Relationship Id="rId35" Type="http://schemas.openxmlformats.org/officeDocument/2006/relationships/slide" Target="slides/slide33.xml"/><Relationship Id="rId36" Type="http://schemas.openxmlformats.org/officeDocument/2006/relationships/slide" Target="slides/slide34.xml"/><Relationship Id="rId37" Type="http://schemas.openxmlformats.org/officeDocument/2006/relationships/slide" Target="slides/slide35.xml"/><Relationship Id="rId38" Type="http://schemas.openxmlformats.org/officeDocument/2006/relationships/slide" Target="slides/slide36.xml"/><Relationship Id="rId39" Type="http://schemas.openxmlformats.org/officeDocument/2006/relationships/slide" Target="slides/slide37.xml"/><Relationship Id="rId50" Type="http://schemas.openxmlformats.org/officeDocument/2006/relationships/slide" Target="slides/slide48.xml"/><Relationship Id="rId51" Type="http://schemas.openxmlformats.org/officeDocument/2006/relationships/slide" Target="slides/slide49.xml"/><Relationship Id="rId52" Type="http://schemas.openxmlformats.org/officeDocument/2006/relationships/slide" Target="slides/slide50.xml"/><Relationship Id="rId53" Type="http://schemas.openxmlformats.org/officeDocument/2006/relationships/slide" Target="slides/slide51.xml"/><Relationship Id="rId54" Type="http://schemas.openxmlformats.org/officeDocument/2006/relationships/slide" Target="slides/slide52.xml"/><Relationship Id="rId55" Type="http://schemas.openxmlformats.org/officeDocument/2006/relationships/slide" Target="slides/slide53.xml"/><Relationship Id="rId56" Type="http://schemas.openxmlformats.org/officeDocument/2006/relationships/slide" Target="slides/slide54.xml"/><Relationship Id="rId57" Type="http://schemas.openxmlformats.org/officeDocument/2006/relationships/slide" Target="slides/slide55.xml"/><Relationship Id="rId58" Type="http://schemas.openxmlformats.org/officeDocument/2006/relationships/slide" Target="slides/slide56.xml"/><Relationship Id="rId59" Type="http://schemas.openxmlformats.org/officeDocument/2006/relationships/slide" Target="slides/slide57.xml"/><Relationship Id="rId70" Type="http://schemas.openxmlformats.org/officeDocument/2006/relationships/slide" Target="slides/slide68.xml"/><Relationship Id="rId71" Type="http://schemas.openxmlformats.org/officeDocument/2006/relationships/slide" Target="slides/slide69.xml"/><Relationship Id="rId72" Type="http://schemas.openxmlformats.org/officeDocument/2006/relationships/slide" Target="slides/slide70.xml"/><Relationship Id="rId73" Type="http://schemas.openxmlformats.org/officeDocument/2006/relationships/slide" Target="slides/slide71.xml"/><Relationship Id="rId74" Type="http://schemas.openxmlformats.org/officeDocument/2006/relationships/slide" Target="slides/slide72.xml"/><Relationship Id="rId75" Type="http://schemas.openxmlformats.org/officeDocument/2006/relationships/slide" Target="slides/slide73.xml"/><Relationship Id="rId76" Type="http://schemas.openxmlformats.org/officeDocument/2006/relationships/slide" Target="slides/slide74.xml"/><Relationship Id="rId77" Type="http://schemas.openxmlformats.org/officeDocument/2006/relationships/slide" Target="slides/slide75.xml"/><Relationship Id="rId78" Type="http://schemas.openxmlformats.org/officeDocument/2006/relationships/slide" Target="slides/slide76.xml"/><Relationship Id="rId79" Type="http://schemas.openxmlformats.org/officeDocument/2006/relationships/slide" Target="slides/slide77.xml"/><Relationship Id="rId90" Type="http://schemas.openxmlformats.org/officeDocument/2006/relationships/slide" Target="slides/slide88.xml"/><Relationship Id="rId91" Type="http://schemas.openxmlformats.org/officeDocument/2006/relationships/slide" Target="slides/slide89.xml"/><Relationship Id="rId92" Type="http://schemas.openxmlformats.org/officeDocument/2006/relationships/slide" Target="slides/slide90.xml"/><Relationship Id="rId93" Type="http://schemas.openxmlformats.org/officeDocument/2006/relationships/slide" Target="slides/slide91.xml"/><Relationship Id="rId94" Type="http://schemas.openxmlformats.org/officeDocument/2006/relationships/slide" Target="slides/slide92.xml"/><Relationship Id="rId95" Type="http://schemas.openxmlformats.org/officeDocument/2006/relationships/slide" Target="slides/slide93.xml"/><Relationship Id="rId96" Type="http://schemas.openxmlformats.org/officeDocument/2006/relationships/slide" Target="slides/slide94.xml"/><Relationship Id="rId97" Type="http://schemas.openxmlformats.org/officeDocument/2006/relationships/slide" Target="slides/slide95.xml"/><Relationship Id="rId98" Type="http://schemas.openxmlformats.org/officeDocument/2006/relationships/slide" Target="slides/slide96.xml"/><Relationship Id="rId99" Type="http://schemas.openxmlformats.org/officeDocument/2006/relationships/slide" Target="slides/slide97.xml"/><Relationship Id="rId20" Type="http://schemas.openxmlformats.org/officeDocument/2006/relationships/slide" Target="slides/slide18.xml"/><Relationship Id="rId21" Type="http://schemas.openxmlformats.org/officeDocument/2006/relationships/slide" Target="slides/slide19.xml"/><Relationship Id="rId22" Type="http://schemas.openxmlformats.org/officeDocument/2006/relationships/slide" Target="slides/slide20.xml"/><Relationship Id="rId23" Type="http://schemas.openxmlformats.org/officeDocument/2006/relationships/slide" Target="slides/slide21.xml"/><Relationship Id="rId24" Type="http://schemas.openxmlformats.org/officeDocument/2006/relationships/slide" Target="slides/slide22.xml"/><Relationship Id="rId25" Type="http://schemas.openxmlformats.org/officeDocument/2006/relationships/slide" Target="slides/slide23.xml"/><Relationship Id="rId26" Type="http://schemas.openxmlformats.org/officeDocument/2006/relationships/slide" Target="slides/slide24.xml"/><Relationship Id="rId27" Type="http://schemas.openxmlformats.org/officeDocument/2006/relationships/slide" Target="slides/slide25.xml"/><Relationship Id="rId28" Type="http://schemas.openxmlformats.org/officeDocument/2006/relationships/slide" Target="slides/slide26.xml"/><Relationship Id="rId29" Type="http://schemas.openxmlformats.org/officeDocument/2006/relationships/slide" Target="slides/slide27.xml"/><Relationship Id="rId40" Type="http://schemas.openxmlformats.org/officeDocument/2006/relationships/slide" Target="slides/slide38.xml"/><Relationship Id="rId41" Type="http://schemas.openxmlformats.org/officeDocument/2006/relationships/slide" Target="slides/slide39.xml"/><Relationship Id="rId42" Type="http://schemas.openxmlformats.org/officeDocument/2006/relationships/slide" Target="slides/slide40.xml"/><Relationship Id="rId43" Type="http://schemas.openxmlformats.org/officeDocument/2006/relationships/slide" Target="slides/slide41.xml"/><Relationship Id="rId44" Type="http://schemas.openxmlformats.org/officeDocument/2006/relationships/slide" Target="slides/slide42.xml"/><Relationship Id="rId45" Type="http://schemas.openxmlformats.org/officeDocument/2006/relationships/slide" Target="slides/slide43.xml"/><Relationship Id="rId46" Type="http://schemas.openxmlformats.org/officeDocument/2006/relationships/slide" Target="slides/slide44.xml"/><Relationship Id="rId47" Type="http://schemas.openxmlformats.org/officeDocument/2006/relationships/slide" Target="slides/slide45.xml"/><Relationship Id="rId48" Type="http://schemas.openxmlformats.org/officeDocument/2006/relationships/slide" Target="slides/slide46.xml"/><Relationship Id="rId49" Type="http://schemas.openxmlformats.org/officeDocument/2006/relationships/slide" Target="slides/slide47.xml"/><Relationship Id="rId60" Type="http://schemas.openxmlformats.org/officeDocument/2006/relationships/slide" Target="slides/slide58.xml"/><Relationship Id="rId61" Type="http://schemas.openxmlformats.org/officeDocument/2006/relationships/slide" Target="slides/slide59.xml"/><Relationship Id="rId62" Type="http://schemas.openxmlformats.org/officeDocument/2006/relationships/slide" Target="slides/slide60.xml"/><Relationship Id="rId63" Type="http://schemas.openxmlformats.org/officeDocument/2006/relationships/slide" Target="slides/slide61.xml"/><Relationship Id="rId64" Type="http://schemas.openxmlformats.org/officeDocument/2006/relationships/slide" Target="slides/slide62.xml"/><Relationship Id="rId65" Type="http://schemas.openxmlformats.org/officeDocument/2006/relationships/slide" Target="slides/slide63.xml"/><Relationship Id="rId66" Type="http://schemas.openxmlformats.org/officeDocument/2006/relationships/slide" Target="slides/slide64.xml"/><Relationship Id="rId67" Type="http://schemas.openxmlformats.org/officeDocument/2006/relationships/slide" Target="slides/slide65.xml"/><Relationship Id="rId68" Type="http://schemas.openxmlformats.org/officeDocument/2006/relationships/slide" Target="slides/slide66.xml"/><Relationship Id="rId69" Type="http://schemas.openxmlformats.org/officeDocument/2006/relationships/slide" Target="slides/slide67.xml"/><Relationship Id="rId100" Type="http://schemas.openxmlformats.org/officeDocument/2006/relationships/slide" Target="slides/slide98.xml"/><Relationship Id="rId80" Type="http://schemas.openxmlformats.org/officeDocument/2006/relationships/slide" Target="slides/slide78.xml"/><Relationship Id="rId81" Type="http://schemas.openxmlformats.org/officeDocument/2006/relationships/slide" Target="slides/slide79.xml"/><Relationship Id="rId82" Type="http://schemas.openxmlformats.org/officeDocument/2006/relationships/slide" Target="slides/slide80.xml"/><Relationship Id="rId83" Type="http://schemas.openxmlformats.org/officeDocument/2006/relationships/slide" Target="slides/slide81.xml"/><Relationship Id="rId84" Type="http://schemas.openxmlformats.org/officeDocument/2006/relationships/slide" Target="slides/slide82.xml"/><Relationship Id="rId85" Type="http://schemas.openxmlformats.org/officeDocument/2006/relationships/slide" Target="slides/slide83.xml"/><Relationship Id="rId86" Type="http://schemas.openxmlformats.org/officeDocument/2006/relationships/slide" Target="slides/slide84.xml"/><Relationship Id="rId87" Type="http://schemas.openxmlformats.org/officeDocument/2006/relationships/slide" Target="slides/slide85.xml"/><Relationship Id="rId88" Type="http://schemas.openxmlformats.org/officeDocument/2006/relationships/slide" Target="slides/slide86.xml"/><Relationship Id="rId89" Type="http://schemas.openxmlformats.org/officeDocument/2006/relationships/slide" Target="slides/slide87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99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AB10947-AF21-E640-911C-C22E4344EE47}" type="datetimeFigureOut">
              <a:rPr lang="en-US" smtClean="0"/>
              <a:t>9/6/17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78F0C0-8A03-904A-A665-B7C6FFEB0DC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711401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_rels/notesSlide2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2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2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2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3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3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3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3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3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3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3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3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3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3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4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4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4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4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4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4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4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.xml"/></Relationships>
</file>

<file path=ppt/notesSlides/_rels/notesSlide4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4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4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5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5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5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5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5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5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5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5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5.xml"/></Relationships>
</file>

<file path=ppt/notesSlides/_rels/notesSlide5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5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7.xml"/></Relationships>
</file>

<file path=ppt/notesSlides/_rels/notesSlide6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8.xml"/></Relationships>
</file>

<file path=ppt/notesSlides/_rels/notesSlide6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9.xml"/></Relationships>
</file>

<file path=ppt/notesSlides/_rels/notesSlide6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0.xml"/></Relationships>
</file>

<file path=ppt/notesSlides/_rels/notesSlide6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1.xml"/></Relationships>
</file>

<file path=ppt/notesSlides/_rels/notesSlide6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2.xml"/></Relationships>
</file>

<file path=ppt/notesSlides/_rels/notesSlide6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3.xml"/></Relationships>
</file>

<file path=ppt/notesSlides/_rels/notesSlide6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4.xml"/></Relationships>
</file>

<file path=ppt/notesSlides/_rels/notesSlide6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5.xml"/></Relationships>
</file>

<file path=ppt/notesSlides/_rels/notesSlide6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6.xml"/></Relationships>
</file>

<file path=ppt/notesSlides/_rels/notesSlide6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7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1.xml"/></Relationships>
</file>

<file path=ppt/notesSlides/_rels/notesSlide7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2.xml"/></Relationships>
</file>

<file path=ppt/notesSlides/_rels/notesSlide7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3.xml"/></Relationships>
</file>

<file path=ppt/notesSlides/_rels/notesSlide7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4.xml"/></Relationships>
</file>

<file path=ppt/notesSlides/_rels/notesSlide7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7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7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7.xml"/></Relationships>
</file>

<file path=ppt/notesSlides/_rels/notesSlide7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8.xml"/></Relationships>
</file>

<file path=ppt/notesSlides/_rels/notesSlide7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9.xml"/></Relationships>
</file>

<file path=ppt/notesSlides/_rels/notesSlide7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8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1.xml"/></Relationships>
</file>

<file path=ppt/notesSlides/_rels/notesSlide8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2.xml"/></Relationships>
</file>

<file path=ppt/notesSlides/_rels/notesSlide8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4.xml"/></Relationships>
</file>

<file path=ppt/notesSlides/_rels/notesSlide8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FA42A7B-3C56-AE4C-83F2-557C9A1FD0E8}" type="slidenum">
              <a:rPr lang="en-US" smtClean="0"/>
              <a:pPr>
                <a:defRPr/>
              </a:pPr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98551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So</a:t>
            </a:r>
            <a:r>
              <a:rPr lang="en-US" baseline="0" dirty="0" smtClean="0"/>
              <a:t> building networks is hard</a:t>
            </a:r>
          </a:p>
          <a:p>
            <a:r>
              <a:rPr lang="en-US" baseline="0" dirty="0" smtClean="0"/>
              <a:t>But unfortunately, computer networks are becoming increasingly critical to our daily lives</a:t>
            </a:r>
          </a:p>
          <a:p>
            <a:r>
              <a:rPr lang="en-US" baseline="0" dirty="0" smtClean="0"/>
              <a:t>You know all the standard uses of computers…</a:t>
            </a:r>
          </a:p>
          <a:p>
            <a:r>
              <a:rPr lang="en-US" baseline="0" dirty="0" smtClean="0"/>
              <a:t>Social networking</a:t>
            </a:r>
          </a:p>
          <a:p>
            <a:r>
              <a:rPr lang="en-US" baseline="0" dirty="0" smtClean="0"/>
              <a:t>Gaming</a:t>
            </a:r>
          </a:p>
          <a:p>
            <a:endParaRPr lang="en-US" baseline="0" dirty="0" smtClean="0"/>
          </a:p>
          <a:p>
            <a:r>
              <a:rPr lang="en-US" baseline="0" dirty="0" smtClean="0"/>
              <a:t>But there’s a lot you may not </a:t>
            </a:r>
            <a:r>
              <a:rPr lang="en-US" baseline="0" dirty="0" err="1" smtClean="0"/>
              <a:t>thinki</a:t>
            </a:r>
            <a:r>
              <a:rPr lang="en-US" baseline="0" smtClean="0"/>
              <a:t> about</a:t>
            </a:r>
          </a:p>
          <a:p>
            <a:r>
              <a:rPr lang="en-US" baseline="0" smtClean="0"/>
              <a:t>Financial sector – trillions of dollars – </a:t>
            </a:r>
          </a:p>
          <a:p>
            <a:r>
              <a:rPr lang="en-US" baseline="0" smtClean="0"/>
              <a:t>Critical infrastructures – power grid, water </a:t>
            </a:r>
            <a:r>
              <a:rPr lang="en-US" baseline="0" err="1" smtClean="0"/>
              <a:t>delibvery</a:t>
            </a:r>
            <a:r>
              <a:rPr lang="en-US" baseline="0" smtClean="0"/>
              <a:t> systems – now all managed and operated with IP networks</a:t>
            </a:r>
          </a:p>
          <a:p>
            <a:r>
              <a:rPr lang="en-US" baseline="0" smtClean="0"/>
              <a:t>911 communication services</a:t>
            </a:r>
          </a:p>
          <a:p>
            <a:endParaRPr lang="en-US" baseline="0" smtClean="0"/>
          </a:p>
          <a:p>
            <a:r>
              <a:rPr lang="en-US" baseline="0" smtClean="0"/>
              <a:t>…</a:t>
            </a:r>
          </a:p>
          <a:p>
            <a:r>
              <a:rPr lang="en-US" baseline="0" smtClean="0"/>
              <a:t>Remote medicine</a:t>
            </a:r>
          </a:p>
          <a:p>
            <a:r>
              <a:rPr lang="en-US" baseline="0" smtClean="0"/>
              <a:t>Brakes of your car</a:t>
            </a:r>
          </a:p>
          <a:p>
            <a:endParaRPr lang="en-US" baseline="0" smtClean="0"/>
          </a:p>
          <a:p>
            <a:r>
              <a:rPr lang="en-US" baseline="0" smtClean="0"/>
              <a:t>Power grid and critical infrastructure</a:t>
            </a:r>
          </a:p>
          <a:p>
            <a:r>
              <a:rPr lang="en-US" baseline="0" smtClean="0"/>
              <a:t>Financial and trading networks – move billions of dollars per day over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endParaRPr lang="en-US" baseline="0" smtClean="0"/>
          </a:p>
          <a:p>
            <a:endParaRPr lang="en-US" baseline="0" smtClean="0"/>
          </a:p>
          <a:p>
            <a:r>
              <a:rPr lang="en-US" baseline="0" smtClean="0"/>
              <a:t>Computer networks are no longer just for fun and games</a:t>
            </a:r>
          </a:p>
          <a:p>
            <a:r>
              <a:rPr lang="en-US" baseline="0" smtClean="0"/>
              <a:t>People’s lives every day depend on the availability and functioning of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r>
              <a:rPr lang="en-US" baseline="0" err="1" smtClean="0"/>
              <a:t>Makign</a:t>
            </a:r>
            <a:r>
              <a:rPr lang="en-US" baseline="0" smtClean="0"/>
              <a:t> it very important that we build them well, and protect them from adversaries,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366424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mtClean="0"/>
              <a:t>So</a:t>
            </a:r>
            <a:r>
              <a:rPr lang="en-US" baseline="0" smtClean="0"/>
              <a:t> building networks is hard</a:t>
            </a:r>
          </a:p>
          <a:p>
            <a:r>
              <a:rPr lang="en-US" baseline="0" smtClean="0"/>
              <a:t>But unfortunately, computer networks are becoming increasingly critical to our daily lives</a:t>
            </a:r>
          </a:p>
          <a:p>
            <a:r>
              <a:rPr lang="en-US" baseline="0" smtClean="0"/>
              <a:t>You know all the standard uses of computers…</a:t>
            </a:r>
          </a:p>
          <a:p>
            <a:r>
              <a:rPr lang="en-US" baseline="0" smtClean="0"/>
              <a:t>Social networking</a:t>
            </a:r>
          </a:p>
          <a:p>
            <a:r>
              <a:rPr lang="en-US" baseline="0" smtClean="0"/>
              <a:t>Gaming</a:t>
            </a:r>
          </a:p>
          <a:p>
            <a:endParaRPr lang="en-US" baseline="0" smtClean="0"/>
          </a:p>
          <a:p>
            <a:r>
              <a:rPr lang="en-US" baseline="0" smtClean="0"/>
              <a:t>But there’s a lot you may not </a:t>
            </a:r>
            <a:r>
              <a:rPr lang="en-US" baseline="0" err="1" smtClean="0"/>
              <a:t>thinki</a:t>
            </a:r>
            <a:r>
              <a:rPr lang="en-US" baseline="0" smtClean="0"/>
              <a:t> about</a:t>
            </a:r>
          </a:p>
          <a:p>
            <a:r>
              <a:rPr lang="en-US" baseline="0" smtClean="0"/>
              <a:t>Financial sector – trillions of dollars – </a:t>
            </a:r>
          </a:p>
          <a:p>
            <a:r>
              <a:rPr lang="en-US" baseline="0" smtClean="0"/>
              <a:t>Critical infrastructures – power grid, water </a:t>
            </a:r>
            <a:r>
              <a:rPr lang="en-US" baseline="0" err="1" smtClean="0"/>
              <a:t>delibvery</a:t>
            </a:r>
            <a:r>
              <a:rPr lang="en-US" baseline="0" smtClean="0"/>
              <a:t> systems – now all managed and operated with IP networks</a:t>
            </a:r>
          </a:p>
          <a:p>
            <a:r>
              <a:rPr lang="en-US" baseline="0" smtClean="0"/>
              <a:t>911 communication services</a:t>
            </a:r>
          </a:p>
          <a:p>
            <a:endParaRPr lang="en-US" baseline="0" smtClean="0"/>
          </a:p>
          <a:p>
            <a:r>
              <a:rPr lang="en-US" baseline="0" smtClean="0"/>
              <a:t>…</a:t>
            </a:r>
          </a:p>
          <a:p>
            <a:r>
              <a:rPr lang="en-US" baseline="0" smtClean="0"/>
              <a:t>Remote medicine</a:t>
            </a:r>
          </a:p>
          <a:p>
            <a:r>
              <a:rPr lang="en-US" baseline="0" smtClean="0"/>
              <a:t>Brakes of your car</a:t>
            </a:r>
          </a:p>
          <a:p>
            <a:endParaRPr lang="en-US" baseline="0" smtClean="0"/>
          </a:p>
          <a:p>
            <a:r>
              <a:rPr lang="en-US" baseline="0" smtClean="0"/>
              <a:t>Power grid and critical infrastructure</a:t>
            </a:r>
          </a:p>
          <a:p>
            <a:r>
              <a:rPr lang="en-US" baseline="0" smtClean="0"/>
              <a:t>Financial and trading networks – move billions of dollars per day over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endParaRPr lang="en-US" baseline="0" smtClean="0"/>
          </a:p>
          <a:p>
            <a:endParaRPr lang="en-US" baseline="0" smtClean="0"/>
          </a:p>
          <a:p>
            <a:r>
              <a:rPr lang="en-US" baseline="0" smtClean="0"/>
              <a:t>Computer networks are no longer just for fun and games</a:t>
            </a:r>
          </a:p>
          <a:p>
            <a:r>
              <a:rPr lang="en-US" baseline="0" smtClean="0"/>
              <a:t>People’s lives every day depend on the availability and functioning of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r>
              <a:rPr lang="en-US" baseline="0" err="1" smtClean="0"/>
              <a:t>Makign</a:t>
            </a:r>
            <a:r>
              <a:rPr lang="en-US" baseline="0" smtClean="0"/>
              <a:t> it very important that we build them well, and protect them from adversaries,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844499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mtClean="0"/>
              <a:t>So</a:t>
            </a:r>
            <a:r>
              <a:rPr lang="en-US" baseline="0" smtClean="0"/>
              <a:t> building networks is hard</a:t>
            </a:r>
          </a:p>
          <a:p>
            <a:r>
              <a:rPr lang="en-US" baseline="0" smtClean="0"/>
              <a:t>But unfortunately, computer networks are becoming increasingly critical to our daily lives</a:t>
            </a:r>
          </a:p>
          <a:p>
            <a:r>
              <a:rPr lang="en-US" baseline="0" smtClean="0"/>
              <a:t>You know all the standard uses of computers…</a:t>
            </a:r>
          </a:p>
          <a:p>
            <a:r>
              <a:rPr lang="en-US" baseline="0" smtClean="0"/>
              <a:t>Social networking</a:t>
            </a:r>
          </a:p>
          <a:p>
            <a:r>
              <a:rPr lang="en-US" baseline="0" smtClean="0"/>
              <a:t>Gaming</a:t>
            </a:r>
          </a:p>
          <a:p>
            <a:endParaRPr lang="en-US" baseline="0" smtClean="0"/>
          </a:p>
          <a:p>
            <a:r>
              <a:rPr lang="en-US" baseline="0" smtClean="0"/>
              <a:t>But there’s a lot you may not </a:t>
            </a:r>
            <a:r>
              <a:rPr lang="en-US" baseline="0" err="1" smtClean="0"/>
              <a:t>thinki</a:t>
            </a:r>
            <a:r>
              <a:rPr lang="en-US" baseline="0" smtClean="0"/>
              <a:t> about</a:t>
            </a:r>
          </a:p>
          <a:p>
            <a:r>
              <a:rPr lang="en-US" baseline="0" smtClean="0"/>
              <a:t>Financial sector – trillions of dollars – </a:t>
            </a:r>
          </a:p>
          <a:p>
            <a:r>
              <a:rPr lang="en-US" baseline="0" smtClean="0"/>
              <a:t>Critical infrastructures – power grid, water </a:t>
            </a:r>
            <a:r>
              <a:rPr lang="en-US" baseline="0" err="1" smtClean="0"/>
              <a:t>delibvery</a:t>
            </a:r>
            <a:r>
              <a:rPr lang="en-US" baseline="0" smtClean="0"/>
              <a:t> systems – now all managed and operated with IP networks</a:t>
            </a:r>
          </a:p>
          <a:p>
            <a:r>
              <a:rPr lang="en-US" baseline="0" smtClean="0"/>
              <a:t>911 communication services</a:t>
            </a:r>
          </a:p>
          <a:p>
            <a:endParaRPr lang="en-US" baseline="0" smtClean="0"/>
          </a:p>
          <a:p>
            <a:r>
              <a:rPr lang="en-US" baseline="0" smtClean="0"/>
              <a:t>…</a:t>
            </a:r>
          </a:p>
          <a:p>
            <a:r>
              <a:rPr lang="en-US" baseline="0" smtClean="0"/>
              <a:t>Remote medicine</a:t>
            </a:r>
          </a:p>
          <a:p>
            <a:r>
              <a:rPr lang="en-US" baseline="0" smtClean="0"/>
              <a:t>Brakes of your car</a:t>
            </a:r>
          </a:p>
          <a:p>
            <a:endParaRPr lang="en-US" baseline="0" smtClean="0"/>
          </a:p>
          <a:p>
            <a:r>
              <a:rPr lang="en-US" baseline="0" smtClean="0"/>
              <a:t>Power grid and critical infrastructure</a:t>
            </a:r>
          </a:p>
          <a:p>
            <a:r>
              <a:rPr lang="en-US" baseline="0" smtClean="0"/>
              <a:t>Financial and trading networks – move billions of dollars per day over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endParaRPr lang="en-US" baseline="0" smtClean="0"/>
          </a:p>
          <a:p>
            <a:endParaRPr lang="en-US" baseline="0" smtClean="0"/>
          </a:p>
          <a:p>
            <a:r>
              <a:rPr lang="en-US" baseline="0" smtClean="0"/>
              <a:t>Computer networks are no longer just for fun and games</a:t>
            </a:r>
          </a:p>
          <a:p>
            <a:r>
              <a:rPr lang="en-US" baseline="0" smtClean="0"/>
              <a:t>People’s lives every day depend on the availability and functioning of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r>
              <a:rPr lang="en-US" baseline="0" err="1" smtClean="0"/>
              <a:t>Makign</a:t>
            </a:r>
            <a:r>
              <a:rPr lang="en-US" baseline="0" smtClean="0"/>
              <a:t> it very important that we build them well, and protect them from adversaries,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125783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mtClean="0"/>
              <a:t>So</a:t>
            </a:r>
            <a:r>
              <a:rPr lang="en-US" baseline="0" smtClean="0"/>
              <a:t> building networks is hard</a:t>
            </a:r>
          </a:p>
          <a:p>
            <a:r>
              <a:rPr lang="en-US" baseline="0" smtClean="0"/>
              <a:t>But unfortunately, computer networks are becoming increasingly critical to our daily lives</a:t>
            </a:r>
          </a:p>
          <a:p>
            <a:r>
              <a:rPr lang="en-US" baseline="0" smtClean="0"/>
              <a:t>You know all the standard uses of computers…</a:t>
            </a:r>
          </a:p>
          <a:p>
            <a:r>
              <a:rPr lang="en-US" baseline="0" smtClean="0"/>
              <a:t>Social networking</a:t>
            </a:r>
          </a:p>
          <a:p>
            <a:r>
              <a:rPr lang="en-US" baseline="0" smtClean="0"/>
              <a:t>Gaming</a:t>
            </a:r>
          </a:p>
          <a:p>
            <a:endParaRPr lang="en-US" baseline="0" smtClean="0"/>
          </a:p>
          <a:p>
            <a:r>
              <a:rPr lang="en-US" baseline="0" smtClean="0"/>
              <a:t>But there’s a lot you may not </a:t>
            </a:r>
            <a:r>
              <a:rPr lang="en-US" baseline="0" err="1" smtClean="0"/>
              <a:t>thinki</a:t>
            </a:r>
            <a:r>
              <a:rPr lang="en-US" baseline="0" smtClean="0"/>
              <a:t> about</a:t>
            </a:r>
          </a:p>
          <a:p>
            <a:r>
              <a:rPr lang="en-US" baseline="0" smtClean="0"/>
              <a:t>Financial sector – trillions of dollars – </a:t>
            </a:r>
          </a:p>
          <a:p>
            <a:r>
              <a:rPr lang="en-US" baseline="0" smtClean="0"/>
              <a:t>Critical infrastructures – power grid, water </a:t>
            </a:r>
            <a:r>
              <a:rPr lang="en-US" baseline="0" err="1" smtClean="0"/>
              <a:t>delibvery</a:t>
            </a:r>
            <a:r>
              <a:rPr lang="en-US" baseline="0" smtClean="0"/>
              <a:t> systems – now all managed and operated with IP networks</a:t>
            </a:r>
          </a:p>
          <a:p>
            <a:r>
              <a:rPr lang="en-US" baseline="0" smtClean="0"/>
              <a:t>911 communication services</a:t>
            </a:r>
          </a:p>
          <a:p>
            <a:endParaRPr lang="en-US" baseline="0" smtClean="0"/>
          </a:p>
          <a:p>
            <a:r>
              <a:rPr lang="en-US" baseline="0" smtClean="0"/>
              <a:t>…</a:t>
            </a:r>
          </a:p>
          <a:p>
            <a:r>
              <a:rPr lang="en-US" baseline="0" smtClean="0"/>
              <a:t>Remote medicine</a:t>
            </a:r>
          </a:p>
          <a:p>
            <a:r>
              <a:rPr lang="en-US" baseline="0" smtClean="0"/>
              <a:t>Brakes of your car</a:t>
            </a:r>
          </a:p>
          <a:p>
            <a:endParaRPr lang="en-US" baseline="0" smtClean="0"/>
          </a:p>
          <a:p>
            <a:r>
              <a:rPr lang="en-US" baseline="0" smtClean="0"/>
              <a:t>Power grid and critical infrastructure</a:t>
            </a:r>
          </a:p>
          <a:p>
            <a:r>
              <a:rPr lang="en-US" baseline="0" smtClean="0"/>
              <a:t>Financial and trading networks – move billions of dollars per day over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endParaRPr lang="en-US" baseline="0" smtClean="0"/>
          </a:p>
          <a:p>
            <a:endParaRPr lang="en-US" baseline="0" smtClean="0"/>
          </a:p>
          <a:p>
            <a:r>
              <a:rPr lang="en-US" baseline="0" smtClean="0"/>
              <a:t>Computer networks are no longer just for fun and games</a:t>
            </a:r>
          </a:p>
          <a:p>
            <a:r>
              <a:rPr lang="en-US" baseline="0" smtClean="0"/>
              <a:t>People’s lives every day depend on the availability and functioning of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r>
              <a:rPr lang="en-US" baseline="0" err="1" smtClean="0"/>
              <a:t>Makign</a:t>
            </a:r>
            <a:r>
              <a:rPr lang="en-US" baseline="0" smtClean="0"/>
              <a:t> it very important that we build them well, and protect them from adversaries,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7220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mtClean="0"/>
              <a:t>So</a:t>
            </a:r>
            <a:r>
              <a:rPr lang="en-US" baseline="0" smtClean="0"/>
              <a:t> building networks is hard</a:t>
            </a:r>
          </a:p>
          <a:p>
            <a:r>
              <a:rPr lang="en-US" baseline="0" smtClean="0"/>
              <a:t>But unfortunately, computer networks are becoming increasingly critical to our daily lives</a:t>
            </a:r>
          </a:p>
          <a:p>
            <a:r>
              <a:rPr lang="en-US" baseline="0" smtClean="0"/>
              <a:t>You know all the standard uses of computers…</a:t>
            </a:r>
          </a:p>
          <a:p>
            <a:r>
              <a:rPr lang="en-US" baseline="0" smtClean="0"/>
              <a:t>Social networking</a:t>
            </a:r>
          </a:p>
          <a:p>
            <a:r>
              <a:rPr lang="en-US" baseline="0" smtClean="0"/>
              <a:t>Gaming</a:t>
            </a:r>
          </a:p>
          <a:p>
            <a:endParaRPr lang="en-US" baseline="0" smtClean="0"/>
          </a:p>
          <a:p>
            <a:r>
              <a:rPr lang="en-US" baseline="0" smtClean="0"/>
              <a:t>But there’s a lot you may not </a:t>
            </a:r>
            <a:r>
              <a:rPr lang="en-US" baseline="0" err="1" smtClean="0"/>
              <a:t>thinki</a:t>
            </a:r>
            <a:r>
              <a:rPr lang="en-US" baseline="0" smtClean="0"/>
              <a:t> about</a:t>
            </a:r>
          </a:p>
          <a:p>
            <a:r>
              <a:rPr lang="en-US" baseline="0" smtClean="0"/>
              <a:t>Financial sector – trillions of dollars – </a:t>
            </a:r>
          </a:p>
          <a:p>
            <a:r>
              <a:rPr lang="en-US" baseline="0" smtClean="0"/>
              <a:t>Critical infrastructures – power grid, water </a:t>
            </a:r>
            <a:r>
              <a:rPr lang="en-US" baseline="0" err="1" smtClean="0"/>
              <a:t>delibvery</a:t>
            </a:r>
            <a:r>
              <a:rPr lang="en-US" baseline="0" smtClean="0"/>
              <a:t> systems – now all managed and operated with IP networks</a:t>
            </a:r>
          </a:p>
          <a:p>
            <a:r>
              <a:rPr lang="en-US" baseline="0" smtClean="0"/>
              <a:t>911 communication services</a:t>
            </a:r>
          </a:p>
          <a:p>
            <a:endParaRPr lang="en-US" baseline="0" smtClean="0"/>
          </a:p>
          <a:p>
            <a:r>
              <a:rPr lang="en-US" baseline="0" smtClean="0"/>
              <a:t>…</a:t>
            </a:r>
          </a:p>
          <a:p>
            <a:r>
              <a:rPr lang="en-US" baseline="0" smtClean="0"/>
              <a:t>Remote medicine</a:t>
            </a:r>
          </a:p>
          <a:p>
            <a:r>
              <a:rPr lang="en-US" baseline="0" smtClean="0"/>
              <a:t>Brakes of your car</a:t>
            </a:r>
          </a:p>
          <a:p>
            <a:endParaRPr lang="en-US" baseline="0" smtClean="0"/>
          </a:p>
          <a:p>
            <a:r>
              <a:rPr lang="en-US" baseline="0" smtClean="0"/>
              <a:t>Power grid and critical infrastructure</a:t>
            </a:r>
          </a:p>
          <a:p>
            <a:r>
              <a:rPr lang="en-US" baseline="0" smtClean="0"/>
              <a:t>Financial and trading networks – move billions of dollars per day over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endParaRPr lang="en-US" baseline="0" smtClean="0"/>
          </a:p>
          <a:p>
            <a:endParaRPr lang="en-US" baseline="0" smtClean="0"/>
          </a:p>
          <a:p>
            <a:r>
              <a:rPr lang="en-US" baseline="0" smtClean="0"/>
              <a:t>Computer networks are no longer just for fun and games</a:t>
            </a:r>
          </a:p>
          <a:p>
            <a:r>
              <a:rPr lang="en-US" baseline="0" smtClean="0"/>
              <a:t>People’s lives every day depend on the availability and functioning of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r>
              <a:rPr lang="en-US" baseline="0" err="1" smtClean="0"/>
              <a:t>Makign</a:t>
            </a:r>
            <a:r>
              <a:rPr lang="en-US" baseline="0" smtClean="0"/>
              <a:t> it very important that we build them well, and protect them from adversaries,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297557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mtClean="0"/>
              <a:t>So</a:t>
            </a:r>
            <a:r>
              <a:rPr lang="en-US" baseline="0" smtClean="0"/>
              <a:t> building networks is hard</a:t>
            </a:r>
          </a:p>
          <a:p>
            <a:r>
              <a:rPr lang="en-US" baseline="0" smtClean="0"/>
              <a:t>But unfortunately, computer networks are becoming increasingly critical to our daily lives</a:t>
            </a:r>
          </a:p>
          <a:p>
            <a:r>
              <a:rPr lang="en-US" baseline="0" smtClean="0"/>
              <a:t>You know all the standard uses of computers…</a:t>
            </a:r>
          </a:p>
          <a:p>
            <a:r>
              <a:rPr lang="en-US" baseline="0" smtClean="0"/>
              <a:t>Social networking</a:t>
            </a:r>
          </a:p>
          <a:p>
            <a:r>
              <a:rPr lang="en-US" baseline="0" smtClean="0"/>
              <a:t>Gaming</a:t>
            </a:r>
          </a:p>
          <a:p>
            <a:endParaRPr lang="en-US" baseline="0" smtClean="0"/>
          </a:p>
          <a:p>
            <a:r>
              <a:rPr lang="en-US" baseline="0" smtClean="0"/>
              <a:t>But there’s a lot you may not </a:t>
            </a:r>
            <a:r>
              <a:rPr lang="en-US" baseline="0" err="1" smtClean="0"/>
              <a:t>thinki</a:t>
            </a:r>
            <a:r>
              <a:rPr lang="en-US" baseline="0" smtClean="0"/>
              <a:t> about</a:t>
            </a:r>
          </a:p>
          <a:p>
            <a:r>
              <a:rPr lang="en-US" baseline="0" smtClean="0"/>
              <a:t>Financial sector – trillions of dollars – </a:t>
            </a:r>
          </a:p>
          <a:p>
            <a:r>
              <a:rPr lang="en-US" baseline="0" smtClean="0"/>
              <a:t>Critical infrastructures – power grid, water </a:t>
            </a:r>
            <a:r>
              <a:rPr lang="en-US" baseline="0" err="1" smtClean="0"/>
              <a:t>delibvery</a:t>
            </a:r>
            <a:r>
              <a:rPr lang="en-US" baseline="0" smtClean="0"/>
              <a:t> systems – now all managed and operated with IP networks</a:t>
            </a:r>
          </a:p>
          <a:p>
            <a:r>
              <a:rPr lang="en-US" baseline="0" smtClean="0"/>
              <a:t>911 communication services</a:t>
            </a:r>
          </a:p>
          <a:p>
            <a:endParaRPr lang="en-US" baseline="0" smtClean="0"/>
          </a:p>
          <a:p>
            <a:r>
              <a:rPr lang="en-US" baseline="0" smtClean="0"/>
              <a:t>…</a:t>
            </a:r>
          </a:p>
          <a:p>
            <a:r>
              <a:rPr lang="en-US" baseline="0" smtClean="0"/>
              <a:t>Remote medicine</a:t>
            </a:r>
          </a:p>
          <a:p>
            <a:r>
              <a:rPr lang="en-US" baseline="0" smtClean="0"/>
              <a:t>Brakes of your car</a:t>
            </a:r>
          </a:p>
          <a:p>
            <a:endParaRPr lang="en-US" baseline="0" smtClean="0"/>
          </a:p>
          <a:p>
            <a:r>
              <a:rPr lang="en-US" baseline="0" smtClean="0"/>
              <a:t>Power grid and critical infrastructure</a:t>
            </a:r>
          </a:p>
          <a:p>
            <a:r>
              <a:rPr lang="en-US" baseline="0" smtClean="0"/>
              <a:t>Financial and trading networks – move billions of dollars per day over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endParaRPr lang="en-US" baseline="0" smtClean="0"/>
          </a:p>
          <a:p>
            <a:endParaRPr lang="en-US" baseline="0" smtClean="0"/>
          </a:p>
          <a:p>
            <a:r>
              <a:rPr lang="en-US" baseline="0" smtClean="0"/>
              <a:t>Computer networks are no longer just for fun and games</a:t>
            </a:r>
          </a:p>
          <a:p>
            <a:r>
              <a:rPr lang="en-US" baseline="0" smtClean="0"/>
              <a:t>People’s lives every day depend on the availability and functioning of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r>
              <a:rPr lang="en-US" baseline="0" err="1" smtClean="0"/>
              <a:t>Makign</a:t>
            </a:r>
            <a:r>
              <a:rPr lang="en-US" baseline="0" smtClean="0"/>
              <a:t> it very important that we build them well, and protect them from adversaries,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38523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mtClean="0"/>
              <a:t>So</a:t>
            </a:r>
            <a:r>
              <a:rPr lang="en-US" baseline="0" smtClean="0"/>
              <a:t> building networks is hard</a:t>
            </a:r>
          </a:p>
          <a:p>
            <a:r>
              <a:rPr lang="en-US" baseline="0" smtClean="0"/>
              <a:t>But unfortunately, computer networks are becoming increasingly critical to our daily lives</a:t>
            </a:r>
          </a:p>
          <a:p>
            <a:r>
              <a:rPr lang="en-US" baseline="0" smtClean="0"/>
              <a:t>You know all the standard uses of computers…</a:t>
            </a:r>
          </a:p>
          <a:p>
            <a:r>
              <a:rPr lang="en-US" baseline="0" smtClean="0"/>
              <a:t>Social networking</a:t>
            </a:r>
          </a:p>
          <a:p>
            <a:r>
              <a:rPr lang="en-US" baseline="0" smtClean="0"/>
              <a:t>Gaming</a:t>
            </a:r>
          </a:p>
          <a:p>
            <a:endParaRPr lang="en-US" baseline="0" smtClean="0"/>
          </a:p>
          <a:p>
            <a:r>
              <a:rPr lang="en-US" baseline="0" smtClean="0"/>
              <a:t>But there’s a lot you may not </a:t>
            </a:r>
            <a:r>
              <a:rPr lang="en-US" baseline="0" err="1" smtClean="0"/>
              <a:t>thinki</a:t>
            </a:r>
            <a:r>
              <a:rPr lang="en-US" baseline="0" smtClean="0"/>
              <a:t> about</a:t>
            </a:r>
          </a:p>
          <a:p>
            <a:r>
              <a:rPr lang="en-US" baseline="0" smtClean="0"/>
              <a:t>Financial sector – trillions of dollars – </a:t>
            </a:r>
          </a:p>
          <a:p>
            <a:r>
              <a:rPr lang="en-US" baseline="0" smtClean="0"/>
              <a:t>Critical infrastructures – power grid, water </a:t>
            </a:r>
            <a:r>
              <a:rPr lang="en-US" baseline="0" err="1" smtClean="0"/>
              <a:t>delibvery</a:t>
            </a:r>
            <a:r>
              <a:rPr lang="en-US" baseline="0" smtClean="0"/>
              <a:t> systems – now all managed and operated with IP networks</a:t>
            </a:r>
          </a:p>
          <a:p>
            <a:r>
              <a:rPr lang="en-US" baseline="0" smtClean="0"/>
              <a:t>911 communication services</a:t>
            </a:r>
          </a:p>
          <a:p>
            <a:endParaRPr lang="en-US" baseline="0" smtClean="0"/>
          </a:p>
          <a:p>
            <a:r>
              <a:rPr lang="en-US" baseline="0" smtClean="0"/>
              <a:t>…</a:t>
            </a:r>
          </a:p>
          <a:p>
            <a:r>
              <a:rPr lang="en-US" baseline="0" smtClean="0"/>
              <a:t>Remote medicine</a:t>
            </a:r>
          </a:p>
          <a:p>
            <a:r>
              <a:rPr lang="en-US" baseline="0" smtClean="0"/>
              <a:t>Brakes of your car</a:t>
            </a:r>
          </a:p>
          <a:p>
            <a:endParaRPr lang="en-US" baseline="0" smtClean="0"/>
          </a:p>
          <a:p>
            <a:r>
              <a:rPr lang="en-US" baseline="0" smtClean="0"/>
              <a:t>Power grid and critical infrastructure</a:t>
            </a:r>
          </a:p>
          <a:p>
            <a:r>
              <a:rPr lang="en-US" baseline="0" smtClean="0"/>
              <a:t>Financial and trading networks – move billions of dollars per day over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endParaRPr lang="en-US" baseline="0" smtClean="0"/>
          </a:p>
          <a:p>
            <a:endParaRPr lang="en-US" baseline="0" smtClean="0"/>
          </a:p>
          <a:p>
            <a:r>
              <a:rPr lang="en-US" baseline="0" smtClean="0"/>
              <a:t>Computer networks are no longer just for fun and games</a:t>
            </a:r>
          </a:p>
          <a:p>
            <a:r>
              <a:rPr lang="en-US" baseline="0" smtClean="0"/>
              <a:t>People’s lives every day depend on the availability and functioning of computer </a:t>
            </a:r>
            <a:r>
              <a:rPr lang="en-US" baseline="0" err="1" smtClean="0"/>
              <a:t>netowrks</a:t>
            </a:r>
            <a:endParaRPr lang="en-US" baseline="0" smtClean="0"/>
          </a:p>
          <a:p>
            <a:r>
              <a:rPr lang="en-US" baseline="0" err="1" smtClean="0"/>
              <a:t>Makign</a:t>
            </a:r>
            <a:r>
              <a:rPr lang="en-US" baseline="0" smtClean="0"/>
              <a:t> it very important that we build them well, and protect them from adversaries,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533942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mtClean="0"/>
              <a:t>Networks are big, complex</a:t>
            </a:r>
          </a:p>
          <a:p>
            <a:r>
              <a:rPr lang="en-US" smtClean="0"/>
              <a:t>Distributed over global scales</a:t>
            </a:r>
          </a:p>
          <a:p>
            <a:r>
              <a:rPr lang="en-US" smtClean="0"/>
              <a:t>Undergoing continuous failure</a:t>
            </a:r>
          </a:p>
          <a:p>
            <a:r>
              <a:rPr lang="en-US" smtClean="0"/>
              <a:t>Run by parties with competing interests</a:t>
            </a:r>
          </a:p>
          <a:p>
            <a:r>
              <a:rPr lang="en-US" smtClean="0"/>
              <a:t>Under continuous attack</a:t>
            </a:r>
          </a:p>
          <a:p>
            <a:r>
              <a:rPr lang="en-US" smtClean="0"/>
              <a:t>Hard to introduce fixes, changes</a:t>
            </a:r>
          </a:p>
          <a:p>
            <a:r>
              <a:rPr lang="en-US" smtClean="0"/>
              <a:t>Incessant rapid growth</a:t>
            </a:r>
          </a:p>
          <a:p>
            <a:endParaRPr lang="en-US" smtClean="0"/>
          </a:p>
          <a:p>
            <a:endParaRPr lang="en-US" smtClean="0"/>
          </a:p>
          <a:p>
            <a:endParaRPr lang="en-US" smtClean="0"/>
          </a:p>
          <a:p>
            <a:r>
              <a:rPr lang="en-US" smtClean="0"/>
              <a:t>Reason 1: Networks are Big</a:t>
            </a:r>
          </a:p>
          <a:p>
            <a:endParaRPr lang="en-US" smtClean="0"/>
          </a:p>
          <a:p>
            <a:r>
              <a:rPr lang="en-US" smtClean="0"/>
              <a:t>Internet probably largest, most complex thing ever built</a:t>
            </a:r>
          </a:p>
          <a:p>
            <a:pPr lvl="1"/>
            <a:r>
              <a:rPr lang="en-US" smtClean="0"/>
              <a:t>2.4B users, 1T unique objects, 2B </a:t>
            </a:r>
            <a:r>
              <a:rPr lang="en-US" err="1" smtClean="0"/>
              <a:t>Youtube</a:t>
            </a:r>
            <a:r>
              <a:rPr lang="en-US" smtClean="0"/>
              <a:t> videos watched per day, 2M routers, 20,000 ISPs</a:t>
            </a:r>
          </a:p>
          <a:p>
            <a:r>
              <a:rPr lang="en-US" smtClean="0"/>
              <a:t>Complex</a:t>
            </a:r>
          </a:p>
          <a:p>
            <a:pPr lvl="1"/>
            <a:r>
              <a:rPr lang="en-US" smtClean="0"/>
              <a:t>Intertwining of millions of </a:t>
            </a:r>
            <a:r>
              <a:rPr lang="en-US" err="1" smtClean="0"/>
              <a:t>systems+protocols</a:t>
            </a:r>
            <a:r>
              <a:rPr lang="en-US" smtClean="0"/>
              <a:t> distributed over global scales</a:t>
            </a:r>
          </a:p>
          <a:p>
            <a:r>
              <a:rPr lang="en-US" smtClean="0"/>
              <a:t>Distributed over global scales</a:t>
            </a:r>
          </a:p>
          <a:p>
            <a:pPr lvl="1"/>
            <a:r>
              <a:rPr lang="en-US" smtClean="0"/>
              <a:t>Latency orders of magnitude higher than CPU </a:t>
            </a:r>
            <a:r>
              <a:rPr lang="en-US" err="1" smtClean="0"/>
              <a:t>proc</a:t>
            </a:r>
            <a:r>
              <a:rPr lang="en-US" smtClean="0"/>
              <a:t> times</a:t>
            </a:r>
          </a:p>
          <a:p>
            <a:pPr lvl="1"/>
            <a:r>
              <a:rPr lang="en-US" smtClean="0"/>
              <a:t>Communication is inherently asynchronous, dated</a:t>
            </a:r>
          </a:p>
          <a:p>
            <a:r>
              <a:rPr lang="en-US" smtClean="0"/>
              <a:t>Undergoing continuous failure</a:t>
            </a:r>
          </a:p>
          <a:p>
            <a:r>
              <a:rPr lang="en-US" smtClean="0"/>
              <a:t>Run by parties with competing interests</a:t>
            </a:r>
          </a:p>
          <a:p>
            <a:r>
              <a:rPr lang="en-US" smtClean="0"/>
              <a:t>Under continuous attack</a:t>
            </a:r>
          </a:p>
          <a:p>
            <a:r>
              <a:rPr lang="en-US" smtClean="0"/>
              <a:t>Incessant rapid growth</a:t>
            </a:r>
          </a:p>
          <a:p>
            <a:endParaRPr lang="en-US" smtClean="0"/>
          </a:p>
          <a:p>
            <a:pPr defTabSz="990478">
              <a:defRPr/>
            </a:pPr>
            <a:endParaRPr lang="en-US" smtClean="0"/>
          </a:p>
          <a:p>
            <a:pPr defTabSz="990478">
              <a:defRPr/>
            </a:pPr>
            <a:endParaRPr lang="en-US" smtClean="0"/>
          </a:p>
          <a:p>
            <a:pPr defTabSz="990478">
              <a:defRPr/>
            </a:pPr>
            <a:r>
              <a:rPr lang="en-US" smtClean="0"/>
              <a:t>The problem is that building networks is hard -- modern networks are tremendously large and complex. </a:t>
            </a:r>
          </a:p>
          <a:p>
            <a:pPr defTabSz="990478">
              <a:defRPr/>
            </a:pPr>
            <a:endParaRPr lang="en-US" smtClean="0"/>
          </a:p>
          <a:p>
            <a:pPr defTabSz="990478">
              <a:defRPr/>
            </a:pPr>
            <a:r>
              <a:rPr lang="en-US" smtClean="0"/>
              <a:t>[talk through slide]</a:t>
            </a:r>
          </a:p>
          <a:p>
            <a:pPr defTabSz="990478">
              <a:defRPr/>
            </a:pPr>
            <a:endParaRPr lang="en-US" smtClean="0"/>
          </a:p>
          <a:p>
            <a:pPr defTabSz="990478">
              <a:defRPr/>
            </a:pPr>
            <a:r>
              <a:rPr lang="en-US" smtClean="0"/>
              <a:t>--.</a:t>
            </a:r>
            <a:r>
              <a:rPr lang="en-US" baseline="0" smtClean="0"/>
              <a:t> They are also under continuous attack</a:t>
            </a:r>
            <a:endParaRPr lang="en-US" smtClean="0"/>
          </a:p>
          <a:p>
            <a:pPr defTabSz="990478">
              <a:defRPr/>
            </a:pPr>
            <a:endParaRPr lang="en-US" smtClean="0"/>
          </a:p>
          <a:p>
            <a:pPr defTabSz="990478">
              <a:defRPr/>
            </a:pPr>
            <a:r>
              <a:rPr lang="en-US" smtClean="0"/>
              <a:t>Lacking tools capable of addressing this challenge, network operators often fall back to manual effort, making networks prone to oversights, mistakes,</a:t>
            </a:r>
            <a:r>
              <a:rPr lang="en-US" baseline="0" smtClean="0"/>
              <a:t> </a:t>
            </a:r>
            <a:r>
              <a:rPr lang="en-US" smtClean="0"/>
              <a:t>misconfigurations</a:t>
            </a:r>
            <a:r>
              <a:rPr lang="en-US" baseline="0" smtClean="0"/>
              <a:t> and vulnerabilities</a:t>
            </a:r>
            <a:endParaRPr lang="en-US" smtClean="0"/>
          </a:p>
          <a:p>
            <a:endParaRPr lang="en-US" smtClean="0"/>
          </a:p>
          <a:p>
            <a:r>
              <a:rPr lang="en-US" smtClean="0">
                <a:solidFill>
                  <a:srgbClr val="FF0000"/>
                </a:solidFill>
              </a:rPr>
              <a:t>2.4 Billion</a:t>
            </a:r>
            <a:r>
              <a:rPr lang="en-US" smtClean="0"/>
              <a:t> users (34% of world population)</a:t>
            </a:r>
          </a:p>
          <a:p>
            <a:r>
              <a:rPr lang="en-US" smtClean="0">
                <a:solidFill>
                  <a:srgbClr val="FF0000"/>
                </a:solidFill>
              </a:rPr>
              <a:t>1 Trillion </a:t>
            </a:r>
            <a:r>
              <a:rPr lang="en-US" smtClean="0"/>
              <a:t>unique URLs </a:t>
            </a:r>
          </a:p>
          <a:p>
            <a:r>
              <a:rPr lang="en-US" smtClean="0">
                <a:solidFill>
                  <a:srgbClr val="FF0000"/>
                </a:solidFill>
              </a:rPr>
              <a:t>294 Billion</a:t>
            </a:r>
            <a:r>
              <a:rPr lang="en-US" smtClean="0"/>
              <a:t> emails sent per day</a:t>
            </a:r>
          </a:p>
          <a:p>
            <a:r>
              <a:rPr lang="en-US" smtClean="0">
                <a:solidFill>
                  <a:srgbClr val="FF0000"/>
                </a:solidFill>
              </a:rPr>
              <a:t>1 Billion</a:t>
            </a:r>
            <a:r>
              <a:rPr lang="en-US" smtClean="0"/>
              <a:t> smartphones</a:t>
            </a:r>
          </a:p>
          <a:p>
            <a:r>
              <a:rPr lang="en-US" smtClean="0">
                <a:solidFill>
                  <a:srgbClr val="FF0000"/>
                </a:solidFill>
              </a:rPr>
              <a:t>937 Million</a:t>
            </a:r>
            <a:r>
              <a:rPr lang="en-US" smtClean="0"/>
              <a:t> Facebook users </a:t>
            </a:r>
          </a:p>
          <a:p>
            <a:r>
              <a:rPr lang="en-US" smtClean="0">
                <a:solidFill>
                  <a:srgbClr val="FF0000"/>
                </a:solidFill>
              </a:rPr>
              <a:t>2 Billion</a:t>
            </a:r>
            <a:r>
              <a:rPr lang="en-US" smtClean="0"/>
              <a:t> YouTube videos watched per day</a:t>
            </a:r>
          </a:p>
          <a:p>
            <a:r>
              <a:rPr lang="en-US" smtClean="0"/>
              <a:t>Routers that switch </a:t>
            </a:r>
            <a:r>
              <a:rPr lang="en-US" smtClean="0">
                <a:solidFill>
                  <a:srgbClr val="FF0000"/>
                </a:solidFill>
              </a:rPr>
              <a:t>10Terabits/second</a:t>
            </a:r>
          </a:p>
          <a:p>
            <a:r>
              <a:rPr lang="en-US" smtClean="0"/>
              <a:t>Links that carry </a:t>
            </a:r>
            <a:r>
              <a:rPr lang="en-US" smtClean="0">
                <a:solidFill>
                  <a:srgbClr val="FF0000"/>
                </a:solidFill>
              </a:rPr>
              <a:t>100Gigabits/second</a:t>
            </a:r>
            <a:endParaRPr lang="en-US" smtClean="0"/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B2312A-0363-4862-9B77-D2C84F28D726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573570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2F6F606C-8E57-834B-A2CF-9BEF168642CC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11</a:t>
            </a:fld>
            <a:endParaRPr lang="en-US" altLang="x-none" sz="12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7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43372744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C59975BE-54C9-3147-B4AA-7356E1F52A92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12</a:t>
            </a:fld>
            <a:endParaRPr lang="en-US" altLang="x-none" sz="12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5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64272578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2D2A6013-909F-1A4D-AEBC-BC690376632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13</a:t>
            </a:fld>
            <a:endParaRPr lang="en-US" altLang="x-none" sz="12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96592041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B3DF7CC8-DF51-0B4C-93CE-38547F8B7230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14</a:t>
            </a:fld>
            <a:endParaRPr lang="en-US" altLang="x-none" sz="12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69977600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41119581-6CAE-6A4C-AC30-A241E916765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15</a:t>
            </a:fld>
            <a:endParaRPr lang="en-US" altLang="x-none" sz="12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35799839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A4FA759-EF7D-A242-AE0C-AA72C308F4C2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18</a:t>
            </a:fld>
            <a:endParaRPr lang="en-US" altLang="x-none" sz="12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5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93733204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B0953748-8C59-9D4E-B18B-C359CD491E31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19</a:t>
            </a:fld>
            <a:endParaRPr lang="en-US" altLang="x-none" sz="12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9699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4032070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69E3794-DE2A-CB45-8355-C58D5A6F63F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20</a:t>
            </a:fld>
            <a:endParaRPr lang="en-US" altLang="x-none" sz="12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21083352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69E3794-DE2A-CB45-8355-C58D5A6F63F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21</a:t>
            </a:fld>
            <a:endParaRPr lang="en-US" altLang="x-none" sz="12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210767397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69E3794-DE2A-CB45-8355-C58D5A6F63F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22</a:t>
            </a:fld>
            <a:endParaRPr lang="en-US" altLang="x-none" sz="12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83271231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69E3794-DE2A-CB45-8355-C58D5A6F63F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23</a:t>
            </a:fld>
            <a:endParaRPr lang="en-US" altLang="x-none" sz="12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88569438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69E3794-DE2A-CB45-8355-C58D5A6F63F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24</a:t>
            </a:fld>
            <a:endParaRPr lang="en-US" altLang="x-none" sz="12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30043070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69E3794-DE2A-CB45-8355-C58D5A6F63F8}" type="slidenum">
              <a:rPr lang="en-US" altLang="x-none" sz="1200">
                <a:solidFill>
                  <a:srgbClr val="000000"/>
                </a:solidFill>
                <a:latin typeface="Arial" charset="0"/>
              </a:rPr>
              <a:pPr eaLnBrk="1" hangingPunct="1"/>
              <a:t>25</a:t>
            </a:fld>
            <a:endParaRPr lang="en-US" altLang="x-none" sz="12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78159573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008AA12-D87F-BD42-9B2A-AC86F7178B0E}" type="slidenum">
              <a:rPr lang="en-US" altLang="en-US" sz="1300">
                <a:latin typeface="Times New Roman" charset="0"/>
              </a:rPr>
              <a:pPr/>
              <a:t>26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18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0200421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27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3604790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Rectangle 7"/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fld id="{267D1DE8-A8BC-8041-980F-75D3D7C04217}" type="slidenum">
              <a:rPr lang="en-US" altLang="en-US" sz="1300">
                <a:latin typeface="Times New Roman" charset="0"/>
              </a:rPr>
              <a:pPr algn="r"/>
              <a:t>28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25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9858000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6D13279-0917-5248-A975-F621F68BF2B8}" type="slidenum">
              <a:rPr lang="en-US" altLang="en-US" sz="1300">
                <a:latin typeface="Times New Roman" charset="0"/>
              </a:rPr>
              <a:pPr/>
              <a:t>29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66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 smtClean="0">
                <a:latin typeface="Times New Roman" charset="0"/>
                <a:ea typeface="ＭＳ Ｐゴシック" charset="-128"/>
              </a:rPr>
              <a:t>Associate press: an Internet vs the Internet</a:t>
            </a:r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1210479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1FCA220C-9BB7-B943-A2DD-525A6BE262FF}" type="slidenum">
              <a:rPr lang="en-US" altLang="en-US" sz="1300">
                <a:latin typeface="Times New Roman" charset="0"/>
              </a:rPr>
              <a:pPr/>
              <a:t>30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86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9951743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8385B6C-BB63-9041-80E1-5D03AEA917B5}" type="slidenum">
              <a:rPr lang="en-US" altLang="en-US" sz="1300">
                <a:latin typeface="Times New Roman" charset="0"/>
              </a:rPr>
              <a:pPr/>
              <a:t>31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307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3711035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F386CF4-F2C8-2B4A-B6BC-2D78A724BB55}" type="slidenum">
              <a:rPr lang="en-US" altLang="en-US" sz="1300">
                <a:latin typeface="Times New Roman" charset="0"/>
              </a:rPr>
              <a:pPr/>
              <a:t>32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327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111521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6D13279-0917-5248-A975-F621F68BF2B8}" type="slidenum">
              <a:rPr lang="en-US" altLang="en-US" sz="1300">
                <a:latin typeface="Times New Roman" charset="0"/>
              </a:rPr>
              <a:pPr/>
              <a:t>33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266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r>
              <a:rPr lang="en-US" altLang="en-US" dirty="0" smtClean="0">
                <a:latin typeface="Times New Roman" charset="0"/>
                <a:ea typeface="ＭＳ Ｐゴシック" charset="-128"/>
              </a:rPr>
              <a:t>Associate press: an Internet vs the Internet</a:t>
            </a:r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302868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34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2691559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81404C56-9938-D44A-B199-D08FF877D159}" type="slidenum">
              <a:rPr lang="en-US" altLang="en-US" sz="1300">
                <a:latin typeface="Times New Roman" charset="0"/>
              </a:rPr>
              <a:pPr/>
              <a:t>35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368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4290777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A47281A-E4F8-4748-B91A-A5C59AF5E562}" type="slidenum">
              <a:rPr lang="en-US" altLang="en-US" sz="1300">
                <a:latin typeface="Times New Roman" charset="0"/>
              </a:rPr>
              <a:pPr/>
              <a:t>36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389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9582129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EE527D9C-0205-0643-A1BF-B8758DAEFA32}" type="slidenum">
              <a:rPr lang="en-US" altLang="en-US" sz="1300">
                <a:latin typeface="Times New Roman" charset="0"/>
              </a:rPr>
              <a:pPr/>
              <a:t>40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440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7409216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D7C25DF-036B-F541-A7B7-48CDFB7C9C5C}" type="slidenum">
              <a:rPr lang="en-US" altLang="en-US" sz="1300">
                <a:latin typeface="Times New Roman" charset="0"/>
              </a:rPr>
              <a:pPr/>
              <a:t>42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471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4463341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49CD7095-52A6-FD42-8EC7-82971F9854C9}" type="slidenum">
              <a:rPr lang="en-US" altLang="en-US" sz="1300">
                <a:latin typeface="Times New Roman" charset="0"/>
              </a:rPr>
              <a:pPr/>
              <a:t>44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501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7091009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13B4C0EE-61D6-0744-85DC-8C827F27D9FF}" type="slidenum">
              <a:rPr lang="en-US" altLang="en-US" sz="1300">
                <a:latin typeface="Times New Roman" charset="0"/>
              </a:rPr>
              <a:pPr/>
              <a:t>45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522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2565804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06095F0-39BB-1F47-AEA9-7D0103FDCB4F}" type="slidenum">
              <a:rPr lang="en-US" altLang="en-US" sz="1300">
                <a:latin typeface="Times New Roman" charset="0"/>
              </a:rPr>
              <a:pPr/>
              <a:t>46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542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9533175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47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414220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31E1F7F-D410-B545-8D2E-22BD3A14125C}" type="slidenum">
              <a:rPr lang="en-US" altLang="en-US" sz="1300">
                <a:latin typeface="Times New Roman" charset="0"/>
              </a:rPr>
              <a:pPr/>
              <a:t>48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583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7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7404497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F68BE5E-5D8E-4C4F-B432-3FD96A734116}" type="slidenum">
              <a:rPr lang="en-US" altLang="en-US" smtClean="0"/>
              <a:pPr/>
              <a:t>49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3135990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8D493E6-7745-0D48-A8A0-FB59F4F4B9A9}" type="slidenum">
              <a:rPr lang="en-US" altLang="en-US" sz="1300">
                <a:solidFill>
                  <a:srgbClr val="000000"/>
                </a:solidFill>
                <a:latin typeface="Times New Roman" charset="0"/>
              </a:rPr>
              <a:pPr/>
              <a:t>50</a:t>
            </a:fld>
            <a:endParaRPr lang="en-US" altLang="en-US" sz="13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604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488350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46653DA-AA02-8842-8259-25F58C5A06FC}" type="slidenum">
              <a:rPr lang="en-US" altLang="en-US" sz="1300">
                <a:latin typeface="Times New Roman" charset="0"/>
              </a:rPr>
              <a:pPr/>
              <a:t>51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624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1995216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4ACFE29-6D13-D144-BE00-8711C6782A5A}" type="slidenum">
              <a:rPr lang="en-US" altLang="en-US" sz="1300">
                <a:latin typeface="Times New Roman" charset="0"/>
              </a:rPr>
              <a:pPr/>
              <a:t>52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655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0685737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4ACFE29-6D13-D144-BE00-8711C6782A5A}" type="slidenum">
              <a:rPr lang="en-US" altLang="en-US" sz="1300">
                <a:latin typeface="Times New Roman" charset="0"/>
              </a:rPr>
              <a:pPr/>
              <a:t>53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655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3594506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9299198-68D6-8B4B-BE97-5053E4CDDA3F}" type="slidenum">
              <a:rPr lang="en-US" altLang="en-US" sz="1300">
                <a:latin typeface="Times New Roman" charset="0"/>
              </a:rPr>
              <a:pPr/>
              <a:t>54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675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charset="0"/>
                <a:ea typeface="ＭＳ Ｐゴシック" charset="-128"/>
              </a:rPr>
              <a:t>Two simple multiple access control techniques.</a:t>
            </a:r>
          </a:p>
          <a:p>
            <a:endParaRPr lang="en-US" altLang="en-US">
              <a:latin typeface="Times New Roman" charset="0"/>
              <a:ea typeface="ＭＳ Ｐゴシック" charset="-128"/>
            </a:endParaRPr>
          </a:p>
          <a:p>
            <a:r>
              <a:rPr lang="en-US" altLang="en-US">
                <a:latin typeface="Times New Roman" charset="0"/>
                <a:ea typeface="ＭＳ Ｐゴシック" charset="-128"/>
              </a:rPr>
              <a:t>Each mobile</a:t>
            </a:r>
            <a:r>
              <a:rPr lang="ja-JP" altLang="en-US">
                <a:latin typeface="Times New Roman" charset="0"/>
                <a:ea typeface="ＭＳ Ｐゴシック" charset="-128"/>
              </a:rPr>
              <a:t>’</a:t>
            </a:r>
            <a:r>
              <a:rPr lang="en-US" altLang="ja-JP">
                <a:latin typeface="Times New Roman" charset="0"/>
                <a:ea typeface="ＭＳ Ｐゴシック" charset="-128"/>
              </a:rPr>
              <a:t>s share of the bandwidth is divided into portions for the uplink and the downlink. Also, possibly, out of band signaling.</a:t>
            </a:r>
          </a:p>
          <a:p>
            <a:endParaRPr lang="en-US" altLang="en-US">
              <a:latin typeface="Times New Roman" charset="0"/>
              <a:ea typeface="ＭＳ Ｐゴシック" charset="-128"/>
            </a:endParaRPr>
          </a:p>
          <a:p>
            <a:r>
              <a:rPr lang="en-US" altLang="en-US">
                <a:latin typeface="Times New Roman" charset="0"/>
                <a:ea typeface="ＭＳ Ｐゴシック" charset="-128"/>
              </a:rPr>
              <a:t>As we will see, used in AMPS, GSM, IS-54/136</a:t>
            </a:r>
          </a:p>
        </p:txBody>
      </p:sp>
    </p:spTree>
    <p:extLst>
      <p:ext uri="{BB962C8B-B14F-4D97-AF65-F5344CB8AC3E}">
        <p14:creationId xmlns:p14="http://schemas.microsoft.com/office/powerpoint/2010/main" val="107983583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A523F03-1542-C042-9E84-ABDCFF9D8D98}" type="slidenum">
              <a:rPr lang="en-US" altLang="en-US" sz="1300">
                <a:latin typeface="Times New Roman" charset="0"/>
              </a:rPr>
              <a:pPr/>
              <a:t>55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696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7798926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E8148234-DB59-A143-9D84-E0BEFFA0F26E}" type="slidenum">
              <a:rPr lang="en-US" altLang="en-US" sz="1300">
                <a:latin typeface="Times New Roman" charset="0"/>
              </a:rPr>
              <a:pPr/>
              <a:t>56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71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9049710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67576B4-0BED-6845-A7DF-94146859B103}" type="slidenum">
              <a:rPr lang="en-US" altLang="en-US" sz="1300">
                <a:latin typeface="Times New Roman" charset="0"/>
              </a:rPr>
              <a:pPr/>
              <a:t>57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737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8009346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65AA4A0-B75D-F241-91E9-16A4D391E99F}" type="slidenum">
              <a:rPr lang="en-US" altLang="en-US" sz="1300">
                <a:latin typeface="Times New Roman" charset="0"/>
              </a:rPr>
              <a:pPr/>
              <a:t>58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757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1941061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0946EE7-2E27-334F-B36A-4ACBF863E546}" type="slidenum">
              <a:rPr lang="en-US" altLang="en-US" sz="1300">
                <a:latin typeface="Times New Roman" charset="0"/>
              </a:rPr>
              <a:pPr/>
              <a:t>59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77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0454590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A986D303-134D-9246-B87E-7783A732FAEB}" type="slidenum">
              <a:rPr lang="en-US" altLang="en-US" sz="1300">
                <a:latin typeface="Times New Roman" charset="0"/>
              </a:rPr>
              <a:pPr/>
              <a:t>60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798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6526305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1D59E67B-76A5-E44E-A339-47D4CB0C9D53}" type="slidenum">
              <a:rPr lang="en-US" altLang="en-US" sz="1300">
                <a:latin typeface="Times New Roman" charset="0"/>
              </a:rPr>
              <a:pPr/>
              <a:t>61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819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2475485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43BBFFBB-B105-4044-AB48-D7E792D23EBB}" type="slidenum">
              <a:rPr lang="en-US" altLang="en-US" sz="1300">
                <a:latin typeface="Times New Roman" charset="0"/>
              </a:rPr>
              <a:pPr/>
              <a:t>62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83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4110047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4298694-8B09-A941-8C8C-341EAB03F28D}" type="slidenum">
              <a:rPr lang="en-US" altLang="en-US" sz="1300">
                <a:latin typeface="Times New Roman" charset="0"/>
              </a:rPr>
              <a:pPr/>
              <a:t>63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860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1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6964618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D758A66-771E-634D-9A8B-DA2D9F8D0EA9}" type="slidenum">
              <a:rPr lang="en-US" altLang="en-US" sz="1300">
                <a:latin typeface="Times New Roman" charset="0"/>
              </a:rPr>
              <a:pPr/>
              <a:t>64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880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1257783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9F80CBA3-7F49-6A43-A7BB-BF6260D102C7}" type="slidenum">
              <a:rPr lang="en-US" altLang="en-US" sz="1300">
                <a:latin typeface="Times New Roman" charset="0"/>
              </a:rPr>
              <a:pPr/>
              <a:t>65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90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8883343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366498C2-FE78-854B-8612-3FF32C2685B2}" type="slidenum">
              <a:rPr lang="en-US" altLang="en-US" sz="1300">
                <a:latin typeface="Times New Roman" charset="0"/>
              </a:rPr>
              <a:pPr/>
              <a:t>66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921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2643942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defTabSz="931863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hangingPunct="1"/>
            <a:fld id="{68F0435F-8B6E-EA45-BBEF-9678E3253A79}" type="slidenum">
              <a:rPr lang="en-US" altLang="en-US" sz="1200">
                <a:latin typeface="Arial" charset="0"/>
              </a:rPr>
              <a:pPr eaLnBrk="1" hangingPunct="1"/>
              <a:t>67</a:t>
            </a:fld>
            <a:endParaRPr lang="en-US" altLang="en-US" sz="1200">
              <a:latin typeface="Arial" charset="0"/>
            </a:endParaRPr>
          </a:p>
        </p:txBody>
      </p:sp>
      <p:sp>
        <p:nvSpPr>
          <p:cNvPr id="58371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583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853688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68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943305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874FDD81-8D3A-5C49-A314-D643B7F717C4}" type="slidenum">
              <a:rPr lang="en-US" altLang="en-US" sz="1300">
                <a:solidFill>
                  <a:srgbClr val="000000"/>
                </a:solidFill>
                <a:latin typeface="Times New Roman" charset="0"/>
              </a:rPr>
              <a:pPr/>
              <a:t>69</a:t>
            </a:fld>
            <a:endParaRPr lang="en-US" altLang="en-US" sz="13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962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5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171247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8074F9E7-C7B6-024C-AAD9-9B307AABD155}" type="slidenum">
              <a:rPr lang="en-US" altLang="en-US" sz="1300">
                <a:solidFill>
                  <a:srgbClr val="000000"/>
                </a:solidFill>
                <a:latin typeface="Times New Roman" charset="0"/>
              </a:rPr>
              <a:pPr/>
              <a:t>70</a:t>
            </a:fld>
            <a:endParaRPr lang="en-US" altLang="en-US" sz="13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983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4500776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Rectangle 7"/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fld id="{3025BFBA-593E-2F41-9D65-0B97356E843A}" type="slidenum">
              <a:rPr lang="en-US" altLang="en-US" sz="1300">
                <a:solidFill>
                  <a:srgbClr val="000000"/>
                </a:solidFill>
                <a:latin typeface="Times New Roman" charset="0"/>
              </a:rPr>
              <a:pPr algn="r"/>
              <a:t>71</a:t>
            </a:fld>
            <a:endParaRPr lang="en-US" altLang="en-US" sz="13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003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07403092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46DCD6FA-1D5D-E348-8E89-411176C6F05F}" type="slidenum">
              <a:rPr lang="en-US" altLang="en-US" sz="1300">
                <a:latin typeface="Times New Roman" charset="0"/>
              </a:rPr>
              <a:pPr/>
              <a:t>72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024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6028669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204E4309-F559-B548-86D9-5AB52165D422}" type="slidenum">
              <a:rPr lang="en-US" altLang="en-US" sz="1300">
                <a:latin typeface="Times New Roman" charset="0"/>
              </a:rPr>
              <a:pPr/>
              <a:t>73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044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816418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3043318-9A5D-CD47-8590-5AE3718A0B20}" type="slidenum">
              <a:rPr lang="en-US" altLang="en-US" sz="1300">
                <a:latin typeface="Times New Roman" charset="0"/>
              </a:rPr>
              <a:pPr/>
              <a:t>74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064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49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1049451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9253C42-02E6-394C-96C4-7B7AF789432B}" type="slidenum">
              <a:rPr lang="en-US" altLang="en-US" sz="1300">
                <a:latin typeface="Times New Roman" charset="0"/>
              </a:rPr>
              <a:pPr/>
              <a:t>75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085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8427201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B5E77636-2A5A-DA49-828E-98F35DBE2A03}" type="slidenum">
              <a:rPr lang="en-US" altLang="en-US" sz="1300">
                <a:latin typeface="Times New Roman" charset="0"/>
              </a:rPr>
              <a:pPr/>
              <a:t>76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105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2044960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6583BD33-5730-EB4F-8AE8-EBECD1E63EC1}" type="slidenum">
              <a:rPr lang="en-US" altLang="en-US" sz="1300">
                <a:latin typeface="Times New Roman" charset="0"/>
              </a:rPr>
              <a:pPr/>
              <a:t>77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56036807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81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863571354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706636A4-AE3F-9047-89B6-138953FA9225}" type="slidenum">
              <a:rPr lang="en-US" altLang="en-US" sz="1300">
                <a:latin typeface="Times New Roman" charset="0"/>
              </a:rPr>
              <a:pPr/>
              <a:t>82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198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3068664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AA6BB62-F8FE-BC4A-95E3-5273C49F2A4B}" type="slidenum">
              <a:rPr lang="en-US" altLang="en-US" sz="1300">
                <a:latin typeface="Times New Roman" charset="0"/>
              </a:rPr>
              <a:pPr/>
              <a:t>83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21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1541233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1A46BDDC-05EE-7C41-8E67-D61A5D3D0664}" type="slidenum">
              <a:rPr lang="en-US" altLang="en-US" sz="1300">
                <a:latin typeface="Times New Roman" charset="0"/>
              </a:rPr>
              <a:pPr/>
              <a:t>84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23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3807215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FB25F899-778B-B646-B64C-26CE21343243}" type="slidenum">
              <a:rPr lang="en-US" altLang="en-US" sz="1300">
                <a:latin typeface="Times New Roman" charset="0"/>
              </a:rPr>
              <a:pPr/>
              <a:t>85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259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9562351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EECE87CB-FCD8-E741-89EB-32F7E65ADD8D}" type="slidenum">
              <a:rPr lang="en-US" altLang="en-US" sz="1300">
                <a:latin typeface="Times New Roman" charset="0"/>
              </a:rPr>
              <a:pPr/>
              <a:t>86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28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93322771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C55794E5-8F12-684F-A638-5F2C6711682E}" type="slidenum">
              <a:rPr lang="en-US" altLang="en-US" sz="1300">
                <a:latin typeface="Times New Roman" charset="0"/>
              </a:rPr>
              <a:pPr/>
              <a:t>87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320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209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3915464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DD2DFD8E-9E57-E548-981C-AE311CDD890F}" type="slidenum">
              <a:rPr lang="en-US" altLang="en-US" sz="1300">
                <a:latin typeface="Times New Roman" charset="0"/>
              </a:rPr>
              <a:pPr/>
              <a:t>88</a:t>
            </a:fld>
            <a:endParaRPr lang="en-US" altLang="en-US" sz="1300" dirty="0">
              <a:latin typeface="Times New Roman" charset="0"/>
            </a:endParaRPr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 dirty="0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90214480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0750">
              <a:defRPr sz="1400">
                <a:solidFill>
                  <a:schemeClr val="tx1"/>
                </a:solidFill>
                <a:latin typeface="Comic Sans MS" charset="0"/>
              </a:defRPr>
            </a:lvl1pPr>
            <a:lvl2pPr marL="742950" indent="-285750" defTabSz="920750">
              <a:defRPr sz="1400">
                <a:solidFill>
                  <a:schemeClr val="tx1"/>
                </a:solidFill>
                <a:latin typeface="Comic Sans MS" charset="0"/>
              </a:defRPr>
            </a:lvl2pPr>
            <a:lvl3pPr marL="11430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3pPr>
            <a:lvl4pPr marL="16002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4pPr>
            <a:lvl5pPr marL="20574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5pPr>
            <a:lvl6pPr marL="25146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6pPr>
            <a:lvl7pPr marL="29718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7pPr>
            <a:lvl8pPr marL="34290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8pPr>
            <a:lvl9pPr marL="38862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9pPr>
          </a:lstStyle>
          <a:p>
            <a:fld id="{17D73B44-D5C8-4944-ACC6-251333D1D609}" type="slidenum">
              <a:rPr lang="en-US" altLang="en-US" sz="1200">
                <a:latin typeface="Times New Roman" charset="0"/>
              </a:rPr>
              <a:pPr/>
              <a:t>89</a:t>
            </a:fld>
            <a:endParaRPr lang="en-US" altLang="en-US" sz="1200">
              <a:latin typeface="Times New Roman" charset="0"/>
            </a:endParaRPr>
          </a:p>
        </p:txBody>
      </p:sp>
      <p:sp>
        <p:nvSpPr>
          <p:cNvPr id="235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87450" y="703263"/>
            <a:ext cx="4624388" cy="3468687"/>
          </a:xfrm>
          <a:ln w="12700" cap="flat">
            <a:solidFill>
              <a:schemeClr val="tx1"/>
            </a:solidFill>
          </a:ln>
        </p:spPr>
      </p:sp>
      <p:sp>
        <p:nvSpPr>
          <p:cNvPr id="2355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33450" y="4410075"/>
            <a:ext cx="5130800" cy="41767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677" tIns="46839" rIns="93677" bIns="46839"/>
          <a:lstStyle/>
          <a:p>
            <a:r>
              <a:rPr lang="en-US" altLang="en-US">
                <a:latin typeface="Times New Roman" charset="0"/>
              </a:rPr>
              <a:t>They sent personal messages and began mailing lists on specific topics. One of the first really big mailing lists was ‘SF-LOVERS’ for science-fiction fans. Now the network had truly transformed, becoming a way to gossip and communicate, rather than a way of accessing expensive computing power. </a:t>
            </a:r>
          </a:p>
        </p:txBody>
      </p:sp>
    </p:spTree>
    <p:extLst>
      <p:ext uri="{BB962C8B-B14F-4D97-AF65-F5344CB8AC3E}">
        <p14:creationId xmlns:p14="http://schemas.microsoft.com/office/powerpoint/2010/main" val="129793716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0750">
              <a:defRPr sz="1400">
                <a:solidFill>
                  <a:schemeClr val="tx1"/>
                </a:solidFill>
                <a:latin typeface="Comic Sans MS" charset="0"/>
              </a:defRPr>
            </a:lvl1pPr>
            <a:lvl2pPr marL="742950" indent="-285750" defTabSz="920750">
              <a:defRPr sz="1400">
                <a:solidFill>
                  <a:schemeClr val="tx1"/>
                </a:solidFill>
                <a:latin typeface="Comic Sans MS" charset="0"/>
              </a:defRPr>
            </a:lvl2pPr>
            <a:lvl3pPr marL="11430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3pPr>
            <a:lvl4pPr marL="16002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4pPr>
            <a:lvl5pPr marL="20574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5pPr>
            <a:lvl6pPr marL="25146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6pPr>
            <a:lvl7pPr marL="29718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7pPr>
            <a:lvl8pPr marL="34290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8pPr>
            <a:lvl9pPr marL="38862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9pPr>
          </a:lstStyle>
          <a:p>
            <a:fld id="{354551E5-9E5B-B541-8E46-D9066F099926}" type="slidenum">
              <a:rPr lang="en-US" altLang="en-US" sz="1200">
                <a:latin typeface="Times New Roman" charset="0"/>
              </a:rPr>
              <a:pPr/>
              <a:t>90</a:t>
            </a:fld>
            <a:endParaRPr lang="en-US" altLang="en-US" sz="1200">
              <a:latin typeface="Times New Roman" charset="0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87450" y="703263"/>
            <a:ext cx="4624388" cy="3468687"/>
          </a:xfrm>
          <a:ln w="12700" cap="flat">
            <a:solidFill>
              <a:schemeClr val="tx1"/>
            </a:solidFill>
          </a:ln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33450" y="4410075"/>
            <a:ext cx="5130800" cy="41767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677" tIns="46839" rIns="93677" bIns="46839"/>
          <a:lstStyle/>
          <a:p>
            <a:r>
              <a:rPr lang="en-US" altLang="en-US">
                <a:latin typeface="Times New Roman" charset="0"/>
              </a:rPr>
              <a:t>Ted Kennedy sent BBN a well-meaning but slightly confused telegram of congratulations for winning a contract to develop an "interfaith message processor". </a:t>
            </a:r>
          </a:p>
        </p:txBody>
      </p:sp>
    </p:spTree>
    <p:extLst>
      <p:ext uri="{BB962C8B-B14F-4D97-AF65-F5344CB8AC3E}">
        <p14:creationId xmlns:p14="http://schemas.microsoft.com/office/powerpoint/2010/main" val="658763488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0750">
              <a:defRPr sz="1400">
                <a:solidFill>
                  <a:schemeClr val="tx1"/>
                </a:solidFill>
                <a:latin typeface="Comic Sans MS" charset="0"/>
              </a:defRPr>
            </a:lvl1pPr>
            <a:lvl2pPr marL="742950" indent="-285750" defTabSz="920750">
              <a:defRPr sz="1400">
                <a:solidFill>
                  <a:schemeClr val="tx1"/>
                </a:solidFill>
                <a:latin typeface="Comic Sans MS" charset="0"/>
              </a:defRPr>
            </a:lvl2pPr>
            <a:lvl3pPr marL="11430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3pPr>
            <a:lvl4pPr marL="16002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4pPr>
            <a:lvl5pPr marL="20574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5pPr>
            <a:lvl6pPr marL="25146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6pPr>
            <a:lvl7pPr marL="29718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7pPr>
            <a:lvl8pPr marL="34290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8pPr>
            <a:lvl9pPr marL="38862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9pPr>
          </a:lstStyle>
          <a:p>
            <a:fld id="{7F3FDB86-CEC9-BE42-AB28-0742E24FB7E4}" type="slidenum">
              <a:rPr lang="en-US" altLang="en-US" sz="1200">
                <a:latin typeface="Times New Roman" charset="0"/>
              </a:rPr>
              <a:pPr/>
              <a:t>91</a:t>
            </a:fld>
            <a:endParaRPr lang="en-US" altLang="en-US" sz="1200">
              <a:latin typeface="Times New Roman" charset="0"/>
            </a:endParaRPr>
          </a:p>
        </p:txBody>
      </p:sp>
      <p:sp>
        <p:nvSpPr>
          <p:cNvPr id="276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77925" y="696913"/>
            <a:ext cx="4641850" cy="3481387"/>
          </a:xfrm>
          <a:ln/>
        </p:spPr>
      </p:sp>
      <p:sp>
        <p:nvSpPr>
          <p:cNvPr id="276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33450" y="4410075"/>
            <a:ext cx="5130800" cy="41767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839588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0750">
              <a:defRPr sz="1400">
                <a:solidFill>
                  <a:schemeClr val="tx1"/>
                </a:solidFill>
                <a:latin typeface="Comic Sans MS" charset="0"/>
              </a:defRPr>
            </a:lvl1pPr>
            <a:lvl2pPr marL="742950" indent="-285750" defTabSz="920750">
              <a:defRPr sz="1400">
                <a:solidFill>
                  <a:schemeClr val="tx1"/>
                </a:solidFill>
                <a:latin typeface="Comic Sans MS" charset="0"/>
              </a:defRPr>
            </a:lvl2pPr>
            <a:lvl3pPr marL="11430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3pPr>
            <a:lvl4pPr marL="16002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4pPr>
            <a:lvl5pPr marL="20574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5pPr>
            <a:lvl6pPr marL="25146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6pPr>
            <a:lvl7pPr marL="29718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7pPr>
            <a:lvl8pPr marL="34290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8pPr>
            <a:lvl9pPr marL="38862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9pPr>
          </a:lstStyle>
          <a:p>
            <a:fld id="{C4233757-745E-B149-910F-3116FA42A60A}" type="slidenum">
              <a:rPr lang="en-US" altLang="en-US" sz="1200">
                <a:latin typeface="Times New Roman" charset="0"/>
              </a:rPr>
              <a:pPr/>
              <a:t>92</a:t>
            </a:fld>
            <a:endParaRPr lang="en-US" altLang="en-US" sz="1200">
              <a:latin typeface="Times New Roman" charset="0"/>
            </a:endParaRPr>
          </a:p>
        </p:txBody>
      </p:sp>
      <p:sp>
        <p:nvSpPr>
          <p:cNvPr id="327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77925" y="696913"/>
            <a:ext cx="4641850" cy="3481387"/>
          </a:xfrm>
          <a:ln/>
        </p:spPr>
      </p:sp>
      <p:sp>
        <p:nvSpPr>
          <p:cNvPr id="327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31863" y="4410075"/>
            <a:ext cx="5133975" cy="41767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027" tIns="46514" rIns="93027" bIns="46514"/>
          <a:lstStyle/>
          <a:p>
            <a:r>
              <a:rPr lang="en-US" altLang="en-US">
                <a:latin typeface="Times New Roman" charset="0"/>
              </a:rPr>
              <a:t>Initial ARPAnet was a single closed network – to communicate with an ARPA host one had to be attached to another ARPAnet IMP</a:t>
            </a:r>
          </a:p>
        </p:txBody>
      </p:sp>
    </p:spTree>
    <p:extLst>
      <p:ext uri="{BB962C8B-B14F-4D97-AF65-F5344CB8AC3E}">
        <p14:creationId xmlns:p14="http://schemas.microsoft.com/office/powerpoint/2010/main" val="1007333547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0750">
              <a:defRPr sz="1400">
                <a:solidFill>
                  <a:schemeClr val="tx1"/>
                </a:solidFill>
                <a:latin typeface="Comic Sans MS" charset="0"/>
              </a:defRPr>
            </a:lvl1pPr>
            <a:lvl2pPr marL="742950" indent="-285750" defTabSz="920750">
              <a:defRPr sz="1400">
                <a:solidFill>
                  <a:schemeClr val="tx1"/>
                </a:solidFill>
                <a:latin typeface="Comic Sans MS" charset="0"/>
              </a:defRPr>
            </a:lvl2pPr>
            <a:lvl3pPr marL="11430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3pPr>
            <a:lvl4pPr marL="16002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4pPr>
            <a:lvl5pPr marL="2057400" indent="-228600" defTabSz="920750">
              <a:defRPr sz="1400">
                <a:solidFill>
                  <a:schemeClr val="tx1"/>
                </a:solidFill>
                <a:latin typeface="Comic Sans MS" charset="0"/>
              </a:defRPr>
            </a:lvl5pPr>
            <a:lvl6pPr marL="25146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6pPr>
            <a:lvl7pPr marL="29718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7pPr>
            <a:lvl8pPr marL="34290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8pPr>
            <a:lvl9pPr marL="3886200" indent="-228600" defTabSz="9207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Comic Sans MS" charset="0"/>
              </a:defRPr>
            </a:lvl9pPr>
          </a:lstStyle>
          <a:p>
            <a:fld id="{1BE6F3BF-99A8-0343-8D8C-5E37A578C3D0}" type="slidenum">
              <a:rPr lang="en-US" altLang="en-US" sz="1200">
                <a:latin typeface="Times New Roman" charset="0"/>
              </a:rPr>
              <a:pPr/>
              <a:t>94</a:t>
            </a:fld>
            <a:endParaRPr lang="en-US" altLang="en-US" sz="1200">
              <a:latin typeface="Times New Roman" charset="0"/>
            </a:endParaRPr>
          </a:p>
        </p:txBody>
      </p:sp>
      <p:sp>
        <p:nvSpPr>
          <p:cNvPr id="389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77925" y="696913"/>
            <a:ext cx="4641850" cy="3481387"/>
          </a:xfrm>
          <a:ln/>
        </p:spPr>
      </p:sp>
      <p:sp>
        <p:nvSpPr>
          <p:cNvPr id="389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33450" y="4410075"/>
            <a:ext cx="5130800" cy="41767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399113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5B4F1763-0438-8745-A38B-439F81B57592}" type="slidenum">
              <a:rPr lang="en-US" altLang="en-US" sz="1300">
                <a:latin typeface="Times New Roman" charset="0"/>
              </a:rPr>
              <a:pPr/>
              <a:t>98</a:t>
            </a:fld>
            <a:endParaRPr lang="en-US" altLang="en-US" sz="1300">
              <a:latin typeface="Times New Roman" charset="0"/>
            </a:endParaRPr>
          </a:p>
        </p:txBody>
      </p:sp>
      <p:sp>
        <p:nvSpPr>
          <p:cNvPr id="153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/>
          <a:lstStyle/>
          <a:p>
            <a:endParaRPr lang="en-US" altLang="en-US">
              <a:latin typeface="Times New Roman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4935008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6BA7F6-1496-664A-AC91-298B64119BE9}" type="datetime1">
              <a:rPr lang="en-US" smtClean="0"/>
              <a:t>9/6/17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AE5CFAD-2BD8-1640-8E00-28FECC451C63}" type="datetime1">
              <a:rPr lang="en-US" smtClean="0"/>
              <a:t>9/6/17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F45469-48B5-0A41-B9F9-7225C1D53E7F}" type="datetime1">
              <a:rPr lang="en-US" smtClean="0"/>
              <a:t>9/6/17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B6A56B-E3D9-8747-9AF8-D807F278C99D}" type="datetime1">
              <a:rPr lang="en-US" smtClean="0"/>
              <a:t>9/6/17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EABABB-B67B-5A4D-92CB-81651261DDCA}" type="datetime1">
              <a:rPr lang="en-US" smtClean="0"/>
              <a:t>9/6/17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C740F1-ABA4-0B4F-B182-BC4375C5DF8B}" type="datetime1">
              <a:rPr lang="en-US" smtClean="0"/>
              <a:t>9/6/17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A3F68F-587D-284D-9385-7F2C31729C84}" type="datetime1">
              <a:rPr lang="en-US" smtClean="0"/>
              <a:t>9/6/17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981A3-ADEF-2E4D-96BB-C9F7D500F63B}" type="datetime1">
              <a:rPr lang="en-US" smtClean="0"/>
              <a:t>9/6/17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Drag picture to placeholder or click icon to add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C7950E-84C0-7D4F-AF9F-92EE0E9AE058}" type="datetime1">
              <a:rPr lang="en-US" smtClean="0"/>
              <a:t>9/6/17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803005-011D-F447-BC35-127511D0EC36}" type="datetime1">
              <a:rPr lang="en-US" smtClean="0"/>
              <a:t>9/6/17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3A6191-3C0D-7A4C-8082-AD725629A546}" type="datetime1">
              <a:rPr lang="en-US" smtClean="0"/>
              <a:t>9/6/17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A76152-5217-D941-AF23-675FBCF7D8C0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000" b="0" i="0">
                <a:latin typeface="Calibri Light" charset="0"/>
                <a:ea typeface="Calibri Light" charset="0"/>
                <a:cs typeface="Calibri Light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latin typeface="Calibri" charset="0"/>
                <a:ea typeface="Calibri" charset="0"/>
                <a:cs typeface="Calibri" charset="0"/>
              </a:defRPr>
            </a:lvl1pPr>
            <a:lvl2pPr>
              <a:defRPr>
                <a:latin typeface="Calibri" charset="0"/>
                <a:ea typeface="Calibri" charset="0"/>
                <a:cs typeface="Calibri" charset="0"/>
              </a:defRPr>
            </a:lvl2pPr>
            <a:lvl3pPr>
              <a:defRPr>
                <a:latin typeface="Calibri" charset="0"/>
                <a:ea typeface="Calibri" charset="0"/>
                <a:cs typeface="Calibri" charset="0"/>
              </a:defRPr>
            </a:lvl3pPr>
            <a:lvl4pPr>
              <a:defRPr>
                <a:latin typeface="Calibri" charset="0"/>
                <a:ea typeface="Calibri" charset="0"/>
                <a:cs typeface="Calibri" charset="0"/>
              </a:defRPr>
            </a:lvl4pPr>
            <a:lvl5pPr>
              <a:defRPr>
                <a:latin typeface="Calibri" charset="0"/>
                <a:ea typeface="Calibri" charset="0"/>
                <a:cs typeface="Calibri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B1453F1-0EA4-924E-90EE-60EC6D7CDF1D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77289EC-26EB-CE4A-9008-82F4B29ECFEB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95400"/>
            <a:ext cx="4038600" cy="52117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95400"/>
            <a:ext cx="4038600" cy="52117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B304AF5-B144-4F41-BDFE-B548A42C222A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FA2F81F-6462-DC45-B0BB-50E477FFF990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1545DCF-61B8-6C4B-8602-80E15A7ED583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868CF9E-09A4-934D-B6E4-188753097BEE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A5C0FC-9FE2-1143-A5A1-157704DD4EC8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84DB498-A300-5841-BC88-D6124AAA6C1D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922B150-2D0A-6E4A-80F8-03D2BE3923E5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152400"/>
            <a:ext cx="2057400" cy="635476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52400"/>
            <a:ext cx="6019800" cy="635476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D647370-F6B9-3748-B0B0-E8588250380F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_rels/slideMaster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2.xml"/><Relationship Id="rId12" Type="http://schemas.openxmlformats.org/officeDocument/2006/relationships/theme" Target="../theme/theme2.xml"/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E19D568-3C23-3041-8DF8-DD3D8442DB40}" type="datetime1">
              <a:rPr lang="en-US" smtClean="0"/>
              <a:t>9/6/17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784D624-D040-2E47-A508-03D46FE35CB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42005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152400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x-none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295400"/>
            <a:ext cx="8229600" cy="5211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x-none"/>
              <a:t>Click to edit Master text styles</a:t>
            </a:r>
          </a:p>
          <a:p>
            <a:pPr lvl="1"/>
            <a:r>
              <a:rPr lang="en-US" altLang="x-none"/>
              <a:t>Second level</a:t>
            </a:r>
          </a:p>
          <a:p>
            <a:pPr lvl="2"/>
            <a:r>
              <a:rPr lang="en-US" altLang="x-none"/>
              <a:t>Third level</a:t>
            </a:r>
          </a:p>
          <a:p>
            <a:pPr lvl="3"/>
            <a:r>
              <a:rPr lang="en-US" altLang="x-none"/>
              <a:t>Fourth level</a:t>
            </a:r>
          </a:p>
          <a:p>
            <a:pPr lvl="4"/>
            <a:r>
              <a:rPr lang="en-US" altLang="x-none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FontTx/>
              <a:buNone/>
              <a:defRPr sz="1400">
                <a:latin typeface="Arial" charset="0"/>
                <a:ea typeface="Arial" charset="0"/>
                <a:cs typeface="Arial" charset="0"/>
              </a:defRPr>
            </a:lvl1pPr>
          </a:lstStyle>
          <a:p>
            <a:pPr fontAlgn="base">
              <a:spcAft>
                <a:spcPct val="0"/>
              </a:spcAft>
              <a:defRPr/>
            </a:pPr>
            <a:fld id="{123DCA6D-9357-DF4D-AB9F-8E185F616124}" type="datetime1">
              <a:rPr lang="en-US" smtClean="0">
                <a:solidFill>
                  <a:srgbClr val="000000"/>
                </a:solidFill>
              </a:rPr>
              <a:t>9/6/17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0"/>
              </a:spcBef>
              <a:buFontTx/>
              <a:buNone/>
              <a:defRPr sz="1400">
                <a:latin typeface="Arial" charset="0"/>
                <a:ea typeface="Arial" charset="0"/>
                <a:cs typeface="Arial" charset="0"/>
              </a:defRPr>
            </a:lvl1pPr>
          </a:lstStyle>
          <a:p>
            <a:pPr fontAlgn="base"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FontTx/>
              <a:buNone/>
              <a:defRPr sz="1400">
                <a:latin typeface="Arial" charset="0"/>
                <a:ea typeface="Arial" charset="0"/>
                <a:cs typeface="Arial" charset="0"/>
              </a:defRPr>
            </a:lvl1pPr>
          </a:lstStyle>
          <a:p>
            <a:pPr fontAlgn="base"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536575" y="1143000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en-US" sz="2400">
              <a:solidFill>
                <a:srgbClr val="000000"/>
              </a:solidFill>
              <a:latin typeface="Tahoma" charset="0"/>
              <a:ea typeface="Arial" charset="0"/>
              <a:cs typeface="Arial" charset="0"/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auto">
          <a:xfrm>
            <a:off x="8758238" y="6508750"/>
            <a:ext cx="40163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fld id="{8A0C4493-F546-6D47-86F3-755A3F3C30A1}" type="slidenum">
              <a:rPr lang="en-US" altLang="x-none" sz="1400">
                <a:solidFill>
                  <a:srgbClr val="000000"/>
                </a:solidFill>
                <a:latin typeface="Arial" charset="0"/>
              </a:rPr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altLang="x-none" sz="1400">
              <a:solidFill>
                <a:srgbClr val="000000"/>
              </a:solidFill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5900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iming>
    <p:tnLst>
      <p:par>
        <p:cTn id="1" dur="indefinite" restart="never" nodeType="tmRoot"/>
      </p:par>
    </p:tnLst>
  </p:timing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b="0" i="0">
          <a:solidFill>
            <a:srgbClr val="800000"/>
          </a:solidFill>
          <a:latin typeface="Calibri Light" charset="0"/>
          <a:ea typeface="Calibri Light" charset="0"/>
          <a:cs typeface="Calibri Light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5pPr>
      <a:lvl6pPr marL="457200" algn="l" rtl="0" fontAlgn="base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6pPr>
      <a:lvl7pPr marL="914400" algn="l" rtl="0" fontAlgn="base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7pPr>
      <a:lvl8pPr marL="1371600" algn="l" rtl="0" fontAlgn="base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8pPr>
      <a:lvl9pPr marL="1828800" algn="l" rtl="0" fontAlgn="base">
        <a:spcBef>
          <a:spcPct val="0"/>
        </a:spcBef>
        <a:spcAft>
          <a:spcPct val="0"/>
        </a:spcAft>
        <a:defRPr sz="3200">
          <a:solidFill>
            <a:srgbClr val="800000"/>
          </a:solidFill>
          <a:latin typeface="Chalkboard Bold" pitchFamily="80" charset="0"/>
          <a:ea typeface="Gungsuh" pitchFamily="18" charset="-127"/>
          <a:cs typeface="Gungsuh" pitchFamily="18" charset="-127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0000"/>
        </a:buClr>
        <a:buFont typeface="Wingdings" charset="2"/>
        <a:buChar char="n"/>
        <a:defRPr sz="2800">
          <a:solidFill>
            <a:schemeClr val="tx1"/>
          </a:solidFill>
          <a:latin typeface="Calibri" charset="0"/>
          <a:ea typeface="Calibri" charset="0"/>
          <a:cs typeface="Calibri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rgbClr val="000099"/>
        </a:buClr>
        <a:buFont typeface="Wingdings" charset="2"/>
        <a:buChar char="§"/>
        <a:defRPr sz="2400">
          <a:solidFill>
            <a:srgbClr val="000099"/>
          </a:solidFill>
          <a:latin typeface="Calibri" charset="0"/>
          <a:ea typeface="Calibri" charset="0"/>
          <a:cs typeface="Calibri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CC0000"/>
        </a:buClr>
        <a:buSzPct val="125000"/>
        <a:buChar char="•"/>
        <a:defRPr sz="2000">
          <a:solidFill>
            <a:schemeClr val="tx1"/>
          </a:solidFill>
          <a:latin typeface="Calibri" charset="0"/>
          <a:ea typeface="Calibri" charset="0"/>
          <a:cs typeface="Calibri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Calibri" charset="0"/>
          <a:ea typeface="Calibri" charset="0"/>
          <a:cs typeface="Calibri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Calibri" charset="0"/>
          <a:ea typeface="Calibri" charset="0"/>
          <a:cs typeface="Calibri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tif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tiff"/><Relationship Id="rId4" Type="http://schemas.openxmlformats.org/officeDocument/2006/relationships/image" Target="../media/image4.tiff"/><Relationship Id="rId5" Type="http://schemas.openxmlformats.org/officeDocument/2006/relationships/image" Target="../media/image5.tiff"/><Relationship Id="rId6" Type="http://schemas.openxmlformats.org/officeDocument/2006/relationships/image" Target="../media/image6.tiff"/><Relationship Id="rId7" Type="http://schemas.openxmlformats.org/officeDocument/2006/relationships/image" Target="../media/image7.tiff"/><Relationship Id="rId8" Type="http://schemas.openxmlformats.org/officeDocument/2006/relationships/image" Target="../media/image8.tiff"/><Relationship Id="rId9" Type="http://schemas.openxmlformats.org/officeDocument/2006/relationships/image" Target="../media/image9.tiff"/><Relationship Id="rId10" Type="http://schemas.openxmlformats.org/officeDocument/2006/relationships/image" Target="../media/image10.tiff"/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tiff"/></Relationships>
</file>

<file path=ppt/slides/_rels/slide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9.tiff"/><Relationship Id="rId12" Type="http://schemas.openxmlformats.org/officeDocument/2006/relationships/image" Target="../media/image20.jpeg"/><Relationship Id="rId13" Type="http://schemas.openxmlformats.org/officeDocument/2006/relationships/image" Target="../media/image21.tiff"/><Relationship Id="rId14" Type="http://schemas.openxmlformats.org/officeDocument/2006/relationships/image" Target="../media/image22.tiff"/><Relationship Id="rId15" Type="http://schemas.openxmlformats.org/officeDocument/2006/relationships/image" Target="../media/image23.tiff"/><Relationship Id="rId16" Type="http://schemas.openxmlformats.org/officeDocument/2006/relationships/image" Target="../media/image24.jpeg"/><Relationship Id="rId17" Type="http://schemas.openxmlformats.org/officeDocument/2006/relationships/image" Target="../media/image25.tiff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1.png"/><Relationship Id="rId4" Type="http://schemas.openxmlformats.org/officeDocument/2006/relationships/image" Target="../media/image12.tiff"/><Relationship Id="rId5" Type="http://schemas.openxmlformats.org/officeDocument/2006/relationships/image" Target="../media/image13.tiff"/><Relationship Id="rId6" Type="http://schemas.openxmlformats.org/officeDocument/2006/relationships/image" Target="../media/image14.tiff"/><Relationship Id="rId7" Type="http://schemas.openxmlformats.org/officeDocument/2006/relationships/image" Target="../media/image15.tiff"/><Relationship Id="rId8" Type="http://schemas.openxmlformats.org/officeDocument/2006/relationships/image" Target="../media/image16.png"/><Relationship Id="rId9" Type="http://schemas.openxmlformats.org/officeDocument/2006/relationships/image" Target="../media/image17.png"/><Relationship Id="rId10" Type="http://schemas.openxmlformats.org/officeDocument/2006/relationships/image" Target="../media/image18.jpeg"/></Relationships>
</file>

<file path=ppt/slides/_rels/slide4.xml.rels><?xml version="1.0" encoding="UTF-8" standalone="yes"?>
<Relationships xmlns="http://schemas.openxmlformats.org/package/2006/relationships"><Relationship Id="rId11" Type="http://schemas.openxmlformats.org/officeDocument/2006/relationships/image" Target="../media/image34.png"/><Relationship Id="rId12" Type="http://schemas.openxmlformats.org/officeDocument/2006/relationships/image" Target="../media/image35.tiff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6.jpeg"/><Relationship Id="rId4" Type="http://schemas.openxmlformats.org/officeDocument/2006/relationships/image" Target="../media/image27.jpeg"/><Relationship Id="rId5" Type="http://schemas.openxmlformats.org/officeDocument/2006/relationships/image" Target="../media/image28.png"/><Relationship Id="rId6" Type="http://schemas.openxmlformats.org/officeDocument/2006/relationships/image" Target="../media/image29.jpeg"/><Relationship Id="rId7" Type="http://schemas.openxmlformats.org/officeDocument/2006/relationships/image" Target="../media/image30.jpeg"/><Relationship Id="rId8" Type="http://schemas.openxmlformats.org/officeDocument/2006/relationships/image" Target="../media/image31.jpeg"/><Relationship Id="rId9" Type="http://schemas.openxmlformats.org/officeDocument/2006/relationships/image" Target="../media/image32.jpeg"/><Relationship Id="rId10" Type="http://schemas.openxmlformats.org/officeDocument/2006/relationships/image" Target="../media/image33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4" Type="http://schemas.openxmlformats.org/officeDocument/2006/relationships/image" Target="../media/image37.gif"/><Relationship Id="rId5" Type="http://schemas.openxmlformats.org/officeDocument/2006/relationships/image" Target="../media/image38.png"/><Relationship Id="rId6" Type="http://schemas.openxmlformats.org/officeDocument/2006/relationships/image" Target="../media/image39.png"/><Relationship Id="rId7" Type="http://schemas.openxmlformats.org/officeDocument/2006/relationships/image" Target="../media/image40.png"/><Relationship Id="rId8" Type="http://schemas.openxmlformats.org/officeDocument/2006/relationships/image" Target="../media/image41.jpeg"/><Relationship Id="rId9" Type="http://schemas.openxmlformats.org/officeDocument/2006/relationships/image" Target="../media/image42.jpeg"/><Relationship Id="rId10" Type="http://schemas.openxmlformats.org/officeDocument/2006/relationships/image" Target="../media/image43.tiff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6.xml.rels><?xml version="1.0" encoding="UTF-8" standalone="yes"?>
<Relationships xmlns="http://schemas.openxmlformats.org/package/2006/relationships"><Relationship Id="rId11" Type="http://schemas.openxmlformats.org/officeDocument/2006/relationships/image" Target="../media/image52.tiff"/><Relationship Id="rId12" Type="http://schemas.openxmlformats.org/officeDocument/2006/relationships/image" Target="../media/image53.tiff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4.tiff"/><Relationship Id="rId4" Type="http://schemas.openxmlformats.org/officeDocument/2006/relationships/image" Target="../media/image45.tiff"/><Relationship Id="rId5" Type="http://schemas.openxmlformats.org/officeDocument/2006/relationships/image" Target="../media/image46.tiff"/><Relationship Id="rId6" Type="http://schemas.openxmlformats.org/officeDocument/2006/relationships/image" Target="../media/image47.tiff"/><Relationship Id="rId7" Type="http://schemas.openxmlformats.org/officeDocument/2006/relationships/image" Target="../media/image48.tiff"/><Relationship Id="rId8" Type="http://schemas.openxmlformats.org/officeDocument/2006/relationships/image" Target="../media/image49.tiff"/><Relationship Id="rId9" Type="http://schemas.openxmlformats.org/officeDocument/2006/relationships/image" Target="../media/image50.png"/><Relationship Id="rId10" Type="http://schemas.openxmlformats.org/officeDocument/2006/relationships/image" Target="../media/image51.tif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tiff"/><Relationship Id="rId4" Type="http://schemas.openxmlformats.org/officeDocument/2006/relationships/image" Target="../media/image55.tiff"/><Relationship Id="rId5" Type="http://schemas.openxmlformats.org/officeDocument/2006/relationships/image" Target="../media/image56.tiff"/><Relationship Id="rId6" Type="http://schemas.openxmlformats.org/officeDocument/2006/relationships/image" Target="../media/image57.tiff"/><Relationship Id="rId7" Type="http://schemas.openxmlformats.org/officeDocument/2006/relationships/image" Target="../media/image58.tiff"/><Relationship Id="rId8" Type="http://schemas.openxmlformats.org/officeDocument/2006/relationships/image" Target="../media/image59.tiff"/><Relationship Id="rId9" Type="http://schemas.openxmlformats.org/officeDocument/2006/relationships/image" Target="../media/image60.tiff"/><Relationship Id="rId10" Type="http://schemas.openxmlformats.org/officeDocument/2006/relationships/image" Target="../media/image61.tiff"/><Relationship Id="rId11" Type="http://schemas.openxmlformats.org/officeDocument/2006/relationships/image" Target="../media/image62.gif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63.tiff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64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65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hyperlink" Target="mailto:haitham@illinois.edu" TargetMode="Externa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hyperlink" Target="mailto:sjog2@illinois.edu" TargetMode="External"/><Relationship Id="rId4" Type="http://schemas.openxmlformats.org/officeDocument/2006/relationships/image" Target="../media/image66.tiff"/><Relationship Id="rId5" Type="http://schemas.openxmlformats.org/officeDocument/2006/relationships/image" Target="../media/image67.tiff"/><Relationship Id="rId1" Type="http://schemas.openxmlformats.org/officeDocument/2006/relationships/slideLayout" Target="../slideLayouts/slideLayout13.xml"/><Relationship Id="rId2" Type="http://schemas.openxmlformats.org/officeDocument/2006/relationships/hyperlink" Target="mailto:dhekne2@illinois.edu" TargetMode="Externa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courses.engr.illinois.edu/ece438/fa2017/" TargetMode="External"/><Relationship Id="rId4" Type="http://schemas.openxmlformats.org/officeDocument/2006/relationships/image" Target="../media/image68.png"/><Relationship Id="rId5" Type="http://schemas.openxmlformats.org/officeDocument/2006/relationships/image" Target="../media/image69.png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://piazza.com/illinois/fall2017/ececs438" TargetMode="Externa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76.png"/><Relationship Id="rId20" Type="http://schemas.openxmlformats.org/officeDocument/2006/relationships/image" Target="../media/image87.png"/><Relationship Id="rId21" Type="http://schemas.openxmlformats.org/officeDocument/2006/relationships/image" Target="../media/image88.png"/><Relationship Id="rId22" Type="http://schemas.openxmlformats.org/officeDocument/2006/relationships/image" Target="../media/image89.png"/><Relationship Id="rId23" Type="http://schemas.openxmlformats.org/officeDocument/2006/relationships/image" Target="../media/image90.png"/><Relationship Id="rId24" Type="http://schemas.openxmlformats.org/officeDocument/2006/relationships/image" Target="../media/image91.png"/><Relationship Id="rId25" Type="http://schemas.openxmlformats.org/officeDocument/2006/relationships/image" Target="../media/image92.png"/><Relationship Id="rId26" Type="http://schemas.openxmlformats.org/officeDocument/2006/relationships/image" Target="../media/image93.png"/><Relationship Id="rId27" Type="http://schemas.openxmlformats.org/officeDocument/2006/relationships/image" Target="../media/image94.png"/><Relationship Id="rId10" Type="http://schemas.openxmlformats.org/officeDocument/2006/relationships/image" Target="../media/image77.png"/><Relationship Id="rId11" Type="http://schemas.openxmlformats.org/officeDocument/2006/relationships/image" Target="../media/image78.png"/><Relationship Id="rId12" Type="http://schemas.openxmlformats.org/officeDocument/2006/relationships/image" Target="../media/image79.png"/><Relationship Id="rId13" Type="http://schemas.openxmlformats.org/officeDocument/2006/relationships/image" Target="../media/image80.png"/><Relationship Id="rId14" Type="http://schemas.openxmlformats.org/officeDocument/2006/relationships/image" Target="../media/image81.png"/><Relationship Id="rId15" Type="http://schemas.openxmlformats.org/officeDocument/2006/relationships/image" Target="../media/image82.png"/><Relationship Id="rId16" Type="http://schemas.openxmlformats.org/officeDocument/2006/relationships/image" Target="../media/image83.png"/><Relationship Id="rId17" Type="http://schemas.openxmlformats.org/officeDocument/2006/relationships/image" Target="../media/image84.png"/><Relationship Id="rId18" Type="http://schemas.openxmlformats.org/officeDocument/2006/relationships/image" Target="../media/image85.png"/><Relationship Id="rId19" Type="http://schemas.openxmlformats.org/officeDocument/2006/relationships/image" Target="../media/image86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70.png"/><Relationship Id="rId4" Type="http://schemas.openxmlformats.org/officeDocument/2006/relationships/image" Target="../media/image71.png"/><Relationship Id="rId5" Type="http://schemas.openxmlformats.org/officeDocument/2006/relationships/image" Target="../media/image72.png"/><Relationship Id="rId6" Type="http://schemas.openxmlformats.org/officeDocument/2006/relationships/image" Target="../media/image73.png"/><Relationship Id="rId7" Type="http://schemas.openxmlformats.org/officeDocument/2006/relationships/image" Target="../media/image74.png"/><Relationship Id="rId8" Type="http://schemas.openxmlformats.org/officeDocument/2006/relationships/image" Target="../media/image75.png"/></Relationships>
</file>

<file path=ppt/slides/_rels/slide29.xml.rels><?xml version="1.0" encoding="UTF-8" standalone="yes"?>
<Relationships xmlns="http://schemas.openxmlformats.org/package/2006/relationships"><Relationship Id="rId9" Type="http://schemas.openxmlformats.org/officeDocument/2006/relationships/image" Target="../media/image84.png"/><Relationship Id="rId20" Type="http://schemas.openxmlformats.org/officeDocument/2006/relationships/image" Target="../media/image70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Relationship Id="rId12" Type="http://schemas.openxmlformats.org/officeDocument/2006/relationships/image" Target="../media/image87.png"/><Relationship Id="rId13" Type="http://schemas.openxmlformats.org/officeDocument/2006/relationships/image" Target="../media/image88.png"/><Relationship Id="rId14" Type="http://schemas.openxmlformats.org/officeDocument/2006/relationships/image" Target="../media/image89.png"/><Relationship Id="rId15" Type="http://schemas.openxmlformats.org/officeDocument/2006/relationships/image" Target="../media/image90.png"/><Relationship Id="rId16" Type="http://schemas.openxmlformats.org/officeDocument/2006/relationships/image" Target="../media/image91.png"/><Relationship Id="rId17" Type="http://schemas.openxmlformats.org/officeDocument/2006/relationships/image" Target="../media/image92.png"/><Relationship Id="rId18" Type="http://schemas.openxmlformats.org/officeDocument/2006/relationships/image" Target="../media/image93.png"/><Relationship Id="rId19" Type="http://schemas.openxmlformats.org/officeDocument/2006/relationships/image" Target="../media/image94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71.png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/Relationships>
</file>

<file path=ppt/slides/_rels/slide30.xml.rels><?xml version="1.0" encoding="UTF-8" standalone="yes"?>
<Relationships xmlns="http://schemas.openxmlformats.org/package/2006/relationships"><Relationship Id="rId9" Type="http://schemas.openxmlformats.org/officeDocument/2006/relationships/image" Target="../media/image84.png"/><Relationship Id="rId20" Type="http://schemas.openxmlformats.org/officeDocument/2006/relationships/image" Target="../media/image70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Relationship Id="rId12" Type="http://schemas.openxmlformats.org/officeDocument/2006/relationships/image" Target="../media/image87.png"/><Relationship Id="rId13" Type="http://schemas.openxmlformats.org/officeDocument/2006/relationships/image" Target="../media/image88.png"/><Relationship Id="rId14" Type="http://schemas.openxmlformats.org/officeDocument/2006/relationships/image" Target="../media/image89.png"/><Relationship Id="rId15" Type="http://schemas.openxmlformats.org/officeDocument/2006/relationships/image" Target="../media/image90.png"/><Relationship Id="rId16" Type="http://schemas.openxmlformats.org/officeDocument/2006/relationships/image" Target="../media/image91.png"/><Relationship Id="rId17" Type="http://schemas.openxmlformats.org/officeDocument/2006/relationships/image" Target="../media/image92.png"/><Relationship Id="rId18" Type="http://schemas.openxmlformats.org/officeDocument/2006/relationships/image" Target="../media/image93.png"/><Relationship Id="rId19" Type="http://schemas.openxmlformats.org/officeDocument/2006/relationships/image" Target="../media/image94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71.png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4" Type="http://schemas.openxmlformats.org/officeDocument/2006/relationships/image" Target="../media/image96.tiff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4" Type="http://schemas.openxmlformats.org/officeDocument/2006/relationships/notesSlide" Target="../notesSlides/notesSlide30.xml"/><Relationship Id="rId5" Type="http://schemas.openxmlformats.org/officeDocument/2006/relationships/image" Target="../media/image97.png"/><Relationship Id="rId1" Type="http://schemas.microsoft.com/office/2007/relationships/media" Target="../media/media1.mp4"/><Relationship Id="rId2" Type="http://schemas.openxmlformats.org/officeDocument/2006/relationships/video" Target="../media/media1.mp4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1.xml"/></Relationships>
</file>

<file path=ppt/slides/_rels/slide35.xml.rels><?xml version="1.0" encoding="UTF-8" standalone="yes"?>
<Relationships xmlns="http://schemas.openxmlformats.org/package/2006/relationships"><Relationship Id="rId9" Type="http://schemas.openxmlformats.org/officeDocument/2006/relationships/image" Target="../media/image84.png"/><Relationship Id="rId20" Type="http://schemas.openxmlformats.org/officeDocument/2006/relationships/image" Target="../media/image70.png"/><Relationship Id="rId10" Type="http://schemas.openxmlformats.org/officeDocument/2006/relationships/image" Target="../media/image85.png"/><Relationship Id="rId11" Type="http://schemas.openxmlformats.org/officeDocument/2006/relationships/image" Target="../media/image86.png"/><Relationship Id="rId12" Type="http://schemas.openxmlformats.org/officeDocument/2006/relationships/image" Target="../media/image87.png"/><Relationship Id="rId13" Type="http://schemas.openxmlformats.org/officeDocument/2006/relationships/image" Target="../media/image88.png"/><Relationship Id="rId14" Type="http://schemas.openxmlformats.org/officeDocument/2006/relationships/image" Target="../media/image89.png"/><Relationship Id="rId15" Type="http://schemas.openxmlformats.org/officeDocument/2006/relationships/image" Target="../media/image90.png"/><Relationship Id="rId16" Type="http://schemas.openxmlformats.org/officeDocument/2006/relationships/image" Target="../media/image91.png"/><Relationship Id="rId17" Type="http://schemas.openxmlformats.org/officeDocument/2006/relationships/image" Target="../media/image92.png"/><Relationship Id="rId18" Type="http://schemas.openxmlformats.org/officeDocument/2006/relationships/image" Target="../media/image93.png"/><Relationship Id="rId19" Type="http://schemas.openxmlformats.org/officeDocument/2006/relationships/image" Target="../media/image94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71.png"/><Relationship Id="rId4" Type="http://schemas.openxmlformats.org/officeDocument/2006/relationships/image" Target="../media/image79.png"/><Relationship Id="rId5" Type="http://schemas.openxmlformats.org/officeDocument/2006/relationships/image" Target="../media/image80.png"/><Relationship Id="rId6" Type="http://schemas.openxmlformats.org/officeDocument/2006/relationships/image" Target="../media/image81.png"/><Relationship Id="rId7" Type="http://schemas.openxmlformats.org/officeDocument/2006/relationships/image" Target="../media/image82.png"/><Relationship Id="rId8" Type="http://schemas.openxmlformats.org/officeDocument/2006/relationships/image" Target="../media/image83.png"/></Relationships>
</file>

<file path=ppt/slides/_rels/slide36.xml.rels><?xml version="1.0" encoding="UTF-8" standalone="yes"?>
<Relationships xmlns="http://schemas.openxmlformats.org/package/2006/relationships"><Relationship Id="rId9" Type="http://schemas.openxmlformats.org/officeDocument/2006/relationships/image" Target="../media/image82.png"/><Relationship Id="rId20" Type="http://schemas.openxmlformats.org/officeDocument/2006/relationships/image" Target="../media/image93.png"/><Relationship Id="rId21" Type="http://schemas.openxmlformats.org/officeDocument/2006/relationships/image" Target="../media/image94.png"/><Relationship Id="rId22" Type="http://schemas.openxmlformats.org/officeDocument/2006/relationships/image" Target="../media/image98.png"/><Relationship Id="rId10" Type="http://schemas.openxmlformats.org/officeDocument/2006/relationships/image" Target="../media/image83.png"/><Relationship Id="rId11" Type="http://schemas.openxmlformats.org/officeDocument/2006/relationships/image" Target="../media/image84.png"/><Relationship Id="rId12" Type="http://schemas.openxmlformats.org/officeDocument/2006/relationships/image" Target="../media/image85.png"/><Relationship Id="rId13" Type="http://schemas.openxmlformats.org/officeDocument/2006/relationships/image" Target="../media/image86.png"/><Relationship Id="rId14" Type="http://schemas.openxmlformats.org/officeDocument/2006/relationships/image" Target="../media/image87.png"/><Relationship Id="rId15" Type="http://schemas.openxmlformats.org/officeDocument/2006/relationships/image" Target="../media/image88.png"/><Relationship Id="rId16" Type="http://schemas.openxmlformats.org/officeDocument/2006/relationships/image" Target="../media/image89.png"/><Relationship Id="rId17" Type="http://schemas.openxmlformats.org/officeDocument/2006/relationships/image" Target="../media/image90.png"/><Relationship Id="rId18" Type="http://schemas.openxmlformats.org/officeDocument/2006/relationships/image" Target="../media/image91.png"/><Relationship Id="rId19" Type="http://schemas.openxmlformats.org/officeDocument/2006/relationships/image" Target="../media/image92.png"/><Relationship Id="rId1" Type="http://schemas.microsoft.com/office/2007/relationships/media" Target="../media/media2.mp3"/><Relationship Id="rId2" Type="http://schemas.openxmlformats.org/officeDocument/2006/relationships/audio" Target="../media/media2.mp3"/><Relationship Id="rId3" Type="http://schemas.openxmlformats.org/officeDocument/2006/relationships/slideLayout" Target="../slideLayouts/slideLayout18.xml"/><Relationship Id="rId4" Type="http://schemas.openxmlformats.org/officeDocument/2006/relationships/notesSlide" Target="../notesSlides/notesSlide33.xml"/><Relationship Id="rId5" Type="http://schemas.openxmlformats.org/officeDocument/2006/relationships/image" Target="../media/image71.png"/><Relationship Id="rId6" Type="http://schemas.openxmlformats.org/officeDocument/2006/relationships/image" Target="../media/image79.png"/><Relationship Id="rId7" Type="http://schemas.openxmlformats.org/officeDocument/2006/relationships/image" Target="../media/image80.png"/><Relationship Id="rId8" Type="http://schemas.openxmlformats.org/officeDocument/2006/relationships/image" Target="../media/image81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4" Type="http://schemas.openxmlformats.org/officeDocument/2006/relationships/image" Target="../media/image99.wmf"/><Relationship Id="rId5" Type="http://schemas.openxmlformats.org/officeDocument/2006/relationships/image" Target="../media/image95.png"/><Relationship Id="rId1" Type="http://schemas.openxmlformats.org/officeDocument/2006/relationships/vmlDrawing" Target="../drawings/vmlDrawing1.vml"/><Relationship Id="rId2" Type="http://schemas.openxmlformats.org/officeDocument/2006/relationships/slideLayout" Target="../slideLayouts/slideLayout18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4" Type="http://schemas.openxmlformats.org/officeDocument/2006/relationships/image" Target="../media/image102.png"/><Relationship Id="rId5" Type="http://schemas.openxmlformats.org/officeDocument/2006/relationships/image" Target="../media/image95.png"/><Relationship Id="rId1" Type="http://schemas.openxmlformats.org/officeDocument/2006/relationships/slideLayout" Target="../slideLayouts/slideLayout18.xml"/><Relationship Id="rId2" Type="http://schemas.openxmlformats.org/officeDocument/2006/relationships/image" Target="../media/image100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4" Type="http://schemas.openxmlformats.org/officeDocument/2006/relationships/image" Target="../media/image102.png"/><Relationship Id="rId5" Type="http://schemas.openxmlformats.org/officeDocument/2006/relationships/image" Target="../media/image95.png"/><Relationship Id="rId1" Type="http://schemas.openxmlformats.org/officeDocument/2006/relationships/slideLayout" Target="../slideLayouts/slideLayout18.xml"/><Relationship Id="rId2" Type="http://schemas.openxmlformats.org/officeDocument/2006/relationships/image" Target="../media/image100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4" Type="http://schemas.openxmlformats.org/officeDocument/2006/relationships/image" Target="../media/image103.png"/><Relationship Id="rId5" Type="http://schemas.openxmlformats.org/officeDocument/2006/relationships/image" Target="../media/image104.png"/><Relationship Id="rId6" Type="http://schemas.openxmlformats.org/officeDocument/2006/relationships/image" Target="../media/image105.png"/><Relationship Id="rId7" Type="http://schemas.openxmlformats.org/officeDocument/2006/relationships/image" Target="../media/image106.png"/><Relationship Id="rId8" Type="http://schemas.openxmlformats.org/officeDocument/2006/relationships/image" Target="../media/image107.png"/><Relationship Id="rId9" Type="http://schemas.openxmlformats.org/officeDocument/2006/relationships/image" Target="../media/image95.png"/><Relationship Id="rId10" Type="http://schemas.openxmlformats.org/officeDocument/2006/relationships/image" Target="../media/image91.png"/><Relationship Id="rId11" Type="http://schemas.openxmlformats.org/officeDocument/2006/relationships/image" Target="../media/image92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/Relationships>
</file>

<file path=ppt/slides/_rels/slide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15.png"/><Relationship Id="rId12" Type="http://schemas.openxmlformats.org/officeDocument/2006/relationships/image" Target="../media/image116.png"/><Relationship Id="rId13" Type="http://schemas.openxmlformats.org/officeDocument/2006/relationships/image" Target="../media/image95.png"/><Relationship Id="rId1" Type="http://schemas.openxmlformats.org/officeDocument/2006/relationships/slideLayout" Target="../slideLayouts/slideLayout18.xml"/><Relationship Id="rId2" Type="http://schemas.openxmlformats.org/officeDocument/2006/relationships/image" Target="../media/image71.png"/><Relationship Id="rId3" Type="http://schemas.openxmlformats.org/officeDocument/2006/relationships/image" Target="../media/image103.png"/><Relationship Id="rId4" Type="http://schemas.openxmlformats.org/officeDocument/2006/relationships/image" Target="../media/image108.png"/><Relationship Id="rId5" Type="http://schemas.openxmlformats.org/officeDocument/2006/relationships/image" Target="../media/image109.png"/><Relationship Id="rId6" Type="http://schemas.openxmlformats.org/officeDocument/2006/relationships/image" Target="../media/image110.png"/><Relationship Id="rId7" Type="http://schemas.openxmlformats.org/officeDocument/2006/relationships/image" Target="../media/image111.png"/><Relationship Id="rId8" Type="http://schemas.openxmlformats.org/officeDocument/2006/relationships/image" Target="../media/image112.png"/><Relationship Id="rId9" Type="http://schemas.openxmlformats.org/officeDocument/2006/relationships/image" Target="../media/image113.png"/><Relationship Id="rId10" Type="http://schemas.openxmlformats.org/officeDocument/2006/relationships/image" Target="../media/image114.png"/></Relationships>
</file>

<file path=ppt/slides/_rels/slide42.xml.rels><?xml version="1.0" encoding="UTF-8" standalone="yes"?>
<Relationships xmlns="http://schemas.openxmlformats.org/package/2006/relationships"><Relationship Id="rId11" Type="http://schemas.openxmlformats.org/officeDocument/2006/relationships/image" Target="../media/image70.png"/><Relationship Id="rId12" Type="http://schemas.openxmlformats.org/officeDocument/2006/relationships/image" Target="../media/image123.png"/><Relationship Id="rId13" Type="http://schemas.openxmlformats.org/officeDocument/2006/relationships/image" Target="../media/image124.png"/><Relationship Id="rId14" Type="http://schemas.openxmlformats.org/officeDocument/2006/relationships/image" Target="../media/image125.png"/><Relationship Id="rId15" Type="http://schemas.openxmlformats.org/officeDocument/2006/relationships/image" Target="../media/image91.png"/><Relationship Id="rId16" Type="http://schemas.openxmlformats.org/officeDocument/2006/relationships/image" Target="../media/image92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Relationship Id="rId3" Type="http://schemas.openxmlformats.org/officeDocument/2006/relationships/image" Target="../media/image71.png"/><Relationship Id="rId4" Type="http://schemas.openxmlformats.org/officeDocument/2006/relationships/image" Target="../media/image103.png"/><Relationship Id="rId5" Type="http://schemas.openxmlformats.org/officeDocument/2006/relationships/image" Target="../media/image117.png"/><Relationship Id="rId6" Type="http://schemas.openxmlformats.org/officeDocument/2006/relationships/image" Target="../media/image118.png"/><Relationship Id="rId7" Type="http://schemas.openxmlformats.org/officeDocument/2006/relationships/image" Target="../media/image119.png"/><Relationship Id="rId8" Type="http://schemas.openxmlformats.org/officeDocument/2006/relationships/image" Target="../media/image120.png"/><Relationship Id="rId9" Type="http://schemas.openxmlformats.org/officeDocument/2006/relationships/image" Target="../media/image121.png"/><Relationship Id="rId10" Type="http://schemas.openxmlformats.org/officeDocument/2006/relationships/image" Target="../media/image122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emf"/><Relationship Id="rId4" Type="http://schemas.openxmlformats.org/officeDocument/2006/relationships/image" Target="../media/image1260.png"/><Relationship Id="rId5" Type="http://schemas.openxmlformats.org/officeDocument/2006/relationships/image" Target="../media/image127.png"/><Relationship Id="rId1" Type="http://schemas.openxmlformats.org/officeDocument/2006/relationships/slideLayout" Target="../slideLayouts/slideLayout18.xml"/><Relationship Id="rId2" Type="http://schemas.openxmlformats.org/officeDocument/2006/relationships/image" Target="../media/image126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128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4" Type="http://schemas.openxmlformats.org/officeDocument/2006/relationships/image" Target="../media/image130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8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9.xml"/></Relationships>
</file>

<file path=ppt/slides/_rels/slide48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38.png"/><Relationship Id="rId12" Type="http://schemas.openxmlformats.org/officeDocument/2006/relationships/image" Target="../media/image139.png"/><Relationship Id="rId13" Type="http://schemas.openxmlformats.org/officeDocument/2006/relationships/image" Target="../media/image140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0.xml"/><Relationship Id="rId3" Type="http://schemas.openxmlformats.org/officeDocument/2006/relationships/image" Target="../media/image71.png"/><Relationship Id="rId4" Type="http://schemas.openxmlformats.org/officeDocument/2006/relationships/image" Target="../media/image131.png"/><Relationship Id="rId5" Type="http://schemas.openxmlformats.org/officeDocument/2006/relationships/image" Target="../media/image132.png"/><Relationship Id="rId6" Type="http://schemas.openxmlformats.org/officeDocument/2006/relationships/image" Target="../media/image133.png"/><Relationship Id="rId7" Type="http://schemas.openxmlformats.org/officeDocument/2006/relationships/image" Target="../media/image134.png"/><Relationship Id="rId8" Type="http://schemas.openxmlformats.org/officeDocument/2006/relationships/image" Target="../media/image135.png"/><Relationship Id="rId9" Type="http://schemas.openxmlformats.org/officeDocument/2006/relationships/image" Target="../media/image136.png"/><Relationship Id="rId10" Type="http://schemas.openxmlformats.org/officeDocument/2006/relationships/image" Target="../media/image137.png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4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4" Type="http://schemas.openxmlformats.org/officeDocument/2006/relationships/image" Target="../media/image142.png"/><Relationship Id="rId5" Type="http://schemas.openxmlformats.org/officeDocument/2006/relationships/image" Target="../media/image143.png"/><Relationship Id="rId6" Type="http://schemas.openxmlformats.org/officeDocument/2006/relationships/image" Target="../media/image127.emf"/><Relationship Id="rId7" Type="http://schemas.openxmlformats.org/officeDocument/2006/relationships/image" Target="../media/image95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3.xml"/><Relationship Id="rId3" Type="http://schemas.openxmlformats.org/officeDocument/2006/relationships/image" Target="../media/image95.pn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4.xml"/><Relationship Id="rId3" Type="http://schemas.openxmlformats.org/officeDocument/2006/relationships/image" Target="../media/image95.pn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5.xml"/><Relationship Id="rId3" Type="http://schemas.openxmlformats.org/officeDocument/2006/relationships/image" Target="../media/image144.tiff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7.xml"/><Relationship Id="rId3" Type="http://schemas.openxmlformats.org/officeDocument/2006/relationships/image" Target="../media/image95.pn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8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9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0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4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6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58.xml"/><Relationship Id="rId3" Type="http://schemas.openxmlformats.org/officeDocument/2006/relationships/image" Target="../media/image145.wmf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59.xml"/><Relationship Id="rId3" Type="http://schemas.openxmlformats.org/officeDocument/2006/relationships/image" Target="../media/image64.pn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0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1.xml"/><Relationship Id="rId3" Type="http://schemas.openxmlformats.org/officeDocument/2006/relationships/image" Target="../media/image95.pn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2.xml"/><Relationship Id="rId3" Type="http://schemas.openxmlformats.org/officeDocument/2006/relationships/image" Target="../media/image95.png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3.xml"/><Relationship Id="rId3" Type="http://schemas.openxmlformats.org/officeDocument/2006/relationships/image" Target="../media/image95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wmf"/><Relationship Id="rId4" Type="http://schemas.openxmlformats.org/officeDocument/2006/relationships/image" Target="../media/image147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wmf"/><Relationship Id="rId4" Type="http://schemas.openxmlformats.org/officeDocument/2006/relationships/image" Target="../media/image147.pn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5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4" Type="http://schemas.openxmlformats.org/officeDocument/2006/relationships/image" Target="../media/image149.png"/><Relationship Id="rId5" Type="http://schemas.openxmlformats.org/officeDocument/2006/relationships/image" Target="../media/image150.jpeg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7.xml"/><Relationship Id="rId3" Type="http://schemas.openxmlformats.org/officeDocument/2006/relationships/image" Target="../media/image95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8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69.xml"/><Relationship Id="rId3" Type="http://schemas.openxmlformats.org/officeDocument/2006/relationships/image" Target="../media/image95.png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image" Target="../media/image95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image" Target="../media/image95.pn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image" Target="../media/image95.png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0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3.xml"/><Relationship Id="rId3" Type="http://schemas.openxmlformats.org/officeDocument/2006/relationships/image" Target="../media/image151.wmf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4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5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6.xml"/><Relationship Id="rId3" Type="http://schemas.openxmlformats.org/officeDocument/2006/relationships/image" Target="../media/image95.png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4" Type="http://schemas.openxmlformats.org/officeDocument/2006/relationships/image" Target="../media/image153.png"/><Relationship Id="rId5" Type="http://schemas.openxmlformats.org/officeDocument/2006/relationships/image" Target="../media/image154.png"/><Relationship Id="rId6" Type="http://schemas.openxmlformats.org/officeDocument/2006/relationships/image" Target="../media/image155.tiff"/><Relationship Id="rId7" Type="http://schemas.openxmlformats.org/officeDocument/2006/relationships/image" Target="../media/image156.png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8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9.xml"/><Relationship Id="rId3" Type="http://schemas.openxmlformats.org/officeDocument/2006/relationships/image" Target="../media/image157.png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0.xml"/><Relationship Id="rId3" Type="http://schemas.openxmlformats.org/officeDocument/2006/relationships/image" Target="../media/image158.pn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1.xml"/><Relationship Id="rId3" Type="http://schemas.openxmlformats.org/officeDocument/2006/relationships/image" Target="../media/image159.png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160.png"/><Relationship Id="rId3" Type="http://schemas.openxmlformats.org/officeDocument/2006/relationships/image" Target="../media/image161.png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2.xml"/><Relationship Id="rId3" Type="http://schemas.openxmlformats.org/officeDocument/2006/relationships/image" Target="../media/image162.pn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8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 bwMode="auto">
          <a:xfrm>
            <a:off x="0" y="1165860"/>
            <a:ext cx="9144000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36" tIns="45716" rIns="91436" bIns="45716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rgbClr val="FF0000"/>
                </a:solidFill>
                <a:latin typeface="Gill Sans"/>
                <a:ea typeface="ＭＳ Ｐゴシック" pitchFamily="-112" charset="-128"/>
                <a:cs typeface="Gill San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9pPr>
          </a:lstStyle>
          <a:p>
            <a:r>
              <a:rPr lang="en-US" sz="3600" dirty="0" smtClean="0">
                <a:solidFill>
                  <a:schemeClr val="tx1"/>
                </a:solidFill>
                <a:latin typeface="+mj-lt"/>
                <a:ea typeface="ＭＳ Ｐゴシック" charset="0"/>
              </a:rPr>
              <a:t>CS/ECE 438: Communication Networks</a:t>
            </a:r>
          </a:p>
          <a:p>
            <a:r>
              <a:rPr lang="en-US" sz="3600" dirty="0" smtClean="0">
                <a:solidFill>
                  <a:schemeClr val="tx1"/>
                </a:solidFill>
                <a:latin typeface="+mj-lt"/>
                <a:ea typeface="ＭＳ Ｐゴシック" charset="0"/>
              </a:rPr>
              <a:t>Fall 2017</a:t>
            </a:r>
            <a:endParaRPr lang="en-US" sz="3600" dirty="0">
              <a:solidFill>
                <a:schemeClr val="tx1"/>
              </a:solidFill>
              <a:latin typeface="+mj-lt"/>
              <a:ea typeface="ＭＳ Ｐゴシック" charset="0"/>
            </a:endParaRPr>
          </a:p>
        </p:txBody>
      </p:sp>
      <p:sp>
        <p:nvSpPr>
          <p:cNvPr id="16" name="Title 1"/>
          <p:cNvSpPr txBox="1">
            <a:spLocks/>
          </p:cNvSpPr>
          <p:nvPr/>
        </p:nvSpPr>
        <p:spPr bwMode="auto">
          <a:xfrm>
            <a:off x="-22860" y="2948940"/>
            <a:ext cx="9144000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36" tIns="45716" rIns="91436" bIns="45716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rgbClr val="FF0000"/>
                </a:solidFill>
                <a:latin typeface="Gill Sans"/>
                <a:ea typeface="ＭＳ Ｐゴシック" pitchFamily="-112" charset="-128"/>
                <a:cs typeface="Gill San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Gill Sans" charset="0"/>
                <a:ea typeface="ＭＳ Ｐゴシック" pitchFamily="-112" charset="-128"/>
                <a:cs typeface="ＭＳ Ｐゴシック" pitchFamily="-112" charset="-128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rgbClr val="000090"/>
                </a:solidFill>
                <a:latin typeface="Calibri" pitchFamily="-112" charset="0"/>
                <a:ea typeface="ＭＳ Ｐゴシック" pitchFamily="-112" charset="-128"/>
                <a:cs typeface="ＭＳ Ｐゴシック" pitchFamily="-112" charset="-128"/>
              </a:defRPr>
            </a:lvl9pPr>
          </a:lstStyle>
          <a:p>
            <a:r>
              <a:rPr lang="en-US" sz="3240" dirty="0" smtClean="0">
                <a:solidFill>
                  <a:srgbClr val="C00000"/>
                </a:solidFill>
                <a:latin typeface="+mj-lt"/>
                <a:ea typeface="ＭＳ Ｐゴシック" charset="0"/>
              </a:rPr>
              <a:t>1. Course Introduction &amp; Logistics</a:t>
            </a:r>
            <a:endParaRPr lang="en-US" sz="3240" dirty="0">
              <a:solidFill>
                <a:srgbClr val="C00000"/>
              </a:solidFill>
              <a:latin typeface="+mj-lt"/>
              <a:ea typeface="ＭＳ Ｐゴシック" charset="0"/>
            </a:endParaRPr>
          </a:p>
          <a:p>
            <a:r>
              <a:rPr lang="en-US" sz="3240" dirty="0" smtClean="0">
                <a:solidFill>
                  <a:srgbClr val="C00000"/>
                </a:solidFill>
                <a:latin typeface="+mj-lt"/>
                <a:ea typeface="ＭＳ Ｐゴシック" charset="0"/>
              </a:rPr>
              <a:t>Haitham Hassanieh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0040" y="5623560"/>
            <a:ext cx="2480157" cy="6792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676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60660"/>
            <a:ext cx="8123464" cy="1325563"/>
          </a:xfrm>
        </p:spPr>
        <p:txBody>
          <a:bodyPr/>
          <a:lstStyle/>
          <a:p>
            <a:r>
              <a:rPr lang="en-US" dirty="0"/>
              <a:t>Computer Networks Are </a:t>
            </a:r>
            <a:r>
              <a:rPr lang="en-US" dirty="0" smtClean="0"/>
              <a:t>Important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705879"/>
            <a:ext cx="7886700" cy="4351338"/>
          </a:xfrm>
        </p:spPr>
        <p:txBody>
          <a:bodyPr/>
          <a:lstStyle/>
          <a:p>
            <a:r>
              <a:rPr lang="en-US" dirty="0" smtClean="0"/>
              <a:t>Networks form the </a:t>
            </a:r>
            <a:r>
              <a:rPr lang="en-US" b="1" dirty="0" smtClean="0">
                <a:solidFill>
                  <a:srgbClr val="FF0000"/>
                </a:solidFill>
              </a:rPr>
              <a:t>INTERNET</a:t>
            </a:r>
          </a:p>
          <a:p>
            <a:r>
              <a:rPr lang="en-US" dirty="0" smtClean="0"/>
              <a:t>Applications:</a:t>
            </a:r>
            <a:endParaRPr lang="en-US" dirty="0"/>
          </a:p>
        </p:txBody>
      </p:sp>
      <p:grpSp>
        <p:nvGrpSpPr>
          <p:cNvPr id="36" name="Group 35"/>
          <p:cNvGrpSpPr/>
          <p:nvPr/>
        </p:nvGrpSpPr>
        <p:grpSpPr>
          <a:xfrm>
            <a:off x="281216" y="3080130"/>
            <a:ext cx="2754054" cy="3288324"/>
            <a:chOff x="281216" y="3080130"/>
            <a:chExt cx="2754054" cy="3288324"/>
          </a:xfrm>
        </p:grpSpPr>
        <p:grpSp>
          <p:nvGrpSpPr>
            <p:cNvPr id="4" name="Group 3"/>
            <p:cNvGrpSpPr/>
            <p:nvPr/>
          </p:nvGrpSpPr>
          <p:grpSpPr>
            <a:xfrm>
              <a:off x="281216" y="3080130"/>
              <a:ext cx="2754054" cy="3288324"/>
              <a:chOff x="281216" y="3080130"/>
              <a:chExt cx="2754054" cy="3288324"/>
            </a:xfrm>
          </p:grpSpPr>
          <p:sp>
            <p:nvSpPr>
              <p:cNvPr id="5" name="Rectangle 4"/>
              <p:cNvSpPr/>
              <p:nvPr/>
            </p:nvSpPr>
            <p:spPr>
              <a:xfrm>
                <a:off x="281216" y="3080130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Rectangle 6"/>
              <p:cNvSpPr/>
              <p:nvPr/>
            </p:nvSpPr>
            <p:spPr>
              <a:xfrm>
                <a:off x="281216" y="5865354"/>
                <a:ext cx="2754054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i="1" dirty="0" smtClean="0">
                    <a:ea typeface="ＭＳ Ｐゴシック" charset="0"/>
                    <a:cs typeface="ＭＳ Ｐゴシック" charset="0"/>
                  </a:rPr>
                  <a:t>Web Browsing</a:t>
                </a:r>
                <a:endParaRPr lang="en-US" sz="2400" i="1" dirty="0"/>
              </a:p>
            </p:txBody>
          </p:sp>
        </p:grpSp>
        <p:pic>
          <p:nvPicPr>
            <p:cNvPr id="22" name="Picture 2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33873" y="4977895"/>
              <a:ext cx="2127723" cy="809245"/>
            </a:xfrm>
            <a:prstGeom prst="rect">
              <a:avLst/>
            </a:prstGeom>
          </p:spPr>
        </p:pic>
        <p:pic>
          <p:nvPicPr>
            <p:cNvPr id="23" name="Picture 22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71399" y="3140566"/>
              <a:ext cx="2346066" cy="1751729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</p:grpSp>
      <p:grpSp>
        <p:nvGrpSpPr>
          <p:cNvPr id="37" name="Group 36"/>
          <p:cNvGrpSpPr/>
          <p:nvPr/>
        </p:nvGrpSpPr>
        <p:grpSpPr>
          <a:xfrm>
            <a:off x="3225047" y="3075472"/>
            <a:ext cx="2764301" cy="3288324"/>
            <a:chOff x="3225047" y="3075472"/>
            <a:chExt cx="2764301" cy="3288324"/>
          </a:xfrm>
        </p:grpSpPr>
        <p:grpSp>
          <p:nvGrpSpPr>
            <p:cNvPr id="10" name="Group 9"/>
            <p:cNvGrpSpPr/>
            <p:nvPr/>
          </p:nvGrpSpPr>
          <p:grpSpPr>
            <a:xfrm>
              <a:off x="3225047" y="3075472"/>
              <a:ext cx="2764301" cy="3288324"/>
              <a:chOff x="270969" y="3080130"/>
              <a:chExt cx="2764301" cy="3288324"/>
            </a:xfrm>
          </p:grpSpPr>
          <p:sp>
            <p:nvSpPr>
              <p:cNvPr id="11" name="Rectangle 10"/>
              <p:cNvSpPr/>
              <p:nvPr/>
            </p:nvSpPr>
            <p:spPr>
              <a:xfrm>
                <a:off x="281216" y="3080130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" name="Rectangle 12"/>
              <p:cNvSpPr/>
              <p:nvPr/>
            </p:nvSpPr>
            <p:spPr>
              <a:xfrm>
                <a:off x="270969" y="5865354"/>
                <a:ext cx="2713564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i="1" dirty="0" smtClean="0">
                    <a:ea typeface="ＭＳ Ｐゴシック" charset="0"/>
                    <a:cs typeface="ＭＳ Ｐゴシック" charset="0"/>
                  </a:rPr>
                  <a:t>Email</a:t>
                </a:r>
                <a:endParaRPr lang="en-US" sz="2400" i="1" dirty="0"/>
              </a:p>
            </p:txBody>
          </p:sp>
        </p:grpSp>
        <p:pic>
          <p:nvPicPr>
            <p:cNvPr id="24" name="Picture 23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397961" y="5246280"/>
              <a:ext cx="806157" cy="800783"/>
            </a:xfrm>
            <a:prstGeom prst="rect">
              <a:avLst/>
            </a:prstGeom>
          </p:spPr>
        </p:pic>
        <p:pic>
          <p:nvPicPr>
            <p:cNvPr id="25" name="Picture 24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328202" y="5162619"/>
              <a:ext cx="1537062" cy="633973"/>
            </a:xfrm>
            <a:prstGeom prst="rect">
              <a:avLst/>
            </a:prstGeom>
          </p:spPr>
        </p:pic>
        <p:pic>
          <p:nvPicPr>
            <p:cNvPr id="26" name="Picture 25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381800" y="4476494"/>
              <a:ext cx="1379496" cy="699405"/>
            </a:xfrm>
            <a:prstGeom prst="rect">
              <a:avLst/>
            </a:prstGeom>
          </p:spPr>
        </p:pic>
        <p:pic>
          <p:nvPicPr>
            <p:cNvPr id="27" name="Picture 26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322894" y="3169283"/>
              <a:ext cx="2589392" cy="1379998"/>
            </a:xfrm>
            <a:prstGeom prst="rect">
              <a:avLst/>
            </a:prstGeom>
          </p:spPr>
        </p:pic>
        <p:pic>
          <p:nvPicPr>
            <p:cNvPr id="28" name="Picture 27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603089" y="4590690"/>
              <a:ext cx="578687" cy="578687"/>
            </a:xfrm>
            <a:prstGeom prst="rect">
              <a:avLst/>
            </a:prstGeom>
          </p:spPr>
        </p:pic>
      </p:grpSp>
      <p:grpSp>
        <p:nvGrpSpPr>
          <p:cNvPr id="38" name="Group 37"/>
          <p:cNvGrpSpPr/>
          <p:nvPr/>
        </p:nvGrpSpPr>
        <p:grpSpPr>
          <a:xfrm>
            <a:off x="6152015" y="3075472"/>
            <a:ext cx="2829898" cy="3288324"/>
            <a:chOff x="6152015" y="3075472"/>
            <a:chExt cx="2829898" cy="3288324"/>
          </a:xfrm>
        </p:grpSpPr>
        <p:grpSp>
          <p:nvGrpSpPr>
            <p:cNvPr id="16" name="Group 15"/>
            <p:cNvGrpSpPr/>
            <p:nvPr/>
          </p:nvGrpSpPr>
          <p:grpSpPr>
            <a:xfrm>
              <a:off x="6179125" y="3075472"/>
              <a:ext cx="2754054" cy="3288324"/>
              <a:chOff x="281216" y="3080130"/>
              <a:chExt cx="2754054" cy="3288324"/>
            </a:xfrm>
          </p:grpSpPr>
          <p:sp>
            <p:nvSpPr>
              <p:cNvPr id="17" name="Rectangle 16"/>
              <p:cNvSpPr/>
              <p:nvPr/>
            </p:nvSpPr>
            <p:spPr>
              <a:xfrm>
                <a:off x="281216" y="3080130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281216" y="5865354"/>
                <a:ext cx="2754054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i="1" dirty="0" smtClean="0">
                    <a:ea typeface="ＭＳ Ｐゴシック" charset="0"/>
                    <a:cs typeface="ＭＳ Ｐゴシック" charset="0"/>
                  </a:rPr>
                  <a:t>File Transfer</a:t>
                </a:r>
                <a:endParaRPr lang="en-US" sz="2400" i="1" dirty="0"/>
              </a:p>
            </p:txBody>
          </p:sp>
        </p:grpSp>
        <p:pic>
          <p:nvPicPr>
            <p:cNvPr id="29" name="Picture 28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261739" y="3147444"/>
              <a:ext cx="2621406" cy="1562104"/>
            </a:xfrm>
            <a:prstGeom prst="rect">
              <a:avLst/>
            </a:prstGeom>
          </p:spPr>
        </p:pic>
        <p:pic>
          <p:nvPicPr>
            <p:cNvPr id="30" name="Picture 29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6152015" y="4870040"/>
              <a:ext cx="2829898" cy="981169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</p:grpSp>
      <p:sp>
        <p:nvSpPr>
          <p:cNvPr id="35" name="Slide Number Placeholder 3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5227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25641"/>
            <a:ext cx="7886700" cy="1325563"/>
          </a:xfrm>
        </p:spPr>
        <p:txBody>
          <a:bodyPr/>
          <a:lstStyle/>
          <a:p>
            <a:r>
              <a:rPr lang="en-US" dirty="0"/>
              <a:t>Computer Networks Are Critical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811668"/>
            <a:ext cx="7886700" cy="4351338"/>
          </a:xfrm>
        </p:spPr>
        <p:txBody>
          <a:bodyPr/>
          <a:lstStyle/>
          <a:p>
            <a:r>
              <a:rPr lang="en-US" sz="3200" dirty="0" smtClean="0">
                <a:solidFill>
                  <a:srgbClr val="C00000"/>
                </a:solidFill>
                <a:latin typeface="Calibri Light" charset="0"/>
                <a:ea typeface="Calibri Light" charset="0"/>
                <a:cs typeface="Calibri Light" charset="0"/>
              </a:rPr>
              <a:t>The way we communicate &amp; Interact</a:t>
            </a:r>
            <a:endParaRPr 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281216" y="3080130"/>
            <a:ext cx="2778226" cy="3288324"/>
            <a:chOff x="281216" y="3080130"/>
            <a:chExt cx="2778226" cy="3288324"/>
          </a:xfrm>
        </p:grpSpPr>
        <p:grpSp>
          <p:nvGrpSpPr>
            <p:cNvPr id="5" name="Group 4"/>
            <p:cNvGrpSpPr/>
            <p:nvPr/>
          </p:nvGrpSpPr>
          <p:grpSpPr>
            <a:xfrm>
              <a:off x="281216" y="3080130"/>
              <a:ext cx="2778226" cy="3288324"/>
              <a:chOff x="281216" y="3080130"/>
              <a:chExt cx="2778226" cy="3288324"/>
            </a:xfrm>
          </p:grpSpPr>
          <p:sp>
            <p:nvSpPr>
              <p:cNvPr id="36" name="Rectangle 35"/>
              <p:cNvSpPr/>
              <p:nvPr/>
            </p:nvSpPr>
            <p:spPr>
              <a:xfrm>
                <a:off x="281216" y="3080130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Rectangle 3"/>
              <p:cNvSpPr/>
              <p:nvPr/>
            </p:nvSpPr>
            <p:spPr>
              <a:xfrm>
                <a:off x="287615" y="5480902"/>
                <a:ext cx="2771827" cy="83099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i="1" dirty="0" smtClean="0">
                    <a:ea typeface="ＭＳ Ｐゴシック" charset="0"/>
                    <a:cs typeface="ＭＳ Ｐゴシック" charset="0"/>
                  </a:rPr>
                  <a:t>Social &amp; Professional </a:t>
                </a:r>
              </a:p>
              <a:p>
                <a:pPr algn="ctr"/>
                <a:r>
                  <a:rPr lang="en-US" sz="2400" i="1" dirty="0" smtClean="0">
                    <a:ea typeface="ＭＳ Ｐゴシック" charset="0"/>
                    <a:cs typeface="ＭＳ Ｐゴシック" charset="0"/>
                  </a:rPr>
                  <a:t>Networking</a:t>
                </a:r>
                <a:endParaRPr lang="en-US" sz="2400" i="1" dirty="0"/>
              </a:p>
            </p:txBody>
          </p:sp>
          <p:pic>
            <p:nvPicPr>
              <p:cNvPr id="7178" name="Picture 10" descr="http://www.redditstatic.com/about/assets/reddit-logo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6634" y="3115225"/>
                <a:ext cx="1677805" cy="56059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66708" y="3851221"/>
              <a:ext cx="697373" cy="697373"/>
            </a:xfrm>
            <a:prstGeom prst="rect">
              <a:avLst/>
            </a:prstGeom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111754" y="3812141"/>
              <a:ext cx="785678" cy="785678"/>
            </a:xfrm>
            <a:prstGeom prst="rect">
              <a:avLst/>
            </a:prstGeom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66089" y="4762934"/>
              <a:ext cx="2384308" cy="673533"/>
            </a:xfrm>
            <a:prstGeom prst="rect">
              <a:avLst/>
            </a:prstGeom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38097" y="3851221"/>
              <a:ext cx="707387" cy="707387"/>
            </a:xfrm>
            <a:prstGeom prst="rect">
              <a:avLst/>
            </a:prstGeom>
          </p:spPr>
        </p:pic>
      </p:grpSp>
      <p:grpSp>
        <p:nvGrpSpPr>
          <p:cNvPr id="27" name="Group 26"/>
          <p:cNvGrpSpPr/>
          <p:nvPr/>
        </p:nvGrpSpPr>
        <p:grpSpPr>
          <a:xfrm>
            <a:off x="6121860" y="3088362"/>
            <a:ext cx="2754054" cy="3288324"/>
            <a:chOff x="6121860" y="3088362"/>
            <a:chExt cx="2754054" cy="3288324"/>
          </a:xfrm>
        </p:grpSpPr>
        <p:grpSp>
          <p:nvGrpSpPr>
            <p:cNvPr id="7" name="Group 6"/>
            <p:cNvGrpSpPr/>
            <p:nvPr/>
          </p:nvGrpSpPr>
          <p:grpSpPr>
            <a:xfrm>
              <a:off x="6121860" y="3088362"/>
              <a:ext cx="2754054" cy="3288324"/>
              <a:chOff x="6121860" y="3088362"/>
              <a:chExt cx="2754054" cy="3288324"/>
            </a:xfrm>
          </p:grpSpPr>
          <p:sp>
            <p:nvSpPr>
              <p:cNvPr id="38" name="Rectangle 37"/>
              <p:cNvSpPr/>
              <p:nvPr/>
            </p:nvSpPr>
            <p:spPr>
              <a:xfrm>
                <a:off x="6121860" y="3088362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30" name="Picture 2" descr="File:EHarmonyLogo.png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36857" y="5240662"/>
                <a:ext cx="1898715" cy="3916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172" name="Picture 4" descr="http://www.3quarksdaily.com/.a/6a00d8341c562c53ef017c3299d346970b-800wi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88063" y="3718687"/>
                <a:ext cx="1457530" cy="153424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184" name="Picture 16" descr="http://healthpopuli.com/wp-content/uploads/2013/11/23andmelogomagentalime.jpg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78977" y="3269995"/>
                <a:ext cx="1500230" cy="81164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3" name="Rectangle 42"/>
              <p:cNvSpPr/>
              <p:nvPr/>
            </p:nvSpPr>
            <p:spPr>
              <a:xfrm>
                <a:off x="6503325" y="5876960"/>
                <a:ext cx="1922065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2400" i="1" dirty="0" smtClean="0">
                    <a:ea typeface="ＭＳ Ｐゴシック" charset="0"/>
                    <a:cs typeface="ＭＳ Ｐゴシック" charset="0"/>
                  </a:rPr>
                  <a:t>Matchmaking</a:t>
                </a:r>
                <a:endParaRPr lang="en-US" sz="2400" i="1" dirty="0"/>
              </a:p>
            </p:txBody>
          </p:sp>
        </p:grpSp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6403742" y="4381410"/>
              <a:ext cx="554795" cy="554795"/>
            </a:xfrm>
            <a:prstGeom prst="rect">
              <a:avLst/>
            </a:prstGeom>
          </p:spPr>
        </p:pic>
      </p:grpSp>
      <p:grpSp>
        <p:nvGrpSpPr>
          <p:cNvPr id="24" name="Group 23"/>
          <p:cNvGrpSpPr/>
          <p:nvPr/>
        </p:nvGrpSpPr>
        <p:grpSpPr>
          <a:xfrm>
            <a:off x="3201540" y="3088362"/>
            <a:ext cx="2758806" cy="3288324"/>
            <a:chOff x="3201540" y="3088362"/>
            <a:chExt cx="2758806" cy="3288324"/>
          </a:xfrm>
        </p:grpSpPr>
        <p:grpSp>
          <p:nvGrpSpPr>
            <p:cNvPr id="6" name="Group 5"/>
            <p:cNvGrpSpPr/>
            <p:nvPr/>
          </p:nvGrpSpPr>
          <p:grpSpPr>
            <a:xfrm>
              <a:off x="3201540" y="3088362"/>
              <a:ext cx="2754054" cy="3288324"/>
              <a:chOff x="3201540" y="3084246"/>
              <a:chExt cx="2754054" cy="3288324"/>
            </a:xfrm>
          </p:grpSpPr>
          <p:sp>
            <p:nvSpPr>
              <p:cNvPr id="37" name="Rectangle 36"/>
              <p:cNvSpPr/>
              <p:nvPr/>
            </p:nvSpPr>
            <p:spPr>
              <a:xfrm>
                <a:off x="3201540" y="3084246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3222003" y="5846118"/>
                <a:ext cx="2733591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i="1" dirty="0" smtClean="0">
                    <a:ea typeface="ＭＳ Ｐゴシック" charset="0"/>
                    <a:cs typeface="ＭＳ Ｐゴシック" charset="0"/>
                  </a:rPr>
                  <a:t>Communication</a:t>
                </a:r>
                <a:endParaRPr lang="en-US" sz="2400" i="1" dirty="0"/>
              </a:p>
            </p:txBody>
          </p:sp>
        </p:grpSp>
        <p:pic>
          <p:nvPicPr>
            <p:cNvPr id="26" name="Picture 14" descr="http://img.talkandroid.com/uploads/2013/10/att_logo_large.jpg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82935" y="3622068"/>
              <a:ext cx="935478" cy="125763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288968" y="4926028"/>
              <a:ext cx="895555" cy="895555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191500" y="5059289"/>
              <a:ext cx="856669" cy="856669"/>
            </a:xfrm>
            <a:prstGeom prst="rect">
              <a:avLst/>
            </a:prstGeom>
          </p:spPr>
        </p:pic>
        <p:pic>
          <p:nvPicPr>
            <p:cNvPr id="15" name="Picture 14"/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994405" y="4873995"/>
              <a:ext cx="965941" cy="965941"/>
            </a:xfrm>
            <a:prstGeom prst="rect">
              <a:avLst/>
            </a:prstGeom>
          </p:spPr>
        </p:pic>
        <p:pic>
          <p:nvPicPr>
            <p:cNvPr id="25" name="Picture 2" descr="http://blog.100tb.com/wp-content/uploads/2013/04/skype.jpg"/>
            <p:cNvPicPr>
              <a:picLocks noChangeAspect="1" noChangeArrowheads="1"/>
            </p:cNvPicPr>
            <p:nvPr/>
          </p:nvPicPr>
          <p:blipFill rotWithShape="1">
            <a:blip r:embed="rId16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616" t="32758" r="14289" b="11651"/>
            <a:stretch/>
          </p:blipFill>
          <p:spPr bwMode="auto">
            <a:xfrm>
              <a:off x="3234291" y="3099674"/>
              <a:ext cx="1989742" cy="9238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" name="Picture 16"/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3248316" y="3977032"/>
              <a:ext cx="1924200" cy="1921795"/>
            </a:xfrm>
            <a:prstGeom prst="rect">
              <a:avLst/>
            </a:prstGeom>
          </p:spPr>
        </p:pic>
      </p:grpSp>
      <p:sp>
        <p:nvSpPr>
          <p:cNvPr id="22" name="Slide Number Placeholder 2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8146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281216" y="3080130"/>
            <a:ext cx="2754054" cy="3288324"/>
            <a:chOff x="281216" y="3080130"/>
            <a:chExt cx="2754054" cy="3288324"/>
          </a:xfrm>
        </p:grpSpPr>
        <p:sp>
          <p:nvSpPr>
            <p:cNvPr id="46" name="Rectangle 45"/>
            <p:cNvSpPr/>
            <p:nvPr/>
          </p:nvSpPr>
          <p:spPr>
            <a:xfrm>
              <a:off x="281216" y="3080130"/>
              <a:ext cx="2754054" cy="328832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5124" name="Picture 4" descr="Ebay-reveals-new-company-logo-7cfa25d9f9"/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563" t="15871" r="2032" b="17077"/>
            <a:stretch/>
          </p:blipFill>
          <p:spPr bwMode="auto">
            <a:xfrm>
              <a:off x="738393" y="3196431"/>
              <a:ext cx="1635237" cy="6598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7" name="Rectangle 46"/>
            <p:cNvSpPr/>
            <p:nvPr/>
          </p:nvSpPr>
          <p:spPr>
            <a:xfrm>
              <a:off x="682605" y="5865354"/>
              <a:ext cx="176330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400" i="1" smtClean="0">
                  <a:ea typeface="ＭＳ Ｐゴシック" charset="0"/>
                  <a:cs typeface="ＭＳ Ｐゴシック" charset="0"/>
                </a:rPr>
                <a:t>E-Commerce</a:t>
              </a:r>
              <a:endParaRPr lang="en-US" sz="2400" i="1"/>
            </a:p>
          </p:txBody>
        </p:sp>
        <p:pic>
          <p:nvPicPr>
            <p:cNvPr id="1044" name="Picture 20" descr="http://insights.sererra.com/Portals/107657/images/Eparts-Trolley-shutterstock_9263164.jpg"/>
            <p:cNvPicPr>
              <a:picLocks noChangeAspect="1" noChangeArrowheads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318" t="11561" b="7652"/>
            <a:stretch/>
          </p:blipFill>
          <p:spPr bwMode="auto">
            <a:xfrm>
              <a:off x="319491" y="3753276"/>
              <a:ext cx="2504167" cy="218276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42" name="Picture 18" descr="http://cdn.dice.com/wp-content/uploads/2013/10/amazon-1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27928" y="3805214"/>
              <a:ext cx="856605" cy="85660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" name="Group 4"/>
          <p:cNvGrpSpPr/>
          <p:nvPr/>
        </p:nvGrpSpPr>
        <p:grpSpPr>
          <a:xfrm>
            <a:off x="3201540" y="3084246"/>
            <a:ext cx="2754054" cy="3288324"/>
            <a:chOff x="3201540" y="3084246"/>
            <a:chExt cx="2754054" cy="3288324"/>
          </a:xfrm>
        </p:grpSpPr>
        <p:sp>
          <p:nvSpPr>
            <p:cNvPr id="48" name="Rectangle 47"/>
            <p:cNvSpPr/>
            <p:nvPr/>
          </p:nvSpPr>
          <p:spPr>
            <a:xfrm>
              <a:off x="3201540" y="3084246"/>
              <a:ext cx="2754054" cy="328832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3751213" y="5869470"/>
              <a:ext cx="14776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400" i="1" smtClean="0">
                  <a:ea typeface="ＭＳ Ｐゴシック" charset="0"/>
                  <a:cs typeface="ＭＳ Ｐゴシック" charset="0"/>
                </a:rPr>
                <a:t>Marketing</a:t>
              </a:r>
              <a:endParaRPr lang="en-US" sz="2400" i="1"/>
            </a:p>
          </p:txBody>
        </p:sp>
        <p:pic>
          <p:nvPicPr>
            <p:cNvPr id="5126" name="Picture 6" descr="http://thrivehive.com/wp-content/uploads/2012/09/Google-adwords-logo-1.jpg"/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239" t="16846" r="8527" b="17117"/>
            <a:stretch/>
          </p:blipFill>
          <p:spPr bwMode="auto">
            <a:xfrm>
              <a:off x="4613995" y="3388811"/>
              <a:ext cx="1242743" cy="664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128" name="Picture 8" descr="http://rack.0.mshcdn.com/media/ZgkyMDEyLzEyLzA0L2U0L2hvd3dlbG9va2F0LmFSUC5qcGcKcAl0aHVtYgk5NTB4NTM0IwplCWpwZw/4caf0d35/565/how-we-look-at-online-ads-df92f0c8f1.jp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0401" y="4456773"/>
              <a:ext cx="2587625" cy="1454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130" name="Picture 10" descr="http://www.stargroup1.com/sites/default/files/uploads/onlineads.jpe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5924" y="3316947"/>
              <a:ext cx="1208623" cy="9064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6" name="Group 15"/>
          <p:cNvGrpSpPr/>
          <p:nvPr/>
        </p:nvGrpSpPr>
        <p:grpSpPr>
          <a:xfrm>
            <a:off x="6062027" y="3088362"/>
            <a:ext cx="2813887" cy="3288324"/>
            <a:chOff x="6062027" y="3088362"/>
            <a:chExt cx="2813887" cy="3288324"/>
          </a:xfrm>
        </p:grpSpPr>
        <p:grpSp>
          <p:nvGrpSpPr>
            <p:cNvPr id="4" name="Group 3"/>
            <p:cNvGrpSpPr/>
            <p:nvPr/>
          </p:nvGrpSpPr>
          <p:grpSpPr>
            <a:xfrm>
              <a:off x="6062027" y="3088362"/>
              <a:ext cx="2813887" cy="3288324"/>
              <a:chOff x="6062027" y="3088362"/>
              <a:chExt cx="2813887" cy="3288324"/>
            </a:xfrm>
          </p:grpSpPr>
          <p:sp>
            <p:nvSpPr>
              <p:cNvPr id="53" name="Rectangle 52"/>
              <p:cNvSpPr/>
              <p:nvPr/>
            </p:nvSpPr>
            <p:spPr>
              <a:xfrm>
                <a:off x="6121860" y="3088362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" name="Rectangle 53"/>
              <p:cNvSpPr/>
              <p:nvPr/>
            </p:nvSpPr>
            <p:spPr>
              <a:xfrm>
                <a:off x="6350250" y="5848872"/>
                <a:ext cx="2331087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2400" i="1" smtClean="0">
                    <a:ea typeface="ＭＳ Ｐゴシック" charset="0"/>
                    <a:cs typeface="ＭＳ Ｐゴシック" charset="0"/>
                  </a:rPr>
                  <a:t>Cloud Computing</a:t>
                </a:r>
                <a:endParaRPr lang="en-US" sz="2400" i="1"/>
              </a:p>
            </p:txBody>
          </p:sp>
          <p:pic>
            <p:nvPicPr>
              <p:cNvPr id="2054" name="Picture 6" descr="http://www.its-sheffield.com/wp-content/uploads/2011/02/HiRes.jpg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63694" y="3667074"/>
                <a:ext cx="1172763" cy="117276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132" name="Picture 12" descr="http://www.slashgear.com/wp-content/uploads/2012/03/microsoft-azure-logo.jpg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61033" y="3158218"/>
                <a:ext cx="863476" cy="86347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134" name="Picture 14" descr="http://ipadhelp.com/wp-content/uploads/2011/10/apple-icloud-logo1.png"/>
              <p:cNvPicPr>
                <a:picLocks noChangeAspect="1" noChangeArrowheads="1"/>
              </p:cNvPicPr>
              <p:nvPr/>
            </p:nvPicPr>
            <p:blipFill>
              <a:blip r:embed="rId11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2027" y="3122885"/>
                <a:ext cx="1208180" cy="90009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7" name="Picture 6"/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6350250" y="4928602"/>
              <a:ext cx="2399653" cy="870842"/>
            </a:xfrm>
            <a:prstGeom prst="rect">
              <a:avLst/>
            </a:prstGeom>
          </p:spPr>
        </p:pic>
      </p:grpSp>
      <p:sp>
        <p:nvSpPr>
          <p:cNvPr id="30" name="Content Placeholder 2"/>
          <p:cNvSpPr>
            <a:spLocks noGrp="1"/>
          </p:cNvSpPr>
          <p:nvPr>
            <p:ph idx="1"/>
          </p:nvPr>
        </p:nvSpPr>
        <p:spPr>
          <a:xfrm>
            <a:off x="628650" y="1811668"/>
            <a:ext cx="7886700" cy="4351338"/>
          </a:xfrm>
        </p:spPr>
        <p:txBody>
          <a:bodyPr/>
          <a:lstStyle/>
          <a:p>
            <a:r>
              <a:rPr lang="en-US" sz="3200" smtClean="0">
                <a:solidFill>
                  <a:srgbClr val="C00000"/>
                </a:solidFill>
                <a:latin typeface="Calibri Light" charset="0"/>
                <a:ea typeface="Calibri Light" charset="0"/>
                <a:cs typeface="Calibri Light" charset="0"/>
              </a:rPr>
              <a:t>The way we do business </a:t>
            </a:r>
            <a:endParaRPr lang="en-US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4</a:t>
            </a:fld>
            <a:endParaRPr lang="en-US"/>
          </a:p>
        </p:txBody>
      </p:sp>
      <p:sp>
        <p:nvSpPr>
          <p:cNvPr id="37" name="Title 1"/>
          <p:cNvSpPr>
            <a:spLocks noGrp="1"/>
          </p:cNvSpPr>
          <p:nvPr>
            <p:ph type="title"/>
          </p:nvPr>
        </p:nvSpPr>
        <p:spPr>
          <a:xfrm>
            <a:off x="628650" y="125641"/>
            <a:ext cx="7886700" cy="1325563"/>
          </a:xfrm>
        </p:spPr>
        <p:txBody>
          <a:bodyPr/>
          <a:lstStyle/>
          <a:p>
            <a:r>
              <a:rPr lang="en-US" dirty="0"/>
              <a:t>Computer Networks Are Critical</a:t>
            </a:r>
          </a:p>
        </p:txBody>
      </p:sp>
    </p:spTree>
    <p:extLst>
      <p:ext uri="{BB962C8B-B14F-4D97-AF65-F5344CB8AC3E}">
        <p14:creationId xmlns:p14="http://schemas.microsoft.com/office/powerpoint/2010/main" val="1636483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83977" y="7425685"/>
            <a:ext cx="97494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MOOCs</a:t>
            </a:r>
            <a:endParaRPr lang="en-US" sz="2000" i="1"/>
          </a:p>
        </p:txBody>
      </p:sp>
      <p:sp>
        <p:nvSpPr>
          <p:cNvPr id="31" name="Rectangle 30"/>
          <p:cNvSpPr/>
          <p:nvPr/>
        </p:nvSpPr>
        <p:spPr>
          <a:xfrm>
            <a:off x="3427955" y="7415857"/>
            <a:ext cx="17302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Online Content</a:t>
            </a:r>
            <a:endParaRPr lang="en-US" sz="2000" i="1"/>
          </a:p>
        </p:txBody>
      </p:sp>
      <p:sp>
        <p:nvSpPr>
          <p:cNvPr id="32" name="Rectangle 31"/>
          <p:cNvSpPr/>
          <p:nvPr/>
        </p:nvSpPr>
        <p:spPr>
          <a:xfrm>
            <a:off x="6966903" y="7420777"/>
            <a:ext cx="173586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Search Engines</a:t>
            </a:r>
            <a:endParaRPr lang="en-US" sz="2000" i="1"/>
          </a:p>
        </p:txBody>
      </p:sp>
      <p:grpSp>
        <p:nvGrpSpPr>
          <p:cNvPr id="6" name="Group 5"/>
          <p:cNvGrpSpPr/>
          <p:nvPr/>
        </p:nvGrpSpPr>
        <p:grpSpPr>
          <a:xfrm>
            <a:off x="3201540" y="3084246"/>
            <a:ext cx="2754054" cy="3288324"/>
            <a:chOff x="3201540" y="3084246"/>
            <a:chExt cx="2754054" cy="3288324"/>
          </a:xfrm>
        </p:grpSpPr>
        <p:sp>
          <p:nvSpPr>
            <p:cNvPr id="27" name="Rectangle 26"/>
            <p:cNvSpPr/>
            <p:nvPr/>
          </p:nvSpPr>
          <p:spPr>
            <a:xfrm>
              <a:off x="3201540" y="3084246"/>
              <a:ext cx="2754054" cy="328832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072" name="Picture 24" descr="http://upload.wikimedia.org/wikipedia/commons/5/53/Wikipedia-logo-en-big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8299" y="4538826"/>
              <a:ext cx="1053790" cy="12912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18" name="Picture 2" descr="http://drexel.edu/~/media/Images/now/professionals/release_images/full/Drexel-University-to-Transform-Internet-Public-Library-Into-Virtual-Learning-Lab.ashx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9968" y="3377087"/>
              <a:ext cx="1561328" cy="81189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" name="Rectangle 34"/>
            <p:cNvSpPr/>
            <p:nvPr/>
          </p:nvSpPr>
          <p:spPr>
            <a:xfrm>
              <a:off x="3558299" y="5897558"/>
              <a:ext cx="204120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400" i="1" smtClean="0">
                  <a:ea typeface="ＭＳ Ｐゴシック" charset="0"/>
                  <a:cs typeface="ＭＳ Ｐゴシック" charset="0"/>
                </a:rPr>
                <a:t>Online Content</a:t>
              </a:r>
              <a:endParaRPr lang="en-US" sz="2400" i="1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121860" y="3088362"/>
            <a:ext cx="2754054" cy="3288324"/>
            <a:chOff x="6121860" y="3088362"/>
            <a:chExt cx="2754054" cy="3288324"/>
          </a:xfrm>
        </p:grpSpPr>
        <p:sp>
          <p:nvSpPr>
            <p:cNvPr id="33" name="Rectangle 32"/>
            <p:cNvSpPr/>
            <p:nvPr/>
          </p:nvSpPr>
          <p:spPr>
            <a:xfrm>
              <a:off x="6121860" y="3088362"/>
              <a:ext cx="2754054" cy="328832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078" name="Picture 30" descr="http://www.realtrafficproductions.com/Portals/4/G.B.Y.Logos.1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5400" y="4340754"/>
              <a:ext cx="2251221" cy="17563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" name="Picture 22" descr="http://misterjogja.com/wp-content/uploads/2013/04/google-map-logo-mb8t3qqc.png"/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5979" t="22152" r="25297" b="19952"/>
            <a:stretch/>
          </p:blipFill>
          <p:spPr bwMode="auto">
            <a:xfrm>
              <a:off x="7730127" y="3222170"/>
              <a:ext cx="1004076" cy="11930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6" name="Rectangle 35"/>
            <p:cNvSpPr/>
            <p:nvPr/>
          </p:nvSpPr>
          <p:spPr>
            <a:xfrm>
              <a:off x="6478611" y="5876960"/>
              <a:ext cx="205440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400" i="1" smtClean="0">
                  <a:ea typeface="ＭＳ Ｐゴシック" charset="0"/>
                  <a:cs typeface="ＭＳ Ｐゴシック" charset="0"/>
                </a:rPr>
                <a:t>Search Engines</a:t>
              </a:r>
              <a:endParaRPr lang="en-US" sz="2400" i="1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281216" y="3080130"/>
            <a:ext cx="2754054" cy="3288324"/>
            <a:chOff x="281216" y="3080130"/>
            <a:chExt cx="2754054" cy="3288324"/>
          </a:xfrm>
        </p:grpSpPr>
        <p:grpSp>
          <p:nvGrpSpPr>
            <p:cNvPr id="5" name="Group 4"/>
            <p:cNvGrpSpPr/>
            <p:nvPr/>
          </p:nvGrpSpPr>
          <p:grpSpPr>
            <a:xfrm>
              <a:off x="281216" y="3080130"/>
              <a:ext cx="2754054" cy="3288324"/>
              <a:chOff x="281216" y="3080130"/>
              <a:chExt cx="2754054" cy="3288324"/>
            </a:xfrm>
          </p:grpSpPr>
          <p:sp>
            <p:nvSpPr>
              <p:cNvPr id="26" name="Rectangle 25"/>
              <p:cNvSpPr/>
              <p:nvPr/>
            </p:nvSpPr>
            <p:spPr>
              <a:xfrm>
                <a:off x="281216" y="3080130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2074" name="Picture 26" descr="http://trikeapps.com/assets/60/screenshot-large-khan.png"/>
              <p:cNvPicPr>
                <a:picLocks noChangeAspect="1" noChangeArrowheads="1"/>
              </p:cNvPicPr>
              <p:nvPr/>
            </p:nvPicPr>
            <p:blipFill rotWithShape="1"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8987" r="15845"/>
              <a:stretch/>
            </p:blipFill>
            <p:spPr bwMode="auto">
              <a:xfrm>
                <a:off x="393608" y="4188978"/>
                <a:ext cx="1293235" cy="169398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076" name="Picture 28" descr="http://cdn10.techchange.org/wp-content/uploads/2013/02/Coursera-Logo-cropped1.jpg"/>
              <p:cNvPicPr>
                <a:picLocks noChangeAspect="1" noChangeArrowheads="1"/>
              </p:cNvPicPr>
              <p:nvPr/>
            </p:nvPicPr>
            <p:blipFill rotWithShape="1"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458" t="33414" r="5056" b="32219"/>
              <a:stretch/>
            </p:blipFill>
            <p:spPr bwMode="auto">
              <a:xfrm>
                <a:off x="1620973" y="4340754"/>
                <a:ext cx="1242084" cy="4394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4" name="Rectangle 33"/>
              <p:cNvSpPr/>
              <p:nvPr/>
            </p:nvSpPr>
            <p:spPr>
              <a:xfrm>
                <a:off x="489699" y="5893442"/>
                <a:ext cx="2149948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2400" i="1" smtClean="0">
                    <a:ea typeface="ＭＳ Ｐゴシック" charset="0"/>
                    <a:cs typeface="ＭＳ Ｐゴシック" charset="0"/>
                  </a:rPr>
                  <a:t>Online Learning</a:t>
                </a:r>
                <a:endParaRPr lang="en-US" sz="2400" i="1"/>
              </a:p>
            </p:txBody>
          </p:sp>
          <p:pic>
            <p:nvPicPr>
              <p:cNvPr id="1026" name="Picture 2" descr="Announcing the Center for Innovation in Teaching and Learning"/>
              <p:cNvPicPr>
                <a:picLocks noChangeAspect="1" noChangeArrowheads="1"/>
              </p:cNvPicPr>
              <p:nvPr/>
            </p:nvPicPr>
            <p:blipFill rotWithShape="1"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3950" t="16399" r="23964" b="32765"/>
              <a:stretch/>
            </p:blipFill>
            <p:spPr bwMode="auto">
              <a:xfrm>
                <a:off x="423055" y="3272427"/>
                <a:ext cx="2440002" cy="8585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1728035" y="4790698"/>
              <a:ext cx="1027959" cy="1027959"/>
            </a:xfrm>
            <a:prstGeom prst="rect">
              <a:avLst/>
            </a:prstGeom>
          </p:spPr>
        </p:pic>
      </p:grpSp>
      <p:sp>
        <p:nvSpPr>
          <p:cNvPr id="29" name="Content Placeholder 2"/>
          <p:cNvSpPr>
            <a:spLocks noGrp="1"/>
          </p:cNvSpPr>
          <p:nvPr>
            <p:ph idx="1"/>
          </p:nvPr>
        </p:nvSpPr>
        <p:spPr>
          <a:xfrm>
            <a:off x="628650" y="1811668"/>
            <a:ext cx="7886700" cy="4351338"/>
          </a:xfrm>
        </p:spPr>
        <p:txBody>
          <a:bodyPr/>
          <a:lstStyle/>
          <a:p>
            <a:r>
              <a:rPr lang="en-US" sz="3200" smtClean="0">
                <a:solidFill>
                  <a:srgbClr val="C00000"/>
                </a:solidFill>
                <a:latin typeface="Calibri Light" charset="0"/>
                <a:ea typeface="Calibri Light" charset="0"/>
                <a:cs typeface="Calibri Light" charset="0"/>
              </a:rPr>
              <a:t>The way we learn</a:t>
            </a:r>
            <a:endParaRPr lang="en-US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16" name="Slide Number Placeholder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5</a:t>
            </a:fld>
            <a:endParaRPr lang="en-US"/>
          </a:p>
        </p:txBody>
      </p:sp>
      <p:sp>
        <p:nvSpPr>
          <p:cNvPr id="37" name="Title 1"/>
          <p:cNvSpPr>
            <a:spLocks noGrp="1"/>
          </p:cNvSpPr>
          <p:nvPr>
            <p:ph type="title"/>
          </p:nvPr>
        </p:nvSpPr>
        <p:spPr>
          <a:xfrm>
            <a:off x="628650" y="125641"/>
            <a:ext cx="7886700" cy="1325563"/>
          </a:xfrm>
        </p:spPr>
        <p:txBody>
          <a:bodyPr/>
          <a:lstStyle/>
          <a:p>
            <a:r>
              <a:rPr lang="en-US" dirty="0"/>
              <a:t>Computer Networks Are Critical</a:t>
            </a:r>
          </a:p>
        </p:txBody>
      </p:sp>
    </p:spTree>
    <p:extLst>
      <p:ext uri="{BB962C8B-B14F-4D97-AF65-F5344CB8AC3E}">
        <p14:creationId xmlns:p14="http://schemas.microsoft.com/office/powerpoint/2010/main" val="14442868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83977" y="7425685"/>
            <a:ext cx="97494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MOOCs</a:t>
            </a:r>
            <a:endParaRPr lang="en-US" sz="2000" i="1"/>
          </a:p>
        </p:txBody>
      </p:sp>
      <p:sp>
        <p:nvSpPr>
          <p:cNvPr id="31" name="Rectangle 30"/>
          <p:cNvSpPr/>
          <p:nvPr/>
        </p:nvSpPr>
        <p:spPr>
          <a:xfrm>
            <a:off x="3427955" y="7415857"/>
            <a:ext cx="17302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Online Content</a:t>
            </a:r>
            <a:endParaRPr lang="en-US" sz="2000" i="1"/>
          </a:p>
        </p:txBody>
      </p:sp>
      <p:sp>
        <p:nvSpPr>
          <p:cNvPr id="32" name="Rectangle 31"/>
          <p:cNvSpPr/>
          <p:nvPr/>
        </p:nvSpPr>
        <p:spPr>
          <a:xfrm>
            <a:off x="6966903" y="7420777"/>
            <a:ext cx="173586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Search Engines</a:t>
            </a:r>
            <a:endParaRPr lang="en-US" sz="2000" i="1"/>
          </a:p>
        </p:txBody>
      </p:sp>
      <p:grpSp>
        <p:nvGrpSpPr>
          <p:cNvPr id="47" name="Group 46"/>
          <p:cNvGrpSpPr/>
          <p:nvPr/>
        </p:nvGrpSpPr>
        <p:grpSpPr>
          <a:xfrm>
            <a:off x="281216" y="3080130"/>
            <a:ext cx="2754054" cy="3288324"/>
            <a:chOff x="281216" y="3080130"/>
            <a:chExt cx="2754054" cy="3288324"/>
          </a:xfrm>
        </p:grpSpPr>
        <p:sp>
          <p:nvSpPr>
            <p:cNvPr id="26" name="Rectangle 25"/>
            <p:cNvSpPr/>
            <p:nvPr/>
          </p:nvSpPr>
          <p:spPr>
            <a:xfrm>
              <a:off x="281216" y="3080130"/>
              <a:ext cx="2754054" cy="3288324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281216" y="3153409"/>
              <a:ext cx="2736729" cy="3196875"/>
              <a:chOff x="281216" y="3153409"/>
              <a:chExt cx="2736729" cy="3196875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281216" y="5888619"/>
                <a:ext cx="2736729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i="1" smtClean="0">
                    <a:ea typeface="ＭＳ Ｐゴシック" charset="0"/>
                    <a:cs typeface="ＭＳ Ｐゴシック" charset="0"/>
                  </a:rPr>
                  <a:t>Video Streaming</a:t>
                </a:r>
                <a:endParaRPr lang="en-US" sz="2400" i="1"/>
              </a:p>
            </p:txBody>
          </p:sp>
          <p:pic>
            <p:nvPicPr>
              <p:cNvPr id="10" name="Picture 9"/>
              <p:cNvPicPr>
                <a:picLocks noChangeAspect="1"/>
              </p:cNvPicPr>
              <p:nvPr/>
            </p:nvPicPr>
            <p:blipFill rotWithShape="1">
              <a:blip r:embed="rId3"/>
              <a:srcRect t="34453" b="-1"/>
              <a:stretch/>
            </p:blipFill>
            <p:spPr>
              <a:xfrm>
                <a:off x="1289016" y="5273574"/>
                <a:ext cx="1717491" cy="675464"/>
              </a:xfrm>
              <a:prstGeom prst="rect">
                <a:avLst/>
              </a:prstGeom>
            </p:spPr>
          </p:pic>
          <p:pic>
            <p:nvPicPr>
              <p:cNvPr id="11" name="Picture 10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27598" y="3153409"/>
                <a:ext cx="1549127" cy="871384"/>
              </a:xfrm>
              <a:prstGeom prst="rect">
                <a:avLst/>
              </a:prstGeom>
            </p:spPr>
          </p:pic>
          <p:pic>
            <p:nvPicPr>
              <p:cNvPr id="13" name="Picture 12"/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61976" y="4748859"/>
                <a:ext cx="1528794" cy="502803"/>
              </a:xfrm>
              <a:prstGeom prst="rect">
                <a:avLst/>
              </a:prstGeom>
            </p:spPr>
          </p:pic>
          <p:pic>
            <p:nvPicPr>
              <p:cNvPr id="15" name="Picture 14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93766" y="4086624"/>
                <a:ext cx="2355114" cy="619530"/>
              </a:xfrm>
              <a:prstGeom prst="rect">
                <a:avLst/>
              </a:prstGeom>
            </p:spPr>
          </p:pic>
        </p:grpSp>
      </p:grpSp>
      <p:grpSp>
        <p:nvGrpSpPr>
          <p:cNvPr id="45" name="Group 44"/>
          <p:cNvGrpSpPr/>
          <p:nvPr/>
        </p:nvGrpSpPr>
        <p:grpSpPr>
          <a:xfrm>
            <a:off x="6121860" y="3088362"/>
            <a:ext cx="2754054" cy="3288324"/>
            <a:chOff x="6121860" y="3088362"/>
            <a:chExt cx="2754054" cy="3288324"/>
          </a:xfrm>
        </p:grpSpPr>
        <p:grpSp>
          <p:nvGrpSpPr>
            <p:cNvPr id="7" name="Group 6"/>
            <p:cNvGrpSpPr/>
            <p:nvPr/>
          </p:nvGrpSpPr>
          <p:grpSpPr>
            <a:xfrm>
              <a:off x="6121860" y="3088362"/>
              <a:ext cx="2754054" cy="3288324"/>
              <a:chOff x="6121860" y="3088362"/>
              <a:chExt cx="2754054" cy="3288324"/>
            </a:xfrm>
          </p:grpSpPr>
          <p:sp>
            <p:nvSpPr>
              <p:cNvPr id="33" name="Rectangle 32"/>
              <p:cNvSpPr/>
              <p:nvPr/>
            </p:nvSpPr>
            <p:spPr>
              <a:xfrm>
                <a:off x="6121860" y="3088362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6164392" y="5876960"/>
                <a:ext cx="2698391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sz="2400" i="1" smtClean="0">
                    <a:ea typeface="ＭＳ Ｐゴシック" charset="0"/>
                    <a:cs typeface="ＭＳ Ｐゴシック" charset="0"/>
                  </a:rPr>
                  <a:t>News</a:t>
                </a:r>
                <a:endParaRPr lang="en-US" sz="2400" i="1"/>
              </a:p>
            </p:txBody>
          </p:sp>
        </p:grpSp>
        <p:pic>
          <p:nvPicPr>
            <p:cNvPr id="18" name="Picture 17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210267" y="5251662"/>
              <a:ext cx="756636" cy="756636"/>
            </a:xfrm>
            <a:prstGeom prst="rect">
              <a:avLst/>
            </a:prstGeom>
          </p:spPr>
        </p:pic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140620" y="5118321"/>
              <a:ext cx="813038" cy="581151"/>
            </a:xfrm>
            <a:prstGeom prst="rect">
              <a:avLst/>
            </a:prstGeom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 rotWithShape="1">
            <a:blip r:embed="rId9"/>
            <a:srcRect l="5715" t="14693" r="42794" b="20626"/>
            <a:stretch/>
          </p:blipFill>
          <p:spPr>
            <a:xfrm>
              <a:off x="6164392" y="3153106"/>
              <a:ext cx="2644517" cy="1868600"/>
            </a:xfrm>
            <a:prstGeom prst="rect">
              <a:avLst/>
            </a:prstGeom>
          </p:spPr>
        </p:pic>
        <p:pic>
          <p:nvPicPr>
            <p:cNvPr id="21" name="Picture 20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7996190" y="5293117"/>
              <a:ext cx="740920" cy="600763"/>
            </a:xfrm>
            <a:prstGeom prst="rect">
              <a:avLst/>
            </a:prstGeom>
          </p:spPr>
        </p:pic>
      </p:grpSp>
      <p:sp>
        <p:nvSpPr>
          <p:cNvPr id="42" name="Content Placeholder 2"/>
          <p:cNvSpPr>
            <a:spLocks noGrp="1"/>
          </p:cNvSpPr>
          <p:nvPr>
            <p:ph idx="1"/>
          </p:nvPr>
        </p:nvSpPr>
        <p:spPr>
          <a:xfrm>
            <a:off x="628650" y="1811668"/>
            <a:ext cx="7886700" cy="4351338"/>
          </a:xfrm>
        </p:spPr>
        <p:txBody>
          <a:bodyPr/>
          <a:lstStyle/>
          <a:p>
            <a:r>
              <a:rPr lang="en-US" sz="3200" smtClean="0">
                <a:solidFill>
                  <a:srgbClr val="C00000"/>
                </a:solidFill>
                <a:latin typeface="Calibri Light" charset="0"/>
                <a:ea typeface="Calibri Light" charset="0"/>
                <a:cs typeface="Calibri Light" charset="0"/>
              </a:rPr>
              <a:t>The way we get news &amp; entertainment</a:t>
            </a:r>
            <a:endParaRPr lang="en-US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37" name="Slide Number Placeholder 3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6</a:t>
            </a:fld>
            <a:endParaRPr lang="en-US"/>
          </a:p>
        </p:txBody>
      </p:sp>
      <p:sp>
        <p:nvSpPr>
          <p:cNvPr id="49" name="Title 1"/>
          <p:cNvSpPr>
            <a:spLocks noGrp="1"/>
          </p:cNvSpPr>
          <p:nvPr>
            <p:ph type="title"/>
          </p:nvPr>
        </p:nvSpPr>
        <p:spPr>
          <a:xfrm>
            <a:off x="628650" y="125641"/>
            <a:ext cx="7886700" cy="1325563"/>
          </a:xfrm>
        </p:spPr>
        <p:txBody>
          <a:bodyPr/>
          <a:lstStyle/>
          <a:p>
            <a:r>
              <a:rPr lang="en-US" dirty="0"/>
              <a:t>Computer Networks Are Critical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3194089" y="3088362"/>
            <a:ext cx="2754054" cy="3288324"/>
            <a:chOff x="3194089" y="3088362"/>
            <a:chExt cx="2754054" cy="3288324"/>
          </a:xfrm>
        </p:grpSpPr>
        <p:grpSp>
          <p:nvGrpSpPr>
            <p:cNvPr id="44" name="Group 43"/>
            <p:cNvGrpSpPr/>
            <p:nvPr/>
          </p:nvGrpSpPr>
          <p:grpSpPr>
            <a:xfrm>
              <a:off x="3194089" y="3088362"/>
              <a:ext cx="2754054" cy="3288324"/>
              <a:chOff x="3194089" y="3088362"/>
              <a:chExt cx="2754054" cy="3288324"/>
            </a:xfrm>
          </p:grpSpPr>
          <p:sp>
            <p:nvSpPr>
              <p:cNvPr id="27" name="Rectangle 26"/>
              <p:cNvSpPr/>
              <p:nvPr/>
            </p:nvSpPr>
            <p:spPr>
              <a:xfrm>
                <a:off x="3194089" y="3088362"/>
                <a:ext cx="2754054" cy="3288324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16" name="Picture 15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82704" y="3381354"/>
                <a:ext cx="2285440" cy="1286878"/>
              </a:xfrm>
              <a:prstGeom prst="rect">
                <a:avLst/>
              </a:prstGeom>
            </p:spPr>
          </p:pic>
          <p:pic>
            <p:nvPicPr>
              <p:cNvPr id="17" name="Picture 16"/>
              <p:cNvPicPr>
                <a:picLocks noChangeAspect="1"/>
              </p:cNvPicPr>
              <p:nvPr/>
            </p:nvPicPr>
            <p:blipFill rotWithShape="1">
              <a:blip r:embed="rId12"/>
              <a:srcRect b="40286"/>
              <a:stretch/>
            </p:blipFill>
            <p:spPr>
              <a:xfrm>
                <a:off x="3452392" y="4961753"/>
                <a:ext cx="2322917" cy="780246"/>
              </a:xfrm>
              <a:prstGeom prst="rect">
                <a:avLst/>
              </a:prstGeom>
            </p:spPr>
          </p:pic>
        </p:grpSp>
        <p:sp>
          <p:nvSpPr>
            <p:cNvPr id="34" name="Rectangle 33"/>
            <p:cNvSpPr/>
            <p:nvPr/>
          </p:nvSpPr>
          <p:spPr>
            <a:xfrm>
              <a:off x="3201536" y="5903661"/>
              <a:ext cx="273274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2400" i="1" smtClean="0">
                  <a:ea typeface="ＭＳ Ｐゴシック" charset="0"/>
                  <a:cs typeface="ＭＳ Ｐゴシック" charset="0"/>
                </a:rPr>
                <a:t>Online Gaming </a:t>
              </a:r>
              <a:endParaRPr lang="en-US" sz="2400" i="1"/>
            </a:p>
          </p:txBody>
        </p:sp>
      </p:grpSp>
    </p:spTree>
    <p:extLst>
      <p:ext uri="{BB962C8B-B14F-4D97-AF65-F5344CB8AC3E}">
        <p14:creationId xmlns:p14="http://schemas.microsoft.com/office/powerpoint/2010/main" val="864002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83977" y="7425685"/>
            <a:ext cx="97494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MOOCs</a:t>
            </a:r>
            <a:endParaRPr lang="en-US" sz="2000" i="1"/>
          </a:p>
        </p:txBody>
      </p:sp>
      <p:sp>
        <p:nvSpPr>
          <p:cNvPr id="31" name="Rectangle 30"/>
          <p:cNvSpPr/>
          <p:nvPr/>
        </p:nvSpPr>
        <p:spPr>
          <a:xfrm>
            <a:off x="3427955" y="7415857"/>
            <a:ext cx="17302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Online Content</a:t>
            </a:r>
            <a:endParaRPr lang="en-US" sz="2000" i="1"/>
          </a:p>
        </p:txBody>
      </p:sp>
      <p:sp>
        <p:nvSpPr>
          <p:cNvPr id="32" name="Rectangle 31"/>
          <p:cNvSpPr/>
          <p:nvPr/>
        </p:nvSpPr>
        <p:spPr>
          <a:xfrm>
            <a:off x="6966903" y="7420777"/>
            <a:ext cx="173586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Search Engines</a:t>
            </a:r>
            <a:endParaRPr lang="en-US" sz="2000" i="1"/>
          </a:p>
        </p:txBody>
      </p:sp>
      <p:sp>
        <p:nvSpPr>
          <p:cNvPr id="42" name="Content Placeholder 2"/>
          <p:cNvSpPr>
            <a:spLocks noGrp="1"/>
          </p:cNvSpPr>
          <p:nvPr>
            <p:ph idx="1"/>
          </p:nvPr>
        </p:nvSpPr>
        <p:spPr>
          <a:xfrm>
            <a:off x="628650" y="1482246"/>
            <a:ext cx="7886700" cy="4351338"/>
          </a:xfrm>
        </p:spPr>
        <p:txBody>
          <a:bodyPr/>
          <a:lstStyle/>
          <a:p>
            <a:r>
              <a:rPr lang="en-US" sz="3200" smtClean="0">
                <a:solidFill>
                  <a:srgbClr val="C00000"/>
                </a:solidFill>
                <a:latin typeface="+mj-lt"/>
              </a:rPr>
              <a:t>Many more emerging applications</a:t>
            </a:r>
            <a:endParaRPr lang="en-US">
              <a:latin typeface="+mj-lt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74003" y="2258639"/>
            <a:ext cx="2845656" cy="1725786"/>
            <a:chOff x="174003" y="2258639"/>
            <a:chExt cx="2845656" cy="1725786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74003" y="2258639"/>
              <a:ext cx="2845656" cy="1444171"/>
            </a:xfrm>
            <a:prstGeom prst="rect">
              <a:avLst/>
            </a:prstGeom>
          </p:spPr>
        </p:pic>
        <p:sp>
          <p:nvSpPr>
            <p:cNvPr id="37" name="Rectangle 36"/>
            <p:cNvSpPr/>
            <p:nvPr/>
          </p:nvSpPr>
          <p:spPr>
            <a:xfrm>
              <a:off x="228467" y="3615093"/>
              <a:ext cx="273672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Networked Infrastructure</a:t>
              </a:r>
              <a:endParaRPr lang="en-US"/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3074123" y="2178365"/>
            <a:ext cx="2736729" cy="1786902"/>
            <a:chOff x="3074123" y="2240845"/>
            <a:chExt cx="2736729" cy="1786902"/>
          </a:xfrm>
        </p:grpSpPr>
        <p:grpSp>
          <p:nvGrpSpPr>
            <p:cNvPr id="22" name="Group 21"/>
            <p:cNvGrpSpPr/>
            <p:nvPr/>
          </p:nvGrpSpPr>
          <p:grpSpPr>
            <a:xfrm>
              <a:off x="3198050" y="2240845"/>
              <a:ext cx="2488875" cy="1521291"/>
              <a:chOff x="3101627" y="2320129"/>
              <a:chExt cx="2488875" cy="1521291"/>
            </a:xfrm>
          </p:grpSpPr>
          <p:pic>
            <p:nvPicPr>
              <p:cNvPr id="8" name="Picture 7"/>
              <p:cNvPicPr>
                <a:picLocks noChangeAspect="1"/>
              </p:cNvPicPr>
              <p:nvPr/>
            </p:nvPicPr>
            <p:blipFill>
              <a:blip r:embed="rId4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tretch>
                <a:fillRect/>
              </a:stretch>
            </p:blipFill>
            <p:spPr>
              <a:xfrm>
                <a:off x="3101627" y="2649630"/>
                <a:ext cx="958715" cy="958715"/>
              </a:xfrm>
              <a:prstGeom prst="rect">
                <a:avLst/>
              </a:prstGeom>
            </p:spPr>
          </p:pic>
          <p:pic>
            <p:nvPicPr>
              <p:cNvPr id="9" name="Picture 8"/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923549" y="2320129"/>
                <a:ext cx="668762" cy="668762"/>
              </a:xfrm>
              <a:prstGeom prst="rect">
                <a:avLst/>
              </a:prstGeom>
            </p:spPr>
          </p:pic>
          <p:pic>
            <p:nvPicPr>
              <p:cNvPr id="12" name="Picture 11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513329" y="2654510"/>
                <a:ext cx="1077173" cy="1077173"/>
              </a:xfrm>
              <a:prstGeom prst="rect">
                <a:avLst/>
              </a:prstGeom>
            </p:spPr>
          </p:pic>
          <p:pic>
            <p:nvPicPr>
              <p:cNvPr id="14" name="Picture 13"/>
              <p:cNvPicPr>
                <a:picLocks noChangeAspect="1"/>
              </p:cNvPicPr>
              <p:nvPr/>
            </p:nvPicPr>
            <p:blipFill>
              <a:blip r:embed="rId7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tretch>
                <a:fillRect/>
              </a:stretch>
            </p:blipFill>
            <p:spPr>
              <a:xfrm>
                <a:off x="3474306" y="3049839"/>
                <a:ext cx="1507773" cy="791581"/>
              </a:xfrm>
              <a:prstGeom prst="rect">
                <a:avLst/>
              </a:prstGeom>
            </p:spPr>
          </p:pic>
        </p:grpSp>
        <p:sp>
          <p:nvSpPr>
            <p:cNvPr id="38" name="Rectangle 37"/>
            <p:cNvSpPr/>
            <p:nvPr/>
          </p:nvSpPr>
          <p:spPr>
            <a:xfrm>
              <a:off x="3074123" y="3658415"/>
              <a:ext cx="273672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Smart Homes</a:t>
              </a:r>
              <a:endParaRPr lang="en-US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143760" y="2095567"/>
            <a:ext cx="2736729" cy="1924680"/>
            <a:chOff x="6143760" y="2095567"/>
            <a:chExt cx="2736729" cy="1924680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154329" y="2095567"/>
              <a:ext cx="2715591" cy="1671133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40" name="Rectangle 39"/>
            <p:cNvSpPr/>
            <p:nvPr/>
          </p:nvSpPr>
          <p:spPr>
            <a:xfrm>
              <a:off x="6143760" y="3650915"/>
              <a:ext cx="273672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Finance/Trading Networks</a:t>
              </a:r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96209" y="4290948"/>
            <a:ext cx="2872520" cy="2286033"/>
            <a:chOff x="196209" y="4290948"/>
            <a:chExt cx="2872520" cy="2286033"/>
          </a:xfrm>
        </p:grpSpPr>
        <p:pic>
          <p:nvPicPr>
            <p:cNvPr id="28" name="Picture 27"/>
            <p:cNvPicPr>
              <a:picLocks noChangeAspect="1"/>
            </p:cNvPicPr>
            <p:nvPr/>
          </p:nvPicPr>
          <p:blipFill rotWithShape="1">
            <a:blip r:embed="rId9"/>
            <a:srcRect t="14286"/>
            <a:stretch/>
          </p:blipFill>
          <p:spPr>
            <a:xfrm>
              <a:off x="201235" y="4290948"/>
              <a:ext cx="2862469" cy="1738682"/>
            </a:xfrm>
            <a:prstGeom prst="rect">
              <a:avLst/>
            </a:prstGeom>
          </p:spPr>
        </p:pic>
        <p:sp>
          <p:nvSpPr>
            <p:cNvPr id="43" name="Rectangle 42"/>
            <p:cNvSpPr/>
            <p:nvPr/>
          </p:nvSpPr>
          <p:spPr>
            <a:xfrm>
              <a:off x="196209" y="5930650"/>
              <a:ext cx="287252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Networked Medical </a:t>
              </a:r>
            </a:p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Implants</a:t>
              </a:r>
              <a:endParaRPr lang="en-US"/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3135740" y="4180203"/>
            <a:ext cx="2872520" cy="2396778"/>
            <a:chOff x="3135740" y="4180203"/>
            <a:chExt cx="2872520" cy="2396778"/>
          </a:xfrm>
        </p:grpSpPr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377568" y="4180203"/>
              <a:ext cx="2388864" cy="1782735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44" name="Rectangle 43"/>
            <p:cNvSpPr/>
            <p:nvPr/>
          </p:nvSpPr>
          <p:spPr>
            <a:xfrm>
              <a:off x="3135740" y="5930650"/>
              <a:ext cx="287252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Networked </a:t>
              </a:r>
            </a:p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Self Driving Cars</a:t>
              </a:r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6073127" y="4235435"/>
            <a:ext cx="2896870" cy="2341546"/>
            <a:chOff x="6073127" y="4235435"/>
            <a:chExt cx="2896870" cy="2341546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73127" y="4235435"/>
              <a:ext cx="2896870" cy="1620745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45" name="Rectangle 44"/>
            <p:cNvSpPr/>
            <p:nvPr/>
          </p:nvSpPr>
          <p:spPr>
            <a:xfrm>
              <a:off x="6085302" y="5930650"/>
              <a:ext cx="287252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mtClean="0">
                  <a:ea typeface="ＭＳ Ｐゴシック" charset="0"/>
                  <a:cs typeface="ＭＳ Ｐゴシック" charset="0"/>
                </a:rPr>
                <a:t>Augmented and Virtual Reality</a:t>
              </a:r>
              <a:endParaRPr lang="en-US"/>
            </a:p>
          </p:txBody>
        </p:sp>
      </p:grpSp>
      <p:sp>
        <p:nvSpPr>
          <p:cNvPr id="52" name="Slide Number Placeholder 5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7</a:t>
            </a:fld>
            <a:endParaRPr lang="en-US"/>
          </a:p>
        </p:txBody>
      </p:sp>
      <p:sp>
        <p:nvSpPr>
          <p:cNvPr id="54" name="Title 1"/>
          <p:cNvSpPr>
            <a:spLocks noGrp="1"/>
          </p:cNvSpPr>
          <p:nvPr>
            <p:ph type="title"/>
          </p:nvPr>
        </p:nvSpPr>
        <p:spPr>
          <a:xfrm>
            <a:off x="628650" y="125641"/>
            <a:ext cx="7886700" cy="1325563"/>
          </a:xfrm>
        </p:spPr>
        <p:txBody>
          <a:bodyPr/>
          <a:lstStyle/>
          <a:p>
            <a:r>
              <a:rPr lang="en-US" dirty="0"/>
              <a:t>Computer Networks Are Critical</a:t>
            </a:r>
          </a:p>
        </p:txBody>
      </p:sp>
    </p:spTree>
    <p:extLst>
      <p:ext uri="{BB962C8B-B14F-4D97-AF65-F5344CB8AC3E}">
        <p14:creationId xmlns:p14="http://schemas.microsoft.com/office/powerpoint/2010/main" val="856883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83977" y="7425685"/>
            <a:ext cx="97494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MOOCs</a:t>
            </a:r>
            <a:endParaRPr lang="en-US" sz="2000" i="1"/>
          </a:p>
        </p:txBody>
      </p:sp>
      <p:sp>
        <p:nvSpPr>
          <p:cNvPr id="31" name="Rectangle 30"/>
          <p:cNvSpPr/>
          <p:nvPr/>
        </p:nvSpPr>
        <p:spPr>
          <a:xfrm>
            <a:off x="3427955" y="7415857"/>
            <a:ext cx="17302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Online Content</a:t>
            </a:r>
            <a:endParaRPr lang="en-US" sz="2000" i="1"/>
          </a:p>
        </p:txBody>
      </p:sp>
      <p:sp>
        <p:nvSpPr>
          <p:cNvPr id="32" name="Rectangle 31"/>
          <p:cNvSpPr/>
          <p:nvPr/>
        </p:nvSpPr>
        <p:spPr>
          <a:xfrm>
            <a:off x="6966903" y="7420777"/>
            <a:ext cx="173586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Search Engines</a:t>
            </a:r>
            <a:endParaRPr lang="en-US" sz="2000" i="1"/>
          </a:p>
        </p:txBody>
      </p:sp>
      <p:pic>
        <p:nvPicPr>
          <p:cNvPr id="30" name="Picture 2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1606" y="1380859"/>
            <a:ext cx="7283227" cy="4276191"/>
          </a:xfrm>
          <a:prstGeom prst="rect">
            <a:avLst/>
          </a:prstGeom>
        </p:spPr>
      </p:pic>
      <p:sp>
        <p:nvSpPr>
          <p:cNvPr id="15" name="Slide Number Placeholder 1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8</a:t>
            </a:fld>
            <a:endParaRPr lang="en-US"/>
          </a:p>
        </p:txBody>
      </p:sp>
      <p:sp>
        <p:nvSpPr>
          <p:cNvPr id="48" name="Title 1"/>
          <p:cNvSpPr>
            <a:spLocks noGrp="1"/>
          </p:cNvSpPr>
          <p:nvPr>
            <p:ph type="title"/>
          </p:nvPr>
        </p:nvSpPr>
        <p:spPr>
          <a:xfrm>
            <a:off x="628650" y="125641"/>
            <a:ext cx="7886700" cy="1325563"/>
          </a:xfrm>
        </p:spPr>
        <p:txBody>
          <a:bodyPr/>
          <a:lstStyle/>
          <a:p>
            <a:r>
              <a:rPr lang="en-US" dirty="0" smtClean="0"/>
              <a:t>Computer Networks Are Critical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370621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83977" y="7425685"/>
            <a:ext cx="97494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MOOCs</a:t>
            </a:r>
            <a:endParaRPr lang="en-US" sz="2000" i="1"/>
          </a:p>
        </p:txBody>
      </p:sp>
      <p:sp>
        <p:nvSpPr>
          <p:cNvPr id="31" name="Rectangle 30"/>
          <p:cNvSpPr/>
          <p:nvPr/>
        </p:nvSpPr>
        <p:spPr>
          <a:xfrm>
            <a:off x="3427955" y="7415857"/>
            <a:ext cx="17302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Online Content</a:t>
            </a:r>
            <a:endParaRPr lang="en-US" sz="2000" i="1"/>
          </a:p>
        </p:txBody>
      </p:sp>
      <p:sp>
        <p:nvSpPr>
          <p:cNvPr id="32" name="Rectangle 31"/>
          <p:cNvSpPr/>
          <p:nvPr/>
        </p:nvSpPr>
        <p:spPr>
          <a:xfrm>
            <a:off x="6966903" y="7420777"/>
            <a:ext cx="173586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1" smtClean="0">
                <a:ea typeface="ＭＳ Ｐゴシック" charset="0"/>
                <a:cs typeface="ＭＳ Ｐゴシック" charset="0"/>
              </a:rPr>
              <a:t>Search Engines</a:t>
            </a:r>
            <a:endParaRPr lang="en-US" sz="2000" i="1"/>
          </a:p>
        </p:txBody>
      </p:sp>
      <p:pic>
        <p:nvPicPr>
          <p:cNvPr id="7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5772" cy="68671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" name="Title 1"/>
          <p:cNvSpPr>
            <a:spLocks noGrp="1"/>
          </p:cNvSpPr>
          <p:nvPr>
            <p:ph type="title"/>
          </p:nvPr>
        </p:nvSpPr>
        <p:spPr>
          <a:xfrm>
            <a:off x="0" y="-9727"/>
            <a:ext cx="9144000" cy="850293"/>
          </a:xfrm>
        </p:spPr>
        <p:txBody>
          <a:bodyPr>
            <a:noAutofit/>
          </a:bodyPr>
          <a:lstStyle/>
          <a:p>
            <a:pPr algn="ctr"/>
            <a:r>
              <a:rPr lang="en-US" sz="4800" b="1" smtClean="0">
                <a:solidFill>
                  <a:schemeClr val="bg1"/>
                </a:solidFill>
              </a:rPr>
              <a:t>Building Networks Is Challenging</a:t>
            </a:r>
            <a:endParaRPr lang="en-US" sz="4800" b="1">
              <a:solidFill>
                <a:schemeClr val="bg1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5799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633"/>
            <a:ext cx="7886700" cy="1325563"/>
          </a:xfrm>
        </p:spPr>
        <p:txBody>
          <a:bodyPr/>
          <a:lstStyle/>
          <a:p>
            <a:r>
              <a:rPr lang="en-US" smtClean="0"/>
              <a:t>Building Networks is Challenging</a:t>
            </a:r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5684108" y="1690689"/>
            <a:ext cx="1037968" cy="65709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110000"/>
            <a:ext cx="7600950" cy="5611475"/>
          </a:xfrm>
        </p:spPr>
        <p:txBody>
          <a:bodyPr>
            <a:noAutofit/>
          </a:bodyPr>
          <a:lstStyle/>
          <a:p>
            <a:r>
              <a:rPr lang="en-US" sz="3600" dirty="0" smtClean="0">
                <a:solidFill>
                  <a:srgbClr val="C00000"/>
                </a:solidFill>
              </a:rPr>
              <a:t>Networks are large and complex</a:t>
            </a:r>
          </a:p>
          <a:p>
            <a:pPr lvl="1"/>
            <a:r>
              <a:rPr lang="en-US" dirty="0"/>
              <a:t>Tremendous </a:t>
            </a:r>
            <a:r>
              <a:rPr lang="en-US" dirty="0" smtClean="0"/>
              <a:t>scale distributed across the globe</a:t>
            </a:r>
            <a:endParaRPr lang="en-US" dirty="0">
              <a:solidFill>
                <a:srgbClr val="C00000"/>
              </a:solidFill>
            </a:endParaRPr>
          </a:p>
          <a:p>
            <a:pPr lvl="1"/>
            <a:r>
              <a:rPr lang="en-US" dirty="0"/>
              <a:t>R</a:t>
            </a:r>
            <a:r>
              <a:rPr lang="en-US" dirty="0" smtClean="0"/>
              <a:t>apid </a:t>
            </a:r>
            <a:r>
              <a:rPr lang="en-US" dirty="0"/>
              <a:t>growth</a:t>
            </a:r>
          </a:p>
          <a:p>
            <a:pPr lvl="1"/>
            <a:r>
              <a:rPr lang="en-US" dirty="0"/>
              <a:t>Run by parties </a:t>
            </a:r>
            <a:r>
              <a:rPr lang="en-US" dirty="0" smtClean="0"/>
              <a:t>with competing interests</a:t>
            </a:r>
          </a:p>
          <a:p>
            <a:r>
              <a:rPr lang="en-US" sz="3600" dirty="0">
                <a:solidFill>
                  <a:srgbClr val="C00000"/>
                </a:solidFill>
              </a:rPr>
              <a:t>Networks are hard to </a:t>
            </a:r>
            <a:r>
              <a:rPr lang="en-US" sz="3600" dirty="0" smtClean="0">
                <a:solidFill>
                  <a:srgbClr val="C00000"/>
                </a:solidFill>
              </a:rPr>
              <a:t>change &amp; fix</a:t>
            </a:r>
            <a:endParaRPr lang="en-US" sz="3600" dirty="0">
              <a:solidFill>
                <a:srgbClr val="C00000"/>
              </a:solidFill>
            </a:endParaRPr>
          </a:p>
          <a:p>
            <a:pPr lvl="1"/>
            <a:r>
              <a:rPr lang="en-US" dirty="0"/>
              <a:t>Complex </a:t>
            </a:r>
            <a:r>
              <a:rPr lang="en-US" dirty="0" smtClean="0"/>
              <a:t>intertwining </a:t>
            </a:r>
            <a:r>
              <a:rPr lang="en-US" dirty="0"/>
              <a:t>dependencies across protocols/systems, networks</a:t>
            </a:r>
          </a:p>
          <a:p>
            <a:pPr lvl="1"/>
            <a:r>
              <a:rPr lang="en-US" dirty="0" smtClean="0"/>
              <a:t>Cannot </a:t>
            </a:r>
            <a:r>
              <a:rPr lang="en-US" dirty="0"/>
              <a:t>reboot the </a:t>
            </a:r>
            <a:r>
              <a:rPr lang="en-US" dirty="0" smtClean="0"/>
              <a:t>Internet</a:t>
            </a:r>
          </a:p>
          <a:p>
            <a:r>
              <a:rPr lang="en-US" sz="3600" dirty="0">
                <a:solidFill>
                  <a:srgbClr val="C00000"/>
                </a:solidFill>
              </a:rPr>
              <a:t>Networks are under continuous attack</a:t>
            </a:r>
          </a:p>
          <a:p>
            <a:pPr lvl="1"/>
            <a:r>
              <a:rPr lang="en-US" dirty="0"/>
              <a:t>Network crime is </a:t>
            </a:r>
            <a:r>
              <a:rPr lang="en-US" dirty="0" smtClean="0"/>
              <a:t>&gt; </a:t>
            </a:r>
            <a:r>
              <a:rPr lang="en-US" dirty="0"/>
              <a:t>$114B </a:t>
            </a:r>
            <a:r>
              <a:rPr lang="en-US" dirty="0" smtClean="0"/>
              <a:t>industry</a:t>
            </a:r>
          </a:p>
          <a:p>
            <a:pPr lvl="1"/>
            <a:r>
              <a:rPr lang="en-US" dirty="0" smtClean="0"/>
              <a:t>As </a:t>
            </a:r>
            <a:r>
              <a:rPr lang="en-US" dirty="0"/>
              <a:t>network population grows in size so does number of </a:t>
            </a:r>
            <a:r>
              <a:rPr lang="en-US" dirty="0" smtClean="0"/>
              <a:t>Vandals &amp; Crazies</a:t>
            </a:r>
            <a:endParaRPr lang="en-US" dirty="0"/>
          </a:p>
          <a:p>
            <a:pPr lvl="1"/>
            <a:endParaRPr lang="en-US" dirty="0"/>
          </a:p>
          <a:p>
            <a:pPr lvl="1"/>
            <a:endParaRPr lang="en-US" dirty="0">
              <a:solidFill>
                <a:srgbClr val="C00000"/>
              </a:solidFill>
            </a:endParaRPr>
          </a:p>
          <a:p>
            <a:endParaRPr lang="en-US" dirty="0" smtClean="0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84D624-D040-2E47-A508-03D46FE35CB6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908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>
                <a:latin typeface="Calibri Light" charset="0"/>
                <a:ea typeface="Calibri Light" charset="0"/>
                <a:cs typeface="Calibri Light" charset="0"/>
              </a:rPr>
              <a:t>What is this course about?</a:t>
            </a:r>
          </a:p>
        </p:txBody>
      </p:sp>
      <p:sp>
        <p:nvSpPr>
          <p:cNvPr id="3686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52450" y="1395413"/>
            <a:ext cx="8086725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x-none" dirty="0">
                <a:solidFill>
                  <a:srgbClr val="FF0000"/>
                </a:solidFill>
              </a:rPr>
              <a:t>Introductory</a:t>
            </a:r>
            <a:r>
              <a:rPr lang="en-US" altLang="x-none" dirty="0"/>
              <a:t> (first) course in computer networking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x-none" sz="2800" dirty="0"/>
              <a:t>Undergrads, early grad students</a:t>
            </a:r>
          </a:p>
          <a:p>
            <a:pPr eaLnBrk="1" hangingPunct="1">
              <a:lnSpc>
                <a:spcPct val="90000"/>
              </a:lnSpc>
              <a:buFont typeface="Wingdings" charset="2"/>
              <a:buNone/>
            </a:pPr>
            <a:r>
              <a:rPr lang="en-US" altLang="x-none" dirty="0"/>
              <a:t>	</a:t>
            </a:r>
          </a:p>
          <a:p>
            <a:pPr eaLnBrk="1" hangingPunct="1">
              <a:lnSpc>
                <a:spcPct val="90000"/>
              </a:lnSpc>
              <a:buSzPct val="80000"/>
              <a:buFont typeface="Wingdings" charset="2"/>
              <a:buChar char="q"/>
            </a:pPr>
            <a:r>
              <a:rPr lang="en-US" altLang="x-none" dirty="0"/>
              <a:t>L</a:t>
            </a:r>
            <a:r>
              <a:rPr lang="en-US" altLang="x-none" dirty="0" smtClean="0"/>
              <a:t>earn</a:t>
            </a:r>
            <a:r>
              <a:rPr lang="en-US" altLang="x-none" dirty="0" smtClean="0">
                <a:solidFill>
                  <a:srgbClr val="FF0000"/>
                </a:solidFill>
              </a:rPr>
              <a:t> </a:t>
            </a:r>
            <a:r>
              <a:rPr lang="en-US" altLang="x-none" dirty="0">
                <a:solidFill>
                  <a:srgbClr val="FF0000"/>
                </a:solidFill>
              </a:rPr>
              <a:t>principles </a:t>
            </a:r>
            <a:r>
              <a:rPr lang="en-US" altLang="x-none" dirty="0"/>
              <a:t>of computer </a:t>
            </a:r>
            <a:r>
              <a:rPr lang="en-US" altLang="x-none" dirty="0" smtClean="0"/>
              <a:t>networking</a:t>
            </a:r>
            <a:endParaRPr lang="en-US" altLang="x-none" dirty="0"/>
          </a:p>
          <a:p>
            <a:pPr eaLnBrk="1" hangingPunct="1">
              <a:lnSpc>
                <a:spcPct val="90000"/>
              </a:lnSpc>
              <a:buSzPct val="80000"/>
              <a:buFont typeface="Wingdings" charset="2"/>
              <a:buChar char="q"/>
            </a:pPr>
            <a:r>
              <a:rPr lang="en-US" altLang="x-none" dirty="0" smtClean="0"/>
              <a:t>Learn </a:t>
            </a:r>
            <a:r>
              <a:rPr lang="en-US" altLang="x-none" dirty="0">
                <a:solidFill>
                  <a:srgbClr val="FF3300"/>
                </a:solidFill>
              </a:rPr>
              <a:t>practice</a:t>
            </a:r>
            <a:r>
              <a:rPr lang="en-US" altLang="x-none" dirty="0"/>
              <a:t> of computer </a:t>
            </a:r>
            <a:r>
              <a:rPr lang="en-US" altLang="x-none" dirty="0" smtClean="0"/>
              <a:t>networking</a:t>
            </a:r>
          </a:p>
          <a:p>
            <a:pPr eaLnBrk="1" hangingPunct="1">
              <a:lnSpc>
                <a:spcPct val="90000"/>
              </a:lnSpc>
              <a:buSzPct val="80000"/>
              <a:buFont typeface="Wingdings" charset="2"/>
              <a:buChar char="q"/>
            </a:pPr>
            <a:r>
              <a:rPr lang="en-US" altLang="x-none" dirty="0" smtClean="0"/>
              <a:t>Internet </a:t>
            </a:r>
            <a:r>
              <a:rPr lang="en-US" altLang="x-none" dirty="0"/>
              <a:t>architecture/protocols as case </a:t>
            </a:r>
            <a:r>
              <a:rPr lang="en-US" altLang="x-none" dirty="0" smtClean="0"/>
              <a:t>study</a:t>
            </a:r>
          </a:p>
          <a:p>
            <a:pPr eaLnBrk="1" hangingPunct="1">
              <a:lnSpc>
                <a:spcPct val="90000"/>
              </a:lnSpc>
              <a:buSzPct val="80000"/>
              <a:buFont typeface="Wingdings" charset="2"/>
              <a:buChar char="q"/>
            </a:pPr>
            <a:r>
              <a:rPr lang="en-US" altLang="x-none" dirty="0" smtClean="0"/>
              <a:t>Real </a:t>
            </a:r>
            <a:r>
              <a:rPr lang="en-US" altLang="x-none" dirty="0"/>
              <a:t>wireless networks as case </a:t>
            </a:r>
            <a:r>
              <a:rPr lang="en-US" altLang="x-none" dirty="0" smtClean="0"/>
              <a:t>studies</a:t>
            </a:r>
          </a:p>
          <a:p>
            <a:pPr eaLnBrk="1" hangingPunct="1">
              <a:lnSpc>
                <a:spcPct val="90000"/>
              </a:lnSpc>
              <a:buSzPct val="80000"/>
              <a:buFont typeface="Wingdings" charset="2"/>
              <a:buChar char="q"/>
            </a:pPr>
            <a:r>
              <a:rPr lang="en-US" altLang="x-none" dirty="0" smtClean="0"/>
              <a:t>Glimpses </a:t>
            </a:r>
            <a:r>
              <a:rPr lang="en-US" altLang="x-none" dirty="0"/>
              <a:t>into the future of networking</a:t>
            </a:r>
          </a:p>
          <a:p>
            <a:pPr lvl="2" eaLnBrk="1" hangingPunct="1">
              <a:lnSpc>
                <a:spcPct val="90000"/>
              </a:lnSpc>
              <a:buClr>
                <a:schemeClr val="accent2"/>
              </a:buClr>
              <a:buSzPct val="80000"/>
              <a:buFont typeface="Wingdings" charset="2"/>
              <a:buChar char="v"/>
            </a:pPr>
            <a:endParaRPr lang="en-US" altLang="x-none" sz="2800" dirty="0"/>
          </a:p>
          <a:p>
            <a:pPr lvl="2" eaLnBrk="1" hangingPunct="1">
              <a:lnSpc>
                <a:spcPct val="90000"/>
              </a:lnSpc>
              <a:buClr>
                <a:schemeClr val="accent2"/>
              </a:buClr>
              <a:buSzPct val="80000"/>
              <a:buFont typeface="Wingdings" charset="2"/>
              <a:buChar char="v"/>
            </a:pPr>
            <a:endParaRPr lang="en-US" altLang="x-none" sz="2400" dirty="0"/>
          </a:p>
          <a:p>
            <a:pPr eaLnBrk="1" hangingPunct="1">
              <a:lnSpc>
                <a:spcPct val="90000"/>
              </a:lnSpc>
            </a:pPr>
            <a:endParaRPr lang="en-US" altLang="x-none" sz="3200" dirty="0"/>
          </a:p>
        </p:txBody>
      </p:sp>
    </p:spTree>
    <p:extLst>
      <p:ext uri="{BB962C8B-B14F-4D97-AF65-F5344CB8AC3E}">
        <p14:creationId xmlns:p14="http://schemas.microsoft.com/office/powerpoint/2010/main" val="4495913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>
                <a:latin typeface="Calibri Light" charset="0"/>
                <a:ea typeface="Calibri Light" charset="0"/>
                <a:cs typeface="Calibri Light" charset="0"/>
              </a:rPr>
              <a:t>Course I</a:t>
            </a:r>
            <a:r>
              <a:rPr lang="en-US" altLang="x-none" sz="4000" smtClean="0">
                <a:latin typeface="Calibri Light" charset="0"/>
                <a:ea typeface="Calibri Light" charset="0"/>
                <a:cs typeface="Calibri Light" charset="0"/>
              </a:rPr>
              <a:t>nformation</a:t>
            </a:r>
            <a:endParaRPr lang="en-US" altLang="x-none" sz="400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34819" name="Rectangle 4"/>
          <p:cNvSpPr>
            <a:spLocks noChangeArrowheads="1"/>
          </p:cNvSpPr>
          <p:nvPr/>
        </p:nvSpPr>
        <p:spPr bwMode="auto">
          <a:xfrm>
            <a:off x="-1710" y="1295400"/>
            <a:ext cx="6072336" cy="434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Pct val="80000"/>
              <a:buFont typeface="Wingdings" charset="2"/>
              <a:buChar char="q"/>
            </a:pPr>
            <a:r>
              <a:rPr lang="en-US" altLang="x-none" dirty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Course materials:</a:t>
            </a:r>
            <a:endParaRPr lang="en-US" altLang="x-none" dirty="0">
              <a:solidFill>
                <a:srgbClr val="000000"/>
              </a:solidFill>
              <a:latin typeface="Calibri" charset="0"/>
              <a:ea typeface="Calibri" charset="0"/>
              <a:cs typeface="Calibri" charset="0"/>
            </a:endParaRPr>
          </a:p>
          <a:p>
            <a:pPr lvl="1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Char char="v"/>
            </a:pPr>
            <a:r>
              <a:rPr lang="en-US" altLang="x-none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Text:</a:t>
            </a:r>
            <a:r>
              <a:rPr lang="en-US" altLang="x-none" sz="20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</a:p>
          <a:p>
            <a:pPr lvl="1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None/>
            </a:pPr>
            <a:r>
              <a:rPr lang="en-US" altLang="x-none" sz="20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	Computer Networking: A Top Down Approach J. J. Kurose &amp; K. </a:t>
            </a:r>
            <a:r>
              <a:rPr lang="en-US" altLang="x-none" sz="2000" dirty="0" smtClean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Ross, Addison </a:t>
            </a:r>
            <a:r>
              <a:rPr lang="en-US" altLang="x-none" sz="20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Wesley</a:t>
            </a:r>
          </a:p>
          <a:p>
            <a:pPr lvl="1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None/>
            </a:pPr>
            <a:endParaRPr lang="en-US" altLang="x-none" sz="2000" dirty="0">
              <a:solidFill>
                <a:srgbClr val="000099"/>
              </a:solidFill>
              <a:latin typeface="Calibri" charset="0"/>
              <a:ea typeface="Calibri" charset="0"/>
              <a:cs typeface="Calibri" charset="0"/>
            </a:endParaRPr>
          </a:p>
          <a:p>
            <a:pPr lvl="1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Char char="v"/>
            </a:pPr>
            <a:r>
              <a:rPr lang="en-US" altLang="x-none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Class notes/slides</a:t>
            </a:r>
          </a:p>
          <a:p>
            <a:pPr lvl="2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SzPct val="80000"/>
              <a:buFont typeface="Wingdings" charset="2"/>
              <a:buChar char="v"/>
            </a:pPr>
            <a:r>
              <a:rPr lang="en-US" altLang="x-none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Acknowledgment: </a:t>
            </a:r>
            <a:r>
              <a:rPr lang="en-US" altLang="x-none" sz="2000" dirty="0" err="1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Romit</a:t>
            </a:r>
            <a:r>
              <a:rPr lang="en-US" altLang="x-none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Roy Choudhury,    Nikita </a:t>
            </a:r>
            <a:r>
              <a:rPr lang="en-US" altLang="x-none" sz="2000" dirty="0" err="1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Borisov</a:t>
            </a:r>
            <a:r>
              <a:rPr lang="en-US" altLang="x-none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,</a:t>
            </a:r>
            <a:r>
              <a:rPr lang="en-US" altLang="x-none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Matt Caesar, </a:t>
            </a:r>
            <a:r>
              <a:rPr lang="en-US" altLang="x-none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Jim </a:t>
            </a:r>
            <a:r>
              <a:rPr lang="en-US" altLang="x-none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Kurose</a:t>
            </a:r>
            <a:r>
              <a:rPr lang="en-US" sz="2000" dirty="0" smtClean="0">
                <a:latin typeface="Calibri" charset="0"/>
                <a:ea typeface="Calibri" charset="0"/>
                <a:cs typeface="Calibri" charset="0"/>
              </a:rPr>
              <a:t/>
            </a:r>
            <a:br>
              <a:rPr lang="en-US" sz="2000" dirty="0" smtClean="0">
                <a:latin typeface="Calibri" charset="0"/>
                <a:ea typeface="Calibri" charset="0"/>
                <a:cs typeface="Calibri" charset="0"/>
              </a:rPr>
            </a:br>
            <a:endParaRPr lang="en-US" altLang="x-none" sz="2000" dirty="0">
              <a:solidFill>
                <a:srgbClr val="000099"/>
              </a:solidFill>
              <a:latin typeface="Calibri" charset="0"/>
              <a:ea typeface="Calibri" charset="0"/>
              <a:cs typeface="Calibri" charset="0"/>
            </a:endParaRPr>
          </a:p>
        </p:txBody>
      </p:sp>
      <p:pic>
        <p:nvPicPr>
          <p:cNvPr id="34820" name="Picture 5"/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9800" y="1345569"/>
            <a:ext cx="3124200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/>
        </p:nvSpPr>
        <p:spPr>
          <a:xfrm>
            <a:off x="0" y="4642993"/>
            <a:ext cx="9144000" cy="19205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Char char="v"/>
            </a:pPr>
            <a:r>
              <a:rPr lang="en-US" altLang="x-none" sz="2400" dirty="0" smtClean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Some supplementary reading material</a:t>
            </a:r>
          </a:p>
          <a:p>
            <a:pPr marL="685800" lvl="2"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Char char="v"/>
            </a:pPr>
            <a:r>
              <a:rPr lang="en-US" sz="1400" dirty="0" smtClean="0"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sz="1600" dirty="0" smtClean="0">
                <a:latin typeface="Calibri" charset="0"/>
                <a:ea typeface="Calibri" charset="0"/>
                <a:cs typeface="Calibri" charset="0"/>
              </a:rPr>
              <a:t>Computer Networks: A Systems Approach, by Peterson and Davie, 5th edition, Morgan Kaufmann </a:t>
            </a:r>
            <a:endParaRPr lang="en-US" sz="1600" dirty="0">
              <a:latin typeface="Calibri" charset="0"/>
              <a:ea typeface="Calibri" charset="0"/>
              <a:cs typeface="Calibri" charset="0"/>
            </a:endParaRPr>
          </a:p>
          <a:p>
            <a:pPr marL="685800" lvl="2"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Char char="v"/>
            </a:pPr>
            <a:r>
              <a:rPr lang="en-US" sz="1600" dirty="0" smtClean="0">
                <a:latin typeface="Calibri" charset="0"/>
                <a:ea typeface="Calibri" charset="0"/>
                <a:cs typeface="Calibri" charset="0"/>
              </a:rPr>
              <a:t> Computer Networks, A. S. Tanenbaum, 5th edition, Prentice-Hall</a:t>
            </a:r>
            <a:endParaRPr lang="en-US" sz="1600" dirty="0">
              <a:latin typeface="Calibri" charset="0"/>
              <a:ea typeface="Calibri" charset="0"/>
              <a:cs typeface="Calibri" charset="0"/>
            </a:endParaRPr>
          </a:p>
          <a:p>
            <a:pPr marL="685800" lvl="2"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Char char="v"/>
            </a:pPr>
            <a:r>
              <a:rPr lang="en-US" sz="1600" dirty="0" smtClean="0">
                <a:latin typeface="Calibri" charset="0"/>
                <a:ea typeface="Calibri" charset="0"/>
                <a:cs typeface="Calibri" charset="0"/>
              </a:rPr>
              <a:t>UNIX Network Programming, by W. Richard Stevens, 3rd Edition, Addison-Wesley.</a:t>
            </a:r>
            <a:endParaRPr lang="en-US" sz="1600" dirty="0">
              <a:latin typeface="Calibri" charset="0"/>
              <a:ea typeface="Calibri" charset="0"/>
              <a:cs typeface="Calibri" charset="0"/>
            </a:endParaRPr>
          </a:p>
          <a:p>
            <a:pPr marL="685800" lvl="2"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80000"/>
              <a:buFont typeface="Wingdings" charset="2"/>
              <a:buChar char="v"/>
            </a:pPr>
            <a:r>
              <a:rPr lang="en-US" sz="1600" dirty="0" smtClean="0">
                <a:latin typeface="Calibri" charset="0"/>
                <a:ea typeface="Calibri" charset="0"/>
                <a:cs typeface="Calibri" charset="0"/>
              </a:rPr>
              <a:t>Mathematical Foundations of Computer Networking, by S. </a:t>
            </a:r>
            <a:r>
              <a:rPr lang="en-US" sz="1600" dirty="0" err="1" smtClean="0">
                <a:latin typeface="Calibri" charset="0"/>
                <a:ea typeface="Calibri" charset="0"/>
                <a:cs typeface="Calibri" charset="0"/>
              </a:rPr>
              <a:t>Keshav</a:t>
            </a:r>
            <a:r>
              <a:rPr lang="en-US" sz="1600" dirty="0" smtClean="0">
                <a:latin typeface="Calibri" charset="0"/>
                <a:ea typeface="Calibri" charset="0"/>
                <a:cs typeface="Calibri" charset="0"/>
              </a:rPr>
              <a:t>, 1st Edition, Addison-Wesley</a:t>
            </a:r>
            <a:r>
              <a:rPr lang="en-US" sz="1400" dirty="0" smtClean="0">
                <a:latin typeface="Calibri" charset="0"/>
                <a:ea typeface="Calibri" charset="0"/>
                <a:cs typeface="Calibri" charset="0"/>
              </a:rPr>
              <a:t> </a:t>
            </a:r>
            <a:r>
              <a:rPr lang="en-US" sz="2000" dirty="0" smtClean="0">
                <a:latin typeface="Calibri" charset="0"/>
                <a:ea typeface="Calibri" charset="0"/>
                <a:cs typeface="Calibri" charset="0"/>
              </a:rPr>
              <a:t/>
            </a:r>
            <a:br>
              <a:rPr lang="en-US" sz="2000" dirty="0" smtClean="0">
                <a:latin typeface="Calibri" charset="0"/>
                <a:ea typeface="Calibri" charset="0"/>
                <a:cs typeface="Calibri" charset="0"/>
              </a:rPr>
            </a:br>
            <a:endParaRPr lang="en-US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3696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400">
                <a:latin typeface="Calibri Light" charset="0"/>
                <a:ea typeface="Calibri Light" charset="0"/>
                <a:cs typeface="Calibri Light" charset="0"/>
              </a:rPr>
              <a:t>Course </a:t>
            </a:r>
            <a:r>
              <a:rPr lang="en-US" altLang="x-none" sz="4400" smtClean="0">
                <a:latin typeface="Calibri Light" charset="0"/>
                <a:ea typeface="Calibri Light" charset="0"/>
                <a:cs typeface="Calibri Light" charset="0"/>
              </a:rPr>
              <a:t>Information</a:t>
            </a:r>
            <a:endParaRPr lang="en-US" altLang="x-none" sz="440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3891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47675" y="1143000"/>
            <a:ext cx="8315325" cy="5486400"/>
          </a:xfrm>
        </p:spPr>
        <p:txBody>
          <a:bodyPr/>
          <a:lstStyle/>
          <a:p>
            <a:pPr eaLnBrk="1" hangingPunct="1">
              <a:buSzPct val="80000"/>
              <a:buFont typeface="Wingdings" charset="2"/>
              <a:buChar char="q"/>
            </a:pPr>
            <a:r>
              <a:rPr lang="en-US" altLang="x-none" sz="2400" dirty="0">
                <a:latin typeface="Calibri" charset="0"/>
                <a:ea typeface="Calibri" charset="0"/>
                <a:cs typeface="Calibri" charset="0"/>
              </a:rPr>
              <a:t>By the time you are finished … 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You understand variety of factoids and </a:t>
            </a:r>
            <a:r>
              <a:rPr lang="en-US" altLang="x-none" sz="2000" dirty="0" smtClean="0">
                <a:latin typeface="Calibri" charset="0"/>
                <a:ea typeface="Calibri" charset="0"/>
                <a:cs typeface="Calibri" charset="0"/>
              </a:rPr>
              <a:t>concepts</a:t>
            </a:r>
            <a:endParaRPr lang="en-US" altLang="x-none" sz="2000" dirty="0"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Internet, HTTP, DNS, P2P, 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Sockets, Ports, 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Congestion Control, Flow Control, TCP, 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Routing, Basic Graphs, </a:t>
            </a:r>
            <a:r>
              <a:rPr lang="en-US" altLang="x-none" sz="2000" dirty="0" err="1">
                <a:latin typeface="Calibri" charset="0"/>
                <a:ea typeface="Calibri" charset="0"/>
                <a:cs typeface="Calibri" charset="0"/>
              </a:rPr>
              <a:t>Djikstra’s</a:t>
            </a: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 Algorithm, IP, 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DSL Vs Cable, Aloha, CSMA, TDMA, Token, 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Cellular Networks, Mobile Networks, Satellite Networks, 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Wireless Networks (</a:t>
            </a:r>
            <a:r>
              <a:rPr lang="en-US" altLang="x-none" sz="2000" dirty="0" err="1">
                <a:latin typeface="Calibri" charset="0"/>
                <a:ea typeface="Calibri" charset="0"/>
                <a:cs typeface="Calibri" charset="0"/>
              </a:rPr>
              <a:t>WiFi</a:t>
            </a: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, ad hoc, mesh)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Security, RSA, 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Sensor Networks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r>
              <a:rPr lang="en-US" altLang="x-none" sz="2000" dirty="0">
                <a:latin typeface="Calibri" charset="0"/>
                <a:ea typeface="Calibri" charset="0"/>
                <a:cs typeface="Calibri" charset="0"/>
              </a:rPr>
              <a:t>…</a:t>
            </a:r>
          </a:p>
          <a:p>
            <a:pPr lvl="1" eaLnBrk="1" hangingPunct="1">
              <a:buSzPct val="80000"/>
              <a:buFont typeface="Wingdings" charset="2"/>
              <a:buChar char="q"/>
            </a:pPr>
            <a:endParaRPr lang="en-US" altLang="x-none" sz="1800" i="1" dirty="0">
              <a:solidFill>
                <a:srgbClr val="FF0000"/>
              </a:solidFill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252358" name="Rectangle 6"/>
          <p:cNvSpPr>
            <a:spLocks noChangeArrowheads="1"/>
          </p:cNvSpPr>
          <p:nvPr/>
        </p:nvSpPr>
        <p:spPr bwMode="auto">
          <a:xfrm>
            <a:off x="457200" y="5747657"/>
            <a:ext cx="8305800" cy="533400"/>
          </a:xfrm>
          <a:prstGeom prst="rect">
            <a:avLst/>
          </a:prstGeom>
          <a:solidFill>
            <a:schemeClr val="folHlink"/>
          </a:solidFill>
          <a:ln>
            <a:noFill/>
          </a:ln>
          <a:effectLst>
            <a:outerShdw blurRad="63500" dist="35921" dir="2700000" algn="ctr" rotWithShape="0">
              <a:schemeClr val="bg2"/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algn="ctr" eaLnBrk="1" fontAlgn="base" hangingPunct="1">
              <a:spcBef>
                <a:spcPct val="20000"/>
              </a:spcBef>
              <a:spcAft>
                <a:spcPct val="0"/>
              </a:spcAft>
              <a:buFont typeface="Wingdings" charset="2"/>
              <a:buNone/>
            </a:pPr>
            <a:r>
              <a:rPr lang="en-US" altLang="x-none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If you understand 75% of these terms, you shouldn’t be here</a:t>
            </a:r>
          </a:p>
        </p:txBody>
      </p:sp>
    </p:spTree>
    <p:extLst>
      <p:ext uri="{BB962C8B-B14F-4D97-AF65-F5344CB8AC3E}">
        <p14:creationId xmlns:p14="http://schemas.microsoft.com/office/powerpoint/2010/main" val="1890648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2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52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2358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180" name="Rectangle 4"/>
          <p:cNvSpPr>
            <a:spLocks noChangeArrowheads="1"/>
          </p:cNvSpPr>
          <p:nvPr/>
        </p:nvSpPr>
        <p:spPr bwMode="auto">
          <a:xfrm>
            <a:off x="381000" y="4419600"/>
            <a:ext cx="8382000" cy="1905000"/>
          </a:xfrm>
          <a:prstGeom prst="rect">
            <a:avLst/>
          </a:prstGeom>
          <a:solidFill>
            <a:srgbClr val="92D050"/>
          </a:solidFill>
          <a:ln>
            <a:noFill/>
          </a:ln>
          <a:effectLst>
            <a:outerShdw blurRad="63500" dist="35921" dir="2700000" algn="ctr" rotWithShape="0">
              <a:schemeClr val="bg2"/>
            </a:outerShdw>
          </a:effec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5pPr>
            <a:lvl6pPr marL="4572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6pPr>
            <a:lvl7pPr marL="9144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7pPr>
            <a:lvl8pPr marL="13716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8pPr>
            <a:lvl9pPr marL="1828800" eaLnBrk="0" fontAlgn="base" hangingPunct="0">
              <a:spcBef>
                <a:spcPct val="2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Gungsuh" charset="-127"/>
              </a:defRPr>
            </a:lvl9pPr>
          </a:lstStyle>
          <a:p>
            <a:pPr eaLnBrk="1" fontAlgn="base" hangingPunct="1">
              <a:spcBef>
                <a:spcPct val="20000"/>
              </a:spcBef>
              <a:spcAft>
                <a:spcPct val="0"/>
              </a:spcAft>
              <a:buFont typeface="Wingdings" charset="2"/>
              <a:buChar char="•"/>
            </a:pPr>
            <a:endParaRPr lang="x-none" altLang="x-none" sz="1800">
              <a:solidFill>
                <a:srgbClr val="000000"/>
              </a:solidFill>
            </a:endParaRPr>
          </a:p>
        </p:txBody>
      </p:sp>
      <p:sp>
        <p:nvSpPr>
          <p:cNvPr id="4096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>
                <a:latin typeface="Calibri Light" charset="0"/>
                <a:ea typeface="Calibri Light" charset="0"/>
                <a:cs typeface="Calibri Light" charset="0"/>
              </a:rPr>
              <a:t>What this Course Does Not Cover</a:t>
            </a:r>
          </a:p>
        </p:txBody>
      </p:sp>
      <p:sp>
        <p:nvSpPr>
          <p:cNvPr id="40964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Does not cover </a:t>
            </a:r>
          </a:p>
          <a:p>
            <a:pPr lvl="1"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Data Centers, SDNs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, cloud computing …</a:t>
            </a:r>
          </a:p>
          <a:p>
            <a:pPr lvl="1"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Network theory, graph theory, proofs</a:t>
            </a:r>
          </a:p>
          <a:p>
            <a:pPr lvl="1"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Radios, antennas, and hardware</a:t>
            </a:r>
          </a:p>
          <a:p>
            <a:pPr lvl="1"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Modulation schemes, transmitter/receiver design</a:t>
            </a:r>
          </a:p>
          <a:p>
            <a:pPr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Not a “communications” course</a:t>
            </a:r>
          </a:p>
          <a:p>
            <a:pPr lvl="1" eaLnBrk="1" hangingPunct="1">
              <a:buFont typeface="Wingdings" charset="2"/>
              <a:buNone/>
            </a:pPr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  <a:p>
            <a:pPr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This is course on </a:t>
            </a:r>
          </a:p>
          <a:p>
            <a:pPr lvl="1"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Understanding, analyzing, 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and 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designing 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of protocols and algorithms in networking systems </a:t>
            </a:r>
          </a:p>
          <a:p>
            <a:pPr marL="457200" lvl="1" indent="0" eaLnBrk="1" hangingPunct="1">
              <a:buNone/>
            </a:pP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    (wired Internet/Ethernet 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and wireless cell/</a:t>
            </a:r>
            <a:r>
              <a:rPr lang="en-US" altLang="x-none" dirty="0" err="1">
                <a:latin typeface="Calibri" charset="0"/>
                <a:ea typeface="Calibri" charset="0"/>
                <a:cs typeface="Calibri" charset="0"/>
              </a:rPr>
              <a:t>WiFi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09885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Logistics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19459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1295400"/>
            <a:ext cx="8686800" cy="5211763"/>
          </a:xfrm>
          <a:ln>
            <a:miter lim="800000"/>
            <a:headEnd/>
            <a:tailEnd/>
          </a:ln>
        </p:spPr>
        <p:txBody>
          <a:bodyPr/>
          <a:lstStyle/>
          <a:p>
            <a:pPr eaLnBrk="1" hangingPunct="1">
              <a:lnSpc>
                <a:spcPct val="90000"/>
              </a:lnSpc>
              <a:defRPr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Time: Monday, Wednesday 3:00pm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to 4:20pm</a:t>
            </a:r>
          </a:p>
          <a:p>
            <a:pPr eaLnBrk="1" hangingPunct="1">
              <a:lnSpc>
                <a:spcPct val="90000"/>
              </a:lnSpc>
              <a:defRPr/>
            </a:pPr>
            <a:r>
              <a:rPr lang="en-US" dirty="0">
                <a:latin typeface="Calibri" charset="0"/>
                <a:ea typeface="Calibri" charset="0"/>
                <a:cs typeface="Calibri" charset="0"/>
              </a:rPr>
              <a:t>Location:	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1015 ECE Building</a:t>
            </a:r>
            <a:endParaRPr lang="en-US" dirty="0"/>
          </a:p>
          <a:p>
            <a:pPr marL="447675" indent="-447675" eaLnBrk="1" hangingPunct="1"/>
            <a:r>
              <a:rPr lang="en-US" dirty="0" smtClean="0"/>
              <a:t>Prerequisites:</a:t>
            </a:r>
          </a:p>
          <a:p>
            <a:pPr marL="847725" lvl="1" indent="-447675" eaLnBrk="1" hangingPunct="1"/>
            <a:r>
              <a:rPr lang="en-US" dirty="0" smtClean="0"/>
              <a:t>C or C++ Programming (Preferably Unix)</a:t>
            </a:r>
          </a:p>
          <a:p>
            <a:pPr marL="847725" lvl="1" indent="-447675" eaLnBrk="1" hangingPunct="1"/>
            <a:r>
              <a:rPr lang="en-US" dirty="0" smtClean="0"/>
              <a:t>Probability and Statistics</a:t>
            </a:r>
          </a:p>
          <a:p>
            <a:pPr marL="847725" lvl="1" indent="-447675" eaLnBrk="1" hangingPunct="1"/>
            <a:r>
              <a:rPr lang="en-US" dirty="0" smtClean="0"/>
              <a:t>Data Structures (CS 241 or equivalent)</a:t>
            </a:r>
            <a:endParaRPr lang="en-US" dirty="0"/>
          </a:p>
          <a:p>
            <a:pPr marL="447675" indent="-447675" eaLnBrk="1" hangingPunct="1"/>
            <a:r>
              <a:rPr lang="en-US" dirty="0" smtClean="0"/>
              <a:t>Class Participation:</a:t>
            </a:r>
          </a:p>
          <a:p>
            <a:pPr marL="847725" lvl="1" indent="-447675" eaLnBrk="1" hangingPunct="1"/>
            <a:r>
              <a:rPr lang="en-US" dirty="0" smtClean="0"/>
              <a:t>Very important to ask questions</a:t>
            </a:r>
            <a:r>
              <a:rPr lang="is-IS" dirty="0" smtClean="0"/>
              <a:t>…</a:t>
            </a:r>
          </a:p>
          <a:p>
            <a:pPr marL="847725" lvl="1" indent="-447675" eaLnBrk="1" hangingPunct="1"/>
            <a:r>
              <a:rPr lang="is-IS" dirty="0" smtClean="0"/>
              <a:t>Very important to try to answer questions...</a:t>
            </a:r>
          </a:p>
          <a:p>
            <a:pPr marL="847725" lvl="1" indent="-447675" eaLnBrk="1" hangingPunct="1"/>
            <a:r>
              <a:rPr lang="is-IS" dirty="0" smtClean="0"/>
              <a:t>Course can be a lot of fun .... </a:t>
            </a:r>
            <a:r>
              <a:rPr lang="en-US" dirty="0" smtClean="0"/>
              <a:t>if you engage and participate.</a:t>
            </a:r>
          </a:p>
          <a:p>
            <a:pPr eaLnBrk="1" hangingPunct="1">
              <a:lnSpc>
                <a:spcPct val="90000"/>
              </a:lnSpc>
              <a:defRPr/>
            </a:pPr>
            <a:endParaRPr lang="en-US" dirty="0">
              <a:latin typeface="Calibri" charset="0"/>
              <a:ea typeface="Calibri" charset="0"/>
              <a:cs typeface="Calibri" charset="0"/>
            </a:endParaRPr>
          </a:p>
          <a:p>
            <a:pPr lvl="6">
              <a:lnSpc>
                <a:spcPct val="90000"/>
              </a:lnSpc>
              <a:buFontTx/>
              <a:buNone/>
              <a:defRPr/>
            </a:pPr>
            <a:endParaRPr lang="en-US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7358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x-none" sz="4400" dirty="0" smtClean="0">
                <a:latin typeface="Calibri Light" charset="0"/>
                <a:ea typeface="Calibri Light" charset="0"/>
                <a:cs typeface="Calibri Light" charset="0"/>
              </a:rPr>
              <a:t>ECE/CS 438 Staff</a:t>
            </a:r>
            <a:endParaRPr lang="en-US" altLang="x-none" sz="44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Instructor:</a:t>
            </a:r>
          </a:p>
          <a:p>
            <a:pPr marL="0" indent="0">
              <a:buNone/>
              <a:tabLst>
                <a:tab pos="4276725" algn="l"/>
              </a:tabLst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</a:t>
            </a: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Haitham Hassanieh</a:t>
            </a: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Faculty ECE &amp; CS</a:t>
            </a: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PhD MIT, 2016</a:t>
            </a: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Research: Wireless Networks</a:t>
            </a: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Office Hours: M/W After Class (4:20pm-5:00pm)</a:t>
            </a:r>
          </a:p>
          <a:p>
            <a:pPr marL="0" indent="0">
              <a:buNone/>
            </a:pPr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Email: 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  <a:hlinkClick r:id="rId2"/>
              </a:rPr>
              <a:t>haitham@illinois.edu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   </a:t>
            </a: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</a:t>
            </a:r>
            <a:endParaRPr lang="en-US" dirty="0">
              <a:latin typeface="Calibri" charset="0"/>
              <a:ea typeface="Calibri" charset="0"/>
              <a:cs typeface="Calibri" charset="0"/>
            </a:endParaRPr>
          </a:p>
          <a:p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endParaRPr lang="en-US" dirty="0">
              <a:latin typeface="Calibri" charset="0"/>
              <a:ea typeface="Calibri" charset="0"/>
              <a:cs typeface="Calibri" charset="0"/>
            </a:endParaRPr>
          </a:p>
          <a:p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Teaching Assistants:</a:t>
            </a:r>
            <a:endParaRPr lang="en-US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77329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Staff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185056" y="1295400"/>
            <a:ext cx="8958944" cy="5211763"/>
          </a:xfrm>
        </p:spPr>
        <p:txBody>
          <a:bodyPr/>
          <a:lstStyle/>
          <a:p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Teaching Assistants:	</a:t>
            </a:r>
          </a:p>
          <a:p>
            <a:pPr marL="0" indent="0">
              <a:buNone/>
            </a:pPr>
            <a:r>
              <a:rPr lang="en-US" dirty="0">
                <a:latin typeface="Calibri" charset="0"/>
                <a:ea typeface="Calibri" charset="0"/>
                <a:cs typeface="Calibri" charset="0"/>
              </a:rPr>
              <a:t>	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	</a:t>
            </a:r>
            <a:r>
              <a:rPr lang="en-US" sz="2400" dirty="0" err="1" smtClean="0">
                <a:latin typeface="Calibri" charset="0"/>
                <a:ea typeface="Calibri" charset="0"/>
                <a:cs typeface="Calibri" charset="0"/>
              </a:rPr>
              <a:t>Ashutosh</a:t>
            </a: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sz="2400" dirty="0" err="1" smtClean="0">
                <a:latin typeface="Calibri" charset="0"/>
                <a:ea typeface="Calibri" charset="0"/>
                <a:cs typeface="Calibri" charset="0"/>
              </a:rPr>
              <a:t>Dhekne</a:t>
            </a:r>
            <a:endParaRPr lang="en-US" sz="2400" dirty="0" smtClean="0">
              <a:latin typeface="Calibri" charset="0"/>
              <a:ea typeface="Calibri" charset="0"/>
              <a:cs typeface="Calibri" charset="0"/>
            </a:endParaRPr>
          </a:p>
          <a:p>
            <a:pPr marL="0" indent="0">
              <a:buNone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	</a:t>
            </a: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		PhD Student CS </a:t>
            </a:r>
          </a:p>
          <a:p>
            <a:pPr marL="0" indent="0">
              <a:buNone/>
            </a:pP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			Email: </a:t>
            </a:r>
            <a:r>
              <a:rPr lang="en-US" sz="2400" dirty="0" smtClean="0">
                <a:solidFill>
                  <a:schemeClr val="accent2"/>
                </a:solidFill>
                <a:latin typeface="Calibri" charset="0"/>
                <a:ea typeface="Calibri" charset="0"/>
                <a:cs typeface="Calibri" charset="0"/>
                <a:hlinkClick r:id="rId2"/>
              </a:rPr>
              <a:t>dhekne2@illinois.edu</a:t>
            </a:r>
            <a:r>
              <a:rPr lang="en-US" sz="2400" dirty="0" smtClean="0">
                <a:solidFill>
                  <a:schemeClr val="accent2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</a:p>
          <a:p>
            <a:pPr marL="0" indent="0">
              <a:buNone/>
            </a:pP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			Office Hours: Wednesday 1pm-3pm </a:t>
            </a:r>
          </a:p>
          <a:p>
            <a:pPr marL="0" indent="0">
              <a:buNone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	</a:t>
            </a: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		in CSL B05 (Basement)</a:t>
            </a:r>
            <a:endParaRPr lang="en-US" sz="2400" dirty="0">
              <a:latin typeface="Calibri" charset="0"/>
              <a:ea typeface="Calibri" charset="0"/>
              <a:cs typeface="Calibri" charset="0"/>
            </a:endParaRPr>
          </a:p>
          <a:p>
            <a:pPr marL="0" indent="0">
              <a:buNone/>
            </a:pPr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		</a:t>
            </a:r>
            <a:r>
              <a:rPr lang="en-US" sz="2400" dirty="0" err="1" smtClean="0">
                <a:latin typeface="Calibri" charset="0"/>
                <a:ea typeface="Calibri" charset="0"/>
                <a:cs typeface="Calibri" charset="0"/>
              </a:rPr>
              <a:t>Suraj</a:t>
            </a: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 Jog		</a:t>
            </a:r>
            <a:endParaRPr lang="en-US" sz="2400" dirty="0">
              <a:latin typeface="Calibri" charset="0"/>
              <a:ea typeface="Calibri" charset="0"/>
              <a:cs typeface="Calibri" charset="0"/>
            </a:endParaRPr>
          </a:p>
          <a:p>
            <a:pPr marL="0" indent="0">
              <a:buNone/>
            </a:pP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			PhD Student ECE	</a:t>
            </a:r>
          </a:p>
          <a:p>
            <a:pPr marL="0" indent="0">
              <a:buNone/>
            </a:pP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			Email: </a:t>
            </a:r>
            <a:r>
              <a:rPr lang="en-US" sz="2400" dirty="0" smtClean="0">
                <a:solidFill>
                  <a:schemeClr val="accent2"/>
                </a:solidFill>
                <a:latin typeface="Calibri" charset="0"/>
                <a:ea typeface="Calibri" charset="0"/>
                <a:cs typeface="Calibri" charset="0"/>
                <a:hlinkClick r:id="rId3"/>
              </a:rPr>
              <a:t>sjog2@illinois.edu</a:t>
            </a:r>
            <a:endParaRPr lang="en-US" sz="2400" dirty="0">
              <a:solidFill>
                <a:schemeClr val="accent2"/>
              </a:solidFill>
              <a:latin typeface="Calibri" charset="0"/>
              <a:ea typeface="Calibri" charset="0"/>
              <a:cs typeface="Calibri" charset="0"/>
            </a:endParaRPr>
          </a:p>
          <a:p>
            <a:pPr marL="0" indent="0">
              <a:buNone/>
            </a:pPr>
            <a:r>
              <a:rPr lang="en-US" sz="2400" dirty="0" smtClean="0">
                <a:solidFill>
                  <a:schemeClr val="accent2"/>
                </a:solidFill>
                <a:latin typeface="Calibri" charset="0"/>
                <a:ea typeface="Calibri" charset="0"/>
                <a:cs typeface="Calibri" charset="0"/>
              </a:rPr>
              <a:t>		  	</a:t>
            </a: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Office Hours: Friday 11am-1pm in CSL 369</a:t>
            </a:r>
          </a:p>
          <a:p>
            <a:pPr marL="0" indent="0">
              <a:buNone/>
            </a:pPr>
            <a:r>
              <a:rPr lang="en-US" dirty="0">
                <a:latin typeface="Calibri" charset="0"/>
                <a:ea typeface="Calibri" charset="0"/>
                <a:cs typeface="Calibri" charset="0"/>
              </a:rPr>
              <a:t>	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		</a:t>
            </a:r>
          </a:p>
          <a:p>
            <a:pPr marL="0" indent="0">
              <a:buNone/>
            </a:pP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 </a:t>
            </a:r>
          </a:p>
          <a:p>
            <a:endParaRPr lang="en-US" dirty="0">
              <a:latin typeface="Calibri" charset="0"/>
              <a:ea typeface="Calibri" charset="0"/>
              <a:cs typeface="Calibri" charset="0"/>
            </a:endParaRPr>
          </a:p>
          <a:p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endParaRPr lang="en-US" dirty="0">
              <a:latin typeface="Calibri" charset="0"/>
              <a:ea typeface="Calibri" charset="0"/>
              <a:cs typeface="Calibri" charset="0"/>
            </a:endParaRPr>
          </a:p>
          <a:p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Teaching Assistants:</a:t>
            </a:r>
            <a:endParaRPr lang="en-US" dirty="0">
              <a:latin typeface="Calibri" charset="0"/>
              <a:ea typeface="Calibri" charset="0"/>
              <a:cs typeface="Calibri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827" y="1814853"/>
            <a:ext cx="2286000" cy="228600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7827" y="4373849"/>
            <a:ext cx="2286000" cy="228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4472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Website &amp; Syllabus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4579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Course Website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: (Check Regularly)  </a:t>
            </a:r>
            <a:r>
              <a:rPr lang="en-US" altLang="x-none" sz="2400" dirty="0" smtClean="0">
                <a:latin typeface="Calibri" charset="0"/>
                <a:ea typeface="Calibri" charset="0"/>
                <a:cs typeface="Calibri" charset="0"/>
                <a:hlinkClick r:id="rId3"/>
              </a:rPr>
              <a:t>https://courses.engr.illinois.edu/ece438/fa2017/</a:t>
            </a:r>
            <a:r>
              <a:rPr lang="en-US" altLang="x-none" sz="2400" dirty="0" smtClean="0">
                <a:latin typeface="Calibri" charset="0"/>
                <a:ea typeface="Calibri" charset="0"/>
                <a:cs typeface="Calibri" charset="0"/>
              </a:rPr>
              <a:t> </a:t>
            </a:r>
            <a:endParaRPr lang="en-US" altLang="x-none" sz="2400" dirty="0">
              <a:latin typeface="Calibri" charset="0"/>
              <a:ea typeface="Calibri" charset="0"/>
              <a:cs typeface="Calibri" charset="0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4"/>
          <a:srcRect l="29643" t="8666" r="29524"/>
          <a:stretch/>
        </p:blipFill>
        <p:spPr>
          <a:xfrm>
            <a:off x="955797" y="2392363"/>
            <a:ext cx="2943435" cy="4114800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5"/>
          <a:srcRect l="29643" t="8285" r="29643"/>
          <a:stretch/>
        </p:blipFill>
        <p:spPr>
          <a:xfrm>
            <a:off x="4572000" y="2392363"/>
            <a:ext cx="2922663" cy="4114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296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Grading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8675" name="Rectangle 3"/>
          <p:cNvSpPr>
            <a:spLocks noGrp="1" noChangeArrowheads="1"/>
          </p:cNvSpPr>
          <p:nvPr>
            <p:ph idx="1"/>
          </p:nvPr>
        </p:nvSpPr>
        <p:spPr>
          <a:xfrm>
            <a:off x="457199" y="1295400"/>
            <a:ext cx="8512629" cy="5211763"/>
          </a:xfrm>
        </p:spPr>
        <p:txBody>
          <a:bodyPr/>
          <a:lstStyle/>
          <a:p>
            <a:pPr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Grading:</a:t>
            </a:r>
          </a:p>
          <a:p>
            <a:pPr marL="0" indent="0" eaLnBrk="1" hangingPunct="1">
              <a:buNone/>
            </a:pPr>
            <a:r>
              <a:rPr lang="en-US" altLang="x-none" sz="2400" dirty="0">
                <a:latin typeface="Calibri" charset="0"/>
                <a:ea typeface="Calibri" charset="0"/>
                <a:cs typeface="Calibri" charset="0"/>
              </a:rPr>
              <a:t>	</a:t>
            </a:r>
            <a:r>
              <a:rPr lang="en-US" altLang="x-none" sz="2400" dirty="0" smtClean="0">
                <a:latin typeface="Calibri" charset="0"/>
                <a:ea typeface="Calibri" charset="0"/>
                <a:cs typeface="Calibri" charset="0"/>
              </a:rPr>
              <a:t>			            Undergrad      Graduate</a:t>
            </a:r>
          </a:p>
          <a:p>
            <a:pPr marL="0" indent="0" eaLnBrk="1" hangingPunct="1">
              <a:buNone/>
            </a:pPr>
            <a:r>
              <a:rPr lang="en-US" altLang="x-none" sz="2400" dirty="0">
                <a:latin typeface="Calibri" charset="0"/>
                <a:ea typeface="Calibri" charset="0"/>
                <a:cs typeface="Calibri" charset="0"/>
              </a:rPr>
              <a:t>	</a:t>
            </a:r>
            <a:r>
              <a:rPr lang="en-US" altLang="x-none" sz="2400" dirty="0" smtClean="0">
                <a:latin typeface="Calibri" charset="0"/>
                <a:ea typeface="Calibri" charset="0"/>
                <a:cs typeface="Calibri" charset="0"/>
              </a:rPr>
              <a:t>			     	(3 credit)         (4 credit)</a:t>
            </a:r>
          </a:p>
          <a:p>
            <a:pPr lvl="1" eaLnBrk="1" hangingPunct="1"/>
            <a:r>
              <a:rPr lang="en-US" altLang="x-none" dirty="0" err="1" smtClean="0">
                <a:latin typeface="Calibri" charset="0"/>
                <a:ea typeface="Calibri" charset="0"/>
                <a:cs typeface="Calibri" charset="0"/>
              </a:rPr>
              <a:t>Homeworks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:			 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   15%	      	10%</a:t>
            </a:r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Programming Assignments:	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    30%	      	25%</a:t>
            </a:r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Midterm Exam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:		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    	    25%	      	20%</a:t>
            </a:r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/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Final 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Exam</a:t>
            </a:r>
            <a:r>
              <a:rPr lang="en-US" altLang="x-none" dirty="0">
                <a:latin typeface="Calibri" charset="0"/>
                <a:ea typeface="Calibri" charset="0"/>
                <a:cs typeface="Calibri" charset="0"/>
              </a:rPr>
              <a:t>:			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    30% 	      	25%</a:t>
            </a:r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Mini-Project:			      0%	      	20%</a:t>
            </a:r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698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Homework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6627" name="Rectangle 3"/>
          <p:cNvSpPr>
            <a:spLocks noGrp="1" noChangeArrowheads="1"/>
          </p:cNvSpPr>
          <p:nvPr>
            <p:ph idx="1"/>
          </p:nvPr>
        </p:nvSpPr>
        <p:spPr>
          <a:xfrm>
            <a:off x="457199" y="1295400"/>
            <a:ext cx="8490858" cy="5211763"/>
          </a:xfrm>
        </p:spPr>
        <p:txBody>
          <a:bodyPr/>
          <a:lstStyle/>
          <a:p>
            <a:pPr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3 Homework Assignments</a:t>
            </a: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HW are long... 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S</a:t>
            </a:r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tart early!</a:t>
            </a:r>
            <a:endParaRPr lang="is-IS" altLang="x-none" sz="1800" dirty="0" smtClean="0"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Must submit on Compass. (Will not accept in class submissions)</a:t>
            </a:r>
            <a:endParaRPr lang="is-IS" altLang="x-none" sz="1800" dirty="0" smtClean="0"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Can be handwritten and scanned but must be legible. </a:t>
            </a: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Different TA responsible for each HW... 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irect your questions to the right TA</a:t>
            </a:r>
            <a:endParaRPr lang="en-US" altLang="x-none" dirty="0" smtClean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2624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Programing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6627" name="Rectangle 3"/>
          <p:cNvSpPr>
            <a:spLocks noGrp="1" noChangeArrowheads="1"/>
          </p:cNvSpPr>
          <p:nvPr>
            <p:ph idx="1"/>
          </p:nvPr>
        </p:nvSpPr>
        <p:spPr>
          <a:xfrm>
            <a:off x="457199" y="1295400"/>
            <a:ext cx="8567057" cy="5562600"/>
          </a:xfrm>
        </p:spPr>
        <p:txBody>
          <a:bodyPr/>
          <a:lstStyle/>
          <a:p>
            <a:pPr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4 Programming Assignments</a:t>
            </a:r>
          </a:p>
          <a:p>
            <a:pPr lvl="1" eaLnBrk="1" hangingPunct="1"/>
            <a:r>
              <a:rPr lang="is-IS" altLang="x-none" dirty="0" smtClean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MPs can be done in groups of 2. </a:t>
            </a: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Submit through SVN (Instructions will be provided)</a:t>
            </a: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Autograder will give you your grade... Autograder has queue ... 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S</a:t>
            </a:r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lows down before deadline</a:t>
            </a: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Different TA responsible for each MP... </a:t>
            </a:r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irect your questions to the right TA</a:t>
            </a:r>
          </a:p>
          <a:p>
            <a:pPr lvl="1" eaLnBrk="1" hangingPunct="1"/>
            <a:r>
              <a:rPr lang="is-IS" altLang="x-none" dirty="0" smtClean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Must know C or C++.</a:t>
            </a:r>
          </a:p>
          <a:p>
            <a:pPr lvl="1" eaLnBrk="1" hangingPunct="1"/>
            <a:r>
              <a:rPr lang="is-IS" altLang="x-none" dirty="0" smtClean="0">
                <a:latin typeface="Calibri" charset="0"/>
                <a:ea typeface="Calibri" charset="0"/>
                <a:cs typeface="Calibri" charset="0"/>
              </a:rPr>
              <a:t>MP0 will not be graded but must be submitted. </a:t>
            </a:r>
          </a:p>
          <a:p>
            <a:pPr lvl="1" eaLnBrk="1" hangingPunct="1"/>
            <a:r>
              <a:rPr lang="is-IS" altLang="x-none" dirty="0" smtClean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We will not look at your code ... </a:t>
            </a:r>
            <a:r>
              <a:rPr lang="en-US" altLang="x-none" dirty="0" smtClean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T</a:t>
            </a:r>
            <a:r>
              <a:rPr lang="is-IS" altLang="x-none" dirty="0" smtClean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his is not programming course ... </a:t>
            </a:r>
            <a:r>
              <a:rPr lang="en-US" altLang="x-none" dirty="0" smtClean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Y</a:t>
            </a:r>
            <a:r>
              <a:rPr lang="is-IS" altLang="x-none" dirty="0" smtClean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ou must debug your code. </a:t>
            </a:r>
            <a:endParaRPr lang="en-US" altLang="x-none" dirty="0" smtClean="0">
              <a:solidFill>
                <a:srgbClr val="FF0000"/>
              </a:solidFill>
              <a:latin typeface="Calibri" charset="0"/>
              <a:ea typeface="Calibri" charset="0"/>
              <a:cs typeface="Calibri" charset="0"/>
            </a:endParaRPr>
          </a:p>
          <a:p>
            <a:pPr lvl="1" eaLnBrk="1" hangingPunct="1"/>
            <a:endParaRPr lang="en-US" altLang="x-none" dirty="0" smtClean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63976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Late Policy.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662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You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can hand in 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assignments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late, but the total amount of lateness summed over all the deadlines </a:t>
            </a:r>
            <a:r>
              <a:rPr lang="en-US" dirty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must not exceed 100 hours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. </a:t>
            </a:r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You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can divide up your 100 hours among the homework and programming assignments however you 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like.</a:t>
            </a:r>
          </a:p>
          <a:p>
            <a:endParaRPr lang="en-US" dirty="0">
              <a:latin typeface="Calibri" charset="0"/>
              <a:ea typeface="Calibri" charset="0"/>
              <a:cs typeface="Calibri" charset="0"/>
            </a:endParaRPr>
          </a:p>
          <a:p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You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are not allowed to ask for any extensions! 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/>
            </a:r>
            <a:br>
              <a:rPr lang="en-US" dirty="0" smtClean="0">
                <a:latin typeface="Calibri" charset="0"/>
                <a:ea typeface="Calibri" charset="0"/>
                <a:cs typeface="Calibri" charset="0"/>
              </a:rPr>
            </a:br>
            <a:endParaRPr lang="en-US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5308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Collaboration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662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HW and MP discussions are allowed. </a:t>
            </a:r>
          </a:p>
          <a:p>
            <a:pPr eaLnBrk="1" hangingPunct="1"/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Must write your own solution. </a:t>
            </a:r>
          </a:p>
          <a:p>
            <a:pPr eaLnBrk="1" hangingPunct="1"/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Explicitly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state at the top of you solution the 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names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of students you discussed your solution with. </a:t>
            </a:r>
          </a:p>
          <a:p>
            <a:pPr eaLnBrk="1" hangingPunct="1"/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For MPs, you </a:t>
            </a:r>
            <a:r>
              <a:rPr lang="en-US" dirty="0">
                <a:latin typeface="Calibri" charset="0"/>
                <a:ea typeface="Calibri" charset="0"/>
                <a:cs typeface="Calibri" charset="0"/>
              </a:rPr>
              <a:t>are not allowed to look at anyone else's solution. </a:t>
            </a:r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pPr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Academic honesty</a:t>
            </a:r>
          </a:p>
          <a:p>
            <a:pPr lvl="1" eaLnBrk="1" hangingPunct="1"/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All infraction will be reported to the college of Engineering</a:t>
            </a:r>
            <a:r>
              <a:rPr lang="is-IS" dirty="0" smtClean="0">
                <a:latin typeface="Calibri" charset="0"/>
                <a:ea typeface="Calibri" charset="0"/>
                <a:cs typeface="Calibri" charset="0"/>
              </a:rPr>
              <a:t>… no exceptions!</a:t>
            </a:r>
            <a:endParaRPr lang="en-US" dirty="0" smtClean="0">
              <a:latin typeface="Calibri" charset="0"/>
              <a:ea typeface="Calibri" charset="0"/>
              <a:cs typeface="Calibri" charset="0"/>
            </a:endParaRPr>
          </a:p>
          <a:p>
            <a:pPr eaLnBrk="1" hangingPunct="1"/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68535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Piazza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662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 </a:t>
            </a:r>
            <a:r>
              <a:rPr lang="en-US" dirty="0" smtClean="0">
                <a:hlinkClick r:id="rId3"/>
              </a:rPr>
              <a:t>http</a:t>
            </a:r>
            <a:r>
              <a:rPr lang="en-US" dirty="0">
                <a:hlinkClick r:id="rId3"/>
              </a:rPr>
              <a:t>://piazza.com/illinois/fall2017/ececs438</a:t>
            </a:r>
            <a:r>
              <a:rPr lang="en-US" dirty="0" smtClean="0"/>
              <a:t/>
            </a:r>
            <a:br>
              <a:rPr lang="en-US" dirty="0" smtClean="0"/>
            </a:br>
            <a:endParaRPr lang="en-US" dirty="0" smtClean="0"/>
          </a:p>
          <a:p>
            <a:r>
              <a:rPr lang="en-US" sz="2400" dirty="0" smtClean="0"/>
              <a:t>Post </a:t>
            </a:r>
            <a:r>
              <a:rPr lang="en-US" sz="2400" dirty="0"/>
              <a:t>your question significantly before the deadline if you want a response from staff</a:t>
            </a:r>
            <a:r>
              <a:rPr lang="en-US" sz="2400" dirty="0" smtClean="0"/>
              <a:t>.</a:t>
            </a:r>
          </a:p>
          <a:p>
            <a:endParaRPr lang="en-US" sz="2400" dirty="0"/>
          </a:p>
          <a:p>
            <a:r>
              <a:rPr lang="en-US" sz="2400" dirty="0"/>
              <a:t>Monitor Piazza for answers to your classmates' questions and other clarifications and announcements. Many students will have similar questions.</a:t>
            </a:r>
          </a:p>
          <a:p>
            <a:endParaRPr lang="en-US" sz="2400" dirty="0" smtClean="0"/>
          </a:p>
          <a:p>
            <a:r>
              <a:rPr lang="en-US" sz="2400" dirty="0" smtClean="0"/>
              <a:t>Help </a:t>
            </a:r>
            <a:r>
              <a:rPr lang="en-US" sz="2400" dirty="0"/>
              <a:t>answer each other's questions. We will try to approve non-staff answers if they are correct and we have time.</a:t>
            </a:r>
          </a:p>
          <a:p>
            <a:pPr eaLnBrk="1" hangingPunct="1"/>
            <a:endParaRPr lang="en-US" altLang="x-none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49892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x-none" sz="4000" dirty="0" smtClean="0">
                <a:latin typeface="Calibri Light" charset="0"/>
                <a:ea typeface="Calibri Light" charset="0"/>
                <a:cs typeface="Calibri Light" charset="0"/>
              </a:rPr>
              <a:t>ECE/CS 438 Exams</a:t>
            </a:r>
            <a:endParaRPr lang="en-US" altLang="x-none" sz="4000" dirty="0">
              <a:latin typeface="Calibri Light" charset="0"/>
              <a:ea typeface="Calibri Light" charset="0"/>
              <a:cs typeface="Calibri Light" charset="0"/>
            </a:endParaRPr>
          </a:p>
        </p:txBody>
      </p:sp>
      <p:sp>
        <p:nvSpPr>
          <p:cNvPr id="2662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en-US" altLang="x-none" dirty="0" smtClean="0">
                <a:latin typeface="Calibri" charset="0"/>
                <a:ea typeface="Calibri" charset="0"/>
                <a:cs typeface="Calibri" charset="0"/>
              </a:rPr>
              <a:t>Midterm</a:t>
            </a:r>
            <a:r>
              <a:rPr lang="en-US" altLang="x-none" dirty="0" smtClean="0"/>
              <a:t>: </a:t>
            </a:r>
          </a:p>
          <a:p>
            <a:pPr lvl="1" eaLnBrk="1" hangingPunct="1"/>
            <a:r>
              <a:rPr lang="nb-NO" dirty="0" smtClean="0"/>
              <a:t>Time: </a:t>
            </a:r>
            <a:r>
              <a:rPr lang="nb-NO" dirty="0" err="1" smtClean="0"/>
              <a:t>October</a:t>
            </a:r>
            <a:r>
              <a:rPr lang="nb-NO" dirty="0" smtClean="0"/>
              <a:t> </a:t>
            </a:r>
            <a:r>
              <a:rPr lang="nb-NO" dirty="0"/>
              <a:t>23 at </a:t>
            </a:r>
            <a:r>
              <a:rPr lang="nb-NO" dirty="0" smtClean="0"/>
              <a:t>6pm (Tentative)</a:t>
            </a:r>
          </a:p>
          <a:p>
            <a:pPr lvl="1" eaLnBrk="1" hangingPunct="1"/>
            <a:r>
              <a:rPr lang="nb-NO" dirty="0" smtClean="0"/>
              <a:t>If </a:t>
            </a:r>
            <a:r>
              <a:rPr lang="nb-NO" dirty="0" err="1" smtClean="0"/>
              <a:t>conflict</a:t>
            </a:r>
            <a:r>
              <a:rPr lang="nb-NO" dirty="0" smtClean="0"/>
              <a:t>... </a:t>
            </a:r>
            <a:r>
              <a:rPr lang="nb-NO" dirty="0" err="1" smtClean="0"/>
              <a:t>Inform</a:t>
            </a:r>
            <a:r>
              <a:rPr lang="nb-NO" dirty="0" smtClean="0"/>
              <a:t> </a:t>
            </a:r>
            <a:r>
              <a:rPr lang="nb-NO" dirty="0" err="1" smtClean="0"/>
              <a:t>us</a:t>
            </a:r>
            <a:r>
              <a:rPr lang="nb-NO" dirty="0" smtClean="0"/>
              <a:t> ASAP</a:t>
            </a:r>
          </a:p>
          <a:p>
            <a:pPr lvl="1" eaLnBrk="1" hangingPunct="1"/>
            <a:r>
              <a:rPr lang="nb-NO" dirty="0" err="1" smtClean="0"/>
              <a:t>Closed</a:t>
            </a:r>
            <a:r>
              <a:rPr lang="nb-NO" dirty="0" smtClean="0"/>
              <a:t> book.</a:t>
            </a:r>
          </a:p>
          <a:p>
            <a:pPr lvl="1" eaLnBrk="1" hangingPunct="1"/>
            <a:r>
              <a:rPr lang="nb-NO" dirty="0" err="1" smtClean="0"/>
              <a:t>Cheat</a:t>
            </a:r>
            <a:r>
              <a:rPr lang="nb-NO" dirty="0" smtClean="0"/>
              <a:t> </a:t>
            </a:r>
            <a:r>
              <a:rPr lang="nb-NO" dirty="0" err="1" smtClean="0"/>
              <a:t>Sheet</a:t>
            </a:r>
            <a:r>
              <a:rPr lang="nb-NO" dirty="0" smtClean="0"/>
              <a:t>: 1 double </a:t>
            </a:r>
            <a:r>
              <a:rPr lang="nb-NO" dirty="0" err="1" smtClean="0"/>
              <a:t>sided</a:t>
            </a:r>
            <a:r>
              <a:rPr lang="nb-NO" dirty="0" smtClean="0"/>
              <a:t> letter </a:t>
            </a:r>
            <a:r>
              <a:rPr lang="nb-NO" dirty="0" err="1" smtClean="0"/>
              <a:t>paper</a:t>
            </a:r>
            <a:r>
              <a:rPr lang="nb-NO" dirty="0" smtClean="0"/>
              <a:t>.</a:t>
            </a:r>
          </a:p>
          <a:p>
            <a:pPr lvl="1" eaLnBrk="1" hangingPunct="1"/>
            <a:endParaRPr lang="nb-NO" dirty="0" smtClean="0"/>
          </a:p>
          <a:p>
            <a:pPr eaLnBrk="1" hangingPunct="1"/>
            <a:r>
              <a:rPr lang="en-US" altLang="x-none" dirty="0" smtClean="0"/>
              <a:t>Final: </a:t>
            </a:r>
          </a:p>
          <a:p>
            <a:pPr lvl="1" eaLnBrk="1" hangingPunct="1"/>
            <a:r>
              <a:rPr lang="nb-NO" dirty="0" smtClean="0"/>
              <a:t>Time &amp; Place: TBD</a:t>
            </a:r>
          </a:p>
          <a:p>
            <a:pPr lvl="1" eaLnBrk="1" hangingPunct="1"/>
            <a:r>
              <a:rPr lang="nb-NO" dirty="0" smtClean="0"/>
              <a:t>Covers </a:t>
            </a:r>
            <a:r>
              <a:rPr lang="nb-NO" dirty="0" err="1" smtClean="0"/>
              <a:t>entire</a:t>
            </a:r>
            <a:r>
              <a:rPr lang="nb-NO" dirty="0" smtClean="0"/>
              <a:t> </a:t>
            </a:r>
            <a:r>
              <a:rPr lang="nb-NO" dirty="0" err="1" smtClean="0"/>
              <a:t>course</a:t>
            </a:r>
            <a:endParaRPr lang="nb-NO" dirty="0" smtClean="0"/>
          </a:p>
          <a:p>
            <a:pPr lvl="1" eaLnBrk="1" hangingPunct="1"/>
            <a:r>
              <a:rPr lang="nb-NO" dirty="0" err="1" smtClean="0"/>
              <a:t>Closed</a:t>
            </a:r>
            <a:r>
              <a:rPr lang="nb-NO" dirty="0" smtClean="0"/>
              <a:t> book.</a:t>
            </a:r>
          </a:p>
          <a:p>
            <a:pPr lvl="1" eaLnBrk="1" hangingPunct="1"/>
            <a:r>
              <a:rPr lang="nb-NO" dirty="0" err="1" smtClean="0"/>
              <a:t>Cheat</a:t>
            </a:r>
            <a:r>
              <a:rPr lang="nb-NO" dirty="0" smtClean="0"/>
              <a:t> </a:t>
            </a:r>
            <a:r>
              <a:rPr lang="nb-NO" dirty="0" err="1" smtClean="0"/>
              <a:t>Sheet</a:t>
            </a:r>
            <a:r>
              <a:rPr lang="nb-NO" dirty="0" smtClean="0"/>
              <a:t>: 2 double </a:t>
            </a:r>
            <a:r>
              <a:rPr lang="nb-NO" dirty="0" err="1" smtClean="0"/>
              <a:t>sided</a:t>
            </a:r>
            <a:r>
              <a:rPr lang="nb-NO" dirty="0" smtClean="0"/>
              <a:t> letter </a:t>
            </a:r>
            <a:r>
              <a:rPr lang="nb-NO" dirty="0" err="1" smtClean="0"/>
              <a:t>paper</a:t>
            </a:r>
            <a:r>
              <a:rPr lang="nb-NO" dirty="0" smtClean="0"/>
              <a:t>.</a:t>
            </a:r>
          </a:p>
          <a:p>
            <a:pPr lvl="1" eaLnBrk="1" hangingPunct="1"/>
            <a:endParaRPr lang="nb-NO" dirty="0"/>
          </a:p>
          <a:p>
            <a:pPr lvl="1" eaLnBrk="1" hangingPunct="1"/>
            <a:endParaRPr lang="nb-NO" dirty="0" smtClean="0"/>
          </a:p>
        </p:txBody>
      </p:sp>
    </p:spTree>
    <p:extLst>
      <p:ext uri="{BB962C8B-B14F-4D97-AF65-F5344CB8AC3E}">
        <p14:creationId xmlns:p14="http://schemas.microsoft.com/office/powerpoint/2010/main" val="6352664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3401" y="241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1: </a:t>
            </a:r>
            <a:r>
              <a:rPr lang="en-US" altLang="en-US" dirty="0" smtClean="0">
                <a:ea typeface="ＭＳ Ｐゴシック" charset="-128"/>
              </a:rPr>
              <a:t>Introduction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30723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0743" y="1371600"/>
            <a:ext cx="3799114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charset="2"/>
              <a:buNone/>
            </a:pPr>
            <a:r>
              <a:rPr lang="en-US" altLang="en-US" dirty="0" smtClean="0">
                <a:solidFill>
                  <a:srgbClr val="CC0000"/>
                </a:solidFill>
              </a:rPr>
              <a:t>Our Goal:</a:t>
            </a:r>
            <a:endParaRPr lang="en-US" altLang="en-US" dirty="0"/>
          </a:p>
          <a:p>
            <a:pPr eaLnBrk="1" hangingPunct="1">
              <a:lnSpc>
                <a:spcPct val="90000"/>
              </a:lnSpc>
            </a:pPr>
            <a:r>
              <a:rPr lang="en-US" altLang="en-US" dirty="0"/>
              <a:t>G</a:t>
            </a:r>
            <a:r>
              <a:rPr lang="en-US" altLang="en-US" dirty="0" smtClean="0"/>
              <a:t>et </a:t>
            </a:r>
            <a:r>
              <a:rPr lang="ja-JP" altLang="en-US" dirty="0"/>
              <a:t>“</a:t>
            </a:r>
            <a:r>
              <a:rPr lang="en-US" altLang="ja-JP" dirty="0"/>
              <a:t>feel</a:t>
            </a:r>
            <a:r>
              <a:rPr lang="ja-JP" altLang="en-US" dirty="0"/>
              <a:t>”</a:t>
            </a:r>
            <a:r>
              <a:rPr lang="en-US" altLang="ja-JP" dirty="0"/>
              <a:t> and terminology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dirty="0"/>
              <a:t>M</a:t>
            </a:r>
            <a:r>
              <a:rPr lang="en-US" altLang="en-US" dirty="0" smtClean="0"/>
              <a:t>ore </a:t>
            </a:r>
            <a:r>
              <a:rPr lang="en-US" altLang="en-US" dirty="0"/>
              <a:t>depth, detail later in course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dirty="0"/>
              <a:t>A</a:t>
            </a:r>
            <a:r>
              <a:rPr lang="en-US" altLang="en-US" dirty="0" smtClean="0"/>
              <a:t>pproach</a:t>
            </a:r>
            <a:r>
              <a:rPr lang="en-US" altLang="en-US" dirty="0"/>
              <a:t>:</a:t>
            </a:r>
          </a:p>
          <a:p>
            <a:pPr lvl="1" eaLnBrk="1" hangingPunct="1">
              <a:lnSpc>
                <a:spcPct val="90000"/>
              </a:lnSpc>
              <a:buSzPct val="85000"/>
            </a:pPr>
            <a:r>
              <a:rPr lang="en-US" altLang="en-US" sz="2800" dirty="0"/>
              <a:t>U</a:t>
            </a:r>
            <a:r>
              <a:rPr lang="en-US" altLang="en-US" sz="2800" dirty="0" smtClean="0"/>
              <a:t>se </a:t>
            </a:r>
            <a:r>
              <a:rPr lang="en-US" altLang="en-US" sz="2800" dirty="0"/>
              <a:t>Internet as example</a:t>
            </a:r>
          </a:p>
          <a:p>
            <a:pPr lvl="1" eaLnBrk="1" hangingPunct="1">
              <a:lnSpc>
                <a:spcPct val="90000"/>
              </a:lnSpc>
            </a:pPr>
            <a:endParaRPr lang="en-US" altLang="en-US" sz="2800" dirty="0"/>
          </a:p>
        </p:txBody>
      </p:sp>
      <p:sp>
        <p:nvSpPr>
          <p:cNvPr id="30724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32514" y="1328056"/>
            <a:ext cx="5029200" cy="5245100"/>
          </a:xfrm>
        </p:spPr>
        <p:txBody>
          <a:bodyPr/>
          <a:lstStyle/>
          <a:p>
            <a:pPr eaLnBrk="1" hangingPunct="1">
              <a:buFont typeface="Wingdings" charset="2"/>
              <a:buNone/>
            </a:pPr>
            <a:r>
              <a:rPr lang="en-US" altLang="en-US" dirty="0" smtClean="0">
                <a:solidFill>
                  <a:srgbClr val="CC0000"/>
                </a:solidFill>
              </a:rPr>
              <a:t>Overview:</a:t>
            </a:r>
            <a:endParaRPr lang="en-US" altLang="en-US" dirty="0">
              <a:solidFill>
                <a:srgbClr val="CC0000"/>
              </a:solidFill>
            </a:endParaRPr>
          </a:p>
          <a:p>
            <a:pPr eaLnBrk="1" hangingPunct="1"/>
            <a:r>
              <a:rPr lang="en-US" altLang="en-US" sz="2400" dirty="0"/>
              <a:t>W</a:t>
            </a:r>
            <a:r>
              <a:rPr lang="en-US" altLang="en-US" sz="2400" dirty="0" smtClean="0"/>
              <a:t>hat</a:t>
            </a:r>
            <a:r>
              <a:rPr lang="ja-JP" altLang="en-US" sz="2400" dirty="0"/>
              <a:t>’</a:t>
            </a:r>
            <a:r>
              <a:rPr lang="en-US" altLang="ja-JP" sz="2400" dirty="0"/>
              <a:t>s the Internet?</a:t>
            </a:r>
          </a:p>
          <a:p>
            <a:pPr eaLnBrk="1" hangingPunct="1"/>
            <a:r>
              <a:rPr lang="en-US" altLang="en-US" sz="2400" dirty="0"/>
              <a:t>W</a:t>
            </a:r>
            <a:r>
              <a:rPr lang="en-US" altLang="en-US" sz="2400" dirty="0" smtClean="0"/>
              <a:t>hat</a:t>
            </a:r>
            <a:r>
              <a:rPr lang="ja-JP" altLang="en-US" sz="2400" dirty="0"/>
              <a:t>’</a:t>
            </a:r>
            <a:r>
              <a:rPr lang="en-US" altLang="ja-JP" sz="2400" dirty="0"/>
              <a:t>s a protocol?</a:t>
            </a:r>
          </a:p>
          <a:p>
            <a:pPr eaLnBrk="1" hangingPunct="1"/>
            <a:r>
              <a:rPr lang="en-US" altLang="en-US" sz="2400" dirty="0"/>
              <a:t>N</a:t>
            </a:r>
            <a:r>
              <a:rPr lang="en-US" altLang="en-US" sz="2400" dirty="0" smtClean="0"/>
              <a:t>etwork </a:t>
            </a:r>
            <a:r>
              <a:rPr lang="en-US" altLang="en-US" sz="2400" dirty="0"/>
              <a:t>edge; hosts, access net, physical media</a:t>
            </a:r>
          </a:p>
          <a:p>
            <a:pPr eaLnBrk="1" hangingPunct="1"/>
            <a:r>
              <a:rPr lang="en-US" altLang="en-US" sz="2400" dirty="0"/>
              <a:t>N</a:t>
            </a:r>
            <a:r>
              <a:rPr lang="en-US" altLang="en-US" sz="2400" dirty="0" smtClean="0"/>
              <a:t>etwork </a:t>
            </a:r>
            <a:r>
              <a:rPr lang="en-US" altLang="en-US" sz="2400" dirty="0"/>
              <a:t>core: packet/circuit switching, Internet structure</a:t>
            </a:r>
          </a:p>
          <a:p>
            <a:pPr eaLnBrk="1" hangingPunct="1"/>
            <a:r>
              <a:rPr lang="en-US" altLang="en-US" sz="2400" dirty="0"/>
              <a:t>P</a:t>
            </a:r>
            <a:r>
              <a:rPr lang="en-US" altLang="en-US" sz="2400" dirty="0" smtClean="0"/>
              <a:t>erformance</a:t>
            </a:r>
            <a:r>
              <a:rPr lang="en-US" altLang="en-US" sz="2400" dirty="0"/>
              <a:t>: loss, delay, throughput</a:t>
            </a:r>
          </a:p>
          <a:p>
            <a:pPr eaLnBrk="1" hangingPunct="1"/>
            <a:r>
              <a:rPr lang="en-US" altLang="en-US" sz="2400" dirty="0"/>
              <a:t>P</a:t>
            </a:r>
            <a:r>
              <a:rPr lang="en-US" altLang="en-US" sz="2400" dirty="0" smtClean="0"/>
              <a:t>rotocol </a:t>
            </a:r>
            <a:r>
              <a:rPr lang="en-US" altLang="en-US" sz="2400" dirty="0"/>
              <a:t>layers, service models</a:t>
            </a:r>
          </a:p>
          <a:p>
            <a:pPr eaLnBrk="1" hangingPunct="1"/>
            <a:r>
              <a:rPr lang="en-US" altLang="en-US" sz="2400" dirty="0"/>
              <a:t>H</a:t>
            </a:r>
            <a:r>
              <a:rPr lang="en-US" altLang="en-US" sz="2400" dirty="0" smtClean="0"/>
              <a:t>istory</a:t>
            </a:r>
            <a:endParaRPr lang="en-US" altLang="en-US" sz="2400" dirty="0"/>
          </a:p>
          <a:p>
            <a:pPr eaLnBrk="1" hangingPunct="1">
              <a:buFont typeface="Wingdings" charset="2"/>
              <a:buNone/>
            </a:pP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16486870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1: </a:t>
            </a:r>
            <a:r>
              <a:rPr lang="en-US" altLang="en-US" dirty="0" smtClean="0">
                <a:ea typeface="ＭＳ Ｐゴシック" charset="-128"/>
              </a:rPr>
              <a:t>Roadmap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936625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What </a:t>
            </a: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is the Internet?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Network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edge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Network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core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Delay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, </a:t>
            </a: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Loss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, </a:t>
            </a: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Throughput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in networks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Protocol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layers, service models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History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90592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3414" y="190500"/>
            <a:ext cx="8382000" cy="936625"/>
          </a:xfrm>
        </p:spPr>
        <p:txBody>
          <a:bodyPr/>
          <a:lstStyle/>
          <a:p>
            <a:pPr eaLnBrk="1" hangingPunct="1"/>
            <a:r>
              <a:rPr lang="en-US" altLang="en-US" sz="3600" dirty="0" smtClean="0">
                <a:ea typeface="ＭＳ Ｐゴシック" charset="-128"/>
              </a:rPr>
              <a:t>What’</a:t>
            </a:r>
            <a:r>
              <a:rPr lang="en-US" altLang="ja-JP" sz="3600" dirty="0" smtClean="0">
                <a:ea typeface="ＭＳ Ｐゴシック" charset="-128"/>
              </a:rPr>
              <a:t>s </a:t>
            </a:r>
            <a:r>
              <a:rPr lang="en-US" altLang="ja-JP" sz="3600" dirty="0">
                <a:ea typeface="ＭＳ Ｐゴシック" charset="-128"/>
              </a:rPr>
              <a:t>the Internet: </a:t>
            </a:r>
            <a:r>
              <a:rPr lang="ja-JP" altLang="en-US" sz="3600" dirty="0">
                <a:ea typeface="ＭＳ Ｐゴシック" charset="-128"/>
              </a:rPr>
              <a:t>“</a:t>
            </a:r>
            <a:r>
              <a:rPr lang="en-US" altLang="ja-JP" sz="3600" dirty="0">
                <a:ea typeface="ＭＳ Ｐゴシック" charset="-128"/>
              </a:rPr>
              <a:t>nuts and bolts</a:t>
            </a:r>
            <a:r>
              <a:rPr lang="ja-JP" altLang="en-US" sz="3600" dirty="0">
                <a:ea typeface="ＭＳ Ｐゴシック" charset="-128"/>
              </a:rPr>
              <a:t>”</a:t>
            </a:r>
            <a:r>
              <a:rPr lang="en-US" altLang="ja-JP" sz="3600" dirty="0">
                <a:ea typeface="ＭＳ Ｐゴシック" charset="-128"/>
              </a:rPr>
              <a:t> </a:t>
            </a:r>
            <a:r>
              <a:rPr lang="en-US" altLang="ja-JP" sz="3600" dirty="0" smtClean="0">
                <a:ea typeface="ＭＳ Ｐゴシック" charset="-128"/>
              </a:rPr>
              <a:t>View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425676" y="1216557"/>
            <a:ext cx="3779838" cy="1951562"/>
          </a:xfrm>
        </p:spPr>
        <p:txBody>
          <a:bodyPr/>
          <a:lstStyle/>
          <a:p>
            <a:pPr marL="287338" indent="-287338" eaLnBrk="1" hangingPunct="1">
              <a:spcBef>
                <a:spcPct val="15000"/>
              </a:spcBef>
            </a:pPr>
            <a:r>
              <a:rPr lang="en-US" altLang="en-US" sz="2400" dirty="0" smtClean="0">
                <a:ea typeface="ＭＳ Ｐゴシック" charset="-128"/>
              </a:rPr>
              <a:t>Billions </a:t>
            </a:r>
            <a:r>
              <a:rPr lang="en-US" altLang="en-US" sz="2400" dirty="0">
                <a:ea typeface="ＭＳ Ｐゴシック" charset="-128"/>
              </a:rPr>
              <a:t>of connected computing devices: </a:t>
            </a:r>
          </a:p>
          <a:p>
            <a:pPr marL="631825" lvl="1" indent="-231775" eaLnBrk="1" hangingPunct="1">
              <a:spcBef>
                <a:spcPct val="15000"/>
              </a:spcBef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hosts </a:t>
            </a:r>
            <a:r>
              <a:rPr lang="en-US" altLang="en-US" i="1" dirty="0">
                <a:ea typeface="ＭＳ Ｐゴシック" charset="-128"/>
              </a:rPr>
              <a:t>=</a:t>
            </a: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 end systems</a:t>
            </a:r>
            <a:r>
              <a:rPr lang="en-US" altLang="en-US" i="1" dirty="0">
                <a:solidFill>
                  <a:srgbClr val="FF0000"/>
                </a:solidFill>
                <a:ea typeface="ＭＳ Ｐゴシック" charset="-128"/>
              </a:rPr>
              <a:t> </a:t>
            </a:r>
          </a:p>
          <a:p>
            <a:pPr marL="631825" lvl="1" indent="-231775" eaLnBrk="1" hangingPunct="1"/>
            <a:r>
              <a:rPr lang="en-US" altLang="en-US" dirty="0"/>
              <a:t>running </a:t>
            </a:r>
            <a:r>
              <a:rPr lang="en-US" altLang="en-US" i="1" dirty="0">
                <a:solidFill>
                  <a:srgbClr val="CC0000"/>
                </a:solidFill>
              </a:rPr>
              <a:t>network apps</a:t>
            </a:r>
            <a:endParaRPr lang="en-US" altLang="en-US" dirty="0">
              <a:solidFill>
                <a:srgbClr val="CC0000"/>
              </a:solidFill>
            </a:endParaRPr>
          </a:p>
        </p:txBody>
      </p:sp>
      <p:sp>
        <p:nvSpPr>
          <p:cNvPr id="4766" name="Rectangle 670"/>
          <p:cNvSpPr>
            <a:spLocks noChangeArrowheads="1"/>
          </p:cNvSpPr>
          <p:nvPr/>
        </p:nvSpPr>
        <p:spPr bwMode="auto">
          <a:xfrm>
            <a:off x="1831975" y="3040856"/>
            <a:ext cx="3368675" cy="188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28650" indent="-233363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C</a:t>
            </a:r>
            <a:r>
              <a:rPr lang="en-US" altLang="en-US" i="1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ommunication </a:t>
            </a:r>
            <a:r>
              <a:rPr lang="en-US" altLang="en-US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links</a:t>
            </a:r>
            <a:endParaRPr lang="en-US" altLang="en-US" dirty="0">
              <a:solidFill>
                <a:srgbClr val="CC0000"/>
              </a:solidFill>
              <a:latin typeface="Calibri" charset="0"/>
              <a:ea typeface="Calibri" charset="0"/>
              <a:cs typeface="Calibri" charset="0"/>
            </a:endParaRPr>
          </a:p>
          <a:p>
            <a:pPr lvl="1">
              <a:lnSpc>
                <a:spcPct val="80000"/>
              </a:lnSpc>
              <a:spcBef>
                <a:spcPct val="100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fiber, copper, radio, satellite</a:t>
            </a:r>
          </a:p>
          <a:p>
            <a:pPr lvl="1">
              <a:lnSpc>
                <a:spcPct val="80000"/>
              </a:lnSpc>
              <a:spcBef>
                <a:spcPct val="100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transmission rate: </a:t>
            </a:r>
            <a:r>
              <a:rPr lang="en-US" altLang="en-US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bandwidth</a:t>
            </a:r>
            <a:endParaRPr lang="en-US" altLang="en-US" dirty="0">
              <a:solidFill>
                <a:srgbClr val="CC0000"/>
              </a:solidFill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4767" name="Rectangle 671"/>
          <p:cNvSpPr>
            <a:spLocks noChangeArrowheads="1"/>
          </p:cNvSpPr>
          <p:nvPr/>
        </p:nvSpPr>
        <p:spPr bwMode="auto">
          <a:xfrm>
            <a:off x="1824037" y="5031581"/>
            <a:ext cx="3779838" cy="155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P</a:t>
            </a:r>
            <a:r>
              <a:rPr lang="en-US" sz="2400" i="1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acket </a:t>
            </a:r>
            <a:r>
              <a:rPr lang="en-US" sz="24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switches:</a:t>
            </a: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 forward packets (chunks of data)</a:t>
            </a:r>
          </a:p>
          <a:p>
            <a:pPr marL="628650" lvl="1" indent="-23336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i="1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routers</a:t>
            </a: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 and </a:t>
            </a:r>
            <a:r>
              <a:rPr lang="en-US" sz="2400" i="1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switches</a:t>
            </a:r>
          </a:p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defRPr/>
            </a:pPr>
            <a:endParaRPr lang="en-US" sz="2400" dirty="0">
              <a:latin typeface="Calibri" charset="0"/>
              <a:ea typeface="Calibri" charset="0"/>
              <a:cs typeface="Calibri" charset="0"/>
            </a:endParaRPr>
          </a:p>
        </p:txBody>
      </p:sp>
      <p:grpSp>
        <p:nvGrpSpPr>
          <p:cNvPr id="2" name="Group 842"/>
          <p:cNvGrpSpPr>
            <a:grpSpLocks/>
          </p:cNvGrpSpPr>
          <p:nvPr/>
        </p:nvGrpSpPr>
        <p:grpSpPr bwMode="auto">
          <a:xfrm>
            <a:off x="453232" y="3629438"/>
            <a:ext cx="1573212" cy="1060450"/>
            <a:chOff x="98" y="2320"/>
            <a:chExt cx="991" cy="668"/>
          </a:xfrm>
        </p:grpSpPr>
        <p:sp>
          <p:nvSpPr>
            <p:cNvPr id="22205" name="Text Box 666"/>
            <p:cNvSpPr txBox="1">
              <a:spLocks noChangeArrowheads="1"/>
            </p:cNvSpPr>
            <p:nvPr/>
          </p:nvSpPr>
          <p:spPr bwMode="auto">
            <a:xfrm>
              <a:off x="564" y="2728"/>
              <a:ext cx="383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 dirty="0"/>
                <a:t>wired</a:t>
              </a:r>
            </a:p>
            <a:p>
              <a:pPr>
                <a:lnSpc>
                  <a:spcPct val="75000"/>
                </a:lnSpc>
              </a:pPr>
              <a:r>
                <a:rPr lang="en-US" altLang="en-US" sz="1400" dirty="0"/>
                <a:t>links</a:t>
              </a:r>
            </a:p>
          </p:txBody>
        </p:sp>
        <p:sp>
          <p:nvSpPr>
            <p:cNvPr id="22206" name="Text Box 669"/>
            <p:cNvSpPr txBox="1">
              <a:spLocks noChangeArrowheads="1"/>
            </p:cNvSpPr>
            <p:nvPr/>
          </p:nvSpPr>
          <p:spPr bwMode="auto">
            <a:xfrm>
              <a:off x="569" y="2465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 dirty="0"/>
                <a:t>wireless</a:t>
              </a:r>
            </a:p>
            <a:p>
              <a:pPr>
                <a:lnSpc>
                  <a:spcPct val="75000"/>
                </a:lnSpc>
              </a:pPr>
              <a:r>
                <a:rPr lang="en-US" altLang="en-US" sz="1400" dirty="0"/>
                <a:t>links</a:t>
              </a:r>
            </a:p>
          </p:txBody>
        </p:sp>
        <p:grpSp>
          <p:nvGrpSpPr>
            <p:cNvPr id="22207" name="Group 819"/>
            <p:cNvGrpSpPr>
              <a:grpSpLocks/>
            </p:cNvGrpSpPr>
            <p:nvPr/>
          </p:nvGrpSpPr>
          <p:grpSpPr bwMode="auto">
            <a:xfrm>
              <a:off x="385" y="2320"/>
              <a:ext cx="201" cy="282"/>
              <a:chOff x="742" y="2409"/>
              <a:chExt cx="576" cy="881"/>
            </a:xfrm>
          </p:grpSpPr>
          <p:grpSp>
            <p:nvGrpSpPr>
              <p:cNvPr id="22212" name="Group 820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22215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16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17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18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19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0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1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2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3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4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5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6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7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8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  <p:sp>
              <p:nvSpPr>
                <p:cNvPr id="22229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pic>
            <p:nvPicPr>
              <p:cNvPr id="22213" name="Picture 836" descr="cell_tower_radiation copy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14" name="Oval 837"/>
              <p:cNvSpPr>
                <a:spLocks noChangeArrowheads="1"/>
              </p:cNvSpPr>
              <p:nvPr/>
            </p:nvSpPr>
            <p:spPr bwMode="auto">
              <a:xfrm>
                <a:off x="986" y="2596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</p:grpSp>
        <p:grpSp>
          <p:nvGrpSpPr>
            <p:cNvPr id="22208" name="Group 838"/>
            <p:cNvGrpSpPr>
              <a:grpSpLocks/>
            </p:cNvGrpSpPr>
            <p:nvPr/>
          </p:nvGrpSpPr>
          <p:grpSpPr bwMode="auto">
            <a:xfrm>
              <a:off x="98" y="2444"/>
              <a:ext cx="355" cy="265"/>
              <a:chOff x="2967" y="478"/>
              <a:chExt cx="788" cy="625"/>
            </a:xfrm>
          </p:grpSpPr>
          <p:pic>
            <p:nvPicPr>
              <p:cNvPr id="22210" name="Picture 839" descr="access_point_stylized_small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11" name="Picture 840" descr="antenna_radiation_stylize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2209" name="Line 841"/>
            <p:cNvSpPr>
              <a:spLocks noChangeShapeType="1"/>
            </p:cNvSpPr>
            <p:nvPr/>
          </p:nvSpPr>
          <p:spPr bwMode="auto">
            <a:xfrm>
              <a:off x="288" y="2830"/>
              <a:ext cx="2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" name="Group 852"/>
          <p:cNvGrpSpPr>
            <a:grpSpLocks/>
          </p:cNvGrpSpPr>
          <p:nvPr/>
        </p:nvGrpSpPr>
        <p:grpSpPr bwMode="auto">
          <a:xfrm>
            <a:off x="701636" y="5495131"/>
            <a:ext cx="646112" cy="477837"/>
            <a:chOff x="293" y="3440"/>
            <a:chExt cx="407" cy="301"/>
          </a:xfrm>
        </p:grpSpPr>
        <p:sp>
          <p:nvSpPr>
            <p:cNvPr id="22195" name="Text Box 662"/>
            <p:cNvSpPr txBox="1">
              <a:spLocks noChangeArrowheads="1"/>
            </p:cNvSpPr>
            <p:nvPr/>
          </p:nvSpPr>
          <p:spPr bwMode="auto">
            <a:xfrm>
              <a:off x="293" y="3549"/>
              <a:ext cx="40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/>
                <a:t>router</a:t>
              </a:r>
            </a:p>
          </p:txBody>
        </p:sp>
        <p:grpSp>
          <p:nvGrpSpPr>
            <p:cNvPr id="22196" name="Group 843"/>
            <p:cNvGrpSpPr>
              <a:grpSpLocks/>
            </p:cNvGrpSpPr>
            <p:nvPr/>
          </p:nvGrpSpPr>
          <p:grpSpPr bwMode="auto">
            <a:xfrm>
              <a:off x="337" y="3440"/>
              <a:ext cx="306" cy="128"/>
              <a:chOff x="4650" y="1129"/>
              <a:chExt cx="246" cy="95"/>
            </a:xfrm>
          </p:grpSpPr>
          <p:sp>
            <p:nvSpPr>
              <p:cNvPr id="22197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98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99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200" name="Group 847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2203" name="Freeform 8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04" name="Freeform 8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201" name="Line 850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202" name="Line 851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13439" name="Group 1201"/>
          <p:cNvGrpSpPr>
            <a:grpSpLocks/>
          </p:cNvGrpSpPr>
          <p:nvPr/>
        </p:nvGrpSpPr>
        <p:grpSpPr bwMode="auto">
          <a:xfrm>
            <a:off x="423069" y="1349608"/>
            <a:ext cx="1555750" cy="1622425"/>
            <a:chOff x="210" y="833"/>
            <a:chExt cx="980" cy="1022"/>
          </a:xfrm>
        </p:grpSpPr>
        <p:sp>
          <p:nvSpPr>
            <p:cNvPr id="22128" name="Text Box 667"/>
            <p:cNvSpPr txBox="1">
              <a:spLocks noChangeArrowheads="1"/>
            </p:cNvSpPr>
            <p:nvPr/>
          </p:nvSpPr>
          <p:spPr bwMode="auto">
            <a:xfrm>
              <a:off x="479" y="1667"/>
              <a:ext cx="71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 dirty="0"/>
                <a:t>smartphone</a:t>
              </a:r>
            </a:p>
          </p:txBody>
        </p:sp>
        <p:sp>
          <p:nvSpPr>
            <p:cNvPr id="22129" name="Text Box 663"/>
            <p:cNvSpPr txBox="1">
              <a:spLocks noChangeArrowheads="1"/>
            </p:cNvSpPr>
            <p:nvPr/>
          </p:nvSpPr>
          <p:spPr bwMode="auto">
            <a:xfrm>
              <a:off x="487" y="872"/>
              <a:ext cx="2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/>
                <a:t>PC</a:t>
              </a:r>
            </a:p>
          </p:txBody>
        </p:sp>
        <p:sp>
          <p:nvSpPr>
            <p:cNvPr id="22130" name="Text Box 664"/>
            <p:cNvSpPr txBox="1">
              <a:spLocks noChangeArrowheads="1"/>
            </p:cNvSpPr>
            <p:nvPr/>
          </p:nvSpPr>
          <p:spPr bwMode="auto">
            <a:xfrm>
              <a:off x="488" y="1096"/>
              <a:ext cx="42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 dirty="0"/>
                <a:t>server</a:t>
              </a:r>
            </a:p>
          </p:txBody>
        </p:sp>
        <p:sp>
          <p:nvSpPr>
            <p:cNvPr id="22131" name="Text Box 665"/>
            <p:cNvSpPr txBox="1">
              <a:spLocks noChangeArrowheads="1"/>
            </p:cNvSpPr>
            <p:nvPr/>
          </p:nvSpPr>
          <p:spPr bwMode="auto">
            <a:xfrm>
              <a:off x="493" y="1390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 dirty="0"/>
                <a:t>wireless</a:t>
              </a:r>
            </a:p>
            <a:p>
              <a:pPr>
                <a:lnSpc>
                  <a:spcPct val="75000"/>
                </a:lnSpc>
              </a:pPr>
              <a:r>
                <a:rPr lang="en-US" altLang="en-US" sz="1400" dirty="0"/>
                <a:t>laptop</a:t>
              </a:r>
            </a:p>
          </p:txBody>
        </p:sp>
        <p:grpSp>
          <p:nvGrpSpPr>
            <p:cNvPr id="22132" name="Group 805"/>
            <p:cNvGrpSpPr>
              <a:grpSpLocks/>
            </p:cNvGrpSpPr>
            <p:nvPr/>
          </p:nvGrpSpPr>
          <p:grpSpPr bwMode="auto">
            <a:xfrm flipH="1">
              <a:off x="244" y="833"/>
              <a:ext cx="261" cy="235"/>
              <a:chOff x="2839" y="3501"/>
              <a:chExt cx="755" cy="803"/>
            </a:xfrm>
          </p:grpSpPr>
          <p:pic>
            <p:nvPicPr>
              <p:cNvPr id="22193" name="Picture 80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94" name="Freeform 80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22133" name="Group 808"/>
            <p:cNvGrpSpPr>
              <a:grpSpLocks/>
            </p:cNvGrpSpPr>
            <p:nvPr/>
          </p:nvGrpSpPr>
          <p:grpSpPr bwMode="auto">
            <a:xfrm>
              <a:off x="298" y="1682"/>
              <a:ext cx="234" cy="173"/>
              <a:chOff x="2751" y="1851"/>
              <a:chExt cx="462" cy="478"/>
            </a:xfrm>
          </p:grpSpPr>
          <p:pic>
            <p:nvPicPr>
              <p:cNvPr id="22191" name="Picture 809" descr="iphone_stylized_small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92" name="Picture 810" descr="antenna_radiation_stylized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134" name="Group 1088"/>
            <p:cNvGrpSpPr>
              <a:grpSpLocks/>
            </p:cNvGrpSpPr>
            <p:nvPr/>
          </p:nvGrpSpPr>
          <p:grpSpPr bwMode="auto">
            <a:xfrm>
              <a:off x="210" y="1368"/>
              <a:ext cx="301" cy="236"/>
              <a:chOff x="877" y="1008"/>
              <a:chExt cx="2747" cy="2591"/>
            </a:xfrm>
          </p:grpSpPr>
          <p:pic>
            <p:nvPicPr>
              <p:cNvPr id="22168" name="Picture 1089" descr="antenna_stylized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69" name="Picture 1090" descr="laptop_keyboard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70" name="Freeform 1091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22171" name="Picture 1092" descr="screen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72" name="Freeform 1093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73" name="Freeform 1094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74" name="Freeform 1095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75" name="Freeform 1096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76" name="Freeform 1097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77" name="Freeform 1098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2178" name="Group 1099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2185" name="Freeform 1100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86" name="Freeform 1101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87" name="Freeform 1102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88" name="Freeform 1103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89" name="Freeform 1104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90" name="Freeform 1105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179" name="Freeform 1106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80" name="Freeform 1107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81" name="Freeform 1108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82" name="Freeform 1109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83" name="Freeform 1110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84" name="Freeform 1111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2135" name="Group 1168"/>
            <p:cNvGrpSpPr>
              <a:grpSpLocks/>
            </p:cNvGrpSpPr>
            <p:nvPr/>
          </p:nvGrpSpPr>
          <p:grpSpPr bwMode="auto">
            <a:xfrm>
              <a:off x="340" y="1097"/>
              <a:ext cx="157" cy="256"/>
              <a:chOff x="4140" y="429"/>
              <a:chExt cx="1425" cy="2396"/>
            </a:xfrm>
          </p:grpSpPr>
          <p:sp>
            <p:nvSpPr>
              <p:cNvPr id="22136" name="Freeform 1169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37" name="Rectangle 1170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38" name="Freeform 1171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39" name="Freeform 1172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40" name="Rectangle 1173"/>
              <p:cNvSpPr>
                <a:spLocks noChangeArrowheads="1"/>
              </p:cNvSpPr>
              <p:nvPr/>
            </p:nvSpPr>
            <p:spPr bwMode="auto">
              <a:xfrm>
                <a:off x="4213" y="691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2141" name="Group 1174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166" name="AutoShape 1175"/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25" cy="13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167" name="AutoShape 1176"/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691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142" name="Rectangle 1177"/>
              <p:cNvSpPr>
                <a:spLocks noChangeArrowheads="1"/>
              </p:cNvSpPr>
              <p:nvPr/>
            </p:nvSpPr>
            <p:spPr bwMode="auto">
              <a:xfrm>
                <a:off x="4222" y="1019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2143" name="Group 1178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164" name="AutoShape 1179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5" cy="14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165" name="AutoShape 1180"/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1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144" name="Rectangle 1181"/>
              <p:cNvSpPr>
                <a:spLocks noChangeArrowheads="1"/>
              </p:cNvSpPr>
              <p:nvPr/>
            </p:nvSpPr>
            <p:spPr bwMode="auto">
              <a:xfrm>
                <a:off x="4213" y="1356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45" name="Rectangle 1182"/>
              <p:cNvSpPr>
                <a:spLocks noChangeArrowheads="1"/>
              </p:cNvSpPr>
              <p:nvPr/>
            </p:nvSpPr>
            <p:spPr bwMode="auto">
              <a:xfrm>
                <a:off x="4231" y="1655"/>
                <a:ext cx="590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2146" name="Group 1183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162" name="AutoShape 1184"/>
                <p:cNvSpPr>
                  <a:spLocks noChangeArrowheads="1"/>
                </p:cNvSpPr>
                <p:nvPr/>
              </p:nvSpPr>
              <p:spPr bwMode="auto">
                <a:xfrm>
                  <a:off x="619" y="2568"/>
                  <a:ext cx="724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163" name="AutoShape 1185"/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147" name="Freeform 1186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2148" name="Group 1187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160" name="AutoShape 1188"/>
                <p:cNvSpPr>
                  <a:spLocks noChangeArrowheads="1"/>
                </p:cNvSpPr>
                <p:nvPr/>
              </p:nvSpPr>
              <p:spPr bwMode="auto">
                <a:xfrm>
                  <a:off x="614" y="2569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161" name="AutoShape 1189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149" name="Rectangle 1190"/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3" cy="2293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50" name="Freeform 1191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51" name="Freeform 1192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52" name="Oval 1193"/>
              <p:cNvSpPr>
                <a:spLocks noChangeArrowheads="1"/>
              </p:cNvSpPr>
              <p:nvPr/>
            </p:nvSpPr>
            <p:spPr bwMode="auto">
              <a:xfrm>
                <a:off x="5520" y="2610"/>
                <a:ext cx="45" cy="94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53" name="Freeform 1194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54" name="AutoShape 1195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8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55" name="AutoShape 1196"/>
              <p:cNvSpPr>
                <a:spLocks noChangeArrowheads="1"/>
              </p:cNvSpPr>
              <p:nvPr/>
            </p:nvSpPr>
            <p:spPr bwMode="auto">
              <a:xfrm>
                <a:off x="4204" y="2713"/>
                <a:ext cx="1071" cy="8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56" name="Oval 1197"/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57" name="Oval 1198"/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3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158" name="Oval 1199"/>
              <p:cNvSpPr>
                <a:spLocks noChangeArrowheads="1"/>
              </p:cNvSpPr>
              <p:nvPr/>
            </p:nvSpPr>
            <p:spPr bwMode="auto">
              <a:xfrm>
                <a:off x="4666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59" name="Rectangle 1200"/>
              <p:cNvSpPr>
                <a:spLocks noChangeArrowheads="1"/>
              </p:cNvSpPr>
              <p:nvPr/>
            </p:nvSpPr>
            <p:spPr bwMode="auto">
              <a:xfrm>
                <a:off x="5066" y="1833"/>
                <a:ext cx="82" cy="76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</p:grpSp>
      </p:grpSp>
      <p:grpSp>
        <p:nvGrpSpPr>
          <p:cNvPr id="21515" name="Group 2"/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1516" name="Freeform 416"/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17" name="Freeform 415"/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18" name="Freeform 665"/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519" name="Group 666"/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2126" name="Rectangle 6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127" name="AutoShape 6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21520" name="Freeform 669"/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21" name="Line 670"/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522" name="Line 671"/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523" name="Line 672"/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524" name="Line 674"/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25" name="Line 675"/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26" name="Line 678"/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27" name="Line 679"/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28" name="Line 680"/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29" name="Line 682"/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30" name="Line 683"/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21531" name="Picture 684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32" name="Line 685"/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533" name="Line 686"/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21534" name="Picture 708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35" name="Line 711"/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36" name="Line 712"/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37" name="Line 713"/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38" name="Line 714"/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39" name="Line 715"/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0" name="Line 716"/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1" name="Line 717"/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2" name="Line 718"/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3" name="Line 719"/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4" name="Line 720"/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5" name="Line 721"/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6" name="Line 722"/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7" name="Line 723"/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8" name="Line 724"/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49" name="Line 725"/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50" name="Line 726"/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51" name="Line 727"/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52" name="Line 728"/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53" name="Oval 407"/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dirty="0">
                <a:latin typeface="Times New Roman" charset="0"/>
              </a:endParaRPr>
            </a:p>
          </p:txBody>
        </p:sp>
        <p:sp>
          <p:nvSpPr>
            <p:cNvPr id="21554" name="Rectangle 410"/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 dirty="0">
                <a:latin typeface="Times New Roman" charset="0"/>
              </a:endParaRPr>
            </a:p>
          </p:txBody>
        </p:sp>
        <p:sp>
          <p:nvSpPr>
            <p:cNvPr id="21555" name="Oval 411"/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dirty="0">
                <a:latin typeface="Times New Roman" charset="0"/>
              </a:endParaRPr>
            </a:p>
          </p:txBody>
        </p:sp>
        <p:grpSp>
          <p:nvGrpSpPr>
            <p:cNvPr id="21556" name="Group 732"/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2124" name="Freeform 7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25" name="Freeform 7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557" name="Line 735"/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58" name="Line 736"/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559" name="Group 737"/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211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1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1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119" name="Group 74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22" name="Freeform 74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23" name="Freeform 74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120" name="Line 74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21" name="Line 74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560" name="Group 746"/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210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0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1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111" name="Group 75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14" name="Freeform 75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15" name="Freeform 75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112" name="Line 75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13" name="Line 75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561" name="Group 764"/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210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0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10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103" name="Group 76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06" name="Freeform 76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107" name="Freeform 77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104" name="Line 77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05" name="Line 77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562" name="Line 782"/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563" name="Group 801"/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209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9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9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095" name="Group 80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98" name="Freeform 80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099" name="Freeform 80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096" name="Line 80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97" name="Line 80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564" name="Group 810"/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208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8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8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087" name="Group 81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90" name="Freeform 81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091" name="Freeform 81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088" name="Line 81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89" name="Line 81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565" name="Group 819"/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207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7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7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079" name="Group 82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82" name="Freeform 82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083" name="Freeform 82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080" name="Line 82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81" name="Line 82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566" name="Group 828"/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206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6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207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2071" name="Group 83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74" name="Freeform 83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075" name="Freeform 83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2072" name="Line 83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73" name="Line 83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567" name="Group 846"/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2052" name="Line 270"/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53" name="Line 271"/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54" name="Line 272"/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55" name="Line 273"/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56" name="Line 274"/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57" name="Line 275"/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58" name="Line 276"/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59" name="Line 277"/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0" name="Line 278"/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1" name="Line 279"/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2" name="Line 280"/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3" name="Line 281"/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4" name="Line 282"/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5" name="Line 283"/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6" name="Line 284"/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2067" name="Oval 862"/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</p:grpSp>
        <p:pic>
          <p:nvPicPr>
            <p:cNvPr id="21568" name="Picture 915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69" name="Line 918"/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21570" name="Group 919"/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2050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51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21571" name="Group 922"/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2048" name="Picture 92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9" name="Freeform 92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21572" name="Group 925"/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2046" name="Picture 92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7" name="Freeform 92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21573" name="Group 928"/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2044" name="Picture 92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5" name="Freeform 93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1574" name="Picture 933" descr="iphone_stylized_small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75" name="Picture 934" descr="antenna_radiation_stylize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76" name="Picture 936" descr="access_point_stylized_small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577" name="Group 938"/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2012" name="Freeform 939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13" name="Rectangle 940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14" name="Freeform 941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15" name="Freeform 942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16" name="Rectangle 943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2017" name="Group 944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042" name="AutoShape 945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43" name="AutoShape 946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018" name="Rectangle 947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2019" name="Group 948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040" name="AutoShape 949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41" name="AutoShape 950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020" name="Rectangle 951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21" name="Rectangle 952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2022" name="Group 953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038" name="AutoShape 954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39" name="AutoShape 955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023" name="Freeform 956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2024" name="Group 957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036" name="AutoShape 958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37" name="AutoShape 959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2025" name="Rectangle 960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26" name="Freeform 961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27" name="Freeform 962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28" name="Oval 963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29" name="Freeform 964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030" name="AutoShape 965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31" name="AutoShape 966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32" name="Oval 967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33" name="Oval 968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34" name="Oval 969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35" name="Rectangle 970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</p:grpSp>
        <p:grpSp>
          <p:nvGrpSpPr>
            <p:cNvPr id="21578" name="Group 971"/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1980" name="Freeform 97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81" name="Rectangle 97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1982" name="Freeform 97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83" name="Freeform 97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84" name="Rectangle 97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1985" name="Group 97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010" name="AutoShape 97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11" name="AutoShape 97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1986" name="Rectangle 98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1987" name="Group 98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008" name="AutoShape 98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09" name="AutoShape 98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1988" name="Rectangle 98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1989" name="Rectangle 98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grpSp>
            <p:nvGrpSpPr>
              <p:cNvPr id="21990" name="Group 98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006" name="AutoShape 98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07" name="AutoShape 98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1991" name="Freeform 98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1992" name="Group 99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004" name="AutoShape 99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  <p:sp>
              <p:nvSpPr>
                <p:cNvPr id="22005" name="AutoShape 99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 dirty="0"/>
                </a:p>
              </p:txBody>
            </p:sp>
          </p:grpSp>
          <p:sp>
            <p:nvSpPr>
              <p:cNvPr id="21993" name="Rectangle 99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1994" name="Freeform 99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95" name="Freeform 99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96" name="Oval 99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1997" name="Freeform 99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98" name="AutoShape 99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1999" name="AutoShape 99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00" name="Oval 100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01" name="Oval 100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02" name="Oval 100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  <p:sp>
            <p:nvSpPr>
              <p:cNvPr id="22003" name="Rectangle 100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/>
              </a:p>
            </p:txBody>
          </p:sp>
        </p:grpSp>
        <p:pic>
          <p:nvPicPr>
            <p:cNvPr id="21579" name="Picture 1005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80" name="Picture 1006" descr="laptop_keyboard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81" name="Freeform 1007"/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21582" name="Picture 1008" descr="screen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83" name="Freeform 1009"/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84" name="Freeform 1010"/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85" name="Freeform 1011"/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86" name="Freeform 1012"/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87" name="Freeform 1013"/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88" name="Freeform 1014"/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589" name="Group 1015"/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1974" name="Freeform 1016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5" name="Freeform 1017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6" name="Freeform 1018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7" name="Freeform 1019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8" name="Freeform 1020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9" name="Freeform 1021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590" name="Freeform 1022"/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91" name="Freeform 1023"/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92" name="Freeform 1024"/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93" name="Freeform 1025"/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94" name="Freeform 1026"/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95" name="Freeform 1027"/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21596" name="Picture 1030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97" name="Freeform 1031"/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21598" name="Picture 1032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99" name="Freeform 1033"/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0" name="Freeform 1034"/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1" name="Freeform 1035"/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2" name="Freeform 1036"/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3" name="Freeform 1037"/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4" name="Freeform 1038"/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605" name="Group 1039"/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1968" name="Freeform 1040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69" name="Freeform 1041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0" name="Freeform 1042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1" name="Freeform 1043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2" name="Freeform 1044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73" name="Freeform 1045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606" name="Freeform 1046"/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" name="Freeform 1047"/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" name="Freeform 1048"/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" name="Freeform 1049"/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" name="Freeform 1050"/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" name="Freeform 1051"/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612" name="Group 2"/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1946" name="Picture 1054" descr="laptop_keyboard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47" name="Freeform 1055"/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21948" name="Picture 1056" descr="screen"/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49" name="Freeform 1057"/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0" name="Freeform 1058"/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1" name="Freeform 1059"/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2" name="Freeform 1060"/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3" name="Freeform 1061"/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4" name="Freeform 1062"/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1955" name="Group 1063"/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1962" name="Freeform 106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63" name="Freeform 106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64" name="Freeform 106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65" name="Freeform 106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66" name="Freeform 106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67" name="Freeform 106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956" name="Freeform 1070"/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7" name="Freeform 1071"/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8" name="Freeform 1072"/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59" name="Freeform 1073"/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60" name="Freeform 1074"/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61" name="Freeform 1075"/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pic>
          <p:nvPicPr>
            <p:cNvPr id="21613" name="Picture 1077" descr="desktop_computer_stylized_medium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4" name="Freeform 1078"/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pic>
          <p:nvPicPr>
            <p:cNvPr id="21615" name="Picture 1081" descr="laptop_keyboard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6" name="Freeform 1082"/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21617" name="Picture 1083" descr="scree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8" name="Freeform 1084"/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9" name="Freeform 1085"/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0" name="Freeform 1086"/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1" name="Freeform 1087"/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2" name="Freeform 1088"/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3" name="Freeform 1089"/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624" name="Group 1090"/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1940" name="Freeform 1091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41" name="Freeform 1092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42" name="Freeform 1093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43" name="Freeform 1094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44" name="Freeform 1095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45" name="Freeform 1096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625" name="Freeform 1097"/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6" name="Freeform 1098"/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7" name="Freeform 1099"/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8" name="Freeform 1100"/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29" name="Freeform 1101"/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30" name="Freeform 1102"/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631" name="Group 1103"/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1932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33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34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935" name="Group 1107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938" name="Freeform 110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39" name="Freeform 110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936" name="Line 1110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37" name="Line 1111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32" name="Group 1112"/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1924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25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26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927" name="Group 11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930" name="Freeform 11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31" name="Freeform 11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928" name="Line 11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29" name="Line 11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33" name="Group 1121"/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1916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17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18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919" name="Group 1125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22" name="Freeform 11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23" name="Freeform 11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920" name="Line 1128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21" name="Line 1129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34" name="Group 1130"/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1908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09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10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911" name="Group 1134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14" name="Freeform 113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15" name="Freeform 113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912" name="Line 1137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13" name="Line 1138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35" name="Group 1139"/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1900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01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902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903" name="Group 1143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06" name="Freeform 114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07" name="Freeform 114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904" name="Line 1146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905" name="Line 1147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36" name="Group 3"/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1898" name="Picture 555" descr="fridge2.png"/>
              <p:cNvPicPr>
                <a:picLocks noChangeAspect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99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1637" name="Picture 603" descr="car_icon_small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38" name="Picture 814" descr="light2.png"/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39" name="Picture 1017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40" name="Picture 1017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641" name="Group 347"/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829" name="Oval 828"/>
              <p:cNvSpPr/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30" name="Rectangle 829"/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1" name="Oval 830"/>
              <p:cNvSpPr/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32" name="Freeform 831"/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3" name="Freeform 832"/>
              <p:cNvSpPr/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4" name="Freeform 833"/>
              <p:cNvSpPr/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5" name="Freeform 834"/>
              <p:cNvSpPr/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36" name="Straight Connector 835"/>
              <p:cNvCxnSpPr>
                <a:endCxn id="831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Straight Connector 836"/>
              <p:cNvCxnSpPr/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2" name="Group 347"/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820" name="Oval 819"/>
              <p:cNvSpPr/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21" name="Rectangle 820"/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2" name="Oval 821"/>
              <p:cNvSpPr/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23" name="Freeform 822"/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4" name="Freeform 823"/>
              <p:cNvSpPr/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5" name="Freeform 824"/>
              <p:cNvSpPr/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6" name="Freeform 825"/>
              <p:cNvSpPr/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27" name="Straight Connector 826"/>
              <p:cNvCxnSpPr>
                <a:endCxn id="822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8" name="Straight Connector 827"/>
              <p:cNvCxnSpPr/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3" name="Group 347"/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811" name="Oval 810"/>
              <p:cNvSpPr/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12" name="Rectangle 811"/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3" name="Oval 812"/>
              <p:cNvSpPr/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14" name="Freeform 813"/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5" name="Freeform 814"/>
              <p:cNvSpPr/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6" name="Freeform 815"/>
              <p:cNvSpPr/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7" name="Freeform 816"/>
              <p:cNvSpPr/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18" name="Straight Connector 817"/>
              <p:cNvCxnSpPr>
                <a:endCxn id="813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Straight Connector 818"/>
              <p:cNvCxnSpPr/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4" name="Group 347"/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802" name="Oval 801"/>
              <p:cNvSpPr/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03" name="Rectangle 802"/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4" name="Oval 803"/>
              <p:cNvSpPr/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05" name="Freeform 804"/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6" name="Freeform 805"/>
              <p:cNvSpPr/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7" name="Freeform 806"/>
              <p:cNvSpPr/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8" name="Freeform 807"/>
              <p:cNvSpPr/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09" name="Straight Connector 808"/>
              <p:cNvCxnSpPr>
                <a:endCxn id="804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0" name="Straight Connector 809"/>
              <p:cNvCxnSpPr/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5" name="Group 347"/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793" name="Oval 792"/>
              <p:cNvSpPr/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94" name="Rectangle 793"/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5" name="Oval 794"/>
              <p:cNvSpPr/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96" name="Freeform 795"/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7" name="Freeform 796"/>
              <p:cNvSpPr/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8" name="Freeform 797"/>
              <p:cNvSpPr/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9" name="Freeform 798"/>
              <p:cNvSpPr/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00" name="Straight Connector 799"/>
              <p:cNvCxnSpPr>
                <a:endCxn id="795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1" name="Straight Connector 800"/>
              <p:cNvCxnSpPr/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6" name="Group 589"/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784" name="Oval 783"/>
              <p:cNvSpPr/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85" name="Rectangle 784"/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6" name="Oval 785"/>
              <p:cNvSpPr/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87" name="Freeform 786"/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8" name="Freeform 787"/>
              <p:cNvSpPr/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9" name="Freeform 788"/>
              <p:cNvSpPr/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0" name="Freeform 789"/>
              <p:cNvSpPr/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791" name="Straight Connector 790"/>
              <p:cNvCxnSpPr>
                <a:endCxn id="786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2" name="Straight Connector 791"/>
              <p:cNvCxnSpPr/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7" name="Group 590"/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775" name="Oval 774"/>
              <p:cNvSpPr/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76" name="Rectangle 775"/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7" name="Oval 776"/>
              <p:cNvSpPr/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78" name="Freeform 777"/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9" name="Freeform 778"/>
              <p:cNvSpPr/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0" name="Freeform 779"/>
              <p:cNvSpPr/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1" name="Freeform 780"/>
              <p:cNvSpPr/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782" name="Straight Connector 781"/>
              <p:cNvCxnSpPr>
                <a:endCxn id="777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3" name="Straight Connector 782"/>
              <p:cNvCxnSpPr/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8" name="Group 591"/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766" name="Oval 765"/>
              <p:cNvSpPr/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67" name="Rectangle 766"/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8" name="Oval 767"/>
              <p:cNvSpPr/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69" name="Freeform 768"/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0" name="Freeform 769"/>
              <p:cNvSpPr/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1" name="Freeform 770"/>
              <p:cNvSpPr/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2" name="Freeform 771"/>
              <p:cNvSpPr/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773" name="Straight Connector 772"/>
              <p:cNvCxnSpPr>
                <a:endCxn id="768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4" name="Straight Connector 773"/>
              <p:cNvCxnSpPr/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49" name="Group 592"/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757" name="Oval 756"/>
              <p:cNvSpPr/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58" name="Rectangle 757"/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9" name="Oval 758"/>
              <p:cNvSpPr/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60" name="Freeform 759"/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1" name="Freeform 760"/>
              <p:cNvSpPr/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2" name="Freeform 761"/>
              <p:cNvSpPr/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3" name="Freeform 762"/>
              <p:cNvSpPr/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764" name="Straight Connector 763"/>
              <p:cNvCxnSpPr>
                <a:endCxn id="759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Straight Connector 764"/>
              <p:cNvCxnSpPr/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50" name="Group 593"/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748" name="Oval 747"/>
              <p:cNvSpPr/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49" name="Rectangle 748"/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0" name="Oval 749"/>
              <p:cNvSpPr/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51" name="Freeform 750"/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2" name="Freeform 751"/>
              <p:cNvSpPr/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3" name="Freeform 752"/>
              <p:cNvSpPr/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4" name="Freeform 753"/>
              <p:cNvSpPr/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755" name="Straight Connector 754"/>
              <p:cNvCxnSpPr>
                <a:endCxn id="750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Straight Connector 755"/>
              <p:cNvCxnSpPr/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51" name="Group 594"/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739" name="Oval 738"/>
              <p:cNvSpPr/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40" name="Rectangle 739"/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1" name="Oval 740"/>
              <p:cNvSpPr/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42" name="Freeform 741"/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3" name="Freeform 742"/>
              <p:cNvSpPr/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4" name="Freeform 743"/>
              <p:cNvSpPr/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5" name="Freeform 744"/>
              <p:cNvSpPr/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746" name="Straight Connector 745"/>
              <p:cNvCxnSpPr>
                <a:endCxn id="741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Straight Connector 746"/>
              <p:cNvCxnSpPr/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652" name="Line 421"/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53" name="Line 422"/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54" name="Line 423"/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55" name="Line 444"/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56" name="Line 445"/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57" name="Line 446"/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58" name="Line 447"/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59" name="Line 448"/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60" name="Line 450"/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61" name="Line 451"/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62" name="Line 452"/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63" name="Line 541"/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664" name="Group 665"/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1791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92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93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794" name="Group 65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97" name="Freeform 66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98" name="Freeform 66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795" name="Line 66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96" name="Line 66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65" name="Group 675"/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1783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84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85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786" name="Group 67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89" name="Freeform 68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90" name="Freeform 68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787" name="Line 68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88" name="Line 68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66" name="Group 684"/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1775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76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77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778" name="Group 68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81" name="Freeform 68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82" name="Freeform 69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779" name="Line 69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80" name="Line 69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667" name="Line 693"/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668" name="Group 694"/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1767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68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69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770" name="Group 69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73" name="Freeform 69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74" name="Freeform 70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771" name="Line 70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72" name="Line 70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69" name="Group 712"/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1759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60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61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762" name="Group 7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65" name="Freeform 7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66" name="Freeform 7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763" name="Line 7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64" name="Line 7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1670" name="Group 721"/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1751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52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 dirty="0">
                  <a:latin typeface="Times New Roman" charset="0"/>
                </a:endParaRPr>
              </a:p>
            </p:txBody>
          </p:sp>
          <p:sp>
            <p:nvSpPr>
              <p:cNvPr id="21753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dirty="0">
                  <a:latin typeface="Times New Roman" charset="0"/>
                </a:endParaRPr>
              </a:p>
            </p:txBody>
          </p:sp>
          <p:grpSp>
            <p:nvGrpSpPr>
              <p:cNvPr id="21754" name="Group 725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57" name="Freeform 7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58" name="Freeform 7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21755" name="Line 728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56" name="Line 729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671" name="Text Box 580"/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 dirty="0"/>
                <a:t>mobile network</a:t>
              </a:r>
            </a:p>
          </p:txBody>
        </p:sp>
        <p:sp>
          <p:nvSpPr>
            <p:cNvPr id="21672" name="Text Box 580"/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 dirty="0"/>
                <a:t>global ISP</a:t>
              </a:r>
            </a:p>
          </p:txBody>
        </p:sp>
        <p:sp>
          <p:nvSpPr>
            <p:cNvPr id="21673" name="Text Box 580"/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 dirty="0"/>
                <a:t>regional ISP</a:t>
              </a:r>
            </a:p>
          </p:txBody>
        </p:sp>
        <p:sp>
          <p:nvSpPr>
            <p:cNvPr id="21674" name="Text Box 580"/>
            <p:cNvSpPr txBox="1">
              <a:spLocks noChangeArrowheads="1"/>
            </p:cNvSpPr>
            <p:nvPr/>
          </p:nvSpPr>
          <p:spPr bwMode="auto">
            <a:xfrm>
              <a:off x="6215182" y="2898775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 dirty="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 dirty="0"/>
                <a:t>network</a:t>
              </a:r>
            </a:p>
          </p:txBody>
        </p:sp>
        <p:sp>
          <p:nvSpPr>
            <p:cNvPr id="21675" name="Text Box 580"/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 dirty="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 dirty="0"/>
                <a:t>       network</a:t>
              </a:r>
            </a:p>
          </p:txBody>
        </p:sp>
        <p:pic>
          <p:nvPicPr>
            <p:cNvPr id="21676" name="Picture 269" descr="cell_tower_radiation copy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677" name="Group 347"/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682" name="Oval 681"/>
              <p:cNvSpPr/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83" name="Rectangle 682"/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4" name="Oval 683"/>
              <p:cNvSpPr/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85" name="Freeform 684"/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6" name="Freeform 685"/>
              <p:cNvSpPr/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7" name="Freeform 686"/>
              <p:cNvSpPr/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8" name="Freeform 687"/>
              <p:cNvSpPr/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89" name="Straight Connector 688"/>
              <p:cNvCxnSpPr>
                <a:endCxn id="684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0" name="Straight Connector 689"/>
              <p:cNvCxnSpPr/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78" name="Group 347"/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673" name="Oval 672"/>
              <p:cNvSpPr/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74" name="Rectangle 673"/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5" name="Oval 674"/>
              <p:cNvSpPr/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76" name="Freeform 675"/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7" name="Freeform 676"/>
              <p:cNvSpPr/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8" name="Freeform 677"/>
              <p:cNvSpPr/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9" name="Freeform 678"/>
              <p:cNvSpPr/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80" name="Straight Connector 679"/>
              <p:cNvCxnSpPr>
                <a:endCxn id="675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Straight Connector 680"/>
              <p:cNvCxnSpPr/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79" name="Group 347"/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664" name="Oval 663"/>
              <p:cNvSpPr/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65" name="Rectangle 664"/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6" name="Oval 665"/>
              <p:cNvSpPr/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67" name="Freeform 666"/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8" name="Freeform 667"/>
              <p:cNvSpPr/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9" name="Freeform 668"/>
              <p:cNvSpPr/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0" name="Freeform 669"/>
              <p:cNvSpPr/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71" name="Straight Connector 670"/>
              <p:cNvCxnSpPr>
                <a:endCxn id="666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2" name="Straight Connector 671"/>
              <p:cNvCxnSpPr/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80" name="Group 347"/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655" name="Oval 654"/>
              <p:cNvSpPr/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56" name="Rectangle 655"/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7" name="Oval 656"/>
              <p:cNvSpPr/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58" name="Freeform 657"/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9" name="Freeform 658"/>
              <p:cNvSpPr/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0" name="Freeform 659"/>
              <p:cNvSpPr/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1" name="Freeform 660"/>
              <p:cNvSpPr/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62" name="Straight Connector 661"/>
              <p:cNvCxnSpPr>
                <a:endCxn id="657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3" name="Straight Connector 662"/>
              <p:cNvCxnSpPr/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81" name="Group 347"/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646" name="Oval 645"/>
              <p:cNvSpPr/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47" name="Rectangle 646"/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8" name="Oval 647"/>
              <p:cNvSpPr/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49" name="Freeform 648"/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0" name="Freeform 649"/>
              <p:cNvSpPr/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1" name="Freeform 650"/>
              <p:cNvSpPr/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2" name="Freeform 651"/>
              <p:cNvSpPr/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53" name="Straight Connector 652"/>
              <p:cNvCxnSpPr>
                <a:endCxn id="648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Straight Connector 653"/>
              <p:cNvCxnSpPr/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82" name="Group 347"/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637" name="Oval 636"/>
              <p:cNvSpPr/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38" name="Rectangle 637"/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9" name="Oval 638"/>
              <p:cNvSpPr/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40" name="Freeform 639"/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1" name="Freeform 640"/>
              <p:cNvSpPr/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2" name="Freeform 641"/>
              <p:cNvSpPr/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3" name="Freeform 642"/>
              <p:cNvSpPr/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44" name="Straight Connector 643"/>
              <p:cNvCxnSpPr>
                <a:endCxn id="639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5" name="Straight Connector 644"/>
              <p:cNvCxnSpPr/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683" name="Group 347"/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628" name="Oval 627"/>
              <p:cNvSpPr/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29" name="Rectangle 628"/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0" name="Oval 629"/>
              <p:cNvSpPr/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31" name="Freeform 630"/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2" name="Freeform 631"/>
              <p:cNvSpPr/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3" name="Freeform 632"/>
              <p:cNvSpPr/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4" name="Freeform 633"/>
              <p:cNvSpPr/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35" name="Straight Connector 634"/>
              <p:cNvCxnSpPr>
                <a:endCxn id="630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6" name="Straight Connector 635"/>
              <p:cNvCxnSpPr/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21684" name="Picture 1005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5" name="Picture 1005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6" name="Picture 1005" descr="antenna_stylized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7" name="Picture 934" descr="antenna_radiation_stylize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852708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13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9" grpId="0"/>
      <p:bldP spid="4766" grpId="0"/>
      <p:bldP spid="476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6088" y="1463675"/>
            <a:ext cx="5203824" cy="4457700"/>
          </a:xfrm>
        </p:spPr>
        <p:txBody>
          <a:bodyPr/>
          <a:lstStyle/>
          <a:p>
            <a:pPr marL="231775" indent="-231775" eaLnBrk="1" hangingPunct="1"/>
            <a:r>
              <a:rPr lang="en-US" altLang="en-US" dirty="0">
                <a:solidFill>
                  <a:srgbClr val="CC0000"/>
                </a:solidFill>
                <a:ea typeface="ＭＳ Ｐゴシック" charset="-128"/>
              </a:rPr>
              <a:t>Internet: 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charset="-128"/>
              </a:rPr>
              <a:t>network of networks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”</a:t>
            </a:r>
            <a:endParaRPr lang="en-US" altLang="ja-JP" dirty="0">
              <a:solidFill>
                <a:srgbClr val="CC0000"/>
              </a:solidFill>
              <a:ea typeface="ＭＳ Ｐゴシック" charset="-128"/>
            </a:endParaRPr>
          </a:p>
          <a:p>
            <a:pPr marL="682625" lvl="1" indent="-225425" eaLnBrk="1" hangingPunct="1"/>
            <a:r>
              <a:rPr lang="en-US" altLang="en-US" dirty="0"/>
              <a:t>Interconnected ISPs</a:t>
            </a:r>
          </a:p>
          <a:p>
            <a:pPr marL="231775" indent="-231775" eaLnBrk="1" hangingPunct="1"/>
            <a:r>
              <a:rPr lang="en-US" altLang="en-US" dirty="0">
                <a:solidFill>
                  <a:srgbClr val="CC0000"/>
                </a:solidFill>
                <a:ea typeface="ＭＳ Ｐゴシック" charset="-128"/>
              </a:rPr>
              <a:t>P</a:t>
            </a:r>
            <a:r>
              <a:rPr lang="en-US" altLang="en-US" dirty="0" smtClean="0">
                <a:solidFill>
                  <a:srgbClr val="CC0000"/>
                </a:solidFill>
                <a:ea typeface="ＭＳ Ｐゴシック" charset="-128"/>
              </a:rPr>
              <a:t>rotocols</a:t>
            </a:r>
            <a:r>
              <a:rPr lang="en-US" altLang="en-US" dirty="0" smtClean="0">
                <a:solidFill>
                  <a:srgbClr val="FF0000"/>
                </a:solidFill>
                <a:ea typeface="ＭＳ Ｐゴシック" charset="-128"/>
              </a:rPr>
              <a:t> </a:t>
            </a:r>
            <a:r>
              <a:rPr lang="en-US" altLang="en-US" dirty="0">
                <a:ea typeface="ＭＳ Ｐゴシック" charset="-128"/>
              </a:rPr>
              <a:t>control sending, receiving of messages</a:t>
            </a:r>
          </a:p>
          <a:p>
            <a:pPr marL="682625" lvl="1" indent="-225425" eaLnBrk="1" hangingPunct="1"/>
            <a:r>
              <a:rPr lang="en-US" altLang="en-US" dirty="0"/>
              <a:t>e.g., TCP, IP, HTTP, Skype,  802.11</a:t>
            </a:r>
            <a:endParaRPr lang="en-US" altLang="en-US" sz="2800" dirty="0"/>
          </a:p>
          <a:p>
            <a:pPr marL="231775" indent="-231775" eaLnBrk="1" hangingPunct="1"/>
            <a:r>
              <a:rPr lang="en-US" altLang="en-US" dirty="0">
                <a:solidFill>
                  <a:srgbClr val="C00000"/>
                </a:solidFill>
                <a:ea typeface="ＭＳ Ｐゴシック" charset="-128"/>
              </a:rPr>
              <a:t>Internet  standards</a:t>
            </a:r>
          </a:p>
          <a:p>
            <a:pPr marL="682625" lvl="1" indent="-225425" eaLnBrk="1" hangingPunct="1"/>
            <a:r>
              <a:rPr lang="en-US" altLang="en-US" dirty="0"/>
              <a:t>RFC: Request for comments</a:t>
            </a:r>
          </a:p>
          <a:p>
            <a:pPr marL="682625" lvl="1" indent="-225425" eaLnBrk="1" hangingPunct="1"/>
            <a:r>
              <a:rPr lang="en-US" altLang="en-US" dirty="0"/>
              <a:t>IETF: Internet Engineering Task </a:t>
            </a:r>
            <a:r>
              <a:rPr lang="en-US" altLang="en-US" dirty="0" smtClean="0"/>
              <a:t>Force</a:t>
            </a:r>
          </a:p>
          <a:p>
            <a:pPr marL="682625" lvl="1" indent="-225425" eaLnBrk="1" hangingPunct="1"/>
            <a:r>
              <a:rPr lang="en-US" altLang="en-US" dirty="0" smtClean="0"/>
              <a:t>(also ISO, IEEE)</a:t>
            </a:r>
            <a:endParaRPr lang="en-US" altLang="en-US" dirty="0"/>
          </a:p>
        </p:txBody>
      </p:sp>
      <p:grpSp>
        <p:nvGrpSpPr>
          <p:cNvPr id="25606" name="Group 979"/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5607" name="Freeform 416"/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415"/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665"/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10" name="Group 666"/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6217" name="Rectangle 6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218" name="AutoShape 6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25611" name="Freeform 669"/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Line 670"/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13" name="Line 671"/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14" name="Line 672"/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15" name="Line 674"/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Line 675"/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Line 678"/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Line 679"/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Line 680"/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Line 682"/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Line 683"/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5622" name="Picture 684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23" name="Line 685"/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24" name="Line 686"/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5625" name="Picture 708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26" name="Line 711"/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Line 712"/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Line 713"/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Line 714"/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Line 715"/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Line 716"/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Line 717"/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Line 718"/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Line 719"/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Line 720"/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Line 721"/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Line 722"/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Line 723"/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Line 724"/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Line 725"/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Line 726"/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Line 727"/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Line 728"/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Oval 407"/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25645" name="Rectangle 410"/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25646" name="Oval 411"/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25647" name="Group 732"/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6215" name="Freeform 7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7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48" name="Line 735"/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Line 736"/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50" name="Group 737"/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620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20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20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210" name="Group 74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213" name="Freeform 74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4" name="Freeform 74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11" name="Line 74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Line 74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1" name="Group 746"/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619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20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20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202" name="Group 75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205" name="Freeform 75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06" name="Freeform 75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03" name="Line 75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Line 75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2" name="Group 764"/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619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9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9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194" name="Group 76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97" name="Freeform 76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98" name="Freeform 77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95" name="Line 77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Line 77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53" name="Line 782"/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54" name="Group 801"/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618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8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8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186" name="Group 80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89" name="Freeform 80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90" name="Freeform 80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87" name="Line 80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Line 80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5" name="Group 810"/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617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7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7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178" name="Group 81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81" name="Freeform 81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82" name="Freeform 81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79" name="Line 81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Line 81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6" name="Group 819"/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616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6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6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170" name="Group 82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73" name="Freeform 82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74" name="Freeform 82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71" name="Line 82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2" name="Line 82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7" name="Group 828"/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615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6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16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162" name="Group 83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65" name="Freeform 83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6" name="Freeform 83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63" name="Line 83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4" name="Line 83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8" name="Group 846"/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6143" name="Line 270"/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4" name="Line 271"/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5" name="Line 272"/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6" name="Line 273"/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7" name="Line 274"/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8" name="Line 275"/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9" name="Line 276"/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0" name="Line 277"/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1" name="Line 278"/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2" name="Line 279"/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3" name="Line 280"/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4" name="Line 281"/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5" name="Line 282"/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6" name="Line 283"/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7" name="Line 284"/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8" name="Oval 862"/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5659" name="Picture 915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60" name="Line 918"/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5661" name="Group 919"/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6141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42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5662" name="Group 922"/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6139" name="Picture 92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40" name="Freeform 92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5663" name="Group 925"/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6137" name="Picture 92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38" name="Freeform 92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5664" name="Group 928"/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6135" name="Picture 92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36" name="Freeform 93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5665" name="Picture 933" descr="iphone_stylized_small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66" name="Picture 934" descr="antenna_radiation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67" name="Picture 936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668" name="Group 938"/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6103" name="Freeform 939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4" name="Rectangle 940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05" name="Freeform 941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6" name="Freeform 942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7" name="Rectangle 943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108" name="Group 944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133" name="AutoShape 945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34" name="AutoShape 946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09" name="Rectangle 947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110" name="Group 948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131" name="AutoShape 949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32" name="AutoShape 950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11" name="Rectangle 951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12" name="Rectangle 952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113" name="Group 953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129" name="AutoShape 954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30" name="AutoShape 955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14" name="Freeform 956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115" name="Group 957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6127" name="AutoShape 958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28" name="AutoShape 959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16" name="Rectangle 960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17" name="Freeform 961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8" name="Freeform 962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9" name="Oval 963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0" name="Freeform 964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1" name="AutoShape 965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2" name="AutoShape 966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3" name="Oval 967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4" name="Oval 968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6125" name="Oval 969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6" name="Rectangle 970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5669" name="Group 971"/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6071" name="Freeform 97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2" name="Rectangle 97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73" name="Freeform 97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4" name="Freeform 97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5" name="Rectangle 97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076" name="Group 97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101" name="AutoShape 97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02" name="AutoShape 97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77" name="Rectangle 98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078" name="Group 98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099" name="AutoShape 98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00" name="AutoShape 98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79" name="Rectangle 98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80" name="Rectangle 98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081" name="Group 98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097" name="AutoShape 98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098" name="AutoShape 98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82" name="Freeform 98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083" name="Group 99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6095" name="AutoShape 99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096" name="AutoShape 99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84" name="Rectangle 99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85" name="Freeform 99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6" name="Freeform 99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7" name="Oval 99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88" name="Freeform 99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9" name="AutoShape 99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0" name="AutoShape 99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1" name="Oval 100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2" name="Oval 100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6093" name="Oval 100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4" name="Rectangle 100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5670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71" name="Picture 1006" descr="laptop_keyboar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72" name="Freeform 1007"/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5673" name="Picture 1008" descr="screen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74" name="Freeform 1009"/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010"/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011"/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012"/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013"/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014"/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80" name="Group 1015"/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6065" name="Freeform 1016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6" name="Freeform 1017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7" name="Freeform 1018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8" name="Freeform 1019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9" name="Freeform 1020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0" name="Freeform 1021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81" name="Freeform 1022"/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023"/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1024"/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1025"/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1026"/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027"/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5687" name="Picture 1030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88" name="Freeform 1031"/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5689" name="Picture 1032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90" name="Freeform 1033"/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034"/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035"/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036"/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037"/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038"/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96" name="Group 1039"/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6059" name="Freeform 1040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0" name="Freeform 1041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1" name="Freeform 1042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2" name="Freeform 1043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3" name="Freeform 1044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4" name="Freeform 1045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97" name="Freeform 1046"/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1047"/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1048"/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049"/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050"/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051"/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03" name="Group 2"/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6037" name="Picture 1054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38" name="Freeform 1055"/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6039" name="Picture 1056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40" name="Freeform 1057"/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1" name="Freeform 1058"/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2" name="Freeform 1059"/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3" name="Freeform 1060"/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4" name="Freeform 1061"/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5" name="Freeform 1062"/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046" name="Group 1063"/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6053" name="Freeform 106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4" name="Freeform 106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5" name="Freeform 106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6" name="Freeform 106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7" name="Freeform 106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8" name="Freeform 106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47" name="Freeform 1070"/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8" name="Freeform 1071"/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9" name="Freeform 1072"/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0" name="Freeform 1073"/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1" name="Freeform 1074"/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2" name="Freeform 1075"/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5704" name="Picture 107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5" name="Freeform 1078"/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pic>
          <p:nvPicPr>
            <p:cNvPr id="25706" name="Picture 1081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7" name="Freeform 1082"/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5708" name="Picture 1083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9" name="Freeform 1084"/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1085"/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1086"/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1087"/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1088"/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1089"/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15" name="Group 1090"/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6031" name="Freeform 1091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2" name="Freeform 1092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3" name="Freeform 1093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4" name="Freeform 1094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5" name="Freeform 1095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6" name="Freeform 1096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16" name="Freeform 1097"/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1098"/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1099"/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1100"/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1101"/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1102"/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22" name="Group 1103"/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6023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24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25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026" name="Group 1107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6029" name="Freeform 110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30" name="Freeform 110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27" name="Line 1110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8" name="Line 1111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3" name="Group 1112"/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6015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16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17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018" name="Group 11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6021" name="Freeform 11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" name="Freeform 11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19" name="Line 11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" name="Line 11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4" name="Group 1121"/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6007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08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09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010" name="Group 1125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6013" name="Freeform 11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14" name="Freeform 11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11" name="Line 1128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" name="Line 1129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5" name="Group 1130"/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5999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00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6001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6002" name="Group 1134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6005" name="Freeform 113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6" name="Freeform 113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03" name="Line 1137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4" name="Line 1138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6" name="Group 1139"/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5991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992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993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5994" name="Group 1143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5997" name="Freeform 114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8" name="Freeform 114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995" name="Line 1146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6" name="Line 1147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7" name="Group 3"/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5989" name="Picture 555" descr="fridge2.png"/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990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5728" name="Picture 603" descr="car_icon_small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29" name="Picture 814" descr="light2.png"/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30" name="Picture 1017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31" name="Picture 1017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732" name="Group 347"/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54" name="Oval 1353"/>
              <p:cNvSpPr/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55" name="Rectangle 1354"/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6" name="Oval 1355"/>
              <p:cNvSpPr/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57" name="Freeform 1356"/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8" name="Freeform 1357"/>
              <p:cNvSpPr/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9" name="Freeform 1358"/>
              <p:cNvSpPr/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60" name="Freeform 1359"/>
              <p:cNvSpPr/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61" name="Straight Connector 1360"/>
              <p:cNvCxnSpPr>
                <a:endCxn id="1356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2" name="Straight Connector 1361"/>
              <p:cNvCxnSpPr/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33" name="Group 347"/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345" name="Oval 1344"/>
              <p:cNvSpPr/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46" name="Rectangle 1345"/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7" name="Oval 1346"/>
              <p:cNvSpPr/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48" name="Freeform 1347"/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9" name="Freeform 1348"/>
              <p:cNvSpPr/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0" name="Freeform 1349"/>
              <p:cNvSpPr/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1" name="Freeform 1350"/>
              <p:cNvSpPr/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52" name="Straight Connector 1351"/>
              <p:cNvCxnSpPr>
                <a:endCxn id="1347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3" name="Straight Connector 1352"/>
              <p:cNvCxnSpPr/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34" name="Group 347"/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336" name="Oval 1335"/>
              <p:cNvSpPr/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37" name="Rectangle 1336"/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8" name="Oval 1337"/>
              <p:cNvSpPr/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39" name="Freeform 1338"/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0" name="Freeform 1339"/>
              <p:cNvSpPr/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1" name="Freeform 1340"/>
              <p:cNvSpPr/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2" name="Freeform 1341"/>
              <p:cNvSpPr/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43" name="Straight Connector 1342"/>
              <p:cNvCxnSpPr>
                <a:endCxn id="1338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4" name="Straight Connector 1343"/>
              <p:cNvCxnSpPr/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35" name="Group 347"/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327" name="Oval 1326"/>
              <p:cNvSpPr/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28" name="Rectangle 1327"/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9" name="Oval 1328"/>
              <p:cNvSpPr/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30" name="Freeform 1329"/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1" name="Freeform 1330"/>
              <p:cNvSpPr/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2" name="Freeform 1331"/>
              <p:cNvSpPr/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3" name="Freeform 1332"/>
              <p:cNvSpPr/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34" name="Straight Connector 1333"/>
              <p:cNvCxnSpPr>
                <a:endCxn id="1329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5" name="Straight Connector 1334"/>
              <p:cNvCxnSpPr/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36" name="Group 347"/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318" name="Oval 1317"/>
              <p:cNvSpPr/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19" name="Rectangle 1318"/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0" name="Oval 1319"/>
              <p:cNvSpPr/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21" name="Freeform 1320"/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2" name="Freeform 1321"/>
              <p:cNvSpPr/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3" name="Freeform 1322"/>
              <p:cNvSpPr/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4" name="Freeform 1323"/>
              <p:cNvSpPr/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25" name="Straight Connector 1324"/>
              <p:cNvCxnSpPr>
                <a:endCxn id="1320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6" name="Straight Connector 1325"/>
              <p:cNvCxnSpPr/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37" name="Group 1110"/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309" name="Oval 1308"/>
              <p:cNvSpPr/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10" name="Rectangle 1309"/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1" name="Oval 1310"/>
              <p:cNvSpPr/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12" name="Freeform 1311"/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3" name="Freeform 1312"/>
              <p:cNvSpPr/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4" name="Freeform 1313"/>
              <p:cNvSpPr/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5" name="Freeform 1314"/>
              <p:cNvSpPr/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16" name="Straight Connector 1315"/>
              <p:cNvCxnSpPr>
                <a:endCxn id="1311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7" name="Straight Connector 1316"/>
              <p:cNvCxnSpPr/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38" name="Group 1111"/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1300" name="Oval 1299"/>
              <p:cNvSpPr/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01" name="Rectangle 1300"/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2" name="Oval 1301"/>
              <p:cNvSpPr/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03" name="Freeform 1302"/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4" name="Freeform 1303"/>
              <p:cNvSpPr/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5" name="Freeform 1304"/>
              <p:cNvSpPr/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6" name="Freeform 1305"/>
              <p:cNvSpPr/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07" name="Straight Connector 1306"/>
              <p:cNvCxnSpPr>
                <a:endCxn id="1302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8" name="Straight Connector 1307"/>
              <p:cNvCxnSpPr/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39" name="Group 1112"/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1291" name="Oval 1290"/>
              <p:cNvSpPr/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92" name="Rectangle 1291"/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3" name="Oval 1292"/>
              <p:cNvSpPr/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94" name="Freeform 1293"/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5" name="Freeform 1294"/>
              <p:cNvSpPr/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6" name="Freeform 1295"/>
              <p:cNvSpPr/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7" name="Freeform 1296"/>
              <p:cNvSpPr/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98" name="Straight Connector 1297"/>
              <p:cNvCxnSpPr>
                <a:endCxn id="1293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9" name="Straight Connector 1298"/>
              <p:cNvCxnSpPr/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40" name="Group 1113"/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1282" name="Oval 1281"/>
              <p:cNvSpPr/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83" name="Rectangle 1282"/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4" name="Oval 1283"/>
              <p:cNvSpPr/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85" name="Freeform 1284"/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6" name="Freeform 1285"/>
              <p:cNvSpPr/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7" name="Freeform 1286"/>
              <p:cNvSpPr/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8" name="Freeform 1287"/>
              <p:cNvSpPr/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89" name="Straight Connector 1288"/>
              <p:cNvCxnSpPr>
                <a:endCxn id="1284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0" name="Straight Connector 1289"/>
              <p:cNvCxnSpPr/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41" name="Group 1114"/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1273" name="Oval 1272"/>
              <p:cNvSpPr/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74" name="Rectangle 1273"/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5" name="Oval 1274"/>
              <p:cNvSpPr/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76" name="Freeform 1275"/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7" name="Freeform 1276"/>
              <p:cNvSpPr/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8" name="Freeform 1277"/>
              <p:cNvSpPr/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9" name="Freeform 1278"/>
              <p:cNvSpPr/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80" name="Straight Connector 1279"/>
              <p:cNvCxnSpPr>
                <a:endCxn id="1275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1" name="Straight Connector 1280"/>
              <p:cNvCxnSpPr/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42" name="Group 1115"/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1264" name="Oval 1263"/>
              <p:cNvSpPr/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65" name="Rectangle 1264"/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6" name="Oval 1265"/>
              <p:cNvSpPr/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67" name="Freeform 1266"/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8" name="Freeform 1267"/>
              <p:cNvSpPr/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9" name="Freeform 1268"/>
              <p:cNvSpPr/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0" name="Freeform 1269"/>
              <p:cNvSpPr/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71" name="Straight Connector 1270"/>
              <p:cNvCxnSpPr>
                <a:endCxn id="1266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2" name="Straight Connector 1271"/>
              <p:cNvCxnSpPr/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743" name="Line 421"/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Line 422"/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Line 423"/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Line 444"/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Line 445"/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Line 446"/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Line 447"/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Line 448"/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Line 450"/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Line 451"/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Line 452"/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Line 541"/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55" name="Group 665"/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5882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83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84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5885" name="Group 65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88" name="Freeform 66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9" name="Freeform 66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86" name="Line 66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Line 66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56" name="Group 675"/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5874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75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76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5877" name="Group 67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80" name="Freeform 68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1" name="Freeform 68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78" name="Line 68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Line 68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57" name="Group 684"/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5866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67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68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5869" name="Group 68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72" name="Freeform 68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3" name="Freeform 69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70" name="Line 69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Line 69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58" name="Line 693"/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59" name="Group 694"/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5858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59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60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5861" name="Group 69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64" name="Freeform 69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5" name="Freeform 70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62" name="Line 70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Line 70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60" name="Group 712"/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5850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51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52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5853" name="Group 7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56" name="Freeform 7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7" name="Freeform 7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54" name="Line 7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Line 7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61" name="Group 721"/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5842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43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5844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5845" name="Group 725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48" name="Freeform 7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49" name="Freeform 7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46" name="Line 728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Line 729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62" name="Text Box 580"/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mobile network</a:t>
              </a:r>
            </a:p>
          </p:txBody>
        </p:sp>
        <p:sp>
          <p:nvSpPr>
            <p:cNvPr id="25763" name="Text Box 580"/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global ISP</a:t>
              </a:r>
            </a:p>
          </p:txBody>
        </p:sp>
        <p:sp>
          <p:nvSpPr>
            <p:cNvPr id="25764" name="Text Box 580"/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regional ISP</a:t>
              </a:r>
            </a:p>
          </p:txBody>
        </p:sp>
        <p:sp>
          <p:nvSpPr>
            <p:cNvPr id="25765" name="Text Box 580"/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network</a:t>
              </a:r>
            </a:p>
          </p:txBody>
        </p:sp>
        <p:sp>
          <p:nvSpPr>
            <p:cNvPr id="25766" name="Text Box 580"/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       network</a:t>
              </a:r>
            </a:p>
          </p:txBody>
        </p:sp>
        <p:pic>
          <p:nvPicPr>
            <p:cNvPr id="25767" name="Picture 269" descr="cell_tower_radiation copy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768" name="Group 347"/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1207" name="Oval 1206"/>
              <p:cNvSpPr/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08" name="Rectangle 1207"/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9" name="Oval 1208"/>
              <p:cNvSpPr/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10" name="Freeform 1209"/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1" name="Freeform 1210"/>
              <p:cNvSpPr/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2" name="Freeform 1211"/>
              <p:cNvSpPr/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3" name="Freeform 1212"/>
              <p:cNvSpPr/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14" name="Straight Connector 1213"/>
              <p:cNvCxnSpPr>
                <a:endCxn id="1209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Straight Connector 1214"/>
              <p:cNvCxnSpPr/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69" name="Group 347"/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1198" name="Oval 1197"/>
              <p:cNvSpPr/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9" name="Rectangle 1198"/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0" name="Oval 1199"/>
              <p:cNvSpPr/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01" name="Freeform 1200"/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2" name="Freeform 1201"/>
              <p:cNvSpPr/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3" name="Freeform 1202"/>
              <p:cNvSpPr/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4" name="Freeform 1203"/>
              <p:cNvSpPr/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05" name="Straight Connector 1204"/>
              <p:cNvCxnSpPr>
                <a:endCxn id="1200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Straight Connector 1205"/>
              <p:cNvCxnSpPr/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70" name="Group 347"/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1189" name="Oval 1188"/>
              <p:cNvSpPr/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0" name="Rectangle 1189"/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1" name="Oval 1190"/>
              <p:cNvSpPr/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2" name="Freeform 1191"/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3" name="Freeform 1192"/>
              <p:cNvSpPr/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4" name="Freeform 1193"/>
              <p:cNvSpPr/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5" name="Freeform 1194"/>
              <p:cNvSpPr/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96" name="Straight Connector 1195"/>
              <p:cNvCxnSpPr>
                <a:endCxn id="1191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Straight Connector 1196"/>
              <p:cNvCxnSpPr/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71" name="Group 347"/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1180" name="Oval 1179"/>
              <p:cNvSpPr/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81" name="Rectangle 1180"/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2" name="Oval 1181"/>
              <p:cNvSpPr/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83" name="Freeform 1182"/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4" name="Freeform 1183"/>
              <p:cNvSpPr/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5" name="Freeform 1184"/>
              <p:cNvSpPr/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6" name="Freeform 1185"/>
              <p:cNvSpPr/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87" name="Straight Connector 1186"/>
              <p:cNvCxnSpPr>
                <a:endCxn id="1182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Straight Connector 1187"/>
              <p:cNvCxnSpPr/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72" name="Group 347"/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1171" name="Oval 1170"/>
              <p:cNvSpPr/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72" name="Rectangle 1171"/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3" name="Oval 1172"/>
              <p:cNvSpPr/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74" name="Freeform 1173"/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5" name="Freeform 1174"/>
              <p:cNvSpPr/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6" name="Freeform 1175"/>
              <p:cNvSpPr/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7" name="Freeform 1176"/>
              <p:cNvSpPr/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78" name="Straight Connector 1177"/>
              <p:cNvCxnSpPr>
                <a:endCxn id="1173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9" name="Straight Connector 1178"/>
              <p:cNvCxnSpPr/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73" name="Group 347"/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1162" name="Oval 1161"/>
              <p:cNvSpPr/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63" name="Rectangle 1162"/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4" name="Oval 1163"/>
              <p:cNvSpPr/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65" name="Freeform 1164"/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6" name="Freeform 1165"/>
              <p:cNvSpPr/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7" name="Freeform 1166"/>
              <p:cNvSpPr/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8" name="Freeform 1167"/>
              <p:cNvSpPr/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69" name="Straight Connector 1168"/>
              <p:cNvCxnSpPr>
                <a:endCxn id="1164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Straight Connector 1169"/>
              <p:cNvCxnSpPr/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774" name="Group 347"/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1153" name="Oval 1152"/>
              <p:cNvSpPr/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54" name="Rectangle 1153"/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5" name="Oval 1154"/>
              <p:cNvSpPr/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56" name="Freeform 1155"/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7" name="Freeform 1156"/>
              <p:cNvSpPr/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8" name="Freeform 1157"/>
              <p:cNvSpPr/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9" name="Freeform 1158"/>
              <p:cNvSpPr/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60" name="Straight Connector 1159"/>
              <p:cNvCxnSpPr>
                <a:endCxn id="1155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Straight Connector 1160"/>
              <p:cNvCxnSpPr/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25775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6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7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8" name="Picture 934" descr="antenna_radiation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21" name="Rectangle 2"/>
          <p:cNvSpPr txBox="1">
            <a:spLocks noChangeArrowheads="1"/>
          </p:cNvSpPr>
          <p:nvPr/>
        </p:nvSpPr>
        <p:spPr bwMode="auto">
          <a:xfrm>
            <a:off x="533414" y="190500"/>
            <a:ext cx="8382000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sz="3600" kern="0" dirty="0" smtClean="0">
                <a:ea typeface="ＭＳ Ｐゴシック" charset="-128"/>
              </a:rPr>
              <a:t>What’</a:t>
            </a:r>
            <a:r>
              <a:rPr lang="en-US" altLang="ja-JP" sz="3600" kern="0" dirty="0" smtClean="0">
                <a:ea typeface="ＭＳ Ｐゴシック" charset="-128"/>
              </a:rPr>
              <a:t>s the Internet: </a:t>
            </a:r>
            <a:r>
              <a:rPr lang="ja-JP" altLang="en-US" sz="3600" kern="0" dirty="0" smtClean="0">
                <a:ea typeface="ＭＳ Ｐゴシック" charset="-128"/>
              </a:rPr>
              <a:t>“</a:t>
            </a:r>
            <a:r>
              <a:rPr lang="en-US" altLang="ja-JP" sz="3600" kern="0" dirty="0" smtClean="0">
                <a:ea typeface="ＭＳ Ｐゴシック" charset="-128"/>
              </a:rPr>
              <a:t>nuts and bolts</a:t>
            </a:r>
            <a:r>
              <a:rPr lang="ja-JP" altLang="en-US" sz="3600" kern="0" dirty="0" smtClean="0">
                <a:ea typeface="ＭＳ Ｐゴシック" charset="-128"/>
              </a:rPr>
              <a:t>”</a:t>
            </a:r>
            <a:r>
              <a:rPr lang="en-US" altLang="ja-JP" sz="3600" kern="0" dirty="0" smtClean="0">
                <a:ea typeface="ＭＳ Ｐゴシック" charset="-128"/>
              </a:rPr>
              <a:t> View</a:t>
            </a:r>
            <a:endParaRPr lang="en-US" altLang="en-US" kern="0" dirty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966785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11628" y="256542"/>
            <a:ext cx="8382000" cy="846137"/>
          </a:xfrm>
        </p:spPr>
        <p:txBody>
          <a:bodyPr/>
          <a:lstStyle/>
          <a:p>
            <a:pPr eaLnBrk="1" hangingPunct="1"/>
            <a:r>
              <a:rPr lang="en-US" altLang="en-US" sz="3600" dirty="0" smtClean="0">
                <a:ea typeface="ＭＳ Ｐゴシック" charset="-128"/>
              </a:rPr>
              <a:t>What’</a:t>
            </a:r>
            <a:r>
              <a:rPr lang="en-US" altLang="ja-JP" sz="3600" dirty="0" smtClean="0">
                <a:ea typeface="ＭＳ Ｐゴシック" charset="-128"/>
              </a:rPr>
              <a:t>s </a:t>
            </a:r>
            <a:r>
              <a:rPr lang="en-US" altLang="ja-JP" sz="3600" dirty="0">
                <a:ea typeface="ＭＳ Ｐゴシック" charset="-128"/>
              </a:rPr>
              <a:t>the Internet: </a:t>
            </a:r>
            <a:r>
              <a:rPr lang="en-US" altLang="ja-JP" sz="3600" dirty="0" smtClean="0">
                <a:ea typeface="ＭＳ Ｐゴシック" charset="-128"/>
              </a:rPr>
              <a:t>A </a:t>
            </a:r>
            <a:r>
              <a:rPr lang="en-US" altLang="ja-JP" sz="3600" dirty="0">
                <a:ea typeface="ＭＳ Ｐゴシック" charset="-128"/>
              </a:rPr>
              <a:t>S</a:t>
            </a:r>
            <a:r>
              <a:rPr lang="en-US" altLang="ja-JP" sz="3600" dirty="0" smtClean="0">
                <a:ea typeface="ＭＳ Ｐゴシック" charset="-128"/>
              </a:rPr>
              <a:t>ervice </a:t>
            </a:r>
            <a:r>
              <a:rPr lang="en-US" altLang="ja-JP" sz="3600" dirty="0">
                <a:ea typeface="ＭＳ Ｐゴシック" charset="-128"/>
              </a:rPr>
              <a:t>V</a:t>
            </a:r>
            <a:r>
              <a:rPr lang="en-US" altLang="ja-JP" sz="3600" dirty="0" smtClean="0">
                <a:ea typeface="ＭＳ Ｐゴシック" charset="-128"/>
              </a:rPr>
              <a:t>iew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27650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57201" y="1481228"/>
            <a:ext cx="4670424" cy="4799829"/>
          </a:xfrm>
        </p:spPr>
        <p:txBody>
          <a:bodyPr/>
          <a:lstStyle/>
          <a:p>
            <a:pPr marL="287338" indent="-287338" eaLnBrk="1" hangingPunct="1"/>
            <a:r>
              <a:rPr lang="en-US" altLang="en-US" dirty="0">
                <a:solidFill>
                  <a:srgbClr val="CC0000"/>
                </a:solidFill>
              </a:rPr>
              <a:t>I</a:t>
            </a:r>
            <a:r>
              <a:rPr lang="en-US" altLang="en-US" dirty="0" smtClean="0">
                <a:solidFill>
                  <a:srgbClr val="CC0000"/>
                </a:solidFill>
              </a:rPr>
              <a:t>nfrastructure </a:t>
            </a:r>
            <a:r>
              <a:rPr lang="en-US" altLang="en-US" dirty="0">
                <a:solidFill>
                  <a:srgbClr val="CC0000"/>
                </a:solidFill>
              </a:rPr>
              <a:t>that provides services to applications:</a:t>
            </a:r>
            <a:endParaRPr lang="en-US" altLang="en-US" sz="2400" dirty="0"/>
          </a:p>
          <a:p>
            <a:pPr marL="682625" lvl="1" indent="-225425" eaLnBrk="1" hangingPunct="1"/>
            <a:r>
              <a:rPr lang="en-US" altLang="en-US" dirty="0"/>
              <a:t>Web, VoIP, email, games, e-commerce, social nets, …</a:t>
            </a:r>
          </a:p>
          <a:p>
            <a:pPr marL="287338" indent="-287338" eaLnBrk="1" hangingPunct="1"/>
            <a:r>
              <a:rPr lang="en-US" altLang="en-US" dirty="0">
                <a:solidFill>
                  <a:srgbClr val="CC0000"/>
                </a:solidFill>
              </a:rPr>
              <a:t>P</a:t>
            </a:r>
            <a:r>
              <a:rPr lang="en-US" altLang="en-US" dirty="0" smtClean="0">
                <a:solidFill>
                  <a:srgbClr val="CC0000"/>
                </a:solidFill>
              </a:rPr>
              <a:t>rovides </a:t>
            </a:r>
            <a:r>
              <a:rPr lang="en-US" altLang="en-US" dirty="0">
                <a:solidFill>
                  <a:srgbClr val="CC0000"/>
                </a:solidFill>
              </a:rPr>
              <a:t>programming interface to apps</a:t>
            </a:r>
          </a:p>
          <a:p>
            <a:pPr marL="682625" lvl="1" indent="-225425" eaLnBrk="1" hangingPunct="1"/>
            <a:r>
              <a:rPr lang="en-US" altLang="en-US" dirty="0"/>
              <a:t>hooks that allow sending and receiving  app programs to </a:t>
            </a:r>
            <a:r>
              <a:rPr lang="ja-JP" altLang="en-US" dirty="0"/>
              <a:t>“</a:t>
            </a:r>
            <a:r>
              <a:rPr lang="en-US" altLang="ja-JP" dirty="0"/>
              <a:t>connect</a:t>
            </a:r>
            <a:r>
              <a:rPr lang="ja-JP" altLang="en-US" dirty="0"/>
              <a:t>”</a:t>
            </a:r>
            <a:r>
              <a:rPr lang="en-US" altLang="ja-JP" dirty="0"/>
              <a:t> to Internet</a:t>
            </a:r>
          </a:p>
          <a:p>
            <a:pPr marL="682625" lvl="1" indent="-225425" eaLnBrk="1" hangingPunct="1"/>
            <a:r>
              <a:rPr lang="en-US" altLang="en-US" dirty="0"/>
              <a:t>provides service options, analogous to postal service</a:t>
            </a:r>
          </a:p>
        </p:txBody>
      </p:sp>
      <p:grpSp>
        <p:nvGrpSpPr>
          <p:cNvPr id="27654" name="Group 979"/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7655" name="Freeform 416"/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415"/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665"/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58" name="Group 666"/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8265" name="Rectangle 6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266" name="AutoShape 6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27659" name="Freeform 669"/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Line 670"/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61" name="Line 671"/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62" name="Line 672"/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63" name="Line 674"/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Line 675"/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Line 678"/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Line 679"/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Line 680"/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Line 682"/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Line 683"/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7670" name="Picture 684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71" name="Line 685"/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72" name="Line 686"/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7673" name="Picture 708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74" name="Line 711"/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Line 712"/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Line 713"/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Line 714"/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Line 715"/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Line 716"/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Line 717"/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Line 718"/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Line 719"/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Line 720"/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Line 721"/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Line 722"/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Line 723"/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Line 724"/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Line 725"/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Line 726"/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Line 727"/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Line 728"/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Oval 407"/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27693" name="Rectangle 410"/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27694" name="Oval 411"/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27695" name="Group 732"/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8263" name="Freeform 7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4" name="Freeform 7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696" name="Line 735"/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Line 736"/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98" name="Group 737"/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825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5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5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258" name="Group 74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61" name="Freeform 74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2" name="Freeform 74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59" name="Line 74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0" name="Line 74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99" name="Group 746"/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824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4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4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250" name="Group 75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53" name="Freeform 75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54" name="Freeform 75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51" name="Line 75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2" name="Line 75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0" name="Group 764"/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823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4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4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242" name="Group 76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45" name="Freeform 76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46" name="Freeform 77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43" name="Line 77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4" name="Line 77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01" name="Line 782"/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02" name="Group 801"/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823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3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3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234" name="Group 80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37" name="Freeform 80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38" name="Freeform 80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35" name="Line 80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6" name="Line 80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3" name="Group 810"/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822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2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2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226" name="Group 81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29" name="Freeform 81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30" name="Freeform 81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27" name="Line 81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8" name="Line 81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4" name="Group 819"/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821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1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1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218" name="Group 82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21" name="Freeform 82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22" name="Freeform 82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19" name="Line 82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0" name="Line 82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5" name="Group 828"/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820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0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20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210" name="Group 83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13" name="Freeform 83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14" name="Freeform 83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11" name="Line 83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2" name="Line 83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6" name="Group 846"/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8191" name="Line 270"/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2" name="Line 271"/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3" name="Line 272"/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4" name="Line 273"/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5" name="Line 274"/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6" name="Line 275"/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7" name="Line 276"/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8" name="Line 277"/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9" name="Line 278"/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0" name="Line 279"/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1" name="Line 280"/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2" name="Line 281"/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3" name="Line 282"/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4" name="Line 283"/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5" name="Line 284"/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6" name="Oval 862"/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7707" name="Picture 915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08" name="Line 918"/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7709" name="Group 919"/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8189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90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7710" name="Group 922"/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8187" name="Picture 92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8" name="Freeform 92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7711" name="Group 925"/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8185" name="Picture 92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6" name="Freeform 92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7712" name="Group 928"/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8183" name="Picture 92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4" name="Freeform 93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7713" name="Picture 933" descr="iphone_stylized_small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4" name="Picture 934" descr="antenna_radiation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5" name="Picture 936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716" name="Group 938"/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8151" name="Freeform 939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2" name="Rectangle 940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53" name="Freeform 941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4" name="Freeform 942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5" name="Rectangle 943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56" name="Group 944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181" name="AutoShape 945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82" name="AutoShape 946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57" name="Rectangle 947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58" name="Group 948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179" name="AutoShape 949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80" name="AutoShape 950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59" name="Rectangle 951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60" name="Rectangle 952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61" name="Group 953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177" name="AutoShape 954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78" name="AutoShape 955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62" name="Freeform 956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163" name="Group 957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175" name="AutoShape 958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76" name="AutoShape 959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64" name="Rectangle 960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65" name="Freeform 961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6" name="Freeform 962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" name="Oval 963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68" name="Freeform 964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" name="AutoShape 965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0" name="AutoShape 966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1" name="Oval 967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2" name="Oval 968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8173" name="Oval 969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4" name="Rectangle 970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7717" name="Group 971"/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8119" name="Freeform 97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0" name="Rectangle 97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21" name="Freeform 97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2" name="Freeform 97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3" name="Rectangle 97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24" name="Group 97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149" name="AutoShape 97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50" name="AutoShape 97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25" name="Rectangle 98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26" name="Group 98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147" name="AutoShape 98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48" name="AutoShape 98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27" name="Rectangle 98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28" name="Rectangle 98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29" name="Group 98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145" name="AutoShape 98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46" name="AutoShape 98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30" name="Freeform 98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131" name="Group 99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143" name="AutoShape 99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44" name="AutoShape 99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32" name="Rectangle 99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3" name="Freeform 99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4" name="Freeform 99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5" name="Oval 99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6" name="Freeform 99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7" name="AutoShape 99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8" name="AutoShape 99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9" name="Oval 100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40" name="Oval 100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8141" name="Oval 100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42" name="Rectangle 100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7718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9" name="Picture 1006" descr="laptop_keyboar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0" name="Freeform 1007"/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7721" name="Picture 1008" descr="screen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2" name="Freeform 1009"/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1010"/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1011"/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1012"/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1013"/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1014"/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28" name="Group 1015"/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8113" name="Freeform 1016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4" name="Freeform 1017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5" name="Freeform 1018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6" name="Freeform 1019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7" name="Freeform 1020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8" name="Freeform 1021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29" name="Freeform 1022"/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023"/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024"/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1025"/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1026"/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027"/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7735" name="Picture 1030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36" name="Freeform 1031"/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7737" name="Picture 1032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38" name="Freeform 1033"/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034"/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035"/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036"/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037"/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038"/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44" name="Group 1039"/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8107" name="Freeform 1040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8" name="Freeform 1041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9" name="Freeform 1042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0" name="Freeform 1043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1" name="Freeform 1044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2" name="Freeform 1045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45" name="Freeform 1046"/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047"/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048"/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049"/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050"/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051"/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51" name="Group 2"/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8085" name="Picture 1054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086" name="Freeform 1055"/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087" name="Picture 1056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088" name="Freeform 1057"/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9" name="Freeform 1058"/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0" name="Freeform 1059"/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1" name="Freeform 1060"/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2" name="Freeform 1061"/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3" name="Freeform 1062"/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094" name="Group 1063"/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8101" name="Freeform 106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2" name="Freeform 106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3" name="Freeform 106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4" name="Freeform 106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5" name="Freeform 106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6" name="Freeform 106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95" name="Freeform 1070"/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6" name="Freeform 1071"/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7" name="Freeform 1072"/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8" name="Freeform 1073"/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9" name="Freeform 1074"/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0" name="Freeform 1075"/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7752" name="Picture 107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3" name="Freeform 1078"/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pic>
          <p:nvPicPr>
            <p:cNvPr id="27754" name="Picture 1081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5" name="Freeform 1082"/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7756" name="Picture 1083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7" name="Freeform 1084"/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085"/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086"/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087"/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088"/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089"/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63" name="Group 1090"/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8079" name="Freeform 1091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0" name="Freeform 1092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1" name="Freeform 1093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2" name="Freeform 1094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3" name="Freeform 1095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4" name="Freeform 1096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64" name="Freeform 1097"/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098"/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099"/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100"/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101"/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102"/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70" name="Group 1103"/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8071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72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73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074" name="Group 1107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8077" name="Freeform 110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78" name="Freeform 110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75" name="Line 1110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6" name="Line 1111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1" name="Group 1112"/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8063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64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65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066" name="Group 11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8069" name="Freeform 11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70" name="Freeform 11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67" name="Line 11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8" name="Line 11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2" name="Group 1121"/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8055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56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57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058" name="Group 1125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61" name="Freeform 11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62" name="Freeform 11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59" name="Line 1128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0" name="Line 1129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3" name="Group 1130"/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8047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48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49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050" name="Group 1134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53" name="Freeform 113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54" name="Freeform 113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51" name="Line 1137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2" name="Line 1138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4" name="Group 1139"/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8039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40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8041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8042" name="Group 1143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45" name="Freeform 114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46" name="Freeform 114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43" name="Line 1146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4" name="Line 1147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5" name="Group 3"/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8037" name="Picture 555" descr="fridge2.png"/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038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7776" name="Picture 603" descr="car_icon_small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7" name="Picture 814" descr="light2.png"/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8" name="Picture 1017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9" name="Picture 1017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780" name="Group 347"/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54" name="Oval 1353"/>
              <p:cNvSpPr/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55" name="Rectangle 1354"/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6" name="Oval 1355"/>
              <p:cNvSpPr/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57" name="Freeform 1356"/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8" name="Freeform 1357"/>
              <p:cNvSpPr/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9" name="Freeform 1358"/>
              <p:cNvSpPr/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60" name="Freeform 1359"/>
              <p:cNvSpPr/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61" name="Straight Connector 1360"/>
              <p:cNvCxnSpPr>
                <a:endCxn id="1356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2" name="Straight Connector 1361"/>
              <p:cNvCxnSpPr/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1" name="Group 347"/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345" name="Oval 1344"/>
              <p:cNvSpPr/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46" name="Rectangle 1345"/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7" name="Oval 1346"/>
              <p:cNvSpPr/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48" name="Freeform 1347"/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9" name="Freeform 1348"/>
              <p:cNvSpPr/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0" name="Freeform 1349"/>
              <p:cNvSpPr/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1" name="Freeform 1350"/>
              <p:cNvSpPr/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52" name="Straight Connector 1351"/>
              <p:cNvCxnSpPr>
                <a:endCxn id="1347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3" name="Straight Connector 1352"/>
              <p:cNvCxnSpPr/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2" name="Group 347"/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336" name="Oval 1335"/>
              <p:cNvSpPr/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37" name="Rectangle 1336"/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8" name="Oval 1337"/>
              <p:cNvSpPr/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39" name="Freeform 1338"/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0" name="Freeform 1339"/>
              <p:cNvSpPr/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1" name="Freeform 1340"/>
              <p:cNvSpPr/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2" name="Freeform 1341"/>
              <p:cNvSpPr/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43" name="Straight Connector 1342"/>
              <p:cNvCxnSpPr>
                <a:endCxn id="1338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4" name="Straight Connector 1343"/>
              <p:cNvCxnSpPr/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3" name="Group 347"/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327" name="Oval 1326"/>
              <p:cNvSpPr/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28" name="Rectangle 1327"/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9" name="Oval 1328"/>
              <p:cNvSpPr/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30" name="Freeform 1329"/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1" name="Freeform 1330"/>
              <p:cNvSpPr/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2" name="Freeform 1331"/>
              <p:cNvSpPr/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3" name="Freeform 1332"/>
              <p:cNvSpPr/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34" name="Straight Connector 1333"/>
              <p:cNvCxnSpPr>
                <a:endCxn id="1329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5" name="Straight Connector 1334"/>
              <p:cNvCxnSpPr/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4" name="Group 347"/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318" name="Oval 1317"/>
              <p:cNvSpPr/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19" name="Rectangle 1318"/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0" name="Oval 1319"/>
              <p:cNvSpPr/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21" name="Freeform 1320"/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2" name="Freeform 1321"/>
              <p:cNvSpPr/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3" name="Freeform 1322"/>
              <p:cNvSpPr/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4" name="Freeform 1323"/>
              <p:cNvSpPr/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25" name="Straight Connector 1324"/>
              <p:cNvCxnSpPr>
                <a:endCxn id="1320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6" name="Straight Connector 1325"/>
              <p:cNvCxnSpPr/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5" name="Group 1110"/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309" name="Oval 1308"/>
              <p:cNvSpPr/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10" name="Rectangle 1309"/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1" name="Oval 1310"/>
              <p:cNvSpPr/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12" name="Freeform 1311"/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3" name="Freeform 1312"/>
              <p:cNvSpPr/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4" name="Freeform 1313"/>
              <p:cNvSpPr/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5" name="Freeform 1314"/>
              <p:cNvSpPr/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16" name="Straight Connector 1315"/>
              <p:cNvCxnSpPr>
                <a:endCxn id="1311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7" name="Straight Connector 1316"/>
              <p:cNvCxnSpPr/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6" name="Group 1111"/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1300" name="Oval 1299"/>
              <p:cNvSpPr/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01" name="Rectangle 1300"/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2" name="Oval 1301"/>
              <p:cNvSpPr/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03" name="Freeform 1302"/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4" name="Freeform 1303"/>
              <p:cNvSpPr/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5" name="Freeform 1304"/>
              <p:cNvSpPr/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6" name="Freeform 1305"/>
              <p:cNvSpPr/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07" name="Straight Connector 1306"/>
              <p:cNvCxnSpPr>
                <a:endCxn id="1302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8" name="Straight Connector 1307"/>
              <p:cNvCxnSpPr/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7" name="Group 1112"/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1291" name="Oval 1290"/>
              <p:cNvSpPr/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92" name="Rectangle 1291"/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3" name="Oval 1292"/>
              <p:cNvSpPr/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94" name="Freeform 1293"/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5" name="Freeform 1294"/>
              <p:cNvSpPr/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6" name="Freeform 1295"/>
              <p:cNvSpPr/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7" name="Freeform 1296"/>
              <p:cNvSpPr/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98" name="Straight Connector 1297"/>
              <p:cNvCxnSpPr>
                <a:endCxn id="1293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9" name="Straight Connector 1298"/>
              <p:cNvCxnSpPr/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8" name="Group 1113"/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1282" name="Oval 1281"/>
              <p:cNvSpPr/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83" name="Rectangle 1282"/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4" name="Oval 1283"/>
              <p:cNvSpPr/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85" name="Freeform 1284"/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6" name="Freeform 1285"/>
              <p:cNvSpPr/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7" name="Freeform 1286"/>
              <p:cNvSpPr/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8" name="Freeform 1287"/>
              <p:cNvSpPr/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89" name="Straight Connector 1288"/>
              <p:cNvCxnSpPr>
                <a:endCxn id="1284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0" name="Straight Connector 1289"/>
              <p:cNvCxnSpPr/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89" name="Group 1114"/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1273" name="Oval 1272"/>
              <p:cNvSpPr/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74" name="Rectangle 1273"/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5" name="Oval 1274"/>
              <p:cNvSpPr/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76" name="Freeform 1275"/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7" name="Freeform 1276"/>
              <p:cNvSpPr/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8" name="Freeform 1277"/>
              <p:cNvSpPr/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9" name="Freeform 1278"/>
              <p:cNvSpPr/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80" name="Straight Connector 1279"/>
              <p:cNvCxnSpPr>
                <a:endCxn id="1275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1" name="Straight Connector 1280"/>
              <p:cNvCxnSpPr/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90" name="Group 1115"/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1264" name="Oval 1263"/>
              <p:cNvSpPr/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65" name="Rectangle 1264"/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6" name="Oval 1265"/>
              <p:cNvSpPr/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67" name="Freeform 1266"/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8" name="Freeform 1267"/>
              <p:cNvSpPr/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9" name="Freeform 1268"/>
              <p:cNvSpPr/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0" name="Freeform 1269"/>
              <p:cNvSpPr/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71" name="Straight Connector 1270"/>
              <p:cNvCxnSpPr>
                <a:endCxn id="1266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2" name="Straight Connector 1271"/>
              <p:cNvCxnSpPr/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791" name="Line 421"/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Line 422"/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Line 423"/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Line 444"/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Line 445"/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Line 446"/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Line 447"/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Line 448"/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Line 450"/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Line 451"/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Line 452"/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Line 541"/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03" name="Group 665"/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7930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31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32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7933" name="Group 65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36" name="Freeform 66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37" name="Freeform 66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34" name="Line 66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Line 66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4" name="Group 675"/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7922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23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24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7925" name="Group 67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28" name="Freeform 68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29" name="Freeform 68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26" name="Line 68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Line 68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5" name="Group 684"/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7914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15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16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7917" name="Group 68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20" name="Freeform 68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21" name="Freeform 69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18" name="Line 69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9" name="Line 69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06" name="Line 693"/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07" name="Group 694"/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7906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07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08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7909" name="Group 69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12" name="Freeform 69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13" name="Freeform 70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10" name="Line 70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1" name="Line 70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8" name="Group 712"/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7898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899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900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7901" name="Group 7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04" name="Freeform 7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05" name="Freeform 7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02" name="Line 7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3" name="Line 7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9" name="Group 721"/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7890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891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7892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27893" name="Group 725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896" name="Freeform 7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97" name="Freeform 7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894" name="Line 728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5" name="Line 729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10" name="Text Box 580"/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mobile network</a:t>
              </a:r>
            </a:p>
          </p:txBody>
        </p:sp>
        <p:sp>
          <p:nvSpPr>
            <p:cNvPr id="27811" name="Text Box 580"/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global ISP</a:t>
              </a:r>
            </a:p>
          </p:txBody>
        </p:sp>
        <p:sp>
          <p:nvSpPr>
            <p:cNvPr id="27812" name="Text Box 580"/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regional ISP</a:t>
              </a:r>
            </a:p>
          </p:txBody>
        </p:sp>
        <p:sp>
          <p:nvSpPr>
            <p:cNvPr id="27813" name="Text Box 580"/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network</a:t>
              </a:r>
            </a:p>
          </p:txBody>
        </p:sp>
        <p:sp>
          <p:nvSpPr>
            <p:cNvPr id="27814" name="Text Box 580"/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       network</a:t>
              </a:r>
            </a:p>
          </p:txBody>
        </p:sp>
        <p:pic>
          <p:nvPicPr>
            <p:cNvPr id="27815" name="Picture 269" descr="cell_tower_radiation copy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816" name="Group 347"/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1207" name="Oval 1206"/>
              <p:cNvSpPr/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08" name="Rectangle 1207"/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9" name="Oval 1208"/>
              <p:cNvSpPr/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10" name="Freeform 1209"/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1" name="Freeform 1210"/>
              <p:cNvSpPr/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2" name="Freeform 1211"/>
              <p:cNvSpPr/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3" name="Freeform 1212"/>
              <p:cNvSpPr/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14" name="Straight Connector 1213"/>
              <p:cNvCxnSpPr>
                <a:endCxn id="1209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5" name="Straight Connector 1214"/>
              <p:cNvCxnSpPr/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17" name="Group 347"/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1198" name="Oval 1197"/>
              <p:cNvSpPr/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9" name="Rectangle 1198"/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0" name="Oval 1199"/>
              <p:cNvSpPr/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01" name="Freeform 1200"/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2" name="Freeform 1201"/>
              <p:cNvSpPr/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3" name="Freeform 1202"/>
              <p:cNvSpPr/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4" name="Freeform 1203"/>
              <p:cNvSpPr/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05" name="Straight Connector 1204"/>
              <p:cNvCxnSpPr>
                <a:endCxn id="1200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6" name="Straight Connector 1205"/>
              <p:cNvCxnSpPr/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18" name="Group 347"/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1189" name="Oval 1188"/>
              <p:cNvSpPr/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0" name="Rectangle 1189"/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1" name="Oval 1190"/>
              <p:cNvSpPr/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2" name="Freeform 1191"/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3" name="Freeform 1192"/>
              <p:cNvSpPr/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4" name="Freeform 1193"/>
              <p:cNvSpPr/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5" name="Freeform 1194"/>
              <p:cNvSpPr/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96" name="Straight Connector 1195"/>
              <p:cNvCxnSpPr>
                <a:endCxn id="1191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7" name="Straight Connector 1196"/>
              <p:cNvCxnSpPr/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19" name="Group 347"/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1180" name="Oval 1179"/>
              <p:cNvSpPr/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81" name="Rectangle 1180"/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2" name="Oval 1181"/>
              <p:cNvSpPr/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83" name="Freeform 1182"/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4" name="Freeform 1183"/>
              <p:cNvSpPr/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5" name="Freeform 1184"/>
              <p:cNvSpPr/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6" name="Freeform 1185"/>
              <p:cNvSpPr/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87" name="Straight Connector 1186"/>
              <p:cNvCxnSpPr>
                <a:endCxn id="1182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8" name="Straight Connector 1187"/>
              <p:cNvCxnSpPr/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20" name="Group 347"/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1171" name="Oval 1170"/>
              <p:cNvSpPr/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72" name="Rectangle 1171"/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3" name="Oval 1172"/>
              <p:cNvSpPr/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74" name="Freeform 1173"/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5" name="Freeform 1174"/>
              <p:cNvSpPr/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6" name="Freeform 1175"/>
              <p:cNvSpPr/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7" name="Freeform 1176"/>
              <p:cNvSpPr/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78" name="Straight Connector 1177"/>
              <p:cNvCxnSpPr>
                <a:endCxn id="1173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9" name="Straight Connector 1178"/>
              <p:cNvCxnSpPr/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21" name="Group 347"/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1162" name="Oval 1161"/>
              <p:cNvSpPr/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63" name="Rectangle 1162"/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4" name="Oval 1163"/>
              <p:cNvSpPr/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65" name="Freeform 1164"/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6" name="Freeform 1165"/>
              <p:cNvSpPr/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7" name="Freeform 1166"/>
              <p:cNvSpPr/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8" name="Freeform 1167"/>
              <p:cNvSpPr/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69" name="Straight Connector 1168"/>
              <p:cNvCxnSpPr>
                <a:endCxn id="1164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0" name="Straight Connector 1169"/>
              <p:cNvCxnSpPr/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22" name="Group 347"/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1153" name="Oval 1152"/>
              <p:cNvSpPr/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54" name="Rectangle 1153"/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5" name="Oval 1154"/>
              <p:cNvSpPr/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56" name="Freeform 1155"/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7" name="Freeform 1156"/>
              <p:cNvSpPr/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8" name="Freeform 1157"/>
              <p:cNvSpPr/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9" name="Freeform 1158"/>
              <p:cNvSpPr/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60" name="Straight Connector 1159"/>
              <p:cNvCxnSpPr>
                <a:endCxn id="1155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1" name="Straight Connector 1160"/>
              <p:cNvCxnSpPr/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27823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4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5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6" name="Picture 934" descr="antenna_radiation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1986372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22514" y="315232"/>
            <a:ext cx="5657850" cy="868363"/>
          </a:xfrm>
        </p:spPr>
        <p:txBody>
          <a:bodyPr/>
          <a:lstStyle/>
          <a:p>
            <a:pPr eaLnBrk="1" hangingPunct="1"/>
            <a:r>
              <a:rPr lang="en-US" altLang="en-US" dirty="0" smtClean="0">
                <a:ea typeface="ＭＳ Ｐゴシック" charset="-128"/>
              </a:rPr>
              <a:t>What’</a:t>
            </a:r>
            <a:r>
              <a:rPr lang="en-US" altLang="ja-JP" dirty="0" smtClean="0">
                <a:ea typeface="ＭＳ Ｐゴシック" charset="-128"/>
              </a:rPr>
              <a:t>s </a:t>
            </a:r>
            <a:r>
              <a:rPr lang="en-US" altLang="ja-JP" dirty="0">
                <a:ea typeface="ＭＳ Ｐゴシック" charset="-128"/>
              </a:rPr>
              <a:t>a protocol?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43012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2513" y="1377948"/>
            <a:ext cx="3831773" cy="4648200"/>
          </a:xfrm>
        </p:spPr>
        <p:txBody>
          <a:bodyPr/>
          <a:lstStyle/>
          <a:p>
            <a:pPr eaLnBrk="1" hangingPunct="1"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</a:rPr>
              <a:t>H</a:t>
            </a:r>
            <a:r>
              <a:rPr lang="en-US" altLang="en-US" dirty="0" smtClean="0">
                <a:solidFill>
                  <a:srgbClr val="CC0000"/>
                </a:solidFill>
              </a:rPr>
              <a:t>uman </a:t>
            </a:r>
            <a:r>
              <a:rPr lang="en-US" altLang="en-US" dirty="0">
                <a:solidFill>
                  <a:srgbClr val="CC0000"/>
                </a:solidFill>
              </a:rPr>
              <a:t>protocols:</a:t>
            </a:r>
          </a:p>
          <a:p>
            <a:pPr eaLnBrk="1" hangingPunct="1"/>
            <a:r>
              <a:rPr lang="ja-JP" altLang="en-US" sz="2400" dirty="0"/>
              <a:t>“</a:t>
            </a:r>
            <a:r>
              <a:rPr lang="en-US" altLang="ja-JP" sz="2400" dirty="0"/>
              <a:t>what</a:t>
            </a:r>
            <a:r>
              <a:rPr lang="ja-JP" altLang="en-US" sz="2400" dirty="0"/>
              <a:t>’</a:t>
            </a:r>
            <a:r>
              <a:rPr lang="en-US" altLang="ja-JP" sz="2400" dirty="0"/>
              <a:t>s the time?</a:t>
            </a:r>
            <a:r>
              <a:rPr lang="ja-JP" altLang="en-US" sz="2400" dirty="0"/>
              <a:t>”</a:t>
            </a:r>
            <a:endParaRPr lang="en-US" altLang="ja-JP" sz="2400" dirty="0"/>
          </a:p>
          <a:p>
            <a:pPr eaLnBrk="1" hangingPunct="1"/>
            <a:r>
              <a:rPr lang="ja-JP" altLang="en-US" sz="2400" dirty="0"/>
              <a:t>“</a:t>
            </a:r>
            <a:r>
              <a:rPr lang="en-US" altLang="ja-JP" sz="2400" dirty="0"/>
              <a:t>I have a question</a:t>
            </a:r>
            <a:r>
              <a:rPr lang="ja-JP" altLang="en-US" sz="2400" dirty="0"/>
              <a:t>”</a:t>
            </a:r>
            <a:endParaRPr lang="en-US" altLang="ja-JP" sz="2400" dirty="0"/>
          </a:p>
          <a:p>
            <a:pPr eaLnBrk="1" hangingPunct="1"/>
            <a:r>
              <a:rPr lang="en-US" altLang="en-US" sz="2400" dirty="0" smtClean="0"/>
              <a:t>introductions</a:t>
            </a:r>
            <a:endParaRPr lang="en-US" altLang="en-US" sz="2000" dirty="0"/>
          </a:p>
          <a:p>
            <a:pPr eaLnBrk="1" hangingPunct="1">
              <a:buFont typeface="Wingdings" charset="2"/>
              <a:buNone/>
            </a:pPr>
            <a:r>
              <a:rPr lang="en-US" altLang="en-US" sz="2400" dirty="0"/>
              <a:t>… specific messages sent</a:t>
            </a:r>
          </a:p>
          <a:p>
            <a:pPr eaLnBrk="1" hangingPunct="1">
              <a:buFont typeface="Wingdings" charset="2"/>
              <a:buNone/>
            </a:pPr>
            <a:r>
              <a:rPr lang="en-US" altLang="en-US" sz="2400" dirty="0"/>
              <a:t>… specific actions taken when messages received, or other events</a:t>
            </a:r>
          </a:p>
        </p:txBody>
      </p:sp>
      <p:sp>
        <p:nvSpPr>
          <p:cNvPr id="43013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677569" y="1371600"/>
            <a:ext cx="3810000" cy="259080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N</a:t>
            </a:r>
            <a:r>
              <a:rPr lang="en-US" dirty="0" smtClean="0">
                <a:solidFill>
                  <a:srgbClr val="CC0000"/>
                </a:solidFill>
              </a:rPr>
              <a:t>etwork </a:t>
            </a:r>
            <a:r>
              <a:rPr lang="en-US" dirty="0">
                <a:solidFill>
                  <a:srgbClr val="CC0000"/>
                </a:solidFill>
              </a:rPr>
              <a:t>protocols:</a:t>
            </a:r>
          </a:p>
          <a:p>
            <a:pPr marL="231775" indent="-231775" eaLnBrk="1" hangingPunct="1">
              <a:defRPr/>
            </a:pPr>
            <a:r>
              <a:rPr lang="en-US" sz="2400" dirty="0"/>
              <a:t>M</a:t>
            </a:r>
            <a:r>
              <a:rPr lang="en-US" sz="2400" dirty="0" smtClean="0"/>
              <a:t>achines </a:t>
            </a:r>
            <a:r>
              <a:rPr lang="en-US" sz="2400" dirty="0"/>
              <a:t>rather than humans</a:t>
            </a:r>
          </a:p>
          <a:p>
            <a:pPr marL="231775" indent="-231775" eaLnBrk="1" hangingPunct="1">
              <a:defRPr/>
            </a:pPr>
            <a:r>
              <a:rPr lang="en-US" sz="2400" dirty="0"/>
              <a:t>A</a:t>
            </a:r>
            <a:r>
              <a:rPr lang="en-US" sz="2400" dirty="0" smtClean="0"/>
              <a:t>ll </a:t>
            </a:r>
            <a:r>
              <a:rPr lang="en-US" sz="2400" dirty="0"/>
              <a:t>communication activity in Internet governed by protocols</a:t>
            </a:r>
          </a:p>
        </p:txBody>
      </p:sp>
      <p:sp>
        <p:nvSpPr>
          <p:cNvPr id="29702" name="Rectangle 5"/>
          <p:cNvSpPr>
            <a:spLocks noChangeArrowheads="1"/>
          </p:cNvSpPr>
          <p:nvPr/>
        </p:nvSpPr>
        <p:spPr bwMode="auto">
          <a:xfrm>
            <a:off x="522513" y="5018314"/>
            <a:ext cx="7965056" cy="1469571"/>
          </a:xfrm>
          <a:prstGeom prst="rect">
            <a:avLst/>
          </a:prstGeom>
          <a:solidFill>
            <a:srgbClr val="92D050"/>
          </a:solidFill>
          <a:ln>
            <a:noFill/>
          </a:ln>
          <a:extLst/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2"/>
              <a:buNone/>
            </a:pPr>
            <a:r>
              <a:rPr lang="en-US" alt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P</a:t>
            </a:r>
            <a:r>
              <a:rPr lang="en-US" altLang="en-US" sz="2800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rotocols</a:t>
            </a:r>
            <a:r>
              <a:rPr lang="en-US" altLang="en-US" sz="2800" dirty="0" smtClean="0"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altLang="en-US" sz="2800" dirty="0">
                <a:latin typeface="Calibri" charset="0"/>
                <a:ea typeface="Calibri" charset="0"/>
                <a:cs typeface="Calibri" charset="0"/>
              </a:rPr>
              <a:t>define </a:t>
            </a:r>
            <a:r>
              <a:rPr lang="en-US" alt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format</a:t>
            </a:r>
            <a:r>
              <a:rPr lang="en-US" altLang="en-US" sz="2800" dirty="0">
                <a:latin typeface="Calibri" charset="0"/>
                <a:ea typeface="Calibri" charset="0"/>
                <a:cs typeface="Calibri" charset="0"/>
              </a:rPr>
              <a:t>, </a:t>
            </a:r>
            <a:r>
              <a:rPr lang="en-US" alt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order</a:t>
            </a:r>
            <a:r>
              <a:rPr lang="en-US" altLang="en-US" sz="2800" dirty="0">
                <a:latin typeface="Calibri" charset="0"/>
                <a:ea typeface="Calibri" charset="0"/>
                <a:cs typeface="Calibri" charset="0"/>
              </a:rPr>
              <a:t> of </a:t>
            </a:r>
            <a:r>
              <a:rPr lang="en-US" alt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messages sent and received</a:t>
            </a:r>
            <a:r>
              <a:rPr lang="en-US" altLang="en-US" sz="2800" dirty="0">
                <a:latin typeface="Calibri" charset="0"/>
                <a:ea typeface="Calibri" charset="0"/>
                <a:cs typeface="Calibri" charset="0"/>
              </a:rPr>
              <a:t> among network entities, and </a:t>
            </a:r>
            <a:r>
              <a:rPr lang="en-US" alt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actions taken</a:t>
            </a:r>
            <a:r>
              <a:rPr lang="en-US" altLang="en-US" sz="2800" dirty="0">
                <a:latin typeface="Calibri" charset="0"/>
                <a:ea typeface="Calibri" charset="0"/>
                <a:cs typeface="Calibri" charset="0"/>
              </a:rPr>
              <a:t> on message transmission, receipt</a:t>
            </a:r>
            <a:r>
              <a:rPr lang="en-US" altLang="en-US" dirty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85709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012" grpId="0" build="p"/>
      <p:bldP spid="43013" grpId="0" build="p"/>
      <p:bldP spid="29702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266" y="1383126"/>
            <a:ext cx="8153400" cy="685800"/>
          </a:xfrm>
        </p:spPr>
        <p:txBody>
          <a:bodyPr/>
          <a:lstStyle/>
          <a:p>
            <a:pPr eaLnBrk="1" hangingPunct="1">
              <a:buFont typeface="Wingdings" charset="2"/>
              <a:buNone/>
            </a:pPr>
            <a:r>
              <a:rPr lang="en-US" altLang="en-US" dirty="0">
                <a:ea typeface="ＭＳ Ｐゴシック" charset="-128"/>
              </a:rPr>
              <a:t>A</a:t>
            </a:r>
            <a:r>
              <a:rPr lang="en-US" altLang="en-US" smtClean="0">
                <a:ea typeface="ＭＳ Ｐゴシック" charset="-128"/>
              </a:rPr>
              <a:t> </a:t>
            </a:r>
            <a:r>
              <a:rPr lang="en-US" altLang="en-US" dirty="0">
                <a:ea typeface="ＭＳ Ｐゴシック" charset="-128"/>
              </a:rPr>
              <a:t>human protocol and a computer network protocol:</a:t>
            </a:r>
          </a:p>
          <a:p>
            <a:pPr eaLnBrk="1" hangingPunct="1">
              <a:buFont typeface="Wingdings" charset="2"/>
              <a:buNone/>
            </a:pPr>
            <a:endParaRPr lang="en-US" altLang="en-US" dirty="0">
              <a:ea typeface="ＭＳ Ｐゴシック" charset="-128"/>
            </a:endParaRPr>
          </a:p>
        </p:txBody>
      </p:sp>
      <p:sp>
        <p:nvSpPr>
          <p:cNvPr id="31748" name="Line 10"/>
          <p:cNvSpPr>
            <a:spLocks noChangeShapeType="1"/>
          </p:cNvSpPr>
          <p:nvPr/>
        </p:nvSpPr>
        <p:spPr bwMode="auto">
          <a:xfrm>
            <a:off x="1257300" y="2771775"/>
            <a:ext cx="1762125" cy="2762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1" name="Text Box 64"/>
          <p:cNvSpPr txBox="1">
            <a:spLocks noChangeArrowheads="1"/>
          </p:cNvSpPr>
          <p:nvPr/>
        </p:nvSpPr>
        <p:spPr bwMode="auto">
          <a:xfrm>
            <a:off x="1698625" y="2484438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</a:rPr>
              <a:t>Hi</a:t>
            </a:r>
          </a:p>
        </p:txBody>
      </p:sp>
      <p:sp>
        <p:nvSpPr>
          <p:cNvPr id="31752" name="Line 66"/>
          <p:cNvSpPr>
            <a:spLocks noChangeShapeType="1"/>
          </p:cNvSpPr>
          <p:nvPr/>
        </p:nvSpPr>
        <p:spPr bwMode="auto">
          <a:xfrm flipV="1">
            <a:off x="949325" y="3330575"/>
            <a:ext cx="2085975" cy="3619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3" name="Text Box 67"/>
          <p:cNvSpPr txBox="1">
            <a:spLocks noChangeArrowheads="1"/>
          </p:cNvSpPr>
          <p:nvPr/>
        </p:nvSpPr>
        <p:spPr bwMode="auto">
          <a:xfrm>
            <a:off x="1689100" y="3108325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</a:rPr>
              <a:t>Hi</a:t>
            </a:r>
          </a:p>
        </p:txBody>
      </p:sp>
      <p:sp>
        <p:nvSpPr>
          <p:cNvPr id="31754" name="Line 70"/>
          <p:cNvSpPr>
            <a:spLocks noChangeShapeType="1"/>
          </p:cNvSpPr>
          <p:nvPr/>
        </p:nvSpPr>
        <p:spPr bwMode="auto">
          <a:xfrm>
            <a:off x="933450" y="3762375"/>
            <a:ext cx="2162175" cy="4381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55" name="Group 72"/>
          <p:cNvGrpSpPr>
            <a:grpSpLocks/>
          </p:cNvGrpSpPr>
          <p:nvPr/>
        </p:nvGrpSpPr>
        <p:grpSpPr bwMode="auto">
          <a:xfrm>
            <a:off x="1471613" y="3694113"/>
            <a:ext cx="1014412" cy="701675"/>
            <a:chOff x="761" y="2747"/>
            <a:chExt cx="639" cy="442"/>
          </a:xfrm>
        </p:grpSpPr>
        <p:sp>
          <p:nvSpPr>
            <p:cNvPr id="31816" name="Rectangle 71"/>
            <p:cNvSpPr>
              <a:spLocks noChangeArrowheads="1"/>
            </p:cNvSpPr>
            <p:nvPr/>
          </p:nvSpPr>
          <p:spPr bwMode="auto">
            <a:xfrm>
              <a:off x="786" y="2790"/>
              <a:ext cx="588" cy="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31817" name="Text Box 69"/>
            <p:cNvSpPr txBox="1">
              <a:spLocks noChangeArrowheads="1"/>
            </p:cNvSpPr>
            <p:nvPr/>
          </p:nvSpPr>
          <p:spPr bwMode="auto">
            <a:xfrm>
              <a:off x="761" y="2747"/>
              <a:ext cx="639" cy="4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2000" dirty="0">
                  <a:solidFill>
                    <a:srgbClr val="CC0000"/>
                  </a:solidFill>
                </a:rPr>
                <a:t>Got the</a:t>
              </a:r>
            </a:p>
            <a:p>
              <a:pPr algn="ctr"/>
              <a:r>
                <a:rPr lang="en-US" altLang="en-US" sz="2000" dirty="0">
                  <a:solidFill>
                    <a:srgbClr val="CC0000"/>
                  </a:solidFill>
                </a:rPr>
                <a:t>time?</a:t>
              </a:r>
            </a:p>
          </p:txBody>
        </p:sp>
      </p:grpSp>
      <p:sp>
        <p:nvSpPr>
          <p:cNvPr id="31756" name="Line 73"/>
          <p:cNvSpPr>
            <a:spLocks noChangeShapeType="1"/>
          </p:cNvSpPr>
          <p:nvPr/>
        </p:nvSpPr>
        <p:spPr bwMode="auto">
          <a:xfrm flipV="1">
            <a:off x="1095375" y="4333875"/>
            <a:ext cx="1952625" cy="3333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57" name="Group 76"/>
          <p:cNvGrpSpPr>
            <a:grpSpLocks/>
          </p:cNvGrpSpPr>
          <p:nvPr/>
        </p:nvGrpSpPr>
        <p:grpSpPr bwMode="auto">
          <a:xfrm>
            <a:off x="1565275" y="4338638"/>
            <a:ext cx="796925" cy="457200"/>
            <a:chOff x="1046" y="2771"/>
            <a:chExt cx="502" cy="288"/>
          </a:xfrm>
        </p:grpSpPr>
        <p:sp>
          <p:nvSpPr>
            <p:cNvPr id="31814" name="Rectangle 75"/>
            <p:cNvSpPr>
              <a:spLocks noChangeArrowheads="1"/>
            </p:cNvSpPr>
            <p:nvPr/>
          </p:nvSpPr>
          <p:spPr bwMode="auto">
            <a:xfrm>
              <a:off x="1104" y="2820"/>
              <a:ext cx="44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31815" name="Text Box 74"/>
            <p:cNvSpPr txBox="1">
              <a:spLocks noChangeArrowheads="1"/>
            </p:cNvSpPr>
            <p:nvPr/>
          </p:nvSpPr>
          <p:spPr bwMode="auto">
            <a:xfrm>
              <a:off x="1046" y="2771"/>
              <a:ext cx="49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dirty="0">
                  <a:solidFill>
                    <a:srgbClr val="CC0000"/>
                  </a:solidFill>
                </a:rPr>
                <a:t>2:00</a:t>
              </a:r>
            </a:p>
          </p:txBody>
        </p:sp>
      </p:grpSp>
      <p:sp>
        <p:nvSpPr>
          <p:cNvPr id="31758" name="Line 85"/>
          <p:cNvSpPr>
            <a:spLocks noChangeShapeType="1"/>
          </p:cNvSpPr>
          <p:nvPr/>
        </p:nvSpPr>
        <p:spPr bwMode="auto">
          <a:xfrm flipV="1">
            <a:off x="5165725" y="4525963"/>
            <a:ext cx="2343150" cy="4286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9" name="Line 89"/>
          <p:cNvSpPr>
            <a:spLocks noChangeShapeType="1"/>
          </p:cNvSpPr>
          <p:nvPr/>
        </p:nvSpPr>
        <p:spPr bwMode="auto">
          <a:xfrm>
            <a:off x="5180013" y="2811463"/>
            <a:ext cx="2176462" cy="347662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0" name="Line 90"/>
          <p:cNvSpPr>
            <a:spLocks noChangeShapeType="1"/>
          </p:cNvSpPr>
          <p:nvPr/>
        </p:nvSpPr>
        <p:spPr bwMode="auto">
          <a:xfrm flipV="1">
            <a:off x="5118100" y="3317875"/>
            <a:ext cx="2216150" cy="3984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1" name="Rectangle 92"/>
          <p:cNvSpPr>
            <a:spLocks noChangeArrowheads="1"/>
          </p:cNvSpPr>
          <p:nvPr/>
        </p:nvSpPr>
        <p:spPr bwMode="auto">
          <a:xfrm>
            <a:off x="5553075" y="3340100"/>
            <a:ext cx="1438275" cy="3937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31762" name="Text Box 91"/>
          <p:cNvSpPr txBox="1">
            <a:spLocks noChangeArrowheads="1"/>
          </p:cNvSpPr>
          <p:nvPr/>
        </p:nvSpPr>
        <p:spPr bwMode="auto">
          <a:xfrm>
            <a:off x="5370513" y="3341688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solidFill>
                  <a:srgbClr val="CC0000"/>
                </a:solidFill>
              </a:rPr>
              <a:t>TCP connection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solidFill>
                  <a:srgbClr val="CC0000"/>
                </a:solidFill>
              </a:rPr>
              <a:t>response</a:t>
            </a:r>
          </a:p>
        </p:txBody>
      </p:sp>
      <p:sp>
        <p:nvSpPr>
          <p:cNvPr id="31763" name="Line 94"/>
          <p:cNvSpPr>
            <a:spLocks noChangeShapeType="1"/>
          </p:cNvSpPr>
          <p:nvPr/>
        </p:nvSpPr>
        <p:spPr bwMode="auto">
          <a:xfrm>
            <a:off x="5165725" y="3990975"/>
            <a:ext cx="2400300" cy="4191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64" name="Group 97"/>
          <p:cNvGrpSpPr>
            <a:grpSpLocks/>
          </p:cNvGrpSpPr>
          <p:nvPr/>
        </p:nvGrpSpPr>
        <p:grpSpPr bwMode="auto">
          <a:xfrm>
            <a:off x="5378450" y="4029075"/>
            <a:ext cx="3794125" cy="366713"/>
            <a:chOff x="3212" y="2597"/>
            <a:chExt cx="2390" cy="231"/>
          </a:xfrm>
        </p:grpSpPr>
        <p:sp>
          <p:nvSpPr>
            <p:cNvPr id="31812" name="Rectangle 96"/>
            <p:cNvSpPr>
              <a:spLocks noChangeArrowheads="1"/>
            </p:cNvSpPr>
            <p:nvPr/>
          </p:nvSpPr>
          <p:spPr bwMode="auto">
            <a:xfrm>
              <a:off x="3252" y="2628"/>
              <a:ext cx="2100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31813" name="Text Box 95"/>
            <p:cNvSpPr txBox="1">
              <a:spLocks noChangeArrowheads="1"/>
            </p:cNvSpPr>
            <p:nvPr/>
          </p:nvSpPr>
          <p:spPr bwMode="auto">
            <a:xfrm>
              <a:off x="3212" y="2597"/>
              <a:ext cx="239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 dirty="0">
                  <a:solidFill>
                    <a:srgbClr val="CC0000"/>
                  </a:solidFill>
                </a:rPr>
                <a:t>Get</a:t>
              </a:r>
              <a:r>
                <a:rPr lang="en-US" altLang="en-US" sz="1400" dirty="0">
                  <a:solidFill>
                    <a:srgbClr val="CC0000"/>
                  </a:solidFill>
                </a:rPr>
                <a:t> http://</a:t>
              </a:r>
              <a:r>
                <a:rPr lang="en-US" altLang="en-US" sz="1400" dirty="0" err="1">
                  <a:solidFill>
                    <a:srgbClr val="CC0000"/>
                  </a:solidFill>
                </a:rPr>
                <a:t>www.awl.com</a:t>
              </a:r>
              <a:r>
                <a:rPr lang="en-US" altLang="en-US" sz="1400" dirty="0">
                  <a:solidFill>
                    <a:srgbClr val="CC0000"/>
                  </a:solidFill>
                </a:rPr>
                <a:t>/</a:t>
              </a:r>
              <a:r>
                <a:rPr lang="en-US" altLang="en-US" sz="1400" dirty="0" err="1">
                  <a:solidFill>
                    <a:srgbClr val="CC0000"/>
                  </a:solidFill>
                </a:rPr>
                <a:t>kurose</a:t>
              </a:r>
              <a:r>
                <a:rPr lang="en-US" altLang="en-US" sz="1400" dirty="0">
                  <a:solidFill>
                    <a:srgbClr val="CC0000"/>
                  </a:solidFill>
                </a:rPr>
                <a:t>-ross</a:t>
              </a:r>
              <a:endParaRPr lang="en-US" altLang="en-US" dirty="0">
                <a:solidFill>
                  <a:srgbClr val="CC0000"/>
                </a:solidFill>
              </a:endParaRPr>
            </a:p>
          </p:txBody>
        </p:sp>
      </p:grpSp>
      <p:sp>
        <p:nvSpPr>
          <p:cNvPr id="31765" name="Rectangle 99"/>
          <p:cNvSpPr>
            <a:spLocks noChangeArrowheads="1"/>
          </p:cNvSpPr>
          <p:nvPr/>
        </p:nvSpPr>
        <p:spPr bwMode="auto">
          <a:xfrm>
            <a:off x="5934075" y="4624388"/>
            <a:ext cx="919163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31766" name="Text Box 100"/>
          <p:cNvSpPr txBox="1">
            <a:spLocks noChangeArrowheads="1"/>
          </p:cNvSpPr>
          <p:nvPr/>
        </p:nvSpPr>
        <p:spPr bwMode="auto">
          <a:xfrm>
            <a:off x="5900738" y="4510088"/>
            <a:ext cx="930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</a:rPr>
              <a:t>&lt;file&gt;</a:t>
            </a:r>
          </a:p>
        </p:txBody>
      </p:sp>
      <p:sp>
        <p:nvSpPr>
          <p:cNvPr id="31767" name="Line 101"/>
          <p:cNvSpPr>
            <a:spLocks noChangeShapeType="1"/>
          </p:cNvSpPr>
          <p:nvPr/>
        </p:nvSpPr>
        <p:spPr bwMode="auto">
          <a:xfrm>
            <a:off x="4057650" y="2068513"/>
            <a:ext cx="0" cy="3573462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68" name="Group 105"/>
          <p:cNvGrpSpPr>
            <a:grpSpLocks/>
          </p:cNvGrpSpPr>
          <p:nvPr/>
        </p:nvGrpSpPr>
        <p:grpSpPr bwMode="auto">
          <a:xfrm>
            <a:off x="3735388" y="4972050"/>
            <a:ext cx="720725" cy="396875"/>
            <a:chOff x="2198" y="3221"/>
            <a:chExt cx="454" cy="250"/>
          </a:xfrm>
        </p:grpSpPr>
        <p:sp>
          <p:nvSpPr>
            <p:cNvPr id="31810" name="Rectangle 104"/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31811" name="Text Box 102"/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>
                  <a:solidFill>
                    <a:schemeClr val="bg2"/>
                  </a:solidFill>
                </a:rPr>
                <a:t>time</a:t>
              </a:r>
            </a:p>
          </p:txBody>
        </p:sp>
      </p:grpSp>
      <p:sp>
        <p:nvSpPr>
          <p:cNvPr id="31769" name="Rectangle 52"/>
          <p:cNvSpPr>
            <a:spLocks noChangeArrowheads="1"/>
          </p:cNvSpPr>
          <p:nvPr/>
        </p:nvSpPr>
        <p:spPr bwMode="auto">
          <a:xfrm>
            <a:off x="5465763" y="2751138"/>
            <a:ext cx="1365250" cy="4397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31770" name="Text Box 91"/>
          <p:cNvSpPr txBox="1">
            <a:spLocks noChangeArrowheads="1"/>
          </p:cNvSpPr>
          <p:nvPr/>
        </p:nvSpPr>
        <p:spPr bwMode="auto">
          <a:xfrm>
            <a:off x="5414963" y="2682875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>
                <a:solidFill>
                  <a:srgbClr val="CC0000"/>
                </a:solidFill>
              </a:rPr>
              <a:t>TCP connection</a:t>
            </a:r>
          </a:p>
          <a:p>
            <a:pPr algn="ctr">
              <a:lnSpc>
                <a:spcPct val="85000"/>
              </a:lnSpc>
            </a:pPr>
            <a:r>
              <a:rPr lang="en-US" altLang="en-US" sz="1800">
                <a:solidFill>
                  <a:srgbClr val="CC0000"/>
                </a:solidFill>
              </a:rPr>
              <a:t>request</a:t>
            </a:r>
          </a:p>
        </p:txBody>
      </p:sp>
      <p:grpSp>
        <p:nvGrpSpPr>
          <p:cNvPr id="31773" name="Group 57"/>
          <p:cNvGrpSpPr>
            <a:grpSpLocks/>
          </p:cNvGrpSpPr>
          <p:nvPr/>
        </p:nvGrpSpPr>
        <p:grpSpPr bwMode="auto">
          <a:xfrm>
            <a:off x="7412038" y="2782888"/>
            <a:ext cx="431800" cy="755650"/>
            <a:chOff x="4140" y="429"/>
            <a:chExt cx="1425" cy="2396"/>
          </a:xfrm>
        </p:grpSpPr>
        <p:sp>
          <p:nvSpPr>
            <p:cNvPr id="31778" name="Freeform 5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Rectangle 59"/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80" name="Freeform 6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6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Rectangle 62"/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783" name="Group 6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808" name="AutoShape 64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9" name="AutoShape 65"/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84" name="Rectangle 66"/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785" name="Group 6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806" name="AutoShape 68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7" name="AutoShape 69"/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86" name="Rectangle 70"/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87" name="Rectangle 71"/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788" name="Group 7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804" name="AutoShape 73"/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5" name="AutoShape 74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89" name="Freeform 7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790" name="Group 7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802" name="AutoShape 77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3" name="AutoShape 78"/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91" name="Rectangle 79"/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2" name="Freeform 8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8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Oval 82"/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5" name="Freeform 8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AutoShape 84"/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7" name="AutoShape 85"/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8" name="Oval 86"/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9" name="Oval 87"/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31800" name="Oval 88"/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801" name="Rectangle 89"/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31774" name="Group 90"/>
          <p:cNvGrpSpPr>
            <a:grpSpLocks/>
          </p:cNvGrpSpPr>
          <p:nvPr/>
        </p:nvGrpSpPr>
        <p:grpSpPr bwMode="auto">
          <a:xfrm>
            <a:off x="4275138" y="2339975"/>
            <a:ext cx="893762" cy="828675"/>
            <a:chOff x="-44" y="1473"/>
            <a:chExt cx="981" cy="1105"/>
          </a:xfrm>
        </p:grpSpPr>
        <p:pic>
          <p:nvPicPr>
            <p:cNvPr id="31776" name="Picture 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777" name="Freeform 9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75" name="Rectangle 2"/>
          <p:cNvSpPr txBox="1">
            <a:spLocks noChangeArrowheads="1"/>
          </p:cNvSpPr>
          <p:nvPr/>
        </p:nvSpPr>
        <p:spPr bwMode="auto">
          <a:xfrm>
            <a:off x="522514" y="315232"/>
            <a:ext cx="5657850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dirty="0" smtClean="0">
                <a:ea typeface="ＭＳ Ｐゴシック" charset="-128"/>
              </a:rPr>
              <a:t>What’</a:t>
            </a:r>
            <a:r>
              <a:rPr lang="en-US" altLang="ja-JP" kern="0" dirty="0" smtClean="0">
                <a:ea typeface="ＭＳ Ｐゴシック" charset="-128"/>
              </a:rPr>
              <a:t>s a protocol?</a:t>
            </a:r>
            <a:endParaRPr lang="en-US" altLang="en-US" kern="0" dirty="0">
              <a:ea typeface="ＭＳ Ｐゴシック" charset="-128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4"/>
          <a:srcRect l="2784" t="7488" r="79529" b="51661"/>
          <a:stretch/>
        </p:blipFill>
        <p:spPr>
          <a:xfrm>
            <a:off x="489276" y="2253530"/>
            <a:ext cx="704199" cy="1005905"/>
          </a:xfrm>
          <a:prstGeom prst="rect">
            <a:avLst/>
          </a:prstGeom>
        </p:spPr>
      </p:pic>
      <p:pic>
        <p:nvPicPr>
          <p:cNvPr id="77" name="Picture 76"/>
          <p:cNvPicPr>
            <a:picLocks noChangeAspect="1"/>
          </p:cNvPicPr>
          <p:nvPr/>
        </p:nvPicPr>
        <p:blipFill rotWithShape="1">
          <a:blip r:embed="rId4"/>
          <a:srcRect l="75203" r="3135" b="51661"/>
          <a:stretch/>
        </p:blipFill>
        <p:spPr>
          <a:xfrm>
            <a:off x="3051212" y="2419467"/>
            <a:ext cx="815938" cy="1126079"/>
          </a:xfrm>
          <a:prstGeom prst="rect">
            <a:avLst/>
          </a:prstGeom>
        </p:spPr>
      </p:pic>
      <p:sp>
        <p:nvSpPr>
          <p:cNvPr id="78" name="Text Box 102"/>
          <p:cNvSpPr txBox="1">
            <a:spLocks noChangeArrowheads="1"/>
          </p:cNvSpPr>
          <p:nvPr/>
        </p:nvSpPr>
        <p:spPr bwMode="auto">
          <a:xfrm>
            <a:off x="4456113" y="1989196"/>
            <a:ext cx="78418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smtClean="0"/>
              <a:t>client</a:t>
            </a:r>
            <a:endParaRPr lang="en-US" altLang="en-US" sz="2000"/>
          </a:p>
        </p:txBody>
      </p:sp>
      <p:sp>
        <p:nvSpPr>
          <p:cNvPr id="79" name="Text Box 102"/>
          <p:cNvSpPr txBox="1">
            <a:spLocks noChangeArrowheads="1"/>
          </p:cNvSpPr>
          <p:nvPr/>
        </p:nvSpPr>
        <p:spPr bwMode="auto">
          <a:xfrm>
            <a:off x="7236243" y="2337995"/>
            <a:ext cx="8963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 smtClean="0"/>
              <a:t>server</a:t>
            </a:r>
            <a:endParaRPr lang="en-US" altLang="en-US" sz="2000" dirty="0"/>
          </a:p>
        </p:txBody>
      </p:sp>
    </p:spTree>
    <p:extLst>
      <p:ext uri="{BB962C8B-B14F-4D97-AF65-F5344CB8AC3E}">
        <p14:creationId xmlns:p14="http://schemas.microsoft.com/office/powerpoint/2010/main" val="368635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48" grpId="0" animBg="1"/>
      <p:bldP spid="31751" grpId="0"/>
      <p:bldP spid="31752" grpId="0" animBg="1"/>
      <p:bldP spid="31753" grpId="0"/>
      <p:bldP spid="31754" grpId="0" animBg="1"/>
      <p:bldP spid="31756" grpId="0" animBg="1"/>
      <p:bldP spid="31758" grpId="0" animBg="1"/>
      <p:bldP spid="31759" grpId="0" animBg="1"/>
      <p:bldP spid="31760" grpId="0" animBg="1"/>
      <p:bldP spid="31762" grpId="0"/>
      <p:bldP spid="31763" grpId="0" animBg="1"/>
      <p:bldP spid="31766" grpId="0"/>
      <p:bldP spid="3177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Rectangle 2"/>
          <p:cNvSpPr txBox="1">
            <a:spLocks noChangeArrowheads="1"/>
          </p:cNvSpPr>
          <p:nvPr/>
        </p:nvSpPr>
        <p:spPr bwMode="auto">
          <a:xfrm>
            <a:off x="533414" y="190500"/>
            <a:ext cx="8382000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sz="3600" kern="0" dirty="0" smtClean="0">
                <a:ea typeface="ＭＳ Ｐゴシック" charset="-128"/>
              </a:rPr>
              <a:t>What’</a:t>
            </a:r>
            <a:r>
              <a:rPr lang="en-US" altLang="ja-JP" sz="3600" kern="0" dirty="0" smtClean="0">
                <a:ea typeface="ＭＳ Ｐゴシック" charset="-128"/>
              </a:rPr>
              <a:t>s the Internet?</a:t>
            </a:r>
            <a:endParaRPr lang="en-US" altLang="en-US" kern="0" dirty="0">
              <a:ea typeface="ＭＳ Ｐゴシック" charset="-128"/>
            </a:endParaRPr>
          </a:p>
        </p:txBody>
      </p:sp>
      <p:pic>
        <p:nvPicPr>
          <p:cNvPr id="4" name="p.mp4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0" y="1300310"/>
            <a:ext cx="9144000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6051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93934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 fullScrn="1"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1: </a:t>
            </a:r>
            <a:r>
              <a:rPr lang="en-US" altLang="en-US" dirty="0" smtClean="0">
                <a:ea typeface="ＭＳ Ｐゴシック" charset="-128"/>
              </a:rPr>
              <a:t>Roadmap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936625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What is the Internet?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edge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Network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core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Delay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, </a:t>
            </a: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Loss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, </a:t>
            </a: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Throughput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in networks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Protocol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layers, service models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History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045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00756" y="201613"/>
            <a:ext cx="7772400" cy="892175"/>
          </a:xfrm>
        </p:spPr>
        <p:txBody>
          <a:bodyPr/>
          <a:lstStyle/>
          <a:p>
            <a:pPr eaLnBrk="1" hangingPunct="1"/>
            <a:r>
              <a:rPr lang="en-US" altLang="en-US" sz="4000" dirty="0">
                <a:ea typeface="ＭＳ Ｐゴシック" charset="-128"/>
              </a:rPr>
              <a:t>A closer look at network structure: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9219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14" y="1381124"/>
            <a:ext cx="4203700" cy="4822825"/>
          </a:xfrm>
        </p:spPr>
        <p:txBody>
          <a:bodyPr/>
          <a:lstStyle/>
          <a:p>
            <a:pPr marL="287338" indent="-287338" eaLnBrk="1" hangingPunct="1">
              <a:defRPr/>
            </a:pPr>
            <a:r>
              <a:rPr lang="en-US" dirty="0">
                <a:solidFill>
                  <a:srgbClr val="CC0000"/>
                </a:solidFill>
              </a:rPr>
              <a:t>N</a:t>
            </a:r>
            <a:r>
              <a:rPr lang="en-US" dirty="0" smtClean="0">
                <a:solidFill>
                  <a:srgbClr val="CC0000"/>
                </a:solidFill>
              </a:rPr>
              <a:t>etwork </a:t>
            </a:r>
            <a:r>
              <a:rPr lang="en-US" dirty="0">
                <a:solidFill>
                  <a:srgbClr val="CC0000"/>
                </a:solidFill>
              </a:rPr>
              <a:t>edge:</a:t>
            </a:r>
          </a:p>
          <a:p>
            <a:pPr marL="682625" lvl="1" indent="-225425" eaLnBrk="1" hangingPunct="1">
              <a:buSzPct val="100000"/>
              <a:buFont typeface="Arial"/>
              <a:buChar char="•"/>
              <a:defRPr/>
            </a:pPr>
            <a:r>
              <a:rPr lang="en-US" dirty="0">
                <a:ea typeface="ＭＳ Ｐゴシック" charset="0"/>
                <a:cs typeface="ＭＳ Ｐゴシック" charset="0"/>
              </a:rPr>
              <a:t>hosts: clients and servers</a:t>
            </a:r>
          </a:p>
          <a:p>
            <a:pPr marL="682625" lvl="1" indent="-225425" eaLnBrk="1" hangingPunct="1">
              <a:buSzPct val="100000"/>
              <a:buFont typeface="Arial"/>
              <a:buChar char="•"/>
              <a:defRPr/>
            </a:pPr>
            <a:r>
              <a:rPr lang="en-US" dirty="0">
                <a:ea typeface="ＭＳ Ｐゴシック" charset="0"/>
                <a:cs typeface="ＭＳ Ｐゴシック" charset="0"/>
              </a:rPr>
              <a:t>servers often in data </a:t>
            </a:r>
            <a:r>
              <a:rPr lang="en-US" dirty="0" smtClean="0">
                <a:ea typeface="ＭＳ Ｐゴシック" charset="0"/>
                <a:cs typeface="ＭＳ Ｐゴシック" charset="0"/>
              </a:rPr>
              <a:t>centers</a:t>
            </a:r>
          </a:p>
          <a:p>
            <a:pPr marL="682625" lvl="1" indent="-225425" eaLnBrk="1" hangingPunct="1">
              <a:buSzPct val="100000"/>
              <a:buFont typeface="Arial"/>
              <a:buChar char="•"/>
              <a:defRPr/>
            </a:pPr>
            <a:r>
              <a:rPr lang="en-US" altLang="en-US" i="1" dirty="0">
                <a:solidFill>
                  <a:srgbClr val="CC0000"/>
                </a:solidFill>
                <a:latin typeface="Gill Sans MT" charset="0"/>
              </a:rPr>
              <a:t>access networks, physical media:</a:t>
            </a:r>
            <a:r>
              <a:rPr lang="en-US" altLang="en-US" dirty="0">
                <a:latin typeface="Gill Sans MT" charset="0"/>
              </a:rPr>
              <a:t> wired, wireless communication links</a:t>
            </a:r>
            <a:endParaRPr lang="en-US" dirty="0">
              <a:ea typeface="ＭＳ Ｐゴシック" charset="0"/>
              <a:cs typeface="ＭＳ Ｐゴシック" charset="0"/>
            </a:endParaRPr>
          </a:p>
          <a:p>
            <a:pPr lvl="1" eaLnBrk="1" hangingPunct="1">
              <a:buSzPct val="75000"/>
              <a:buFont typeface="Arial"/>
              <a:buChar char="•"/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0088" name="Rectangle 872"/>
          <p:cNvSpPr>
            <a:spLocks noChangeArrowheads="1"/>
          </p:cNvSpPr>
          <p:nvPr/>
        </p:nvSpPr>
        <p:spPr bwMode="auto">
          <a:xfrm>
            <a:off x="419100" y="3068638"/>
            <a:ext cx="4027488" cy="1414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95288" indent="-3952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endParaRPr lang="en-US" altLang="en-US" dirty="0">
              <a:latin typeface="Gill Sans MT" charset="0"/>
            </a:endParaRPr>
          </a:p>
        </p:txBody>
      </p:sp>
      <p:sp>
        <p:nvSpPr>
          <p:cNvPr id="10089" name="Rectangle 873"/>
          <p:cNvSpPr>
            <a:spLocks noChangeArrowheads="1"/>
          </p:cNvSpPr>
          <p:nvPr/>
        </p:nvSpPr>
        <p:spPr bwMode="auto">
          <a:xfrm>
            <a:off x="535327" y="4691285"/>
            <a:ext cx="3810000" cy="1419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287338" indent="-287338" fontAlgn="base"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Font typeface="Wingdings" charset="2"/>
              <a:buChar char="n"/>
            </a:pPr>
            <a:r>
              <a:rPr 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N</a:t>
            </a:r>
            <a:r>
              <a:rPr lang="en-US" sz="280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etwork </a:t>
            </a:r>
            <a:r>
              <a:rPr 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core: </a:t>
            </a:r>
          </a:p>
          <a:p>
            <a:pPr marL="682625" lvl="1" indent="-225425"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ＭＳ Ｐゴシック" charset="0"/>
                <a:cs typeface="ＭＳ Ｐゴシック" charset="0"/>
              </a:rPr>
              <a:t>interconnected routers</a:t>
            </a:r>
          </a:p>
          <a:p>
            <a:pPr marL="682625" lvl="1" indent="-225425"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ＭＳ Ｐゴシック" charset="0"/>
                <a:cs typeface="ＭＳ Ｐゴシック" charset="0"/>
              </a:rPr>
              <a:t>network of networks</a:t>
            </a:r>
          </a:p>
          <a:p>
            <a:pPr marL="287338" indent="-287338" fontAlgn="base">
              <a:spcBef>
                <a:spcPct val="20000"/>
              </a:spcBef>
              <a:spcAft>
                <a:spcPct val="0"/>
              </a:spcAft>
              <a:buClr>
                <a:srgbClr val="CC0000"/>
              </a:buClr>
              <a:buFont typeface="Wingdings" charset="2"/>
              <a:buChar char="n"/>
            </a:pPr>
            <a:endParaRPr lang="en-US" sz="2800" dirty="0">
              <a:solidFill>
                <a:srgbClr val="CC0000"/>
              </a:solidFill>
              <a:latin typeface="Calibri" charset="0"/>
              <a:ea typeface="Calibri" charset="0"/>
              <a:cs typeface="Calibri" charset="0"/>
            </a:endParaRPr>
          </a:p>
        </p:txBody>
      </p:sp>
      <p:grpSp>
        <p:nvGrpSpPr>
          <p:cNvPr id="35848" name="Group 621"/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35849" name="Freeform 416"/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415"/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665"/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52" name="Group 666"/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36459" name="Rectangle 6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460" name="AutoShape 6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35853" name="Freeform 669"/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Line 670"/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55" name="Line 671"/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56" name="Line 672"/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57" name="Line 674"/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Line 675"/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Line 678"/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Line 679"/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Line 680"/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Line 682"/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Line 683"/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5864" name="Picture 684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65" name="Line 685"/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66" name="Line 686"/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5867" name="Picture 708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68" name="Line 711"/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Line 712"/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Line 713"/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Line 714"/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Line 715"/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Line 716"/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Line 717"/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Line 718"/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Line 719"/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Line 720"/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Line 721"/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Line 722"/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Line 723"/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Line 724"/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Line 725"/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Line 726"/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Line 727"/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Line 728"/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Oval 407"/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35887" name="Rectangle 410"/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35888" name="Oval 411"/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35889" name="Group 732"/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36457" name="Freeform 7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8" name="Freeform 7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90" name="Line 735"/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Line 736"/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92" name="Group 737"/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3644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5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5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452" name="Group 74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55" name="Freeform 74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6" name="Freeform 74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53" name="Line 74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4" name="Line 74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3" name="Group 746"/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3644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4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4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444" name="Group 75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47" name="Freeform 75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48" name="Freeform 75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45" name="Line 75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6" name="Line 75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4" name="Group 764"/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3643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3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3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436" name="Group 76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39" name="Freeform 76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40" name="Freeform 77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37" name="Line 77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8" name="Line 77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95" name="Line 782"/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96" name="Group 801"/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3642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2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2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428" name="Group 80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31" name="Freeform 80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32" name="Freeform 80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29" name="Line 80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0" name="Line 80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7" name="Group 810"/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3641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1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1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420" name="Group 81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23" name="Freeform 81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24" name="Freeform 81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21" name="Line 81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2" name="Line 81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8" name="Group 819"/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3640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1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1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412" name="Group 82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15" name="Freeform 82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16" name="Freeform 82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13" name="Line 82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4" name="Line 82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9" name="Group 828"/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3640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0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40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404" name="Group 83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07" name="Freeform 83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08" name="Freeform 83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05" name="Line 83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6" name="Line 83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00" name="Group 846"/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36385" name="Line 270"/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6" name="Line 271"/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7" name="Line 272"/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8" name="Line 273"/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9" name="Line 274"/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0" name="Line 275"/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1" name="Line 276"/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2" name="Line 277"/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3" name="Line 278"/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4" name="Line 279"/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5" name="Line 280"/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6" name="Line 281"/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7" name="Line 282"/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8" name="Line 283"/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9" name="Line 284"/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400" name="Oval 862"/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35901" name="Picture 915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02" name="Line 918"/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5903" name="Group 919"/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36383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4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5904" name="Group 922"/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36381" name="Picture 92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2" name="Freeform 92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5905" name="Group 925"/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36379" name="Picture 92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0" name="Freeform 92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5906" name="Group 928"/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36377" name="Picture 92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78" name="Freeform 93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35907" name="Picture 933" descr="iphone_stylized_small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08" name="Picture 934" descr="antenna_radiation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09" name="Picture 936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5910" name="Group 938"/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36345" name="Freeform 939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6" name="Rectangle 940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47" name="Freeform 941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8" name="Freeform 942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9" name="Rectangle 943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50" name="Group 944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375" name="AutoShape 945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6" name="AutoShape 946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1" name="Rectangle 947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52" name="Group 948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373" name="AutoShape 949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4" name="AutoShape 950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3" name="Rectangle 951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54" name="Rectangle 952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55" name="Group 953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71" name="AutoShape 954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2" name="AutoShape 955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6" name="Freeform 956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357" name="Group 957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369" name="AutoShape 958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0" name="AutoShape 959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8" name="Rectangle 960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59" name="Freeform 961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" name="Freeform 962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" name="Oval 963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2" name="Freeform 964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" name="AutoShape 965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4" name="AutoShape 966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5" name="Oval 967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6" name="Oval 968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6367" name="Oval 969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8" name="Rectangle 970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5911" name="Group 971"/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36313" name="Freeform 97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Rectangle 97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15" name="Freeform 97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97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Rectangle 97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18" name="Group 97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343" name="AutoShape 97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44" name="AutoShape 97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19" name="Rectangle 98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20" name="Group 98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341" name="AutoShape 98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42" name="AutoShape 98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21" name="Rectangle 98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22" name="Rectangle 98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23" name="Group 98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39" name="AutoShape 98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40" name="AutoShape 98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24" name="Freeform 98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325" name="Group 99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337" name="AutoShape 99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38" name="AutoShape 99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26" name="Rectangle 99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27" name="Freeform 99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99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Oval 99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0" name="Freeform 99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AutoShape 99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2" name="AutoShape 99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3" name="Oval 100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4" name="Oval 100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6335" name="Oval 100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6" name="Rectangle 100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35912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13" name="Picture 1006" descr="laptop_keyboar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14" name="Freeform 1007"/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5915" name="Picture 1008" descr="screen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16" name="Freeform 1009"/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1010"/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1011"/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1012"/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1013"/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1014"/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22" name="Group 1015"/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36307" name="Freeform 1016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1017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1018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1019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1020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1021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923" name="Freeform 1022"/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1023"/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1024"/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1025"/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1026"/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1027"/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5929" name="Picture 1030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30" name="Freeform 1031"/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5931" name="Picture 1032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32" name="Freeform 1033"/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1034"/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1035"/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1036"/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1037"/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1038"/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38" name="Group 1039"/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36301" name="Freeform 1040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1041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1042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1043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1044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1045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939" name="Freeform 1046"/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1047"/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1048"/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1049"/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1050"/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1051"/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45" name="Group 2"/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36279" name="Picture 1054" descr="laptop_keyboard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280" name="Freeform 1055"/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6281" name="Picture 1056" descr="screen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282" name="Freeform 1057"/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1058"/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1059"/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1060"/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1061"/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1062"/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288" name="Group 1063"/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36295" name="Freeform 106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6" name="Freeform 106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7" name="Freeform 106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8" name="Freeform 106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9" name="Freeform 106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300" name="Freeform 106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89" name="Freeform 1070"/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1071"/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1072"/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1073"/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1074"/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1075"/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5946" name="Picture 107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47" name="Freeform 1078"/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pic>
          <p:nvPicPr>
            <p:cNvPr id="35948" name="Picture 1081" descr="laptop_keyboar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49" name="Freeform 1082"/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5950" name="Picture 1083" descr="screen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51" name="Freeform 1084"/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1085"/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1086"/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1087"/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1088"/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1089"/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57" name="Group 1090"/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36273" name="Freeform 1091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1092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1093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1094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1095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1096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958" name="Freeform 1097"/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1098"/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1099"/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1100"/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1101"/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1102"/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64" name="Group 1103"/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36265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66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67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268" name="Group 1107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271" name="Freeform 110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72" name="Freeform 110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69" name="Line 1110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Line 1111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5" name="Group 1112"/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36257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58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59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260" name="Group 11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263" name="Freeform 11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64" name="Freeform 11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61" name="Line 11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2" name="Line 11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6" name="Group 1121"/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36249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50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51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252" name="Group 1125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55" name="Freeform 11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6" name="Freeform 11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53" name="Line 1128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4" name="Line 1129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7" name="Group 1130"/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36241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42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43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244" name="Group 1134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47" name="Freeform 113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48" name="Freeform 113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45" name="Line 1137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6" name="Line 1138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8" name="Group 1139"/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36233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34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235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236" name="Group 1143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39" name="Freeform 114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40" name="Freeform 114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37" name="Line 1146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Line 1147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9" name="Group 3"/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36231" name="Picture 555" descr="fridge2.png"/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232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5970" name="Picture 603" descr="car_icon_small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1" name="Picture 814" descr="light2.png"/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2" name="Picture 1017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3" name="Picture 1017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5974" name="Group 347"/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87" name="Oval 1386"/>
              <p:cNvSpPr/>
              <p:nvPr/>
            </p:nvSpPr>
            <p:spPr bwMode="auto">
              <a:xfrm flipV="1">
                <a:off x="1874829" y="1695169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88" name="Rectangle 1387"/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9" name="Oval 1388"/>
              <p:cNvSpPr/>
              <p:nvPr/>
            </p:nvSpPr>
            <p:spPr bwMode="auto">
              <a:xfrm flipV="1">
                <a:off x="1872116" y="1576553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90" name="Freeform 1389"/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1" name="Freeform 1390"/>
              <p:cNvSpPr/>
              <p:nvPr/>
            </p:nvSpPr>
            <p:spPr bwMode="auto">
              <a:xfrm>
                <a:off x="2102754" y="1633283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2" name="Freeform 1391"/>
              <p:cNvSpPr/>
              <p:nvPr/>
            </p:nvSpPr>
            <p:spPr bwMode="auto">
              <a:xfrm>
                <a:off x="2536897" y="1728692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3" name="Freeform 1392"/>
              <p:cNvSpPr/>
              <p:nvPr/>
            </p:nvSpPr>
            <p:spPr bwMode="auto">
              <a:xfrm>
                <a:off x="2091900" y="1731270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94" name="Straight Connector 1393"/>
              <p:cNvCxnSpPr>
                <a:endCxn id="1389" idx="2"/>
              </p:cNvCxnSpPr>
              <p:nvPr/>
            </p:nvCxnSpPr>
            <p:spPr bwMode="auto">
              <a:xfrm flipH="1" flipV="1">
                <a:off x="1872116" y="1736427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5" name="Straight Connector 1394"/>
              <p:cNvCxnSpPr/>
              <p:nvPr/>
            </p:nvCxnSpPr>
            <p:spPr bwMode="auto">
              <a:xfrm flipH="1" flipV="1">
                <a:off x="2998175" y="1736427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75" name="Group 347"/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229" name="Oval 1228"/>
              <p:cNvSpPr/>
              <p:nvPr/>
            </p:nvSpPr>
            <p:spPr bwMode="auto">
              <a:xfrm flipV="1">
                <a:off x="1875246" y="1695720"/>
                <a:ext cx="1123346" cy="3171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79" name="Rectangle 1378"/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0" name="Oval 1379"/>
              <p:cNvSpPr/>
              <p:nvPr/>
            </p:nvSpPr>
            <p:spPr bwMode="auto">
              <a:xfrm flipV="1">
                <a:off x="1872532" y="1577104"/>
                <a:ext cx="1123346" cy="3171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81" name="Freeform 1380"/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2" name="Freeform 1381"/>
              <p:cNvSpPr/>
              <p:nvPr/>
            </p:nvSpPr>
            <p:spPr bwMode="auto">
              <a:xfrm>
                <a:off x="2103171" y="1633833"/>
                <a:ext cx="662069" cy="11087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3" name="Freeform 1382"/>
              <p:cNvSpPr/>
              <p:nvPr/>
            </p:nvSpPr>
            <p:spPr bwMode="auto">
              <a:xfrm>
                <a:off x="2537314" y="1726663"/>
                <a:ext cx="244206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4" name="Freeform 1383"/>
              <p:cNvSpPr/>
              <p:nvPr/>
            </p:nvSpPr>
            <p:spPr bwMode="auto">
              <a:xfrm>
                <a:off x="2089603" y="1729241"/>
                <a:ext cx="241493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85" name="Straight Connector 1384"/>
              <p:cNvCxnSpPr>
                <a:endCxn id="1380" idx="2"/>
              </p:cNvCxnSpPr>
              <p:nvPr/>
            </p:nvCxnSpPr>
            <p:spPr bwMode="auto">
              <a:xfrm flipH="1" flipV="1">
                <a:off x="1872532" y="173697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6" name="Straight Connector 1385"/>
              <p:cNvCxnSpPr/>
              <p:nvPr/>
            </p:nvCxnSpPr>
            <p:spPr bwMode="auto">
              <a:xfrm flipH="1" flipV="1">
                <a:off x="2995877" y="1734398"/>
                <a:ext cx="2714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76" name="Group 347"/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194" name="Oval 1193"/>
              <p:cNvSpPr/>
              <p:nvPr/>
            </p:nvSpPr>
            <p:spPr bwMode="auto">
              <a:xfrm flipV="1">
                <a:off x="1874875" y="1695070"/>
                <a:ext cx="11260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5" name="Rectangle 1194"/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6" name="Oval 1195"/>
              <p:cNvSpPr/>
              <p:nvPr/>
            </p:nvSpPr>
            <p:spPr bwMode="auto">
              <a:xfrm flipV="1">
                <a:off x="1872162" y="1576454"/>
                <a:ext cx="1126058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7" name="Freeform 1196"/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4" name="Freeform 1223"/>
              <p:cNvSpPr/>
              <p:nvPr/>
            </p:nvSpPr>
            <p:spPr bwMode="auto">
              <a:xfrm>
                <a:off x="2102800" y="1633184"/>
                <a:ext cx="664783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5" name="Freeform 1224"/>
              <p:cNvSpPr/>
              <p:nvPr/>
            </p:nvSpPr>
            <p:spPr bwMode="auto">
              <a:xfrm>
                <a:off x="2536944" y="1728593"/>
                <a:ext cx="244206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6" name="Freeform 1225"/>
              <p:cNvSpPr/>
              <p:nvPr/>
            </p:nvSpPr>
            <p:spPr bwMode="auto">
              <a:xfrm>
                <a:off x="2091947" y="1731171"/>
                <a:ext cx="2387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27" name="Straight Connector 1226"/>
              <p:cNvCxnSpPr>
                <a:endCxn id="1196" idx="2"/>
              </p:cNvCxnSpPr>
              <p:nvPr/>
            </p:nvCxnSpPr>
            <p:spPr bwMode="auto">
              <a:xfrm flipH="1" flipV="1">
                <a:off x="1872162" y="1736328"/>
                <a:ext cx="2713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8" name="Straight Connector 1227"/>
              <p:cNvCxnSpPr/>
              <p:nvPr/>
            </p:nvCxnSpPr>
            <p:spPr bwMode="auto">
              <a:xfrm flipH="1" flipV="1">
                <a:off x="2998221" y="1736328"/>
                <a:ext cx="2714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77" name="Group 347"/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185" name="Oval 1184"/>
              <p:cNvSpPr/>
              <p:nvPr/>
            </p:nvSpPr>
            <p:spPr bwMode="auto">
              <a:xfrm flipV="1">
                <a:off x="1874401" y="1693738"/>
                <a:ext cx="1125103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86" name="Rectangle 1185"/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7" name="Oval 1186"/>
              <p:cNvSpPr/>
              <p:nvPr/>
            </p:nvSpPr>
            <p:spPr bwMode="auto">
              <a:xfrm flipV="1">
                <a:off x="1870189" y="1575004"/>
                <a:ext cx="1125101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88" name="Freeform 1187"/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9" name="Freeform 1188"/>
              <p:cNvSpPr/>
              <p:nvPr/>
            </p:nvSpPr>
            <p:spPr bwMode="auto">
              <a:xfrm>
                <a:off x="2101950" y="1632849"/>
                <a:ext cx="661578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0" name="Freeform 1189"/>
              <p:cNvSpPr/>
              <p:nvPr/>
            </p:nvSpPr>
            <p:spPr bwMode="auto">
              <a:xfrm>
                <a:off x="2535979" y="1727226"/>
                <a:ext cx="244404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1" name="Freeform 1190"/>
              <p:cNvSpPr/>
              <p:nvPr/>
            </p:nvSpPr>
            <p:spPr bwMode="auto">
              <a:xfrm>
                <a:off x="2089310" y="1730271"/>
                <a:ext cx="240189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92" name="Straight Connector 1191"/>
              <p:cNvCxnSpPr>
                <a:endCxn id="1187" idx="2"/>
              </p:cNvCxnSpPr>
              <p:nvPr/>
            </p:nvCxnSpPr>
            <p:spPr bwMode="auto">
              <a:xfrm flipH="1" flipV="1">
                <a:off x="1870189" y="1736360"/>
                <a:ext cx="4213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3" name="Straight Connector 1192"/>
              <p:cNvCxnSpPr/>
              <p:nvPr/>
            </p:nvCxnSpPr>
            <p:spPr bwMode="auto">
              <a:xfrm flipH="1" flipV="1">
                <a:off x="2995289" y="1733315"/>
                <a:ext cx="4215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78" name="Group 347"/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122" name="Oval 1121"/>
              <p:cNvSpPr/>
              <p:nvPr/>
            </p:nvSpPr>
            <p:spPr bwMode="auto">
              <a:xfrm flipV="1">
                <a:off x="1877892" y="1694743"/>
                <a:ext cx="1119914" cy="318751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23" name="Rectangle 1122"/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4" name="Oval 1123"/>
              <p:cNvSpPr/>
              <p:nvPr/>
            </p:nvSpPr>
            <p:spPr bwMode="auto">
              <a:xfrm flipV="1">
                <a:off x="1873449" y="1574784"/>
                <a:ext cx="1119914" cy="31874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25" name="Freeform 1124"/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0" name="Freeform 1179"/>
              <p:cNvSpPr/>
              <p:nvPr/>
            </p:nvSpPr>
            <p:spPr bwMode="auto">
              <a:xfrm>
                <a:off x="2104543" y="1633049"/>
                <a:ext cx="657727" cy="109677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1" name="Freeform 1180"/>
              <p:cNvSpPr/>
              <p:nvPr/>
            </p:nvSpPr>
            <p:spPr bwMode="auto">
              <a:xfrm>
                <a:off x="2535619" y="1725591"/>
                <a:ext cx="244427" cy="99394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2" name="Freeform 1181"/>
              <p:cNvSpPr/>
              <p:nvPr/>
            </p:nvSpPr>
            <p:spPr bwMode="auto">
              <a:xfrm>
                <a:off x="2091209" y="1729017"/>
                <a:ext cx="239982" cy="9596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83" name="Straight Connector 1182"/>
              <p:cNvCxnSpPr>
                <a:endCxn id="1124" idx="2"/>
              </p:cNvCxnSpPr>
              <p:nvPr/>
            </p:nvCxnSpPr>
            <p:spPr bwMode="auto">
              <a:xfrm flipH="1" flipV="1">
                <a:off x="1873449" y="1735872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4" name="Straight Connector 1183"/>
              <p:cNvCxnSpPr/>
              <p:nvPr/>
            </p:nvCxnSpPr>
            <p:spPr bwMode="auto">
              <a:xfrm flipH="1" flipV="1">
                <a:off x="2993363" y="1732446"/>
                <a:ext cx="4443" cy="123387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79" name="Group 752"/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057" name="Oval 1056"/>
              <p:cNvSpPr/>
              <p:nvPr/>
            </p:nvSpPr>
            <p:spPr bwMode="auto">
              <a:xfrm flipV="1">
                <a:off x="7916261" y="1595082"/>
                <a:ext cx="621721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58" name="Rectangle 1057"/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59" name="Oval 1058"/>
              <p:cNvSpPr/>
              <p:nvPr/>
            </p:nvSpPr>
            <p:spPr bwMode="auto">
              <a:xfrm flipV="1">
                <a:off x="7913888" y="1516411"/>
                <a:ext cx="621721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66" name="Freeform 1065"/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17" name="Freeform 1116"/>
              <p:cNvSpPr/>
              <p:nvPr/>
            </p:nvSpPr>
            <p:spPr bwMode="auto">
              <a:xfrm>
                <a:off x="8042029" y="1555746"/>
                <a:ext cx="365439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18" name="Freeform 1117"/>
              <p:cNvSpPr/>
              <p:nvPr/>
            </p:nvSpPr>
            <p:spPr bwMode="auto">
              <a:xfrm>
                <a:off x="8281700" y="1613593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19" name="Freeform 1118"/>
              <p:cNvSpPr/>
              <p:nvPr/>
            </p:nvSpPr>
            <p:spPr bwMode="auto">
              <a:xfrm>
                <a:off x="8034910" y="1615906"/>
                <a:ext cx="132887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20" name="Straight Connector 1119"/>
              <p:cNvCxnSpPr>
                <a:endCxn id="1059" idx="2"/>
              </p:cNvCxnSpPr>
              <p:nvPr/>
            </p:nvCxnSpPr>
            <p:spPr bwMode="auto">
              <a:xfrm flipH="1" flipV="1">
                <a:off x="7913888" y="161590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/>
              <p:cNvCxnSpPr/>
              <p:nvPr/>
            </p:nvCxnSpPr>
            <p:spPr bwMode="auto">
              <a:xfrm flipH="1" flipV="1">
                <a:off x="8535609" y="1618220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80" name="Group 753"/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991" name="Oval 990"/>
              <p:cNvSpPr/>
              <p:nvPr/>
            </p:nvSpPr>
            <p:spPr bwMode="auto">
              <a:xfrm flipV="1">
                <a:off x="7915268" y="1595576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93" name="Rectangle 992"/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94" name="Oval 993"/>
              <p:cNvSpPr/>
              <p:nvPr/>
            </p:nvSpPr>
            <p:spPr bwMode="auto">
              <a:xfrm flipV="1">
                <a:off x="7912896" y="1516906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96" name="Freeform 995"/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98" name="Freeform 997"/>
              <p:cNvSpPr/>
              <p:nvPr/>
            </p:nvSpPr>
            <p:spPr bwMode="auto">
              <a:xfrm>
                <a:off x="8041037" y="1556241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99" name="Freeform 998"/>
              <p:cNvSpPr/>
              <p:nvPr/>
            </p:nvSpPr>
            <p:spPr bwMode="auto">
              <a:xfrm>
                <a:off x="8283081" y="1614087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00" name="Freeform 999"/>
              <p:cNvSpPr/>
              <p:nvPr/>
            </p:nvSpPr>
            <p:spPr bwMode="auto">
              <a:xfrm>
                <a:off x="8033917" y="1616401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029" name="Straight Connector 1028"/>
              <p:cNvCxnSpPr>
                <a:endCxn id="994" idx="2"/>
              </p:cNvCxnSpPr>
              <p:nvPr/>
            </p:nvCxnSpPr>
            <p:spPr bwMode="auto">
              <a:xfrm flipH="1" flipV="1">
                <a:off x="7912896" y="1616401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8" name="Straight Connector 1047"/>
              <p:cNvCxnSpPr/>
              <p:nvPr/>
            </p:nvCxnSpPr>
            <p:spPr bwMode="auto">
              <a:xfrm flipH="1" flipV="1">
                <a:off x="8536989" y="1618714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81" name="Group 754"/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933" name="Oval 932"/>
              <p:cNvSpPr/>
              <p:nvPr/>
            </p:nvSpPr>
            <p:spPr bwMode="auto">
              <a:xfrm flipV="1">
                <a:off x="7915277" y="1593365"/>
                <a:ext cx="624093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34" name="Rectangle 933"/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5" name="Oval 934"/>
              <p:cNvSpPr/>
              <p:nvPr/>
            </p:nvSpPr>
            <p:spPr bwMode="auto">
              <a:xfrm flipV="1">
                <a:off x="7912903" y="1514694"/>
                <a:ext cx="624095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36" name="Freeform 935"/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7" name="Freeform 936"/>
              <p:cNvSpPr/>
              <p:nvPr/>
            </p:nvSpPr>
            <p:spPr bwMode="auto">
              <a:xfrm>
                <a:off x="8041044" y="1554029"/>
                <a:ext cx="367813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8" name="Freeform 937"/>
              <p:cNvSpPr/>
              <p:nvPr/>
            </p:nvSpPr>
            <p:spPr bwMode="auto">
              <a:xfrm>
                <a:off x="8283088" y="1614189"/>
                <a:ext cx="135261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56" name="Freeform 955"/>
              <p:cNvSpPr/>
              <p:nvPr/>
            </p:nvSpPr>
            <p:spPr bwMode="auto">
              <a:xfrm>
                <a:off x="8033926" y="1614189"/>
                <a:ext cx="135259" cy="62474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957" name="Straight Connector 956"/>
              <p:cNvCxnSpPr>
                <a:endCxn id="935" idx="2"/>
              </p:cNvCxnSpPr>
              <p:nvPr/>
            </p:nvCxnSpPr>
            <p:spPr bwMode="auto">
              <a:xfrm flipH="1" flipV="1">
                <a:off x="7912903" y="1614189"/>
                <a:ext cx="2374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4" name="Straight Connector 983"/>
              <p:cNvCxnSpPr/>
              <p:nvPr/>
            </p:nvCxnSpPr>
            <p:spPr bwMode="auto">
              <a:xfrm flipH="1" flipV="1">
                <a:off x="8536998" y="1618816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82" name="Group 755"/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924" name="Oval 923"/>
              <p:cNvSpPr/>
              <p:nvPr/>
            </p:nvSpPr>
            <p:spPr bwMode="auto">
              <a:xfrm flipV="1">
                <a:off x="7915183" y="1595105"/>
                <a:ext cx="624095" cy="19667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25" name="Rectangle 924"/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6" name="Oval 925"/>
              <p:cNvSpPr/>
              <p:nvPr/>
            </p:nvSpPr>
            <p:spPr bwMode="auto">
              <a:xfrm flipV="1">
                <a:off x="7912811" y="1516435"/>
                <a:ext cx="624093" cy="19667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27" name="Freeform 926"/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8" name="Freeform 927"/>
              <p:cNvSpPr/>
              <p:nvPr/>
            </p:nvSpPr>
            <p:spPr bwMode="auto">
              <a:xfrm>
                <a:off x="8040952" y="1555769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9" name="Freeform 928"/>
              <p:cNvSpPr/>
              <p:nvPr/>
            </p:nvSpPr>
            <p:spPr bwMode="auto">
              <a:xfrm>
                <a:off x="8282996" y="161361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0" name="Freeform 929"/>
              <p:cNvSpPr/>
              <p:nvPr/>
            </p:nvSpPr>
            <p:spPr bwMode="auto">
              <a:xfrm>
                <a:off x="8033832" y="1615929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931" name="Straight Connector 930"/>
              <p:cNvCxnSpPr>
                <a:endCxn id="926" idx="2"/>
              </p:cNvCxnSpPr>
              <p:nvPr/>
            </p:nvCxnSpPr>
            <p:spPr bwMode="auto">
              <a:xfrm flipH="1" flipV="1">
                <a:off x="7912811" y="1615929"/>
                <a:ext cx="2372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2" name="Straight Connector 931"/>
              <p:cNvCxnSpPr/>
              <p:nvPr/>
            </p:nvCxnSpPr>
            <p:spPr bwMode="auto">
              <a:xfrm flipH="1" flipV="1">
                <a:off x="8536904" y="161824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83" name="Group 756"/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915" name="Oval 914"/>
              <p:cNvSpPr/>
              <p:nvPr/>
            </p:nvSpPr>
            <p:spPr bwMode="auto">
              <a:xfrm flipV="1">
                <a:off x="7916193" y="1595113"/>
                <a:ext cx="624095" cy="19667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16" name="Rectangle 915"/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7" name="Oval 916"/>
              <p:cNvSpPr/>
              <p:nvPr/>
            </p:nvSpPr>
            <p:spPr bwMode="auto">
              <a:xfrm flipV="1">
                <a:off x="7913821" y="1516442"/>
                <a:ext cx="624093" cy="19667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18" name="Freeform 917"/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9" name="Freeform 918"/>
              <p:cNvSpPr/>
              <p:nvPr/>
            </p:nvSpPr>
            <p:spPr bwMode="auto">
              <a:xfrm>
                <a:off x="8041962" y="1555778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0" name="Freeform 919"/>
              <p:cNvSpPr/>
              <p:nvPr/>
            </p:nvSpPr>
            <p:spPr bwMode="auto">
              <a:xfrm>
                <a:off x="8284006" y="1613623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1" name="Freeform 920"/>
              <p:cNvSpPr/>
              <p:nvPr/>
            </p:nvSpPr>
            <p:spPr bwMode="auto">
              <a:xfrm>
                <a:off x="8034842" y="1615938"/>
                <a:ext cx="135261" cy="6016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922" name="Straight Connector 921"/>
              <p:cNvCxnSpPr>
                <a:endCxn id="917" idx="2"/>
              </p:cNvCxnSpPr>
              <p:nvPr/>
            </p:nvCxnSpPr>
            <p:spPr bwMode="auto">
              <a:xfrm flipH="1" flipV="1">
                <a:off x="7913821" y="1615938"/>
                <a:ext cx="2372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3" name="Straight Connector 922"/>
              <p:cNvCxnSpPr/>
              <p:nvPr/>
            </p:nvCxnSpPr>
            <p:spPr bwMode="auto">
              <a:xfrm flipH="1" flipV="1">
                <a:off x="8537914" y="1618251"/>
                <a:ext cx="2374" cy="76357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84" name="Group 757"/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906" name="Oval 905"/>
              <p:cNvSpPr/>
              <p:nvPr/>
            </p:nvSpPr>
            <p:spPr bwMode="auto">
              <a:xfrm flipV="1">
                <a:off x="7916060" y="1593871"/>
                <a:ext cx="624095" cy="19899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07" name="Rectangle 906"/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08" name="Oval 907"/>
              <p:cNvSpPr/>
              <p:nvPr/>
            </p:nvSpPr>
            <p:spPr bwMode="auto">
              <a:xfrm flipV="1">
                <a:off x="7913688" y="1515200"/>
                <a:ext cx="624093" cy="1989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09" name="Freeform 908"/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0" name="Freeform 909"/>
              <p:cNvSpPr/>
              <p:nvPr/>
            </p:nvSpPr>
            <p:spPr bwMode="auto">
              <a:xfrm>
                <a:off x="8041829" y="1554536"/>
                <a:ext cx="367811" cy="69415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1" name="Freeform 910"/>
              <p:cNvSpPr/>
              <p:nvPr/>
            </p:nvSpPr>
            <p:spPr bwMode="auto">
              <a:xfrm>
                <a:off x="8283873" y="1614696"/>
                <a:ext cx="135259" cy="6016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2" name="Freeform 911"/>
              <p:cNvSpPr/>
              <p:nvPr/>
            </p:nvSpPr>
            <p:spPr bwMode="auto">
              <a:xfrm>
                <a:off x="8034709" y="1614696"/>
                <a:ext cx="135261" cy="6247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913" name="Straight Connector 912"/>
              <p:cNvCxnSpPr>
                <a:endCxn id="908" idx="2"/>
              </p:cNvCxnSpPr>
              <p:nvPr/>
            </p:nvCxnSpPr>
            <p:spPr bwMode="auto">
              <a:xfrm flipH="1" flipV="1">
                <a:off x="7913688" y="1614696"/>
                <a:ext cx="2372" cy="78671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4" name="Straight Connector 913"/>
              <p:cNvCxnSpPr/>
              <p:nvPr/>
            </p:nvCxnSpPr>
            <p:spPr bwMode="auto">
              <a:xfrm flipH="1" flipV="1">
                <a:off x="8537781" y="1619324"/>
                <a:ext cx="2374" cy="76356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85" name="Line 421"/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Line 422"/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Line 423"/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Line 444"/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Line 445"/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Line 446"/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Line 447"/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Line 448"/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Line 450"/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Line 451"/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Line 452"/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Line 541"/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97" name="Group 665"/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36124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25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26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127" name="Group 65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30" name="Freeform 66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31" name="Freeform 66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28" name="Line 66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Line 66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98" name="Group 675"/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36116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17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18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119" name="Group 679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22" name="Freeform 68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23" name="Freeform 68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20" name="Line 682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Line 683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99" name="Group 684"/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36108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09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10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111" name="Group 68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14" name="Freeform 68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15" name="Freeform 69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12" name="Line 69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Line 69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000" name="Line 693"/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001" name="Group 694"/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36100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01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102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103" name="Group 698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06" name="Freeform 69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07" name="Freeform 70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04" name="Line 701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Line 702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002" name="Group 712"/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36092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093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094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095" name="Group 7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098" name="Freeform 7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99" name="Freeform 7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096" name="Line 7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Line 7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003" name="Group 721"/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36084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085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6086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6087" name="Group 725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090" name="Freeform 7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91" name="Freeform 7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088" name="Line 728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Line 729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004" name="Text Box 580"/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mobile network</a:t>
              </a:r>
            </a:p>
          </p:txBody>
        </p:sp>
        <p:sp>
          <p:nvSpPr>
            <p:cNvPr id="36005" name="Text Box 580"/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global ISP</a:t>
              </a:r>
            </a:p>
          </p:txBody>
        </p:sp>
        <p:sp>
          <p:nvSpPr>
            <p:cNvPr id="36006" name="Text Box 580"/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600"/>
                <a:t>regional ISP</a:t>
              </a:r>
            </a:p>
          </p:txBody>
        </p:sp>
        <p:sp>
          <p:nvSpPr>
            <p:cNvPr id="36007" name="Text Box 580"/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network</a:t>
              </a:r>
            </a:p>
          </p:txBody>
        </p:sp>
        <p:sp>
          <p:nvSpPr>
            <p:cNvPr id="36008" name="Text Box 580"/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       network</a:t>
              </a:r>
            </a:p>
          </p:txBody>
        </p:sp>
        <p:pic>
          <p:nvPicPr>
            <p:cNvPr id="36009" name="Picture 269" descr="cell_tower_radiation copy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6010" name="Group 347"/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849" name="Oval 848"/>
              <p:cNvSpPr/>
              <p:nvPr/>
            </p:nvSpPr>
            <p:spPr bwMode="auto">
              <a:xfrm flipV="1">
                <a:off x="1874456" y="1693807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50" name="Rectangle 849"/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1" name="Oval 850"/>
              <p:cNvSpPr/>
              <p:nvPr/>
            </p:nvSpPr>
            <p:spPr bwMode="auto">
              <a:xfrm flipV="1">
                <a:off x="1870827" y="1575075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52" name="Freeform 851"/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3" name="Freeform 852"/>
              <p:cNvSpPr/>
              <p:nvPr/>
            </p:nvSpPr>
            <p:spPr bwMode="auto">
              <a:xfrm>
                <a:off x="2102989" y="1632918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4" name="Freeform 853"/>
              <p:cNvSpPr/>
              <p:nvPr/>
            </p:nvSpPr>
            <p:spPr bwMode="auto">
              <a:xfrm>
                <a:off x="2534666" y="1727297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5" name="Freeform 854"/>
              <p:cNvSpPr/>
              <p:nvPr/>
            </p:nvSpPr>
            <p:spPr bwMode="auto">
              <a:xfrm>
                <a:off x="2088479" y="1730340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56" name="Straight Connector 855"/>
              <p:cNvCxnSpPr>
                <a:endCxn id="851" idx="2"/>
              </p:cNvCxnSpPr>
              <p:nvPr/>
            </p:nvCxnSpPr>
            <p:spPr bwMode="auto">
              <a:xfrm flipH="1" flipV="1">
                <a:off x="1870827" y="1736429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Straight Connector 856"/>
              <p:cNvCxnSpPr/>
              <p:nvPr/>
            </p:nvCxnSpPr>
            <p:spPr bwMode="auto">
              <a:xfrm flipH="1" flipV="1">
                <a:off x="2995361" y="1733386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011" name="Group 347"/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840" name="Oval 839"/>
              <p:cNvSpPr/>
              <p:nvPr/>
            </p:nvSpPr>
            <p:spPr bwMode="auto">
              <a:xfrm flipV="1">
                <a:off x="1873889" y="1694432"/>
                <a:ext cx="1124534" cy="31966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41" name="Rectangle 840"/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2" name="Oval 841"/>
              <p:cNvSpPr/>
              <p:nvPr/>
            </p:nvSpPr>
            <p:spPr bwMode="auto">
              <a:xfrm flipV="1">
                <a:off x="1870262" y="1575698"/>
                <a:ext cx="1124534" cy="31966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43" name="Freeform 842"/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4" name="Freeform 843"/>
              <p:cNvSpPr/>
              <p:nvPr/>
            </p:nvSpPr>
            <p:spPr bwMode="auto">
              <a:xfrm>
                <a:off x="2102424" y="1633543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5" name="Freeform 844"/>
              <p:cNvSpPr/>
              <p:nvPr/>
            </p:nvSpPr>
            <p:spPr bwMode="auto">
              <a:xfrm>
                <a:off x="2534099" y="1727920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6" name="Freeform 845"/>
              <p:cNvSpPr/>
              <p:nvPr/>
            </p:nvSpPr>
            <p:spPr bwMode="auto">
              <a:xfrm>
                <a:off x="2087914" y="1730965"/>
                <a:ext cx="243043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47" name="Straight Connector 846"/>
              <p:cNvCxnSpPr>
                <a:endCxn id="842" idx="2"/>
              </p:cNvCxnSpPr>
              <p:nvPr/>
            </p:nvCxnSpPr>
            <p:spPr bwMode="auto">
              <a:xfrm flipH="1" flipV="1">
                <a:off x="1870262" y="1737054"/>
                <a:ext cx="3626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8" name="Straight Connector 847"/>
              <p:cNvCxnSpPr/>
              <p:nvPr/>
            </p:nvCxnSpPr>
            <p:spPr bwMode="auto">
              <a:xfrm flipH="1" flipV="1">
                <a:off x="2994797" y="1734009"/>
                <a:ext cx="3626" cy="12482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012" name="Group 347"/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831" name="Oval 830"/>
              <p:cNvSpPr/>
              <p:nvPr/>
            </p:nvSpPr>
            <p:spPr bwMode="auto">
              <a:xfrm flipV="1">
                <a:off x="1876391" y="1694419"/>
                <a:ext cx="1124534" cy="31966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32" name="Rectangle 831"/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3" name="Oval 832"/>
              <p:cNvSpPr/>
              <p:nvPr/>
            </p:nvSpPr>
            <p:spPr bwMode="auto">
              <a:xfrm flipV="1">
                <a:off x="1872762" y="1575686"/>
                <a:ext cx="1124534" cy="31966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34" name="Freeform 833"/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5" name="Freeform 834"/>
              <p:cNvSpPr/>
              <p:nvPr/>
            </p:nvSpPr>
            <p:spPr bwMode="auto">
              <a:xfrm>
                <a:off x="2104924" y="1633530"/>
                <a:ext cx="660211" cy="109600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6" name="Freeform 835"/>
              <p:cNvSpPr/>
              <p:nvPr/>
            </p:nvSpPr>
            <p:spPr bwMode="auto">
              <a:xfrm>
                <a:off x="2536601" y="1727909"/>
                <a:ext cx="246672" cy="97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7" name="Freeform 836"/>
              <p:cNvSpPr/>
              <p:nvPr/>
            </p:nvSpPr>
            <p:spPr bwMode="auto">
              <a:xfrm>
                <a:off x="2090414" y="1730952"/>
                <a:ext cx="243046" cy="9742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38" name="Straight Connector 837"/>
              <p:cNvCxnSpPr>
                <a:endCxn id="833" idx="2"/>
              </p:cNvCxnSpPr>
              <p:nvPr/>
            </p:nvCxnSpPr>
            <p:spPr bwMode="auto">
              <a:xfrm flipH="1" flipV="1">
                <a:off x="1872762" y="1737041"/>
                <a:ext cx="3629" cy="121778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Straight Connector 838"/>
              <p:cNvCxnSpPr/>
              <p:nvPr/>
            </p:nvCxnSpPr>
            <p:spPr bwMode="auto">
              <a:xfrm flipH="1" flipV="1">
                <a:off x="2997297" y="1733997"/>
                <a:ext cx="3629" cy="124821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013" name="Group 347"/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822" name="Oval 821"/>
              <p:cNvSpPr/>
              <p:nvPr/>
            </p:nvSpPr>
            <p:spPr bwMode="auto">
              <a:xfrm flipV="1">
                <a:off x="1873456" y="1695321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23" name="Rectangle 822"/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4" name="Oval 823"/>
              <p:cNvSpPr/>
              <p:nvPr/>
            </p:nvSpPr>
            <p:spPr bwMode="auto">
              <a:xfrm flipV="1">
                <a:off x="1869120" y="1575277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25" name="Freeform 824"/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6" name="Freeform 825"/>
              <p:cNvSpPr/>
              <p:nvPr/>
            </p:nvSpPr>
            <p:spPr bwMode="auto">
              <a:xfrm>
                <a:off x="2103157" y="1631768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7" name="Freeform 826"/>
              <p:cNvSpPr/>
              <p:nvPr/>
            </p:nvSpPr>
            <p:spPr bwMode="auto">
              <a:xfrm>
                <a:off x="2536558" y="1727098"/>
                <a:ext cx="242704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8" name="Freeform 827"/>
              <p:cNvSpPr/>
              <p:nvPr/>
            </p:nvSpPr>
            <p:spPr bwMode="auto">
              <a:xfrm>
                <a:off x="2090156" y="1730628"/>
                <a:ext cx="238369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29" name="Straight Connector 828"/>
              <p:cNvCxnSpPr>
                <a:endCxn id="824" idx="2"/>
              </p:cNvCxnSpPr>
              <p:nvPr/>
            </p:nvCxnSpPr>
            <p:spPr bwMode="auto">
              <a:xfrm flipH="1" flipV="1">
                <a:off x="1869120" y="1737689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0" name="Straight Connector 829"/>
              <p:cNvCxnSpPr/>
              <p:nvPr/>
            </p:nvCxnSpPr>
            <p:spPr bwMode="auto">
              <a:xfrm flipH="1" flipV="1">
                <a:off x="2995962" y="1734160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014" name="Group 347"/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813" name="Oval 812"/>
              <p:cNvSpPr/>
              <p:nvPr/>
            </p:nvSpPr>
            <p:spPr bwMode="auto">
              <a:xfrm flipV="1">
                <a:off x="1874878" y="1697859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14" name="Rectangle 813"/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5" name="Oval 814"/>
              <p:cNvSpPr/>
              <p:nvPr/>
            </p:nvSpPr>
            <p:spPr bwMode="auto">
              <a:xfrm flipV="1">
                <a:off x="1870543" y="1577815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16" name="Freeform 815"/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7" name="Freeform 816"/>
              <p:cNvSpPr/>
              <p:nvPr/>
            </p:nvSpPr>
            <p:spPr bwMode="auto">
              <a:xfrm>
                <a:off x="2104579" y="1634306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8" name="Freeform 817"/>
              <p:cNvSpPr/>
              <p:nvPr/>
            </p:nvSpPr>
            <p:spPr bwMode="auto">
              <a:xfrm>
                <a:off x="2537980" y="1729634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9" name="Freeform 818"/>
              <p:cNvSpPr/>
              <p:nvPr/>
            </p:nvSpPr>
            <p:spPr bwMode="auto">
              <a:xfrm>
                <a:off x="2091578" y="1733166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20" name="Straight Connector 819"/>
              <p:cNvCxnSpPr>
                <a:endCxn id="815" idx="2"/>
              </p:cNvCxnSpPr>
              <p:nvPr/>
            </p:nvCxnSpPr>
            <p:spPr bwMode="auto">
              <a:xfrm flipH="1" flipV="1">
                <a:off x="1870543" y="1740227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Straight Connector 820"/>
              <p:cNvCxnSpPr/>
              <p:nvPr/>
            </p:nvCxnSpPr>
            <p:spPr bwMode="auto">
              <a:xfrm flipH="1" flipV="1">
                <a:off x="2997385" y="1736695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015" name="Group 347"/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804" name="Oval 803"/>
              <p:cNvSpPr/>
              <p:nvPr/>
            </p:nvSpPr>
            <p:spPr bwMode="auto">
              <a:xfrm flipV="1">
                <a:off x="1876349" y="1695744"/>
                <a:ext cx="1122510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05" name="Rectangle 804"/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6" name="Oval 805"/>
              <p:cNvSpPr/>
              <p:nvPr/>
            </p:nvSpPr>
            <p:spPr bwMode="auto">
              <a:xfrm flipV="1">
                <a:off x="1872017" y="1575700"/>
                <a:ext cx="1122507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07" name="Freeform 806"/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8" name="Freeform 807"/>
              <p:cNvSpPr/>
              <p:nvPr/>
            </p:nvSpPr>
            <p:spPr bwMode="auto">
              <a:xfrm>
                <a:off x="2101718" y="1632191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9" name="Freeform 808"/>
              <p:cNvSpPr/>
              <p:nvPr/>
            </p:nvSpPr>
            <p:spPr bwMode="auto">
              <a:xfrm>
                <a:off x="2535119" y="1727521"/>
                <a:ext cx="247040" cy="9532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0" name="Freeform 809"/>
              <p:cNvSpPr/>
              <p:nvPr/>
            </p:nvSpPr>
            <p:spPr bwMode="auto">
              <a:xfrm>
                <a:off x="2088717" y="1731051"/>
                <a:ext cx="242704" cy="95330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11" name="Straight Connector 810"/>
              <p:cNvCxnSpPr>
                <a:endCxn id="806" idx="2"/>
              </p:cNvCxnSpPr>
              <p:nvPr/>
            </p:nvCxnSpPr>
            <p:spPr bwMode="auto">
              <a:xfrm flipH="1" flipV="1">
                <a:off x="1872017" y="1738112"/>
                <a:ext cx="4333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2" name="Straight Connector 811"/>
              <p:cNvCxnSpPr/>
              <p:nvPr/>
            </p:nvCxnSpPr>
            <p:spPr bwMode="auto">
              <a:xfrm flipH="1" flipV="1">
                <a:off x="2994524" y="1734582"/>
                <a:ext cx="4335" cy="12357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016" name="Group 347"/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795" name="Oval 794"/>
              <p:cNvSpPr/>
              <p:nvPr/>
            </p:nvSpPr>
            <p:spPr bwMode="auto">
              <a:xfrm flipV="1">
                <a:off x="1873595" y="1697832"/>
                <a:ext cx="1126842" cy="31776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96" name="Rectangle 795"/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7" name="Oval 796"/>
              <p:cNvSpPr/>
              <p:nvPr/>
            </p:nvSpPr>
            <p:spPr bwMode="auto">
              <a:xfrm flipV="1">
                <a:off x="1869259" y="1577788"/>
                <a:ext cx="1126842" cy="31776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98" name="Freeform 797"/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9" name="Freeform 798"/>
              <p:cNvSpPr/>
              <p:nvPr/>
            </p:nvSpPr>
            <p:spPr bwMode="auto">
              <a:xfrm>
                <a:off x="2103296" y="1634279"/>
                <a:ext cx="663105" cy="112983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0" name="Freeform 799"/>
              <p:cNvSpPr/>
              <p:nvPr/>
            </p:nvSpPr>
            <p:spPr bwMode="auto">
              <a:xfrm>
                <a:off x="2536697" y="1729607"/>
                <a:ext cx="242704" cy="9533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1" name="Freeform 800"/>
              <p:cNvSpPr/>
              <p:nvPr/>
            </p:nvSpPr>
            <p:spPr bwMode="auto">
              <a:xfrm>
                <a:off x="2090295" y="1733139"/>
                <a:ext cx="238369" cy="95328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802" name="Straight Connector 801"/>
              <p:cNvCxnSpPr>
                <a:endCxn id="797" idx="2"/>
              </p:cNvCxnSpPr>
              <p:nvPr/>
            </p:nvCxnSpPr>
            <p:spPr bwMode="auto">
              <a:xfrm flipH="1" flipV="1">
                <a:off x="1869259" y="1740200"/>
                <a:ext cx="4335" cy="12004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3" name="Straight Connector 802"/>
              <p:cNvCxnSpPr/>
              <p:nvPr/>
            </p:nvCxnSpPr>
            <p:spPr bwMode="auto">
              <a:xfrm flipH="1" flipV="1">
                <a:off x="2996102" y="1736669"/>
                <a:ext cx="4335" cy="12357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36017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18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19" name="Picture 1005" descr="antenna_stylized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20" name="Picture 934" descr="antenna_radiation_stylize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9717179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3403" y="196850"/>
            <a:ext cx="8382000" cy="835025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Access </a:t>
            </a:r>
            <a:r>
              <a:rPr lang="en-US" altLang="en-US" dirty="0" smtClean="0">
                <a:ea typeface="ＭＳ Ｐゴシック" charset="-128"/>
              </a:rPr>
              <a:t>Networks </a:t>
            </a:r>
            <a:r>
              <a:rPr lang="en-US" altLang="en-US" dirty="0">
                <a:ea typeface="ＭＳ Ｐゴシック" charset="-128"/>
              </a:rPr>
              <a:t>and </a:t>
            </a:r>
            <a:r>
              <a:rPr lang="en-US" altLang="en-US" dirty="0" smtClean="0">
                <a:ea typeface="ＭＳ Ｐゴシック" charset="-128"/>
              </a:rPr>
              <a:t>Physical </a:t>
            </a:r>
            <a:r>
              <a:rPr lang="en-US" altLang="en-US" dirty="0">
                <a:ea typeface="ＭＳ Ｐゴシック" charset="-128"/>
              </a:rPr>
              <a:t>M</a:t>
            </a:r>
            <a:r>
              <a:rPr lang="en-US" altLang="en-US" dirty="0" smtClean="0">
                <a:ea typeface="ＭＳ Ｐゴシック" charset="-128"/>
              </a:rPr>
              <a:t>edia</a:t>
            </a:r>
            <a:endParaRPr lang="en-US" altLang="en-US" sz="4400" dirty="0">
              <a:ea typeface="ＭＳ Ｐゴシック" charset="-128"/>
            </a:endParaRPr>
          </a:p>
        </p:txBody>
      </p:sp>
      <p:sp>
        <p:nvSpPr>
          <p:cNvPr id="51203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5469" y="1408463"/>
            <a:ext cx="4495007" cy="50101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Q: </a:t>
            </a:r>
            <a:r>
              <a:rPr lang="en-US" dirty="0">
                <a:solidFill>
                  <a:srgbClr val="CC0000"/>
                </a:solidFill>
              </a:rPr>
              <a:t>How to connect end systems to edge router?</a:t>
            </a:r>
          </a:p>
          <a:p>
            <a:pPr marL="287338" indent="-287338" eaLnBrk="1" hangingPunct="1">
              <a:defRPr/>
            </a:pPr>
            <a:r>
              <a:rPr lang="en-US" sz="2400" dirty="0"/>
              <a:t>residential access nets</a:t>
            </a:r>
          </a:p>
          <a:p>
            <a:pPr marL="287338" indent="-287338" eaLnBrk="1" hangingPunct="1">
              <a:defRPr/>
            </a:pPr>
            <a:r>
              <a:rPr lang="en-US" sz="2400" dirty="0"/>
              <a:t>institutional access networks (school, company)</a:t>
            </a:r>
          </a:p>
          <a:p>
            <a:pPr marL="287338" indent="-287338" eaLnBrk="1" hangingPunct="1">
              <a:spcAft>
                <a:spcPct val="30000"/>
              </a:spcAft>
              <a:defRPr/>
            </a:pPr>
            <a:r>
              <a:rPr lang="en-US" sz="2400" dirty="0"/>
              <a:t>mobile access networks</a:t>
            </a:r>
            <a:endParaRPr lang="en-US" sz="2400" dirty="0">
              <a:solidFill>
                <a:srgbClr val="FF0000"/>
              </a:solidFill>
            </a:endParaRPr>
          </a:p>
          <a:p>
            <a:pPr eaLnBrk="1" hangingPunct="1"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K</a:t>
            </a:r>
            <a:r>
              <a:rPr lang="en-US" dirty="0" smtClean="0">
                <a:solidFill>
                  <a:srgbClr val="CC0000"/>
                </a:solidFill>
              </a:rPr>
              <a:t>eep </a:t>
            </a:r>
            <a:r>
              <a:rPr lang="en-US" dirty="0">
                <a:solidFill>
                  <a:srgbClr val="CC0000"/>
                </a:solidFill>
              </a:rPr>
              <a:t>in mind: </a:t>
            </a:r>
          </a:p>
          <a:p>
            <a:pPr marL="287338" indent="-287338" eaLnBrk="1" hangingPunct="1">
              <a:defRPr/>
            </a:pPr>
            <a:r>
              <a:rPr lang="en-US" sz="2400" dirty="0"/>
              <a:t>bandwidth (bits per second) of access network?</a:t>
            </a:r>
          </a:p>
          <a:p>
            <a:pPr marL="287338" indent="-287338" eaLnBrk="1" hangingPunct="1">
              <a:defRPr/>
            </a:pPr>
            <a:r>
              <a:rPr lang="en-US" sz="2400" dirty="0"/>
              <a:t>shared or dedicated?</a:t>
            </a:r>
          </a:p>
        </p:txBody>
      </p:sp>
      <p:grpSp>
        <p:nvGrpSpPr>
          <p:cNvPr id="37894" name="Group 2"/>
          <p:cNvGrpSpPr>
            <a:grpSpLocks/>
          </p:cNvGrpSpPr>
          <p:nvPr/>
        </p:nvGrpSpPr>
        <p:grpSpPr bwMode="auto">
          <a:xfrm>
            <a:off x="5202238" y="1546225"/>
            <a:ext cx="3551237" cy="4449763"/>
            <a:chOff x="5202238" y="1546225"/>
            <a:chExt cx="3551237" cy="4450443"/>
          </a:xfrm>
        </p:grpSpPr>
        <p:sp>
          <p:nvSpPr>
            <p:cNvPr id="37895" name="Freeform 665"/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896" name="Group 666"/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38461" name="Rectangle 6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462" name="AutoShape 6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37897" name="Freeform 669"/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Line 670"/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99" name="Line 671"/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0" name="Line 672"/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1" name="Line 674"/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Line 675"/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Line 678"/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Line 679"/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Line 680"/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Line 682"/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Line 683"/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7908" name="Picture 684" descr="access_point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09" name="Line 685"/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10" name="Line 686"/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7911" name="Picture 708" descr="access_point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12" name="Freeform 709"/>
            <p:cNvSpPr>
              <a:spLocks/>
            </p:cNvSpPr>
            <p:nvPr/>
          </p:nvSpPr>
          <p:spPr bwMode="auto">
            <a:xfrm>
              <a:off x="7015163" y="3530600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710"/>
            <p:cNvSpPr>
              <a:spLocks/>
            </p:cNvSpPr>
            <p:nvPr/>
          </p:nvSpPr>
          <p:spPr bwMode="auto">
            <a:xfrm>
              <a:off x="7023100" y="2005013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Line 711"/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Line 712"/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Line 713"/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Line 714"/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Line 715"/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Line 716"/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Line 717"/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Line 718"/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Line 719"/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Line 720"/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Line 721"/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Line 722"/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Line 723"/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Line 724"/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Line 725"/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Line 726"/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Line 727"/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Line 728"/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Oval 407"/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37933" name="Rectangle 410"/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37934" name="Oval 411"/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37935" name="Group 732"/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38459" name="Freeform 7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0" name="Freeform 7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36" name="Line 735"/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Line 736"/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38" name="Group 737"/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3845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5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5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454" name="Group 74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57" name="Freeform 74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8" name="Freeform 74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55" name="Line 74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6" name="Line 74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39" name="Group 746"/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3844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4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4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446" name="Group 75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49" name="Freeform 75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0" name="Freeform 75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47" name="Line 75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8" name="Line 75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0" name="Group 755"/>
            <p:cNvGrpSpPr>
              <a:grpSpLocks/>
            </p:cNvGrpSpPr>
            <p:nvPr/>
          </p:nvGrpSpPr>
          <p:grpSpPr bwMode="auto">
            <a:xfrm>
              <a:off x="7762875" y="2759075"/>
              <a:ext cx="390525" cy="174625"/>
              <a:chOff x="4334" y="1470"/>
              <a:chExt cx="246" cy="107"/>
            </a:xfrm>
          </p:grpSpPr>
          <p:sp>
            <p:nvSpPr>
              <p:cNvPr id="3843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3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3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438" name="Group 75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41" name="Freeform 76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2" name="Freeform 76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39" name="Line 76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0" name="Line 76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1" name="Group 764"/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3842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2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2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430" name="Group 76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33" name="Freeform 76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4" name="Freeform 77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31" name="Line 77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2" name="Line 77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42" name="Line 782"/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43" name="Group 801"/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3841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2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2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422" name="Group 80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25" name="Freeform 80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6" name="Freeform 80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23" name="Line 80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4" name="Line 80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4" name="Group 810"/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3841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1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1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414" name="Group 81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17" name="Freeform 81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8" name="Freeform 81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15" name="Line 81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6" name="Line 81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5" name="Group 819"/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3840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0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40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406" name="Group 82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09" name="Freeform 82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0" name="Freeform 82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07" name="Line 82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8" name="Line 82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6" name="Group 828"/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3839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39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39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398" name="Group 83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01" name="Freeform 83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02" name="Freeform 83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399" name="Line 83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0" name="Line 83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7" name="Group 837"/>
            <p:cNvGrpSpPr>
              <a:grpSpLocks/>
            </p:cNvGrpSpPr>
            <p:nvPr/>
          </p:nvGrpSpPr>
          <p:grpSpPr bwMode="auto">
            <a:xfrm>
              <a:off x="6024563" y="1744663"/>
              <a:ext cx="517525" cy="508000"/>
              <a:chOff x="2922" y="1424"/>
              <a:chExt cx="326" cy="320"/>
            </a:xfrm>
          </p:grpSpPr>
          <p:sp>
            <p:nvSpPr>
              <p:cNvPr id="38387" name="Oval 838"/>
              <p:cNvSpPr>
                <a:spLocks noChangeArrowheads="1"/>
              </p:cNvSpPr>
              <p:nvPr/>
            </p:nvSpPr>
            <p:spPr bwMode="auto">
              <a:xfrm>
                <a:off x="2922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388" name="Group 839"/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38390" name="Oval 840"/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1" name="Oval 841"/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2" name="Oval 842"/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3" name="Oval 843"/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4" name="Freeform 844"/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80"/>
                    <a:gd name="T31" fmla="*/ 0 h 956"/>
                    <a:gd name="T32" fmla="*/ 1180 w 1180"/>
                    <a:gd name="T33" fmla="*/ 956 h 95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33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 cmpd="sng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389" name="Freeform 845"/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0"/>
                  <a:gd name="T31" fmla="*/ 0 h 956"/>
                  <a:gd name="T32" fmla="*/ 1180 w 1180"/>
                  <a:gd name="T33" fmla="*/ 956 h 9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 cmpd="sng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8" name="Group 846"/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38371" name="Line 270"/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2" name="Line 271"/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3" name="Line 272"/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4" name="Line 273"/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5" name="Line 274"/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6" name="Line 275"/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7" name="Line 276"/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8" name="Line 277"/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9" name="Line 278"/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0" name="Line 279"/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1" name="Line 280"/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2" name="Line 281"/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3" name="Line 282"/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4" name="Line 283"/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5" name="Line 284"/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6" name="Oval 862"/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49" name="Group 863"/>
            <p:cNvGrpSpPr>
              <a:grpSpLocks/>
            </p:cNvGrpSpPr>
            <p:nvPr/>
          </p:nvGrpSpPr>
          <p:grpSpPr bwMode="auto">
            <a:xfrm>
              <a:off x="5318125" y="1997075"/>
              <a:ext cx="519113" cy="128588"/>
              <a:chOff x="2199" y="955"/>
              <a:chExt cx="2547" cy="506"/>
            </a:xfrm>
          </p:grpSpPr>
          <p:sp>
            <p:nvSpPr>
              <p:cNvPr id="38365" name="Freeform 864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6" name="Freeform 865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7" name="Freeform 866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8" name="Freeform 867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9" name="Freeform 868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0" name="Freeform 869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50" name="Group 870"/>
            <p:cNvGrpSpPr>
              <a:grpSpLocks/>
            </p:cNvGrpSpPr>
            <p:nvPr/>
          </p:nvGrpSpPr>
          <p:grpSpPr bwMode="auto">
            <a:xfrm>
              <a:off x="6554788" y="1662113"/>
              <a:ext cx="477837" cy="107950"/>
              <a:chOff x="2199" y="955"/>
              <a:chExt cx="2547" cy="506"/>
            </a:xfrm>
          </p:grpSpPr>
          <p:sp>
            <p:nvSpPr>
              <p:cNvPr id="38359" name="Freeform 871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0" name="Freeform 872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1" name="Freeform 873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2" name="Freeform 874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3" name="Freeform 875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4" name="Freeform 876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51" name="Line 877"/>
            <p:cNvSpPr>
              <a:spLocks noChangeShapeType="1"/>
            </p:cNvSpPr>
            <p:nvPr/>
          </p:nvSpPr>
          <p:spPr bwMode="auto">
            <a:xfrm flipH="1" flipV="1">
              <a:off x="5626100" y="2027238"/>
              <a:ext cx="39688" cy="63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52" name="Group 885"/>
            <p:cNvGrpSpPr>
              <a:grpSpLocks/>
            </p:cNvGrpSpPr>
            <p:nvPr/>
          </p:nvGrpSpPr>
          <p:grpSpPr bwMode="auto">
            <a:xfrm>
              <a:off x="5392738" y="3527425"/>
              <a:ext cx="519112" cy="128588"/>
              <a:chOff x="2199" y="955"/>
              <a:chExt cx="2547" cy="506"/>
            </a:xfrm>
          </p:grpSpPr>
          <p:sp>
            <p:nvSpPr>
              <p:cNvPr id="38353" name="Freeform 886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4" name="Freeform 887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5" name="Freeform 888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6" name="Freeform 889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7" name="Freeform 890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8" name="Freeform 891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53" name="Line 892"/>
            <p:cNvSpPr>
              <a:spLocks noChangeShapeType="1"/>
            </p:cNvSpPr>
            <p:nvPr/>
          </p:nvSpPr>
          <p:spPr bwMode="auto">
            <a:xfrm>
              <a:off x="5726113" y="3127375"/>
              <a:ext cx="20637" cy="555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54" name="Group 893"/>
            <p:cNvGrpSpPr>
              <a:grpSpLocks/>
            </p:cNvGrpSpPr>
            <p:nvPr/>
          </p:nvGrpSpPr>
          <p:grpSpPr bwMode="auto">
            <a:xfrm>
              <a:off x="7007225" y="5005388"/>
              <a:ext cx="519113" cy="128587"/>
              <a:chOff x="2199" y="955"/>
              <a:chExt cx="2547" cy="506"/>
            </a:xfrm>
          </p:grpSpPr>
          <p:sp>
            <p:nvSpPr>
              <p:cNvPr id="38347" name="Freeform 894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8" name="Freeform 895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9" name="Freeform 896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0" name="Freeform 897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1" name="Freeform 898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2" name="Freeform 899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55" name="Group 900"/>
            <p:cNvGrpSpPr>
              <a:grpSpLocks/>
            </p:cNvGrpSpPr>
            <p:nvPr/>
          </p:nvGrpSpPr>
          <p:grpSpPr bwMode="auto">
            <a:xfrm>
              <a:off x="7245350" y="5429250"/>
              <a:ext cx="519113" cy="128588"/>
              <a:chOff x="2199" y="955"/>
              <a:chExt cx="2547" cy="506"/>
            </a:xfrm>
          </p:grpSpPr>
          <p:sp>
            <p:nvSpPr>
              <p:cNvPr id="38341" name="Freeform 901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2" name="Freeform 902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3" name="Freeform 903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4" name="Freeform 904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5" name="Freeform 905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6" name="Freeform 906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56" name="Group 907"/>
            <p:cNvGrpSpPr>
              <a:grpSpLocks/>
            </p:cNvGrpSpPr>
            <p:nvPr/>
          </p:nvGrpSpPr>
          <p:grpSpPr bwMode="auto">
            <a:xfrm>
              <a:off x="6821488" y="5408613"/>
              <a:ext cx="519112" cy="128587"/>
              <a:chOff x="2199" y="955"/>
              <a:chExt cx="2547" cy="506"/>
            </a:xfrm>
          </p:grpSpPr>
          <p:sp>
            <p:nvSpPr>
              <p:cNvPr id="38335" name="Freeform 908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6" name="Freeform 909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7" name="Freeform 910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8" name="Freeform 911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9" name="Freeform 912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0" name="Freeform 913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7957" name="Picture 915" descr="access_point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58" name="Line 918"/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7959" name="Group 919"/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38333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4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0" name="Group 922"/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38331" name="Picture 92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2" name="Freeform 92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1" name="Group 925"/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38329" name="Picture 92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0" name="Freeform 92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2" name="Group 928"/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38327" name="Picture 92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28" name="Freeform 93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3" name="Group 932"/>
            <p:cNvGrpSpPr>
              <a:grpSpLocks/>
            </p:cNvGrpSpPr>
            <p:nvPr/>
          </p:nvGrpSpPr>
          <p:grpSpPr bwMode="auto">
            <a:xfrm>
              <a:off x="5618163" y="1558925"/>
              <a:ext cx="415925" cy="373063"/>
              <a:chOff x="2756" y="1866"/>
              <a:chExt cx="462" cy="463"/>
            </a:xfrm>
          </p:grpSpPr>
          <p:pic>
            <p:nvPicPr>
              <p:cNvPr id="38325" name="Picture 933" descr="iphone_stylized_small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326" name="Picture 934" descr="antenna_radiation_stylized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6" y="1866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7964" name="Picture 936" descr="access_point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7965" name="Group 938"/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38293" name="Freeform 939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4" name="Rectangle 940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95" name="Freeform 941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6" name="Freeform 942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7" name="Rectangle 943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98" name="Group 944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323" name="AutoShape 945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24" name="AutoShape 946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99" name="Rectangle 947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300" name="Group 948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8321" name="AutoShape 949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22" name="AutoShape 950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301" name="Rectangle 951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02" name="Rectangle 952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303" name="Group 953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8319" name="AutoShape 954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20" name="AutoShape 955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304" name="Freeform 956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305" name="Group 957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317" name="AutoShape 958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18" name="AutoShape 959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306" name="Rectangle 960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07" name="Freeform 961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8" name="Freeform 962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9" name="Oval 963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0" name="Freeform 964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1" name="AutoShape 965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2" name="AutoShape 966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3" name="Oval 967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4" name="Oval 968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8315" name="Oval 969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6" name="Rectangle 970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66" name="Group 971"/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38261" name="Freeform 97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2" name="Rectangle 97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63" name="Freeform 97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97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Rectangle 97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66" name="Group 97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291" name="AutoShape 97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92" name="AutoShape 97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67" name="Rectangle 98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68" name="Group 98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8289" name="AutoShape 98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90" name="AutoShape 98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69" name="Rectangle 98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70" name="Rectangle 98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71" name="Group 98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8287" name="AutoShape 98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88" name="AutoShape 98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72" name="Freeform 98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273" name="Group 99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285" name="AutoShape 99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86" name="AutoShape 99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74" name="Rectangle 99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75" name="Freeform 99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6" name="Freeform 99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7" name="Oval 99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78" name="Freeform 99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9" name="AutoShape 99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0" name="AutoShape 99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1" name="Oval 100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2" name="Oval 100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8283" name="Oval 100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4" name="Rectangle 100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67" name="Group 1004"/>
            <p:cNvGrpSpPr>
              <a:grpSpLocks/>
            </p:cNvGrpSpPr>
            <p:nvPr/>
          </p:nvGrpSpPr>
          <p:grpSpPr bwMode="auto">
            <a:xfrm>
              <a:off x="5302250" y="2043113"/>
              <a:ext cx="534988" cy="407987"/>
              <a:chOff x="877" y="1008"/>
              <a:chExt cx="2747" cy="2591"/>
            </a:xfrm>
          </p:grpSpPr>
          <p:pic>
            <p:nvPicPr>
              <p:cNvPr id="38238" name="Picture 1005" descr="antenna_stylized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239" name="Picture 1006" descr="laptop_keyboar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40" name="Freeform 1007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8241" name="Picture 1008" descr="screen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42" name="Freeform 1009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3" name="Freeform 1010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4" name="Freeform 1011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5" name="Freeform 1012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6" name="Freeform 1013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7" name="Freeform 1014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248" name="Group 1015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8255" name="Freeform 1016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6" name="Freeform 1017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7" name="Freeform 1018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8" name="Freeform 1019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9" name="Freeform 1020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60" name="Freeform 1021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249" name="Freeform 1022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0" name="Freeform 1023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1" name="Freeform 1024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2" name="Freeform 1025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1026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4" name="Freeform 1027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7968" name="Picture 1030" descr="laptop_keyboard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69" name="Freeform 1031"/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7970" name="Picture 1032" descr="screen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71" name="Freeform 1033"/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34"/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35"/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36"/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37"/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38"/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77" name="Group 1039"/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38232" name="Freeform 1040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3" name="Freeform 1041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4" name="Freeform 1042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5" name="Freeform 1043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6" name="Freeform 1044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7" name="Freeform 1045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78" name="Freeform 1046"/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47"/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48"/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49"/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050"/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051"/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84" name="Group 2"/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38210" name="Picture 1054" descr="laptop_keyboard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11" name="Freeform 1055"/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8212" name="Picture 1056" descr="screen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13" name="Freeform 1057"/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4" name="Freeform 1058"/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5" name="Freeform 1059"/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6" name="Freeform 1060"/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7" name="Freeform 1061"/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8" name="Freeform 1062"/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219" name="Group 1063"/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38226" name="Freeform 106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27" name="Freeform 106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28" name="Freeform 106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29" name="Freeform 106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30" name="Freeform 106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31" name="Freeform 106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220" name="Freeform 1070"/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1" name="Freeform 1071"/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2" name="Freeform 1072"/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3" name="Freeform 1073"/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4" name="Freeform 1074"/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5" name="Freeform 1075"/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85" name="Group 1076"/>
            <p:cNvGrpSpPr>
              <a:grpSpLocks/>
            </p:cNvGrpSpPr>
            <p:nvPr/>
          </p:nvGrpSpPr>
          <p:grpSpPr bwMode="auto">
            <a:xfrm flipH="1">
              <a:off x="6156325" y="3300413"/>
              <a:ext cx="342900" cy="334962"/>
              <a:chOff x="2839" y="3501"/>
              <a:chExt cx="755" cy="803"/>
            </a:xfrm>
          </p:grpSpPr>
          <p:pic>
            <p:nvPicPr>
              <p:cNvPr id="38208" name="Picture 107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09" name="Freeform 1078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37986" name="Picture 1081" descr="laptop_keyboard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87" name="Freeform 1082"/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7988" name="Picture 1083" descr="screen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89" name="Freeform 1084"/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085"/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086"/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87"/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88"/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89"/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95" name="Group 1090"/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38202" name="Freeform 1091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3" name="Freeform 1092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4" name="Freeform 1093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5" name="Freeform 1094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6" name="Freeform 1095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7" name="Freeform 1096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96" name="Freeform 1097"/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098"/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099"/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100"/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101"/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102"/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002" name="Group 1103"/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38194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95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96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197" name="Group 1107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8200" name="Freeform 110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01" name="Freeform 110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98" name="Line 1110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9" name="Line 1111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3" name="Group 1112"/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38186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87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88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189" name="Group 1116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8192" name="Freeform 111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93" name="Freeform 111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90" name="Line 1119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1" name="Line 1120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4" name="Group 878"/>
            <p:cNvGrpSpPr>
              <a:grpSpLocks/>
            </p:cNvGrpSpPr>
            <p:nvPr/>
          </p:nvGrpSpPr>
          <p:grpSpPr bwMode="auto">
            <a:xfrm>
              <a:off x="5521325" y="3067050"/>
              <a:ext cx="374650" cy="82550"/>
              <a:chOff x="2199" y="955"/>
              <a:chExt cx="2547" cy="506"/>
            </a:xfrm>
          </p:grpSpPr>
          <p:sp>
            <p:nvSpPr>
              <p:cNvPr id="38180" name="Freeform 879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1" name="Freeform 880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2" name="Freeform 881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3" name="Freeform 882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4" name="Freeform 883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5" name="Freeform 884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5" name="Group 1121"/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38172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73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74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175" name="Group 1125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78" name="Freeform 112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79" name="Freeform 112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76" name="Line 1128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7" name="Line 1129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6" name="Group 1130"/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38164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65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66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167" name="Group 1134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70" name="Freeform 113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71" name="Freeform 113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68" name="Line 1137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Line 1138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7" name="Group 1139"/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38156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57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38158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38159" name="Group 1143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62" name="Freeform 114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63" name="Freeform 114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60" name="Line 1146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Line 1147"/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8" name="Group 3"/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38154" name="Picture 555" descr="fridge2.png"/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155" name="Picture 1115" descr="antenna_stylized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8009" name="Picture 603" descr="car_icon_small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0" name="Picture 814" descr="light2.png"/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1" name="Picture 1017" descr="antenna_stylize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2" name="Picture 1017" descr="antenna_stylize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8013" name="Group 870"/>
            <p:cNvGrpSpPr>
              <a:grpSpLocks/>
            </p:cNvGrpSpPr>
            <p:nvPr/>
          </p:nvGrpSpPr>
          <p:grpSpPr bwMode="auto">
            <a:xfrm>
              <a:off x="5588000" y="1546225"/>
              <a:ext cx="477838" cy="107950"/>
              <a:chOff x="2199" y="955"/>
              <a:chExt cx="2547" cy="506"/>
            </a:xfrm>
          </p:grpSpPr>
          <p:sp>
            <p:nvSpPr>
              <p:cNvPr id="38148" name="Freeform 871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872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873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874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875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876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14" name="Group 870"/>
            <p:cNvGrpSpPr>
              <a:grpSpLocks/>
            </p:cNvGrpSpPr>
            <p:nvPr/>
          </p:nvGrpSpPr>
          <p:grpSpPr bwMode="auto">
            <a:xfrm>
              <a:off x="6481763" y="1935163"/>
              <a:ext cx="479425" cy="107950"/>
              <a:chOff x="2199" y="955"/>
              <a:chExt cx="2547" cy="506"/>
            </a:xfrm>
          </p:grpSpPr>
          <p:sp>
            <p:nvSpPr>
              <p:cNvPr id="38142" name="Freeform 871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872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873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874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875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876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15" name="Group 878"/>
            <p:cNvGrpSpPr>
              <a:grpSpLocks/>
            </p:cNvGrpSpPr>
            <p:nvPr/>
          </p:nvGrpSpPr>
          <p:grpSpPr bwMode="auto">
            <a:xfrm>
              <a:off x="5935663" y="3106738"/>
              <a:ext cx="373062" cy="82550"/>
              <a:chOff x="2199" y="955"/>
              <a:chExt cx="2547" cy="506"/>
            </a:xfrm>
          </p:grpSpPr>
          <p:sp>
            <p:nvSpPr>
              <p:cNvPr id="38136" name="Freeform 879"/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880"/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881"/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882"/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883"/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884"/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16" name="Group 347"/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488" name="Oval 487"/>
              <p:cNvSpPr/>
              <p:nvPr/>
            </p:nvSpPr>
            <p:spPr bwMode="auto">
              <a:xfrm flipV="1">
                <a:off x="1874829" y="1696004"/>
                <a:ext cx="1126060" cy="31721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89" name="Rectangle 488"/>
              <p:cNvSpPr/>
              <p:nvPr/>
            </p:nvSpPr>
            <p:spPr bwMode="auto">
              <a:xfrm>
                <a:off x="1872116" y="1739848"/>
                <a:ext cx="1128773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0" name="Oval 489"/>
              <p:cNvSpPr/>
              <p:nvPr/>
            </p:nvSpPr>
            <p:spPr bwMode="auto">
              <a:xfrm flipV="1">
                <a:off x="1872116" y="1577371"/>
                <a:ext cx="1126058" cy="31721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91" name="Freeform 490"/>
              <p:cNvSpPr/>
              <p:nvPr/>
            </p:nvSpPr>
            <p:spPr bwMode="auto">
              <a:xfrm>
                <a:off x="2159736" y="1672794"/>
                <a:ext cx="548106" cy="16247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2" name="Freeform 491"/>
              <p:cNvSpPr/>
              <p:nvPr/>
            </p:nvSpPr>
            <p:spPr bwMode="auto">
              <a:xfrm>
                <a:off x="2102754" y="1634109"/>
                <a:ext cx="664783" cy="110898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3" name="Freeform 492"/>
              <p:cNvSpPr/>
              <p:nvPr/>
            </p:nvSpPr>
            <p:spPr bwMode="auto">
              <a:xfrm>
                <a:off x="2536897" y="1726952"/>
                <a:ext cx="244206" cy="9800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4" name="Freeform 493"/>
              <p:cNvSpPr/>
              <p:nvPr/>
            </p:nvSpPr>
            <p:spPr bwMode="auto">
              <a:xfrm>
                <a:off x="2091900" y="1729532"/>
                <a:ext cx="238779" cy="9800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495" name="Straight Connector 494"/>
              <p:cNvCxnSpPr>
                <a:endCxn id="490" idx="2"/>
              </p:cNvCxnSpPr>
              <p:nvPr/>
            </p:nvCxnSpPr>
            <p:spPr bwMode="auto">
              <a:xfrm flipH="1" flipV="1">
                <a:off x="1872116" y="1737268"/>
                <a:ext cx="2713" cy="12379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Straight Connector 495"/>
              <p:cNvCxnSpPr/>
              <p:nvPr/>
            </p:nvCxnSpPr>
            <p:spPr bwMode="auto">
              <a:xfrm flipH="1" flipV="1">
                <a:off x="2998175" y="1734690"/>
                <a:ext cx="2714" cy="12379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17" name="Group 347"/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570" name="Oval 569"/>
              <p:cNvSpPr/>
              <p:nvPr/>
            </p:nvSpPr>
            <p:spPr bwMode="auto">
              <a:xfrm flipV="1">
                <a:off x="1875246" y="1693893"/>
                <a:ext cx="1123346" cy="3197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571" name="Rectangle 570"/>
              <p:cNvSpPr/>
              <p:nvPr/>
            </p:nvSpPr>
            <p:spPr bwMode="auto">
              <a:xfrm>
                <a:off x="1872532" y="1737736"/>
                <a:ext cx="1126060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2" name="Oval 571"/>
              <p:cNvSpPr/>
              <p:nvPr/>
            </p:nvSpPr>
            <p:spPr bwMode="auto">
              <a:xfrm flipV="1">
                <a:off x="1872532" y="1575259"/>
                <a:ext cx="1123346" cy="31979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573" name="Freeform 572"/>
              <p:cNvSpPr/>
              <p:nvPr/>
            </p:nvSpPr>
            <p:spPr bwMode="auto">
              <a:xfrm>
                <a:off x="2160152" y="1673261"/>
                <a:ext cx="548106" cy="15989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4" name="Freeform 573"/>
              <p:cNvSpPr/>
              <p:nvPr/>
            </p:nvSpPr>
            <p:spPr bwMode="auto">
              <a:xfrm>
                <a:off x="2103171" y="1631997"/>
                <a:ext cx="662069" cy="110898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5" name="Freeform 574"/>
              <p:cNvSpPr/>
              <p:nvPr/>
            </p:nvSpPr>
            <p:spPr bwMode="auto">
              <a:xfrm>
                <a:off x="2537314" y="1727420"/>
                <a:ext cx="244206" cy="9542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6" name="Freeform 575"/>
              <p:cNvSpPr/>
              <p:nvPr/>
            </p:nvSpPr>
            <p:spPr bwMode="auto">
              <a:xfrm>
                <a:off x="2089603" y="1729999"/>
                <a:ext cx="241493" cy="95424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577" name="Straight Connector 576"/>
              <p:cNvCxnSpPr>
                <a:endCxn id="572" idx="2"/>
              </p:cNvCxnSpPr>
              <p:nvPr/>
            </p:nvCxnSpPr>
            <p:spPr bwMode="auto">
              <a:xfrm flipH="1" flipV="1">
                <a:off x="1872532" y="1735157"/>
                <a:ext cx="2714" cy="12379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8" name="Straight Connector 577"/>
              <p:cNvCxnSpPr/>
              <p:nvPr/>
            </p:nvCxnSpPr>
            <p:spPr bwMode="auto">
              <a:xfrm flipH="1" flipV="1">
                <a:off x="2995877" y="1735157"/>
                <a:ext cx="2714" cy="121214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18" name="Group 347"/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580" name="Oval 579"/>
              <p:cNvSpPr/>
              <p:nvPr/>
            </p:nvSpPr>
            <p:spPr bwMode="auto">
              <a:xfrm flipV="1">
                <a:off x="1874875" y="1695896"/>
                <a:ext cx="1126060" cy="317218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581" name="Rectangle 580"/>
              <p:cNvSpPr/>
              <p:nvPr/>
            </p:nvSpPr>
            <p:spPr bwMode="auto">
              <a:xfrm>
                <a:off x="1872162" y="1739739"/>
                <a:ext cx="1128773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2" name="Oval 581"/>
              <p:cNvSpPr/>
              <p:nvPr/>
            </p:nvSpPr>
            <p:spPr bwMode="auto">
              <a:xfrm flipV="1">
                <a:off x="1872162" y="1577262"/>
                <a:ext cx="1126058" cy="31721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583" name="Freeform 582"/>
              <p:cNvSpPr/>
              <p:nvPr/>
            </p:nvSpPr>
            <p:spPr bwMode="auto">
              <a:xfrm>
                <a:off x="2159782" y="1672685"/>
                <a:ext cx="548106" cy="16247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4" name="Freeform 583"/>
              <p:cNvSpPr/>
              <p:nvPr/>
            </p:nvSpPr>
            <p:spPr bwMode="auto">
              <a:xfrm>
                <a:off x="2102800" y="1634000"/>
                <a:ext cx="664783" cy="110898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5" name="Freeform 584"/>
              <p:cNvSpPr/>
              <p:nvPr/>
            </p:nvSpPr>
            <p:spPr bwMode="auto">
              <a:xfrm>
                <a:off x="2536944" y="1726844"/>
                <a:ext cx="244206" cy="98002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6" name="Freeform 585"/>
              <p:cNvSpPr/>
              <p:nvPr/>
            </p:nvSpPr>
            <p:spPr bwMode="auto">
              <a:xfrm>
                <a:off x="2091947" y="1729423"/>
                <a:ext cx="238779" cy="9800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587" name="Straight Connector 586"/>
              <p:cNvCxnSpPr>
                <a:endCxn id="582" idx="2"/>
              </p:cNvCxnSpPr>
              <p:nvPr/>
            </p:nvCxnSpPr>
            <p:spPr bwMode="auto">
              <a:xfrm flipH="1" flipV="1">
                <a:off x="1872162" y="1737160"/>
                <a:ext cx="2713" cy="12379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8" name="Straight Connector 587"/>
              <p:cNvCxnSpPr/>
              <p:nvPr/>
            </p:nvCxnSpPr>
            <p:spPr bwMode="auto">
              <a:xfrm flipH="1" flipV="1">
                <a:off x="2998221" y="1734581"/>
                <a:ext cx="2714" cy="12379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19" name="Group 347"/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590" name="Oval 589"/>
              <p:cNvSpPr/>
              <p:nvPr/>
            </p:nvSpPr>
            <p:spPr bwMode="auto">
              <a:xfrm flipV="1">
                <a:off x="1874401" y="1694364"/>
                <a:ext cx="1125103" cy="319715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591" name="Rectangle 590"/>
              <p:cNvSpPr/>
              <p:nvPr/>
            </p:nvSpPr>
            <p:spPr bwMode="auto">
              <a:xfrm>
                <a:off x="1870189" y="1740037"/>
                <a:ext cx="1129316" cy="115707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2" name="Oval 591"/>
              <p:cNvSpPr/>
              <p:nvPr/>
            </p:nvSpPr>
            <p:spPr bwMode="auto">
              <a:xfrm flipV="1">
                <a:off x="1870189" y="1575611"/>
                <a:ext cx="1125101" cy="31971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593" name="Freeform 592"/>
              <p:cNvSpPr/>
              <p:nvPr/>
            </p:nvSpPr>
            <p:spPr bwMode="auto">
              <a:xfrm>
                <a:off x="2160944" y="1673049"/>
                <a:ext cx="547803" cy="16138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4" name="Freeform 593"/>
              <p:cNvSpPr/>
              <p:nvPr/>
            </p:nvSpPr>
            <p:spPr bwMode="auto">
              <a:xfrm>
                <a:off x="2101950" y="1633466"/>
                <a:ext cx="661578" cy="109617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5" name="Freeform 594"/>
              <p:cNvSpPr/>
              <p:nvPr/>
            </p:nvSpPr>
            <p:spPr bwMode="auto">
              <a:xfrm>
                <a:off x="2535979" y="1727857"/>
                <a:ext cx="244404" cy="9743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6" name="Freeform 595"/>
              <p:cNvSpPr/>
              <p:nvPr/>
            </p:nvSpPr>
            <p:spPr bwMode="auto">
              <a:xfrm>
                <a:off x="2089310" y="1730903"/>
                <a:ext cx="240189" cy="9743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597" name="Straight Connector 596"/>
              <p:cNvCxnSpPr>
                <a:endCxn id="592" idx="2"/>
              </p:cNvCxnSpPr>
              <p:nvPr/>
            </p:nvCxnSpPr>
            <p:spPr bwMode="auto">
              <a:xfrm flipH="1" flipV="1">
                <a:off x="1870189" y="1736993"/>
                <a:ext cx="4213" cy="12179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8" name="Straight Connector 597"/>
              <p:cNvCxnSpPr/>
              <p:nvPr/>
            </p:nvCxnSpPr>
            <p:spPr bwMode="auto">
              <a:xfrm flipH="1" flipV="1">
                <a:off x="2995289" y="1733947"/>
                <a:ext cx="4215" cy="12484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0" name="Group 347"/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600" name="Oval 599"/>
              <p:cNvSpPr/>
              <p:nvPr/>
            </p:nvSpPr>
            <p:spPr bwMode="auto">
              <a:xfrm flipV="1">
                <a:off x="1877892" y="1695070"/>
                <a:ext cx="1119914" cy="31880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01" name="Rectangle 600"/>
              <p:cNvSpPr/>
              <p:nvPr/>
            </p:nvSpPr>
            <p:spPr bwMode="auto">
              <a:xfrm>
                <a:off x="1873449" y="1739634"/>
                <a:ext cx="1124357" cy="11655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2" name="Oval 601"/>
              <p:cNvSpPr/>
              <p:nvPr/>
            </p:nvSpPr>
            <p:spPr bwMode="auto">
              <a:xfrm flipV="1">
                <a:off x="1873449" y="1575093"/>
                <a:ext cx="1119914" cy="318798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03" name="Freeform 602"/>
              <p:cNvSpPr/>
              <p:nvPr/>
            </p:nvSpPr>
            <p:spPr bwMode="auto">
              <a:xfrm>
                <a:off x="2162315" y="1671075"/>
                <a:ext cx="546626" cy="161112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4" name="Freeform 603"/>
              <p:cNvSpPr/>
              <p:nvPr/>
            </p:nvSpPr>
            <p:spPr bwMode="auto">
              <a:xfrm>
                <a:off x="2104543" y="1633367"/>
                <a:ext cx="657727" cy="109694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5" name="Freeform 604"/>
              <p:cNvSpPr/>
              <p:nvPr/>
            </p:nvSpPr>
            <p:spPr bwMode="auto">
              <a:xfrm>
                <a:off x="2535619" y="1725922"/>
                <a:ext cx="244427" cy="9940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6" name="Freeform 605"/>
              <p:cNvSpPr/>
              <p:nvPr/>
            </p:nvSpPr>
            <p:spPr bwMode="auto">
              <a:xfrm>
                <a:off x="2091209" y="1729349"/>
                <a:ext cx="239982" cy="9598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07" name="Straight Connector 606"/>
              <p:cNvCxnSpPr>
                <a:endCxn id="602" idx="2"/>
              </p:cNvCxnSpPr>
              <p:nvPr/>
            </p:nvCxnSpPr>
            <p:spPr bwMode="auto">
              <a:xfrm flipH="1" flipV="1">
                <a:off x="1873449" y="1736205"/>
                <a:ext cx="4443" cy="12340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8" name="Straight Connector 607"/>
              <p:cNvCxnSpPr/>
              <p:nvPr/>
            </p:nvCxnSpPr>
            <p:spPr bwMode="auto">
              <a:xfrm flipH="1" flipV="1">
                <a:off x="2993363" y="1732778"/>
                <a:ext cx="4443" cy="123406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1" name="Group 1"/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610" name="Oval 609"/>
              <p:cNvSpPr/>
              <p:nvPr/>
            </p:nvSpPr>
            <p:spPr bwMode="auto">
              <a:xfrm flipV="1">
                <a:off x="7916261" y="1595282"/>
                <a:ext cx="621721" cy="19670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11" name="Rectangle 610"/>
              <p:cNvSpPr/>
              <p:nvPr/>
            </p:nvSpPr>
            <p:spPr bwMode="auto">
              <a:xfrm>
                <a:off x="7913888" y="1623052"/>
                <a:ext cx="624093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2" name="Oval 611"/>
              <p:cNvSpPr/>
              <p:nvPr/>
            </p:nvSpPr>
            <p:spPr bwMode="auto">
              <a:xfrm flipV="1">
                <a:off x="7913888" y="1516600"/>
                <a:ext cx="621721" cy="19670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13" name="Freeform 612"/>
              <p:cNvSpPr/>
              <p:nvPr/>
            </p:nvSpPr>
            <p:spPr bwMode="auto">
              <a:xfrm>
                <a:off x="8072877" y="1581397"/>
                <a:ext cx="303742" cy="9951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4" name="Freeform 613"/>
              <p:cNvSpPr/>
              <p:nvPr/>
            </p:nvSpPr>
            <p:spPr bwMode="auto">
              <a:xfrm>
                <a:off x="8042029" y="1555940"/>
                <a:ext cx="365439" cy="6942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5" name="Freeform 614"/>
              <p:cNvSpPr/>
              <p:nvPr/>
            </p:nvSpPr>
            <p:spPr bwMode="auto">
              <a:xfrm>
                <a:off x="8281700" y="1613796"/>
                <a:ext cx="135261" cy="6016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6" name="Freeform 615"/>
              <p:cNvSpPr/>
              <p:nvPr/>
            </p:nvSpPr>
            <p:spPr bwMode="auto">
              <a:xfrm>
                <a:off x="8034910" y="1616109"/>
                <a:ext cx="132887" cy="6016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17" name="Straight Connector 616"/>
              <p:cNvCxnSpPr>
                <a:endCxn id="612" idx="2"/>
              </p:cNvCxnSpPr>
              <p:nvPr/>
            </p:nvCxnSpPr>
            <p:spPr bwMode="auto">
              <a:xfrm flipH="1" flipV="1">
                <a:off x="7913888" y="1616109"/>
                <a:ext cx="2372" cy="76369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8" name="Straight Connector 617"/>
              <p:cNvCxnSpPr/>
              <p:nvPr/>
            </p:nvCxnSpPr>
            <p:spPr bwMode="auto">
              <a:xfrm flipH="1" flipV="1">
                <a:off x="8535609" y="1618424"/>
                <a:ext cx="2372" cy="76368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2" name="Group 619"/>
            <p:cNvGrpSpPr>
              <a:grpSpLocks/>
            </p:cNvGrpSpPr>
            <p:nvPr/>
          </p:nvGrpSpPr>
          <p:grpSpPr bwMode="auto">
            <a:xfrm>
              <a:off x="7750570" y="2752811"/>
              <a:ext cx="418211" cy="189727"/>
              <a:chOff x="7913987" y="1515773"/>
              <a:chExt cx="625138" cy="276534"/>
            </a:xfrm>
          </p:grpSpPr>
          <p:sp>
            <p:nvSpPr>
              <p:cNvPr id="621" name="Oval 620"/>
              <p:cNvSpPr/>
              <p:nvPr/>
            </p:nvSpPr>
            <p:spPr bwMode="auto">
              <a:xfrm flipV="1">
                <a:off x="7915770" y="1594598"/>
                <a:ext cx="624093" cy="19670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22" name="Rectangle 621"/>
              <p:cNvSpPr/>
              <p:nvPr/>
            </p:nvSpPr>
            <p:spPr bwMode="auto">
              <a:xfrm>
                <a:off x="7913397" y="1622369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3" name="Oval 622"/>
              <p:cNvSpPr/>
              <p:nvPr/>
            </p:nvSpPr>
            <p:spPr bwMode="auto">
              <a:xfrm flipV="1">
                <a:off x="7913397" y="1515916"/>
                <a:ext cx="624095" cy="19670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24" name="Freeform 623"/>
              <p:cNvSpPr/>
              <p:nvPr/>
            </p:nvSpPr>
            <p:spPr bwMode="auto">
              <a:xfrm>
                <a:off x="8072387" y="1580713"/>
                <a:ext cx="306114" cy="9951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5" name="Freeform 624"/>
              <p:cNvSpPr/>
              <p:nvPr/>
            </p:nvSpPr>
            <p:spPr bwMode="auto">
              <a:xfrm>
                <a:off x="8041538" y="1555258"/>
                <a:ext cx="367813" cy="6942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6" name="Freeform 625"/>
              <p:cNvSpPr/>
              <p:nvPr/>
            </p:nvSpPr>
            <p:spPr bwMode="auto">
              <a:xfrm>
                <a:off x="8283582" y="1613112"/>
                <a:ext cx="135261" cy="6016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7" name="Freeform 626"/>
              <p:cNvSpPr/>
              <p:nvPr/>
            </p:nvSpPr>
            <p:spPr bwMode="auto">
              <a:xfrm>
                <a:off x="8034419" y="1615427"/>
                <a:ext cx="135259" cy="6016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28" name="Straight Connector 627"/>
              <p:cNvCxnSpPr>
                <a:endCxn id="623" idx="2"/>
              </p:cNvCxnSpPr>
              <p:nvPr/>
            </p:nvCxnSpPr>
            <p:spPr bwMode="auto">
              <a:xfrm flipH="1" flipV="1">
                <a:off x="7913397" y="1615427"/>
                <a:ext cx="2374" cy="76368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9" name="Straight Connector 628"/>
              <p:cNvCxnSpPr/>
              <p:nvPr/>
            </p:nvCxnSpPr>
            <p:spPr bwMode="auto">
              <a:xfrm flipH="1" flipV="1">
                <a:off x="8537491" y="1617740"/>
                <a:ext cx="2372" cy="76369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3" name="Group 629"/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631" name="Oval 630"/>
              <p:cNvSpPr/>
              <p:nvPr/>
            </p:nvSpPr>
            <p:spPr bwMode="auto">
              <a:xfrm flipV="1">
                <a:off x="7915268" y="1593483"/>
                <a:ext cx="624095" cy="199021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32" name="Rectangle 631"/>
              <p:cNvSpPr/>
              <p:nvPr/>
            </p:nvSpPr>
            <p:spPr bwMode="auto">
              <a:xfrm>
                <a:off x="7912896" y="1621254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3" name="Oval 632"/>
              <p:cNvSpPr/>
              <p:nvPr/>
            </p:nvSpPr>
            <p:spPr bwMode="auto">
              <a:xfrm flipV="1">
                <a:off x="7912896" y="1514801"/>
                <a:ext cx="624093" cy="19902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34" name="Freeform 633"/>
              <p:cNvSpPr/>
              <p:nvPr/>
            </p:nvSpPr>
            <p:spPr bwMode="auto">
              <a:xfrm>
                <a:off x="8071885" y="1579598"/>
                <a:ext cx="306115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5" name="Freeform 634"/>
              <p:cNvSpPr/>
              <p:nvPr/>
            </p:nvSpPr>
            <p:spPr bwMode="auto">
              <a:xfrm>
                <a:off x="8041037" y="1554141"/>
                <a:ext cx="367811" cy="6942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6" name="Freeform 635"/>
              <p:cNvSpPr/>
              <p:nvPr/>
            </p:nvSpPr>
            <p:spPr bwMode="auto">
              <a:xfrm>
                <a:off x="8283081" y="1614310"/>
                <a:ext cx="135259" cy="6016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7" name="Freeform 636"/>
              <p:cNvSpPr/>
              <p:nvPr/>
            </p:nvSpPr>
            <p:spPr bwMode="auto">
              <a:xfrm>
                <a:off x="8033917" y="1614310"/>
                <a:ext cx="135261" cy="62484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38" name="Straight Connector 637"/>
              <p:cNvCxnSpPr>
                <a:endCxn id="633" idx="2"/>
              </p:cNvCxnSpPr>
              <p:nvPr/>
            </p:nvCxnSpPr>
            <p:spPr bwMode="auto">
              <a:xfrm flipH="1" flipV="1">
                <a:off x="7912896" y="1614310"/>
                <a:ext cx="2372" cy="78683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9" name="Straight Connector 638"/>
              <p:cNvCxnSpPr/>
              <p:nvPr/>
            </p:nvCxnSpPr>
            <p:spPr bwMode="auto">
              <a:xfrm flipH="1" flipV="1">
                <a:off x="8536989" y="1618939"/>
                <a:ext cx="2374" cy="76369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4" name="Group 639"/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641" name="Oval 640"/>
              <p:cNvSpPr/>
              <p:nvPr/>
            </p:nvSpPr>
            <p:spPr bwMode="auto">
              <a:xfrm flipV="1">
                <a:off x="7915277" y="1593645"/>
                <a:ext cx="624093" cy="199021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42" name="Rectangle 641"/>
              <p:cNvSpPr/>
              <p:nvPr/>
            </p:nvSpPr>
            <p:spPr bwMode="auto">
              <a:xfrm>
                <a:off x="7912903" y="1621415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3" name="Oval 642"/>
              <p:cNvSpPr/>
              <p:nvPr/>
            </p:nvSpPr>
            <p:spPr bwMode="auto">
              <a:xfrm flipV="1">
                <a:off x="7912903" y="1514962"/>
                <a:ext cx="624095" cy="19902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44" name="Freeform 643"/>
              <p:cNvSpPr/>
              <p:nvPr/>
            </p:nvSpPr>
            <p:spPr bwMode="auto">
              <a:xfrm>
                <a:off x="8071894" y="1579760"/>
                <a:ext cx="306114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5" name="Freeform 644"/>
              <p:cNvSpPr/>
              <p:nvPr/>
            </p:nvSpPr>
            <p:spPr bwMode="auto">
              <a:xfrm>
                <a:off x="8041044" y="1554303"/>
                <a:ext cx="367813" cy="6942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6" name="Freeform 645"/>
              <p:cNvSpPr/>
              <p:nvPr/>
            </p:nvSpPr>
            <p:spPr bwMode="auto">
              <a:xfrm>
                <a:off x="8283088" y="1614472"/>
                <a:ext cx="135261" cy="6016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7" name="Freeform 646"/>
              <p:cNvSpPr/>
              <p:nvPr/>
            </p:nvSpPr>
            <p:spPr bwMode="auto">
              <a:xfrm>
                <a:off x="8033926" y="1614472"/>
                <a:ext cx="135259" cy="62484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48" name="Straight Connector 647"/>
              <p:cNvCxnSpPr>
                <a:endCxn id="643" idx="2"/>
              </p:cNvCxnSpPr>
              <p:nvPr/>
            </p:nvCxnSpPr>
            <p:spPr bwMode="auto">
              <a:xfrm flipH="1" flipV="1">
                <a:off x="7912903" y="1614472"/>
                <a:ext cx="2374" cy="78683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9" name="Straight Connector 648"/>
              <p:cNvCxnSpPr/>
              <p:nvPr/>
            </p:nvCxnSpPr>
            <p:spPr bwMode="auto">
              <a:xfrm flipH="1" flipV="1">
                <a:off x="8536998" y="1619100"/>
                <a:ext cx="2372" cy="76369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5" name="Group 649"/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651" name="Oval 650"/>
              <p:cNvSpPr/>
              <p:nvPr/>
            </p:nvSpPr>
            <p:spPr bwMode="auto">
              <a:xfrm flipV="1">
                <a:off x="7915183" y="1595582"/>
                <a:ext cx="624095" cy="196706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52" name="Rectangle 651"/>
              <p:cNvSpPr/>
              <p:nvPr/>
            </p:nvSpPr>
            <p:spPr bwMode="auto">
              <a:xfrm>
                <a:off x="7912811" y="1623353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3" name="Oval 652"/>
              <p:cNvSpPr/>
              <p:nvPr/>
            </p:nvSpPr>
            <p:spPr bwMode="auto">
              <a:xfrm flipV="1">
                <a:off x="7912811" y="1516900"/>
                <a:ext cx="624093" cy="19670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54" name="Freeform 653"/>
              <p:cNvSpPr/>
              <p:nvPr/>
            </p:nvSpPr>
            <p:spPr bwMode="auto">
              <a:xfrm>
                <a:off x="8071800" y="1581697"/>
                <a:ext cx="306115" cy="9951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5" name="Freeform 654"/>
              <p:cNvSpPr/>
              <p:nvPr/>
            </p:nvSpPr>
            <p:spPr bwMode="auto">
              <a:xfrm>
                <a:off x="8040952" y="1556240"/>
                <a:ext cx="367811" cy="6942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6" name="Freeform 655"/>
              <p:cNvSpPr/>
              <p:nvPr/>
            </p:nvSpPr>
            <p:spPr bwMode="auto">
              <a:xfrm>
                <a:off x="8282996" y="1614096"/>
                <a:ext cx="135259" cy="6016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7" name="Freeform 656"/>
              <p:cNvSpPr/>
              <p:nvPr/>
            </p:nvSpPr>
            <p:spPr bwMode="auto">
              <a:xfrm>
                <a:off x="8033832" y="1616409"/>
                <a:ext cx="135261" cy="6016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58" name="Straight Connector 657"/>
              <p:cNvCxnSpPr>
                <a:endCxn id="653" idx="2"/>
              </p:cNvCxnSpPr>
              <p:nvPr/>
            </p:nvCxnSpPr>
            <p:spPr bwMode="auto">
              <a:xfrm flipH="1" flipV="1">
                <a:off x="7912811" y="1616409"/>
                <a:ext cx="2372" cy="76369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9" name="Straight Connector 658"/>
              <p:cNvCxnSpPr/>
              <p:nvPr/>
            </p:nvCxnSpPr>
            <p:spPr bwMode="auto">
              <a:xfrm flipH="1" flipV="1">
                <a:off x="8536904" y="1618724"/>
                <a:ext cx="2374" cy="76368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6" name="Group 659"/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661" name="Oval 660"/>
              <p:cNvSpPr/>
              <p:nvPr/>
            </p:nvSpPr>
            <p:spPr bwMode="auto">
              <a:xfrm flipV="1">
                <a:off x="7916193" y="1595591"/>
                <a:ext cx="624095" cy="196707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62" name="Rectangle 661"/>
              <p:cNvSpPr/>
              <p:nvPr/>
            </p:nvSpPr>
            <p:spPr bwMode="auto">
              <a:xfrm>
                <a:off x="7913821" y="1623361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3" name="Oval 662"/>
              <p:cNvSpPr/>
              <p:nvPr/>
            </p:nvSpPr>
            <p:spPr bwMode="auto">
              <a:xfrm flipV="1">
                <a:off x="7913821" y="1516909"/>
                <a:ext cx="624093" cy="19670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64" name="Freeform 663"/>
              <p:cNvSpPr/>
              <p:nvPr/>
            </p:nvSpPr>
            <p:spPr bwMode="auto">
              <a:xfrm>
                <a:off x="8072810" y="1581706"/>
                <a:ext cx="306115" cy="9951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5" name="Freeform 664"/>
              <p:cNvSpPr/>
              <p:nvPr/>
            </p:nvSpPr>
            <p:spPr bwMode="auto">
              <a:xfrm>
                <a:off x="8041962" y="1556251"/>
                <a:ext cx="367811" cy="6942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6" name="Freeform 665"/>
              <p:cNvSpPr/>
              <p:nvPr/>
            </p:nvSpPr>
            <p:spPr bwMode="auto">
              <a:xfrm>
                <a:off x="8284006" y="1614105"/>
                <a:ext cx="135259" cy="6016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7" name="Freeform 666"/>
              <p:cNvSpPr/>
              <p:nvPr/>
            </p:nvSpPr>
            <p:spPr bwMode="auto">
              <a:xfrm>
                <a:off x="8034842" y="1616420"/>
                <a:ext cx="135261" cy="6016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68" name="Straight Connector 667"/>
              <p:cNvCxnSpPr>
                <a:endCxn id="663" idx="2"/>
              </p:cNvCxnSpPr>
              <p:nvPr/>
            </p:nvCxnSpPr>
            <p:spPr bwMode="auto">
              <a:xfrm flipH="1" flipV="1">
                <a:off x="7913821" y="1616420"/>
                <a:ext cx="2372" cy="76368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9" name="Straight Connector 668"/>
              <p:cNvCxnSpPr/>
              <p:nvPr/>
            </p:nvCxnSpPr>
            <p:spPr bwMode="auto">
              <a:xfrm flipH="1" flipV="1">
                <a:off x="8537914" y="1618733"/>
                <a:ext cx="2374" cy="76369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027" name="Group 669"/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671" name="Oval 670"/>
              <p:cNvSpPr/>
              <p:nvPr/>
            </p:nvSpPr>
            <p:spPr bwMode="auto">
              <a:xfrm flipV="1">
                <a:off x="7916060" y="1594412"/>
                <a:ext cx="624095" cy="199021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0" dist="23000" dir="5400000" rotWithShape="0">
                  <a:schemeClr val="bg1">
                    <a:lumMod val="75000"/>
                    <a:alpha val="35000"/>
                  </a:scheme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72" name="Rectangle 671"/>
              <p:cNvSpPr/>
              <p:nvPr/>
            </p:nvSpPr>
            <p:spPr bwMode="auto">
              <a:xfrm>
                <a:off x="7913688" y="1622182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3" name="Oval 672"/>
              <p:cNvSpPr/>
              <p:nvPr/>
            </p:nvSpPr>
            <p:spPr bwMode="auto">
              <a:xfrm flipV="1">
                <a:off x="7913688" y="1515729"/>
                <a:ext cx="624093" cy="19902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674" name="Freeform 673"/>
              <p:cNvSpPr/>
              <p:nvPr/>
            </p:nvSpPr>
            <p:spPr bwMode="auto">
              <a:xfrm>
                <a:off x="8072677" y="1580527"/>
                <a:ext cx="306115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5" name="Freeform 674"/>
              <p:cNvSpPr/>
              <p:nvPr/>
            </p:nvSpPr>
            <p:spPr bwMode="auto">
              <a:xfrm>
                <a:off x="8041829" y="1555071"/>
                <a:ext cx="367811" cy="6942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6" name="Freeform 675"/>
              <p:cNvSpPr/>
              <p:nvPr/>
            </p:nvSpPr>
            <p:spPr bwMode="auto">
              <a:xfrm>
                <a:off x="8283873" y="1615240"/>
                <a:ext cx="135259" cy="6016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7" name="Freeform 676"/>
              <p:cNvSpPr/>
              <p:nvPr/>
            </p:nvSpPr>
            <p:spPr bwMode="auto">
              <a:xfrm>
                <a:off x="8034709" y="1615240"/>
                <a:ext cx="135261" cy="6248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678" name="Straight Connector 677"/>
              <p:cNvCxnSpPr>
                <a:endCxn id="673" idx="2"/>
              </p:cNvCxnSpPr>
              <p:nvPr/>
            </p:nvCxnSpPr>
            <p:spPr bwMode="auto">
              <a:xfrm flipH="1" flipV="1">
                <a:off x="7913688" y="1615240"/>
                <a:ext cx="2372" cy="78683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Straight Connector 678"/>
              <p:cNvCxnSpPr/>
              <p:nvPr/>
            </p:nvCxnSpPr>
            <p:spPr bwMode="auto">
              <a:xfrm flipH="1" flipV="1">
                <a:off x="8537781" y="1619869"/>
                <a:ext cx="2374" cy="76368"/>
              </a:xfrm>
              <a:prstGeom prst="line">
                <a:avLst/>
              </a:prstGeom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2" name="The Sound of dial-up Internet-gsNaR6FRuO0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819084" y="5982401"/>
            <a:ext cx="812800" cy="812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8855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2868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9" dur="2868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7" name="Group 101"/>
          <p:cNvGrpSpPr>
            <a:grpSpLocks/>
          </p:cNvGrpSpPr>
          <p:nvPr/>
        </p:nvGrpSpPr>
        <p:grpSpPr bwMode="auto">
          <a:xfrm>
            <a:off x="5143500" y="2905125"/>
            <a:ext cx="2178050" cy="1147763"/>
            <a:chOff x="5143500" y="2905125"/>
            <a:chExt cx="2178050" cy="1147763"/>
          </a:xfrm>
        </p:grpSpPr>
        <p:grpSp>
          <p:nvGrpSpPr>
            <p:cNvPr id="39992" name="Group 128"/>
            <p:cNvGrpSpPr>
              <a:grpSpLocks/>
            </p:cNvGrpSpPr>
            <p:nvPr/>
          </p:nvGrpSpPr>
          <p:grpSpPr bwMode="auto">
            <a:xfrm>
              <a:off x="5143500" y="2905125"/>
              <a:ext cx="2178050" cy="1147763"/>
              <a:chOff x="3240" y="1830"/>
              <a:chExt cx="1372" cy="723"/>
            </a:xfrm>
          </p:grpSpPr>
          <p:sp>
            <p:nvSpPr>
              <p:cNvPr id="40033" name="Freeform 129"/>
              <p:cNvSpPr>
                <a:spLocks/>
              </p:cNvSpPr>
              <p:nvPr/>
            </p:nvSpPr>
            <p:spPr bwMode="auto">
              <a:xfrm>
                <a:off x="3240" y="1830"/>
                <a:ext cx="1372" cy="72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Line 130"/>
              <p:cNvSpPr>
                <a:spLocks noChangeShapeType="1"/>
              </p:cNvSpPr>
              <p:nvPr/>
            </p:nvSpPr>
            <p:spPr bwMode="auto">
              <a:xfrm flipV="1">
                <a:off x="3763" y="2053"/>
                <a:ext cx="106" cy="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Line 131"/>
              <p:cNvSpPr>
                <a:spLocks noChangeShapeType="1"/>
              </p:cNvSpPr>
              <p:nvPr/>
            </p:nvSpPr>
            <p:spPr bwMode="auto">
              <a:xfrm>
                <a:off x="3616" y="2204"/>
                <a:ext cx="0" cy="7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Line 132"/>
              <p:cNvSpPr>
                <a:spLocks noChangeShapeType="1"/>
              </p:cNvSpPr>
              <p:nvPr/>
            </p:nvSpPr>
            <p:spPr bwMode="auto">
              <a:xfrm flipV="1">
                <a:off x="3763" y="2114"/>
                <a:ext cx="226" cy="2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Line 133"/>
              <p:cNvSpPr>
                <a:spLocks noChangeShapeType="1"/>
              </p:cNvSpPr>
              <p:nvPr/>
            </p:nvSpPr>
            <p:spPr bwMode="auto">
              <a:xfrm>
                <a:off x="4076" y="2113"/>
                <a:ext cx="0" cy="1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Line 134"/>
              <p:cNvSpPr>
                <a:spLocks noChangeShapeType="1"/>
              </p:cNvSpPr>
              <p:nvPr/>
            </p:nvSpPr>
            <p:spPr bwMode="auto">
              <a:xfrm>
                <a:off x="3779" y="2380"/>
                <a:ext cx="16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Line 135"/>
              <p:cNvSpPr>
                <a:spLocks noChangeShapeType="1"/>
              </p:cNvSpPr>
              <p:nvPr/>
            </p:nvSpPr>
            <p:spPr bwMode="auto">
              <a:xfrm>
                <a:off x="4255" y="2372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40" name="Group 136"/>
              <p:cNvGrpSpPr>
                <a:grpSpLocks/>
              </p:cNvGrpSpPr>
              <p:nvPr/>
            </p:nvGrpSpPr>
            <p:grpSpPr bwMode="auto">
              <a:xfrm>
                <a:off x="3860" y="1969"/>
                <a:ext cx="335" cy="148"/>
                <a:chOff x="4650" y="1129"/>
                <a:chExt cx="246" cy="95"/>
              </a:xfrm>
            </p:grpSpPr>
            <p:sp>
              <p:nvSpPr>
                <p:cNvPr id="40070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71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72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0073" name="Group 140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76" name="Freeform 141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77" name="Freeform 142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74" name="Line 143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75" name="Line 144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41" name="Group 145"/>
              <p:cNvGrpSpPr>
                <a:grpSpLocks/>
              </p:cNvGrpSpPr>
              <p:nvPr/>
            </p:nvGrpSpPr>
            <p:grpSpPr bwMode="auto">
              <a:xfrm>
                <a:off x="3922" y="2284"/>
                <a:ext cx="336" cy="154"/>
                <a:chOff x="4650" y="1129"/>
                <a:chExt cx="246" cy="95"/>
              </a:xfrm>
            </p:grpSpPr>
            <p:sp>
              <p:nvSpPr>
                <p:cNvPr id="40062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63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64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0065" name="Group 149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68" name="Freeform 150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69" name="Freeform 151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66" name="Line 152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67" name="Line 153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42" name="Group 154"/>
              <p:cNvGrpSpPr>
                <a:grpSpLocks/>
              </p:cNvGrpSpPr>
              <p:nvPr/>
            </p:nvGrpSpPr>
            <p:grpSpPr bwMode="auto">
              <a:xfrm>
                <a:off x="3443" y="2054"/>
                <a:ext cx="335" cy="149"/>
                <a:chOff x="4650" y="1129"/>
                <a:chExt cx="246" cy="95"/>
              </a:xfrm>
            </p:grpSpPr>
            <p:sp>
              <p:nvSpPr>
                <p:cNvPr id="40054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55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56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0057" name="Group 158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60" name="Freeform 159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61" name="Freeform 160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58" name="Line 161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9" name="Line 162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43" name="Group 163"/>
              <p:cNvGrpSpPr>
                <a:grpSpLocks/>
              </p:cNvGrpSpPr>
              <p:nvPr/>
            </p:nvGrpSpPr>
            <p:grpSpPr bwMode="auto">
              <a:xfrm>
                <a:off x="3452" y="2284"/>
                <a:ext cx="336" cy="148"/>
                <a:chOff x="4650" y="1129"/>
                <a:chExt cx="246" cy="95"/>
              </a:xfrm>
            </p:grpSpPr>
            <p:sp>
              <p:nvSpPr>
                <p:cNvPr id="40046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47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0048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0049" name="Group 167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52" name="Freeform 16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53" name="Freeform 16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50" name="Line 170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1" name="Line 171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44" name="Line 172"/>
              <p:cNvSpPr>
                <a:spLocks noChangeShapeType="1"/>
              </p:cNvSpPr>
              <p:nvPr/>
            </p:nvSpPr>
            <p:spPr bwMode="auto">
              <a:xfrm>
                <a:off x="4422" y="2370"/>
                <a:ext cx="153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Text Box 580"/>
              <p:cNvSpPr txBox="1">
                <a:spLocks noChangeArrowheads="1"/>
              </p:cNvSpPr>
              <p:nvPr/>
            </p:nvSpPr>
            <p:spPr bwMode="auto">
              <a:xfrm>
                <a:off x="4231" y="1988"/>
                <a:ext cx="3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ISP</a:t>
                </a:r>
              </a:p>
            </p:txBody>
          </p:sp>
        </p:grpSp>
        <p:grpSp>
          <p:nvGrpSpPr>
            <p:cNvPr id="39993" name="Group 347"/>
            <p:cNvGrpSpPr>
              <a:grpSpLocks/>
            </p:cNvGrpSpPr>
            <p:nvPr/>
          </p:nvGrpSpPr>
          <p:grpSpPr bwMode="auto">
            <a:xfrm>
              <a:off x="5450519" y="3250491"/>
              <a:ext cx="569188" cy="269566"/>
              <a:chOff x="1871277" y="1576300"/>
              <a:chExt cx="1128371" cy="437861"/>
            </a:xfrm>
          </p:grpSpPr>
          <p:sp>
            <p:nvSpPr>
              <p:cNvPr id="135" name="Oval 134"/>
              <p:cNvSpPr/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6" name="Rectangle 135"/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7" name="Oval 136"/>
              <p:cNvSpPr/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8" name="Freeform 137"/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" name="Freeform 138"/>
              <p:cNvSpPr/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40" name="Freeform 139"/>
              <p:cNvSpPr/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41" name="Freeform 140"/>
              <p:cNvSpPr/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42" name="Straight Connector 141"/>
              <p:cNvCxnSpPr>
                <a:endCxn id="137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/>
              <p:cNvCxnSpPr/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94" name="Group 347"/>
            <p:cNvGrpSpPr>
              <a:grpSpLocks/>
            </p:cNvGrpSpPr>
            <p:nvPr/>
          </p:nvGrpSpPr>
          <p:grpSpPr bwMode="auto">
            <a:xfrm>
              <a:off x="5463219" y="3606091"/>
              <a:ext cx="569188" cy="269566"/>
              <a:chOff x="1871277" y="1576300"/>
              <a:chExt cx="1128371" cy="437861"/>
            </a:xfrm>
          </p:grpSpPr>
          <p:sp>
            <p:nvSpPr>
              <p:cNvPr id="126" name="Oval 125"/>
              <p:cNvSpPr/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7" name="Rectangle 126"/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" name="Oval 127"/>
              <p:cNvSpPr/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9" name="Freeform 128"/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" name="Freeform 129"/>
              <p:cNvSpPr/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" name="Freeform 130"/>
              <p:cNvSpPr/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" name="Freeform 131"/>
              <p:cNvSpPr/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3" name="Straight Connector 132"/>
              <p:cNvCxnSpPr>
                <a:endCxn id="128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Straight Connector 133"/>
              <p:cNvCxnSpPr/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95" name="Group 347"/>
            <p:cNvGrpSpPr>
              <a:grpSpLocks/>
            </p:cNvGrpSpPr>
            <p:nvPr/>
          </p:nvGrpSpPr>
          <p:grpSpPr bwMode="auto">
            <a:xfrm>
              <a:off x="6107744" y="3120316"/>
              <a:ext cx="569188" cy="269566"/>
              <a:chOff x="1871277" y="1576300"/>
              <a:chExt cx="1128371" cy="437861"/>
            </a:xfrm>
          </p:grpSpPr>
          <p:sp>
            <p:nvSpPr>
              <p:cNvPr id="117" name="Oval 116"/>
              <p:cNvSpPr/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8" name="Rectangle 117"/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" name="Oval 118"/>
              <p:cNvSpPr/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0" name="Freeform 119"/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" name="Freeform 120"/>
              <p:cNvSpPr/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/>
              <p:cNvSpPr/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Freeform 122"/>
              <p:cNvSpPr/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4" name="Straight Connector 123"/>
              <p:cNvCxnSpPr>
                <a:endCxn id="119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Straight Connector 124"/>
              <p:cNvCxnSpPr/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96" name="Group 347"/>
            <p:cNvGrpSpPr>
              <a:grpSpLocks/>
            </p:cNvGrpSpPr>
            <p:nvPr/>
          </p:nvGrpSpPr>
          <p:grpSpPr bwMode="auto">
            <a:xfrm>
              <a:off x="6207410" y="3622646"/>
              <a:ext cx="569188" cy="269566"/>
              <a:chOff x="1871277" y="1576300"/>
              <a:chExt cx="1128371" cy="437861"/>
            </a:xfrm>
          </p:grpSpPr>
          <p:sp>
            <p:nvSpPr>
              <p:cNvPr id="108" name="Oval 107"/>
              <p:cNvSpPr/>
              <p:nvPr/>
            </p:nvSpPr>
            <p:spPr bwMode="auto">
              <a:xfrm flipV="1">
                <a:off x="1873860" y="1694963"/>
                <a:ext cx="11266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9" name="Rectangle 108"/>
              <p:cNvSpPr/>
              <p:nvPr/>
            </p:nvSpPr>
            <p:spPr bwMode="auto">
              <a:xfrm>
                <a:off x="1870712" y="1738800"/>
                <a:ext cx="1129808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0" name="Oval 109"/>
              <p:cNvSpPr/>
              <p:nvPr/>
            </p:nvSpPr>
            <p:spPr bwMode="auto">
              <a:xfrm flipV="1">
                <a:off x="1870712" y="1576347"/>
                <a:ext cx="1126660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1" name="Freeform 110"/>
              <p:cNvSpPr/>
              <p:nvPr/>
            </p:nvSpPr>
            <p:spPr bwMode="auto">
              <a:xfrm>
                <a:off x="2160245" y="1674334"/>
                <a:ext cx="547595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" name="Freeform 111"/>
              <p:cNvSpPr/>
              <p:nvPr/>
            </p:nvSpPr>
            <p:spPr bwMode="auto">
              <a:xfrm>
                <a:off x="2103597" y="1633076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3" name="Freeform 112"/>
              <p:cNvSpPr/>
              <p:nvPr/>
            </p:nvSpPr>
            <p:spPr bwMode="auto">
              <a:xfrm>
                <a:off x="2537896" y="1728486"/>
                <a:ext cx="242327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4" name="Freeform 113"/>
              <p:cNvSpPr/>
              <p:nvPr/>
            </p:nvSpPr>
            <p:spPr bwMode="auto">
              <a:xfrm>
                <a:off x="2091009" y="1731063"/>
                <a:ext cx="2391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5" name="Straight Connector 114"/>
              <p:cNvCxnSpPr>
                <a:endCxn id="110" idx="2"/>
              </p:cNvCxnSpPr>
              <p:nvPr/>
            </p:nvCxnSpPr>
            <p:spPr bwMode="auto">
              <a:xfrm flipH="1" flipV="1">
                <a:off x="1870712" y="1736221"/>
                <a:ext cx="3148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/>
              <p:cNvCxnSpPr/>
              <p:nvPr/>
            </p:nvCxnSpPr>
            <p:spPr bwMode="auto">
              <a:xfrm flipH="1" flipV="1">
                <a:off x="2997372" y="1736221"/>
                <a:ext cx="3148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940" name="Title 41"/>
          <p:cNvSpPr>
            <a:spLocks noGrp="1"/>
          </p:cNvSpPr>
          <p:nvPr>
            <p:ph type="title" idx="4294967295"/>
          </p:nvPr>
        </p:nvSpPr>
        <p:spPr>
          <a:xfrm>
            <a:off x="522515" y="228600"/>
            <a:ext cx="8621486" cy="835025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Access </a:t>
            </a:r>
            <a:r>
              <a:rPr lang="en-US" altLang="en-US" dirty="0" smtClean="0">
                <a:ea typeface="ＭＳ Ｐゴシック" charset="-128"/>
              </a:rPr>
              <a:t>Network</a:t>
            </a:r>
            <a:r>
              <a:rPr lang="en-US" altLang="en-US" dirty="0">
                <a:ea typeface="ＭＳ Ｐゴシック" charset="-128"/>
              </a:rPr>
              <a:t>: D</a:t>
            </a:r>
            <a:r>
              <a:rPr lang="en-US" altLang="en-US" dirty="0" smtClean="0">
                <a:ea typeface="ＭＳ Ｐゴシック" charset="-128"/>
              </a:rPr>
              <a:t>igital </a:t>
            </a:r>
            <a:r>
              <a:rPr lang="en-US" altLang="en-US" dirty="0">
                <a:ea typeface="ＭＳ Ｐゴシック" charset="-128"/>
              </a:rPr>
              <a:t>S</a:t>
            </a:r>
            <a:r>
              <a:rPr lang="en-US" altLang="en-US" dirty="0" smtClean="0">
                <a:ea typeface="ＭＳ Ｐゴシック" charset="-128"/>
              </a:rPr>
              <a:t>ubscriber Line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39941" name="Freeform 3"/>
          <p:cNvSpPr>
            <a:spLocks/>
          </p:cNvSpPr>
          <p:nvPr/>
        </p:nvSpPr>
        <p:spPr bwMode="auto">
          <a:xfrm>
            <a:off x="4305300" y="150177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42" name="Oval 9"/>
          <p:cNvSpPr>
            <a:spLocks noChangeArrowheads="1"/>
          </p:cNvSpPr>
          <p:nvPr/>
        </p:nvSpPr>
        <p:spPr bwMode="auto">
          <a:xfrm>
            <a:off x="5305425" y="220821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39943" name="Oval 12"/>
          <p:cNvSpPr>
            <a:spLocks noChangeArrowheads="1"/>
          </p:cNvSpPr>
          <p:nvPr/>
        </p:nvSpPr>
        <p:spPr bwMode="auto">
          <a:xfrm>
            <a:off x="5686425" y="183673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39944" name="Line 15"/>
          <p:cNvSpPr>
            <a:spLocks noChangeShapeType="1"/>
          </p:cNvSpPr>
          <p:nvPr/>
        </p:nvSpPr>
        <p:spPr bwMode="auto">
          <a:xfrm flipV="1">
            <a:off x="5392738" y="197802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45" name="Line 16"/>
          <p:cNvSpPr>
            <a:spLocks noChangeShapeType="1"/>
          </p:cNvSpPr>
          <p:nvPr/>
        </p:nvSpPr>
        <p:spPr bwMode="auto">
          <a:xfrm>
            <a:off x="5786438" y="195421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46" name="Rectangle 44"/>
          <p:cNvSpPr>
            <a:spLocks noChangeArrowheads="1"/>
          </p:cNvSpPr>
          <p:nvPr/>
        </p:nvSpPr>
        <p:spPr bwMode="auto">
          <a:xfrm>
            <a:off x="4584700" y="195738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39947" name="Text Box 45"/>
          <p:cNvSpPr txBox="1">
            <a:spLocks noChangeArrowheads="1"/>
          </p:cNvSpPr>
          <p:nvPr/>
        </p:nvSpPr>
        <p:spPr bwMode="auto">
          <a:xfrm>
            <a:off x="4040188" y="147637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600"/>
              <a:t>central office</a:t>
            </a:r>
          </a:p>
        </p:txBody>
      </p:sp>
      <p:sp>
        <p:nvSpPr>
          <p:cNvPr id="39948" name="Line 14"/>
          <p:cNvSpPr>
            <a:spLocks noChangeShapeType="1"/>
          </p:cNvSpPr>
          <p:nvPr/>
        </p:nvSpPr>
        <p:spPr bwMode="auto">
          <a:xfrm flipV="1">
            <a:off x="2690813" y="236378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49" name="Text Box 17"/>
          <p:cNvSpPr txBox="1">
            <a:spLocks noChangeArrowheads="1"/>
          </p:cNvSpPr>
          <p:nvPr/>
        </p:nvSpPr>
        <p:spPr bwMode="auto">
          <a:xfrm>
            <a:off x="5942013" y="153035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600"/>
              <a:t>telephone</a:t>
            </a:r>
          </a:p>
          <a:p>
            <a:pPr>
              <a:lnSpc>
                <a:spcPct val="85000"/>
              </a:lnSpc>
            </a:pPr>
            <a:r>
              <a:rPr lang="en-US" altLang="en-US" sz="1600"/>
              <a:t>network</a:t>
            </a:r>
          </a:p>
        </p:txBody>
      </p:sp>
      <p:grpSp>
        <p:nvGrpSpPr>
          <p:cNvPr id="39950" name="Group 108"/>
          <p:cNvGrpSpPr>
            <a:grpSpLocks/>
          </p:cNvGrpSpPr>
          <p:nvPr/>
        </p:nvGrpSpPr>
        <p:grpSpPr bwMode="auto">
          <a:xfrm>
            <a:off x="4641850" y="2074863"/>
            <a:ext cx="368300" cy="519112"/>
            <a:chOff x="1852" y="2562"/>
            <a:chExt cx="355" cy="471"/>
          </a:xfrm>
        </p:grpSpPr>
        <p:sp>
          <p:nvSpPr>
            <p:cNvPr id="39986" name="Freeform 109"/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110"/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Line 111"/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Line 112"/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113"/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114"/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51" name="Text Box 115"/>
          <p:cNvSpPr txBox="1">
            <a:spLocks noChangeArrowheads="1"/>
          </p:cNvSpPr>
          <p:nvPr/>
        </p:nvSpPr>
        <p:spPr bwMode="auto">
          <a:xfrm>
            <a:off x="4321175" y="261937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en-US" sz="1600"/>
              <a:t>DSLAM</a:t>
            </a:r>
          </a:p>
        </p:txBody>
      </p:sp>
      <p:grpSp>
        <p:nvGrpSpPr>
          <p:cNvPr id="39952" name="Group 118"/>
          <p:cNvGrpSpPr>
            <a:grpSpLocks/>
          </p:cNvGrpSpPr>
          <p:nvPr/>
        </p:nvGrpSpPr>
        <p:grpSpPr bwMode="auto">
          <a:xfrm>
            <a:off x="3382963" y="1362075"/>
            <a:ext cx="796925" cy="658813"/>
            <a:chOff x="1671" y="1861"/>
            <a:chExt cx="502" cy="415"/>
          </a:xfrm>
        </p:grpSpPr>
        <p:sp>
          <p:nvSpPr>
            <p:cNvPr id="39984" name="Rectangle 116"/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85" name="AutoShape 117"/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39953" name="Freeform 119"/>
          <p:cNvSpPr>
            <a:spLocks/>
          </p:cNvSpPr>
          <p:nvPr/>
        </p:nvSpPr>
        <p:spPr bwMode="auto">
          <a:xfrm>
            <a:off x="3986213" y="195103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54" name="Line 120"/>
          <p:cNvSpPr>
            <a:spLocks noChangeShapeType="1"/>
          </p:cNvSpPr>
          <p:nvPr/>
        </p:nvSpPr>
        <p:spPr bwMode="auto">
          <a:xfrm>
            <a:off x="5014913" y="231616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55" name="Freeform 123"/>
          <p:cNvSpPr>
            <a:spLocks/>
          </p:cNvSpPr>
          <p:nvPr/>
        </p:nvSpPr>
        <p:spPr bwMode="auto">
          <a:xfrm>
            <a:off x="5014913" y="238442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" name="Group 135"/>
          <p:cNvGrpSpPr>
            <a:grpSpLocks/>
          </p:cNvGrpSpPr>
          <p:nvPr/>
        </p:nvGrpSpPr>
        <p:grpSpPr bwMode="auto">
          <a:xfrm>
            <a:off x="777875" y="2441575"/>
            <a:ext cx="3117850" cy="1611313"/>
            <a:chOff x="490" y="1538"/>
            <a:chExt cx="1964" cy="1015"/>
          </a:xfrm>
        </p:grpSpPr>
        <p:sp>
          <p:nvSpPr>
            <p:cNvPr id="39982" name="Text Box 124"/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voice, data transmitted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at different frequencies over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>
                  <a:solidFill>
                    <a:srgbClr val="CC0000"/>
                  </a:solidFill>
                </a:rPr>
                <a:t>dedicated </a:t>
              </a:r>
              <a:r>
                <a:rPr lang="en-US" altLang="en-US" sz="1600" i="1"/>
                <a:t>line to central office</a:t>
              </a:r>
            </a:p>
          </p:txBody>
        </p:sp>
        <p:sp>
          <p:nvSpPr>
            <p:cNvPr id="39983" name="Line 125"/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4384" name="Rectangle 52"/>
          <p:cNvSpPr>
            <a:spLocks noChangeArrowheads="1"/>
          </p:cNvSpPr>
          <p:nvPr/>
        </p:nvSpPr>
        <p:spPr bwMode="auto">
          <a:xfrm>
            <a:off x="0" y="3995738"/>
            <a:ext cx="9118600" cy="240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</a:pPr>
            <a:endParaRPr lang="en-US" altLang="en-US" dirty="0">
              <a:solidFill>
                <a:srgbClr val="FF0000"/>
              </a:solidFill>
              <a:latin typeface="Comic Sans MS" charset="0"/>
            </a:endParaRP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U</a:t>
            </a:r>
            <a:r>
              <a:rPr lang="en-US" altLang="en-US" dirty="0" smtClean="0">
                <a:latin typeface="Calibri" charset="0"/>
                <a:ea typeface="Calibri" charset="0"/>
                <a:cs typeface="Calibri" charset="0"/>
              </a:rPr>
              <a:t>se </a:t>
            </a:r>
            <a:r>
              <a:rPr lang="en-US" altLang="en-US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existing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telephone line to central office DSLAM</a:t>
            </a:r>
          </a:p>
          <a:p>
            <a:pPr lvl="2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data over DSL phone line goes to Internet</a:t>
            </a:r>
          </a:p>
          <a:p>
            <a:pPr lvl="2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voice over DSL phone line goes to telephone net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&lt; 2.5 Mbps upstream transmission rate (typically &lt; 1 Mbps)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&lt; 24 Mbps downstream transmission rate (typically &lt; 10 Mbps)</a:t>
            </a:r>
          </a:p>
        </p:txBody>
      </p:sp>
      <p:sp>
        <p:nvSpPr>
          <p:cNvPr id="39958" name="Rectangle 90"/>
          <p:cNvSpPr>
            <a:spLocks noChangeArrowheads="1"/>
          </p:cNvSpPr>
          <p:nvPr/>
        </p:nvSpPr>
        <p:spPr bwMode="auto">
          <a:xfrm>
            <a:off x="1238250" y="181451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39959" name="Line 7"/>
          <p:cNvSpPr>
            <a:spLocks noChangeShapeType="1"/>
          </p:cNvSpPr>
          <p:nvPr/>
        </p:nvSpPr>
        <p:spPr bwMode="auto">
          <a:xfrm flipV="1">
            <a:off x="1724025" y="236537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60" name="Text Box 39"/>
          <p:cNvSpPr txBox="1">
            <a:spLocks noChangeArrowheads="1"/>
          </p:cNvSpPr>
          <p:nvPr/>
        </p:nvSpPr>
        <p:spPr bwMode="auto">
          <a:xfrm>
            <a:off x="1985963" y="247173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DSL</a:t>
            </a:r>
          </a:p>
          <a:p>
            <a:pPr algn="ctr">
              <a:lnSpc>
                <a:spcPct val="80000"/>
              </a:lnSpc>
            </a:pPr>
            <a:r>
              <a:rPr lang="en-US" altLang="en-US" sz="1400"/>
              <a:t>modem</a:t>
            </a:r>
          </a:p>
        </p:txBody>
      </p:sp>
      <p:sp>
        <p:nvSpPr>
          <p:cNvPr id="39961" name="Text Box 41"/>
          <p:cNvSpPr txBox="1">
            <a:spLocks noChangeArrowheads="1"/>
          </p:cNvSpPr>
          <p:nvPr/>
        </p:nvSpPr>
        <p:spPr bwMode="auto">
          <a:xfrm>
            <a:off x="2663825" y="249555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splitter</a:t>
            </a:r>
          </a:p>
        </p:txBody>
      </p:sp>
      <p:grpSp>
        <p:nvGrpSpPr>
          <p:cNvPr id="39962" name="Group 94"/>
          <p:cNvGrpSpPr>
            <a:grpSpLocks/>
          </p:cNvGrpSpPr>
          <p:nvPr/>
        </p:nvGrpSpPr>
        <p:grpSpPr bwMode="auto">
          <a:xfrm>
            <a:off x="2079625" y="2252663"/>
            <a:ext cx="614363" cy="220662"/>
            <a:chOff x="322" y="890"/>
            <a:chExt cx="872" cy="339"/>
          </a:xfrm>
        </p:grpSpPr>
        <p:sp>
          <p:nvSpPr>
            <p:cNvPr id="39976" name="Rectangle 9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77" name="Rectangle 9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78" name="Rectangle 9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79" name="Rectangle 9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80" name="Rectangle 9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81" name="AutoShape 10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9963" name="AutoShape 102"/>
          <p:cNvSpPr>
            <a:spLocks noChangeArrowheads="1"/>
          </p:cNvSpPr>
          <p:nvPr/>
        </p:nvSpPr>
        <p:spPr bwMode="auto">
          <a:xfrm>
            <a:off x="955675" y="140335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39964" name="Rectangle 103"/>
          <p:cNvSpPr>
            <a:spLocks noChangeArrowheads="1"/>
          </p:cNvSpPr>
          <p:nvPr/>
        </p:nvSpPr>
        <p:spPr bwMode="auto">
          <a:xfrm>
            <a:off x="2933700" y="230346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39965" name="Freeform 104"/>
          <p:cNvSpPr>
            <a:spLocks/>
          </p:cNvSpPr>
          <p:nvPr/>
        </p:nvSpPr>
        <p:spPr bwMode="auto">
          <a:xfrm>
            <a:off x="2409825" y="185896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9966" name="Object 3"/>
          <p:cNvGraphicFramePr>
            <a:graphicFrameLocks noChangeAspect="1"/>
          </p:cNvGraphicFramePr>
          <p:nvPr/>
        </p:nvGraphicFramePr>
        <p:xfrm>
          <a:off x="2070100" y="165576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6731" name="Clip" r:id="rId3" imgW="681706" imgH="480401" progId="MS_ClipArt_Gallery.2">
                  <p:embed/>
                </p:oleObj>
              </mc:Choice>
              <mc:Fallback>
                <p:oleObj name="Clip" r:id="rId3" imgW="681706" imgH="480401" progId="MS_ClipArt_Gallery.2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0100" y="165576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967" name="Line 130"/>
          <p:cNvSpPr>
            <a:spLocks noChangeShapeType="1"/>
          </p:cNvSpPr>
          <p:nvPr/>
        </p:nvSpPr>
        <p:spPr bwMode="auto">
          <a:xfrm flipH="1">
            <a:off x="2697163" y="236537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68" name="AutoShape 131"/>
          <p:cNvSpPr>
            <a:spLocks noChangeArrowheads="1"/>
          </p:cNvSpPr>
          <p:nvPr/>
        </p:nvSpPr>
        <p:spPr bwMode="auto">
          <a:xfrm>
            <a:off x="4445000" y="170338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5" name="Group 136"/>
          <p:cNvGrpSpPr>
            <a:grpSpLocks/>
          </p:cNvGrpSpPr>
          <p:nvPr/>
        </p:nvGrpSpPr>
        <p:grpSpPr bwMode="auto">
          <a:xfrm>
            <a:off x="3678238" y="2867025"/>
            <a:ext cx="1323975" cy="1174750"/>
            <a:chOff x="2317" y="1806"/>
            <a:chExt cx="834" cy="740"/>
          </a:xfrm>
        </p:grpSpPr>
        <p:sp>
          <p:nvSpPr>
            <p:cNvPr id="39974" name="Line 132"/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Text Box 133"/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DSL access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multiplexer</a:t>
              </a:r>
            </a:p>
          </p:txBody>
        </p:sp>
      </p:grpSp>
      <p:grpSp>
        <p:nvGrpSpPr>
          <p:cNvPr id="39970" name="Group 141"/>
          <p:cNvGrpSpPr>
            <a:grpSpLocks/>
          </p:cNvGrpSpPr>
          <p:nvPr/>
        </p:nvGrpSpPr>
        <p:grpSpPr bwMode="auto">
          <a:xfrm>
            <a:off x="1143000" y="2043113"/>
            <a:ext cx="642938" cy="644525"/>
            <a:chOff x="-44" y="1473"/>
            <a:chExt cx="981" cy="1105"/>
          </a:xfrm>
        </p:grpSpPr>
        <p:pic>
          <p:nvPicPr>
            <p:cNvPr id="39972" name="Picture 142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73" name="Freeform 14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28460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24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38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Title 41"/>
          <p:cNvSpPr>
            <a:spLocks/>
          </p:cNvSpPr>
          <p:nvPr/>
        </p:nvSpPr>
        <p:spPr bwMode="auto">
          <a:xfrm>
            <a:off x="381000" y="239713"/>
            <a:ext cx="7046913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en-US" sz="4000" dirty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Access </a:t>
            </a:r>
            <a:r>
              <a:rPr lang="en-US" altLang="en-US" sz="4000" dirty="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Network</a:t>
            </a:r>
            <a:r>
              <a:rPr lang="en-US" altLang="en-US" sz="4000" dirty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: </a:t>
            </a:r>
            <a:r>
              <a:rPr lang="en-US" altLang="en-US" sz="4000" dirty="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Cable </a:t>
            </a:r>
            <a:r>
              <a:rPr lang="en-US" altLang="en-US" sz="4000" dirty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N</a:t>
            </a:r>
            <a:r>
              <a:rPr lang="en-US" altLang="en-US" sz="4000" dirty="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etwork</a:t>
            </a:r>
            <a:endParaRPr lang="en-US" altLang="en-US" sz="4000" dirty="0">
              <a:solidFill>
                <a:srgbClr val="8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sp>
        <p:nvSpPr>
          <p:cNvPr id="40963" name="Rectangle 60"/>
          <p:cNvSpPr>
            <a:spLocks noChangeArrowheads="1"/>
          </p:cNvSpPr>
          <p:nvPr/>
        </p:nvSpPr>
        <p:spPr bwMode="auto">
          <a:xfrm>
            <a:off x="657225" y="1651000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0964" name="Line 7"/>
          <p:cNvSpPr>
            <a:spLocks noChangeShapeType="1"/>
          </p:cNvSpPr>
          <p:nvPr/>
        </p:nvSpPr>
        <p:spPr bwMode="auto">
          <a:xfrm flipV="1">
            <a:off x="958850" y="2201863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0965" name="Text Box 39"/>
          <p:cNvSpPr txBox="1">
            <a:spLocks noChangeArrowheads="1"/>
          </p:cNvSpPr>
          <p:nvPr/>
        </p:nvSpPr>
        <p:spPr bwMode="auto">
          <a:xfrm>
            <a:off x="1120775" y="2352675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cable</a:t>
            </a:r>
          </a:p>
          <a:p>
            <a:pPr algn="ctr">
              <a:lnSpc>
                <a:spcPct val="80000"/>
              </a:lnSpc>
            </a:pPr>
            <a:r>
              <a:rPr lang="en-US" altLang="en-US" sz="1400"/>
              <a:t>modem</a:t>
            </a:r>
          </a:p>
        </p:txBody>
      </p:sp>
      <p:sp>
        <p:nvSpPr>
          <p:cNvPr id="40966" name="Text Box 41"/>
          <p:cNvSpPr txBox="1">
            <a:spLocks noChangeArrowheads="1"/>
          </p:cNvSpPr>
          <p:nvPr/>
        </p:nvSpPr>
        <p:spPr bwMode="auto">
          <a:xfrm>
            <a:off x="1787525" y="2354263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splitter</a:t>
            </a:r>
          </a:p>
        </p:txBody>
      </p:sp>
      <p:grpSp>
        <p:nvGrpSpPr>
          <p:cNvPr id="40967" name="Group 64"/>
          <p:cNvGrpSpPr>
            <a:grpSpLocks/>
          </p:cNvGrpSpPr>
          <p:nvPr/>
        </p:nvGrpSpPr>
        <p:grpSpPr bwMode="auto">
          <a:xfrm>
            <a:off x="1304925" y="2078038"/>
            <a:ext cx="614363" cy="220662"/>
            <a:chOff x="322" y="890"/>
            <a:chExt cx="872" cy="339"/>
          </a:xfrm>
        </p:grpSpPr>
        <p:sp>
          <p:nvSpPr>
            <p:cNvPr id="41123" name="Rectangle 65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4" name="Rectangle 66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5" name="Rectangle 67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6" name="Rectangle 68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7" name="Rectangle 69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8" name="AutoShape 70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0968" name="AutoShape 72"/>
          <p:cNvSpPr>
            <a:spLocks noChangeArrowheads="1"/>
          </p:cNvSpPr>
          <p:nvPr/>
        </p:nvSpPr>
        <p:spPr bwMode="auto">
          <a:xfrm>
            <a:off x="419100" y="1239838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0969" name="Rectangle 73"/>
          <p:cNvSpPr>
            <a:spLocks noChangeArrowheads="1"/>
          </p:cNvSpPr>
          <p:nvPr/>
        </p:nvSpPr>
        <p:spPr bwMode="auto">
          <a:xfrm>
            <a:off x="2035175" y="2139950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0970" name="Freeform 74"/>
          <p:cNvSpPr>
            <a:spLocks/>
          </p:cNvSpPr>
          <p:nvPr/>
        </p:nvSpPr>
        <p:spPr bwMode="auto">
          <a:xfrm>
            <a:off x="1644650" y="1695450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1" name="Line 95"/>
          <p:cNvSpPr>
            <a:spLocks noChangeShapeType="1"/>
          </p:cNvSpPr>
          <p:nvPr/>
        </p:nvSpPr>
        <p:spPr bwMode="auto">
          <a:xfrm flipH="1">
            <a:off x="1943100" y="2201863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0972" name="Picture 96" descr="tv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0150" y="1355725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73" name="Group 117"/>
          <p:cNvGrpSpPr>
            <a:grpSpLocks/>
          </p:cNvGrpSpPr>
          <p:nvPr/>
        </p:nvGrpSpPr>
        <p:grpSpPr bwMode="auto">
          <a:xfrm>
            <a:off x="2676525" y="1470025"/>
            <a:ext cx="850900" cy="527050"/>
            <a:chOff x="-490" y="1664"/>
            <a:chExt cx="1429" cy="842"/>
          </a:xfrm>
        </p:grpSpPr>
        <p:sp>
          <p:nvSpPr>
            <p:cNvPr id="41107" name="AutoShape 11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108" name="Group 116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109" name="Rectangle 9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1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111" name="Group 103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117" name="Rectangle 10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18" name="Rectangle 10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19" name="Rectangle 10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20" name="Rectangle 10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21" name="Rectangle 10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22" name="AutoShape 10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112" name="Picture 11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113" name="Rectangle 112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14" name="Freeform 113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5" name="Line 114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116" name="Picture 115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4" name="Group 118"/>
          <p:cNvGrpSpPr>
            <a:grpSpLocks/>
          </p:cNvGrpSpPr>
          <p:nvPr/>
        </p:nvGrpSpPr>
        <p:grpSpPr bwMode="auto">
          <a:xfrm>
            <a:off x="3578225" y="1463675"/>
            <a:ext cx="850900" cy="527050"/>
            <a:chOff x="-490" y="1664"/>
            <a:chExt cx="1429" cy="842"/>
          </a:xfrm>
        </p:grpSpPr>
        <p:sp>
          <p:nvSpPr>
            <p:cNvPr id="41091" name="AutoShape 119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92" name="Group 120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93" name="Rectangle 121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94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95" name="Group 123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101" name="Rectangle 124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2" name="Rectangle 125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3" name="Rectangle 126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4" name="Rectangle 127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5" name="Rectangle 128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6" name="AutoShape 129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96" name="Picture 130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97" name="Rectangle 131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98" name="Freeform 132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Line 133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100" name="Picture 134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5" name="Group 135"/>
          <p:cNvGrpSpPr>
            <a:grpSpLocks/>
          </p:cNvGrpSpPr>
          <p:nvPr/>
        </p:nvGrpSpPr>
        <p:grpSpPr bwMode="auto">
          <a:xfrm>
            <a:off x="2763838" y="2309813"/>
            <a:ext cx="850900" cy="527050"/>
            <a:chOff x="-490" y="1664"/>
            <a:chExt cx="1429" cy="842"/>
          </a:xfrm>
        </p:grpSpPr>
        <p:sp>
          <p:nvSpPr>
            <p:cNvPr id="41075" name="AutoShape 13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76" name="Group 137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77" name="Rectangle 13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7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79" name="Group 140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85" name="Rectangle 14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6" name="Rectangle 14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7" name="Rectangle 14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8" name="Rectangle 14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9" name="Rectangle 14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90" name="AutoShape 14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80" name="Picture 14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81" name="Rectangle 14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82" name="Freeform 149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Line 15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084" name="Picture 151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6" name="Group 152"/>
          <p:cNvGrpSpPr>
            <a:grpSpLocks/>
          </p:cNvGrpSpPr>
          <p:nvPr/>
        </p:nvGrpSpPr>
        <p:grpSpPr bwMode="auto">
          <a:xfrm>
            <a:off x="3630613" y="2319338"/>
            <a:ext cx="850900" cy="527050"/>
            <a:chOff x="-490" y="1664"/>
            <a:chExt cx="1429" cy="842"/>
          </a:xfrm>
        </p:grpSpPr>
        <p:sp>
          <p:nvSpPr>
            <p:cNvPr id="41059" name="AutoShape 153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60" name="Group 154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61" name="Rectangle 155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6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63" name="Group 157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69" name="Rectangle 158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0" name="Rectangle 159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1" name="Rectangle 160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2" name="Rectangle 161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3" name="Rectangle 162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4" name="AutoShape 163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64" name="Picture 164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65" name="Rectangle 165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66" name="Freeform 166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7" name="Line 167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068" name="Picture 168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0977" name="Line 169"/>
          <p:cNvSpPr>
            <a:spLocks noChangeShapeType="1"/>
          </p:cNvSpPr>
          <p:nvPr/>
        </p:nvSpPr>
        <p:spPr bwMode="auto">
          <a:xfrm>
            <a:off x="2217738" y="2212975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978" name="Group 170"/>
          <p:cNvGrpSpPr>
            <a:grpSpLocks/>
          </p:cNvGrpSpPr>
          <p:nvPr/>
        </p:nvGrpSpPr>
        <p:grpSpPr bwMode="auto">
          <a:xfrm>
            <a:off x="4719638" y="1471613"/>
            <a:ext cx="850900" cy="527050"/>
            <a:chOff x="-490" y="1664"/>
            <a:chExt cx="1429" cy="842"/>
          </a:xfrm>
        </p:grpSpPr>
        <p:sp>
          <p:nvSpPr>
            <p:cNvPr id="41043" name="AutoShape 17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44" name="Group 172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45" name="Rectangle 17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46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47" name="Group 175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53" name="Rectangle 17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4" name="Rectangle 17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5" name="Rectangle 17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6" name="Rectangle 17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7" name="Rectangle 18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8" name="AutoShape 18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48" name="Picture 18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49" name="Rectangle 18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50" name="Freeform 184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1" name="Line 18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052" name="Picture 186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0979" name="Text Box 204"/>
          <p:cNvSpPr txBox="1">
            <a:spLocks noChangeArrowheads="1"/>
          </p:cNvSpPr>
          <p:nvPr/>
        </p:nvSpPr>
        <p:spPr bwMode="auto">
          <a:xfrm>
            <a:off x="4330700" y="15414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969696"/>
                </a:solidFill>
                <a:latin typeface="Times New Roman" charset="0"/>
              </a:rPr>
              <a:t>…</a:t>
            </a:r>
          </a:p>
        </p:txBody>
      </p:sp>
      <p:sp>
        <p:nvSpPr>
          <p:cNvPr id="40980" name="Line 205"/>
          <p:cNvSpPr>
            <a:spLocks noChangeShapeType="1"/>
          </p:cNvSpPr>
          <p:nvPr/>
        </p:nvSpPr>
        <p:spPr bwMode="auto">
          <a:xfrm flipH="1">
            <a:off x="3311525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1" name="Line 206"/>
          <p:cNvSpPr>
            <a:spLocks noChangeShapeType="1"/>
          </p:cNvSpPr>
          <p:nvPr/>
        </p:nvSpPr>
        <p:spPr bwMode="auto">
          <a:xfrm flipH="1">
            <a:off x="421640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2" name="Line 207"/>
          <p:cNvSpPr>
            <a:spLocks noChangeShapeType="1"/>
          </p:cNvSpPr>
          <p:nvPr/>
        </p:nvSpPr>
        <p:spPr bwMode="auto">
          <a:xfrm flipH="1">
            <a:off x="535305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3" name="Freeform 208"/>
          <p:cNvSpPr>
            <a:spLocks/>
          </p:cNvSpPr>
          <p:nvPr/>
        </p:nvSpPr>
        <p:spPr bwMode="auto">
          <a:xfrm>
            <a:off x="4302125" y="221932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4" name="Freeform 209"/>
          <p:cNvSpPr>
            <a:spLocks/>
          </p:cNvSpPr>
          <p:nvPr/>
        </p:nvSpPr>
        <p:spPr bwMode="auto">
          <a:xfrm>
            <a:off x="3435350" y="221297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5" name="Rectangle 44"/>
          <p:cNvSpPr>
            <a:spLocks noChangeArrowheads="1"/>
          </p:cNvSpPr>
          <p:nvPr/>
        </p:nvSpPr>
        <p:spPr bwMode="auto">
          <a:xfrm>
            <a:off x="5646738" y="1787525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40986" name="Text Box 45"/>
          <p:cNvSpPr txBox="1">
            <a:spLocks noChangeArrowheads="1"/>
          </p:cNvSpPr>
          <p:nvPr/>
        </p:nvSpPr>
        <p:spPr bwMode="auto">
          <a:xfrm>
            <a:off x="5157788" y="1250950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600"/>
              <a:t>cable headend</a:t>
            </a:r>
          </a:p>
        </p:txBody>
      </p:sp>
      <p:sp>
        <p:nvSpPr>
          <p:cNvPr id="40987" name="Freeform 216"/>
          <p:cNvSpPr>
            <a:spLocks/>
          </p:cNvSpPr>
          <p:nvPr/>
        </p:nvSpPr>
        <p:spPr bwMode="auto">
          <a:xfrm>
            <a:off x="5903913" y="1970088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FFFF99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0988" name="Freeform 217"/>
          <p:cNvSpPr>
            <a:spLocks/>
          </p:cNvSpPr>
          <p:nvPr/>
        </p:nvSpPr>
        <p:spPr bwMode="auto">
          <a:xfrm>
            <a:off x="5905500" y="1905000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0989" name="Line 218"/>
          <p:cNvSpPr>
            <a:spLocks noChangeShapeType="1"/>
          </p:cNvSpPr>
          <p:nvPr/>
        </p:nvSpPr>
        <p:spPr bwMode="auto">
          <a:xfrm flipH="1">
            <a:off x="6230938" y="2028825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0" name="Line 219"/>
          <p:cNvSpPr>
            <a:spLocks noChangeShapeType="1"/>
          </p:cNvSpPr>
          <p:nvPr/>
        </p:nvSpPr>
        <p:spPr bwMode="auto">
          <a:xfrm>
            <a:off x="5932488" y="2200275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1" name="Freeform 220"/>
          <p:cNvSpPr>
            <a:spLocks/>
          </p:cNvSpPr>
          <p:nvPr/>
        </p:nvSpPr>
        <p:spPr bwMode="auto">
          <a:xfrm>
            <a:off x="5926138" y="2024063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2" name="Freeform 221"/>
          <p:cNvSpPr>
            <a:spLocks/>
          </p:cNvSpPr>
          <p:nvPr/>
        </p:nvSpPr>
        <p:spPr bwMode="auto">
          <a:xfrm flipV="1">
            <a:off x="5926138" y="2260600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3" name="AutoShape 225"/>
          <p:cNvSpPr>
            <a:spLocks noChangeArrowheads="1"/>
          </p:cNvSpPr>
          <p:nvPr/>
        </p:nvSpPr>
        <p:spPr bwMode="auto">
          <a:xfrm>
            <a:off x="5507038" y="1524000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8" name="Group 37"/>
          <p:cNvGrpSpPr>
            <a:grpSpLocks/>
          </p:cNvGrpSpPr>
          <p:nvPr/>
        </p:nvGrpSpPr>
        <p:grpSpPr bwMode="auto">
          <a:xfrm>
            <a:off x="3417888" y="3186113"/>
            <a:ext cx="2043112" cy="958850"/>
            <a:chOff x="2505" y="826"/>
            <a:chExt cx="1287" cy="604"/>
          </a:xfrm>
        </p:grpSpPr>
        <p:sp>
          <p:nvSpPr>
            <p:cNvPr id="41039" name="Line 38"/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39"/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40"/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Line 41"/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" name="Group 42"/>
          <p:cNvGrpSpPr>
            <a:grpSpLocks/>
          </p:cNvGrpSpPr>
          <p:nvPr/>
        </p:nvGrpSpPr>
        <p:grpSpPr bwMode="auto">
          <a:xfrm>
            <a:off x="2708275" y="3343275"/>
            <a:ext cx="3021013" cy="2114550"/>
            <a:chOff x="2606" y="951"/>
            <a:chExt cx="1903" cy="1332"/>
          </a:xfrm>
        </p:grpSpPr>
        <p:sp>
          <p:nvSpPr>
            <p:cNvPr id="41009" name="Text Box 43"/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600"/>
                <a:t>Channels</a:t>
              </a:r>
            </a:p>
          </p:txBody>
        </p:sp>
        <p:sp>
          <p:nvSpPr>
            <p:cNvPr id="41010" name="Line 44"/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Line 45"/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Text Box 46"/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3" name="Line 47"/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Text Box 48"/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5" name="Text Box 49"/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6" name="Text Box 50"/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7" name="Text Box 51"/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8" name="Text Box 52"/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9" name="Text Box 53"/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000"/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  <a:p>
              <a:pPr algn="ctr" eaLnBrk="1" hangingPunct="1"/>
              <a:r>
                <a:rPr lang="en-US" altLang="en-US" sz="1000"/>
                <a:t>T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</p:txBody>
        </p:sp>
        <p:sp>
          <p:nvSpPr>
            <p:cNvPr id="41020" name="Text Box 54"/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000"/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  <a:p>
              <a:pPr algn="ctr" eaLnBrk="1" hangingPunct="1"/>
              <a:r>
                <a:rPr lang="en-US" altLang="en-US" sz="1000"/>
                <a:t>T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</p:txBody>
        </p:sp>
        <p:sp>
          <p:nvSpPr>
            <p:cNvPr id="41021" name="Text Box 55"/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000"/>
            </a:p>
            <a:p>
              <a:pPr algn="ctr" eaLnBrk="1" hangingPunct="1"/>
              <a:r>
                <a:rPr lang="en-US" altLang="en-US" sz="1000"/>
                <a:t>C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  <a:p>
              <a:pPr algn="ctr" eaLnBrk="1" hangingPunct="1"/>
              <a:r>
                <a:rPr lang="en-US" altLang="en-US" sz="1000"/>
                <a:t>N</a:t>
              </a:r>
            </a:p>
            <a:p>
              <a:pPr algn="ctr" eaLnBrk="1" hangingPunct="1"/>
              <a:r>
                <a:rPr lang="en-US" altLang="en-US" sz="1000"/>
                <a:t>T</a:t>
              </a:r>
            </a:p>
            <a:p>
              <a:pPr algn="ctr" eaLnBrk="1" hangingPunct="1"/>
              <a:r>
                <a:rPr lang="en-US" altLang="en-US" sz="1000"/>
                <a:t>R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  <a:p>
              <a:pPr algn="ctr" eaLnBrk="1" hangingPunct="1"/>
              <a:r>
                <a:rPr lang="en-US" altLang="en-US" sz="1000"/>
                <a:t>L</a:t>
              </a:r>
            </a:p>
          </p:txBody>
        </p:sp>
        <p:sp>
          <p:nvSpPr>
            <p:cNvPr id="41022" name="Line 56"/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Line 57"/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Line 58"/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Line 59"/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Line 60"/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Line 61"/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Line 62"/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Text Box 63"/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1</a:t>
              </a:r>
            </a:p>
          </p:txBody>
        </p:sp>
        <p:sp>
          <p:nvSpPr>
            <p:cNvPr id="41030" name="Text Box 64"/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2</a:t>
              </a:r>
            </a:p>
          </p:txBody>
        </p:sp>
        <p:sp>
          <p:nvSpPr>
            <p:cNvPr id="41031" name="Text Box 65"/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3</a:t>
              </a:r>
            </a:p>
          </p:txBody>
        </p:sp>
        <p:sp>
          <p:nvSpPr>
            <p:cNvPr id="41032" name="Text Box 66"/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4</a:t>
              </a:r>
            </a:p>
          </p:txBody>
        </p:sp>
        <p:sp>
          <p:nvSpPr>
            <p:cNvPr id="41033" name="Text Box 67"/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5</a:t>
              </a:r>
            </a:p>
          </p:txBody>
        </p:sp>
        <p:sp>
          <p:nvSpPr>
            <p:cNvPr id="41034" name="Text Box 68"/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6</a:t>
              </a:r>
            </a:p>
          </p:txBody>
        </p:sp>
        <p:sp>
          <p:nvSpPr>
            <p:cNvPr id="41035" name="Text Box 69"/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7</a:t>
              </a:r>
            </a:p>
          </p:txBody>
        </p:sp>
        <p:sp>
          <p:nvSpPr>
            <p:cNvPr id="41036" name="Text Box 70"/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8</a:t>
              </a:r>
            </a:p>
          </p:txBody>
        </p:sp>
        <p:sp>
          <p:nvSpPr>
            <p:cNvPr id="41037" name="Text Box 71"/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9</a:t>
              </a:r>
            </a:p>
          </p:txBody>
        </p:sp>
        <p:sp>
          <p:nvSpPr>
            <p:cNvPr id="41038" name="Freeform 72"/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" name="Group 73"/>
          <p:cNvGrpSpPr>
            <a:grpSpLocks/>
          </p:cNvGrpSpPr>
          <p:nvPr/>
        </p:nvGrpSpPr>
        <p:grpSpPr bwMode="auto">
          <a:xfrm flipV="1">
            <a:off x="1039813" y="2238375"/>
            <a:ext cx="1666875" cy="2062163"/>
            <a:chOff x="1511" y="1371"/>
            <a:chExt cx="1050" cy="1299"/>
          </a:xfrm>
        </p:grpSpPr>
        <p:grpSp>
          <p:nvGrpSpPr>
            <p:cNvPr id="41003" name="Group 74"/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41005" name="Rectangle 75"/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235596" name="Freeform 76"/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>
                  <a:defRPr/>
                </a:pPr>
                <a:endParaRPr lang="en-US" dirty="0">
                  <a:latin typeface="Times New Roman" pitchFamily="18" charset="0"/>
                  <a:ea typeface="+mn-ea"/>
                </a:endParaRPr>
              </a:p>
            </p:txBody>
          </p:sp>
          <p:sp>
            <p:nvSpPr>
              <p:cNvPr id="41007" name="Oval 77"/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41008" name="Line 78"/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004" name="Freeform 79"/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tx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</p:grpSp>
      <p:sp>
        <p:nvSpPr>
          <p:cNvPr id="226628" name="Text Box 324"/>
          <p:cNvSpPr txBox="1">
            <a:spLocks noChangeArrowheads="1"/>
          </p:cNvSpPr>
          <p:nvPr/>
        </p:nvSpPr>
        <p:spPr bwMode="auto">
          <a:xfrm>
            <a:off x="787400" y="5545138"/>
            <a:ext cx="807253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F</a:t>
            </a:r>
            <a:r>
              <a:rPr lang="en-US" altLang="en-US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requency </a:t>
            </a:r>
            <a:r>
              <a:rPr lang="en-US" altLang="en-US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division multiplexing: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different channels transmitted</a:t>
            </a:r>
          </a:p>
          <a:p>
            <a:pPr>
              <a:lnSpc>
                <a:spcPct val="85000"/>
              </a:lnSpc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in different frequency bands</a:t>
            </a:r>
          </a:p>
        </p:txBody>
      </p:sp>
      <p:grpSp>
        <p:nvGrpSpPr>
          <p:cNvPr id="40999" name="Group 326"/>
          <p:cNvGrpSpPr>
            <a:grpSpLocks/>
          </p:cNvGrpSpPr>
          <p:nvPr/>
        </p:nvGrpSpPr>
        <p:grpSpPr bwMode="auto">
          <a:xfrm>
            <a:off x="560388" y="1928813"/>
            <a:ext cx="609600" cy="609600"/>
            <a:chOff x="-44" y="1473"/>
            <a:chExt cx="981" cy="1105"/>
          </a:xfrm>
        </p:grpSpPr>
        <p:pic>
          <p:nvPicPr>
            <p:cNvPr id="41001" name="Picture 327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02" name="Freeform 32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20992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26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2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oup 2"/>
          <p:cNvGrpSpPr>
            <a:grpSpLocks/>
          </p:cNvGrpSpPr>
          <p:nvPr/>
        </p:nvGrpSpPr>
        <p:grpSpPr bwMode="auto">
          <a:xfrm>
            <a:off x="5143500" y="2905125"/>
            <a:ext cx="2178050" cy="1147763"/>
            <a:chOff x="5143500" y="2905125"/>
            <a:chExt cx="2178050" cy="1147763"/>
          </a:xfrm>
        </p:grpSpPr>
        <p:grpSp>
          <p:nvGrpSpPr>
            <p:cNvPr id="42119" name="Group 128"/>
            <p:cNvGrpSpPr>
              <a:grpSpLocks/>
            </p:cNvGrpSpPr>
            <p:nvPr/>
          </p:nvGrpSpPr>
          <p:grpSpPr bwMode="auto">
            <a:xfrm>
              <a:off x="5143500" y="2905125"/>
              <a:ext cx="2178050" cy="1147763"/>
              <a:chOff x="3240" y="1830"/>
              <a:chExt cx="1372" cy="723"/>
            </a:xfrm>
          </p:grpSpPr>
          <p:sp>
            <p:nvSpPr>
              <p:cNvPr id="42160" name="Freeform 129"/>
              <p:cNvSpPr>
                <a:spLocks/>
              </p:cNvSpPr>
              <p:nvPr/>
            </p:nvSpPr>
            <p:spPr bwMode="auto">
              <a:xfrm>
                <a:off x="3240" y="1830"/>
                <a:ext cx="1372" cy="72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Line 130"/>
              <p:cNvSpPr>
                <a:spLocks noChangeShapeType="1"/>
              </p:cNvSpPr>
              <p:nvPr/>
            </p:nvSpPr>
            <p:spPr bwMode="auto">
              <a:xfrm flipV="1">
                <a:off x="3763" y="2053"/>
                <a:ext cx="106" cy="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Line 131"/>
              <p:cNvSpPr>
                <a:spLocks noChangeShapeType="1"/>
              </p:cNvSpPr>
              <p:nvPr/>
            </p:nvSpPr>
            <p:spPr bwMode="auto">
              <a:xfrm>
                <a:off x="3616" y="2204"/>
                <a:ext cx="0" cy="7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Line 132"/>
              <p:cNvSpPr>
                <a:spLocks noChangeShapeType="1"/>
              </p:cNvSpPr>
              <p:nvPr/>
            </p:nvSpPr>
            <p:spPr bwMode="auto">
              <a:xfrm flipV="1">
                <a:off x="3763" y="2114"/>
                <a:ext cx="226" cy="2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Line 133"/>
              <p:cNvSpPr>
                <a:spLocks noChangeShapeType="1"/>
              </p:cNvSpPr>
              <p:nvPr/>
            </p:nvSpPr>
            <p:spPr bwMode="auto">
              <a:xfrm>
                <a:off x="4076" y="2113"/>
                <a:ext cx="0" cy="1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Line 134"/>
              <p:cNvSpPr>
                <a:spLocks noChangeShapeType="1"/>
              </p:cNvSpPr>
              <p:nvPr/>
            </p:nvSpPr>
            <p:spPr bwMode="auto">
              <a:xfrm>
                <a:off x="3779" y="2380"/>
                <a:ext cx="16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Line 135"/>
              <p:cNvSpPr>
                <a:spLocks noChangeShapeType="1"/>
              </p:cNvSpPr>
              <p:nvPr/>
            </p:nvSpPr>
            <p:spPr bwMode="auto">
              <a:xfrm>
                <a:off x="4255" y="2372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167" name="Group 136"/>
              <p:cNvGrpSpPr>
                <a:grpSpLocks/>
              </p:cNvGrpSpPr>
              <p:nvPr/>
            </p:nvGrpSpPr>
            <p:grpSpPr bwMode="auto">
              <a:xfrm>
                <a:off x="3860" y="1969"/>
                <a:ext cx="335" cy="148"/>
                <a:chOff x="4650" y="1129"/>
                <a:chExt cx="246" cy="95"/>
              </a:xfrm>
            </p:grpSpPr>
            <p:sp>
              <p:nvSpPr>
                <p:cNvPr id="42197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98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99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2200" name="Group 140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203" name="Freeform 141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04" name="Freeform 142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201" name="Line 143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02" name="Line 144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168" name="Group 145"/>
              <p:cNvGrpSpPr>
                <a:grpSpLocks/>
              </p:cNvGrpSpPr>
              <p:nvPr/>
            </p:nvGrpSpPr>
            <p:grpSpPr bwMode="auto">
              <a:xfrm>
                <a:off x="3922" y="2284"/>
                <a:ext cx="336" cy="154"/>
                <a:chOff x="4650" y="1129"/>
                <a:chExt cx="246" cy="95"/>
              </a:xfrm>
            </p:grpSpPr>
            <p:sp>
              <p:nvSpPr>
                <p:cNvPr id="42189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90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91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2192" name="Group 149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95" name="Freeform 150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96" name="Freeform 151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193" name="Line 152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94" name="Line 153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169" name="Group 154"/>
              <p:cNvGrpSpPr>
                <a:grpSpLocks/>
              </p:cNvGrpSpPr>
              <p:nvPr/>
            </p:nvGrpSpPr>
            <p:grpSpPr bwMode="auto">
              <a:xfrm>
                <a:off x="3443" y="2054"/>
                <a:ext cx="335" cy="149"/>
                <a:chOff x="4650" y="1129"/>
                <a:chExt cx="246" cy="95"/>
              </a:xfrm>
            </p:grpSpPr>
            <p:sp>
              <p:nvSpPr>
                <p:cNvPr id="42181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82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83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2184" name="Group 158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87" name="Freeform 159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88" name="Freeform 160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185" name="Line 161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86" name="Line 162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170" name="Group 163"/>
              <p:cNvGrpSpPr>
                <a:grpSpLocks/>
              </p:cNvGrpSpPr>
              <p:nvPr/>
            </p:nvGrpSpPr>
            <p:grpSpPr bwMode="auto">
              <a:xfrm>
                <a:off x="3452" y="2284"/>
                <a:ext cx="336" cy="148"/>
                <a:chOff x="4650" y="1129"/>
                <a:chExt cx="246" cy="95"/>
              </a:xfrm>
            </p:grpSpPr>
            <p:sp>
              <p:nvSpPr>
                <p:cNvPr id="42173" name="Oval 407"/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74" name="Rectangle 410"/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charset="0"/>
                  </a:endParaRPr>
                </a:p>
              </p:txBody>
            </p:sp>
            <p:sp>
              <p:nvSpPr>
                <p:cNvPr id="42175" name="Oval 411"/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>
                    <a:latin typeface="Times New Roman" charset="0"/>
                  </a:endParaRPr>
                </a:p>
              </p:txBody>
            </p:sp>
            <p:grpSp>
              <p:nvGrpSpPr>
                <p:cNvPr id="42176" name="Group 167"/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79" name="Freeform 16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80" name="Freeform 16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177" name="Line 170"/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78" name="Line 171"/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2171" name="Line 172"/>
              <p:cNvSpPr>
                <a:spLocks noChangeShapeType="1"/>
              </p:cNvSpPr>
              <p:nvPr/>
            </p:nvSpPr>
            <p:spPr bwMode="auto">
              <a:xfrm>
                <a:off x="4422" y="2370"/>
                <a:ext cx="153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Text Box 580"/>
              <p:cNvSpPr txBox="1">
                <a:spLocks noChangeArrowheads="1"/>
              </p:cNvSpPr>
              <p:nvPr/>
            </p:nvSpPr>
            <p:spPr bwMode="auto">
              <a:xfrm>
                <a:off x="4231" y="1988"/>
                <a:ext cx="3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800"/>
                  <a:t>ISP</a:t>
                </a:r>
              </a:p>
            </p:txBody>
          </p:sp>
        </p:grpSp>
        <p:grpSp>
          <p:nvGrpSpPr>
            <p:cNvPr id="42120" name="Group 347"/>
            <p:cNvGrpSpPr>
              <a:grpSpLocks/>
            </p:cNvGrpSpPr>
            <p:nvPr/>
          </p:nvGrpSpPr>
          <p:grpSpPr bwMode="auto">
            <a:xfrm>
              <a:off x="5450519" y="3250491"/>
              <a:ext cx="569188" cy="269566"/>
              <a:chOff x="1871277" y="1576300"/>
              <a:chExt cx="1128371" cy="437861"/>
            </a:xfrm>
          </p:grpSpPr>
          <p:sp>
            <p:nvSpPr>
              <p:cNvPr id="182" name="Oval 181"/>
              <p:cNvSpPr/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83" name="Rectangle 182"/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4" name="Oval 183"/>
              <p:cNvSpPr/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85" name="Freeform 184"/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6" name="Freeform 185"/>
              <p:cNvSpPr/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7" name="Freeform 186"/>
              <p:cNvSpPr/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8" name="Freeform 187"/>
              <p:cNvSpPr/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89" name="Straight Connector 188"/>
              <p:cNvCxnSpPr>
                <a:endCxn id="184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Connector 189"/>
              <p:cNvCxnSpPr/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121" name="Group 347"/>
            <p:cNvGrpSpPr>
              <a:grpSpLocks/>
            </p:cNvGrpSpPr>
            <p:nvPr/>
          </p:nvGrpSpPr>
          <p:grpSpPr bwMode="auto">
            <a:xfrm>
              <a:off x="5463219" y="3606091"/>
              <a:ext cx="569188" cy="269566"/>
              <a:chOff x="1871277" y="1576300"/>
              <a:chExt cx="1128371" cy="437861"/>
            </a:xfrm>
          </p:grpSpPr>
          <p:sp>
            <p:nvSpPr>
              <p:cNvPr id="192" name="Oval 191"/>
              <p:cNvSpPr/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3" name="Rectangle 192"/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4" name="Oval 193"/>
              <p:cNvSpPr/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95" name="Freeform 194"/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6" name="Freeform 195"/>
              <p:cNvSpPr/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7" name="Freeform 196"/>
              <p:cNvSpPr/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8" name="Freeform 197"/>
              <p:cNvSpPr/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99" name="Straight Connector 198"/>
              <p:cNvCxnSpPr>
                <a:endCxn id="194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Straight Connector 199"/>
              <p:cNvCxnSpPr/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122" name="Group 347"/>
            <p:cNvGrpSpPr>
              <a:grpSpLocks/>
            </p:cNvGrpSpPr>
            <p:nvPr/>
          </p:nvGrpSpPr>
          <p:grpSpPr bwMode="auto">
            <a:xfrm>
              <a:off x="6107744" y="3120316"/>
              <a:ext cx="569188" cy="269566"/>
              <a:chOff x="1871277" y="1576300"/>
              <a:chExt cx="1128371" cy="437861"/>
            </a:xfrm>
          </p:grpSpPr>
          <p:sp>
            <p:nvSpPr>
              <p:cNvPr id="202" name="Oval 201"/>
              <p:cNvSpPr/>
              <p:nvPr/>
            </p:nvSpPr>
            <p:spPr bwMode="auto">
              <a:xfrm flipV="1">
                <a:off x="1873172" y="1696067"/>
                <a:ext cx="1126660" cy="317169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03" name="Rectangle 202"/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4" name="Oval 203"/>
              <p:cNvSpPr/>
              <p:nvPr/>
            </p:nvSpPr>
            <p:spPr bwMode="auto">
              <a:xfrm flipV="1">
                <a:off x="1870026" y="1577452"/>
                <a:ext cx="1126660" cy="317169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05" name="Freeform 204"/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6" name="Freeform 205"/>
              <p:cNvSpPr/>
              <p:nvPr/>
            </p:nvSpPr>
            <p:spPr bwMode="auto">
              <a:xfrm>
                <a:off x="2102911" y="1634181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7" name="Freeform 206"/>
              <p:cNvSpPr/>
              <p:nvPr/>
            </p:nvSpPr>
            <p:spPr bwMode="auto">
              <a:xfrm>
                <a:off x="2537210" y="1727011"/>
                <a:ext cx="242325" cy="97987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8" name="Freeform 207"/>
              <p:cNvSpPr/>
              <p:nvPr/>
            </p:nvSpPr>
            <p:spPr bwMode="auto">
              <a:xfrm>
                <a:off x="2090323" y="1729590"/>
                <a:ext cx="239179" cy="979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209" name="Straight Connector 208"/>
              <p:cNvCxnSpPr>
                <a:endCxn id="204" idx="2"/>
              </p:cNvCxnSpPr>
              <p:nvPr/>
            </p:nvCxnSpPr>
            <p:spPr bwMode="auto">
              <a:xfrm flipH="1" flipV="1">
                <a:off x="1870026" y="1737325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Straight Connector 209"/>
              <p:cNvCxnSpPr/>
              <p:nvPr/>
            </p:nvCxnSpPr>
            <p:spPr bwMode="auto">
              <a:xfrm flipH="1" flipV="1">
                <a:off x="2996686" y="1734747"/>
                <a:ext cx="3146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123" name="Group 347"/>
            <p:cNvGrpSpPr>
              <a:grpSpLocks/>
            </p:cNvGrpSpPr>
            <p:nvPr/>
          </p:nvGrpSpPr>
          <p:grpSpPr bwMode="auto">
            <a:xfrm>
              <a:off x="6207410" y="3622646"/>
              <a:ext cx="569188" cy="269566"/>
              <a:chOff x="1871277" y="1576300"/>
              <a:chExt cx="1128371" cy="437861"/>
            </a:xfrm>
          </p:grpSpPr>
          <p:sp>
            <p:nvSpPr>
              <p:cNvPr id="212" name="Oval 211"/>
              <p:cNvSpPr/>
              <p:nvPr/>
            </p:nvSpPr>
            <p:spPr bwMode="auto">
              <a:xfrm flipV="1">
                <a:off x="1873860" y="1694963"/>
                <a:ext cx="1126660" cy="31974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13" name="Rectangle 212"/>
              <p:cNvSpPr/>
              <p:nvPr/>
            </p:nvSpPr>
            <p:spPr bwMode="auto">
              <a:xfrm>
                <a:off x="1870712" y="1738800"/>
                <a:ext cx="1129808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4" name="Oval 213"/>
              <p:cNvSpPr/>
              <p:nvPr/>
            </p:nvSpPr>
            <p:spPr bwMode="auto">
              <a:xfrm flipV="1">
                <a:off x="1870712" y="1576347"/>
                <a:ext cx="1126660" cy="31974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215" name="Freeform 214"/>
              <p:cNvSpPr/>
              <p:nvPr/>
            </p:nvSpPr>
            <p:spPr bwMode="auto">
              <a:xfrm>
                <a:off x="2160245" y="1674334"/>
                <a:ext cx="547595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6" name="Freeform 215"/>
              <p:cNvSpPr/>
              <p:nvPr/>
            </p:nvSpPr>
            <p:spPr bwMode="auto">
              <a:xfrm>
                <a:off x="2103597" y="1633076"/>
                <a:ext cx="660890" cy="11088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7" name="Freeform 216"/>
              <p:cNvSpPr/>
              <p:nvPr/>
            </p:nvSpPr>
            <p:spPr bwMode="auto">
              <a:xfrm>
                <a:off x="2537896" y="1728486"/>
                <a:ext cx="242327" cy="9540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8" name="Freeform 217"/>
              <p:cNvSpPr/>
              <p:nvPr/>
            </p:nvSpPr>
            <p:spPr bwMode="auto">
              <a:xfrm>
                <a:off x="2091009" y="1731063"/>
                <a:ext cx="239179" cy="9540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219" name="Straight Connector 218"/>
              <p:cNvCxnSpPr>
                <a:endCxn id="214" idx="2"/>
              </p:cNvCxnSpPr>
              <p:nvPr/>
            </p:nvCxnSpPr>
            <p:spPr bwMode="auto">
              <a:xfrm flipH="1" flipV="1">
                <a:off x="1870712" y="1736221"/>
                <a:ext cx="3148" cy="1237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Connector 219"/>
              <p:cNvCxnSpPr/>
              <p:nvPr/>
            </p:nvCxnSpPr>
            <p:spPr bwMode="auto">
              <a:xfrm flipH="1" flipV="1">
                <a:off x="2997372" y="1736221"/>
                <a:ext cx="3148" cy="12119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406400" y="2290763"/>
            <a:ext cx="3092450" cy="1417637"/>
            <a:chOff x="256" y="1443"/>
            <a:chExt cx="1948" cy="893"/>
          </a:xfrm>
        </p:grpSpPr>
        <p:sp>
          <p:nvSpPr>
            <p:cNvPr id="42117" name="Text Box 6"/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data, TV transmitted at different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frequencies over </a:t>
              </a:r>
              <a:r>
                <a:rPr lang="en-US" altLang="en-US" sz="1600" i="1">
                  <a:solidFill>
                    <a:srgbClr val="CC0000"/>
                  </a:solidFill>
                </a:rPr>
                <a:t>shared </a:t>
              </a:r>
              <a:r>
                <a:rPr lang="en-US" altLang="en-US" sz="1600" i="1"/>
                <a:t>cable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distribution network</a:t>
              </a:r>
            </a:p>
          </p:txBody>
        </p:sp>
        <p:sp>
          <p:nvSpPr>
            <p:cNvPr id="42118" name="Line 7"/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Rectangle 9"/>
          <p:cNvSpPr>
            <a:spLocks noChangeArrowheads="1"/>
          </p:cNvSpPr>
          <p:nvPr/>
        </p:nvSpPr>
        <p:spPr bwMode="auto">
          <a:xfrm>
            <a:off x="657225" y="1651000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1989" name="Line 7"/>
          <p:cNvSpPr>
            <a:spLocks noChangeShapeType="1"/>
          </p:cNvSpPr>
          <p:nvPr/>
        </p:nvSpPr>
        <p:spPr bwMode="auto">
          <a:xfrm flipV="1">
            <a:off x="958850" y="2201863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1990" name="Text Box 39"/>
          <p:cNvSpPr txBox="1">
            <a:spLocks noChangeArrowheads="1"/>
          </p:cNvSpPr>
          <p:nvPr/>
        </p:nvSpPr>
        <p:spPr bwMode="auto">
          <a:xfrm>
            <a:off x="1120775" y="2352675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cable</a:t>
            </a:r>
          </a:p>
          <a:p>
            <a:pPr algn="ctr">
              <a:lnSpc>
                <a:spcPct val="80000"/>
              </a:lnSpc>
            </a:pPr>
            <a:r>
              <a:rPr lang="en-US" altLang="en-US" sz="1400"/>
              <a:t>modem</a:t>
            </a:r>
          </a:p>
        </p:txBody>
      </p:sp>
      <p:sp>
        <p:nvSpPr>
          <p:cNvPr id="41991" name="Text Box 41"/>
          <p:cNvSpPr txBox="1">
            <a:spLocks noChangeArrowheads="1"/>
          </p:cNvSpPr>
          <p:nvPr/>
        </p:nvSpPr>
        <p:spPr bwMode="auto">
          <a:xfrm>
            <a:off x="1787525" y="2354263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splitter</a:t>
            </a:r>
          </a:p>
        </p:txBody>
      </p:sp>
      <p:grpSp>
        <p:nvGrpSpPr>
          <p:cNvPr id="41992" name="Group 13"/>
          <p:cNvGrpSpPr>
            <a:grpSpLocks/>
          </p:cNvGrpSpPr>
          <p:nvPr/>
        </p:nvGrpSpPr>
        <p:grpSpPr bwMode="auto">
          <a:xfrm>
            <a:off x="1304925" y="2078038"/>
            <a:ext cx="614363" cy="220662"/>
            <a:chOff x="322" y="890"/>
            <a:chExt cx="872" cy="339"/>
          </a:xfrm>
        </p:grpSpPr>
        <p:sp>
          <p:nvSpPr>
            <p:cNvPr id="42111" name="Rectangle 14"/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2" name="Rectangle 15"/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3" name="Rectangle 16"/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4" name="Rectangle 17"/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5" name="Rectangle 18"/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6" name="AutoShape 19"/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1993" name="AutoShape 21"/>
          <p:cNvSpPr>
            <a:spLocks noChangeArrowheads="1"/>
          </p:cNvSpPr>
          <p:nvPr/>
        </p:nvSpPr>
        <p:spPr bwMode="auto">
          <a:xfrm>
            <a:off x="419100" y="1239838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1994" name="Rectangle 22"/>
          <p:cNvSpPr>
            <a:spLocks noChangeArrowheads="1"/>
          </p:cNvSpPr>
          <p:nvPr/>
        </p:nvSpPr>
        <p:spPr bwMode="auto">
          <a:xfrm>
            <a:off x="2035175" y="2139950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1995" name="Freeform 23"/>
          <p:cNvSpPr>
            <a:spLocks/>
          </p:cNvSpPr>
          <p:nvPr/>
        </p:nvSpPr>
        <p:spPr bwMode="auto">
          <a:xfrm>
            <a:off x="1644650" y="1695450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6" name="Line 24"/>
          <p:cNvSpPr>
            <a:spLocks noChangeShapeType="1"/>
          </p:cNvSpPr>
          <p:nvPr/>
        </p:nvSpPr>
        <p:spPr bwMode="auto">
          <a:xfrm flipH="1">
            <a:off x="1943100" y="2201863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1997" name="Picture 25" descr="tv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0150" y="1355725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998" name="Group 26"/>
          <p:cNvGrpSpPr>
            <a:grpSpLocks/>
          </p:cNvGrpSpPr>
          <p:nvPr/>
        </p:nvGrpSpPr>
        <p:grpSpPr bwMode="auto">
          <a:xfrm>
            <a:off x="2676525" y="1470025"/>
            <a:ext cx="850900" cy="527050"/>
            <a:chOff x="-490" y="1664"/>
            <a:chExt cx="1429" cy="842"/>
          </a:xfrm>
        </p:grpSpPr>
        <p:sp>
          <p:nvSpPr>
            <p:cNvPr id="42095" name="AutoShape 27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96" name="Group 28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97" name="Rectangle 29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98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99" name="Group 31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105" name="Rectangle 32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6" name="Rectangle 33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7" name="Rectangle 34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8" name="Rectangle 35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9" name="Rectangle 36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10" name="AutoShape 37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100" name="Picture 38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101" name="Rectangle 39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102" name="Freeform 40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Line 41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104" name="Picture 42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1999" name="Group 43"/>
          <p:cNvGrpSpPr>
            <a:grpSpLocks/>
          </p:cNvGrpSpPr>
          <p:nvPr/>
        </p:nvGrpSpPr>
        <p:grpSpPr bwMode="auto">
          <a:xfrm>
            <a:off x="3578225" y="1463675"/>
            <a:ext cx="850900" cy="527050"/>
            <a:chOff x="-490" y="1664"/>
            <a:chExt cx="1429" cy="842"/>
          </a:xfrm>
        </p:grpSpPr>
        <p:sp>
          <p:nvSpPr>
            <p:cNvPr id="42079" name="AutoShape 44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80" name="Group 45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81" name="Rectangle 46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82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83" name="Group 48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8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0" name="Rectangle 50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1" name="Rectangle 51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2" name="Rectangle 52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3" name="Rectangle 53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4" name="AutoShape 54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84" name="Picture 55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85" name="Rectangle 56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86" name="Freeform 57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Line 58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88" name="Picture 59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000" name="Group 60"/>
          <p:cNvGrpSpPr>
            <a:grpSpLocks/>
          </p:cNvGrpSpPr>
          <p:nvPr/>
        </p:nvGrpSpPr>
        <p:grpSpPr bwMode="auto">
          <a:xfrm>
            <a:off x="2763838" y="2309813"/>
            <a:ext cx="850900" cy="527050"/>
            <a:chOff x="-490" y="1664"/>
            <a:chExt cx="1429" cy="842"/>
          </a:xfrm>
        </p:grpSpPr>
        <p:sp>
          <p:nvSpPr>
            <p:cNvPr id="42063" name="AutoShape 61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64" name="Group 62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65" name="Rectangle 63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66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67" name="Group 65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73" name="Rectangle 66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4" name="Rectangle 67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5" name="Rectangle 68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6" name="Rectangle 69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7" name="Rectangle 70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8" name="AutoShape 71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68" name="Picture 72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69" name="Rectangle 73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70" name="Freeform 74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Line 75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72" name="Picture 76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001" name="Group 77"/>
          <p:cNvGrpSpPr>
            <a:grpSpLocks/>
          </p:cNvGrpSpPr>
          <p:nvPr/>
        </p:nvGrpSpPr>
        <p:grpSpPr bwMode="auto">
          <a:xfrm>
            <a:off x="3630613" y="2319338"/>
            <a:ext cx="850900" cy="527050"/>
            <a:chOff x="-490" y="1664"/>
            <a:chExt cx="1429" cy="842"/>
          </a:xfrm>
        </p:grpSpPr>
        <p:sp>
          <p:nvSpPr>
            <p:cNvPr id="42047" name="AutoShape 78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48" name="Group 79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49" name="Rectangle 80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50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51" name="Group 82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57" name="Rectangle 83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58" name="Rectangle 84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59" name="Rectangle 85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60" name="Rectangle 86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61" name="Rectangle 87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62" name="AutoShape 88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52" name="Picture 89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53" name="Rectangle 90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54" name="Freeform 91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Line 92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56" name="Picture 93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2002" name="Line 94"/>
          <p:cNvSpPr>
            <a:spLocks noChangeShapeType="1"/>
          </p:cNvSpPr>
          <p:nvPr/>
        </p:nvSpPr>
        <p:spPr bwMode="auto">
          <a:xfrm>
            <a:off x="2217738" y="2212975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2003" name="Group 95"/>
          <p:cNvGrpSpPr>
            <a:grpSpLocks/>
          </p:cNvGrpSpPr>
          <p:nvPr/>
        </p:nvGrpSpPr>
        <p:grpSpPr bwMode="auto">
          <a:xfrm>
            <a:off x="4719638" y="1471613"/>
            <a:ext cx="850900" cy="527050"/>
            <a:chOff x="-490" y="1664"/>
            <a:chExt cx="1429" cy="842"/>
          </a:xfrm>
        </p:grpSpPr>
        <p:sp>
          <p:nvSpPr>
            <p:cNvPr id="42031" name="AutoShape 96"/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32" name="Group 97"/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33" name="Rectangle 98"/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34" name="Line 7"/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35" name="Group 100"/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41" name="Rectangle 101"/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2" name="Rectangle 102"/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3" name="Rectangle 103"/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4" name="Rectangle 104"/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5" name="Rectangle 105"/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6" name="AutoShape 106"/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36" name="Picture 107" descr="desktop_computer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37" name="Rectangle 108"/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38" name="Freeform 109"/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Line 110"/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40" name="Picture 111" descr="tv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2004" name="Text Box 112"/>
          <p:cNvSpPr txBox="1">
            <a:spLocks noChangeArrowheads="1"/>
          </p:cNvSpPr>
          <p:nvPr/>
        </p:nvSpPr>
        <p:spPr bwMode="auto">
          <a:xfrm>
            <a:off x="4330700" y="15414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969696"/>
                </a:solidFill>
                <a:latin typeface="Times New Roman" charset="0"/>
              </a:rPr>
              <a:t>…</a:t>
            </a:r>
          </a:p>
        </p:txBody>
      </p:sp>
      <p:sp>
        <p:nvSpPr>
          <p:cNvPr id="42005" name="Line 113"/>
          <p:cNvSpPr>
            <a:spLocks noChangeShapeType="1"/>
          </p:cNvSpPr>
          <p:nvPr/>
        </p:nvSpPr>
        <p:spPr bwMode="auto">
          <a:xfrm flipH="1">
            <a:off x="3311525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6" name="Line 114"/>
          <p:cNvSpPr>
            <a:spLocks noChangeShapeType="1"/>
          </p:cNvSpPr>
          <p:nvPr/>
        </p:nvSpPr>
        <p:spPr bwMode="auto">
          <a:xfrm flipH="1">
            <a:off x="421640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7" name="Line 115"/>
          <p:cNvSpPr>
            <a:spLocks noChangeShapeType="1"/>
          </p:cNvSpPr>
          <p:nvPr/>
        </p:nvSpPr>
        <p:spPr bwMode="auto">
          <a:xfrm flipH="1">
            <a:off x="535305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8" name="Freeform 116"/>
          <p:cNvSpPr>
            <a:spLocks/>
          </p:cNvSpPr>
          <p:nvPr/>
        </p:nvSpPr>
        <p:spPr bwMode="auto">
          <a:xfrm>
            <a:off x="4302125" y="221932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9" name="Freeform 117"/>
          <p:cNvSpPr>
            <a:spLocks/>
          </p:cNvSpPr>
          <p:nvPr/>
        </p:nvSpPr>
        <p:spPr bwMode="auto">
          <a:xfrm>
            <a:off x="3435350" y="221297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0" name="Rectangle 44"/>
          <p:cNvSpPr>
            <a:spLocks noChangeArrowheads="1"/>
          </p:cNvSpPr>
          <p:nvPr/>
        </p:nvSpPr>
        <p:spPr bwMode="auto">
          <a:xfrm>
            <a:off x="5646738" y="1787525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42011" name="Text Box 45"/>
          <p:cNvSpPr txBox="1">
            <a:spLocks noChangeArrowheads="1"/>
          </p:cNvSpPr>
          <p:nvPr/>
        </p:nvSpPr>
        <p:spPr bwMode="auto">
          <a:xfrm>
            <a:off x="5157788" y="1250950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600"/>
              <a:t>cable headend</a:t>
            </a:r>
          </a:p>
        </p:txBody>
      </p:sp>
      <p:sp>
        <p:nvSpPr>
          <p:cNvPr id="42012" name="Freeform 120"/>
          <p:cNvSpPr>
            <a:spLocks/>
          </p:cNvSpPr>
          <p:nvPr/>
        </p:nvSpPr>
        <p:spPr bwMode="auto">
          <a:xfrm>
            <a:off x="5903913" y="1970088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FFFF99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2013" name="Freeform 121"/>
          <p:cNvSpPr>
            <a:spLocks/>
          </p:cNvSpPr>
          <p:nvPr/>
        </p:nvSpPr>
        <p:spPr bwMode="auto">
          <a:xfrm>
            <a:off x="5905500" y="1905000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2014" name="Line 122"/>
          <p:cNvSpPr>
            <a:spLocks noChangeShapeType="1"/>
          </p:cNvSpPr>
          <p:nvPr/>
        </p:nvSpPr>
        <p:spPr bwMode="auto">
          <a:xfrm flipH="1">
            <a:off x="6230938" y="2028825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5" name="Line 123"/>
          <p:cNvSpPr>
            <a:spLocks noChangeShapeType="1"/>
          </p:cNvSpPr>
          <p:nvPr/>
        </p:nvSpPr>
        <p:spPr bwMode="auto">
          <a:xfrm>
            <a:off x="5932488" y="2200275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6" name="Freeform 124"/>
          <p:cNvSpPr>
            <a:spLocks/>
          </p:cNvSpPr>
          <p:nvPr/>
        </p:nvSpPr>
        <p:spPr bwMode="auto">
          <a:xfrm>
            <a:off x="5926138" y="2024063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7" name="Freeform 125"/>
          <p:cNvSpPr>
            <a:spLocks/>
          </p:cNvSpPr>
          <p:nvPr/>
        </p:nvSpPr>
        <p:spPr bwMode="auto">
          <a:xfrm flipV="1">
            <a:off x="5926138" y="2260600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8" name="Text Box 126"/>
          <p:cNvSpPr txBox="1">
            <a:spLocks noChangeArrowheads="1"/>
          </p:cNvSpPr>
          <p:nvPr/>
        </p:nvSpPr>
        <p:spPr bwMode="auto">
          <a:xfrm>
            <a:off x="5711825" y="2449513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en-US" sz="1600"/>
              <a:t>CMTS</a:t>
            </a:r>
          </a:p>
        </p:txBody>
      </p:sp>
      <p:sp>
        <p:nvSpPr>
          <p:cNvPr id="42019" name="AutoShape 127"/>
          <p:cNvSpPr>
            <a:spLocks noChangeArrowheads="1"/>
          </p:cNvSpPr>
          <p:nvPr/>
        </p:nvSpPr>
        <p:spPr bwMode="auto">
          <a:xfrm>
            <a:off x="5507038" y="1524000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42020" name="Freeform 174"/>
          <p:cNvSpPr>
            <a:spLocks/>
          </p:cNvSpPr>
          <p:nvPr/>
        </p:nvSpPr>
        <p:spPr bwMode="auto">
          <a:xfrm>
            <a:off x="6251575" y="2193925"/>
            <a:ext cx="206375" cy="927100"/>
          </a:xfrm>
          <a:custGeom>
            <a:avLst/>
            <a:gdLst>
              <a:gd name="T0" fmla="*/ 0 w 130"/>
              <a:gd name="T1" fmla="*/ 0 h 584"/>
              <a:gd name="T2" fmla="*/ 2147483647 w 130"/>
              <a:gd name="T3" fmla="*/ 0 h 584"/>
              <a:gd name="T4" fmla="*/ 2147483647 w 130"/>
              <a:gd name="T5" fmla="*/ 2147483647 h 584"/>
              <a:gd name="T6" fmla="*/ 0 60000 65536"/>
              <a:gd name="T7" fmla="*/ 0 60000 65536"/>
              <a:gd name="T8" fmla="*/ 0 60000 65536"/>
              <a:gd name="T9" fmla="*/ 0 w 130"/>
              <a:gd name="T10" fmla="*/ 0 h 584"/>
              <a:gd name="T11" fmla="*/ 130 w 130"/>
              <a:gd name="T12" fmla="*/ 584 h 5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0" h="584">
                <a:moveTo>
                  <a:pt x="0" y="0"/>
                </a:moveTo>
                <a:lnTo>
                  <a:pt x="130" y="0"/>
                </a:lnTo>
                <a:lnTo>
                  <a:pt x="130" y="58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" name="Group 175"/>
          <p:cNvGrpSpPr>
            <a:grpSpLocks/>
          </p:cNvGrpSpPr>
          <p:nvPr/>
        </p:nvGrpSpPr>
        <p:grpSpPr bwMode="auto">
          <a:xfrm>
            <a:off x="6210300" y="2355850"/>
            <a:ext cx="2517775" cy="508000"/>
            <a:chOff x="3912" y="1484"/>
            <a:chExt cx="1586" cy="320"/>
          </a:xfrm>
        </p:grpSpPr>
        <p:sp>
          <p:nvSpPr>
            <p:cNvPr id="42029" name="Line 176"/>
            <p:cNvSpPr>
              <a:spLocks noChangeShapeType="1"/>
            </p:cNvSpPr>
            <p:nvPr/>
          </p:nvSpPr>
          <p:spPr bwMode="auto">
            <a:xfrm flipH="1" flipV="1">
              <a:off x="3912" y="1497"/>
              <a:ext cx="711" cy="9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Text Box 177"/>
            <p:cNvSpPr txBox="1">
              <a:spLocks noChangeArrowheads="1"/>
            </p:cNvSpPr>
            <p:nvPr/>
          </p:nvSpPr>
          <p:spPr bwMode="auto">
            <a:xfrm>
              <a:off x="4307" y="1484"/>
              <a:ext cx="119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cable modem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termination system</a:t>
              </a:r>
            </a:p>
          </p:txBody>
        </p:sp>
      </p:grpSp>
      <p:sp>
        <p:nvSpPr>
          <p:cNvPr id="55334" name="Rectangle 3"/>
          <p:cNvSpPr>
            <a:spLocks noChangeArrowheads="1"/>
          </p:cNvSpPr>
          <p:nvPr/>
        </p:nvSpPr>
        <p:spPr bwMode="auto">
          <a:xfrm>
            <a:off x="373063" y="4246563"/>
            <a:ext cx="8401050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HFC: hybrid fiber coax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asymmetric: up to 30Mbps downstream transmission rate, 2 Mbps upstream transmission rate</a:t>
            </a:r>
          </a:p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N</a:t>
            </a:r>
            <a:r>
              <a:rPr lang="en-US" sz="2400" dirty="0" smtClean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etwork </a:t>
            </a: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of cable, fiber attaches homes to ISP router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homes </a:t>
            </a:r>
            <a:r>
              <a:rPr lang="en-US" sz="24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share access network</a:t>
            </a:r>
            <a:r>
              <a:rPr lang="en-US" sz="2400" dirty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to cable headend 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unlike DSL, which has dedicated access to central office</a:t>
            </a:r>
          </a:p>
          <a:p>
            <a:pPr marL="742950" lvl="1" indent="-28575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None/>
              <a:defRPr/>
            </a:pPr>
            <a:endParaRPr lang="en-US" sz="2800" dirty="0">
              <a:latin typeface="Calibri" charset="0"/>
              <a:ea typeface="Calibri" charset="0"/>
              <a:cs typeface="Calibri" charset="0"/>
            </a:endParaRPr>
          </a:p>
        </p:txBody>
      </p:sp>
      <p:grpSp>
        <p:nvGrpSpPr>
          <p:cNvPr id="42025" name="Group 181"/>
          <p:cNvGrpSpPr>
            <a:grpSpLocks/>
          </p:cNvGrpSpPr>
          <p:nvPr/>
        </p:nvGrpSpPr>
        <p:grpSpPr bwMode="auto">
          <a:xfrm>
            <a:off x="560388" y="1928813"/>
            <a:ext cx="609600" cy="609600"/>
            <a:chOff x="-44" y="1473"/>
            <a:chExt cx="981" cy="1105"/>
          </a:xfrm>
        </p:grpSpPr>
        <p:pic>
          <p:nvPicPr>
            <p:cNvPr id="42027" name="Picture 182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28" name="Freeform 18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23" name="Title 41"/>
          <p:cNvSpPr>
            <a:spLocks/>
          </p:cNvSpPr>
          <p:nvPr/>
        </p:nvSpPr>
        <p:spPr bwMode="auto">
          <a:xfrm>
            <a:off x="381000" y="239713"/>
            <a:ext cx="7046913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en-US" sz="4000" dirty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Access </a:t>
            </a:r>
            <a:r>
              <a:rPr lang="en-US" altLang="en-US" sz="4000" dirty="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Network</a:t>
            </a:r>
            <a:r>
              <a:rPr lang="en-US" altLang="en-US" sz="4000" dirty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: </a:t>
            </a:r>
            <a:r>
              <a:rPr lang="en-US" altLang="en-US" sz="4000" dirty="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Cable </a:t>
            </a:r>
            <a:r>
              <a:rPr lang="en-US" altLang="en-US" sz="4000" dirty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N</a:t>
            </a:r>
            <a:r>
              <a:rPr lang="en-US" altLang="en-US" sz="4000" dirty="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etwork</a:t>
            </a:r>
            <a:endParaRPr lang="en-US" altLang="en-US" sz="4000" dirty="0">
              <a:solidFill>
                <a:srgbClr val="8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6889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Title 41"/>
          <p:cNvSpPr>
            <a:spLocks/>
          </p:cNvSpPr>
          <p:nvPr/>
        </p:nvSpPr>
        <p:spPr bwMode="auto">
          <a:xfrm>
            <a:off x="381000" y="239713"/>
            <a:ext cx="6907214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en-US" sz="400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Access </a:t>
            </a:r>
            <a:r>
              <a:rPr lang="en-US" altLang="en-US" sz="400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Network</a:t>
            </a:r>
            <a:r>
              <a:rPr lang="en-US" altLang="en-US" sz="400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: </a:t>
            </a:r>
            <a:r>
              <a:rPr lang="en-US" altLang="en-US" sz="400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Home </a:t>
            </a:r>
            <a:r>
              <a:rPr lang="en-US" altLang="en-US" sz="4000" dirty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N</a:t>
            </a:r>
            <a:r>
              <a:rPr lang="en-US" altLang="en-US" sz="4000" smtClean="0">
                <a:solidFill>
                  <a:srgbClr val="800000"/>
                </a:solidFill>
                <a:latin typeface="Calibri Light" charset="0"/>
                <a:ea typeface="ＭＳ Ｐゴシック" charset="-128"/>
                <a:cs typeface="Calibri Light" charset="0"/>
              </a:rPr>
              <a:t>etwork</a:t>
            </a:r>
            <a:endParaRPr lang="en-US" altLang="en-US" sz="4000" dirty="0">
              <a:solidFill>
                <a:srgbClr val="800000"/>
              </a:solidFill>
              <a:latin typeface="Calibri Light" charset="0"/>
              <a:ea typeface="ＭＳ Ｐゴシック" charset="-128"/>
              <a:cs typeface="Calibri Light" charset="0"/>
            </a:endParaRPr>
          </a:p>
        </p:txBody>
      </p:sp>
      <p:sp>
        <p:nvSpPr>
          <p:cNvPr id="43012" name="AutoShape 99"/>
          <p:cNvSpPr>
            <a:spLocks noChangeArrowheads="1"/>
          </p:cNvSpPr>
          <p:nvPr/>
        </p:nvSpPr>
        <p:spPr bwMode="auto">
          <a:xfrm>
            <a:off x="754063" y="115887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11289" name="Text Box 26"/>
          <p:cNvSpPr txBox="1">
            <a:spLocks noChangeArrowheads="1"/>
          </p:cNvSpPr>
          <p:nvPr/>
        </p:nvSpPr>
        <p:spPr bwMode="auto">
          <a:xfrm>
            <a:off x="5905500" y="3178175"/>
            <a:ext cx="28971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to/from headend or central office</a:t>
            </a:r>
          </a:p>
        </p:txBody>
      </p:sp>
      <p:sp>
        <p:nvSpPr>
          <p:cNvPr id="43014" name="Rectangle 87"/>
          <p:cNvSpPr>
            <a:spLocks noChangeArrowheads="1"/>
          </p:cNvSpPr>
          <p:nvPr/>
        </p:nvSpPr>
        <p:spPr bwMode="auto">
          <a:xfrm>
            <a:off x="1189038" y="191293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43015" name="Group 105"/>
          <p:cNvGrpSpPr>
            <a:grpSpLocks/>
          </p:cNvGrpSpPr>
          <p:nvPr/>
        </p:nvGrpSpPr>
        <p:grpSpPr bwMode="auto">
          <a:xfrm>
            <a:off x="4287838" y="3252788"/>
            <a:ext cx="3000375" cy="361950"/>
            <a:chOff x="2434" y="2109"/>
            <a:chExt cx="1890" cy="228"/>
          </a:xfrm>
        </p:grpSpPr>
        <p:grpSp>
          <p:nvGrpSpPr>
            <p:cNvPr id="43095" name="Group 91"/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43098" name="Rectangle 92"/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099" name="Rectangle 93"/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0" name="Rectangle 94"/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1" name="Rectangle 95"/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2" name="Rectangle 96"/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3" name="AutoShape 97"/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96" name="Line 102"/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Line 104"/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6" name="Group 107"/>
          <p:cNvGrpSpPr>
            <a:grpSpLocks/>
          </p:cNvGrpSpPr>
          <p:nvPr/>
        </p:nvGrpSpPr>
        <p:grpSpPr bwMode="auto">
          <a:xfrm>
            <a:off x="3273425" y="3227388"/>
            <a:ext cx="1065213" cy="455612"/>
            <a:chOff x="2356" y="1300"/>
            <a:chExt cx="555" cy="194"/>
          </a:xfrm>
        </p:grpSpPr>
        <p:sp>
          <p:nvSpPr>
            <p:cNvPr id="43087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3088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3089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3090" name="Group 111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3093" name="Freeform 11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11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91" name="Line 114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Line 115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7" name="Line 116"/>
          <p:cNvSpPr>
            <a:spLocks noChangeShapeType="1"/>
          </p:cNvSpPr>
          <p:nvPr/>
        </p:nvSpPr>
        <p:spPr bwMode="auto">
          <a:xfrm flipH="1">
            <a:off x="2435225" y="3463925"/>
            <a:ext cx="822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3018" name="Group 119"/>
          <p:cNvGrpSpPr>
            <a:grpSpLocks/>
          </p:cNvGrpSpPr>
          <p:nvPr/>
        </p:nvGrpSpPr>
        <p:grpSpPr bwMode="auto">
          <a:xfrm>
            <a:off x="1814513" y="2884488"/>
            <a:ext cx="1068387" cy="820737"/>
            <a:chOff x="2967" y="478"/>
            <a:chExt cx="788" cy="625"/>
          </a:xfrm>
        </p:grpSpPr>
        <p:pic>
          <p:nvPicPr>
            <p:cNvPr id="43085" name="Picture 120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86" name="Picture 121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19" name="Line 122"/>
          <p:cNvSpPr>
            <a:spLocks noChangeShapeType="1"/>
          </p:cNvSpPr>
          <p:nvPr/>
        </p:nvSpPr>
        <p:spPr bwMode="auto">
          <a:xfrm flipH="1" flipV="1">
            <a:off x="3756025" y="27670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138"/>
          <p:cNvGrpSpPr>
            <a:grpSpLocks/>
          </p:cNvGrpSpPr>
          <p:nvPr/>
        </p:nvGrpSpPr>
        <p:grpSpPr bwMode="auto">
          <a:xfrm>
            <a:off x="5326063" y="3703638"/>
            <a:ext cx="2527300" cy="1265237"/>
            <a:chOff x="3355" y="2333"/>
            <a:chExt cx="1592" cy="797"/>
          </a:xfrm>
        </p:grpSpPr>
        <p:sp>
          <p:nvSpPr>
            <p:cNvPr id="43083" name="Text Box 39"/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/>
                <a:t>cable or DSL modem</a:t>
              </a:r>
            </a:p>
          </p:txBody>
        </p:sp>
        <p:sp>
          <p:nvSpPr>
            <p:cNvPr id="43084" name="Line 129"/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" name="Group 139"/>
          <p:cNvGrpSpPr>
            <a:grpSpLocks/>
          </p:cNvGrpSpPr>
          <p:nvPr/>
        </p:nvGrpSpPr>
        <p:grpSpPr bwMode="auto">
          <a:xfrm>
            <a:off x="4060825" y="3695700"/>
            <a:ext cx="2593975" cy="1778000"/>
            <a:chOff x="2558" y="2328"/>
            <a:chExt cx="1634" cy="1120"/>
          </a:xfrm>
        </p:grpSpPr>
        <p:sp>
          <p:nvSpPr>
            <p:cNvPr id="43081" name="Text Box 39"/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/>
                <a:t>router, firewall, NAT</a:t>
              </a:r>
            </a:p>
          </p:txBody>
        </p:sp>
        <p:sp>
          <p:nvSpPr>
            <p:cNvPr id="43082" name="Line 133"/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" name="Group 141"/>
          <p:cNvGrpSpPr>
            <a:grpSpLocks/>
          </p:cNvGrpSpPr>
          <p:nvPr/>
        </p:nvGrpSpPr>
        <p:grpSpPr bwMode="auto">
          <a:xfrm>
            <a:off x="3605213" y="4576763"/>
            <a:ext cx="2927350" cy="1403350"/>
            <a:chOff x="2062" y="2532"/>
            <a:chExt cx="1844" cy="1220"/>
          </a:xfrm>
        </p:grpSpPr>
        <p:sp>
          <p:nvSpPr>
            <p:cNvPr id="43079" name="Line 134"/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Text Box 39"/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2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/>
                <a:t>wired Ethernet (1 Gbps)</a:t>
              </a:r>
            </a:p>
          </p:txBody>
        </p:sp>
      </p:grpSp>
      <p:grpSp>
        <p:nvGrpSpPr>
          <p:cNvPr id="10" name="Group 140"/>
          <p:cNvGrpSpPr>
            <a:grpSpLocks/>
          </p:cNvGrpSpPr>
          <p:nvPr/>
        </p:nvGrpSpPr>
        <p:grpSpPr bwMode="auto">
          <a:xfrm>
            <a:off x="423863" y="3725863"/>
            <a:ext cx="1966912" cy="2043112"/>
            <a:chOff x="267" y="2347"/>
            <a:chExt cx="1239" cy="1287"/>
          </a:xfrm>
        </p:grpSpPr>
        <p:sp>
          <p:nvSpPr>
            <p:cNvPr id="43077" name="Line 136"/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Text Box 39"/>
            <p:cNvSpPr txBox="1">
              <a:spLocks noChangeArrowheads="1"/>
            </p:cNvSpPr>
            <p:nvPr/>
          </p:nvSpPr>
          <p:spPr bwMode="auto">
            <a:xfrm>
              <a:off x="267" y="3300"/>
              <a:ext cx="1239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lnSpc>
                  <a:spcPct val="80000"/>
                </a:lnSpc>
              </a:pPr>
              <a:r>
                <a:rPr lang="en-US" altLang="en-US" sz="1800"/>
                <a:t>wireless access </a:t>
              </a:r>
            </a:p>
            <a:p>
              <a:pPr algn="r">
                <a:lnSpc>
                  <a:spcPct val="80000"/>
                </a:lnSpc>
              </a:pPr>
              <a:r>
                <a:rPr lang="en-US" altLang="en-US" sz="1800"/>
                <a:t>point (54 Mbps)</a:t>
              </a:r>
            </a:p>
          </p:txBody>
        </p:sp>
      </p:grpSp>
      <p:sp>
        <p:nvSpPr>
          <p:cNvPr id="11406" name="Text Box 142"/>
          <p:cNvSpPr txBox="1">
            <a:spLocks noChangeArrowheads="1"/>
          </p:cNvSpPr>
          <p:nvPr/>
        </p:nvSpPr>
        <p:spPr bwMode="auto">
          <a:xfrm>
            <a:off x="1038225" y="1303338"/>
            <a:ext cx="110331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r"/>
            <a:r>
              <a:rPr lang="en-US" altLang="en-US" sz="2000"/>
              <a:t>wireless</a:t>
            </a:r>
          </a:p>
          <a:p>
            <a:pPr algn="r"/>
            <a:r>
              <a:rPr lang="en-US" altLang="en-US" sz="2000"/>
              <a:t>devices</a:t>
            </a:r>
          </a:p>
        </p:txBody>
      </p:sp>
      <p:grpSp>
        <p:nvGrpSpPr>
          <p:cNvPr id="43025" name="Group 143"/>
          <p:cNvGrpSpPr>
            <a:grpSpLocks/>
          </p:cNvGrpSpPr>
          <p:nvPr/>
        </p:nvGrpSpPr>
        <p:grpSpPr bwMode="auto">
          <a:xfrm>
            <a:off x="1384300" y="1954213"/>
            <a:ext cx="733425" cy="758825"/>
            <a:chOff x="2751" y="1851"/>
            <a:chExt cx="462" cy="478"/>
          </a:xfrm>
        </p:grpSpPr>
        <p:pic>
          <p:nvPicPr>
            <p:cNvPr id="43075" name="Picture 144" descr="iphone_stylized_small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76" name="Picture 145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26" name="Line 146"/>
          <p:cNvSpPr>
            <a:spLocks noChangeShapeType="1"/>
          </p:cNvSpPr>
          <p:nvPr/>
        </p:nvSpPr>
        <p:spPr bwMode="auto">
          <a:xfrm>
            <a:off x="3679825" y="3679825"/>
            <a:ext cx="12700" cy="217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11" name="Oval 147"/>
          <p:cNvSpPr>
            <a:spLocks noChangeArrowheads="1"/>
          </p:cNvSpPr>
          <p:nvPr/>
        </p:nvSpPr>
        <p:spPr bwMode="auto">
          <a:xfrm>
            <a:off x="1292687" y="2801938"/>
            <a:ext cx="4689475" cy="1050925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2" name="Group 150"/>
          <p:cNvGrpSpPr>
            <a:grpSpLocks/>
          </p:cNvGrpSpPr>
          <p:nvPr/>
        </p:nvGrpSpPr>
        <p:grpSpPr bwMode="auto">
          <a:xfrm>
            <a:off x="136525" y="3532188"/>
            <a:ext cx="1630363" cy="717550"/>
            <a:chOff x="86" y="2225"/>
            <a:chExt cx="1027" cy="452"/>
          </a:xfrm>
        </p:grpSpPr>
        <p:sp>
          <p:nvSpPr>
            <p:cNvPr id="43073" name="Text Box 148"/>
            <p:cNvSpPr txBox="1">
              <a:spLocks noChangeArrowheads="1"/>
            </p:cNvSpPr>
            <p:nvPr/>
          </p:nvSpPr>
          <p:spPr bwMode="auto">
            <a:xfrm>
              <a:off x="86" y="2357"/>
              <a:ext cx="1027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/>
                <a:t>often combined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/>
                <a:t>in single box</a:t>
              </a:r>
            </a:p>
          </p:txBody>
        </p:sp>
        <p:sp>
          <p:nvSpPr>
            <p:cNvPr id="43074" name="Line 149"/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29" name="Group 151"/>
          <p:cNvGrpSpPr>
            <a:grpSpLocks/>
          </p:cNvGrpSpPr>
          <p:nvPr/>
        </p:nvGrpSpPr>
        <p:grpSpPr bwMode="auto">
          <a:xfrm>
            <a:off x="2379663" y="1566863"/>
            <a:ext cx="954087" cy="1027112"/>
            <a:chOff x="877" y="1008"/>
            <a:chExt cx="2747" cy="2591"/>
          </a:xfrm>
        </p:grpSpPr>
        <p:pic>
          <p:nvPicPr>
            <p:cNvPr id="43050" name="Picture 152" descr="antenna_stylize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51" name="Picture 153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52" name="Freeform 154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3053" name="Picture 155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54" name="Freeform 156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157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158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159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160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161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060" name="Group 162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3067" name="Freeform 163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8" name="Freeform 164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9" name="Freeform 165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0" name="Freeform 166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1" name="Freeform 167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2" name="Freeform 168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61" name="Freeform 169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170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171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172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173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174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0" name="Group 175"/>
          <p:cNvGrpSpPr>
            <a:grpSpLocks/>
          </p:cNvGrpSpPr>
          <p:nvPr/>
        </p:nvGrpSpPr>
        <p:grpSpPr bwMode="auto">
          <a:xfrm>
            <a:off x="3149600" y="2032000"/>
            <a:ext cx="1123950" cy="862013"/>
            <a:chOff x="-44" y="1473"/>
            <a:chExt cx="981" cy="1105"/>
          </a:xfrm>
        </p:grpSpPr>
        <p:pic>
          <p:nvPicPr>
            <p:cNvPr id="43048" name="Picture 176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49" name="Freeform 17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3031" name="Group 178"/>
          <p:cNvGrpSpPr>
            <a:grpSpLocks/>
          </p:cNvGrpSpPr>
          <p:nvPr/>
        </p:nvGrpSpPr>
        <p:grpSpPr bwMode="auto">
          <a:xfrm>
            <a:off x="3090863" y="3838575"/>
            <a:ext cx="849312" cy="712788"/>
            <a:chOff x="-44" y="1473"/>
            <a:chExt cx="981" cy="1105"/>
          </a:xfrm>
        </p:grpSpPr>
        <p:pic>
          <p:nvPicPr>
            <p:cNvPr id="43046" name="Picture 179" descr="desktop_computer_stylized_medium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47" name="Freeform 18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3033" name="Group 98"/>
          <p:cNvGrpSpPr>
            <a:grpSpLocks/>
          </p:cNvGrpSpPr>
          <p:nvPr/>
        </p:nvGrpSpPr>
        <p:grpSpPr bwMode="auto">
          <a:xfrm>
            <a:off x="4486275" y="1708150"/>
            <a:ext cx="958850" cy="1276350"/>
            <a:chOff x="5806938" y="3011924"/>
            <a:chExt cx="347997" cy="396620"/>
          </a:xfrm>
        </p:grpSpPr>
        <p:pic>
          <p:nvPicPr>
            <p:cNvPr id="43044" name="Picture 101" descr="fridge2.png"/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45" name="Picture 1115" descr="antenna_stylize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3034" name="Group 347"/>
          <p:cNvGrpSpPr>
            <a:grpSpLocks/>
          </p:cNvGrpSpPr>
          <p:nvPr/>
        </p:nvGrpSpPr>
        <p:grpSpPr bwMode="auto">
          <a:xfrm>
            <a:off x="3236913" y="3187700"/>
            <a:ext cx="1114425" cy="541338"/>
            <a:chOff x="1871277" y="1576300"/>
            <a:chExt cx="1128371" cy="437861"/>
          </a:xfrm>
        </p:grpSpPr>
        <p:sp>
          <p:nvSpPr>
            <p:cNvPr id="88" name="Oval 87"/>
            <p:cNvSpPr/>
            <p:nvPr/>
          </p:nvSpPr>
          <p:spPr bwMode="auto">
            <a:xfrm flipV="1">
              <a:off x="1874492" y="1694432"/>
              <a:ext cx="1125156" cy="319729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89" name="Rectangle 88"/>
            <p:cNvSpPr/>
            <p:nvPr/>
          </p:nvSpPr>
          <p:spPr bwMode="auto">
            <a:xfrm>
              <a:off x="1871277" y="1739375"/>
              <a:ext cx="1128371" cy="11684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0" name="Oval 89"/>
            <p:cNvSpPr/>
            <p:nvPr/>
          </p:nvSpPr>
          <p:spPr bwMode="auto">
            <a:xfrm flipV="1">
              <a:off x="1871277" y="1576300"/>
              <a:ext cx="1125156" cy="319729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1" name="Freeform 90"/>
            <p:cNvSpPr/>
            <p:nvPr/>
          </p:nvSpPr>
          <p:spPr bwMode="auto">
            <a:xfrm>
              <a:off x="2158995" y="1673888"/>
              <a:ext cx="549719" cy="16050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2" name="Freeform 91"/>
            <p:cNvSpPr/>
            <p:nvPr/>
          </p:nvSpPr>
          <p:spPr bwMode="auto">
            <a:xfrm>
              <a:off x="2102738" y="1632798"/>
              <a:ext cx="662235" cy="11171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3" name="Freeform 92"/>
            <p:cNvSpPr/>
            <p:nvPr/>
          </p:nvSpPr>
          <p:spPr bwMode="auto">
            <a:xfrm>
              <a:off x="2536727" y="1727818"/>
              <a:ext cx="244320" cy="9758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4" name="Freeform 93"/>
            <p:cNvSpPr/>
            <p:nvPr/>
          </p:nvSpPr>
          <p:spPr bwMode="auto">
            <a:xfrm>
              <a:off x="2089879" y="1730386"/>
              <a:ext cx="241105" cy="9630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95" name="Straight Connector 94"/>
            <p:cNvCxnSpPr>
              <a:endCxn id="90" idx="2"/>
            </p:cNvCxnSpPr>
            <p:nvPr/>
          </p:nvCxnSpPr>
          <p:spPr bwMode="auto">
            <a:xfrm flipH="1" flipV="1">
              <a:off x="1871277" y="1736806"/>
              <a:ext cx="3215" cy="12326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/>
            <p:cNvCxnSpPr/>
            <p:nvPr/>
          </p:nvCxnSpPr>
          <p:spPr bwMode="auto">
            <a:xfrm flipH="1" flipV="1">
              <a:off x="2996433" y="1734238"/>
              <a:ext cx="3215" cy="12326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80578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1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89" grpId="0"/>
      <p:bldP spid="11406" grpId="0"/>
      <p:bldP spid="11411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Title 50"/>
          <p:cNvSpPr>
            <a:spLocks noGrp="1"/>
          </p:cNvSpPr>
          <p:nvPr>
            <p:ph type="title" idx="4294967295"/>
          </p:nvPr>
        </p:nvSpPr>
        <p:spPr>
          <a:xfrm>
            <a:off x="507961" y="363833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en-US" sz="4000" dirty="0">
                <a:ea typeface="ＭＳ Ｐゴシック" charset="-128"/>
              </a:rPr>
              <a:t>Enterprise </a:t>
            </a:r>
            <a:r>
              <a:rPr lang="en-US" altLang="en-US" sz="4000" dirty="0" smtClean="0">
                <a:ea typeface="ＭＳ Ｐゴシック" charset="-128"/>
              </a:rPr>
              <a:t>Access </a:t>
            </a:r>
            <a:r>
              <a:rPr lang="en-US" altLang="en-US" dirty="0">
                <a:ea typeface="ＭＳ Ｐゴシック" charset="-128"/>
              </a:rPr>
              <a:t>N</a:t>
            </a:r>
            <a:r>
              <a:rPr lang="en-US" altLang="en-US" sz="4000" dirty="0" smtClean="0">
                <a:ea typeface="ＭＳ Ｐゴシック" charset="-128"/>
              </a:rPr>
              <a:t>etworks </a:t>
            </a:r>
            <a:r>
              <a:rPr lang="en-US" altLang="en-US" sz="4000" dirty="0">
                <a:ea typeface="ＭＳ Ｐゴシック" charset="-128"/>
              </a:rPr>
              <a:t>(Ethernet)</a:t>
            </a:r>
          </a:p>
        </p:txBody>
      </p:sp>
      <p:sp>
        <p:nvSpPr>
          <p:cNvPr id="58371" name="Content Placeholder 52"/>
          <p:cNvSpPr>
            <a:spLocks noGrp="1"/>
          </p:cNvSpPr>
          <p:nvPr>
            <p:ph idx="4294967295"/>
          </p:nvPr>
        </p:nvSpPr>
        <p:spPr>
          <a:xfrm>
            <a:off x="715178" y="4793490"/>
            <a:ext cx="8043863" cy="1414462"/>
          </a:xfrm>
        </p:spPr>
        <p:txBody>
          <a:bodyPr/>
          <a:lstStyle/>
          <a:p>
            <a:pPr marL="287338" indent="-287338" eaLnBrk="1" hangingPunct="1">
              <a:defRPr/>
            </a:pPr>
            <a:r>
              <a:rPr lang="en-US" sz="2400" dirty="0"/>
              <a:t>T</a:t>
            </a:r>
            <a:r>
              <a:rPr lang="en-US" sz="2400" dirty="0" smtClean="0"/>
              <a:t>ypically </a:t>
            </a:r>
            <a:r>
              <a:rPr lang="en-US" sz="2400" dirty="0"/>
              <a:t>used in companies, universities, </a:t>
            </a:r>
            <a:r>
              <a:rPr lang="en-US" sz="2400" dirty="0" smtClean="0"/>
              <a:t>etc.</a:t>
            </a:r>
            <a:endParaRPr lang="en-US" sz="2400" dirty="0"/>
          </a:p>
          <a:p>
            <a:pPr marL="287338" lvl="1" indent="-287338" eaLnBrk="1" hangingPunct="1">
              <a:buSzPct val="100000"/>
              <a:buFont typeface="Wingdings" charset="2"/>
              <a:buChar char="§"/>
              <a:defRPr/>
            </a:pPr>
            <a:r>
              <a:rPr lang="en-US" dirty="0"/>
              <a:t>10 Mbps, 100Mbps, 1Gbps, 10Gbps transmission rates</a:t>
            </a:r>
          </a:p>
          <a:p>
            <a:pPr marL="287338" lvl="1" indent="-287338" eaLnBrk="1" hangingPunct="1">
              <a:buSzPct val="100000"/>
              <a:buFont typeface="Wingdings" charset="2"/>
              <a:buChar char="§"/>
              <a:defRPr/>
            </a:pPr>
            <a:r>
              <a:rPr lang="en-US" dirty="0"/>
              <a:t>T</a:t>
            </a:r>
            <a:r>
              <a:rPr lang="en-US" dirty="0" smtClean="0"/>
              <a:t>oday</a:t>
            </a:r>
            <a:r>
              <a:rPr lang="en-US" dirty="0"/>
              <a:t>, end systems typically connect into Ethernet switch</a:t>
            </a:r>
          </a:p>
          <a:p>
            <a:pPr eaLnBrk="1" hangingPunct="1">
              <a:defRPr/>
            </a:pPr>
            <a:endParaRPr lang="en-US" sz="2400" dirty="0"/>
          </a:p>
        </p:txBody>
      </p:sp>
      <p:sp>
        <p:nvSpPr>
          <p:cNvPr id="45060" name="Line 2"/>
          <p:cNvSpPr>
            <a:spLocks noChangeShapeType="1"/>
          </p:cNvSpPr>
          <p:nvPr/>
        </p:nvSpPr>
        <p:spPr bwMode="auto">
          <a:xfrm>
            <a:off x="2217738" y="31861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1" name="Line 3"/>
          <p:cNvSpPr>
            <a:spLocks noChangeShapeType="1"/>
          </p:cNvSpPr>
          <p:nvPr/>
        </p:nvSpPr>
        <p:spPr bwMode="auto">
          <a:xfrm>
            <a:off x="2636838" y="3194050"/>
            <a:ext cx="0" cy="558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2" name="Line 4"/>
          <p:cNvSpPr>
            <a:spLocks noChangeShapeType="1"/>
          </p:cNvSpPr>
          <p:nvPr/>
        </p:nvSpPr>
        <p:spPr bwMode="auto">
          <a:xfrm flipH="1">
            <a:off x="1614488" y="3167063"/>
            <a:ext cx="6969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63" name="Group 51"/>
          <p:cNvGrpSpPr>
            <a:grpSpLocks/>
          </p:cNvGrpSpPr>
          <p:nvPr/>
        </p:nvGrpSpPr>
        <p:grpSpPr bwMode="auto">
          <a:xfrm>
            <a:off x="2016125" y="2873375"/>
            <a:ext cx="1052513" cy="355600"/>
            <a:chOff x="4410" y="1365"/>
            <a:chExt cx="663" cy="224"/>
          </a:xfrm>
        </p:grpSpPr>
        <p:sp>
          <p:nvSpPr>
            <p:cNvPr id="45261" name="Rectangle 52"/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262" name="AutoShape 53"/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263" name="Freeform 54"/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4" name="Freeform 55"/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265" name="Freeform 56"/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5064" name="Line 59"/>
          <p:cNvSpPr>
            <a:spLocks noChangeShapeType="1"/>
          </p:cNvSpPr>
          <p:nvPr/>
        </p:nvSpPr>
        <p:spPr bwMode="auto">
          <a:xfrm flipH="1">
            <a:off x="1108075" y="2946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5" name="Line 61"/>
          <p:cNvSpPr>
            <a:spLocks noChangeShapeType="1"/>
          </p:cNvSpPr>
          <p:nvPr/>
        </p:nvSpPr>
        <p:spPr bwMode="auto">
          <a:xfrm flipV="1">
            <a:off x="2389188" y="2328863"/>
            <a:ext cx="0" cy="53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66" name="Group 62"/>
          <p:cNvGrpSpPr>
            <a:grpSpLocks/>
          </p:cNvGrpSpPr>
          <p:nvPr/>
        </p:nvGrpSpPr>
        <p:grpSpPr bwMode="auto">
          <a:xfrm>
            <a:off x="2089150" y="1876425"/>
            <a:ext cx="873125" cy="627063"/>
            <a:chOff x="2967" y="478"/>
            <a:chExt cx="788" cy="625"/>
          </a:xfrm>
        </p:grpSpPr>
        <p:pic>
          <p:nvPicPr>
            <p:cNvPr id="45259" name="Picture 63" descr="access_point_stylized_small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60" name="Picture 64" descr="antenna_radiation_stylized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5067" name="Group 65"/>
          <p:cNvGrpSpPr>
            <a:grpSpLocks/>
          </p:cNvGrpSpPr>
          <p:nvPr/>
        </p:nvGrpSpPr>
        <p:grpSpPr bwMode="auto">
          <a:xfrm>
            <a:off x="2746375" y="1231900"/>
            <a:ext cx="622300" cy="706438"/>
            <a:chOff x="877" y="1008"/>
            <a:chExt cx="2747" cy="2591"/>
          </a:xfrm>
        </p:grpSpPr>
        <p:pic>
          <p:nvPicPr>
            <p:cNvPr id="45236" name="Picture 66" descr="antenna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37" name="Picture 67" descr="laptop_keyboar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38" name="Freeform 68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5239" name="Picture 69" descr="screen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40" name="Freeform 70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71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72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73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74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75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246" name="Group 76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53" name="Freeform 77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Freeform 78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5" name="Freeform 79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6" name="Freeform 80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7" name="Freeform 81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Freeform 82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47" name="Freeform 83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84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85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86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87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88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8" name="Group 89"/>
          <p:cNvGrpSpPr>
            <a:grpSpLocks/>
          </p:cNvGrpSpPr>
          <p:nvPr/>
        </p:nvGrpSpPr>
        <p:grpSpPr bwMode="auto">
          <a:xfrm>
            <a:off x="1216025" y="1511300"/>
            <a:ext cx="566738" cy="625475"/>
            <a:chOff x="877" y="1008"/>
            <a:chExt cx="2747" cy="2591"/>
          </a:xfrm>
        </p:grpSpPr>
        <p:pic>
          <p:nvPicPr>
            <p:cNvPr id="45213" name="Picture 90" descr="antenna_stylize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14" name="Picture 91" descr="laptop_keyboard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15" name="Freeform 92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5216" name="Picture 93" descr="screen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17" name="Freeform 94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95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96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97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98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99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223" name="Group 100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30" name="Freeform 101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1" name="Freeform 102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2" name="Freeform 103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3" name="Freeform 104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Freeform 105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5" name="Freeform 106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24" name="Freeform 107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108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109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110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111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112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9" name="Group 113"/>
          <p:cNvGrpSpPr>
            <a:grpSpLocks/>
          </p:cNvGrpSpPr>
          <p:nvPr/>
        </p:nvGrpSpPr>
        <p:grpSpPr bwMode="auto">
          <a:xfrm>
            <a:off x="1963738" y="1203325"/>
            <a:ext cx="635000" cy="615950"/>
            <a:chOff x="877" y="1008"/>
            <a:chExt cx="2747" cy="2591"/>
          </a:xfrm>
        </p:grpSpPr>
        <p:pic>
          <p:nvPicPr>
            <p:cNvPr id="45190" name="Picture 114" descr="antenna_stylized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191" name="Picture 115" descr="laptop_keyboard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92" name="Freeform 116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5193" name="Picture 117" descr="screen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94" name="Freeform 118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119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120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121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122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123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200" name="Group 124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07" name="Freeform 125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8" name="Freeform 126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9" name="Freeform 127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Freeform 128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1" name="Freeform 129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2" name="Freeform 130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01" name="Freeform 131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132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133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134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135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136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0" name="Group 296"/>
          <p:cNvGrpSpPr>
            <a:grpSpLocks/>
          </p:cNvGrpSpPr>
          <p:nvPr/>
        </p:nvGrpSpPr>
        <p:grpSpPr bwMode="auto">
          <a:xfrm>
            <a:off x="4429125" y="1851025"/>
            <a:ext cx="1166813" cy="479425"/>
            <a:chOff x="2356" y="1300"/>
            <a:chExt cx="555" cy="194"/>
          </a:xfrm>
        </p:grpSpPr>
        <p:sp>
          <p:nvSpPr>
            <p:cNvPr id="45182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5183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5184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5185" name="Group 300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5188" name="Freeform 301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9" name="Freeform 302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186" name="Line 303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Line 304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71" name="Line 305"/>
          <p:cNvSpPr>
            <a:spLocks noChangeShapeType="1"/>
          </p:cNvSpPr>
          <p:nvPr/>
        </p:nvSpPr>
        <p:spPr bwMode="auto">
          <a:xfrm flipV="1">
            <a:off x="2778125" y="2111375"/>
            <a:ext cx="1668463" cy="7667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2" name="Line 306"/>
          <p:cNvSpPr>
            <a:spLocks noChangeShapeType="1"/>
          </p:cNvSpPr>
          <p:nvPr/>
        </p:nvSpPr>
        <p:spPr bwMode="auto">
          <a:xfrm>
            <a:off x="4594225" y="3005138"/>
            <a:ext cx="0" cy="6524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3" name="Line 340"/>
          <p:cNvSpPr>
            <a:spLocks noChangeShapeType="1"/>
          </p:cNvSpPr>
          <p:nvPr/>
        </p:nvSpPr>
        <p:spPr bwMode="auto">
          <a:xfrm>
            <a:off x="4975225" y="2997200"/>
            <a:ext cx="0" cy="6524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74" name="Group 230"/>
          <p:cNvGrpSpPr>
            <a:grpSpLocks/>
          </p:cNvGrpSpPr>
          <p:nvPr/>
        </p:nvGrpSpPr>
        <p:grpSpPr bwMode="auto">
          <a:xfrm>
            <a:off x="4432300" y="3616325"/>
            <a:ext cx="365125" cy="766763"/>
            <a:chOff x="4140" y="429"/>
            <a:chExt cx="1425" cy="2396"/>
          </a:xfrm>
        </p:grpSpPr>
        <p:sp>
          <p:nvSpPr>
            <p:cNvPr id="45150" name="Freeform 23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Rectangle 23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52" name="Freeform 23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23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Rectangle 23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55" name="Group 23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80" name="AutoShape 23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81" name="AutoShape 23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56" name="Rectangle 23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57" name="Group 24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178" name="AutoShape 24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79" name="AutoShape 24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58" name="Rectangle 24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59" name="Rectangle 24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60" name="Group 24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76" name="AutoShape 24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77" name="AutoShape 24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61" name="Freeform 24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162" name="Group 24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174" name="AutoShape 25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75" name="AutoShape 25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63" name="Rectangle 25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64" name="Freeform 25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25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Oval 25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67" name="Freeform 25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AutoShape 25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69" name="AutoShape 25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70" name="Oval 25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71" name="Oval 26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5172" name="Oval 26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73" name="Rectangle 26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5075" name="Line 342"/>
          <p:cNvSpPr>
            <a:spLocks noChangeShapeType="1"/>
          </p:cNvSpPr>
          <p:nvPr/>
        </p:nvSpPr>
        <p:spPr bwMode="auto">
          <a:xfrm>
            <a:off x="3017838" y="3208338"/>
            <a:ext cx="503237" cy="3317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6" name="Text Box 343"/>
          <p:cNvSpPr txBox="1">
            <a:spLocks noChangeArrowheads="1"/>
          </p:cNvSpPr>
          <p:nvPr/>
        </p:nvSpPr>
        <p:spPr bwMode="auto">
          <a:xfrm>
            <a:off x="3051175" y="3538538"/>
            <a:ext cx="12128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Ethernet </a:t>
            </a:r>
          </a:p>
          <a:p>
            <a:pPr algn="ctr">
              <a:lnSpc>
                <a:spcPct val="85000"/>
              </a:lnSpc>
            </a:pPr>
            <a:r>
              <a:rPr lang="en-US" altLang="en-US" sz="2000"/>
              <a:t>switch</a:t>
            </a:r>
          </a:p>
        </p:txBody>
      </p:sp>
      <p:sp>
        <p:nvSpPr>
          <p:cNvPr id="45077" name="Line 344"/>
          <p:cNvSpPr>
            <a:spLocks noChangeShapeType="1"/>
          </p:cNvSpPr>
          <p:nvPr/>
        </p:nvSpPr>
        <p:spPr bwMode="auto">
          <a:xfrm>
            <a:off x="5307013" y="3954463"/>
            <a:ext cx="525462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8" name="Text Box 345"/>
          <p:cNvSpPr txBox="1">
            <a:spLocks noChangeArrowheads="1"/>
          </p:cNvSpPr>
          <p:nvPr/>
        </p:nvSpPr>
        <p:spPr bwMode="auto">
          <a:xfrm>
            <a:off x="5667375" y="3552825"/>
            <a:ext cx="20621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institutional mail,</a:t>
            </a:r>
          </a:p>
          <a:p>
            <a:pPr algn="ctr">
              <a:lnSpc>
                <a:spcPct val="85000"/>
              </a:lnSpc>
            </a:pPr>
            <a:r>
              <a:rPr lang="en-US" altLang="en-US" sz="2000"/>
              <a:t>web servers</a:t>
            </a:r>
          </a:p>
        </p:txBody>
      </p:sp>
      <p:sp>
        <p:nvSpPr>
          <p:cNvPr id="45079" name="Text Box 346"/>
          <p:cNvSpPr txBox="1">
            <a:spLocks noChangeArrowheads="1"/>
          </p:cNvSpPr>
          <p:nvPr/>
        </p:nvSpPr>
        <p:spPr bwMode="auto">
          <a:xfrm>
            <a:off x="6332538" y="2986088"/>
            <a:ext cx="2187575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institutional router</a:t>
            </a:r>
          </a:p>
        </p:txBody>
      </p:sp>
      <p:sp>
        <p:nvSpPr>
          <p:cNvPr id="45080" name="Line 347"/>
          <p:cNvSpPr>
            <a:spLocks noChangeShapeType="1"/>
          </p:cNvSpPr>
          <p:nvPr/>
        </p:nvSpPr>
        <p:spPr bwMode="auto">
          <a:xfrm>
            <a:off x="5505450" y="2368550"/>
            <a:ext cx="1006475" cy="6635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1" name="Line 348"/>
          <p:cNvSpPr>
            <a:spLocks noChangeShapeType="1"/>
          </p:cNvSpPr>
          <p:nvPr/>
        </p:nvSpPr>
        <p:spPr bwMode="auto">
          <a:xfrm>
            <a:off x="5578475" y="2032000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2" name="Line 349"/>
          <p:cNvSpPr>
            <a:spLocks noChangeShapeType="1"/>
          </p:cNvSpPr>
          <p:nvPr/>
        </p:nvSpPr>
        <p:spPr bwMode="auto">
          <a:xfrm>
            <a:off x="6608763" y="2028825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3" name="Line 350"/>
          <p:cNvSpPr>
            <a:spLocks noChangeShapeType="1"/>
          </p:cNvSpPr>
          <p:nvPr/>
        </p:nvSpPr>
        <p:spPr bwMode="auto">
          <a:xfrm>
            <a:off x="5999163" y="2117725"/>
            <a:ext cx="503237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4" name="Text Box 351"/>
          <p:cNvSpPr txBox="1">
            <a:spLocks noChangeArrowheads="1"/>
          </p:cNvSpPr>
          <p:nvPr/>
        </p:nvSpPr>
        <p:spPr bwMode="auto">
          <a:xfrm>
            <a:off x="6475413" y="2320925"/>
            <a:ext cx="2259012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institutional link to </a:t>
            </a:r>
          </a:p>
          <a:p>
            <a:pPr algn="ctr">
              <a:lnSpc>
                <a:spcPct val="85000"/>
              </a:lnSpc>
            </a:pPr>
            <a:r>
              <a:rPr lang="en-US" altLang="en-US" sz="2000"/>
              <a:t>ISP (Internet)</a:t>
            </a:r>
          </a:p>
          <a:p>
            <a:pPr algn="ctr">
              <a:lnSpc>
                <a:spcPct val="85000"/>
              </a:lnSpc>
            </a:pPr>
            <a:endParaRPr lang="en-US" altLang="en-US" sz="2000"/>
          </a:p>
        </p:txBody>
      </p:sp>
      <p:grpSp>
        <p:nvGrpSpPr>
          <p:cNvPr id="45085" name="Group 353"/>
          <p:cNvGrpSpPr>
            <a:grpSpLocks/>
          </p:cNvGrpSpPr>
          <p:nvPr/>
        </p:nvGrpSpPr>
        <p:grpSpPr bwMode="auto">
          <a:xfrm>
            <a:off x="4397375" y="2636838"/>
            <a:ext cx="1052513" cy="355600"/>
            <a:chOff x="4410" y="1365"/>
            <a:chExt cx="663" cy="224"/>
          </a:xfrm>
        </p:grpSpPr>
        <p:sp>
          <p:nvSpPr>
            <p:cNvPr id="45145" name="Rectangle 354"/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46" name="AutoShape 355"/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47" name="Freeform 356"/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357"/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49" name="Freeform 358"/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5086" name="Line 359"/>
          <p:cNvSpPr>
            <a:spLocks noChangeShapeType="1"/>
          </p:cNvSpPr>
          <p:nvPr/>
        </p:nvSpPr>
        <p:spPr bwMode="auto">
          <a:xfrm>
            <a:off x="4983163" y="2332038"/>
            <a:ext cx="0" cy="2968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87" name="Group 360"/>
          <p:cNvGrpSpPr>
            <a:grpSpLocks/>
          </p:cNvGrpSpPr>
          <p:nvPr/>
        </p:nvGrpSpPr>
        <p:grpSpPr bwMode="auto">
          <a:xfrm>
            <a:off x="4872038" y="3609975"/>
            <a:ext cx="365125" cy="766763"/>
            <a:chOff x="4140" y="429"/>
            <a:chExt cx="1425" cy="2396"/>
          </a:xfrm>
        </p:grpSpPr>
        <p:sp>
          <p:nvSpPr>
            <p:cNvPr id="45113" name="Freeform 36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Rectangle 362"/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15" name="Freeform 36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36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Rectangle 365"/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18" name="Group 36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43" name="AutoShape 367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44" name="AutoShape 368"/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19" name="Rectangle 369"/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20" name="Group 37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141" name="AutoShape 371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42" name="AutoShape 37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21" name="Rectangle 373"/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22" name="Rectangle 374"/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23" name="Group 37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39" name="AutoShape 376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40" name="AutoShape 377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24" name="Freeform 37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125" name="Group 37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137" name="AutoShape 3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38" name="AutoShape 381"/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26" name="Rectangle 382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27" name="Freeform 38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38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Oval 385"/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0" name="Freeform 38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AutoShape 387"/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2" name="AutoShape 388"/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3" name="Oval 389"/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4" name="Oval 390"/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5135" name="Oval 391"/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6" name="Rectangle 392"/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5088" name="Line 393"/>
          <p:cNvSpPr>
            <a:spLocks noChangeShapeType="1"/>
          </p:cNvSpPr>
          <p:nvPr/>
        </p:nvSpPr>
        <p:spPr bwMode="auto">
          <a:xfrm flipH="1">
            <a:off x="3638550" y="3051175"/>
            <a:ext cx="788988" cy="50323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90" name="Group 395"/>
          <p:cNvGrpSpPr>
            <a:grpSpLocks/>
          </p:cNvGrpSpPr>
          <p:nvPr/>
        </p:nvGrpSpPr>
        <p:grpSpPr bwMode="auto">
          <a:xfrm>
            <a:off x="606425" y="2566988"/>
            <a:ext cx="723900" cy="665162"/>
            <a:chOff x="-44" y="1473"/>
            <a:chExt cx="981" cy="1105"/>
          </a:xfrm>
        </p:grpSpPr>
        <p:pic>
          <p:nvPicPr>
            <p:cNvPr id="45111" name="Picture 396" descr="desktop_computer_stylized_medium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12" name="Freeform 39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5091" name="Group 398"/>
          <p:cNvGrpSpPr>
            <a:grpSpLocks/>
          </p:cNvGrpSpPr>
          <p:nvPr/>
        </p:nvGrpSpPr>
        <p:grpSpPr bwMode="auto">
          <a:xfrm>
            <a:off x="1000125" y="3016250"/>
            <a:ext cx="723900" cy="665163"/>
            <a:chOff x="-44" y="1473"/>
            <a:chExt cx="981" cy="1105"/>
          </a:xfrm>
        </p:grpSpPr>
        <p:pic>
          <p:nvPicPr>
            <p:cNvPr id="45109" name="Picture 399" descr="desktop_computer_stylized_medium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10" name="Freeform 40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5092" name="Group 401"/>
          <p:cNvGrpSpPr>
            <a:grpSpLocks/>
          </p:cNvGrpSpPr>
          <p:nvPr/>
        </p:nvGrpSpPr>
        <p:grpSpPr bwMode="auto">
          <a:xfrm>
            <a:off x="1611313" y="3592513"/>
            <a:ext cx="723900" cy="665162"/>
            <a:chOff x="-44" y="1473"/>
            <a:chExt cx="981" cy="1105"/>
          </a:xfrm>
        </p:grpSpPr>
        <p:pic>
          <p:nvPicPr>
            <p:cNvPr id="45107" name="Picture 402" descr="desktop_computer_stylized_medium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08" name="Freeform 40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5093" name="Group 404"/>
          <p:cNvGrpSpPr>
            <a:grpSpLocks/>
          </p:cNvGrpSpPr>
          <p:nvPr/>
        </p:nvGrpSpPr>
        <p:grpSpPr bwMode="auto">
          <a:xfrm>
            <a:off x="2184400" y="3606800"/>
            <a:ext cx="723900" cy="665163"/>
            <a:chOff x="-44" y="1473"/>
            <a:chExt cx="981" cy="1105"/>
          </a:xfrm>
        </p:grpSpPr>
        <p:pic>
          <p:nvPicPr>
            <p:cNvPr id="45105" name="Picture 405" descr="desktop_computer_stylized_medium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06" name="Freeform 40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5095" name="Group 347"/>
          <p:cNvGrpSpPr>
            <a:grpSpLocks/>
          </p:cNvGrpSpPr>
          <p:nvPr/>
        </p:nvGrpSpPr>
        <p:grpSpPr bwMode="auto">
          <a:xfrm>
            <a:off x="4386263" y="1743075"/>
            <a:ext cx="1262062" cy="647700"/>
            <a:chOff x="1871277" y="1576300"/>
            <a:chExt cx="1128371" cy="437861"/>
          </a:xfrm>
        </p:grpSpPr>
        <p:sp>
          <p:nvSpPr>
            <p:cNvPr id="202" name="Oval 201"/>
            <p:cNvSpPr/>
            <p:nvPr/>
          </p:nvSpPr>
          <p:spPr bwMode="auto">
            <a:xfrm flipV="1">
              <a:off x="1874116" y="1694351"/>
              <a:ext cx="1125532" cy="31981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03" name="Rectangle 202"/>
            <p:cNvSpPr/>
            <p:nvPr/>
          </p:nvSpPr>
          <p:spPr bwMode="auto">
            <a:xfrm>
              <a:off x="1871277" y="1739425"/>
              <a:ext cx="1128371" cy="1159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4" name="Oval 203"/>
            <p:cNvSpPr/>
            <p:nvPr/>
          </p:nvSpPr>
          <p:spPr bwMode="auto">
            <a:xfrm flipV="1">
              <a:off x="1871277" y="1576300"/>
              <a:ext cx="1125532" cy="31981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05" name="Freeform 204"/>
            <p:cNvSpPr/>
            <p:nvPr/>
          </p:nvSpPr>
          <p:spPr bwMode="auto">
            <a:xfrm>
              <a:off x="2159402" y="1672887"/>
              <a:ext cx="549283" cy="16097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6" name="Freeform 205"/>
            <p:cNvSpPr/>
            <p:nvPr/>
          </p:nvSpPr>
          <p:spPr bwMode="auto">
            <a:xfrm>
              <a:off x="2102628" y="1633179"/>
              <a:ext cx="662830" cy="11161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7" name="Freeform 206"/>
            <p:cNvSpPr/>
            <p:nvPr/>
          </p:nvSpPr>
          <p:spPr bwMode="auto">
            <a:xfrm>
              <a:off x="2536945" y="1727620"/>
              <a:ext cx="244126" cy="9766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8" name="Freeform 207"/>
            <p:cNvSpPr/>
            <p:nvPr/>
          </p:nvSpPr>
          <p:spPr bwMode="auto">
            <a:xfrm>
              <a:off x="2089855" y="1729766"/>
              <a:ext cx="241287" cy="9766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09" name="Straight Connector 208"/>
            <p:cNvCxnSpPr>
              <a:endCxn id="204" idx="2"/>
            </p:cNvCxnSpPr>
            <p:nvPr/>
          </p:nvCxnSpPr>
          <p:spPr bwMode="auto">
            <a:xfrm flipH="1" flipV="1">
              <a:off x="1871277" y="1737278"/>
              <a:ext cx="2839" cy="12341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/>
            <p:cNvCxnSpPr/>
            <p:nvPr/>
          </p:nvCxnSpPr>
          <p:spPr bwMode="auto">
            <a:xfrm flipH="1" flipV="1">
              <a:off x="2996809" y="1735132"/>
              <a:ext cx="2839" cy="1223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03978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00744" y="169863"/>
            <a:ext cx="8382000" cy="984250"/>
          </a:xfrm>
        </p:spPr>
        <p:txBody>
          <a:bodyPr/>
          <a:lstStyle/>
          <a:p>
            <a:pPr eaLnBrk="1" hangingPunct="1"/>
            <a:r>
              <a:rPr lang="en-US" altLang="en-US" sz="3600" dirty="0">
                <a:ea typeface="ＭＳ Ｐゴシック" charset="-128"/>
              </a:rPr>
              <a:t>Wireless </a:t>
            </a:r>
            <a:r>
              <a:rPr lang="en-US" altLang="en-US" sz="3600" dirty="0" smtClean="0">
                <a:ea typeface="ＭＳ Ｐゴシック" charset="-128"/>
              </a:rPr>
              <a:t>Access </a:t>
            </a:r>
            <a:r>
              <a:rPr lang="en-US" altLang="en-US" sz="3600" dirty="0">
                <a:ea typeface="ＭＳ Ｐゴシック" charset="-128"/>
              </a:rPr>
              <a:t>N</a:t>
            </a:r>
            <a:r>
              <a:rPr lang="en-US" altLang="en-US" sz="3600" dirty="0" smtClean="0">
                <a:ea typeface="ＭＳ Ｐゴシック" charset="-128"/>
              </a:rPr>
              <a:t>etworks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46083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68087" y="1322388"/>
            <a:ext cx="8370888" cy="865187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 dirty="0"/>
              <a:t>S</a:t>
            </a:r>
            <a:r>
              <a:rPr lang="en-US" altLang="en-US" sz="2400" dirty="0" smtClean="0"/>
              <a:t>hared </a:t>
            </a:r>
            <a:r>
              <a:rPr lang="en-US" altLang="en-US" sz="2400" i="1" dirty="0"/>
              <a:t>wireless</a:t>
            </a:r>
            <a:r>
              <a:rPr lang="en-US" altLang="en-US" sz="2400" dirty="0"/>
              <a:t> access network connects end system to router</a:t>
            </a:r>
          </a:p>
          <a:p>
            <a:pPr marL="682625" lvl="1" indent="-225425" eaLnBrk="1" hangingPunct="1"/>
            <a:r>
              <a:rPr lang="en-US" altLang="en-US" dirty="0"/>
              <a:t>via base station aka </a:t>
            </a:r>
            <a:r>
              <a:rPr lang="ja-JP" altLang="en-US" dirty="0"/>
              <a:t>“</a:t>
            </a:r>
            <a:r>
              <a:rPr lang="en-US" altLang="ja-JP" dirty="0"/>
              <a:t>access point</a:t>
            </a:r>
            <a:r>
              <a:rPr lang="ja-JP" altLang="en-US" dirty="0"/>
              <a:t>”</a:t>
            </a:r>
            <a:endParaRPr lang="en-US" altLang="en-US" dirty="0"/>
          </a:p>
        </p:txBody>
      </p:sp>
      <p:sp>
        <p:nvSpPr>
          <p:cNvPr id="46085" name="Rectangle 3"/>
          <p:cNvSpPr>
            <a:spLocks noChangeArrowheads="1"/>
          </p:cNvSpPr>
          <p:nvPr/>
        </p:nvSpPr>
        <p:spPr bwMode="auto">
          <a:xfrm>
            <a:off x="511487" y="2552934"/>
            <a:ext cx="4079875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W</a:t>
            </a:r>
            <a:r>
              <a:rPr lang="en-US" altLang="en-US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ireless </a:t>
            </a:r>
            <a:r>
              <a:rPr lang="en-US" altLang="en-US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LANs: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within building (100 ft.)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802.11b/g/n (</a:t>
            </a:r>
            <a:r>
              <a:rPr lang="en-US" altLang="en-US" dirty="0" err="1">
                <a:latin typeface="Calibri" charset="0"/>
                <a:ea typeface="Calibri" charset="0"/>
                <a:cs typeface="Calibri" charset="0"/>
              </a:rPr>
              <a:t>WiFi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): 11, 54, 450 Mbps transmission rate</a:t>
            </a:r>
          </a:p>
        </p:txBody>
      </p:sp>
      <p:sp>
        <p:nvSpPr>
          <p:cNvPr id="46086" name="Rectangle 3"/>
          <p:cNvSpPr>
            <a:spLocks noChangeArrowheads="1"/>
          </p:cNvSpPr>
          <p:nvPr/>
        </p:nvSpPr>
        <p:spPr bwMode="auto">
          <a:xfrm>
            <a:off x="4682054" y="2189013"/>
            <a:ext cx="4619625" cy="2625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Char char="v"/>
            </a:pPr>
            <a:endParaRPr lang="en-US" altLang="en-US" dirty="0">
              <a:latin typeface="Calibri" charset="0"/>
              <a:ea typeface="Calibri" charset="0"/>
              <a:cs typeface="Calibri" charset="0"/>
            </a:endParaRP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W</a:t>
            </a:r>
            <a:r>
              <a:rPr lang="en-US" altLang="en-US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ide-area </a:t>
            </a:r>
            <a:r>
              <a:rPr lang="en-US" altLang="en-US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wireless access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provided by telco (cellular) operator, 10</a:t>
            </a:r>
            <a:r>
              <a:rPr lang="ja-JP" altLang="en-US" dirty="0">
                <a:latin typeface="Calibri" charset="0"/>
                <a:ea typeface="Calibri" charset="0"/>
                <a:cs typeface="Calibri" charset="0"/>
              </a:rPr>
              <a:t>’</a:t>
            </a:r>
            <a:r>
              <a:rPr lang="en-US" altLang="ja-JP" dirty="0">
                <a:latin typeface="Calibri" charset="0"/>
                <a:ea typeface="Calibri" charset="0"/>
                <a:cs typeface="Calibri" charset="0"/>
              </a:rPr>
              <a:t>s km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between 1 and 10 Mbps 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3G, 4G: LTE</a:t>
            </a:r>
          </a:p>
        </p:txBody>
      </p:sp>
      <p:grpSp>
        <p:nvGrpSpPr>
          <p:cNvPr id="46087" name="Group 85"/>
          <p:cNvGrpSpPr>
            <a:grpSpLocks/>
          </p:cNvGrpSpPr>
          <p:nvPr/>
        </p:nvGrpSpPr>
        <p:grpSpPr bwMode="auto">
          <a:xfrm>
            <a:off x="959162" y="4445000"/>
            <a:ext cx="2487613" cy="1562100"/>
            <a:chOff x="2889" y="1631"/>
            <a:chExt cx="980" cy="743"/>
          </a:xfrm>
        </p:grpSpPr>
        <p:sp>
          <p:nvSpPr>
            <p:cNvPr id="46212" name="Rectangle 86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13" name="AutoShape 87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46088" name="Line 110"/>
          <p:cNvSpPr>
            <a:spLocks noChangeShapeType="1"/>
          </p:cNvSpPr>
          <p:nvPr/>
        </p:nvSpPr>
        <p:spPr bwMode="auto">
          <a:xfrm>
            <a:off x="2603812" y="5849937"/>
            <a:ext cx="0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9" name="Line 116"/>
          <p:cNvSpPr>
            <a:spLocks noChangeShapeType="1"/>
          </p:cNvSpPr>
          <p:nvPr/>
        </p:nvSpPr>
        <p:spPr bwMode="auto">
          <a:xfrm flipV="1">
            <a:off x="2003737" y="5715000"/>
            <a:ext cx="287338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6090" name="Group 228"/>
          <p:cNvGrpSpPr>
            <a:grpSpLocks/>
          </p:cNvGrpSpPr>
          <p:nvPr/>
        </p:nvGrpSpPr>
        <p:grpSpPr bwMode="auto">
          <a:xfrm>
            <a:off x="2279962" y="5557837"/>
            <a:ext cx="666750" cy="284163"/>
            <a:chOff x="4650" y="1129"/>
            <a:chExt cx="246" cy="95"/>
          </a:xfrm>
        </p:grpSpPr>
        <p:sp>
          <p:nvSpPr>
            <p:cNvPr id="46204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46205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46206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46207" name="Group 232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6210" name="Freeform 2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2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208" name="Line 235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Line 236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1" name="Group 246"/>
          <p:cNvGrpSpPr>
            <a:grpSpLocks/>
          </p:cNvGrpSpPr>
          <p:nvPr/>
        </p:nvGrpSpPr>
        <p:grpSpPr bwMode="auto">
          <a:xfrm>
            <a:off x="1527487" y="5324475"/>
            <a:ext cx="863600" cy="588962"/>
            <a:chOff x="2967" y="478"/>
            <a:chExt cx="788" cy="625"/>
          </a:xfrm>
        </p:grpSpPr>
        <p:pic>
          <p:nvPicPr>
            <p:cNvPr id="46202" name="Picture 247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203" name="Picture 248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092" name="Group 390"/>
          <p:cNvGrpSpPr>
            <a:grpSpLocks/>
          </p:cNvGrpSpPr>
          <p:nvPr/>
        </p:nvGrpSpPr>
        <p:grpSpPr bwMode="auto">
          <a:xfrm>
            <a:off x="1441762" y="4556125"/>
            <a:ext cx="757238" cy="682625"/>
            <a:chOff x="877" y="1008"/>
            <a:chExt cx="2747" cy="2591"/>
          </a:xfrm>
        </p:grpSpPr>
        <p:pic>
          <p:nvPicPr>
            <p:cNvPr id="46179" name="Picture 391" descr="antenna_stylized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80" name="Picture 392" descr="laptop_keyboard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1" name="Freeform 393"/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6182" name="Picture 394" descr="screen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3" name="Freeform 395"/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396"/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397"/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398"/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399"/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400"/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89" name="Group 401"/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196" name="Freeform 402"/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7" name="Freeform 403"/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8" name="Freeform 404"/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9" name="Freeform 405"/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Freeform 406"/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1" name="Freeform 407"/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90" name="Freeform 408"/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409"/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410"/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411"/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412"/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413"/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3" name="Group 445"/>
          <p:cNvGrpSpPr>
            <a:grpSpLocks/>
          </p:cNvGrpSpPr>
          <p:nvPr/>
        </p:nvGrpSpPr>
        <p:grpSpPr bwMode="auto">
          <a:xfrm>
            <a:off x="5555768" y="4348956"/>
            <a:ext cx="2709863" cy="1951037"/>
            <a:chOff x="3652" y="2846"/>
            <a:chExt cx="1253" cy="934"/>
          </a:xfrm>
        </p:grpSpPr>
        <p:sp>
          <p:nvSpPr>
            <p:cNvPr id="46120" name="Freeform 84"/>
            <p:cNvSpPr>
              <a:spLocks/>
            </p:cNvSpPr>
            <p:nvPr/>
          </p:nvSpPr>
          <p:spPr bwMode="auto">
            <a:xfrm>
              <a:off x="3652" y="2949"/>
              <a:ext cx="1094" cy="675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Line 93"/>
            <p:cNvSpPr>
              <a:spLocks noChangeShapeType="1"/>
            </p:cNvSpPr>
            <p:nvPr/>
          </p:nvSpPr>
          <p:spPr bwMode="auto">
            <a:xfrm>
              <a:off x="4337" y="3386"/>
              <a:ext cx="96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46122" name="Picture 133" descr="car_icon_small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0" y="2956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123" name="Group 134"/>
            <p:cNvGrpSpPr>
              <a:grpSpLocks/>
            </p:cNvGrpSpPr>
            <p:nvPr/>
          </p:nvGrpSpPr>
          <p:grpSpPr bwMode="auto">
            <a:xfrm>
              <a:off x="3911" y="2846"/>
              <a:ext cx="262" cy="243"/>
              <a:chOff x="2751" y="1851"/>
              <a:chExt cx="462" cy="478"/>
            </a:xfrm>
          </p:grpSpPr>
          <p:pic>
            <p:nvPicPr>
              <p:cNvPr id="46177" name="Picture 135" descr="iphone_stylized_small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78" name="Picture 136" descr="antenna_radiation_stylized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24" name="Group 252"/>
            <p:cNvGrpSpPr>
              <a:grpSpLocks/>
            </p:cNvGrpSpPr>
            <p:nvPr/>
          </p:nvGrpSpPr>
          <p:grpSpPr bwMode="auto">
            <a:xfrm>
              <a:off x="4193" y="3034"/>
              <a:ext cx="288" cy="398"/>
              <a:chOff x="742" y="2409"/>
              <a:chExt cx="576" cy="881"/>
            </a:xfrm>
          </p:grpSpPr>
          <p:grpSp>
            <p:nvGrpSpPr>
              <p:cNvPr id="46159" name="Group 253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6162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3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4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5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6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7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8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9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0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1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2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3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4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5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6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pic>
            <p:nvPicPr>
              <p:cNvPr id="46160" name="Picture 269" descr="cell_tower_radiation copy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61" name="Oval 27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6125" name="Group 342"/>
            <p:cNvGrpSpPr>
              <a:grpSpLocks/>
            </p:cNvGrpSpPr>
            <p:nvPr/>
          </p:nvGrpSpPr>
          <p:grpSpPr bwMode="auto">
            <a:xfrm>
              <a:off x="3715" y="3159"/>
              <a:ext cx="337" cy="257"/>
              <a:chOff x="877" y="1008"/>
              <a:chExt cx="2747" cy="2591"/>
            </a:xfrm>
          </p:grpSpPr>
          <p:pic>
            <p:nvPicPr>
              <p:cNvPr id="46136" name="Picture 343" descr="antenna_stylized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37" name="Picture 344" descr="laptop_keyboar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38" name="Freeform 345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139" name="Picture 346" descr="screen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40" name="Freeform 347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348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349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350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351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352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46" name="Group 353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153" name="Freeform 35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4" name="Freeform 35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5" name="Freeform 35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6" name="Freeform 35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7" name="Freeform 35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8" name="Freeform 35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47" name="Freeform 360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361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362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363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364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365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6" name="Group 237"/>
            <p:cNvGrpSpPr>
              <a:grpSpLocks/>
            </p:cNvGrpSpPr>
            <p:nvPr/>
          </p:nvGrpSpPr>
          <p:grpSpPr bwMode="auto">
            <a:xfrm>
              <a:off x="4377" y="3439"/>
              <a:ext cx="246" cy="107"/>
              <a:chOff x="4650" y="1129"/>
              <a:chExt cx="246" cy="95"/>
            </a:xfrm>
          </p:grpSpPr>
          <p:sp>
            <p:nvSpPr>
              <p:cNvPr id="46128" name="Oval 407"/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46129" name="Rectangle 410"/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46130" name="Oval 411"/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46131" name="Group 241"/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46134" name="Freeform 24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5" name="Freeform 24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32" name="Line 244"/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Line 245"/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27" name="Line 444"/>
            <p:cNvSpPr>
              <a:spLocks noChangeShapeType="1"/>
            </p:cNvSpPr>
            <p:nvPr/>
          </p:nvSpPr>
          <p:spPr bwMode="auto">
            <a:xfrm>
              <a:off x="4514" y="3542"/>
              <a:ext cx="0" cy="2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4" name="Text Box 446"/>
          <p:cNvSpPr txBox="1">
            <a:spLocks noChangeArrowheads="1"/>
          </p:cNvSpPr>
          <p:nvPr/>
        </p:nvSpPr>
        <p:spPr bwMode="auto">
          <a:xfrm>
            <a:off x="2045012" y="6094412"/>
            <a:ext cx="1212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/>
              <a:t>to Internet</a:t>
            </a:r>
          </a:p>
        </p:txBody>
      </p:sp>
      <p:sp>
        <p:nvSpPr>
          <p:cNvPr id="46095" name="Text Box 447"/>
          <p:cNvSpPr txBox="1">
            <a:spLocks noChangeArrowheads="1"/>
          </p:cNvSpPr>
          <p:nvPr/>
        </p:nvSpPr>
        <p:spPr bwMode="auto">
          <a:xfrm>
            <a:off x="7121043" y="6161881"/>
            <a:ext cx="1212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/>
              <a:t>to Internet</a:t>
            </a:r>
          </a:p>
        </p:txBody>
      </p:sp>
      <p:grpSp>
        <p:nvGrpSpPr>
          <p:cNvPr id="46097" name="Group 114"/>
          <p:cNvGrpSpPr>
            <a:grpSpLocks/>
          </p:cNvGrpSpPr>
          <p:nvPr/>
        </p:nvGrpSpPr>
        <p:grpSpPr bwMode="auto">
          <a:xfrm>
            <a:off x="2330762" y="4616450"/>
            <a:ext cx="636588" cy="879475"/>
            <a:chOff x="5806938" y="3011924"/>
            <a:chExt cx="347997" cy="396620"/>
          </a:xfrm>
        </p:grpSpPr>
        <p:pic>
          <p:nvPicPr>
            <p:cNvPr id="46118" name="Picture 117" descr="fridge2.png"/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19" name="Picture 1115" descr="antenna_stylized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098" name="Group 347"/>
          <p:cNvGrpSpPr>
            <a:grpSpLocks/>
          </p:cNvGrpSpPr>
          <p:nvPr/>
        </p:nvGrpSpPr>
        <p:grpSpPr bwMode="auto">
          <a:xfrm>
            <a:off x="2268850" y="5543550"/>
            <a:ext cx="692150" cy="331787"/>
            <a:chOff x="1871277" y="1576300"/>
            <a:chExt cx="1128371" cy="437861"/>
          </a:xfrm>
        </p:grpSpPr>
        <p:sp>
          <p:nvSpPr>
            <p:cNvPr id="116" name="Oval 115"/>
            <p:cNvSpPr/>
            <p:nvPr/>
          </p:nvSpPr>
          <p:spPr bwMode="auto">
            <a:xfrm flipV="1">
              <a:off x="1873864" y="1693622"/>
              <a:ext cx="1125784" cy="320539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17" name="Rectangle 116"/>
            <p:cNvSpPr/>
            <p:nvPr/>
          </p:nvSpPr>
          <p:spPr bwMode="auto">
            <a:xfrm>
              <a:off x="1871277" y="1739712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8" name="Oval 117"/>
            <p:cNvSpPr/>
            <p:nvPr/>
          </p:nvSpPr>
          <p:spPr bwMode="auto">
            <a:xfrm flipV="1">
              <a:off x="1871277" y="1576300"/>
              <a:ext cx="1125782" cy="320539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19" name="Freeform 118"/>
            <p:cNvSpPr/>
            <p:nvPr/>
          </p:nvSpPr>
          <p:spPr bwMode="auto">
            <a:xfrm>
              <a:off x="2158545" y="1672671"/>
              <a:ext cx="548657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0" name="Freeform 119"/>
            <p:cNvSpPr/>
            <p:nvPr/>
          </p:nvSpPr>
          <p:spPr bwMode="auto">
            <a:xfrm>
              <a:off x="2101609" y="1632865"/>
              <a:ext cx="662530" cy="111037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1" name="Freeform 120"/>
            <p:cNvSpPr/>
            <p:nvPr/>
          </p:nvSpPr>
          <p:spPr bwMode="auto">
            <a:xfrm>
              <a:off x="2536394" y="1727142"/>
              <a:ext cx="243273" cy="98466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2" name="Freeform 121"/>
            <p:cNvSpPr/>
            <p:nvPr/>
          </p:nvSpPr>
          <p:spPr bwMode="auto">
            <a:xfrm>
              <a:off x="2091257" y="1729237"/>
              <a:ext cx="240685" cy="9846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23" name="Straight Connector 122"/>
            <p:cNvCxnSpPr>
              <a:endCxn id="118" idx="2"/>
            </p:cNvCxnSpPr>
            <p:nvPr/>
          </p:nvCxnSpPr>
          <p:spPr bwMode="auto">
            <a:xfrm flipH="1" flipV="1">
              <a:off x="1871277" y="1737617"/>
              <a:ext cx="2587" cy="12360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/>
            <p:cNvCxnSpPr/>
            <p:nvPr/>
          </p:nvCxnSpPr>
          <p:spPr bwMode="auto">
            <a:xfrm flipH="1" flipV="1">
              <a:off x="2997059" y="1735522"/>
              <a:ext cx="2589" cy="1215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099" name="Group 347"/>
          <p:cNvGrpSpPr>
            <a:grpSpLocks/>
          </p:cNvGrpSpPr>
          <p:nvPr/>
        </p:nvGrpSpPr>
        <p:grpSpPr bwMode="auto">
          <a:xfrm>
            <a:off x="7090881" y="5563393"/>
            <a:ext cx="569912" cy="269875"/>
            <a:chOff x="1871277" y="1576300"/>
            <a:chExt cx="1128371" cy="437861"/>
          </a:xfrm>
        </p:grpSpPr>
        <p:sp>
          <p:nvSpPr>
            <p:cNvPr id="126" name="Oval 125"/>
            <p:cNvSpPr/>
            <p:nvPr/>
          </p:nvSpPr>
          <p:spPr bwMode="auto">
            <a:xfrm flipV="1">
              <a:off x="1874419" y="1694780"/>
              <a:ext cx="1125229" cy="31938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27" name="Rectangle 126"/>
            <p:cNvSpPr/>
            <p:nvPr/>
          </p:nvSpPr>
          <p:spPr bwMode="auto">
            <a:xfrm>
              <a:off x="1871277" y="1738567"/>
              <a:ext cx="1128371" cy="1159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Oval 127"/>
            <p:cNvSpPr/>
            <p:nvPr/>
          </p:nvSpPr>
          <p:spPr bwMode="auto">
            <a:xfrm flipV="1">
              <a:off x="1871277" y="1576300"/>
              <a:ext cx="1125229" cy="31938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29" name="Freeform 128"/>
            <p:cNvSpPr/>
            <p:nvPr/>
          </p:nvSpPr>
          <p:spPr bwMode="auto">
            <a:xfrm>
              <a:off x="2160442" y="1674175"/>
              <a:ext cx="546899" cy="15969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0" name="Freeform 129"/>
            <p:cNvSpPr/>
            <p:nvPr/>
          </p:nvSpPr>
          <p:spPr bwMode="auto">
            <a:xfrm>
              <a:off x="2103866" y="1632964"/>
              <a:ext cx="660050" cy="11075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1" name="Freeform 130"/>
            <p:cNvSpPr/>
            <p:nvPr/>
          </p:nvSpPr>
          <p:spPr bwMode="auto">
            <a:xfrm>
              <a:off x="2537614" y="1728264"/>
              <a:ext cx="242018" cy="9529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2" name="Freeform 131"/>
            <p:cNvSpPr/>
            <p:nvPr/>
          </p:nvSpPr>
          <p:spPr bwMode="auto">
            <a:xfrm>
              <a:off x="2091294" y="1730839"/>
              <a:ext cx="238875" cy="9530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33" name="Straight Connector 132"/>
            <p:cNvCxnSpPr>
              <a:endCxn id="128" idx="2"/>
            </p:cNvCxnSpPr>
            <p:nvPr/>
          </p:nvCxnSpPr>
          <p:spPr bwMode="auto">
            <a:xfrm flipH="1" flipV="1">
              <a:off x="1871277" y="1735990"/>
              <a:ext cx="3142" cy="12363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/>
            <p:cNvCxnSpPr/>
            <p:nvPr/>
          </p:nvCxnSpPr>
          <p:spPr bwMode="auto">
            <a:xfrm flipH="1" flipV="1">
              <a:off x="2996506" y="1735990"/>
              <a:ext cx="3142" cy="121056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78611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29" name="Group 219"/>
          <p:cNvGrpSpPr>
            <a:grpSpLocks/>
          </p:cNvGrpSpPr>
          <p:nvPr/>
        </p:nvGrpSpPr>
        <p:grpSpPr bwMode="auto">
          <a:xfrm>
            <a:off x="5281613" y="2803525"/>
            <a:ext cx="409575" cy="565150"/>
            <a:chOff x="375561" y="297711"/>
            <a:chExt cx="1252683" cy="2142487"/>
          </a:xfrm>
        </p:grpSpPr>
        <p:sp>
          <p:nvSpPr>
            <p:cNvPr id="221" name="Freeform 220"/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2" name="Freeform 221"/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3" name="Rectangle 222"/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30" name="Title 50"/>
          <p:cNvSpPr>
            <a:spLocks noGrp="1"/>
          </p:cNvSpPr>
          <p:nvPr>
            <p:ph type="title" idx="4294967295"/>
          </p:nvPr>
        </p:nvSpPr>
        <p:spPr>
          <a:xfrm>
            <a:off x="523674" y="395289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en-US" sz="4000">
                <a:ea typeface="ＭＳ Ｐゴシック" charset="-128"/>
              </a:rPr>
              <a:t>Host: </a:t>
            </a:r>
            <a:r>
              <a:rPr lang="en-US" altLang="en-US" sz="4000" smtClean="0">
                <a:ea typeface="ＭＳ Ｐゴシック" charset="-128"/>
              </a:rPr>
              <a:t>Sends </a:t>
            </a:r>
            <a:r>
              <a:rPr lang="en-US" altLang="en-US" i="1">
                <a:ea typeface="ＭＳ Ｐゴシック" charset="-128"/>
              </a:rPr>
              <a:t>P</a:t>
            </a:r>
            <a:r>
              <a:rPr lang="en-US" altLang="en-US" sz="4000" i="1" smtClean="0">
                <a:ea typeface="ＭＳ Ｐゴシック" charset="-128"/>
              </a:rPr>
              <a:t>ackets</a:t>
            </a:r>
            <a:r>
              <a:rPr lang="en-US" altLang="en-US" sz="4000" smtClean="0">
                <a:ea typeface="ＭＳ Ｐゴシック" charset="-128"/>
              </a:rPr>
              <a:t> </a:t>
            </a:r>
            <a:r>
              <a:rPr lang="en-US" altLang="en-US" sz="4000">
                <a:ea typeface="ＭＳ Ｐゴシック" charset="-128"/>
              </a:rPr>
              <a:t>of data</a:t>
            </a:r>
          </a:p>
        </p:txBody>
      </p:sp>
      <p:sp>
        <p:nvSpPr>
          <p:cNvPr id="243750" name="Content Placeholder 52"/>
          <p:cNvSpPr>
            <a:spLocks noGrp="1"/>
          </p:cNvSpPr>
          <p:nvPr>
            <p:ph idx="4294967295"/>
          </p:nvPr>
        </p:nvSpPr>
        <p:spPr>
          <a:xfrm>
            <a:off x="271010" y="1303337"/>
            <a:ext cx="4409621" cy="34258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sz="2200" dirty="0">
                <a:ea typeface="+mn-ea"/>
              </a:rPr>
              <a:t>H</a:t>
            </a:r>
            <a:r>
              <a:rPr lang="en-US" sz="2200" dirty="0" smtClean="0">
                <a:ea typeface="+mn-ea"/>
              </a:rPr>
              <a:t>ost sending function:</a:t>
            </a:r>
          </a:p>
          <a:p>
            <a:pPr eaLnBrk="1" hangingPunct="1">
              <a:defRPr/>
            </a:pPr>
            <a:r>
              <a:rPr lang="en-US" sz="2200" dirty="0" smtClean="0">
                <a:ea typeface="+mn-ea"/>
              </a:rPr>
              <a:t>takes application message</a:t>
            </a:r>
          </a:p>
          <a:p>
            <a:pPr eaLnBrk="1" hangingPunct="1">
              <a:defRPr/>
            </a:pPr>
            <a:r>
              <a:rPr lang="en-US" sz="2200" dirty="0" smtClean="0">
                <a:ea typeface="+mn-ea"/>
              </a:rPr>
              <a:t>breaks into smaller chunks, known as </a:t>
            </a:r>
            <a:r>
              <a:rPr lang="en-US" sz="2200" i="1" dirty="0" smtClean="0">
                <a:solidFill>
                  <a:srgbClr val="C00000"/>
                </a:solidFill>
                <a:ea typeface="+mn-ea"/>
              </a:rPr>
              <a:t>packets</a:t>
            </a:r>
            <a:r>
              <a:rPr lang="en-US" sz="2200" dirty="0" smtClean="0">
                <a:ea typeface="+mn-ea"/>
              </a:rPr>
              <a:t>, of length </a:t>
            </a:r>
            <a:r>
              <a:rPr lang="en-US" sz="2200" i="1" dirty="0" smtClean="0">
                <a:solidFill>
                  <a:srgbClr val="C00000"/>
                </a:solidFill>
                <a:ea typeface="+mn-ea"/>
              </a:rPr>
              <a:t>L</a:t>
            </a:r>
            <a:r>
              <a:rPr lang="en-US" sz="2200" dirty="0" smtClean="0">
                <a:ea typeface="+mn-ea"/>
              </a:rPr>
              <a:t> bits</a:t>
            </a:r>
          </a:p>
          <a:p>
            <a:pPr eaLnBrk="1" hangingPunct="1">
              <a:defRPr/>
            </a:pPr>
            <a:r>
              <a:rPr lang="en-US" sz="2200" dirty="0" smtClean="0">
                <a:ea typeface="+mn-ea"/>
              </a:rPr>
              <a:t>transmits packet into access network at </a:t>
            </a:r>
            <a:r>
              <a:rPr lang="en-US" sz="2200" i="1" dirty="0" smtClean="0">
                <a:solidFill>
                  <a:srgbClr val="C00000"/>
                </a:solidFill>
                <a:ea typeface="+mn-ea"/>
              </a:rPr>
              <a:t>transmission rate R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sz="2200" dirty="0" smtClean="0"/>
              <a:t>link transmission rate, aka link </a:t>
            </a:r>
            <a:r>
              <a:rPr lang="en-US" sz="2200" i="1" dirty="0" smtClean="0">
                <a:solidFill>
                  <a:srgbClr val="C00000"/>
                </a:solidFill>
              </a:rPr>
              <a:t>capacity, aka link bandwidth</a:t>
            </a:r>
          </a:p>
        </p:txBody>
      </p:sp>
      <p:sp>
        <p:nvSpPr>
          <p:cNvPr id="48132" name="Line 305"/>
          <p:cNvSpPr>
            <a:spLocks noChangeShapeType="1"/>
          </p:cNvSpPr>
          <p:nvPr/>
        </p:nvSpPr>
        <p:spPr bwMode="auto">
          <a:xfrm>
            <a:off x="5705475" y="3727450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8134" name="Group 51"/>
          <p:cNvGrpSpPr>
            <a:grpSpLocks/>
          </p:cNvGrpSpPr>
          <p:nvPr/>
        </p:nvGrpSpPr>
        <p:grpSpPr bwMode="auto">
          <a:xfrm>
            <a:off x="7883525" y="3427413"/>
            <a:ext cx="1052513" cy="355600"/>
            <a:chOff x="4410" y="1365"/>
            <a:chExt cx="663" cy="224"/>
          </a:xfrm>
        </p:grpSpPr>
        <p:sp>
          <p:nvSpPr>
            <p:cNvPr id="48160" name="Rectangle 52"/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48161" name="AutoShape 53"/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48162" name="Freeform 54"/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55"/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8164" name="Freeform 56"/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8135" name="TextBox 1"/>
          <p:cNvSpPr txBox="1">
            <a:spLocks noChangeArrowheads="1"/>
          </p:cNvSpPr>
          <p:nvPr/>
        </p:nvSpPr>
        <p:spPr bwMode="auto">
          <a:xfrm>
            <a:off x="5756275" y="3759200"/>
            <a:ext cx="26463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/>
              <a:t>R: </a:t>
            </a:r>
            <a:r>
              <a:rPr lang="en-US" altLang="en-US" sz="1800"/>
              <a:t>link transmission rate</a:t>
            </a:r>
          </a:p>
        </p:txBody>
      </p:sp>
      <p:grpSp>
        <p:nvGrpSpPr>
          <p:cNvPr id="48136" name="Group 201"/>
          <p:cNvGrpSpPr>
            <a:grpSpLocks/>
          </p:cNvGrpSpPr>
          <p:nvPr/>
        </p:nvGrpSpPr>
        <p:grpSpPr bwMode="auto">
          <a:xfrm>
            <a:off x="5033963" y="2809875"/>
            <a:ext cx="409575" cy="565150"/>
            <a:chOff x="375561" y="297711"/>
            <a:chExt cx="1252683" cy="2138362"/>
          </a:xfrm>
        </p:grpSpPr>
        <p:sp>
          <p:nvSpPr>
            <p:cNvPr id="203" name="Freeform 202"/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4" name="Freeform 203"/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5" name="Rectangle 204"/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37" name="TextBox 205"/>
          <p:cNvSpPr txBox="1">
            <a:spLocks noChangeArrowheads="1"/>
          </p:cNvSpPr>
          <p:nvPr/>
        </p:nvSpPr>
        <p:spPr bwMode="auto">
          <a:xfrm>
            <a:off x="4791075" y="3986213"/>
            <a:ext cx="6683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/>
              <a:t>host</a:t>
            </a:r>
          </a:p>
        </p:txBody>
      </p:sp>
      <p:grpSp>
        <p:nvGrpSpPr>
          <p:cNvPr id="48138" name="Group 206"/>
          <p:cNvGrpSpPr>
            <a:grpSpLocks/>
          </p:cNvGrpSpPr>
          <p:nvPr/>
        </p:nvGrpSpPr>
        <p:grpSpPr bwMode="auto">
          <a:xfrm>
            <a:off x="4559300" y="3535363"/>
            <a:ext cx="1295400" cy="506412"/>
            <a:chOff x="1816230" y="6118900"/>
            <a:chExt cx="1843339" cy="739100"/>
          </a:xfrm>
        </p:grpSpPr>
        <p:pic>
          <p:nvPicPr>
            <p:cNvPr id="48155" name="Picture 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9" name="Rectangle 208"/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48139" name="Group 209"/>
          <p:cNvGrpSpPr>
            <a:grpSpLocks/>
          </p:cNvGrpSpPr>
          <p:nvPr/>
        </p:nvGrpSpPr>
        <p:grpSpPr bwMode="auto">
          <a:xfrm>
            <a:off x="4699000" y="1919288"/>
            <a:ext cx="1409700" cy="877887"/>
            <a:chOff x="2387973" y="4309243"/>
            <a:chExt cx="1771787" cy="1282262"/>
          </a:xfrm>
        </p:grpSpPr>
        <p:pic>
          <p:nvPicPr>
            <p:cNvPr id="48153" name="Picture 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2" name="Rectangle 211"/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40" name="TextBox 215"/>
          <p:cNvSpPr txBox="1">
            <a:spLocks noChangeArrowheads="1"/>
          </p:cNvSpPr>
          <p:nvPr/>
        </p:nvSpPr>
        <p:spPr bwMode="auto">
          <a:xfrm>
            <a:off x="5448300" y="3341688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1</a:t>
            </a:r>
          </a:p>
        </p:txBody>
      </p:sp>
      <p:sp>
        <p:nvSpPr>
          <p:cNvPr id="48141" name="TextBox 216"/>
          <p:cNvSpPr txBox="1">
            <a:spLocks noChangeArrowheads="1"/>
          </p:cNvSpPr>
          <p:nvPr/>
        </p:nvSpPr>
        <p:spPr bwMode="auto">
          <a:xfrm>
            <a:off x="5207000" y="3349625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/>
              <a:t>2</a:t>
            </a:r>
          </a:p>
        </p:txBody>
      </p:sp>
      <p:cxnSp>
        <p:nvCxnSpPr>
          <p:cNvPr id="48142" name="Straight Connector 3"/>
          <p:cNvCxnSpPr>
            <a:cxnSpLocks noChangeShapeType="1"/>
          </p:cNvCxnSpPr>
          <p:nvPr/>
        </p:nvCxnSpPr>
        <p:spPr bwMode="auto">
          <a:xfrm flipV="1">
            <a:off x="5697538" y="2363788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143" name="TextBox 234"/>
          <p:cNvSpPr txBox="1">
            <a:spLocks noChangeArrowheads="1"/>
          </p:cNvSpPr>
          <p:nvPr/>
        </p:nvSpPr>
        <p:spPr bwMode="auto">
          <a:xfrm>
            <a:off x="6861175" y="2014538"/>
            <a:ext cx="15319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/>
              <a:t>two packets, </a:t>
            </a:r>
          </a:p>
          <a:p>
            <a:r>
              <a:rPr lang="en-US" altLang="en-US" sz="1800" i="1"/>
              <a:t>L</a:t>
            </a:r>
            <a:r>
              <a:rPr lang="en-US" altLang="en-US" sz="1800"/>
              <a:t> bits each</a:t>
            </a:r>
          </a:p>
        </p:txBody>
      </p:sp>
      <p:sp>
        <p:nvSpPr>
          <p:cNvPr id="48144" name="TextBox 235"/>
          <p:cNvSpPr txBox="1">
            <a:spLocks noChangeArrowheads="1"/>
          </p:cNvSpPr>
          <p:nvPr/>
        </p:nvSpPr>
        <p:spPr bwMode="auto">
          <a:xfrm>
            <a:off x="991759" y="4767969"/>
            <a:ext cx="3667326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ts val="1800"/>
              </a:lnSpc>
            </a:pPr>
            <a:r>
              <a:rPr lang="en-US" altLang="en-US" dirty="0" smtClean="0">
                <a:latin typeface="Calibri Light" charset="0"/>
                <a:ea typeface="Calibri Light" charset="0"/>
                <a:cs typeface="Calibri Light" charset="0"/>
              </a:rPr>
              <a:t>Packet transmission</a:t>
            </a:r>
            <a:r>
              <a:rPr lang="en-US" altLang="en-US" dirty="0">
                <a:latin typeface="Calibri Light" charset="0"/>
                <a:ea typeface="Calibri Light" charset="0"/>
                <a:cs typeface="Calibri Light" charset="0"/>
              </a:rPr>
              <a:t> </a:t>
            </a:r>
            <a:r>
              <a:rPr lang="en-US" altLang="en-US" dirty="0" smtClean="0">
                <a:latin typeface="Calibri Light" charset="0"/>
                <a:ea typeface="Calibri Light" charset="0"/>
                <a:cs typeface="Calibri Light" charset="0"/>
              </a:rPr>
              <a:t>delay</a:t>
            </a: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145" name="TextBox 237"/>
              <p:cNvSpPr txBox="1">
                <a:spLocks noChangeArrowheads="1"/>
              </p:cNvSpPr>
              <p:nvPr/>
            </p:nvSpPr>
            <p:spPr bwMode="auto">
              <a:xfrm>
                <a:off x="1578429" y="5278239"/>
                <a:ext cx="6516462" cy="3457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lnSpc>
                    <a:spcPts val="1800"/>
                  </a:lnSpc>
                </a:pPr>
                <a14:m>
                  <m:oMath xmlns:m="http://schemas.openxmlformats.org/officeDocument/2006/math">
                    <m:r>
                      <a:rPr lang="en-US" altLang="en-US" i="1" dirty="0" smtClean="0">
                        <a:latin typeface="Cambria Math" charset="0"/>
                        <a:ea typeface="Calibri Light" charset="0"/>
                        <a:cs typeface="Calibri Light" charset="0"/>
                      </a:rPr>
                      <m:t>=</m:t>
                    </m:r>
                  </m:oMath>
                </a14:m>
                <a:r>
                  <a:rPr lang="en-US" altLang="en-US" dirty="0" smtClean="0">
                    <a:latin typeface="Calibri Light" charset="0"/>
                    <a:ea typeface="Calibri Light" charset="0"/>
                    <a:cs typeface="Calibri Light" charset="0"/>
                  </a:rPr>
                  <a:t> time </a:t>
                </a:r>
                <a:r>
                  <a:rPr lang="en-US" altLang="en-US" dirty="0">
                    <a:latin typeface="Calibri Light" charset="0"/>
                    <a:ea typeface="Calibri Light" charset="0"/>
                    <a:cs typeface="Calibri Light" charset="0"/>
                  </a:rPr>
                  <a:t>needed </a:t>
                </a:r>
                <a:r>
                  <a:rPr lang="en-US" altLang="en-US" dirty="0" smtClean="0">
                    <a:latin typeface="Calibri Light" charset="0"/>
                    <a:ea typeface="Calibri Light" charset="0"/>
                    <a:cs typeface="Calibri Light" charset="0"/>
                  </a:rPr>
                  <a:t>to transmit L-bit packet </a:t>
                </a:r>
                <a:r>
                  <a:rPr lang="en-US" altLang="en-US" dirty="0">
                    <a:latin typeface="Calibri Light" charset="0"/>
                    <a:ea typeface="Calibri Light" charset="0"/>
                    <a:cs typeface="Calibri Light" charset="0"/>
                  </a:rPr>
                  <a:t>into link</a:t>
                </a:r>
              </a:p>
            </p:txBody>
          </p:sp>
        </mc:Choice>
        <mc:Fallback xmlns="">
          <p:sp>
            <p:nvSpPr>
              <p:cNvPr id="48145" name="TextBox 23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578429" y="5278239"/>
                <a:ext cx="6516462" cy="345736"/>
              </a:xfrm>
              <a:prstGeom prst="rect">
                <a:avLst/>
              </a:prstGeom>
              <a:blipFill rotWithShape="0">
                <a:blip r:embed="rId4"/>
                <a:stretch>
                  <a:fillRect t="-47368" b="-38596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150" name="Rectangle 11"/>
          <p:cNvSpPr>
            <a:spLocks noChangeArrowheads="1"/>
          </p:cNvSpPr>
          <p:nvPr/>
        </p:nvSpPr>
        <p:spPr bwMode="auto">
          <a:xfrm>
            <a:off x="1021329" y="4638119"/>
            <a:ext cx="7073562" cy="1904193"/>
          </a:xfrm>
          <a:prstGeom prst="rect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237"/>
              <p:cNvSpPr txBox="1">
                <a:spLocks noChangeArrowheads="1"/>
              </p:cNvSpPr>
              <p:nvPr/>
            </p:nvSpPr>
            <p:spPr bwMode="auto">
              <a:xfrm>
                <a:off x="1578429" y="6017347"/>
                <a:ext cx="6516462" cy="323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8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altLang="en-US" i="1" dirty="0" smtClean="0">
                          <a:latin typeface="Cambria Math" charset="0"/>
                          <a:ea typeface="Calibri Light" charset="0"/>
                          <a:cs typeface="Calibri Light" charset="0"/>
                        </a:rPr>
                        <m:t>=</m:t>
                      </m:r>
                      <m:f>
                        <m:fPr>
                          <m:ctrlP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</m:ctrlPr>
                        </m:fPr>
                        <m:num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𝐿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 (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𝑏𝑖𝑡𝑠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)</m:t>
                          </m:r>
                        </m:num>
                        <m:den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𝑅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 (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𝑏𝑖𝑡𝑠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/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𝑠</m:t>
                          </m:r>
                          <m:r>
                            <a:rPr lang="en-US" altLang="en-US" b="0" i="1" dirty="0" smtClean="0">
                              <a:latin typeface="Cambria Math" charset="0"/>
                              <a:ea typeface="Calibri Light" charset="0"/>
                              <a:cs typeface="Calibri Light" charset="0"/>
                            </a:rPr>
                            <m:t>)</m:t>
                          </m:r>
                        </m:den>
                      </m:f>
                    </m:oMath>
                  </m:oMathPara>
                </a14:m>
                <a:endParaRPr lang="en-US" altLang="en-US" dirty="0">
                  <a:latin typeface="Calibri Light" charset="0"/>
                  <a:ea typeface="Calibri Light" charset="0"/>
                  <a:cs typeface="Calibri Light" charset="0"/>
                </a:endParaRPr>
              </a:p>
            </p:txBody>
          </p:sp>
        </mc:Choice>
        <mc:Fallback xmlns="">
          <p:sp>
            <p:nvSpPr>
              <p:cNvPr id="42" name="TextBox 23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578429" y="6017347"/>
                <a:ext cx="6516462" cy="323165"/>
              </a:xfrm>
              <a:prstGeom prst="rect">
                <a:avLst/>
              </a:prstGeom>
              <a:blipFill rotWithShape="0">
                <a:blip r:embed="rId5"/>
                <a:stretch>
                  <a:fillRect t="-279245" b="-232075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9039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44" grpId="0"/>
      <p:bldP spid="48145" grpId="0"/>
      <p:bldP spid="48150" grpId="0" animBg="1"/>
      <p:bldP spid="4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3402" y="296863"/>
            <a:ext cx="7772400" cy="879475"/>
          </a:xfrm>
        </p:spPr>
        <p:txBody>
          <a:bodyPr/>
          <a:lstStyle/>
          <a:p>
            <a:pPr eaLnBrk="1" hangingPunct="1"/>
            <a:r>
              <a:rPr lang="en-US" altLang="en-US" sz="4000" dirty="0">
                <a:ea typeface="ＭＳ Ｐゴシック" charset="-128"/>
              </a:rPr>
              <a:t>Physical </a:t>
            </a:r>
            <a:r>
              <a:rPr lang="en-US" altLang="en-US" sz="4000" dirty="0" smtClean="0">
                <a:ea typeface="ＭＳ Ｐゴシック" charset="-128"/>
              </a:rPr>
              <a:t>Media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49156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2" y="1460500"/>
            <a:ext cx="4441369" cy="46482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bit:</a:t>
            </a:r>
            <a:r>
              <a:rPr lang="en-US" altLang="en-US" sz="2400" dirty="0">
                <a:solidFill>
                  <a:srgbClr val="FF0000"/>
                </a:solidFill>
                <a:ea typeface="ＭＳ Ｐゴシック" charset="-128"/>
              </a:rPr>
              <a:t> </a:t>
            </a:r>
            <a:r>
              <a:rPr lang="en-US" altLang="en-US" sz="2400" dirty="0">
                <a:ea typeface="ＭＳ Ｐゴシック" charset="-128"/>
              </a:rPr>
              <a:t>propagates between</a:t>
            </a:r>
            <a:br>
              <a:rPr lang="en-US" altLang="en-US" sz="2400" dirty="0">
                <a:ea typeface="ＭＳ Ｐゴシック" charset="-128"/>
              </a:rPr>
            </a:br>
            <a:r>
              <a:rPr lang="en-US" altLang="en-US" sz="2400" dirty="0">
                <a:ea typeface="ＭＳ Ｐゴシック" charset="-128"/>
              </a:rPr>
              <a:t>transmitter/receiver pairs</a:t>
            </a:r>
            <a:endParaRPr lang="en-US" altLang="en-US" sz="2400" dirty="0">
              <a:solidFill>
                <a:srgbClr val="FF0000"/>
              </a:solidFill>
              <a:ea typeface="ＭＳ Ｐゴシック" charset="-128"/>
            </a:endParaRPr>
          </a:p>
          <a:p>
            <a:pPr marL="287338" indent="-287338" eaLnBrk="1" hangingPunct="1"/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physical link:</a:t>
            </a:r>
            <a:r>
              <a:rPr lang="en-US" altLang="en-US" sz="2400" dirty="0">
                <a:ea typeface="ＭＳ Ｐゴシック" charset="-128"/>
              </a:rPr>
              <a:t> what lies between transmitter &amp; receiver</a:t>
            </a:r>
          </a:p>
          <a:p>
            <a:pPr marL="287338" indent="-287338" eaLnBrk="1" hangingPunct="1"/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guided media: </a:t>
            </a:r>
          </a:p>
          <a:p>
            <a:pPr marL="682625" lvl="1" indent="-225425" eaLnBrk="1" hangingPunct="1"/>
            <a:r>
              <a:rPr lang="en-US" altLang="en-US" dirty="0"/>
              <a:t>signals propagate in solid media: copper, fiber, coax</a:t>
            </a:r>
          </a:p>
          <a:p>
            <a:pPr marL="287338" indent="-287338" eaLnBrk="1" hangingPunct="1"/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unguided media:</a:t>
            </a:r>
            <a:r>
              <a:rPr lang="en-US" altLang="en-US" sz="2400" dirty="0">
                <a:ea typeface="ＭＳ Ｐゴシック" charset="-128"/>
              </a:rPr>
              <a:t> </a:t>
            </a:r>
          </a:p>
          <a:p>
            <a:pPr marL="682625" lvl="1" indent="-225425" eaLnBrk="1" hangingPunct="1"/>
            <a:r>
              <a:rPr lang="en-US" altLang="en-US" dirty="0"/>
              <a:t>signals propagate freely, e.g., radio</a:t>
            </a:r>
          </a:p>
        </p:txBody>
      </p:sp>
      <p:sp>
        <p:nvSpPr>
          <p:cNvPr id="62469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0" y="1460500"/>
            <a:ext cx="3810000" cy="33464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</a:rPr>
              <a:t>twisted pair (TP</a:t>
            </a:r>
            <a:r>
              <a:rPr lang="en-US" sz="2400" i="1" dirty="0">
                <a:solidFill>
                  <a:srgbClr val="FF0000"/>
                </a:solidFill>
              </a:rPr>
              <a:t>)</a:t>
            </a:r>
            <a:endParaRPr lang="en-US" sz="2400" i="1" dirty="0"/>
          </a:p>
          <a:p>
            <a:pPr marL="287338" indent="-287338" eaLnBrk="1" hangingPunct="1">
              <a:defRPr/>
            </a:pPr>
            <a:r>
              <a:rPr lang="en-US" sz="2400" dirty="0"/>
              <a:t>two insulated copper wires</a:t>
            </a:r>
          </a:p>
          <a:p>
            <a:pPr marL="682625" lvl="1" indent="-231775" eaLnBrk="1" hangingPunct="1">
              <a:buSzPct val="100000"/>
              <a:buFont typeface="Arial"/>
              <a:buChar char="•"/>
              <a:defRPr/>
            </a:pPr>
            <a:r>
              <a:rPr lang="en-US" sz="2000" dirty="0"/>
              <a:t>Category 5: 100 Mbps, 1 </a:t>
            </a:r>
            <a:r>
              <a:rPr lang="en-US" sz="2000" dirty="0" smtClean="0"/>
              <a:t>Gbps </a:t>
            </a:r>
            <a:r>
              <a:rPr lang="en-US" sz="2000" dirty="0"/>
              <a:t>Ethernet</a:t>
            </a:r>
          </a:p>
          <a:p>
            <a:pPr marL="682625" lvl="1" indent="-231775" eaLnBrk="1" hangingPunct="1">
              <a:buSzPct val="100000"/>
              <a:buFont typeface="Arial"/>
              <a:buChar char="•"/>
              <a:defRPr/>
            </a:pPr>
            <a:r>
              <a:rPr lang="en-US" sz="2000" dirty="0"/>
              <a:t>Category 6: 10Gbps</a:t>
            </a:r>
          </a:p>
        </p:txBody>
      </p:sp>
      <p:pic>
        <p:nvPicPr>
          <p:cNvPr id="49158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1084" y="3955256"/>
            <a:ext cx="2276475" cy="170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427336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11631" y="228600"/>
            <a:ext cx="8382000" cy="879475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Physical M</a:t>
            </a:r>
            <a:r>
              <a:rPr lang="en-US" altLang="en-US" smtClean="0">
                <a:ea typeface="ＭＳ Ｐゴシック" charset="-128"/>
              </a:rPr>
              <a:t>edia</a:t>
            </a:r>
            <a:r>
              <a:rPr lang="en-US" altLang="en-US">
                <a:ea typeface="ＭＳ Ｐゴシック" charset="-128"/>
              </a:rPr>
              <a:t>: </a:t>
            </a:r>
            <a:r>
              <a:rPr lang="en-US" altLang="en-US" smtClean="0">
                <a:ea typeface="ＭＳ Ｐゴシック" charset="-128"/>
              </a:rPr>
              <a:t>Coax</a:t>
            </a:r>
            <a:r>
              <a:rPr lang="en-US" altLang="en-US">
                <a:ea typeface="ＭＳ Ｐゴシック" charset="-128"/>
              </a:rPr>
              <a:t>, </a:t>
            </a:r>
            <a:r>
              <a:rPr lang="en-US" altLang="en-US" smtClean="0">
                <a:ea typeface="ＭＳ Ｐゴシック" charset="-128"/>
              </a:rPr>
              <a:t>Fiber</a:t>
            </a:r>
            <a:endParaRPr lang="en-US" altLang="en-US" sz="4400" dirty="0">
              <a:ea typeface="ＭＳ Ｐゴシック" charset="-128"/>
            </a:endParaRPr>
          </a:p>
        </p:txBody>
      </p:sp>
      <p:sp>
        <p:nvSpPr>
          <p:cNvPr id="64517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11631" y="1317625"/>
            <a:ext cx="3962400" cy="4327525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C</a:t>
            </a:r>
            <a:r>
              <a:rPr lang="en-US" dirty="0" smtClean="0">
                <a:solidFill>
                  <a:srgbClr val="CC0000"/>
                </a:solidFill>
              </a:rPr>
              <a:t>oaxial </a:t>
            </a:r>
            <a:r>
              <a:rPr lang="en-US" dirty="0">
                <a:solidFill>
                  <a:srgbClr val="CC0000"/>
                </a:solidFill>
              </a:rPr>
              <a:t>C</a:t>
            </a:r>
            <a:r>
              <a:rPr lang="en-US" dirty="0" smtClean="0">
                <a:solidFill>
                  <a:srgbClr val="CC0000"/>
                </a:solidFill>
              </a:rPr>
              <a:t>able</a:t>
            </a:r>
            <a:r>
              <a:rPr lang="en-US" dirty="0">
                <a:solidFill>
                  <a:srgbClr val="CC0000"/>
                </a:solidFill>
              </a:rPr>
              <a:t>:</a:t>
            </a:r>
            <a:endParaRPr lang="en-US" sz="2400" dirty="0">
              <a:solidFill>
                <a:srgbClr val="CC0000"/>
              </a:solidFill>
            </a:endParaRPr>
          </a:p>
          <a:p>
            <a:pPr marL="287338" indent="-287338" eaLnBrk="1" hangingPunct="1">
              <a:defRPr/>
            </a:pPr>
            <a:r>
              <a:rPr lang="en-US" sz="2400" dirty="0"/>
              <a:t>two concentric copper conductors</a:t>
            </a:r>
          </a:p>
          <a:p>
            <a:pPr marL="287338" indent="-287338" eaLnBrk="1" hangingPunct="1">
              <a:defRPr/>
            </a:pPr>
            <a:r>
              <a:rPr lang="en-US" sz="2400" dirty="0"/>
              <a:t>bidirectional</a:t>
            </a:r>
          </a:p>
          <a:p>
            <a:pPr marL="287338" indent="-287338" eaLnBrk="1" hangingPunct="1">
              <a:defRPr/>
            </a:pPr>
            <a:r>
              <a:rPr lang="en-US" sz="2400" dirty="0"/>
              <a:t>broadband: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sz="2000" dirty="0" smtClean="0"/>
              <a:t>multiple </a:t>
            </a:r>
            <a:r>
              <a:rPr lang="en-US" sz="2000" dirty="0"/>
              <a:t>channels on cable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sz="2000" dirty="0" smtClean="0"/>
              <a:t>HFC</a:t>
            </a:r>
            <a:endParaRPr lang="en-US" sz="2000" dirty="0"/>
          </a:p>
        </p:txBody>
      </p:sp>
      <p:pic>
        <p:nvPicPr>
          <p:cNvPr id="51202" name="Picture 6" descr="f-pict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8245" y="4914900"/>
            <a:ext cx="2371725" cy="146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6" name="Picture 4" descr="coax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3863975"/>
            <a:ext cx="2501900" cy="108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9" name="Rectangle 5"/>
          <p:cNvSpPr>
            <a:spLocks noChangeArrowheads="1"/>
          </p:cNvSpPr>
          <p:nvPr/>
        </p:nvSpPr>
        <p:spPr bwMode="auto">
          <a:xfrm>
            <a:off x="4539344" y="1317625"/>
            <a:ext cx="4410756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2"/>
              <a:buNone/>
            </a:pPr>
            <a:r>
              <a:rPr lang="en-US" alt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F</a:t>
            </a:r>
            <a:r>
              <a:rPr lang="en-US" altLang="en-US" sz="2800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iber </a:t>
            </a:r>
            <a:r>
              <a:rPr lang="en-US" alt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optic cable:</a:t>
            </a:r>
            <a:endParaRPr lang="en-US" altLang="en-US" dirty="0">
              <a:solidFill>
                <a:srgbClr val="CC0000"/>
              </a:solidFill>
              <a:latin typeface="Calibri" charset="0"/>
              <a:ea typeface="Calibri" charset="0"/>
              <a:cs typeface="Calibri" charset="0"/>
            </a:endParaRP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glass fiber carrying light pulses, each pulse a bit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high-speed operation: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sz="2000" dirty="0">
                <a:latin typeface="Calibri" charset="0"/>
                <a:ea typeface="Calibri" charset="0"/>
                <a:cs typeface="Calibri" charset="0"/>
              </a:rPr>
              <a:t>high-speed point-to-point transmission (e.g., 10</a:t>
            </a:r>
            <a:r>
              <a:rPr lang="ja-JP" altLang="en-US" sz="2000" dirty="0">
                <a:latin typeface="Calibri" charset="0"/>
                <a:ea typeface="Calibri" charset="0"/>
                <a:cs typeface="Calibri" charset="0"/>
              </a:rPr>
              <a:t>’</a:t>
            </a:r>
            <a:r>
              <a:rPr lang="en-US" altLang="ja-JP" sz="2000" dirty="0">
                <a:latin typeface="Calibri" charset="0"/>
                <a:ea typeface="Calibri" charset="0"/>
                <a:cs typeface="Calibri" charset="0"/>
              </a:rPr>
              <a:t>s-100</a:t>
            </a:r>
            <a:r>
              <a:rPr lang="ja-JP" altLang="en-US" sz="2000" dirty="0">
                <a:latin typeface="Calibri" charset="0"/>
                <a:ea typeface="Calibri" charset="0"/>
                <a:cs typeface="Calibri" charset="0"/>
              </a:rPr>
              <a:t>’</a:t>
            </a:r>
            <a:r>
              <a:rPr lang="en-US" altLang="ja-JP" sz="2000" dirty="0">
                <a:latin typeface="Calibri" charset="0"/>
                <a:ea typeface="Calibri" charset="0"/>
                <a:cs typeface="Calibri" charset="0"/>
              </a:rPr>
              <a:t>s </a:t>
            </a:r>
            <a:r>
              <a:rPr lang="en-US" altLang="ja-JP" sz="2000" dirty="0" err="1">
                <a:latin typeface="Calibri" charset="0"/>
                <a:ea typeface="Calibri" charset="0"/>
                <a:cs typeface="Calibri" charset="0"/>
              </a:rPr>
              <a:t>Gbps</a:t>
            </a:r>
            <a:r>
              <a:rPr lang="en-US" altLang="ja-JP" sz="2000" dirty="0">
                <a:latin typeface="Calibri" charset="0"/>
                <a:ea typeface="Calibri" charset="0"/>
                <a:cs typeface="Calibri" charset="0"/>
              </a:rPr>
              <a:t> transmission rate)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L</a:t>
            </a:r>
            <a:r>
              <a:rPr lang="en-US" altLang="en-US" dirty="0" smtClean="0">
                <a:latin typeface="Calibri" charset="0"/>
                <a:ea typeface="Calibri" charset="0"/>
                <a:cs typeface="Calibri" charset="0"/>
              </a:rPr>
              <a:t>ow 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error rate: 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sz="2000" dirty="0">
                <a:latin typeface="Calibri" charset="0"/>
                <a:ea typeface="Calibri" charset="0"/>
                <a:cs typeface="Calibri" charset="0"/>
              </a:rPr>
              <a:t>repeaters spaced far apart 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charset="0"/>
              <a:buChar char="•"/>
            </a:pPr>
            <a:r>
              <a:rPr lang="en-US" altLang="en-US" sz="2000" dirty="0">
                <a:latin typeface="Calibri" charset="0"/>
                <a:ea typeface="Calibri" charset="0"/>
                <a:cs typeface="Calibri" charset="0"/>
              </a:rPr>
              <a:t>immune to electromagnetic noise</a:t>
            </a:r>
          </a:p>
        </p:txBody>
      </p:sp>
    </p:spTree>
    <p:extLst>
      <p:ext uri="{BB962C8B-B14F-4D97-AF65-F5344CB8AC3E}">
        <p14:creationId xmlns:p14="http://schemas.microsoft.com/office/powerpoint/2010/main" val="17101028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22516" y="42863"/>
            <a:ext cx="83820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Physical </a:t>
            </a:r>
            <a:r>
              <a:rPr lang="en-US" altLang="en-US" dirty="0" smtClean="0">
                <a:ea typeface="ＭＳ Ｐゴシック" charset="-128"/>
              </a:rPr>
              <a:t>Media</a:t>
            </a:r>
            <a:r>
              <a:rPr lang="en-US" altLang="en-US">
                <a:ea typeface="ＭＳ Ｐゴシック" charset="-128"/>
              </a:rPr>
              <a:t>: </a:t>
            </a:r>
            <a:r>
              <a:rPr lang="en-US" altLang="en-US" smtClean="0">
                <a:ea typeface="ＭＳ Ｐゴシック" charset="-128"/>
              </a:rPr>
              <a:t>Wireless Radio</a:t>
            </a:r>
            <a:endParaRPr lang="en-US" altLang="en-US" sz="4400" dirty="0">
              <a:ea typeface="ＭＳ Ｐゴシック" charset="-128"/>
            </a:endParaRPr>
          </a:p>
        </p:txBody>
      </p:sp>
      <p:sp>
        <p:nvSpPr>
          <p:cNvPr id="53252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8972" y="1371600"/>
            <a:ext cx="3962400" cy="48768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S</a:t>
            </a:r>
            <a:r>
              <a:rPr lang="en-US" altLang="en-US" sz="2400" dirty="0" smtClean="0">
                <a:ea typeface="ＭＳ Ｐゴシック" charset="-128"/>
              </a:rPr>
              <a:t>ignal </a:t>
            </a:r>
            <a:r>
              <a:rPr lang="en-US" altLang="en-US" sz="2400" dirty="0">
                <a:ea typeface="ＭＳ Ｐゴシック" charset="-128"/>
              </a:rPr>
              <a:t>carried in electromagnetic spectrum</a:t>
            </a:r>
          </a:p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N</a:t>
            </a:r>
            <a:r>
              <a:rPr lang="en-US" altLang="en-US" sz="2400" dirty="0" smtClean="0">
                <a:ea typeface="ＭＳ Ｐゴシック" charset="-128"/>
              </a:rPr>
              <a:t>o </a:t>
            </a:r>
            <a:r>
              <a:rPr lang="en-US" altLang="en-US" sz="2400" dirty="0">
                <a:ea typeface="ＭＳ Ｐゴシック" charset="-128"/>
              </a:rPr>
              <a:t>physical </a:t>
            </a:r>
            <a:r>
              <a:rPr lang="ja-JP" altLang="en-US" sz="2400" dirty="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wire</a:t>
            </a:r>
            <a:r>
              <a:rPr lang="ja-JP" altLang="en-US" sz="2400" dirty="0">
                <a:ea typeface="ＭＳ Ｐゴシック" charset="-128"/>
              </a:rPr>
              <a:t>”</a:t>
            </a:r>
            <a:endParaRPr lang="en-US" altLang="ja-JP" sz="2400" dirty="0">
              <a:ea typeface="ＭＳ Ｐゴシック" charset="-128"/>
            </a:endParaRPr>
          </a:p>
          <a:p>
            <a:pPr marL="287338" indent="-287338" eaLnBrk="1" hangingPunct="1"/>
            <a:r>
              <a:rPr lang="en-US" altLang="en-US" sz="2400" dirty="0" smtClean="0">
                <a:ea typeface="ＭＳ Ｐゴシック" charset="-128"/>
              </a:rPr>
              <a:t>Bidirectional</a:t>
            </a:r>
          </a:p>
          <a:p>
            <a:pPr marL="287338" indent="-287338" eaLnBrk="1" hangingPunct="1"/>
            <a:r>
              <a:rPr lang="en-US" altLang="en-US" sz="2400" dirty="0" smtClean="0">
                <a:ea typeface="ＭＳ Ｐゴシック" charset="-128"/>
              </a:rPr>
              <a:t>Mobility</a:t>
            </a:r>
            <a:endParaRPr lang="en-US" altLang="en-US" sz="2400" dirty="0">
              <a:ea typeface="ＭＳ Ｐゴシック" charset="-128"/>
            </a:endParaRPr>
          </a:p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P</a:t>
            </a:r>
            <a:r>
              <a:rPr lang="en-US" altLang="en-US" sz="2400" dirty="0" smtClean="0">
                <a:ea typeface="ＭＳ Ｐゴシック" charset="-128"/>
              </a:rPr>
              <a:t>ropagation </a:t>
            </a:r>
            <a:r>
              <a:rPr lang="en-US" altLang="en-US" sz="2400" dirty="0">
                <a:ea typeface="ＭＳ Ｐゴシック" charset="-128"/>
              </a:rPr>
              <a:t>environment effects:</a:t>
            </a:r>
          </a:p>
          <a:p>
            <a:pPr marL="682625" lvl="1" indent="-225425" eaLnBrk="1" hangingPunct="1"/>
            <a:r>
              <a:rPr lang="en-US" altLang="en-US" dirty="0"/>
              <a:t>reflection </a:t>
            </a:r>
          </a:p>
          <a:p>
            <a:pPr marL="682625" lvl="1" indent="-225425" eaLnBrk="1" hangingPunct="1"/>
            <a:r>
              <a:rPr lang="en-US" altLang="en-US" dirty="0"/>
              <a:t>obstruction by objects</a:t>
            </a:r>
          </a:p>
          <a:p>
            <a:pPr marL="682625" lvl="1" indent="-225425" eaLnBrk="1" hangingPunct="1"/>
            <a:r>
              <a:rPr lang="en-US" altLang="en-US" dirty="0"/>
              <a:t>interference</a:t>
            </a:r>
          </a:p>
        </p:txBody>
      </p:sp>
      <p:sp>
        <p:nvSpPr>
          <p:cNvPr id="66565" name="Rectangle 4"/>
          <p:cNvSpPr>
            <a:spLocks noChangeArrowheads="1"/>
          </p:cNvSpPr>
          <p:nvPr/>
        </p:nvSpPr>
        <p:spPr bwMode="auto">
          <a:xfrm>
            <a:off x="4512126" y="1238250"/>
            <a:ext cx="4457700" cy="42916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R</a:t>
            </a:r>
            <a:r>
              <a:rPr lang="en-US" sz="2800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adio </a:t>
            </a:r>
            <a:r>
              <a:rPr lang="en-US" sz="28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link types:</a:t>
            </a:r>
            <a:endParaRPr lang="en-US" dirty="0">
              <a:solidFill>
                <a:srgbClr val="CC0000"/>
              </a:solidFill>
              <a:latin typeface="Calibri" charset="0"/>
              <a:ea typeface="Calibri" charset="0"/>
              <a:cs typeface="Calibri" charset="0"/>
            </a:endParaRP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T</a:t>
            </a:r>
            <a:r>
              <a:rPr lang="en-US" sz="2400" dirty="0" smtClean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errestrial  </a:t>
            </a:r>
            <a:r>
              <a:rPr lang="en-US" sz="24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microwave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e.g. up to 45 Mbps channels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LAN</a:t>
            </a: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 (e.g., WiFi)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54 Mbps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W</a:t>
            </a:r>
            <a:r>
              <a:rPr lang="en-US" sz="2400" dirty="0" smtClean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ide-area</a:t>
            </a:r>
            <a:r>
              <a:rPr lang="en-US" sz="2400" dirty="0" smtClean="0"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(e.g., cellular)</a:t>
            </a:r>
            <a:endParaRPr lang="en-US" sz="2000" dirty="0">
              <a:latin typeface="Calibri" charset="0"/>
              <a:ea typeface="Calibri" charset="0"/>
              <a:cs typeface="Calibri" charset="0"/>
            </a:endParaRP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4G cellular: ~ 10 Mbps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S</a:t>
            </a:r>
            <a:r>
              <a:rPr lang="en-US" sz="2400" dirty="0" smtClean="0">
                <a:solidFill>
                  <a:srgbClr val="000099"/>
                </a:solidFill>
                <a:latin typeface="Calibri" charset="0"/>
                <a:ea typeface="Calibri" charset="0"/>
                <a:cs typeface="Calibri" charset="0"/>
              </a:rPr>
              <a:t>atellite</a:t>
            </a:r>
            <a:endParaRPr lang="en-US" sz="2400" dirty="0">
              <a:solidFill>
                <a:srgbClr val="000099"/>
              </a:solidFill>
              <a:latin typeface="Calibri" charset="0"/>
              <a:ea typeface="Calibri" charset="0"/>
              <a:cs typeface="Calibri" charset="0"/>
            </a:endParaRP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Kbps to 45Mbps channel (or multiple smaller channels)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270 msec end-end delay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geosynchronous versus low altitude</a:t>
            </a:r>
          </a:p>
        </p:txBody>
      </p:sp>
    </p:spTree>
    <p:extLst>
      <p:ext uri="{BB962C8B-B14F-4D97-AF65-F5344CB8AC3E}">
        <p14:creationId xmlns:p14="http://schemas.microsoft.com/office/powerpoint/2010/main" val="1956168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1: </a:t>
            </a:r>
            <a:r>
              <a:rPr lang="en-US" altLang="en-US" dirty="0" smtClean="0">
                <a:ea typeface="ＭＳ Ｐゴシック" charset="-128"/>
              </a:rPr>
              <a:t>Roadmap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936625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What is the Internet?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edge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core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Delay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, </a:t>
            </a: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Loss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, </a:t>
            </a: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Throughput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in networks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Protocol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layers, service models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History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7465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55625" y="1498600"/>
            <a:ext cx="4592638" cy="4648200"/>
          </a:xfrm>
        </p:spPr>
        <p:txBody>
          <a:bodyPr/>
          <a:lstStyle/>
          <a:p>
            <a:pPr eaLnBrk="1" hangingPunct="1"/>
            <a:r>
              <a:rPr lang="en-US" altLang="en-US" dirty="0" smtClean="0">
                <a:ea typeface="ＭＳ Ｐゴシック" charset="-128"/>
              </a:rPr>
              <a:t>Mesh </a:t>
            </a:r>
            <a:r>
              <a:rPr lang="en-US" altLang="en-US" dirty="0">
                <a:ea typeface="ＭＳ Ｐゴシック" charset="-128"/>
              </a:rPr>
              <a:t>of interconnected routers</a:t>
            </a:r>
          </a:p>
          <a:p>
            <a:pPr eaLnBrk="1" hangingPunct="1"/>
            <a:r>
              <a:rPr lang="en-US" altLang="en-US" dirty="0">
                <a:solidFill>
                  <a:srgbClr val="CC0000"/>
                </a:solidFill>
                <a:ea typeface="ＭＳ Ｐゴシック" charset="-128"/>
              </a:rPr>
              <a:t>P</a:t>
            </a:r>
            <a:r>
              <a:rPr lang="en-US" altLang="en-US" dirty="0" smtClean="0">
                <a:solidFill>
                  <a:srgbClr val="CC0000"/>
                </a:solidFill>
                <a:ea typeface="ＭＳ Ｐゴシック" charset="-128"/>
              </a:rPr>
              <a:t>acket-switching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</a:rPr>
              <a:t>: 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packets</a:t>
            </a:r>
          </a:p>
          <a:p>
            <a:pPr lvl="1" eaLnBrk="1" hangingPunct="1"/>
            <a:r>
              <a:rPr lang="en-US" altLang="en-US" dirty="0"/>
              <a:t>forward packets</a:t>
            </a:r>
            <a:r>
              <a:rPr lang="en-US" altLang="en-US" i="1" dirty="0"/>
              <a:t> </a:t>
            </a:r>
            <a:r>
              <a:rPr lang="en-US" altLang="en-US" dirty="0"/>
              <a:t>from one router to the next, across links on path from source to destination</a:t>
            </a:r>
          </a:p>
          <a:p>
            <a:pPr lvl="1" eaLnBrk="1" hangingPunct="1"/>
            <a:r>
              <a:rPr lang="en-US" altLang="en-US" dirty="0"/>
              <a:t>each packet transmitted at full link capacity</a:t>
            </a:r>
          </a:p>
        </p:txBody>
      </p:sp>
      <p:sp>
        <p:nvSpPr>
          <p:cNvPr id="5734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3401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The </a:t>
            </a:r>
            <a:r>
              <a:rPr lang="en-US" altLang="en-US" dirty="0" smtClean="0">
                <a:ea typeface="ＭＳ Ｐゴシック" charset="-128"/>
              </a:rPr>
              <a:t>Network </a:t>
            </a:r>
            <a:r>
              <a:rPr lang="en-US" altLang="en-US" dirty="0">
                <a:ea typeface="ＭＳ Ｐゴシック" charset="-128"/>
              </a:rPr>
              <a:t>C</a:t>
            </a:r>
            <a:r>
              <a:rPr lang="en-US" altLang="en-US" dirty="0" smtClean="0">
                <a:ea typeface="ＭＳ Ｐゴシック" charset="-128"/>
              </a:rPr>
              <a:t>ore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57348" name="Freeform 637"/>
          <p:cNvSpPr>
            <a:spLocks/>
          </p:cNvSpPr>
          <p:nvPr/>
        </p:nvSpPr>
        <p:spPr bwMode="auto">
          <a:xfrm>
            <a:off x="5202238" y="1712913"/>
            <a:ext cx="1736725" cy="1071562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49" name="Group 638"/>
          <p:cNvGrpSpPr>
            <a:grpSpLocks/>
          </p:cNvGrpSpPr>
          <p:nvPr/>
        </p:nvGrpSpPr>
        <p:grpSpPr bwMode="auto">
          <a:xfrm>
            <a:off x="5370513" y="3048000"/>
            <a:ext cx="1458912" cy="933450"/>
            <a:chOff x="2889" y="1631"/>
            <a:chExt cx="980" cy="743"/>
          </a:xfrm>
        </p:grpSpPr>
        <p:sp>
          <p:nvSpPr>
            <p:cNvPr id="57897" name="Rectangle 63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898" name="AutoShape 640"/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57350" name="Freeform 641"/>
          <p:cNvSpPr>
            <a:spLocks/>
          </p:cNvSpPr>
          <p:nvPr/>
        </p:nvSpPr>
        <p:spPr bwMode="auto">
          <a:xfrm>
            <a:off x="5364163" y="4425950"/>
            <a:ext cx="3225800" cy="1665288"/>
          </a:xfrm>
          <a:custGeom>
            <a:avLst/>
            <a:gdLst>
              <a:gd name="T0" fmla="*/ 2147483647 w 2032"/>
              <a:gd name="T1" fmla="*/ 2147483647 h 1049"/>
              <a:gd name="T2" fmla="*/ 2147483647 w 2032"/>
              <a:gd name="T3" fmla="*/ 2147483647 h 1049"/>
              <a:gd name="T4" fmla="*/ 2147483647 w 2032"/>
              <a:gd name="T5" fmla="*/ 2147483647 h 1049"/>
              <a:gd name="T6" fmla="*/ 2147483647 w 2032"/>
              <a:gd name="T7" fmla="*/ 2147483647 h 1049"/>
              <a:gd name="T8" fmla="*/ 2147483647 w 2032"/>
              <a:gd name="T9" fmla="*/ 2147483647 h 1049"/>
              <a:gd name="T10" fmla="*/ 2147483647 w 2032"/>
              <a:gd name="T11" fmla="*/ 2147483647 h 1049"/>
              <a:gd name="T12" fmla="*/ 2147483647 w 2032"/>
              <a:gd name="T13" fmla="*/ 2147483647 h 1049"/>
              <a:gd name="T14" fmla="*/ 2147483647 w 2032"/>
              <a:gd name="T15" fmla="*/ 2147483647 h 1049"/>
              <a:gd name="T16" fmla="*/ 2147483647 w 2032"/>
              <a:gd name="T17" fmla="*/ 2147483647 h 1049"/>
              <a:gd name="T18" fmla="*/ 2147483647 w 2032"/>
              <a:gd name="T19" fmla="*/ 2147483647 h 1049"/>
              <a:gd name="T20" fmla="*/ 2147483647 w 2032"/>
              <a:gd name="T21" fmla="*/ 2147483647 h 1049"/>
              <a:gd name="T22" fmla="*/ 2147483647 w 2032"/>
              <a:gd name="T23" fmla="*/ 2147483647 h 1049"/>
              <a:gd name="T24" fmla="*/ 2147483647 w 2032"/>
              <a:gd name="T25" fmla="*/ 2147483647 h 1049"/>
              <a:gd name="T26" fmla="*/ 2147483647 w 2032"/>
              <a:gd name="T27" fmla="*/ 2147483647 h 1049"/>
              <a:gd name="T28" fmla="*/ 2147483647 w 2032"/>
              <a:gd name="T29" fmla="*/ 2147483647 h 1049"/>
              <a:gd name="T30" fmla="*/ 2147483647 w 2032"/>
              <a:gd name="T31" fmla="*/ 2147483647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32"/>
              <a:gd name="T49" fmla="*/ 0 h 1049"/>
              <a:gd name="T50" fmla="*/ 2032 w 2032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32" h="1049">
                <a:moveTo>
                  <a:pt x="1044" y="26"/>
                </a:moveTo>
                <a:cubicBezTo>
                  <a:pt x="959" y="45"/>
                  <a:pt x="924" y="118"/>
                  <a:pt x="847" y="125"/>
                </a:cubicBezTo>
                <a:cubicBezTo>
                  <a:pt x="770" y="132"/>
                  <a:pt x="697" y="61"/>
                  <a:pt x="580" y="68"/>
                </a:cubicBezTo>
                <a:cubicBezTo>
                  <a:pt x="463" y="75"/>
                  <a:pt x="232" y="119"/>
                  <a:pt x="143" y="170"/>
                </a:cubicBezTo>
                <a:cubicBezTo>
                  <a:pt x="54" y="221"/>
                  <a:pt x="65" y="289"/>
                  <a:pt x="48" y="374"/>
                </a:cubicBezTo>
                <a:cubicBezTo>
                  <a:pt x="31" y="459"/>
                  <a:pt x="0" y="618"/>
                  <a:pt x="41" y="680"/>
                </a:cubicBezTo>
                <a:cubicBezTo>
                  <a:pt x="82" y="742"/>
                  <a:pt x="191" y="709"/>
                  <a:pt x="294" y="744"/>
                </a:cubicBezTo>
                <a:cubicBezTo>
                  <a:pt x="397" y="779"/>
                  <a:pt x="527" y="849"/>
                  <a:pt x="660" y="893"/>
                </a:cubicBezTo>
                <a:cubicBezTo>
                  <a:pt x="793" y="938"/>
                  <a:pt x="944" y="991"/>
                  <a:pt x="1088" y="1014"/>
                </a:cubicBezTo>
                <a:cubicBezTo>
                  <a:pt x="1232" y="1036"/>
                  <a:pt x="1401" y="1049"/>
                  <a:pt x="1525" y="1031"/>
                </a:cubicBezTo>
                <a:cubicBezTo>
                  <a:pt x="1649" y="1012"/>
                  <a:pt x="1749" y="960"/>
                  <a:pt x="1831" y="907"/>
                </a:cubicBezTo>
                <a:cubicBezTo>
                  <a:pt x="1913" y="855"/>
                  <a:pt x="1998" y="824"/>
                  <a:pt x="2015" y="714"/>
                </a:cubicBezTo>
                <a:cubicBezTo>
                  <a:pt x="2032" y="604"/>
                  <a:pt x="1990" y="350"/>
                  <a:pt x="1931" y="251"/>
                </a:cubicBezTo>
                <a:cubicBezTo>
                  <a:pt x="1872" y="151"/>
                  <a:pt x="1754" y="153"/>
                  <a:pt x="1658" y="114"/>
                </a:cubicBezTo>
                <a:cubicBezTo>
                  <a:pt x="1562" y="76"/>
                  <a:pt x="1457" y="30"/>
                  <a:pt x="1355" y="15"/>
                </a:cubicBezTo>
                <a:cubicBezTo>
                  <a:pt x="1253" y="0"/>
                  <a:pt x="1129" y="8"/>
                  <a:pt x="1044" y="26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1" name="Line 642"/>
          <p:cNvSpPr>
            <a:spLocks noChangeShapeType="1"/>
          </p:cNvSpPr>
          <p:nvPr/>
        </p:nvSpPr>
        <p:spPr bwMode="auto">
          <a:xfrm rot="-5400000">
            <a:off x="7845425" y="5162551"/>
            <a:ext cx="523875" cy="1397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2" name="Line 643"/>
          <p:cNvSpPr>
            <a:spLocks noChangeShapeType="1"/>
          </p:cNvSpPr>
          <p:nvPr/>
        </p:nvSpPr>
        <p:spPr bwMode="auto">
          <a:xfrm rot="5400000" flipV="1">
            <a:off x="7991475" y="5443538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3" name="Line 644"/>
          <p:cNvSpPr>
            <a:spLocks noChangeShapeType="1"/>
          </p:cNvSpPr>
          <p:nvPr/>
        </p:nvSpPr>
        <p:spPr bwMode="auto">
          <a:xfrm rot="-5400000">
            <a:off x="8177213" y="5119688"/>
            <a:ext cx="0" cy="1143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4" name="Line 646"/>
          <p:cNvSpPr>
            <a:spLocks noChangeShapeType="1"/>
          </p:cNvSpPr>
          <p:nvPr/>
        </p:nvSpPr>
        <p:spPr bwMode="auto">
          <a:xfrm>
            <a:off x="6100763" y="4776788"/>
            <a:ext cx="212725" cy="984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5" name="Line 647"/>
          <p:cNvSpPr>
            <a:spLocks noChangeShapeType="1"/>
          </p:cNvSpPr>
          <p:nvPr/>
        </p:nvSpPr>
        <p:spPr bwMode="auto">
          <a:xfrm flipV="1">
            <a:off x="5842000" y="5040313"/>
            <a:ext cx="390525" cy="730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6" name="Line 650"/>
          <p:cNvSpPr>
            <a:spLocks noChangeShapeType="1"/>
          </p:cNvSpPr>
          <p:nvPr/>
        </p:nvSpPr>
        <p:spPr bwMode="auto">
          <a:xfrm flipH="1">
            <a:off x="6267450" y="5087938"/>
            <a:ext cx="103188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7" name="Line 651"/>
          <p:cNvSpPr>
            <a:spLocks noChangeShapeType="1"/>
          </p:cNvSpPr>
          <p:nvPr/>
        </p:nvSpPr>
        <p:spPr bwMode="auto">
          <a:xfrm flipH="1" flipV="1">
            <a:off x="6548438" y="5100638"/>
            <a:ext cx="114300" cy="1730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8" name="Line 652"/>
          <p:cNvSpPr>
            <a:spLocks noChangeShapeType="1"/>
          </p:cNvSpPr>
          <p:nvPr/>
        </p:nvSpPr>
        <p:spPr bwMode="auto">
          <a:xfrm>
            <a:off x="6743700" y="5056188"/>
            <a:ext cx="503238" cy="2698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9" name="Line 654"/>
          <p:cNvSpPr>
            <a:spLocks noChangeShapeType="1"/>
          </p:cNvSpPr>
          <p:nvPr/>
        </p:nvSpPr>
        <p:spPr bwMode="auto">
          <a:xfrm>
            <a:off x="6046788" y="3582988"/>
            <a:ext cx="234950" cy="74612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0" name="Line 655"/>
          <p:cNvSpPr>
            <a:spLocks noChangeShapeType="1"/>
          </p:cNvSpPr>
          <p:nvPr/>
        </p:nvSpPr>
        <p:spPr bwMode="auto">
          <a:xfrm flipV="1">
            <a:off x="5891213" y="3736975"/>
            <a:ext cx="168275" cy="31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61" name="Group 656"/>
          <p:cNvGrpSpPr>
            <a:grpSpLocks/>
          </p:cNvGrpSpPr>
          <p:nvPr/>
        </p:nvGrpSpPr>
        <p:grpSpPr bwMode="auto">
          <a:xfrm>
            <a:off x="5611813" y="3503613"/>
            <a:ext cx="506412" cy="352425"/>
            <a:chOff x="2967" y="478"/>
            <a:chExt cx="788" cy="625"/>
          </a:xfrm>
        </p:grpSpPr>
        <p:pic>
          <p:nvPicPr>
            <p:cNvPr id="57895" name="Picture 657" descr="access_point_stylized_small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896" name="Picture 658" descr="antenna_radiation_stylized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62" name="Freeform 659"/>
          <p:cNvSpPr>
            <a:spLocks/>
          </p:cNvSpPr>
          <p:nvPr/>
        </p:nvSpPr>
        <p:spPr bwMode="auto">
          <a:xfrm>
            <a:off x="6919913" y="3476625"/>
            <a:ext cx="1470025" cy="765175"/>
          </a:xfrm>
          <a:custGeom>
            <a:avLst/>
            <a:gdLst>
              <a:gd name="T0" fmla="*/ 2147483647 w 828"/>
              <a:gd name="T1" fmla="*/ 2147483647 h 425"/>
              <a:gd name="T2" fmla="*/ 2147483647 w 828"/>
              <a:gd name="T3" fmla="*/ 2147483647 h 425"/>
              <a:gd name="T4" fmla="*/ 2147483647 w 828"/>
              <a:gd name="T5" fmla="*/ 2147483647 h 425"/>
              <a:gd name="T6" fmla="*/ 2147483647 w 828"/>
              <a:gd name="T7" fmla="*/ 2147483647 h 425"/>
              <a:gd name="T8" fmla="*/ 2147483647 w 828"/>
              <a:gd name="T9" fmla="*/ 2147483647 h 425"/>
              <a:gd name="T10" fmla="*/ 2147483647 w 828"/>
              <a:gd name="T11" fmla="*/ 2147483647 h 425"/>
              <a:gd name="T12" fmla="*/ 2147483647 w 828"/>
              <a:gd name="T13" fmla="*/ 2147483647 h 425"/>
              <a:gd name="T14" fmla="*/ 2147483647 w 828"/>
              <a:gd name="T15" fmla="*/ 2147483647 h 425"/>
              <a:gd name="T16" fmla="*/ 2147483647 w 828"/>
              <a:gd name="T17" fmla="*/ 2147483647 h 425"/>
              <a:gd name="T18" fmla="*/ 2147483647 w 828"/>
              <a:gd name="T19" fmla="*/ 2147483647 h 425"/>
              <a:gd name="T20" fmla="*/ 2147483647 w 828"/>
              <a:gd name="T21" fmla="*/ 2147483647 h 425"/>
              <a:gd name="T22" fmla="*/ 2147483647 w 828"/>
              <a:gd name="T23" fmla="*/ 2147483647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3" name="Freeform 660"/>
          <p:cNvSpPr>
            <a:spLocks/>
          </p:cNvSpPr>
          <p:nvPr/>
        </p:nvSpPr>
        <p:spPr bwMode="auto">
          <a:xfrm>
            <a:off x="6883400" y="2128838"/>
            <a:ext cx="1730375" cy="1125537"/>
          </a:xfrm>
          <a:custGeom>
            <a:avLst/>
            <a:gdLst>
              <a:gd name="T0" fmla="*/ 2147483647 w 765"/>
              <a:gd name="T1" fmla="*/ 2147483647 h 459"/>
              <a:gd name="T2" fmla="*/ 2147483647 w 765"/>
              <a:gd name="T3" fmla="*/ 2147483647 h 459"/>
              <a:gd name="T4" fmla="*/ 2147483647 w 765"/>
              <a:gd name="T5" fmla="*/ 2147483647 h 459"/>
              <a:gd name="T6" fmla="*/ 2147483647 w 765"/>
              <a:gd name="T7" fmla="*/ 2147483647 h 459"/>
              <a:gd name="T8" fmla="*/ 2147483647 w 765"/>
              <a:gd name="T9" fmla="*/ 2147483647 h 459"/>
              <a:gd name="T10" fmla="*/ 2147483647 w 765"/>
              <a:gd name="T11" fmla="*/ 2147483647 h 459"/>
              <a:gd name="T12" fmla="*/ 2147483647 w 765"/>
              <a:gd name="T13" fmla="*/ 2147483647 h 459"/>
              <a:gd name="T14" fmla="*/ 2147483647 w 765"/>
              <a:gd name="T15" fmla="*/ 2147483647 h 459"/>
              <a:gd name="T16" fmla="*/ 2147483647 w 765"/>
              <a:gd name="T17" fmla="*/ 2147483647 h 459"/>
              <a:gd name="T18" fmla="*/ 2147483647 w 765"/>
              <a:gd name="T19" fmla="*/ 2147483647 h 459"/>
              <a:gd name="T20" fmla="*/ 2147483647 w 765"/>
              <a:gd name="T21" fmla="*/ 2147483647 h 459"/>
              <a:gd name="T22" fmla="*/ 2147483647 w 765"/>
              <a:gd name="T23" fmla="*/ 2147483647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4" name="Line 661"/>
          <p:cNvSpPr>
            <a:spLocks noChangeShapeType="1"/>
          </p:cNvSpPr>
          <p:nvPr/>
        </p:nvSpPr>
        <p:spPr bwMode="auto">
          <a:xfrm>
            <a:off x="7396163" y="3816350"/>
            <a:ext cx="163512" cy="1206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5" name="Line 662"/>
          <p:cNvSpPr>
            <a:spLocks noChangeShapeType="1"/>
          </p:cNvSpPr>
          <p:nvPr/>
        </p:nvSpPr>
        <p:spPr bwMode="auto">
          <a:xfrm>
            <a:off x="7493000" y="3736975"/>
            <a:ext cx="2794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6" name="Line 663"/>
          <p:cNvSpPr>
            <a:spLocks noChangeShapeType="1"/>
          </p:cNvSpPr>
          <p:nvPr/>
        </p:nvSpPr>
        <p:spPr bwMode="auto">
          <a:xfrm flipV="1">
            <a:off x="7729538" y="3822700"/>
            <a:ext cx="134937" cy="1047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7" name="Line 664"/>
          <p:cNvSpPr>
            <a:spLocks noChangeShapeType="1"/>
          </p:cNvSpPr>
          <p:nvPr/>
        </p:nvSpPr>
        <p:spPr bwMode="auto">
          <a:xfrm>
            <a:off x="6723063" y="2590800"/>
            <a:ext cx="509587" cy="31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8" name="Line 665"/>
          <p:cNvSpPr>
            <a:spLocks noChangeShapeType="1"/>
          </p:cNvSpPr>
          <p:nvPr/>
        </p:nvSpPr>
        <p:spPr bwMode="auto">
          <a:xfrm>
            <a:off x="7358063" y="4700588"/>
            <a:ext cx="390525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9" name="Line 666"/>
          <p:cNvSpPr>
            <a:spLocks noChangeShapeType="1"/>
          </p:cNvSpPr>
          <p:nvPr/>
        </p:nvSpPr>
        <p:spPr bwMode="auto">
          <a:xfrm flipV="1">
            <a:off x="6737350" y="4687888"/>
            <a:ext cx="322263" cy="1984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0" name="Line 667"/>
          <p:cNvSpPr>
            <a:spLocks noChangeShapeType="1"/>
          </p:cNvSpPr>
          <p:nvPr/>
        </p:nvSpPr>
        <p:spPr bwMode="auto">
          <a:xfrm flipV="1">
            <a:off x="6780213" y="4979988"/>
            <a:ext cx="97155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1" name="Line 668"/>
          <p:cNvSpPr>
            <a:spLocks noChangeShapeType="1"/>
          </p:cNvSpPr>
          <p:nvPr/>
        </p:nvSpPr>
        <p:spPr bwMode="auto">
          <a:xfrm flipV="1">
            <a:off x="7577138" y="2495550"/>
            <a:ext cx="123825" cy="8731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2" name="Line 669"/>
          <p:cNvSpPr>
            <a:spLocks noChangeShapeType="1"/>
          </p:cNvSpPr>
          <p:nvPr/>
        </p:nvSpPr>
        <p:spPr bwMode="auto">
          <a:xfrm>
            <a:off x="7405688" y="2668588"/>
            <a:ext cx="0" cy="825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3" name="Line 670"/>
          <p:cNvSpPr>
            <a:spLocks noChangeShapeType="1"/>
          </p:cNvSpPr>
          <p:nvPr/>
        </p:nvSpPr>
        <p:spPr bwMode="auto">
          <a:xfrm flipV="1">
            <a:off x="7580313" y="2562225"/>
            <a:ext cx="263525" cy="28892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4" name="Line 671"/>
          <p:cNvSpPr>
            <a:spLocks noChangeShapeType="1"/>
          </p:cNvSpPr>
          <p:nvPr/>
        </p:nvSpPr>
        <p:spPr bwMode="auto">
          <a:xfrm>
            <a:off x="7942263" y="2563813"/>
            <a:ext cx="0" cy="196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5" name="Line 672"/>
          <p:cNvSpPr>
            <a:spLocks noChangeShapeType="1"/>
          </p:cNvSpPr>
          <p:nvPr/>
        </p:nvSpPr>
        <p:spPr bwMode="auto">
          <a:xfrm>
            <a:off x="7596188" y="2870200"/>
            <a:ext cx="188912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6" name="Line 673"/>
          <p:cNvSpPr>
            <a:spLocks noChangeShapeType="1"/>
          </p:cNvSpPr>
          <p:nvPr/>
        </p:nvSpPr>
        <p:spPr bwMode="auto">
          <a:xfrm>
            <a:off x="8150225" y="2860675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7" name="Line 674"/>
          <p:cNvSpPr>
            <a:spLocks noChangeShapeType="1"/>
          </p:cNvSpPr>
          <p:nvPr/>
        </p:nvSpPr>
        <p:spPr bwMode="auto">
          <a:xfrm flipH="1">
            <a:off x="7299325" y="2936875"/>
            <a:ext cx="98425" cy="704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8" name="Line 675"/>
          <p:cNvSpPr>
            <a:spLocks noChangeShapeType="1"/>
          </p:cNvSpPr>
          <p:nvPr/>
        </p:nvSpPr>
        <p:spPr bwMode="auto">
          <a:xfrm flipH="1">
            <a:off x="7888288" y="2936875"/>
            <a:ext cx="111125" cy="7270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9" name="Line 676"/>
          <p:cNvSpPr>
            <a:spLocks noChangeShapeType="1"/>
          </p:cNvSpPr>
          <p:nvPr/>
        </p:nvSpPr>
        <p:spPr bwMode="auto">
          <a:xfrm flipV="1">
            <a:off x="7272338" y="4078288"/>
            <a:ext cx="227012" cy="436562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80" name="Line 677"/>
          <p:cNvSpPr>
            <a:spLocks noChangeShapeType="1"/>
          </p:cNvSpPr>
          <p:nvPr/>
        </p:nvSpPr>
        <p:spPr bwMode="auto">
          <a:xfrm>
            <a:off x="8345488" y="2859088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81" name="Group 678"/>
          <p:cNvGrpSpPr>
            <a:grpSpLocks/>
          </p:cNvGrpSpPr>
          <p:nvPr/>
        </p:nvGrpSpPr>
        <p:grpSpPr bwMode="auto">
          <a:xfrm>
            <a:off x="6053138" y="1846263"/>
            <a:ext cx="468312" cy="620712"/>
            <a:chOff x="1653" y="3023"/>
            <a:chExt cx="622" cy="911"/>
          </a:xfrm>
        </p:grpSpPr>
        <p:sp>
          <p:nvSpPr>
            <p:cNvPr id="57878" name="Line 270"/>
            <p:cNvSpPr>
              <a:spLocks noChangeShapeType="1"/>
            </p:cNvSpPr>
            <p:nvPr/>
          </p:nvSpPr>
          <p:spPr bwMode="auto">
            <a:xfrm flipH="1">
              <a:off x="1766" y="3287"/>
              <a:ext cx="188" cy="586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79" name="Line 271"/>
            <p:cNvSpPr>
              <a:spLocks noChangeShapeType="1"/>
            </p:cNvSpPr>
            <p:nvPr/>
          </p:nvSpPr>
          <p:spPr bwMode="auto">
            <a:xfrm>
              <a:off x="1954" y="3287"/>
              <a:ext cx="188" cy="58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0" name="Line 272"/>
            <p:cNvSpPr>
              <a:spLocks noChangeShapeType="1"/>
            </p:cNvSpPr>
            <p:nvPr/>
          </p:nvSpPr>
          <p:spPr bwMode="auto">
            <a:xfrm>
              <a:off x="1766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1" name="Line 273"/>
            <p:cNvSpPr>
              <a:spLocks noChangeShapeType="1"/>
            </p:cNvSpPr>
            <p:nvPr/>
          </p:nvSpPr>
          <p:spPr bwMode="auto">
            <a:xfrm flipH="1">
              <a:off x="1954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2" name="Line 274"/>
            <p:cNvSpPr>
              <a:spLocks noChangeShapeType="1"/>
            </p:cNvSpPr>
            <p:nvPr/>
          </p:nvSpPr>
          <p:spPr bwMode="auto">
            <a:xfrm>
              <a:off x="1954" y="3300"/>
              <a:ext cx="0" cy="63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3" name="Line 275"/>
            <p:cNvSpPr>
              <a:spLocks noChangeShapeType="1"/>
            </p:cNvSpPr>
            <p:nvPr/>
          </p:nvSpPr>
          <p:spPr bwMode="auto">
            <a:xfrm flipV="1">
              <a:off x="1766" y="3810"/>
              <a:ext cx="188" cy="6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4" name="Line 276"/>
            <p:cNvSpPr>
              <a:spLocks noChangeShapeType="1"/>
            </p:cNvSpPr>
            <p:nvPr/>
          </p:nvSpPr>
          <p:spPr bwMode="auto">
            <a:xfrm flipH="1" flipV="1">
              <a:off x="1954" y="3810"/>
              <a:ext cx="188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5" name="Line 277"/>
            <p:cNvSpPr>
              <a:spLocks noChangeShapeType="1"/>
            </p:cNvSpPr>
            <p:nvPr/>
          </p:nvSpPr>
          <p:spPr bwMode="auto">
            <a:xfrm>
              <a:off x="1846" y="3618"/>
              <a:ext cx="108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6" name="Line 278"/>
            <p:cNvSpPr>
              <a:spLocks noChangeShapeType="1"/>
            </p:cNvSpPr>
            <p:nvPr/>
          </p:nvSpPr>
          <p:spPr bwMode="auto">
            <a:xfrm flipV="1">
              <a:off x="1954" y="3618"/>
              <a:ext cx="114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7" name="Line 279"/>
            <p:cNvSpPr>
              <a:spLocks noChangeShapeType="1"/>
            </p:cNvSpPr>
            <p:nvPr/>
          </p:nvSpPr>
          <p:spPr bwMode="auto">
            <a:xfrm>
              <a:off x="1810" y="3704"/>
              <a:ext cx="139" cy="65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8" name="Line 280"/>
            <p:cNvSpPr>
              <a:spLocks noChangeShapeType="1"/>
            </p:cNvSpPr>
            <p:nvPr/>
          </p:nvSpPr>
          <p:spPr bwMode="auto">
            <a:xfrm flipV="1">
              <a:off x="1954" y="3717"/>
              <a:ext cx="14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9" name="Line 281"/>
            <p:cNvSpPr>
              <a:spLocks noChangeShapeType="1"/>
            </p:cNvSpPr>
            <p:nvPr/>
          </p:nvSpPr>
          <p:spPr bwMode="auto">
            <a:xfrm flipV="1">
              <a:off x="1954" y="3530"/>
              <a:ext cx="72" cy="2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0" name="Line 282"/>
            <p:cNvSpPr>
              <a:spLocks noChangeShapeType="1"/>
            </p:cNvSpPr>
            <p:nvPr/>
          </p:nvSpPr>
          <p:spPr bwMode="auto">
            <a:xfrm flipV="1">
              <a:off x="1954" y="3409"/>
              <a:ext cx="45" cy="1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1" name="Line 283"/>
            <p:cNvSpPr>
              <a:spLocks noChangeShapeType="1"/>
            </p:cNvSpPr>
            <p:nvPr/>
          </p:nvSpPr>
          <p:spPr bwMode="auto">
            <a:xfrm>
              <a:off x="1873" y="3522"/>
              <a:ext cx="87" cy="32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2" name="Line 284"/>
            <p:cNvSpPr>
              <a:spLocks noChangeShapeType="1"/>
            </p:cNvSpPr>
            <p:nvPr/>
          </p:nvSpPr>
          <p:spPr bwMode="auto">
            <a:xfrm>
              <a:off x="1912" y="3404"/>
              <a:ext cx="50" cy="3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3" name="Oval 694"/>
            <p:cNvSpPr>
              <a:spLocks noChangeArrowheads="1"/>
            </p:cNvSpPr>
            <p:nvPr/>
          </p:nvSpPr>
          <p:spPr bwMode="auto">
            <a:xfrm>
              <a:off x="1921" y="3233"/>
              <a:ext cx="63" cy="68"/>
            </a:xfrm>
            <a:prstGeom prst="ellipse">
              <a:avLst/>
            </a:prstGeom>
            <a:solidFill>
              <a:srgbClr val="808080"/>
            </a:soli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pic>
          <p:nvPicPr>
            <p:cNvPr id="57894" name="Picture 695" descr="cell_tower_radiation_gray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3" y="3023"/>
              <a:ext cx="622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82" name="Group 696"/>
          <p:cNvGrpSpPr>
            <a:grpSpLocks/>
          </p:cNvGrpSpPr>
          <p:nvPr/>
        </p:nvGrpSpPr>
        <p:grpSpPr bwMode="auto">
          <a:xfrm>
            <a:off x="6289675" y="2406650"/>
            <a:ext cx="454025" cy="254000"/>
            <a:chOff x="3843" y="1516"/>
            <a:chExt cx="286" cy="160"/>
          </a:xfrm>
        </p:grpSpPr>
        <p:sp>
          <p:nvSpPr>
            <p:cNvPr id="57869" name="Line 697"/>
            <p:cNvSpPr>
              <a:spLocks noChangeShapeType="1"/>
            </p:cNvSpPr>
            <p:nvPr/>
          </p:nvSpPr>
          <p:spPr bwMode="auto">
            <a:xfrm>
              <a:off x="3843" y="1516"/>
              <a:ext cx="96" cy="6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0" name="Oval 407"/>
            <p:cNvSpPr>
              <a:spLocks noChangeArrowheads="1"/>
            </p:cNvSpPr>
            <p:nvPr/>
          </p:nvSpPr>
          <p:spPr bwMode="auto">
            <a:xfrm>
              <a:off x="3884" y="1616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71" name="Rectangle 410"/>
            <p:cNvSpPr>
              <a:spLocks noChangeArrowheads="1"/>
            </p:cNvSpPr>
            <p:nvPr/>
          </p:nvSpPr>
          <p:spPr bwMode="auto">
            <a:xfrm>
              <a:off x="3884" y="1610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72" name="Oval 411"/>
            <p:cNvSpPr>
              <a:spLocks noChangeArrowheads="1"/>
            </p:cNvSpPr>
            <p:nvPr/>
          </p:nvSpPr>
          <p:spPr bwMode="auto">
            <a:xfrm>
              <a:off x="3883" y="1569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73" name="Group 701"/>
            <p:cNvGrpSpPr>
              <a:grpSpLocks/>
            </p:cNvGrpSpPr>
            <p:nvPr/>
          </p:nvGrpSpPr>
          <p:grpSpPr bwMode="auto">
            <a:xfrm>
              <a:off x="3932" y="1587"/>
              <a:ext cx="138" cy="33"/>
              <a:chOff x="2468" y="1332"/>
              <a:chExt cx="310" cy="60"/>
            </a:xfrm>
          </p:grpSpPr>
          <p:sp>
            <p:nvSpPr>
              <p:cNvPr id="57876" name="Freeform 70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70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74" name="Line 704"/>
            <p:cNvSpPr>
              <a:spLocks noChangeShapeType="1"/>
            </p:cNvSpPr>
            <p:nvPr/>
          </p:nvSpPr>
          <p:spPr bwMode="auto">
            <a:xfrm>
              <a:off x="3884" y="1602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5" name="Line 705"/>
            <p:cNvSpPr>
              <a:spLocks noChangeShapeType="1"/>
            </p:cNvSpPr>
            <p:nvPr/>
          </p:nvSpPr>
          <p:spPr bwMode="auto">
            <a:xfrm>
              <a:off x="4127" y="1604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3" name="Group 706"/>
          <p:cNvGrpSpPr>
            <a:grpSpLocks/>
          </p:cNvGrpSpPr>
          <p:nvPr/>
        </p:nvGrpSpPr>
        <p:grpSpPr bwMode="auto">
          <a:xfrm>
            <a:off x="7202488" y="2493963"/>
            <a:ext cx="390525" cy="174625"/>
            <a:chOff x="4334" y="1470"/>
            <a:chExt cx="246" cy="107"/>
          </a:xfrm>
        </p:grpSpPr>
        <p:sp>
          <p:nvSpPr>
            <p:cNvPr id="57861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62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63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64" name="Group 710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67" name="Freeform 711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712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65" name="Line 713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6" name="Line 714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4" name="Group 715"/>
          <p:cNvGrpSpPr>
            <a:grpSpLocks/>
          </p:cNvGrpSpPr>
          <p:nvPr/>
        </p:nvGrpSpPr>
        <p:grpSpPr bwMode="auto">
          <a:xfrm>
            <a:off x="7213600" y="2757488"/>
            <a:ext cx="390525" cy="174625"/>
            <a:chOff x="4334" y="1470"/>
            <a:chExt cx="246" cy="107"/>
          </a:xfrm>
        </p:grpSpPr>
        <p:sp>
          <p:nvSpPr>
            <p:cNvPr id="57853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54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55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56" name="Group 719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59" name="Freeform 720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721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57" name="Line 722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8" name="Line 723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5" name="Group 724"/>
          <p:cNvGrpSpPr>
            <a:grpSpLocks/>
          </p:cNvGrpSpPr>
          <p:nvPr/>
        </p:nvGrpSpPr>
        <p:grpSpPr bwMode="auto">
          <a:xfrm>
            <a:off x="7762875" y="2759075"/>
            <a:ext cx="390525" cy="174625"/>
            <a:chOff x="4334" y="1470"/>
            <a:chExt cx="246" cy="107"/>
          </a:xfrm>
        </p:grpSpPr>
        <p:sp>
          <p:nvSpPr>
            <p:cNvPr id="57845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46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47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48" name="Group 728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51" name="Freeform 729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730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49" name="Line 731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0" name="Line 732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6" name="Group 733"/>
          <p:cNvGrpSpPr>
            <a:grpSpLocks/>
          </p:cNvGrpSpPr>
          <p:nvPr/>
        </p:nvGrpSpPr>
        <p:grpSpPr bwMode="auto">
          <a:xfrm>
            <a:off x="7689850" y="2393950"/>
            <a:ext cx="390525" cy="174625"/>
            <a:chOff x="4334" y="1470"/>
            <a:chExt cx="246" cy="107"/>
          </a:xfrm>
        </p:grpSpPr>
        <p:sp>
          <p:nvSpPr>
            <p:cNvPr id="57837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38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39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40" name="Group 737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43" name="Freeform 73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73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41" name="Line 740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2" name="Line 741"/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7387" name="Line 751"/>
          <p:cNvSpPr>
            <a:spLocks noChangeShapeType="1"/>
          </p:cNvSpPr>
          <p:nvPr/>
        </p:nvSpPr>
        <p:spPr bwMode="auto">
          <a:xfrm>
            <a:off x="6427788" y="3743325"/>
            <a:ext cx="67945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88" name="Group 761"/>
          <p:cNvGrpSpPr>
            <a:grpSpLocks/>
          </p:cNvGrpSpPr>
          <p:nvPr/>
        </p:nvGrpSpPr>
        <p:grpSpPr bwMode="auto">
          <a:xfrm>
            <a:off x="7591425" y="4806950"/>
            <a:ext cx="622300" cy="244475"/>
            <a:chOff x="4334" y="1470"/>
            <a:chExt cx="246" cy="107"/>
          </a:xfrm>
        </p:grpSpPr>
        <p:sp>
          <p:nvSpPr>
            <p:cNvPr id="57829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30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31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32" name="Group 765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35" name="Freeform 76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Freeform 76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33" name="Line 768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4" name="Line 769"/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9" name="Group 770"/>
          <p:cNvGrpSpPr>
            <a:grpSpLocks/>
          </p:cNvGrpSpPr>
          <p:nvPr/>
        </p:nvGrpSpPr>
        <p:grpSpPr bwMode="auto">
          <a:xfrm>
            <a:off x="6965950" y="4508500"/>
            <a:ext cx="622300" cy="244475"/>
            <a:chOff x="4334" y="1470"/>
            <a:chExt cx="246" cy="107"/>
          </a:xfrm>
        </p:grpSpPr>
        <p:sp>
          <p:nvSpPr>
            <p:cNvPr id="57821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22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23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24" name="Group 774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27" name="Freeform 77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8" name="Freeform 77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25" name="Line 777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6" name="Line 778"/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90" name="Group 779"/>
          <p:cNvGrpSpPr>
            <a:grpSpLocks/>
          </p:cNvGrpSpPr>
          <p:nvPr/>
        </p:nvGrpSpPr>
        <p:grpSpPr bwMode="auto">
          <a:xfrm>
            <a:off x="6242050" y="4851400"/>
            <a:ext cx="622300" cy="244475"/>
            <a:chOff x="4334" y="1470"/>
            <a:chExt cx="246" cy="107"/>
          </a:xfrm>
        </p:grpSpPr>
        <p:sp>
          <p:nvSpPr>
            <p:cNvPr id="57813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14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15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16" name="Group 783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19" name="Freeform 78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78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17" name="Line 786"/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8" name="Line 787"/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91" name="Group 788"/>
          <p:cNvGrpSpPr>
            <a:grpSpLocks/>
          </p:cNvGrpSpPr>
          <p:nvPr/>
        </p:nvGrpSpPr>
        <p:grpSpPr bwMode="auto">
          <a:xfrm>
            <a:off x="6051550" y="3644900"/>
            <a:ext cx="390525" cy="171450"/>
            <a:chOff x="4334" y="1470"/>
            <a:chExt cx="246" cy="107"/>
          </a:xfrm>
        </p:grpSpPr>
        <p:sp>
          <p:nvSpPr>
            <p:cNvPr id="57805" name="Oval 407"/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806" name="Rectangle 410"/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807" name="Oval 411"/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808" name="Group 792"/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11" name="Freeform 79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2" name="Freeform 79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09" name="Line 795"/>
            <p:cNvSpPr>
              <a:spLocks noChangeShapeType="1"/>
            </p:cNvSpPr>
            <p:nvPr/>
          </p:nvSpPr>
          <p:spPr bwMode="auto">
            <a:xfrm>
              <a:off x="4335" y="1503"/>
              <a:ext cx="0" cy="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0" name="Line 796"/>
            <p:cNvSpPr>
              <a:spLocks noChangeShapeType="1"/>
            </p:cNvSpPr>
            <p:nvPr/>
          </p:nvSpPr>
          <p:spPr bwMode="auto">
            <a:xfrm>
              <a:off x="4578" y="1505"/>
              <a:ext cx="0" cy="4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92" name="Group 797"/>
          <p:cNvGrpSpPr>
            <a:grpSpLocks/>
          </p:cNvGrpSpPr>
          <p:nvPr/>
        </p:nvGrpSpPr>
        <p:grpSpPr bwMode="auto">
          <a:xfrm>
            <a:off x="7161213" y="5005388"/>
            <a:ext cx="446087" cy="422275"/>
            <a:chOff x="5072" y="3611"/>
            <a:chExt cx="459" cy="380"/>
          </a:xfrm>
        </p:grpSpPr>
        <p:grpSp>
          <p:nvGrpSpPr>
            <p:cNvPr id="57791" name="Group 798"/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7793" name="Freeform 799"/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4" name="Freeform 800"/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801"/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Freeform 802"/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7" name="Freeform 803"/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8" name="Freeform 804"/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9" name="Freeform 805"/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0" name="Freeform 806"/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807"/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Freeform 808"/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3" name="Freeform 809"/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4" name="Freeform 810"/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57792" name="Picture 811" descr="access_point_stylized_gray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3" name="Group 812"/>
          <p:cNvGrpSpPr>
            <a:grpSpLocks/>
          </p:cNvGrpSpPr>
          <p:nvPr/>
        </p:nvGrpSpPr>
        <p:grpSpPr bwMode="auto">
          <a:xfrm>
            <a:off x="5638800" y="3509963"/>
            <a:ext cx="398463" cy="358775"/>
            <a:chOff x="5072" y="3611"/>
            <a:chExt cx="459" cy="380"/>
          </a:xfrm>
        </p:grpSpPr>
        <p:grpSp>
          <p:nvGrpSpPr>
            <p:cNvPr id="57777" name="Group 813"/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7779" name="Freeform 814"/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0" name="Freeform 815"/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1" name="Freeform 816"/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2" name="Freeform 817"/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818"/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Freeform 819"/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5" name="Freeform 820"/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6" name="Freeform 821"/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7" name="Freeform 822"/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8" name="Freeform 823"/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824"/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Freeform 825"/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57778" name="Picture 826" descr="access_point_stylized_gray_small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94" name="Line 827"/>
          <p:cNvSpPr>
            <a:spLocks noChangeShapeType="1"/>
          </p:cNvSpPr>
          <p:nvPr/>
        </p:nvSpPr>
        <p:spPr bwMode="auto">
          <a:xfrm rot="5400000" flipV="1">
            <a:off x="7991475" y="5440363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57395" name="Group 828"/>
          <p:cNvGrpSpPr>
            <a:grpSpLocks/>
          </p:cNvGrpSpPr>
          <p:nvPr/>
        </p:nvGrpSpPr>
        <p:grpSpPr bwMode="auto">
          <a:xfrm>
            <a:off x="5254625" y="2038350"/>
            <a:ext cx="504825" cy="401638"/>
            <a:chOff x="2896" y="396"/>
            <a:chExt cx="1848" cy="1887"/>
          </a:xfrm>
        </p:grpSpPr>
        <p:pic>
          <p:nvPicPr>
            <p:cNvPr id="57754" name="Picture 829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55" name="Freeform 830"/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56" name="Picture 831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57" name="Freeform 832"/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8" name="Freeform 833"/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9" name="Freeform 834"/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0" name="Freeform 835"/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1" name="Freeform 836"/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2" name="Freeform 837"/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3" name="Freeform 838"/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4" name="Freeform 839"/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5" name="Freeform 840"/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6" name="Freeform 841"/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7" name="Freeform 842"/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8" name="Freeform 843"/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9" name="Freeform 844"/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0" name="Freeform 845"/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71" name="Freeform 846"/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2" name="Freeform 847"/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3" name="Freeform 848"/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4" name="Freeform 849"/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5" name="Freeform 850"/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76" name="Picture 851" descr="grayed_radiation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6" name="Group 852"/>
          <p:cNvGrpSpPr>
            <a:grpSpLocks/>
          </p:cNvGrpSpPr>
          <p:nvPr/>
        </p:nvGrpSpPr>
        <p:grpSpPr bwMode="auto">
          <a:xfrm>
            <a:off x="5537200" y="3054350"/>
            <a:ext cx="504825" cy="401638"/>
            <a:chOff x="2896" y="396"/>
            <a:chExt cx="1848" cy="1887"/>
          </a:xfrm>
        </p:grpSpPr>
        <p:pic>
          <p:nvPicPr>
            <p:cNvPr id="57731" name="Picture 853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32" name="Freeform 854"/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33" name="Picture 855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34" name="Freeform 856"/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5" name="Freeform 857"/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6" name="Freeform 858"/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7" name="Freeform 859"/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8" name="Freeform 860"/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9" name="Freeform 861"/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0" name="Freeform 862"/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1" name="Freeform 863"/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2" name="Freeform 864"/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3" name="Freeform 865"/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4" name="Freeform 866"/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5" name="Freeform 867"/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6" name="Freeform 868"/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7" name="Freeform 869"/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48" name="Freeform 870"/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9" name="Freeform 871"/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0" name="Freeform 872"/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1" name="Freeform 873"/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2" name="Freeform 874"/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53" name="Picture 875" descr="grayed_radiation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7" name="Group 876"/>
          <p:cNvGrpSpPr>
            <a:grpSpLocks/>
          </p:cNvGrpSpPr>
          <p:nvPr/>
        </p:nvGrpSpPr>
        <p:grpSpPr bwMode="auto">
          <a:xfrm>
            <a:off x="6959600" y="5495925"/>
            <a:ext cx="504825" cy="401638"/>
            <a:chOff x="2896" y="396"/>
            <a:chExt cx="1848" cy="1887"/>
          </a:xfrm>
        </p:grpSpPr>
        <p:pic>
          <p:nvPicPr>
            <p:cNvPr id="57708" name="Picture 877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09" name="Freeform 878"/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10" name="Picture 879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11" name="Freeform 880"/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2" name="Freeform 881"/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3" name="Freeform 882"/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4" name="Freeform 883"/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5" name="Freeform 884"/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6" name="Freeform 885"/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7" name="Freeform 886"/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8" name="Freeform 887"/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9" name="Freeform 888"/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0" name="Freeform 889"/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1" name="Freeform 890"/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2" name="Freeform 891"/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3" name="Freeform 892"/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4" name="Freeform 893"/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25" name="Freeform 894"/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6" name="Freeform 895"/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7" name="Freeform 896"/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8" name="Freeform 897"/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9" name="Freeform 898"/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30" name="Picture 899" descr="grayed_radiation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8" name="Group 900"/>
          <p:cNvGrpSpPr>
            <a:grpSpLocks/>
          </p:cNvGrpSpPr>
          <p:nvPr/>
        </p:nvGrpSpPr>
        <p:grpSpPr bwMode="auto">
          <a:xfrm>
            <a:off x="7378700" y="5524500"/>
            <a:ext cx="504825" cy="401638"/>
            <a:chOff x="2896" y="396"/>
            <a:chExt cx="1848" cy="1887"/>
          </a:xfrm>
        </p:grpSpPr>
        <p:pic>
          <p:nvPicPr>
            <p:cNvPr id="57685" name="Picture 901" descr="laptop_keyboard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86" name="Freeform 902"/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687" name="Picture 903" descr="screen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88" name="Freeform 904"/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9" name="Freeform 905"/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0" name="Freeform 906"/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1" name="Freeform 907"/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2" name="Freeform 908"/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3" name="Freeform 909"/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4" name="Freeform 910"/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5" name="Freeform 911"/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6" name="Freeform 912"/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7" name="Freeform 913"/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8" name="Freeform 914"/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9" name="Freeform 915"/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0" name="Freeform 916"/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1" name="Freeform 917"/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02" name="Freeform 918"/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3" name="Freeform 919"/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4" name="Freeform 920"/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5" name="Freeform 921"/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6" name="Freeform 922"/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07" name="Picture 923" descr="grayed_radiation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9" name="Group 924"/>
          <p:cNvGrpSpPr>
            <a:grpSpLocks/>
          </p:cNvGrpSpPr>
          <p:nvPr/>
        </p:nvGrpSpPr>
        <p:grpSpPr bwMode="auto">
          <a:xfrm>
            <a:off x="5349875" y="1590675"/>
            <a:ext cx="617538" cy="387350"/>
            <a:chOff x="2920" y="972"/>
            <a:chExt cx="389" cy="244"/>
          </a:xfrm>
        </p:grpSpPr>
        <p:grpSp>
          <p:nvGrpSpPr>
            <p:cNvPr id="57673" name="Group 925"/>
            <p:cNvGrpSpPr>
              <a:grpSpLocks/>
            </p:cNvGrpSpPr>
            <p:nvPr/>
          </p:nvGrpSpPr>
          <p:grpSpPr bwMode="auto">
            <a:xfrm>
              <a:off x="3085" y="1027"/>
              <a:ext cx="102" cy="189"/>
              <a:chOff x="3436" y="1504"/>
              <a:chExt cx="393" cy="942"/>
            </a:xfrm>
          </p:grpSpPr>
          <p:pic>
            <p:nvPicPr>
              <p:cNvPr id="57675" name="Picture 926" descr="iphone_stylized_small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36" y="1504"/>
                <a:ext cx="393" cy="9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7676" name="Freeform 927"/>
              <p:cNvSpPr>
                <a:spLocks/>
              </p:cNvSpPr>
              <p:nvPr/>
            </p:nvSpPr>
            <p:spPr bwMode="auto">
              <a:xfrm>
                <a:off x="3484" y="1523"/>
                <a:ext cx="339" cy="906"/>
              </a:xfrm>
              <a:custGeom>
                <a:avLst/>
                <a:gdLst>
                  <a:gd name="T0" fmla="*/ 6 w 339"/>
                  <a:gd name="T1" fmla="*/ 31 h 906"/>
                  <a:gd name="T2" fmla="*/ 38 w 339"/>
                  <a:gd name="T3" fmla="*/ 0 h 906"/>
                  <a:gd name="T4" fmla="*/ 323 w 339"/>
                  <a:gd name="T5" fmla="*/ 45 h 906"/>
                  <a:gd name="T6" fmla="*/ 338 w 339"/>
                  <a:gd name="T7" fmla="*/ 85 h 906"/>
                  <a:gd name="T8" fmla="*/ 339 w 339"/>
                  <a:gd name="T9" fmla="*/ 813 h 906"/>
                  <a:gd name="T10" fmla="*/ 312 w 339"/>
                  <a:gd name="T11" fmla="*/ 865 h 906"/>
                  <a:gd name="T12" fmla="*/ 29 w 339"/>
                  <a:gd name="T13" fmla="*/ 906 h 906"/>
                  <a:gd name="T14" fmla="*/ 0 w 339"/>
                  <a:gd name="T15" fmla="*/ 876 h 906"/>
                  <a:gd name="T16" fmla="*/ 6 w 339"/>
                  <a:gd name="T17" fmla="*/ 31 h 9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9"/>
                  <a:gd name="T28" fmla="*/ 0 h 906"/>
                  <a:gd name="T29" fmla="*/ 339 w 339"/>
                  <a:gd name="T30" fmla="*/ 906 h 90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9" h="906">
                    <a:moveTo>
                      <a:pt x="6" y="31"/>
                    </a:moveTo>
                    <a:lnTo>
                      <a:pt x="38" y="0"/>
                    </a:lnTo>
                    <a:lnTo>
                      <a:pt x="323" y="45"/>
                    </a:lnTo>
                    <a:lnTo>
                      <a:pt x="338" y="85"/>
                    </a:lnTo>
                    <a:lnTo>
                      <a:pt x="339" y="813"/>
                    </a:lnTo>
                    <a:lnTo>
                      <a:pt x="312" y="865"/>
                    </a:lnTo>
                    <a:lnTo>
                      <a:pt x="29" y="906"/>
                    </a:lnTo>
                    <a:lnTo>
                      <a:pt x="0" y="876"/>
                    </a:lnTo>
                    <a:lnTo>
                      <a:pt x="6" y="3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>
                      <a:alpha val="82001"/>
                    </a:srgbClr>
                  </a:gs>
                  <a:gs pos="100000">
                    <a:srgbClr val="666666">
                      <a:alpha val="82001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7677" name="Group 928"/>
              <p:cNvGrpSpPr>
                <a:grpSpLocks/>
              </p:cNvGrpSpPr>
              <p:nvPr/>
            </p:nvGrpSpPr>
            <p:grpSpPr bwMode="auto">
              <a:xfrm>
                <a:off x="3511" y="1689"/>
                <a:ext cx="289" cy="576"/>
                <a:chOff x="3511" y="1689"/>
                <a:chExt cx="289" cy="576"/>
              </a:xfrm>
            </p:grpSpPr>
            <p:sp>
              <p:nvSpPr>
                <p:cNvPr id="57678" name="Freeform 929"/>
                <p:cNvSpPr>
                  <a:spLocks/>
                </p:cNvSpPr>
                <p:nvPr/>
              </p:nvSpPr>
              <p:spPr bwMode="auto">
                <a:xfrm>
                  <a:off x="3519" y="2175"/>
                  <a:ext cx="66" cy="90"/>
                </a:xfrm>
                <a:custGeom>
                  <a:avLst/>
                  <a:gdLst>
                    <a:gd name="T0" fmla="*/ 0 w 66"/>
                    <a:gd name="T1" fmla="*/ 5 h 90"/>
                    <a:gd name="T2" fmla="*/ 66 w 66"/>
                    <a:gd name="T3" fmla="*/ 0 h 90"/>
                    <a:gd name="T4" fmla="*/ 65 w 66"/>
                    <a:gd name="T5" fmla="*/ 80 h 90"/>
                    <a:gd name="T6" fmla="*/ 2 w 66"/>
                    <a:gd name="T7" fmla="*/ 90 h 90"/>
                    <a:gd name="T8" fmla="*/ 0 w 66"/>
                    <a:gd name="T9" fmla="*/ 5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90"/>
                    <a:gd name="T17" fmla="*/ 66 w 66"/>
                    <a:gd name="T18" fmla="*/ 90 h 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90">
                      <a:moveTo>
                        <a:pt x="0" y="5"/>
                      </a:moveTo>
                      <a:lnTo>
                        <a:pt x="66" y="0"/>
                      </a:lnTo>
                      <a:lnTo>
                        <a:pt x="65" y="80"/>
                      </a:lnTo>
                      <a:lnTo>
                        <a:pt x="2" y="9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79" name="Freeform 930"/>
                <p:cNvSpPr>
                  <a:spLocks/>
                </p:cNvSpPr>
                <p:nvPr/>
              </p:nvSpPr>
              <p:spPr bwMode="auto">
                <a:xfrm>
                  <a:off x="3593" y="2166"/>
                  <a:ext cx="69" cy="89"/>
                </a:xfrm>
                <a:custGeom>
                  <a:avLst/>
                  <a:gdLst>
                    <a:gd name="T0" fmla="*/ 3 w 69"/>
                    <a:gd name="T1" fmla="*/ 8 h 89"/>
                    <a:gd name="T2" fmla="*/ 66 w 69"/>
                    <a:gd name="T3" fmla="*/ 0 h 89"/>
                    <a:gd name="T4" fmla="*/ 69 w 69"/>
                    <a:gd name="T5" fmla="*/ 80 h 89"/>
                    <a:gd name="T6" fmla="*/ 0 w 69"/>
                    <a:gd name="T7" fmla="*/ 89 h 89"/>
                    <a:gd name="T8" fmla="*/ 3 w 69"/>
                    <a:gd name="T9" fmla="*/ 8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9"/>
                    <a:gd name="T16" fmla="*/ 0 h 89"/>
                    <a:gd name="T17" fmla="*/ 69 w 69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9" h="89">
                      <a:moveTo>
                        <a:pt x="3" y="8"/>
                      </a:moveTo>
                      <a:lnTo>
                        <a:pt x="66" y="0"/>
                      </a:lnTo>
                      <a:lnTo>
                        <a:pt x="69" y="80"/>
                      </a:lnTo>
                      <a:lnTo>
                        <a:pt x="0" y="89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80" name="Freeform 931"/>
                <p:cNvSpPr>
                  <a:spLocks/>
                </p:cNvSpPr>
                <p:nvPr/>
              </p:nvSpPr>
              <p:spPr bwMode="auto">
                <a:xfrm>
                  <a:off x="3665" y="2162"/>
                  <a:ext cx="62" cy="82"/>
                </a:xfrm>
                <a:custGeom>
                  <a:avLst/>
                  <a:gdLst>
                    <a:gd name="T0" fmla="*/ 0 w 62"/>
                    <a:gd name="T1" fmla="*/ 6 h 82"/>
                    <a:gd name="T2" fmla="*/ 61 w 62"/>
                    <a:gd name="T3" fmla="*/ 0 h 82"/>
                    <a:gd name="T4" fmla="*/ 62 w 62"/>
                    <a:gd name="T5" fmla="*/ 75 h 82"/>
                    <a:gd name="T6" fmla="*/ 3 w 62"/>
                    <a:gd name="T7" fmla="*/ 82 h 82"/>
                    <a:gd name="T8" fmla="*/ 0 w 62"/>
                    <a:gd name="T9" fmla="*/ 6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"/>
                    <a:gd name="T16" fmla="*/ 0 h 82"/>
                    <a:gd name="T17" fmla="*/ 62 w 62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" h="82">
                      <a:moveTo>
                        <a:pt x="0" y="6"/>
                      </a:moveTo>
                      <a:lnTo>
                        <a:pt x="61" y="0"/>
                      </a:lnTo>
                      <a:lnTo>
                        <a:pt x="62" y="75"/>
                      </a:lnTo>
                      <a:lnTo>
                        <a:pt x="3" y="82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81" name="Freeform 932"/>
                <p:cNvSpPr>
                  <a:spLocks/>
                </p:cNvSpPr>
                <p:nvPr/>
              </p:nvSpPr>
              <p:spPr bwMode="auto">
                <a:xfrm>
                  <a:off x="3734" y="2154"/>
                  <a:ext cx="66" cy="84"/>
                </a:xfrm>
                <a:custGeom>
                  <a:avLst/>
                  <a:gdLst>
                    <a:gd name="T0" fmla="*/ 1 w 66"/>
                    <a:gd name="T1" fmla="*/ 6 h 84"/>
                    <a:gd name="T2" fmla="*/ 66 w 66"/>
                    <a:gd name="T3" fmla="*/ 0 h 84"/>
                    <a:gd name="T4" fmla="*/ 63 w 66"/>
                    <a:gd name="T5" fmla="*/ 77 h 84"/>
                    <a:gd name="T6" fmla="*/ 0 w 66"/>
                    <a:gd name="T7" fmla="*/ 84 h 84"/>
                    <a:gd name="T8" fmla="*/ 1 w 66"/>
                    <a:gd name="T9" fmla="*/ 6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84"/>
                    <a:gd name="T17" fmla="*/ 66 w 66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84">
                      <a:moveTo>
                        <a:pt x="1" y="6"/>
                      </a:moveTo>
                      <a:lnTo>
                        <a:pt x="66" y="0"/>
                      </a:lnTo>
                      <a:lnTo>
                        <a:pt x="63" y="77"/>
                      </a:lnTo>
                      <a:lnTo>
                        <a:pt x="0" y="84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82" name="Rectangle 933"/>
                <p:cNvSpPr>
                  <a:spLocks noChangeArrowheads="1"/>
                </p:cNvSpPr>
                <p:nvPr/>
              </p:nvSpPr>
              <p:spPr bwMode="auto">
                <a:xfrm>
                  <a:off x="3513" y="1688"/>
                  <a:ext cx="54" cy="4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57683" name="Rectangle 934"/>
                <p:cNvSpPr>
                  <a:spLocks noChangeArrowheads="1"/>
                </p:cNvSpPr>
                <p:nvPr/>
              </p:nvSpPr>
              <p:spPr bwMode="auto">
                <a:xfrm>
                  <a:off x="3501" y="1738"/>
                  <a:ext cx="92" cy="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57684" name="Freeform 935"/>
                <p:cNvSpPr>
                  <a:spLocks/>
                </p:cNvSpPr>
                <p:nvPr/>
              </p:nvSpPr>
              <p:spPr bwMode="auto">
                <a:xfrm>
                  <a:off x="3515" y="1794"/>
                  <a:ext cx="261" cy="204"/>
                </a:xfrm>
                <a:custGeom>
                  <a:avLst/>
                  <a:gdLst>
                    <a:gd name="T0" fmla="*/ 0 w 261"/>
                    <a:gd name="T1" fmla="*/ 0 h 204"/>
                    <a:gd name="T2" fmla="*/ 0 w 261"/>
                    <a:gd name="T3" fmla="*/ 204 h 204"/>
                    <a:gd name="T4" fmla="*/ 259 w 261"/>
                    <a:gd name="T5" fmla="*/ 201 h 204"/>
                    <a:gd name="T6" fmla="*/ 261 w 261"/>
                    <a:gd name="T7" fmla="*/ 12 h 204"/>
                    <a:gd name="T8" fmla="*/ 0 w 261"/>
                    <a:gd name="T9" fmla="*/ 0 h 2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1"/>
                    <a:gd name="T16" fmla="*/ 0 h 204"/>
                    <a:gd name="T17" fmla="*/ 261 w 261"/>
                    <a:gd name="T18" fmla="*/ 204 h 2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1" h="204">
                      <a:moveTo>
                        <a:pt x="0" y="0"/>
                      </a:moveTo>
                      <a:lnTo>
                        <a:pt x="0" y="204"/>
                      </a:lnTo>
                      <a:lnTo>
                        <a:pt x="259" y="201"/>
                      </a:lnTo>
                      <a:lnTo>
                        <a:pt x="261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pic>
          <p:nvPicPr>
            <p:cNvPr id="57674" name="Picture 936" descr="grayed_radiation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972"/>
              <a:ext cx="389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57400" name="Picture 937" descr="car_grayed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6838" y="1670050"/>
            <a:ext cx="754062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7401" name="Group 938"/>
          <p:cNvGrpSpPr>
            <a:grpSpLocks/>
          </p:cNvGrpSpPr>
          <p:nvPr/>
        </p:nvGrpSpPr>
        <p:grpSpPr bwMode="auto">
          <a:xfrm>
            <a:off x="5662613" y="4538663"/>
            <a:ext cx="463550" cy="398462"/>
            <a:chOff x="3987" y="-51"/>
            <a:chExt cx="1252" cy="983"/>
          </a:xfrm>
        </p:grpSpPr>
        <p:pic>
          <p:nvPicPr>
            <p:cNvPr id="57671" name="Picture 939" descr="desktop_computer_stylized_small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72" name="Freeform 940"/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2" name="Group 941"/>
          <p:cNvGrpSpPr>
            <a:grpSpLocks/>
          </p:cNvGrpSpPr>
          <p:nvPr/>
        </p:nvGrpSpPr>
        <p:grpSpPr bwMode="auto">
          <a:xfrm>
            <a:off x="5500688" y="4938713"/>
            <a:ext cx="463550" cy="398462"/>
            <a:chOff x="3987" y="-51"/>
            <a:chExt cx="1252" cy="983"/>
          </a:xfrm>
        </p:grpSpPr>
        <p:pic>
          <p:nvPicPr>
            <p:cNvPr id="57669" name="Picture 942" descr="desktop_computer_stylized_small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70" name="Freeform 943"/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3" name="Group 944"/>
          <p:cNvGrpSpPr>
            <a:grpSpLocks/>
          </p:cNvGrpSpPr>
          <p:nvPr/>
        </p:nvGrpSpPr>
        <p:grpSpPr bwMode="auto">
          <a:xfrm>
            <a:off x="5957888" y="5186363"/>
            <a:ext cx="463550" cy="398462"/>
            <a:chOff x="3987" y="-51"/>
            <a:chExt cx="1252" cy="983"/>
          </a:xfrm>
        </p:grpSpPr>
        <p:pic>
          <p:nvPicPr>
            <p:cNvPr id="57667" name="Picture 945" descr="desktop_computer_stylized_small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68" name="Freeform 946"/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4" name="Group 947"/>
          <p:cNvGrpSpPr>
            <a:grpSpLocks/>
          </p:cNvGrpSpPr>
          <p:nvPr/>
        </p:nvGrpSpPr>
        <p:grpSpPr bwMode="auto">
          <a:xfrm>
            <a:off x="6396038" y="5224463"/>
            <a:ext cx="463550" cy="398462"/>
            <a:chOff x="3987" y="-51"/>
            <a:chExt cx="1252" cy="983"/>
          </a:xfrm>
        </p:grpSpPr>
        <p:pic>
          <p:nvPicPr>
            <p:cNvPr id="57665" name="Picture 948" descr="desktop_computer_stylized_small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66" name="Freeform 949"/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5" name="Group 950"/>
          <p:cNvGrpSpPr>
            <a:grpSpLocks/>
          </p:cNvGrpSpPr>
          <p:nvPr/>
        </p:nvGrpSpPr>
        <p:grpSpPr bwMode="auto">
          <a:xfrm>
            <a:off x="8186738" y="5014913"/>
            <a:ext cx="249237" cy="555625"/>
            <a:chOff x="1115" y="2770"/>
            <a:chExt cx="589" cy="1034"/>
          </a:xfrm>
        </p:grpSpPr>
        <p:sp>
          <p:nvSpPr>
            <p:cNvPr id="57633" name="Freeform 951"/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4" name="Rectangle 952"/>
            <p:cNvSpPr>
              <a:spLocks noChangeArrowheads="1"/>
            </p:cNvSpPr>
            <p:nvPr/>
          </p:nvSpPr>
          <p:spPr bwMode="auto">
            <a:xfrm>
              <a:off x="1141" y="2770"/>
              <a:ext cx="435" cy="98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35" name="Freeform 953"/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6" name="Freeform 954"/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7" name="Rectangle 955"/>
            <p:cNvSpPr>
              <a:spLocks noChangeArrowheads="1"/>
            </p:cNvSpPr>
            <p:nvPr/>
          </p:nvSpPr>
          <p:spPr bwMode="auto">
            <a:xfrm>
              <a:off x="1145" y="2885"/>
              <a:ext cx="248" cy="1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38" name="Group 956"/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7663" name="AutoShape 957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64" name="AutoShape 958"/>
              <p:cNvSpPr>
                <a:spLocks noChangeArrowheads="1"/>
              </p:cNvSpPr>
              <p:nvPr/>
            </p:nvSpPr>
            <p:spPr bwMode="auto">
              <a:xfrm>
                <a:off x="623" y="2582"/>
                <a:ext cx="691" cy="10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39" name="Rectangle 959"/>
            <p:cNvSpPr>
              <a:spLocks noChangeArrowheads="1"/>
            </p:cNvSpPr>
            <p:nvPr/>
          </p:nvSpPr>
          <p:spPr bwMode="auto">
            <a:xfrm>
              <a:off x="1149" y="3024"/>
              <a:ext cx="248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40" name="Group 960"/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7661" name="AutoShape 961"/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62" name="AutoShape 962"/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1" cy="10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41" name="Rectangle 963"/>
            <p:cNvSpPr>
              <a:spLocks noChangeArrowheads="1"/>
            </p:cNvSpPr>
            <p:nvPr/>
          </p:nvSpPr>
          <p:spPr bwMode="auto">
            <a:xfrm>
              <a:off x="1149" y="3172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42" name="Rectangle 964"/>
            <p:cNvSpPr>
              <a:spLocks noChangeArrowheads="1"/>
            </p:cNvSpPr>
            <p:nvPr/>
          </p:nvSpPr>
          <p:spPr bwMode="auto">
            <a:xfrm>
              <a:off x="1153" y="3299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43" name="Group 965"/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7659" name="AutoShape 966"/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60" name="AutoShape 967"/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1" cy="10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44" name="Freeform 968"/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645" name="Group 969"/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7657" name="AutoShape 970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5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58" name="AutoShape 971"/>
              <p:cNvSpPr>
                <a:spLocks noChangeArrowheads="1"/>
              </p:cNvSpPr>
              <p:nvPr/>
            </p:nvSpPr>
            <p:spPr bwMode="auto">
              <a:xfrm>
                <a:off x="624" y="2579"/>
                <a:ext cx="691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46" name="Rectangle 972"/>
            <p:cNvSpPr>
              <a:spLocks noChangeArrowheads="1"/>
            </p:cNvSpPr>
            <p:nvPr/>
          </p:nvSpPr>
          <p:spPr bwMode="auto">
            <a:xfrm>
              <a:off x="1573" y="2770"/>
              <a:ext cx="30" cy="9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47" name="Freeform 973"/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8" name="Freeform 974"/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9" name="Oval 975"/>
            <p:cNvSpPr>
              <a:spLocks noChangeArrowheads="1"/>
            </p:cNvSpPr>
            <p:nvPr/>
          </p:nvSpPr>
          <p:spPr bwMode="auto">
            <a:xfrm>
              <a:off x="1685" y="3712"/>
              <a:ext cx="19" cy="41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0" name="Freeform 976"/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51" name="AutoShape 977"/>
            <p:cNvSpPr>
              <a:spLocks noChangeArrowheads="1"/>
            </p:cNvSpPr>
            <p:nvPr/>
          </p:nvSpPr>
          <p:spPr bwMode="auto">
            <a:xfrm>
              <a:off x="1115" y="3742"/>
              <a:ext cx="495" cy="62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2" name="AutoShape 978"/>
            <p:cNvSpPr>
              <a:spLocks noChangeArrowheads="1"/>
            </p:cNvSpPr>
            <p:nvPr/>
          </p:nvSpPr>
          <p:spPr bwMode="auto">
            <a:xfrm>
              <a:off x="1141" y="3754"/>
              <a:ext cx="443" cy="3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3" name="Oval 979"/>
            <p:cNvSpPr>
              <a:spLocks noChangeArrowheads="1"/>
            </p:cNvSpPr>
            <p:nvPr/>
          </p:nvSpPr>
          <p:spPr bwMode="auto">
            <a:xfrm>
              <a:off x="1183" y="3612"/>
              <a:ext cx="68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4" name="Oval 980"/>
            <p:cNvSpPr>
              <a:spLocks noChangeArrowheads="1"/>
            </p:cNvSpPr>
            <p:nvPr/>
          </p:nvSpPr>
          <p:spPr bwMode="auto">
            <a:xfrm>
              <a:off x="1258" y="3615"/>
              <a:ext cx="68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7655" name="Oval 981"/>
            <p:cNvSpPr>
              <a:spLocks noChangeArrowheads="1"/>
            </p:cNvSpPr>
            <p:nvPr/>
          </p:nvSpPr>
          <p:spPr bwMode="auto">
            <a:xfrm>
              <a:off x="1333" y="3612"/>
              <a:ext cx="64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6" name="Rectangle 982"/>
            <p:cNvSpPr>
              <a:spLocks noChangeArrowheads="1"/>
            </p:cNvSpPr>
            <p:nvPr/>
          </p:nvSpPr>
          <p:spPr bwMode="auto">
            <a:xfrm>
              <a:off x="1498" y="3376"/>
              <a:ext cx="34" cy="32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57406" name="Group 983"/>
          <p:cNvGrpSpPr>
            <a:grpSpLocks/>
          </p:cNvGrpSpPr>
          <p:nvPr/>
        </p:nvGrpSpPr>
        <p:grpSpPr bwMode="auto">
          <a:xfrm>
            <a:off x="7900988" y="5224463"/>
            <a:ext cx="230187" cy="498475"/>
            <a:chOff x="1115" y="2770"/>
            <a:chExt cx="589" cy="1034"/>
          </a:xfrm>
        </p:grpSpPr>
        <p:sp>
          <p:nvSpPr>
            <p:cNvPr id="57601" name="Freeform 984"/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02" name="Rectangle 985"/>
            <p:cNvSpPr>
              <a:spLocks noChangeArrowheads="1"/>
            </p:cNvSpPr>
            <p:nvPr/>
          </p:nvSpPr>
          <p:spPr bwMode="auto">
            <a:xfrm>
              <a:off x="1143" y="2770"/>
              <a:ext cx="431" cy="985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03" name="Freeform 986"/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04" name="Freeform 987"/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05" name="Rectangle 988"/>
            <p:cNvSpPr>
              <a:spLocks noChangeArrowheads="1"/>
            </p:cNvSpPr>
            <p:nvPr/>
          </p:nvSpPr>
          <p:spPr bwMode="auto">
            <a:xfrm>
              <a:off x="1143" y="2885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06" name="Group 989"/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7631" name="AutoShape 990"/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4" cy="13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32" name="AutoShape 991"/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699" cy="10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07" name="Rectangle 992"/>
            <p:cNvSpPr>
              <a:spLocks noChangeArrowheads="1"/>
            </p:cNvSpPr>
            <p:nvPr/>
          </p:nvSpPr>
          <p:spPr bwMode="auto">
            <a:xfrm>
              <a:off x="1152" y="3024"/>
              <a:ext cx="244" cy="23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08" name="Group 993"/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7629" name="AutoShape 994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30" name="AutoShape 995"/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9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09" name="Rectangle 996"/>
            <p:cNvSpPr>
              <a:spLocks noChangeArrowheads="1"/>
            </p:cNvSpPr>
            <p:nvPr/>
          </p:nvSpPr>
          <p:spPr bwMode="auto">
            <a:xfrm>
              <a:off x="1147" y="3172"/>
              <a:ext cx="244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10" name="Rectangle 997"/>
            <p:cNvSpPr>
              <a:spLocks noChangeArrowheads="1"/>
            </p:cNvSpPr>
            <p:nvPr/>
          </p:nvSpPr>
          <p:spPr bwMode="auto">
            <a:xfrm>
              <a:off x="1152" y="3300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11" name="Group 998"/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7627" name="AutoShape 999"/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28" name="AutoShape 1000"/>
              <p:cNvSpPr>
                <a:spLocks noChangeArrowheads="1"/>
              </p:cNvSpPr>
              <p:nvPr/>
            </p:nvSpPr>
            <p:spPr bwMode="auto">
              <a:xfrm>
                <a:off x="632" y="2582"/>
                <a:ext cx="699" cy="11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12" name="Freeform 1001"/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613" name="Group 1002"/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7625" name="AutoShape 1003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26" name="AutoShape 1004"/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9" cy="10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14" name="Rectangle 1005"/>
            <p:cNvSpPr>
              <a:spLocks noChangeArrowheads="1"/>
            </p:cNvSpPr>
            <p:nvPr/>
          </p:nvSpPr>
          <p:spPr bwMode="auto">
            <a:xfrm>
              <a:off x="1574" y="2770"/>
              <a:ext cx="28" cy="9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15" name="Freeform 1006"/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16" name="Freeform 1007"/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17" name="Oval 1008"/>
            <p:cNvSpPr>
              <a:spLocks noChangeArrowheads="1"/>
            </p:cNvSpPr>
            <p:nvPr/>
          </p:nvSpPr>
          <p:spPr bwMode="auto">
            <a:xfrm>
              <a:off x="1684" y="3712"/>
              <a:ext cx="20" cy="4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18" name="Freeform 1009"/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19" name="AutoShape 1010"/>
            <p:cNvSpPr>
              <a:spLocks noChangeArrowheads="1"/>
            </p:cNvSpPr>
            <p:nvPr/>
          </p:nvSpPr>
          <p:spPr bwMode="auto">
            <a:xfrm>
              <a:off x="1115" y="3741"/>
              <a:ext cx="496" cy="6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0" name="AutoShape 1011"/>
            <p:cNvSpPr>
              <a:spLocks noChangeArrowheads="1"/>
            </p:cNvSpPr>
            <p:nvPr/>
          </p:nvSpPr>
          <p:spPr bwMode="auto">
            <a:xfrm>
              <a:off x="1143" y="3755"/>
              <a:ext cx="443" cy="3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1" name="Oval 1012"/>
            <p:cNvSpPr>
              <a:spLocks noChangeArrowheads="1"/>
            </p:cNvSpPr>
            <p:nvPr/>
          </p:nvSpPr>
          <p:spPr bwMode="auto">
            <a:xfrm>
              <a:off x="1184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2" name="Oval 1013"/>
            <p:cNvSpPr>
              <a:spLocks noChangeArrowheads="1"/>
            </p:cNvSpPr>
            <p:nvPr/>
          </p:nvSpPr>
          <p:spPr bwMode="auto">
            <a:xfrm>
              <a:off x="1257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7623" name="Oval 1014"/>
            <p:cNvSpPr>
              <a:spLocks noChangeArrowheads="1"/>
            </p:cNvSpPr>
            <p:nvPr/>
          </p:nvSpPr>
          <p:spPr bwMode="auto">
            <a:xfrm>
              <a:off x="1330" y="3613"/>
              <a:ext cx="65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4" name="Rectangle 1015"/>
            <p:cNvSpPr>
              <a:spLocks noChangeArrowheads="1"/>
            </p:cNvSpPr>
            <p:nvPr/>
          </p:nvSpPr>
          <p:spPr bwMode="auto">
            <a:xfrm>
              <a:off x="1497" y="3376"/>
              <a:ext cx="32" cy="329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57407" name="Group 1070"/>
          <p:cNvGrpSpPr>
            <a:grpSpLocks/>
          </p:cNvGrpSpPr>
          <p:nvPr/>
        </p:nvGrpSpPr>
        <p:grpSpPr bwMode="auto">
          <a:xfrm>
            <a:off x="7202488" y="2486025"/>
            <a:ext cx="392112" cy="180975"/>
            <a:chOff x="4655" y="2464"/>
            <a:chExt cx="319" cy="132"/>
          </a:xfrm>
        </p:grpSpPr>
        <p:grpSp>
          <p:nvGrpSpPr>
            <p:cNvPr id="57584" name="Group 1071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9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9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9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57596" name="Group 107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99" name="Freeform 107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00" name="Freeform 107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97" name="Line 107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Line 107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85" name="Oval 407"/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586" name="Rectangle 410"/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587" name="Oval 411"/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588" name="Group 1083"/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91" name="Freeform 1084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1085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89" name="Line 1086"/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90" name="Line 1087"/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8" name="Group 1088"/>
          <p:cNvGrpSpPr>
            <a:grpSpLocks/>
          </p:cNvGrpSpPr>
          <p:nvPr/>
        </p:nvGrpSpPr>
        <p:grpSpPr bwMode="auto">
          <a:xfrm>
            <a:off x="7205663" y="2752725"/>
            <a:ext cx="407987" cy="180975"/>
            <a:chOff x="4655" y="2464"/>
            <a:chExt cx="319" cy="132"/>
          </a:xfrm>
        </p:grpSpPr>
        <p:grpSp>
          <p:nvGrpSpPr>
            <p:cNvPr id="57567" name="Group 1089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7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7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7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57579" name="Group 109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82" name="Freeform 109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83" name="Freeform 109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80" name="Line 109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Line 109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68" name="Oval 407"/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569" name="Rectangle 410"/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570" name="Oval 411"/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571" name="Group 1101"/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74" name="Freeform 1102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1103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72" name="Line 1104"/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73" name="Line 1105"/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9" name="Group 1106"/>
          <p:cNvGrpSpPr>
            <a:grpSpLocks/>
          </p:cNvGrpSpPr>
          <p:nvPr/>
        </p:nvGrpSpPr>
        <p:grpSpPr bwMode="auto">
          <a:xfrm>
            <a:off x="7758113" y="2749550"/>
            <a:ext cx="407987" cy="180975"/>
            <a:chOff x="4655" y="2464"/>
            <a:chExt cx="319" cy="132"/>
          </a:xfrm>
        </p:grpSpPr>
        <p:grpSp>
          <p:nvGrpSpPr>
            <p:cNvPr id="57550" name="Group 1107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5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6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6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57562" name="Group 11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65" name="Freeform 11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66" name="Freeform 11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63" name="Line 11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Line 11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51" name="Oval 407"/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552" name="Rectangle 410"/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553" name="Oval 411"/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554" name="Group 1119"/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57" name="Freeform 1120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1121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55" name="Line 1122"/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56" name="Line 1123"/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10" name="Group 1124"/>
          <p:cNvGrpSpPr>
            <a:grpSpLocks/>
          </p:cNvGrpSpPr>
          <p:nvPr/>
        </p:nvGrpSpPr>
        <p:grpSpPr bwMode="auto">
          <a:xfrm>
            <a:off x="7688263" y="2390775"/>
            <a:ext cx="392112" cy="180975"/>
            <a:chOff x="4655" y="2464"/>
            <a:chExt cx="319" cy="132"/>
          </a:xfrm>
        </p:grpSpPr>
        <p:grpSp>
          <p:nvGrpSpPr>
            <p:cNvPr id="57533" name="Group 1125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4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4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5754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grpSp>
            <p:nvGrpSpPr>
              <p:cNvPr id="57545" name="Group 11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48" name="Freeform 11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49" name="Freeform 11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46" name="Line 11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Line 11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34" name="Oval 407"/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57535" name="Rectangle 410"/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57536" name="Oval 411"/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57537" name="Group 1137"/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40" name="Freeform 113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113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38" name="Line 1140"/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39" name="Line 1141"/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13" name="Group 7"/>
          <p:cNvGrpSpPr>
            <a:grpSpLocks/>
          </p:cNvGrpSpPr>
          <p:nvPr/>
        </p:nvGrpSpPr>
        <p:grpSpPr bwMode="auto">
          <a:xfrm>
            <a:off x="6219825" y="4837113"/>
            <a:ext cx="628650" cy="276225"/>
            <a:chOff x="4786435" y="6027638"/>
            <a:chExt cx="748703" cy="417782"/>
          </a:xfrm>
        </p:grpSpPr>
        <p:sp>
          <p:nvSpPr>
            <p:cNvPr id="519" name="Oval 518"/>
            <p:cNvSpPr/>
            <p:nvPr/>
          </p:nvSpPr>
          <p:spPr bwMode="auto">
            <a:xfrm flipV="1">
              <a:off x="4792108" y="6145288"/>
              <a:ext cx="743030" cy="300132"/>
            </a:xfrm>
            <a:prstGeom prst="ellipse">
              <a:avLst/>
            </a:prstGeom>
            <a:gradFill flip="none" rotWithShape="1"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20" name="Rectangle 519"/>
            <p:cNvSpPr/>
            <p:nvPr/>
          </p:nvSpPr>
          <p:spPr bwMode="auto">
            <a:xfrm>
              <a:off x="4790216" y="6188507"/>
              <a:ext cx="744922" cy="108048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1" name="Oval 520"/>
            <p:cNvSpPr/>
            <p:nvPr/>
          </p:nvSpPr>
          <p:spPr bwMode="auto">
            <a:xfrm flipV="1">
              <a:off x="4786435" y="6027638"/>
              <a:ext cx="743032" cy="30013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22" name="Freeform 521"/>
            <p:cNvSpPr/>
            <p:nvPr/>
          </p:nvSpPr>
          <p:spPr bwMode="auto">
            <a:xfrm>
              <a:off x="4981174" y="6126080"/>
              <a:ext cx="361116" cy="15126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3" name="Freeform 522"/>
            <p:cNvSpPr/>
            <p:nvPr/>
          </p:nvSpPr>
          <p:spPr bwMode="auto">
            <a:xfrm>
              <a:off x="4943361" y="6087663"/>
              <a:ext cx="436743" cy="1056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4" name="Freeform 523"/>
            <p:cNvSpPr/>
            <p:nvPr/>
          </p:nvSpPr>
          <p:spPr bwMode="auto">
            <a:xfrm>
              <a:off x="5228850" y="6176503"/>
              <a:ext cx="162597" cy="912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5" name="Freeform 524"/>
            <p:cNvSpPr/>
            <p:nvPr/>
          </p:nvSpPr>
          <p:spPr bwMode="auto">
            <a:xfrm>
              <a:off x="4933907" y="6178903"/>
              <a:ext cx="158816" cy="9124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26" name="Straight Connector 525"/>
            <p:cNvCxnSpPr>
              <a:endCxn id="521" idx="2"/>
            </p:cNvCxnSpPr>
            <p:nvPr/>
          </p:nvCxnSpPr>
          <p:spPr bwMode="auto">
            <a:xfrm flipH="1" flipV="1">
              <a:off x="4786435" y="6178903"/>
              <a:ext cx="1891" cy="115250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Straight Connector 526"/>
            <p:cNvCxnSpPr/>
            <p:nvPr/>
          </p:nvCxnSpPr>
          <p:spPr bwMode="auto">
            <a:xfrm flipH="1" flipV="1">
              <a:off x="5533248" y="6183705"/>
              <a:ext cx="1890" cy="115250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14" name="Group 5"/>
          <p:cNvGrpSpPr>
            <a:grpSpLocks/>
          </p:cNvGrpSpPr>
          <p:nvPr/>
        </p:nvGrpSpPr>
        <p:grpSpPr bwMode="auto">
          <a:xfrm>
            <a:off x="7683500" y="2387600"/>
            <a:ext cx="409575" cy="222250"/>
            <a:chOff x="2213011" y="6015083"/>
            <a:chExt cx="745177" cy="407107"/>
          </a:xfrm>
        </p:grpSpPr>
        <p:sp>
          <p:nvSpPr>
            <p:cNvPr id="529" name="Oval 528"/>
            <p:cNvSpPr/>
            <p:nvPr/>
          </p:nvSpPr>
          <p:spPr bwMode="auto">
            <a:xfrm flipV="1">
              <a:off x="2215900" y="6122676"/>
              <a:ext cx="742288" cy="299514"/>
            </a:xfrm>
            <a:prstGeom prst="ellipse">
              <a:avLst/>
            </a:prstGeom>
            <a:gradFill flip="none"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  <a:tileRect/>
            </a:gra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0" name="Rectangle 529"/>
            <p:cNvSpPr/>
            <p:nvPr/>
          </p:nvSpPr>
          <p:spPr bwMode="auto">
            <a:xfrm>
              <a:off x="2213011" y="6163387"/>
              <a:ext cx="745177" cy="110500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1" name="Oval 530"/>
            <p:cNvSpPr/>
            <p:nvPr/>
          </p:nvSpPr>
          <p:spPr bwMode="auto">
            <a:xfrm flipV="1">
              <a:off x="2213011" y="6015083"/>
              <a:ext cx="742290" cy="29951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2" name="Freeform 531"/>
            <p:cNvSpPr/>
            <p:nvPr/>
          </p:nvSpPr>
          <p:spPr bwMode="auto">
            <a:xfrm>
              <a:off x="2403638" y="6102320"/>
              <a:ext cx="361036" cy="15121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3" name="Freeform 532"/>
            <p:cNvSpPr/>
            <p:nvPr/>
          </p:nvSpPr>
          <p:spPr bwMode="auto">
            <a:xfrm>
              <a:off x="2366091" y="6064518"/>
              <a:ext cx="436130" cy="104685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4" name="Freeform 533"/>
            <p:cNvSpPr/>
            <p:nvPr/>
          </p:nvSpPr>
          <p:spPr bwMode="auto">
            <a:xfrm>
              <a:off x="2652030" y="6154663"/>
              <a:ext cx="161744" cy="90146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5" name="Freeform 534"/>
            <p:cNvSpPr/>
            <p:nvPr/>
          </p:nvSpPr>
          <p:spPr bwMode="auto">
            <a:xfrm>
              <a:off x="2357425" y="6154663"/>
              <a:ext cx="158856" cy="930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36" name="Straight Connector 535"/>
            <p:cNvCxnSpPr>
              <a:endCxn id="531" idx="2"/>
            </p:cNvCxnSpPr>
            <p:nvPr/>
          </p:nvCxnSpPr>
          <p:spPr bwMode="auto">
            <a:xfrm flipH="1" flipV="1">
              <a:off x="2213011" y="6166294"/>
              <a:ext cx="2889" cy="116316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Straight Connector 536"/>
            <p:cNvCxnSpPr/>
            <p:nvPr/>
          </p:nvCxnSpPr>
          <p:spPr bwMode="auto">
            <a:xfrm flipH="1" flipV="1">
              <a:off x="2955301" y="6160478"/>
              <a:ext cx="2887" cy="116316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15" name="Group 542"/>
          <p:cNvGrpSpPr>
            <a:grpSpLocks/>
          </p:cNvGrpSpPr>
          <p:nvPr/>
        </p:nvGrpSpPr>
        <p:grpSpPr bwMode="auto">
          <a:xfrm>
            <a:off x="7751763" y="2738438"/>
            <a:ext cx="411162" cy="220662"/>
            <a:chOff x="2213011" y="6015083"/>
            <a:chExt cx="745177" cy="407107"/>
          </a:xfrm>
        </p:grpSpPr>
        <p:sp>
          <p:nvSpPr>
            <p:cNvPr id="544" name="Oval 543"/>
            <p:cNvSpPr/>
            <p:nvPr/>
          </p:nvSpPr>
          <p:spPr bwMode="auto">
            <a:xfrm flipV="1">
              <a:off x="2215887" y="6123449"/>
              <a:ext cx="742301" cy="298741"/>
            </a:xfrm>
            <a:prstGeom prst="ellipse">
              <a:avLst/>
            </a:prstGeom>
            <a:gradFill flip="none"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  <a:tileRect/>
            </a:gra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5" name="Rectangle 544"/>
            <p:cNvSpPr/>
            <p:nvPr/>
          </p:nvSpPr>
          <p:spPr bwMode="auto">
            <a:xfrm>
              <a:off x="2213011" y="6164453"/>
              <a:ext cx="745177" cy="108368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6" name="Oval 545"/>
            <p:cNvSpPr/>
            <p:nvPr/>
          </p:nvSpPr>
          <p:spPr bwMode="auto">
            <a:xfrm flipV="1">
              <a:off x="2213011" y="6015083"/>
              <a:ext cx="742301" cy="298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7" name="Freeform 546"/>
            <p:cNvSpPr/>
            <p:nvPr/>
          </p:nvSpPr>
          <p:spPr bwMode="auto">
            <a:xfrm>
              <a:off x="2402902" y="6102948"/>
              <a:ext cx="362519" cy="149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8" name="Freeform 547"/>
            <p:cNvSpPr/>
            <p:nvPr/>
          </p:nvSpPr>
          <p:spPr bwMode="auto">
            <a:xfrm>
              <a:off x="2365498" y="6064872"/>
              <a:ext cx="437324" cy="1054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9" name="Freeform 548"/>
            <p:cNvSpPr/>
            <p:nvPr/>
          </p:nvSpPr>
          <p:spPr bwMode="auto">
            <a:xfrm>
              <a:off x="2653212" y="6152737"/>
              <a:ext cx="161120" cy="90795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0" name="Freeform 549"/>
            <p:cNvSpPr/>
            <p:nvPr/>
          </p:nvSpPr>
          <p:spPr bwMode="auto">
            <a:xfrm>
              <a:off x="2356868" y="6155667"/>
              <a:ext cx="158242" cy="9079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1" name="Straight Connector 550"/>
            <p:cNvCxnSpPr>
              <a:endCxn id="546" idx="2"/>
            </p:cNvCxnSpPr>
            <p:nvPr/>
          </p:nvCxnSpPr>
          <p:spPr bwMode="auto">
            <a:xfrm flipH="1" flipV="1">
              <a:off x="2213011" y="6167382"/>
              <a:ext cx="2876" cy="114224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Straight Connector 551"/>
            <p:cNvCxnSpPr/>
            <p:nvPr/>
          </p:nvCxnSpPr>
          <p:spPr bwMode="auto">
            <a:xfrm flipH="1" flipV="1">
              <a:off x="2955312" y="6161525"/>
              <a:ext cx="2876" cy="114224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16" name="Group 552"/>
          <p:cNvGrpSpPr>
            <a:grpSpLocks/>
          </p:cNvGrpSpPr>
          <p:nvPr/>
        </p:nvGrpSpPr>
        <p:grpSpPr bwMode="auto">
          <a:xfrm>
            <a:off x="7200900" y="2743200"/>
            <a:ext cx="411163" cy="220663"/>
            <a:chOff x="2213011" y="6015083"/>
            <a:chExt cx="745177" cy="407107"/>
          </a:xfrm>
        </p:grpSpPr>
        <p:sp>
          <p:nvSpPr>
            <p:cNvPr id="554" name="Oval 553"/>
            <p:cNvSpPr/>
            <p:nvPr/>
          </p:nvSpPr>
          <p:spPr bwMode="auto">
            <a:xfrm flipV="1">
              <a:off x="2215889" y="6123450"/>
              <a:ext cx="742299" cy="298740"/>
            </a:xfrm>
            <a:prstGeom prst="ellipse">
              <a:avLst/>
            </a:prstGeom>
            <a:gradFill flip="none"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  <a:tileRect/>
            </a:gra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5" name="Rectangle 554"/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Oval 555"/>
            <p:cNvSpPr/>
            <p:nvPr/>
          </p:nvSpPr>
          <p:spPr bwMode="auto">
            <a:xfrm flipV="1">
              <a:off x="2213011" y="6015083"/>
              <a:ext cx="742299" cy="29874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7" name="Freeform 556"/>
            <p:cNvSpPr/>
            <p:nvPr/>
          </p:nvSpPr>
          <p:spPr bwMode="auto">
            <a:xfrm>
              <a:off x="2402901" y="6102948"/>
              <a:ext cx="362518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8" name="Freeform 557"/>
            <p:cNvSpPr/>
            <p:nvPr/>
          </p:nvSpPr>
          <p:spPr bwMode="auto">
            <a:xfrm>
              <a:off x="2365500" y="6064874"/>
              <a:ext cx="437323" cy="1054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9" name="Freeform 558"/>
            <p:cNvSpPr/>
            <p:nvPr/>
          </p:nvSpPr>
          <p:spPr bwMode="auto">
            <a:xfrm>
              <a:off x="2653212" y="6152738"/>
              <a:ext cx="161119" cy="9079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0" name="Freeform 559"/>
            <p:cNvSpPr/>
            <p:nvPr/>
          </p:nvSpPr>
          <p:spPr bwMode="auto">
            <a:xfrm>
              <a:off x="2356867" y="6155666"/>
              <a:ext cx="158243" cy="9079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61" name="Straight Connector 560"/>
            <p:cNvCxnSpPr>
              <a:endCxn id="556" idx="2"/>
            </p:cNvCxnSpPr>
            <p:nvPr/>
          </p:nvCxnSpPr>
          <p:spPr bwMode="auto">
            <a:xfrm flipH="1" flipV="1">
              <a:off x="2213011" y="6167382"/>
              <a:ext cx="2878" cy="114225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Straight Connector 561"/>
            <p:cNvCxnSpPr/>
            <p:nvPr/>
          </p:nvCxnSpPr>
          <p:spPr bwMode="auto">
            <a:xfrm flipH="1" flipV="1">
              <a:off x="2955310" y="6161524"/>
              <a:ext cx="2878" cy="114225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17" name="Group 562"/>
          <p:cNvGrpSpPr>
            <a:grpSpLocks/>
          </p:cNvGrpSpPr>
          <p:nvPr/>
        </p:nvGrpSpPr>
        <p:grpSpPr bwMode="auto">
          <a:xfrm>
            <a:off x="7188200" y="2473325"/>
            <a:ext cx="409575" cy="220663"/>
            <a:chOff x="2213011" y="6015083"/>
            <a:chExt cx="745177" cy="407107"/>
          </a:xfrm>
        </p:grpSpPr>
        <p:sp>
          <p:nvSpPr>
            <p:cNvPr id="564" name="Oval 563"/>
            <p:cNvSpPr/>
            <p:nvPr/>
          </p:nvSpPr>
          <p:spPr bwMode="auto">
            <a:xfrm flipV="1">
              <a:off x="2215900" y="6123450"/>
              <a:ext cx="742288" cy="298740"/>
            </a:xfrm>
            <a:prstGeom prst="ellipse">
              <a:avLst/>
            </a:prstGeom>
            <a:gradFill flip="none"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  <a:tileRect/>
            </a:gra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5" name="Rectangle 564"/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6" name="Oval 565"/>
            <p:cNvSpPr/>
            <p:nvPr/>
          </p:nvSpPr>
          <p:spPr bwMode="auto">
            <a:xfrm flipV="1">
              <a:off x="2213011" y="6015083"/>
              <a:ext cx="742290" cy="29874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7" name="Freeform 566"/>
            <p:cNvSpPr/>
            <p:nvPr/>
          </p:nvSpPr>
          <p:spPr bwMode="auto">
            <a:xfrm>
              <a:off x="2403638" y="6102948"/>
              <a:ext cx="361036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8" name="Freeform 567"/>
            <p:cNvSpPr/>
            <p:nvPr/>
          </p:nvSpPr>
          <p:spPr bwMode="auto">
            <a:xfrm>
              <a:off x="2366091" y="6064874"/>
              <a:ext cx="436130" cy="1054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9" name="Freeform 568"/>
            <p:cNvSpPr/>
            <p:nvPr/>
          </p:nvSpPr>
          <p:spPr bwMode="auto">
            <a:xfrm>
              <a:off x="2652030" y="6152738"/>
              <a:ext cx="161744" cy="9079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0" name="Freeform 569"/>
            <p:cNvSpPr/>
            <p:nvPr/>
          </p:nvSpPr>
          <p:spPr bwMode="auto">
            <a:xfrm>
              <a:off x="2357425" y="6155666"/>
              <a:ext cx="158856" cy="9079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71" name="Straight Connector 570"/>
            <p:cNvCxnSpPr>
              <a:endCxn id="566" idx="2"/>
            </p:cNvCxnSpPr>
            <p:nvPr/>
          </p:nvCxnSpPr>
          <p:spPr bwMode="auto">
            <a:xfrm flipH="1" flipV="1">
              <a:off x="2213011" y="6167382"/>
              <a:ext cx="2889" cy="114225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Straight Connector 571"/>
            <p:cNvCxnSpPr/>
            <p:nvPr/>
          </p:nvCxnSpPr>
          <p:spPr bwMode="auto">
            <a:xfrm flipH="1" flipV="1">
              <a:off x="2955301" y="6161524"/>
              <a:ext cx="2887" cy="114225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18" name="Group 572"/>
          <p:cNvGrpSpPr>
            <a:grpSpLocks/>
          </p:cNvGrpSpPr>
          <p:nvPr/>
        </p:nvGrpSpPr>
        <p:grpSpPr bwMode="auto">
          <a:xfrm>
            <a:off x="7085013" y="3622675"/>
            <a:ext cx="411162" cy="220663"/>
            <a:chOff x="2213011" y="6015083"/>
            <a:chExt cx="745177" cy="407107"/>
          </a:xfrm>
        </p:grpSpPr>
        <p:sp>
          <p:nvSpPr>
            <p:cNvPr id="574" name="Oval 573"/>
            <p:cNvSpPr/>
            <p:nvPr/>
          </p:nvSpPr>
          <p:spPr bwMode="auto">
            <a:xfrm flipV="1">
              <a:off x="2215887" y="6123450"/>
              <a:ext cx="742301" cy="298740"/>
            </a:xfrm>
            <a:prstGeom prst="ellipse">
              <a:avLst/>
            </a:prstGeom>
            <a:gradFill flip="none"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  <a:tileRect/>
            </a:gra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5" name="Rectangle 574"/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6" name="Oval 575"/>
            <p:cNvSpPr/>
            <p:nvPr/>
          </p:nvSpPr>
          <p:spPr bwMode="auto">
            <a:xfrm flipV="1">
              <a:off x="2213011" y="6015083"/>
              <a:ext cx="742301" cy="29874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7" name="Freeform 576"/>
            <p:cNvSpPr/>
            <p:nvPr/>
          </p:nvSpPr>
          <p:spPr bwMode="auto">
            <a:xfrm>
              <a:off x="2402902" y="6102948"/>
              <a:ext cx="362519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8" name="Freeform 577"/>
            <p:cNvSpPr/>
            <p:nvPr/>
          </p:nvSpPr>
          <p:spPr bwMode="auto">
            <a:xfrm>
              <a:off x="2365498" y="6064874"/>
              <a:ext cx="437324" cy="1054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9" name="Freeform 578"/>
            <p:cNvSpPr/>
            <p:nvPr/>
          </p:nvSpPr>
          <p:spPr bwMode="auto">
            <a:xfrm>
              <a:off x="2653212" y="6152738"/>
              <a:ext cx="161120" cy="9079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0" name="Freeform 579"/>
            <p:cNvSpPr/>
            <p:nvPr/>
          </p:nvSpPr>
          <p:spPr bwMode="auto">
            <a:xfrm>
              <a:off x="2356868" y="6155666"/>
              <a:ext cx="158242" cy="9079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81" name="Straight Connector 580"/>
            <p:cNvCxnSpPr>
              <a:endCxn id="576" idx="2"/>
            </p:cNvCxnSpPr>
            <p:nvPr/>
          </p:nvCxnSpPr>
          <p:spPr bwMode="auto">
            <a:xfrm flipH="1" flipV="1">
              <a:off x="2213011" y="6167382"/>
              <a:ext cx="2876" cy="114225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Straight Connector 581"/>
            <p:cNvCxnSpPr/>
            <p:nvPr/>
          </p:nvCxnSpPr>
          <p:spPr bwMode="auto">
            <a:xfrm flipH="1" flipV="1">
              <a:off x="2955312" y="6161524"/>
              <a:ext cx="2876" cy="114225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19" name="Group 582"/>
          <p:cNvGrpSpPr>
            <a:grpSpLocks/>
          </p:cNvGrpSpPr>
          <p:nvPr/>
        </p:nvGrpSpPr>
        <p:grpSpPr bwMode="auto">
          <a:xfrm>
            <a:off x="7753350" y="3636963"/>
            <a:ext cx="411163" cy="220662"/>
            <a:chOff x="2213011" y="6015083"/>
            <a:chExt cx="745177" cy="407107"/>
          </a:xfrm>
        </p:grpSpPr>
        <p:sp>
          <p:nvSpPr>
            <p:cNvPr id="584" name="Oval 583"/>
            <p:cNvSpPr/>
            <p:nvPr/>
          </p:nvSpPr>
          <p:spPr bwMode="auto">
            <a:xfrm flipV="1">
              <a:off x="2215889" y="6123449"/>
              <a:ext cx="742299" cy="298741"/>
            </a:xfrm>
            <a:prstGeom prst="ellipse">
              <a:avLst/>
            </a:prstGeom>
            <a:gradFill flip="none"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  <a:tileRect/>
            </a:gra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5" name="Rectangle 584"/>
            <p:cNvSpPr/>
            <p:nvPr/>
          </p:nvSpPr>
          <p:spPr bwMode="auto">
            <a:xfrm>
              <a:off x="2213011" y="6164453"/>
              <a:ext cx="745177" cy="108368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6" name="Oval 585"/>
            <p:cNvSpPr/>
            <p:nvPr/>
          </p:nvSpPr>
          <p:spPr bwMode="auto">
            <a:xfrm flipV="1">
              <a:off x="2213011" y="6015083"/>
              <a:ext cx="742299" cy="298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7" name="Freeform 586"/>
            <p:cNvSpPr/>
            <p:nvPr/>
          </p:nvSpPr>
          <p:spPr bwMode="auto">
            <a:xfrm>
              <a:off x="2402901" y="6102948"/>
              <a:ext cx="362518" cy="149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8" name="Freeform 587"/>
            <p:cNvSpPr/>
            <p:nvPr/>
          </p:nvSpPr>
          <p:spPr bwMode="auto">
            <a:xfrm>
              <a:off x="2365500" y="6064872"/>
              <a:ext cx="437323" cy="1054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9" name="Freeform 588"/>
            <p:cNvSpPr/>
            <p:nvPr/>
          </p:nvSpPr>
          <p:spPr bwMode="auto">
            <a:xfrm>
              <a:off x="2653212" y="6152737"/>
              <a:ext cx="161119" cy="90795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Freeform 589"/>
            <p:cNvSpPr/>
            <p:nvPr/>
          </p:nvSpPr>
          <p:spPr bwMode="auto">
            <a:xfrm>
              <a:off x="2356867" y="6155667"/>
              <a:ext cx="158243" cy="9079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91" name="Straight Connector 590"/>
            <p:cNvCxnSpPr>
              <a:endCxn id="586" idx="2"/>
            </p:cNvCxnSpPr>
            <p:nvPr/>
          </p:nvCxnSpPr>
          <p:spPr bwMode="auto">
            <a:xfrm flipH="1" flipV="1">
              <a:off x="2213011" y="6167382"/>
              <a:ext cx="2878" cy="114224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Straight Connector 591"/>
            <p:cNvCxnSpPr/>
            <p:nvPr/>
          </p:nvCxnSpPr>
          <p:spPr bwMode="auto">
            <a:xfrm flipH="1" flipV="1">
              <a:off x="2955310" y="6161525"/>
              <a:ext cx="2878" cy="114224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20" name="Group 592"/>
          <p:cNvGrpSpPr>
            <a:grpSpLocks/>
          </p:cNvGrpSpPr>
          <p:nvPr/>
        </p:nvGrpSpPr>
        <p:grpSpPr bwMode="auto">
          <a:xfrm>
            <a:off x="7454900" y="3903663"/>
            <a:ext cx="411163" cy="222250"/>
            <a:chOff x="2213011" y="6015083"/>
            <a:chExt cx="745177" cy="407107"/>
          </a:xfrm>
        </p:grpSpPr>
        <p:sp>
          <p:nvSpPr>
            <p:cNvPr id="594" name="Oval 593"/>
            <p:cNvSpPr/>
            <p:nvPr/>
          </p:nvSpPr>
          <p:spPr bwMode="auto">
            <a:xfrm flipV="1">
              <a:off x="2215889" y="6122675"/>
              <a:ext cx="742299" cy="299515"/>
            </a:xfrm>
            <a:prstGeom prst="ellipse">
              <a:avLst/>
            </a:prstGeom>
            <a:gradFill flip="none"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  <a:tileRect/>
            </a:gra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5" name="Rectangle 594"/>
            <p:cNvSpPr/>
            <p:nvPr/>
          </p:nvSpPr>
          <p:spPr bwMode="auto">
            <a:xfrm>
              <a:off x="2213011" y="6163385"/>
              <a:ext cx="745177" cy="110500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6" name="Oval 595"/>
            <p:cNvSpPr/>
            <p:nvPr/>
          </p:nvSpPr>
          <p:spPr bwMode="auto">
            <a:xfrm flipV="1">
              <a:off x="2213011" y="6015083"/>
              <a:ext cx="742299" cy="29951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rgbClr val="99071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7" name="Freeform 596"/>
            <p:cNvSpPr/>
            <p:nvPr/>
          </p:nvSpPr>
          <p:spPr bwMode="auto">
            <a:xfrm>
              <a:off x="2402901" y="6102320"/>
              <a:ext cx="362518" cy="15121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8" name="Freeform 597"/>
            <p:cNvSpPr/>
            <p:nvPr/>
          </p:nvSpPr>
          <p:spPr bwMode="auto">
            <a:xfrm>
              <a:off x="2365500" y="6064517"/>
              <a:ext cx="437323" cy="104685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Freeform 598"/>
            <p:cNvSpPr/>
            <p:nvPr/>
          </p:nvSpPr>
          <p:spPr bwMode="auto">
            <a:xfrm>
              <a:off x="2653212" y="6154663"/>
              <a:ext cx="161119" cy="9014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0" name="Freeform 599"/>
            <p:cNvSpPr/>
            <p:nvPr/>
          </p:nvSpPr>
          <p:spPr bwMode="auto">
            <a:xfrm>
              <a:off x="2356867" y="6154663"/>
              <a:ext cx="158243" cy="930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01" name="Straight Connector 600"/>
            <p:cNvCxnSpPr>
              <a:endCxn id="596" idx="2"/>
            </p:cNvCxnSpPr>
            <p:nvPr/>
          </p:nvCxnSpPr>
          <p:spPr bwMode="auto">
            <a:xfrm flipH="1" flipV="1">
              <a:off x="2213011" y="6166294"/>
              <a:ext cx="2878" cy="116316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Straight Connector 601"/>
            <p:cNvCxnSpPr/>
            <p:nvPr/>
          </p:nvCxnSpPr>
          <p:spPr bwMode="auto">
            <a:xfrm flipH="1" flipV="1">
              <a:off x="2955310" y="6160478"/>
              <a:ext cx="2878" cy="116316"/>
            </a:xfrm>
            <a:prstGeom prst="line">
              <a:avLst/>
            </a:prstGeom>
            <a:ln w="6350" cmpd="sng">
              <a:solidFill>
                <a:srgbClr val="990716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21" name="Group 604"/>
          <p:cNvGrpSpPr>
            <a:grpSpLocks/>
          </p:cNvGrpSpPr>
          <p:nvPr/>
        </p:nvGrpSpPr>
        <p:grpSpPr bwMode="auto">
          <a:xfrm>
            <a:off x="6962775" y="4495800"/>
            <a:ext cx="627063" cy="276225"/>
            <a:chOff x="4786435" y="6027638"/>
            <a:chExt cx="748703" cy="417782"/>
          </a:xfrm>
        </p:grpSpPr>
        <p:sp>
          <p:nvSpPr>
            <p:cNvPr id="606" name="Oval 605"/>
            <p:cNvSpPr/>
            <p:nvPr/>
          </p:nvSpPr>
          <p:spPr bwMode="auto">
            <a:xfrm flipV="1">
              <a:off x="4792122" y="6145290"/>
              <a:ext cx="743016" cy="300130"/>
            </a:xfrm>
            <a:prstGeom prst="ellipse">
              <a:avLst/>
            </a:prstGeom>
            <a:gradFill flip="none" rotWithShape="1"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07" name="Rectangle 606"/>
            <p:cNvSpPr/>
            <p:nvPr/>
          </p:nvSpPr>
          <p:spPr bwMode="auto">
            <a:xfrm>
              <a:off x="4790226" y="6188509"/>
              <a:ext cx="744912" cy="108046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8" name="Oval 607"/>
            <p:cNvSpPr/>
            <p:nvPr/>
          </p:nvSpPr>
          <p:spPr bwMode="auto">
            <a:xfrm flipV="1">
              <a:off x="4786435" y="6027638"/>
              <a:ext cx="743016" cy="30013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09" name="Freeform 608"/>
            <p:cNvSpPr/>
            <p:nvPr/>
          </p:nvSpPr>
          <p:spPr bwMode="auto">
            <a:xfrm>
              <a:off x="4979771" y="6126082"/>
              <a:ext cx="362031" cy="15126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0" name="Freeform 609"/>
            <p:cNvSpPr/>
            <p:nvPr/>
          </p:nvSpPr>
          <p:spPr bwMode="auto">
            <a:xfrm>
              <a:off x="4941862" y="6087665"/>
              <a:ext cx="437849" cy="1056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1" name="Freeform 610"/>
            <p:cNvSpPr/>
            <p:nvPr/>
          </p:nvSpPr>
          <p:spPr bwMode="auto">
            <a:xfrm>
              <a:off x="5229970" y="6176503"/>
              <a:ext cx="161114" cy="912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2" name="Freeform 611"/>
            <p:cNvSpPr/>
            <p:nvPr/>
          </p:nvSpPr>
          <p:spPr bwMode="auto">
            <a:xfrm>
              <a:off x="4934280" y="6178905"/>
              <a:ext cx="159218" cy="9124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13" name="Straight Connector 612"/>
            <p:cNvCxnSpPr>
              <a:endCxn id="608" idx="2"/>
            </p:cNvCxnSpPr>
            <p:nvPr/>
          </p:nvCxnSpPr>
          <p:spPr bwMode="auto">
            <a:xfrm flipH="1" flipV="1">
              <a:off x="4786435" y="6178905"/>
              <a:ext cx="1896" cy="115250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Straight Connector 613"/>
            <p:cNvCxnSpPr/>
            <p:nvPr/>
          </p:nvCxnSpPr>
          <p:spPr bwMode="auto">
            <a:xfrm flipH="1" flipV="1">
              <a:off x="5533242" y="6183707"/>
              <a:ext cx="1896" cy="115250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22" name="Group 614"/>
          <p:cNvGrpSpPr>
            <a:grpSpLocks/>
          </p:cNvGrpSpPr>
          <p:nvPr/>
        </p:nvGrpSpPr>
        <p:grpSpPr bwMode="auto">
          <a:xfrm>
            <a:off x="7581900" y="4792663"/>
            <a:ext cx="627063" cy="276225"/>
            <a:chOff x="4786435" y="6027638"/>
            <a:chExt cx="748703" cy="417782"/>
          </a:xfrm>
        </p:grpSpPr>
        <p:sp>
          <p:nvSpPr>
            <p:cNvPr id="616" name="Oval 615"/>
            <p:cNvSpPr/>
            <p:nvPr/>
          </p:nvSpPr>
          <p:spPr bwMode="auto">
            <a:xfrm flipV="1">
              <a:off x="4792122" y="6145288"/>
              <a:ext cx="743016" cy="300132"/>
            </a:xfrm>
            <a:prstGeom prst="ellipse">
              <a:avLst/>
            </a:prstGeom>
            <a:gradFill flip="none" rotWithShape="1"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17" name="Rectangle 616"/>
            <p:cNvSpPr/>
            <p:nvPr/>
          </p:nvSpPr>
          <p:spPr bwMode="auto">
            <a:xfrm>
              <a:off x="4790226" y="6188507"/>
              <a:ext cx="744912" cy="108048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8" name="Oval 617"/>
            <p:cNvSpPr/>
            <p:nvPr/>
          </p:nvSpPr>
          <p:spPr bwMode="auto">
            <a:xfrm flipV="1">
              <a:off x="4786435" y="6027638"/>
              <a:ext cx="743016" cy="30013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19" name="Freeform 618"/>
            <p:cNvSpPr/>
            <p:nvPr/>
          </p:nvSpPr>
          <p:spPr bwMode="auto">
            <a:xfrm>
              <a:off x="4979771" y="6126080"/>
              <a:ext cx="362031" cy="15126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0" name="Freeform 619"/>
            <p:cNvSpPr/>
            <p:nvPr/>
          </p:nvSpPr>
          <p:spPr bwMode="auto">
            <a:xfrm>
              <a:off x="4941862" y="6087663"/>
              <a:ext cx="437849" cy="10564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1" name="Freeform 620"/>
            <p:cNvSpPr/>
            <p:nvPr/>
          </p:nvSpPr>
          <p:spPr bwMode="auto">
            <a:xfrm>
              <a:off x="5229970" y="6176503"/>
              <a:ext cx="161114" cy="912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2" name="Freeform 621"/>
            <p:cNvSpPr/>
            <p:nvPr/>
          </p:nvSpPr>
          <p:spPr bwMode="auto">
            <a:xfrm>
              <a:off x="4934280" y="6178903"/>
              <a:ext cx="159218" cy="9124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23" name="Straight Connector 622"/>
            <p:cNvCxnSpPr>
              <a:endCxn id="618" idx="2"/>
            </p:cNvCxnSpPr>
            <p:nvPr/>
          </p:nvCxnSpPr>
          <p:spPr bwMode="auto">
            <a:xfrm flipH="1" flipV="1">
              <a:off x="4786435" y="6178903"/>
              <a:ext cx="1896" cy="115250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Straight Connector 623"/>
            <p:cNvCxnSpPr/>
            <p:nvPr/>
          </p:nvCxnSpPr>
          <p:spPr bwMode="auto">
            <a:xfrm flipH="1" flipV="1">
              <a:off x="5533242" y="6183705"/>
              <a:ext cx="1896" cy="115250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23" name="Group 624"/>
          <p:cNvGrpSpPr>
            <a:grpSpLocks/>
          </p:cNvGrpSpPr>
          <p:nvPr/>
        </p:nvGrpSpPr>
        <p:grpSpPr bwMode="auto">
          <a:xfrm>
            <a:off x="6048375" y="3622675"/>
            <a:ext cx="442913" cy="219075"/>
            <a:chOff x="4786435" y="6027638"/>
            <a:chExt cx="748703" cy="417782"/>
          </a:xfrm>
        </p:grpSpPr>
        <p:sp>
          <p:nvSpPr>
            <p:cNvPr id="626" name="Oval 625"/>
            <p:cNvSpPr/>
            <p:nvPr/>
          </p:nvSpPr>
          <p:spPr bwMode="auto">
            <a:xfrm flipV="1">
              <a:off x="4791802" y="6145708"/>
              <a:ext cx="743336" cy="299712"/>
            </a:xfrm>
            <a:prstGeom prst="ellipse">
              <a:avLst/>
            </a:prstGeom>
            <a:gradFill flip="none" rotWithShape="1"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27" name="Rectangle 626"/>
            <p:cNvSpPr/>
            <p:nvPr/>
          </p:nvSpPr>
          <p:spPr bwMode="auto">
            <a:xfrm>
              <a:off x="4789119" y="6188091"/>
              <a:ext cx="746019" cy="108987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8" name="Oval 627"/>
            <p:cNvSpPr/>
            <p:nvPr/>
          </p:nvSpPr>
          <p:spPr bwMode="auto">
            <a:xfrm flipV="1">
              <a:off x="4786435" y="6027638"/>
              <a:ext cx="743336" cy="29971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29" name="Freeform 628"/>
            <p:cNvSpPr/>
            <p:nvPr/>
          </p:nvSpPr>
          <p:spPr bwMode="auto">
            <a:xfrm>
              <a:off x="4979648" y="6124515"/>
              <a:ext cx="362276" cy="151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0" name="Freeform 629"/>
            <p:cNvSpPr/>
            <p:nvPr/>
          </p:nvSpPr>
          <p:spPr bwMode="auto">
            <a:xfrm>
              <a:off x="4942079" y="6088186"/>
              <a:ext cx="437415" cy="10293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1" name="Freeform 630"/>
            <p:cNvSpPr/>
            <p:nvPr/>
          </p:nvSpPr>
          <p:spPr bwMode="auto">
            <a:xfrm>
              <a:off x="5229217" y="6175982"/>
              <a:ext cx="161011" cy="9082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2" name="Freeform 631"/>
            <p:cNvSpPr/>
            <p:nvPr/>
          </p:nvSpPr>
          <p:spPr bwMode="auto">
            <a:xfrm>
              <a:off x="4934029" y="6179008"/>
              <a:ext cx="158327" cy="9082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33" name="Straight Connector 632"/>
            <p:cNvCxnSpPr>
              <a:endCxn id="628" idx="2"/>
            </p:cNvCxnSpPr>
            <p:nvPr/>
          </p:nvCxnSpPr>
          <p:spPr bwMode="auto">
            <a:xfrm flipH="1" flipV="1">
              <a:off x="4786435" y="6179008"/>
              <a:ext cx="2684" cy="115041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Straight Connector 633"/>
            <p:cNvCxnSpPr/>
            <p:nvPr/>
          </p:nvCxnSpPr>
          <p:spPr bwMode="auto">
            <a:xfrm flipH="1" flipV="1">
              <a:off x="5532454" y="6182037"/>
              <a:ext cx="2684" cy="118068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424" name="Group 634"/>
          <p:cNvGrpSpPr>
            <a:grpSpLocks/>
          </p:cNvGrpSpPr>
          <p:nvPr/>
        </p:nvGrpSpPr>
        <p:grpSpPr bwMode="auto">
          <a:xfrm>
            <a:off x="6350000" y="2482850"/>
            <a:ext cx="442913" cy="219075"/>
            <a:chOff x="4786435" y="6027638"/>
            <a:chExt cx="748703" cy="417782"/>
          </a:xfrm>
        </p:grpSpPr>
        <p:sp>
          <p:nvSpPr>
            <p:cNvPr id="636" name="Oval 635"/>
            <p:cNvSpPr/>
            <p:nvPr/>
          </p:nvSpPr>
          <p:spPr bwMode="auto">
            <a:xfrm flipV="1">
              <a:off x="4791802" y="6145708"/>
              <a:ext cx="743336" cy="299712"/>
            </a:xfrm>
            <a:prstGeom prst="ellipse">
              <a:avLst/>
            </a:prstGeom>
            <a:gradFill flip="none" rotWithShape="1"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37" name="Rectangle 636"/>
            <p:cNvSpPr/>
            <p:nvPr/>
          </p:nvSpPr>
          <p:spPr bwMode="auto">
            <a:xfrm>
              <a:off x="4789119" y="6188091"/>
              <a:ext cx="746019" cy="108987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8" name="Oval 637"/>
            <p:cNvSpPr/>
            <p:nvPr/>
          </p:nvSpPr>
          <p:spPr bwMode="auto">
            <a:xfrm flipV="1">
              <a:off x="4786435" y="6027638"/>
              <a:ext cx="743336" cy="29971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39" name="Freeform 638"/>
            <p:cNvSpPr/>
            <p:nvPr/>
          </p:nvSpPr>
          <p:spPr bwMode="auto">
            <a:xfrm>
              <a:off x="4979648" y="6124515"/>
              <a:ext cx="362276" cy="151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40" name="Freeform 639"/>
            <p:cNvSpPr/>
            <p:nvPr/>
          </p:nvSpPr>
          <p:spPr bwMode="auto">
            <a:xfrm>
              <a:off x="4942079" y="6088186"/>
              <a:ext cx="437415" cy="10293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41" name="Freeform 640"/>
            <p:cNvSpPr/>
            <p:nvPr/>
          </p:nvSpPr>
          <p:spPr bwMode="auto">
            <a:xfrm>
              <a:off x="5229217" y="6175982"/>
              <a:ext cx="161011" cy="9082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42" name="Freeform 641"/>
            <p:cNvSpPr/>
            <p:nvPr/>
          </p:nvSpPr>
          <p:spPr bwMode="auto">
            <a:xfrm>
              <a:off x="4934029" y="6179008"/>
              <a:ext cx="158327" cy="9082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43" name="Straight Connector 642"/>
            <p:cNvCxnSpPr>
              <a:endCxn id="638" idx="2"/>
            </p:cNvCxnSpPr>
            <p:nvPr/>
          </p:nvCxnSpPr>
          <p:spPr bwMode="auto">
            <a:xfrm flipH="1" flipV="1">
              <a:off x="4786435" y="6179008"/>
              <a:ext cx="2684" cy="115041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Straight Connector 643"/>
            <p:cNvCxnSpPr/>
            <p:nvPr/>
          </p:nvCxnSpPr>
          <p:spPr bwMode="auto">
            <a:xfrm flipH="1" flipV="1">
              <a:off x="5532454" y="6182037"/>
              <a:ext cx="2684" cy="118068"/>
            </a:xfrm>
            <a:prstGeom prst="line">
              <a:avLst/>
            </a:prstGeom>
            <a:ln w="6350" cmpd="sng">
              <a:solidFill>
                <a:schemeClr val="tx1">
                  <a:lumMod val="50000"/>
                  <a:lumOff val="50000"/>
                </a:schemeClr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184515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Rectangle 2"/>
          <p:cNvSpPr>
            <a:spLocks noGrp="1" noChangeArrowheads="1"/>
          </p:cNvSpPr>
          <p:nvPr>
            <p:ph type="title"/>
          </p:nvPr>
        </p:nvSpPr>
        <p:spPr>
          <a:xfrm>
            <a:off x="533400" y="120650"/>
            <a:ext cx="7772400" cy="1143000"/>
          </a:xfrm>
        </p:spPr>
        <p:txBody>
          <a:bodyPr/>
          <a:lstStyle/>
          <a:p>
            <a:r>
              <a:rPr lang="en-US" altLang="en-US" dirty="0">
                <a:ea typeface="ＭＳ Ｐゴシック" charset="-128"/>
              </a:rPr>
              <a:t>Two key network-core functions</a:t>
            </a:r>
          </a:p>
        </p:txBody>
      </p:sp>
      <p:sp>
        <p:nvSpPr>
          <p:cNvPr id="63490" name="Rectangle 3"/>
          <p:cNvSpPr>
            <a:spLocks noGrp="1" noChangeArrowheads="1"/>
          </p:cNvSpPr>
          <p:nvPr>
            <p:ph idx="1"/>
          </p:nvPr>
        </p:nvSpPr>
        <p:spPr>
          <a:xfrm>
            <a:off x="4572000" y="1728788"/>
            <a:ext cx="4192588" cy="4648200"/>
          </a:xfrm>
        </p:spPr>
        <p:txBody>
          <a:bodyPr/>
          <a:lstStyle/>
          <a:p>
            <a:pPr marL="0" indent="0">
              <a:buFont typeface="Wingdings" charset="2"/>
              <a:buNone/>
            </a:pPr>
            <a:r>
              <a:rPr lang="en-US" altLang="en-US" i="1" dirty="0">
                <a:solidFill>
                  <a:srgbClr val="C00000"/>
                </a:solidFill>
                <a:ea typeface="ＭＳ Ｐゴシック" charset="-128"/>
              </a:rPr>
              <a:t>forwarding</a:t>
            </a:r>
            <a:r>
              <a:rPr lang="en-US" altLang="en-US" sz="2400" i="1" dirty="0">
                <a:solidFill>
                  <a:srgbClr val="C00000"/>
                </a:solidFill>
                <a:ea typeface="ＭＳ Ｐゴシック" charset="-128"/>
              </a:rPr>
              <a:t>:</a:t>
            </a:r>
            <a:r>
              <a:rPr lang="en-US" altLang="en-US" sz="2400" dirty="0">
                <a:solidFill>
                  <a:srgbClr val="C00000"/>
                </a:solidFill>
                <a:ea typeface="ＭＳ Ｐゴシック" charset="-128"/>
              </a:rPr>
              <a:t> </a:t>
            </a:r>
            <a:r>
              <a:rPr lang="en-US" altLang="en-US" sz="2400" dirty="0">
                <a:ea typeface="ＭＳ Ｐゴシック" charset="-128"/>
              </a:rPr>
              <a:t>move packets from </a:t>
            </a:r>
            <a:r>
              <a:rPr lang="en-US" altLang="en-US" sz="2400" dirty="0" smtClean="0">
                <a:ea typeface="ＭＳ Ｐゴシック" charset="-128"/>
              </a:rPr>
              <a:t>router’</a:t>
            </a:r>
            <a:r>
              <a:rPr lang="en-US" altLang="ja-JP" sz="2400" dirty="0" smtClean="0">
                <a:ea typeface="ＭＳ Ｐゴシック" charset="-128"/>
              </a:rPr>
              <a:t>s </a:t>
            </a:r>
            <a:r>
              <a:rPr lang="en-US" altLang="ja-JP" sz="2400" dirty="0">
                <a:ea typeface="ＭＳ Ｐゴシック" charset="-128"/>
              </a:rPr>
              <a:t>input to appropriate router output</a:t>
            </a:r>
          </a:p>
          <a:p>
            <a:pPr marL="0" indent="0">
              <a:buFont typeface="Wingdings" charset="2"/>
              <a:buNone/>
            </a:pPr>
            <a:endParaRPr lang="en-US" altLang="en-US" dirty="0">
              <a:ea typeface="ＭＳ Ｐゴシック" charset="-128"/>
            </a:endParaRPr>
          </a:p>
        </p:txBody>
      </p:sp>
      <p:sp>
        <p:nvSpPr>
          <p:cNvPr id="63494" name="Rectangle 3"/>
          <p:cNvSpPr txBox="1">
            <a:spLocks noChangeArrowheads="1"/>
          </p:cNvSpPr>
          <p:nvPr/>
        </p:nvSpPr>
        <p:spPr bwMode="auto">
          <a:xfrm>
            <a:off x="384175" y="1385888"/>
            <a:ext cx="4192588" cy="169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70000"/>
              </a:spcBef>
              <a:buClr>
                <a:srgbClr val="000099"/>
              </a:buClr>
              <a:buSzPct val="65000"/>
              <a:buFont typeface="Wingdings" charset="2"/>
              <a:buNone/>
            </a:pPr>
            <a:r>
              <a:rPr lang="en-US" altLang="en-US" sz="2800" i="1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routing:</a:t>
            </a:r>
            <a:r>
              <a:rPr lang="en-US" altLang="en-US" sz="280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altLang="en-US">
                <a:latin typeface="Calibri" charset="0"/>
                <a:ea typeface="Calibri" charset="0"/>
                <a:cs typeface="Calibri" charset="0"/>
              </a:rPr>
              <a:t>determines source-destination route taken by packets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Font typeface="Wingdings" charset="2"/>
              <a:buChar char="§"/>
            </a:pPr>
            <a:r>
              <a:rPr lang="en-US" altLang="en-US" i="1" dirty="0">
                <a:latin typeface="Calibri" charset="0"/>
                <a:ea typeface="Calibri" charset="0"/>
                <a:cs typeface="Calibri" charset="0"/>
              </a:rPr>
              <a:t>routing algorithms</a:t>
            </a:r>
            <a:endParaRPr lang="en-US" altLang="en-US" dirty="0">
              <a:latin typeface="Calibri" charset="0"/>
              <a:ea typeface="Calibri" charset="0"/>
              <a:cs typeface="Calibri" charset="0"/>
            </a:endParaRP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2"/>
              <a:buNone/>
            </a:pPr>
            <a:endParaRPr lang="en-US" altLang="en-US" sz="2800" dirty="0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1" name="Freeform 3"/>
          <p:cNvSpPr>
            <a:spLocks/>
          </p:cNvSpPr>
          <p:nvPr/>
        </p:nvSpPr>
        <p:spPr bwMode="auto">
          <a:xfrm rot="16200000">
            <a:off x="3289300" y="3600451"/>
            <a:ext cx="2198687" cy="1497012"/>
          </a:xfrm>
          <a:custGeom>
            <a:avLst/>
            <a:gdLst>
              <a:gd name="T0" fmla="*/ 0 w 1443"/>
              <a:gd name="T1" fmla="*/ 0 h 816"/>
              <a:gd name="T2" fmla="*/ 1076 w 1443"/>
              <a:gd name="T3" fmla="*/ 782 h 816"/>
              <a:gd name="T4" fmla="*/ 1320 w 1443"/>
              <a:gd name="T5" fmla="*/ 788 h 816"/>
              <a:gd name="T6" fmla="*/ 1443 w 1443"/>
              <a:gd name="T7" fmla="*/ 5 h 816"/>
              <a:gd name="T8" fmla="*/ 0 w 1443"/>
              <a:gd name="T9" fmla="*/ 0 h 816"/>
              <a:gd name="connsiteX0" fmla="*/ 0 w 10000"/>
              <a:gd name="connsiteY0" fmla="*/ 0 h 9714"/>
              <a:gd name="connsiteX1" fmla="*/ 3718 w 10000"/>
              <a:gd name="connsiteY1" fmla="*/ 8779 h 9714"/>
              <a:gd name="connsiteX2" fmla="*/ 9148 w 10000"/>
              <a:gd name="connsiteY2" fmla="*/ 9657 h 9714"/>
              <a:gd name="connsiteX3" fmla="*/ 10000 w 10000"/>
              <a:gd name="connsiteY3" fmla="*/ 61 h 9714"/>
              <a:gd name="connsiteX4" fmla="*/ 0 w 10000"/>
              <a:gd name="connsiteY4" fmla="*/ 0 h 9714"/>
              <a:gd name="connsiteX0" fmla="*/ 0 w 10000"/>
              <a:gd name="connsiteY0" fmla="*/ 0 h 9095"/>
              <a:gd name="connsiteX1" fmla="*/ 3718 w 10000"/>
              <a:gd name="connsiteY1" fmla="*/ 9037 h 9095"/>
              <a:gd name="connsiteX2" fmla="*/ 5712 w 10000"/>
              <a:gd name="connsiteY2" fmla="*/ 8929 h 9095"/>
              <a:gd name="connsiteX3" fmla="*/ 10000 w 10000"/>
              <a:gd name="connsiteY3" fmla="*/ 63 h 9095"/>
              <a:gd name="connsiteX4" fmla="*/ 0 w 10000"/>
              <a:gd name="connsiteY4" fmla="*/ 0 h 9095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8989"/>
              <a:gd name="connsiteY0" fmla="*/ 0 h 11618"/>
              <a:gd name="connsiteX1" fmla="*/ 2707 w 8989"/>
              <a:gd name="connsiteY1" fmla="*/ 11554 h 11618"/>
              <a:gd name="connsiteX2" fmla="*/ 4701 w 8989"/>
              <a:gd name="connsiteY2" fmla="*/ 11435 h 11618"/>
              <a:gd name="connsiteX3" fmla="*/ 8989 w 8989"/>
              <a:gd name="connsiteY3" fmla="*/ 1687 h 11618"/>
              <a:gd name="connsiteX4" fmla="*/ 0 w 8989"/>
              <a:gd name="connsiteY4" fmla="*/ 0 h 11618"/>
              <a:gd name="connsiteX0" fmla="*/ 0 w 9888"/>
              <a:gd name="connsiteY0" fmla="*/ 115 h 10115"/>
              <a:gd name="connsiteX1" fmla="*/ 3011 w 9888"/>
              <a:gd name="connsiteY1" fmla="*/ 10060 h 10115"/>
              <a:gd name="connsiteX2" fmla="*/ 5230 w 9888"/>
              <a:gd name="connsiteY2" fmla="*/ 9957 h 10115"/>
              <a:gd name="connsiteX3" fmla="*/ 9888 w 9888"/>
              <a:gd name="connsiteY3" fmla="*/ 0 h 10115"/>
              <a:gd name="connsiteX4" fmla="*/ 0 w 9888"/>
              <a:gd name="connsiteY4" fmla="*/ 115 h 10115"/>
              <a:gd name="connsiteX0" fmla="*/ 0 w 9829"/>
              <a:gd name="connsiteY0" fmla="*/ 0 h 10833"/>
              <a:gd name="connsiteX1" fmla="*/ 2874 w 9829"/>
              <a:gd name="connsiteY1" fmla="*/ 10779 h 10833"/>
              <a:gd name="connsiteX2" fmla="*/ 5118 w 9829"/>
              <a:gd name="connsiteY2" fmla="*/ 10677 h 10833"/>
              <a:gd name="connsiteX3" fmla="*/ 9829 w 9829"/>
              <a:gd name="connsiteY3" fmla="*/ 833 h 10833"/>
              <a:gd name="connsiteX4" fmla="*/ 0 w 9829"/>
              <a:gd name="connsiteY4" fmla="*/ 0 h 10833"/>
              <a:gd name="connsiteX0" fmla="*/ 0 w 10289"/>
              <a:gd name="connsiteY0" fmla="*/ 0 h 10000"/>
              <a:gd name="connsiteX1" fmla="*/ 2924 w 10289"/>
              <a:gd name="connsiteY1" fmla="*/ 9950 h 10000"/>
              <a:gd name="connsiteX2" fmla="*/ 5207 w 10289"/>
              <a:gd name="connsiteY2" fmla="*/ 9856 h 10000"/>
              <a:gd name="connsiteX3" fmla="*/ 10289 w 10289"/>
              <a:gd name="connsiteY3" fmla="*/ 54 h 10000"/>
              <a:gd name="connsiteX4" fmla="*/ 0 w 10289"/>
              <a:gd name="connsiteY4" fmla="*/ 0 h 10000"/>
              <a:gd name="connsiteX0" fmla="*/ 0 w 10289"/>
              <a:gd name="connsiteY0" fmla="*/ 0 h 10953"/>
              <a:gd name="connsiteX1" fmla="*/ 2924 w 10289"/>
              <a:gd name="connsiteY1" fmla="*/ 9950 h 10953"/>
              <a:gd name="connsiteX2" fmla="*/ 3723 w 10289"/>
              <a:gd name="connsiteY2" fmla="*/ 10695 h 10953"/>
              <a:gd name="connsiteX3" fmla="*/ 5207 w 10289"/>
              <a:gd name="connsiteY3" fmla="*/ 9856 h 10953"/>
              <a:gd name="connsiteX4" fmla="*/ 10289 w 10289"/>
              <a:gd name="connsiteY4" fmla="*/ 54 h 10953"/>
              <a:gd name="connsiteX5" fmla="*/ 0 w 10289"/>
              <a:gd name="connsiteY5" fmla="*/ 0 h 10953"/>
              <a:gd name="connsiteX0" fmla="*/ 0 w 10289"/>
              <a:gd name="connsiteY0" fmla="*/ 0 h 11138"/>
              <a:gd name="connsiteX1" fmla="*/ 2924 w 10289"/>
              <a:gd name="connsiteY1" fmla="*/ 9950 h 11138"/>
              <a:gd name="connsiteX2" fmla="*/ 5207 w 10289"/>
              <a:gd name="connsiteY2" fmla="*/ 9856 h 11138"/>
              <a:gd name="connsiteX3" fmla="*/ 10289 w 10289"/>
              <a:gd name="connsiteY3" fmla="*/ 54 h 11138"/>
              <a:gd name="connsiteX4" fmla="*/ 0 w 10289"/>
              <a:gd name="connsiteY4" fmla="*/ 0 h 11138"/>
              <a:gd name="connsiteX0" fmla="*/ 0 w 10289"/>
              <a:gd name="connsiteY0" fmla="*/ 0 h 10669"/>
              <a:gd name="connsiteX1" fmla="*/ 2924 w 10289"/>
              <a:gd name="connsiteY1" fmla="*/ 9950 h 10669"/>
              <a:gd name="connsiteX2" fmla="*/ 5207 w 10289"/>
              <a:gd name="connsiteY2" fmla="*/ 9856 h 10669"/>
              <a:gd name="connsiteX3" fmla="*/ 10289 w 10289"/>
              <a:gd name="connsiteY3" fmla="*/ 54 h 10669"/>
              <a:gd name="connsiteX4" fmla="*/ 0 w 10289"/>
              <a:gd name="connsiteY4" fmla="*/ 0 h 10669"/>
              <a:gd name="connsiteX0" fmla="*/ 0 w 10289"/>
              <a:gd name="connsiteY0" fmla="*/ 0 h 10734"/>
              <a:gd name="connsiteX1" fmla="*/ 2924 w 10289"/>
              <a:gd name="connsiteY1" fmla="*/ 9950 h 10734"/>
              <a:gd name="connsiteX2" fmla="*/ 4455 w 10289"/>
              <a:gd name="connsiteY2" fmla="*/ 10094 h 10734"/>
              <a:gd name="connsiteX3" fmla="*/ 10289 w 10289"/>
              <a:gd name="connsiteY3" fmla="*/ 54 h 10734"/>
              <a:gd name="connsiteX4" fmla="*/ 0 w 10289"/>
              <a:gd name="connsiteY4" fmla="*/ 0 h 10734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9960"/>
              <a:gd name="connsiteX1" fmla="*/ 2924 w 10289"/>
              <a:gd name="connsiteY1" fmla="*/ 9950 h 9960"/>
              <a:gd name="connsiteX2" fmla="*/ 4166 w 10289"/>
              <a:gd name="connsiteY2" fmla="*/ 9776 h 9960"/>
              <a:gd name="connsiteX3" fmla="*/ 10289 w 10289"/>
              <a:gd name="connsiteY3" fmla="*/ 54 h 9960"/>
              <a:gd name="connsiteX4" fmla="*/ 0 w 10289"/>
              <a:gd name="connsiteY4" fmla="*/ 0 h 9960"/>
              <a:gd name="connsiteX0" fmla="*/ 0 w 10000"/>
              <a:gd name="connsiteY0" fmla="*/ 0 h 10000"/>
              <a:gd name="connsiteX1" fmla="*/ 2842 w 10000"/>
              <a:gd name="connsiteY1" fmla="*/ 9990 h 10000"/>
              <a:gd name="connsiteX2" fmla="*/ 4049 w 10000"/>
              <a:gd name="connsiteY2" fmla="*/ 9815 h 10000"/>
              <a:gd name="connsiteX3" fmla="*/ 10000 w 10000"/>
              <a:gd name="connsiteY3" fmla="*/ 54 h 10000"/>
              <a:gd name="connsiteX4" fmla="*/ 0 w 10000"/>
              <a:gd name="connsiteY4" fmla="*/ 0 h 10000"/>
              <a:gd name="connsiteX0" fmla="*/ 0 w 10000"/>
              <a:gd name="connsiteY0" fmla="*/ 0 h 10400"/>
              <a:gd name="connsiteX1" fmla="*/ 2740 w 10000"/>
              <a:gd name="connsiteY1" fmla="*/ 10397 h 10400"/>
              <a:gd name="connsiteX2" fmla="*/ 4049 w 10000"/>
              <a:gd name="connsiteY2" fmla="*/ 9815 h 10400"/>
              <a:gd name="connsiteX3" fmla="*/ 10000 w 10000"/>
              <a:gd name="connsiteY3" fmla="*/ 54 h 10400"/>
              <a:gd name="connsiteX4" fmla="*/ 0 w 10000"/>
              <a:gd name="connsiteY4" fmla="*/ 0 h 10400"/>
              <a:gd name="connsiteX0" fmla="*/ 0 w 10000"/>
              <a:gd name="connsiteY0" fmla="*/ 0 h 10419"/>
              <a:gd name="connsiteX1" fmla="*/ 2740 w 10000"/>
              <a:gd name="connsiteY1" fmla="*/ 10397 h 10419"/>
              <a:gd name="connsiteX2" fmla="*/ 3599 w 10000"/>
              <a:gd name="connsiteY2" fmla="*/ 10338 h 10419"/>
              <a:gd name="connsiteX3" fmla="*/ 10000 w 10000"/>
              <a:gd name="connsiteY3" fmla="*/ 54 h 10419"/>
              <a:gd name="connsiteX4" fmla="*/ 0 w 10000"/>
              <a:gd name="connsiteY4" fmla="*/ 0 h 10419"/>
              <a:gd name="connsiteX0" fmla="*/ 0 w 10000"/>
              <a:gd name="connsiteY0" fmla="*/ 0 h 10397"/>
              <a:gd name="connsiteX1" fmla="*/ 2740 w 10000"/>
              <a:gd name="connsiteY1" fmla="*/ 10397 h 10397"/>
              <a:gd name="connsiteX2" fmla="*/ 3599 w 10000"/>
              <a:gd name="connsiteY2" fmla="*/ 10338 h 10397"/>
              <a:gd name="connsiteX3" fmla="*/ 10000 w 10000"/>
              <a:gd name="connsiteY3" fmla="*/ 54 h 10397"/>
              <a:gd name="connsiteX4" fmla="*/ 0 w 10000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75"/>
              <a:gd name="connsiteY0" fmla="*/ 0 h 10310"/>
              <a:gd name="connsiteX1" fmla="*/ 2801 w 10675"/>
              <a:gd name="connsiteY1" fmla="*/ 10310 h 10310"/>
              <a:gd name="connsiteX2" fmla="*/ 3660 w 10675"/>
              <a:gd name="connsiteY2" fmla="*/ 10251 h 10310"/>
              <a:gd name="connsiteX3" fmla="*/ 10675 w 10675"/>
              <a:gd name="connsiteY3" fmla="*/ 25 h 10310"/>
              <a:gd name="connsiteX4" fmla="*/ 0 w 10675"/>
              <a:gd name="connsiteY4" fmla="*/ 0 h 10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75" h="10310">
                <a:moveTo>
                  <a:pt x="0" y="0"/>
                </a:moveTo>
                <a:cubicBezTo>
                  <a:pt x="3109" y="3835"/>
                  <a:pt x="2511" y="6378"/>
                  <a:pt x="2801" y="10310"/>
                </a:cubicBezTo>
                <a:cubicBezTo>
                  <a:pt x="3337" y="10277"/>
                  <a:pt x="2862" y="10312"/>
                  <a:pt x="3660" y="10251"/>
                </a:cubicBezTo>
                <a:cubicBezTo>
                  <a:pt x="5139" y="5189"/>
                  <a:pt x="6996" y="3438"/>
                  <a:pt x="10675" y="25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75000">
                <a:srgbClr val="7BE5CA"/>
              </a:gs>
              <a:gs pos="0">
                <a:schemeClr val="accent1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ea typeface="+mn-ea"/>
            </a:endParaRPr>
          </a:p>
        </p:txBody>
      </p:sp>
      <p:grpSp>
        <p:nvGrpSpPr>
          <p:cNvPr id="63496" name="Group 4"/>
          <p:cNvGrpSpPr>
            <a:grpSpLocks/>
          </p:cNvGrpSpPr>
          <p:nvPr/>
        </p:nvGrpSpPr>
        <p:grpSpPr bwMode="auto">
          <a:xfrm>
            <a:off x="1328738" y="3152775"/>
            <a:ext cx="2317750" cy="2333625"/>
            <a:chOff x="272609" y="3015788"/>
            <a:chExt cx="2317750" cy="2333625"/>
          </a:xfrm>
        </p:grpSpPr>
        <p:sp>
          <p:nvSpPr>
            <p:cNvPr id="63710" name="Rectangle 4"/>
            <p:cNvSpPr>
              <a:spLocks noChangeArrowheads="1"/>
            </p:cNvSpPr>
            <p:nvPr/>
          </p:nvSpPr>
          <p:spPr bwMode="auto">
            <a:xfrm>
              <a:off x="272609" y="3015788"/>
              <a:ext cx="2317750" cy="2333625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3711" name="Oval 5"/>
            <p:cNvSpPr>
              <a:spLocks noChangeArrowheads="1"/>
            </p:cNvSpPr>
            <p:nvPr/>
          </p:nvSpPr>
          <p:spPr bwMode="auto">
            <a:xfrm>
              <a:off x="398021" y="3068176"/>
              <a:ext cx="2095500" cy="60483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3712" name="Text Box 108"/>
            <p:cNvSpPr txBox="1">
              <a:spLocks noChangeArrowheads="1"/>
            </p:cNvSpPr>
            <p:nvPr/>
          </p:nvSpPr>
          <p:spPr bwMode="auto">
            <a:xfrm>
              <a:off x="526609" y="3225338"/>
              <a:ext cx="18637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400">
                  <a:solidFill>
                    <a:srgbClr val="000000"/>
                  </a:solidFill>
                </a:rPr>
                <a:t>routing algorithm</a:t>
              </a:r>
            </a:p>
          </p:txBody>
        </p:sp>
        <p:sp>
          <p:nvSpPr>
            <p:cNvPr id="63713" name="Rectangle 109"/>
            <p:cNvSpPr>
              <a:spLocks noChangeArrowheads="1"/>
            </p:cNvSpPr>
            <p:nvPr/>
          </p:nvSpPr>
          <p:spPr bwMode="auto">
            <a:xfrm>
              <a:off x="451996" y="3973051"/>
              <a:ext cx="2005013" cy="12795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3714" name="Text Box 110"/>
            <p:cNvSpPr txBox="1">
              <a:spLocks noChangeArrowheads="1"/>
            </p:cNvSpPr>
            <p:nvPr/>
          </p:nvSpPr>
          <p:spPr bwMode="auto">
            <a:xfrm>
              <a:off x="532959" y="3925426"/>
              <a:ext cx="18589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 sz="1400">
                  <a:solidFill>
                    <a:srgbClr val="000000"/>
                  </a:solidFill>
                </a:rPr>
                <a:t>local forwarding table</a:t>
              </a:r>
            </a:p>
          </p:txBody>
        </p:sp>
        <p:sp>
          <p:nvSpPr>
            <p:cNvPr id="63715" name="Text Box 111"/>
            <p:cNvSpPr txBox="1">
              <a:spLocks noChangeArrowheads="1"/>
            </p:cNvSpPr>
            <p:nvPr/>
          </p:nvSpPr>
          <p:spPr bwMode="auto">
            <a:xfrm>
              <a:off x="415484" y="417307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400">
                  <a:solidFill>
                    <a:srgbClr val="000000"/>
                  </a:solidFill>
                </a:rPr>
                <a:t>header value</a:t>
              </a:r>
            </a:p>
          </p:txBody>
        </p:sp>
        <p:sp>
          <p:nvSpPr>
            <p:cNvPr id="63716" name="Text Box 112"/>
            <p:cNvSpPr txBox="1">
              <a:spLocks noChangeArrowheads="1"/>
            </p:cNvSpPr>
            <p:nvPr/>
          </p:nvSpPr>
          <p:spPr bwMode="auto">
            <a:xfrm>
              <a:off x="1482284" y="417466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400">
                  <a:solidFill>
                    <a:srgbClr val="000000"/>
                  </a:solidFill>
                </a:rPr>
                <a:t>output link</a:t>
              </a:r>
            </a:p>
          </p:txBody>
        </p:sp>
        <p:sp>
          <p:nvSpPr>
            <p:cNvPr id="63717" name="Line 113"/>
            <p:cNvSpPr>
              <a:spLocks noChangeShapeType="1"/>
            </p:cNvSpPr>
            <p:nvPr/>
          </p:nvSpPr>
          <p:spPr bwMode="auto">
            <a:xfrm>
              <a:off x="1580709" y="4185776"/>
              <a:ext cx="7937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8" name="Text Box 114"/>
            <p:cNvSpPr txBox="1">
              <a:spLocks noChangeArrowheads="1"/>
            </p:cNvSpPr>
            <p:nvPr/>
          </p:nvSpPr>
          <p:spPr bwMode="auto">
            <a:xfrm>
              <a:off x="1071121" y="445723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0100</a:t>
              </a:r>
            </a:p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0101</a:t>
              </a:r>
            </a:p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0111</a:t>
              </a:r>
            </a:p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1001</a:t>
              </a:r>
            </a:p>
          </p:txBody>
        </p:sp>
        <p:sp>
          <p:nvSpPr>
            <p:cNvPr id="63719" name="Text Box 115"/>
            <p:cNvSpPr txBox="1">
              <a:spLocks noChangeArrowheads="1"/>
            </p:cNvSpPr>
            <p:nvPr/>
          </p:nvSpPr>
          <p:spPr bwMode="auto">
            <a:xfrm>
              <a:off x="1596584" y="445723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3</a:t>
              </a:r>
            </a:p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2</a:t>
              </a:r>
            </a:p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2</a:t>
              </a:r>
            </a:p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63720" name="Line 116"/>
            <p:cNvSpPr>
              <a:spLocks noChangeShapeType="1"/>
            </p:cNvSpPr>
            <p:nvPr/>
          </p:nvSpPr>
          <p:spPr bwMode="auto">
            <a:xfrm>
              <a:off x="451996" y="444295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1" name="Line 117"/>
            <p:cNvSpPr>
              <a:spLocks noChangeShapeType="1"/>
            </p:cNvSpPr>
            <p:nvPr/>
          </p:nvSpPr>
          <p:spPr bwMode="auto">
            <a:xfrm>
              <a:off x="444059" y="419530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2" name="AutoShape 118"/>
            <p:cNvSpPr>
              <a:spLocks noChangeArrowheads="1"/>
            </p:cNvSpPr>
            <p:nvPr/>
          </p:nvSpPr>
          <p:spPr bwMode="auto">
            <a:xfrm rot="5400000">
              <a:off x="1350521" y="3680951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63497" name="Group 3"/>
          <p:cNvGrpSpPr>
            <a:grpSpLocks/>
          </p:cNvGrpSpPr>
          <p:nvPr/>
        </p:nvGrpSpPr>
        <p:grpSpPr bwMode="auto">
          <a:xfrm>
            <a:off x="2749550" y="3632200"/>
            <a:ext cx="5195888" cy="2989263"/>
            <a:chOff x="1638346" y="3641726"/>
            <a:chExt cx="5194254" cy="2989731"/>
          </a:xfrm>
        </p:grpSpPr>
        <p:sp>
          <p:nvSpPr>
            <p:cNvPr id="63560" name="Freeform 2"/>
            <p:cNvSpPr>
              <a:spLocks/>
            </p:cNvSpPr>
            <p:nvPr/>
          </p:nvSpPr>
          <p:spPr bwMode="auto">
            <a:xfrm>
              <a:off x="3894138" y="4260851"/>
              <a:ext cx="2847975" cy="1481138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61" name="Freeform 6"/>
            <p:cNvSpPr>
              <a:spLocks/>
            </p:cNvSpPr>
            <p:nvPr/>
          </p:nvSpPr>
          <p:spPr bwMode="auto">
            <a:xfrm>
              <a:off x="4532313" y="4564063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63562" name="Group 7"/>
            <p:cNvGrpSpPr>
              <a:grpSpLocks/>
            </p:cNvGrpSpPr>
            <p:nvPr/>
          </p:nvGrpSpPr>
          <p:grpSpPr bwMode="auto">
            <a:xfrm>
              <a:off x="4038600" y="4738688"/>
              <a:ext cx="501650" cy="233363"/>
              <a:chOff x="3600" y="219"/>
              <a:chExt cx="360" cy="175"/>
            </a:xfrm>
          </p:grpSpPr>
          <p:sp>
            <p:nvSpPr>
              <p:cNvPr id="63697" name="Oval 8"/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98" name="Line 9"/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99" name="Line 10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700" name="Rectangle 11"/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63701" name="Oval 12"/>
              <p:cNvSpPr>
                <a:spLocks noChangeArrowheads="1"/>
              </p:cNvSpPr>
              <p:nvPr/>
            </p:nvSpPr>
            <p:spPr bwMode="auto">
              <a:xfrm>
                <a:off x="3603" y="219"/>
                <a:ext cx="354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702" name="Group 13"/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707" name="Line 1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8" name="Line 15"/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9" name="Line 1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703" name="Group 17"/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704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5" name="Line 19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6" name="Line 20"/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3" name="Group 21"/>
            <p:cNvGrpSpPr>
              <a:grpSpLocks/>
            </p:cNvGrpSpPr>
            <p:nvPr/>
          </p:nvGrpSpPr>
          <p:grpSpPr bwMode="auto">
            <a:xfrm>
              <a:off x="4391025" y="5376863"/>
              <a:ext cx="501650" cy="233363"/>
              <a:chOff x="3600" y="219"/>
              <a:chExt cx="360" cy="175"/>
            </a:xfrm>
          </p:grpSpPr>
          <p:sp>
            <p:nvSpPr>
              <p:cNvPr id="63684" name="Oval 22"/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85" name="Line 23"/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86" name="Line 24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87" name="Rectangle 25"/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63688" name="Oval 26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89" name="Group 27"/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94" name="Line 28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5" name="Line 29"/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6" name="Line 30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90" name="Group 31"/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91" name="Line 32"/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2" name="Line 33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3" name="Line 34"/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4" name="Group 35"/>
            <p:cNvGrpSpPr>
              <a:grpSpLocks/>
            </p:cNvGrpSpPr>
            <p:nvPr/>
          </p:nvGrpSpPr>
          <p:grpSpPr bwMode="auto">
            <a:xfrm>
              <a:off x="5065713" y="4433888"/>
              <a:ext cx="501650" cy="233363"/>
              <a:chOff x="3600" y="219"/>
              <a:chExt cx="360" cy="175"/>
            </a:xfrm>
          </p:grpSpPr>
          <p:sp>
            <p:nvSpPr>
              <p:cNvPr id="63671" name="Oval 36"/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72" name="Line 37"/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73" name="Line 38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74" name="Rectangle 39"/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63675" name="Oval 40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76" name="Group 41"/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81" name="Line 42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82" name="Line 43"/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83" name="Line 44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77" name="Group 45"/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78" name="Line 46"/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79" name="Line 47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80" name="Line 48"/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5" name="Group 49"/>
            <p:cNvGrpSpPr>
              <a:grpSpLocks/>
            </p:cNvGrpSpPr>
            <p:nvPr/>
          </p:nvGrpSpPr>
          <p:grpSpPr bwMode="auto">
            <a:xfrm>
              <a:off x="4987925" y="5099051"/>
              <a:ext cx="500063" cy="233363"/>
              <a:chOff x="3600" y="219"/>
              <a:chExt cx="360" cy="175"/>
            </a:xfrm>
          </p:grpSpPr>
          <p:sp>
            <p:nvSpPr>
              <p:cNvPr id="63658" name="Oval 50"/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59" name="Line 51"/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60" name="Line 52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61" name="Rectangle 53"/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63662" name="Oval 54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6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63" name="Group 55"/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68" name="Line 56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69" name="Line 57"/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70" name="Line 58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64" name="Group 59"/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65" name="Line 60"/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66" name="Line 61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67" name="Line 62"/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6" name="Group 63"/>
            <p:cNvGrpSpPr>
              <a:grpSpLocks/>
            </p:cNvGrpSpPr>
            <p:nvPr/>
          </p:nvGrpSpPr>
          <p:grpSpPr bwMode="auto">
            <a:xfrm>
              <a:off x="5622925" y="5395913"/>
              <a:ext cx="501650" cy="233363"/>
              <a:chOff x="3600" y="219"/>
              <a:chExt cx="360" cy="175"/>
            </a:xfrm>
          </p:grpSpPr>
          <p:sp>
            <p:nvSpPr>
              <p:cNvPr id="63645" name="Oval 64"/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46" name="Line 65"/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47" name="Line 66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48" name="Rectangle 67"/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63649" name="Oval 68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50" name="Group 69"/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55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6" name="Line 71"/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7" name="Line 72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51" name="Group 73"/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52" name="Line 74"/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3" name="Line 75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4" name="Line 76"/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7" name="Group 77"/>
            <p:cNvGrpSpPr>
              <a:grpSpLocks/>
            </p:cNvGrpSpPr>
            <p:nvPr/>
          </p:nvGrpSpPr>
          <p:grpSpPr bwMode="auto">
            <a:xfrm>
              <a:off x="6067425" y="4740276"/>
              <a:ext cx="501650" cy="233363"/>
              <a:chOff x="3600" y="219"/>
              <a:chExt cx="360" cy="175"/>
            </a:xfrm>
          </p:grpSpPr>
          <p:sp>
            <p:nvSpPr>
              <p:cNvPr id="63632" name="Oval 78"/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33" name="Line 79"/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34" name="Line 80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35" name="Rectangle 81"/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charset="0"/>
                </a:endParaRPr>
              </a:p>
            </p:txBody>
          </p:sp>
          <p:sp>
            <p:nvSpPr>
              <p:cNvPr id="63636" name="Oval 82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37" name="Group 83"/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42" name="Line 84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3" name="Line 85"/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4" name="Line 86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38" name="Group 87"/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39" name="Line 88"/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0" name="Line 89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1" name="Line 90"/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63568" name="Freeform 91"/>
            <p:cNvSpPr>
              <a:spLocks/>
            </p:cNvSpPr>
            <p:nvPr/>
          </p:nvSpPr>
          <p:spPr bwMode="auto">
            <a:xfrm>
              <a:off x="5573713" y="4557713"/>
              <a:ext cx="504825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69" name="Freeform 92"/>
            <p:cNvSpPr>
              <a:spLocks/>
            </p:cNvSpPr>
            <p:nvPr/>
          </p:nvSpPr>
          <p:spPr bwMode="auto">
            <a:xfrm>
              <a:off x="4508500" y="4949826"/>
              <a:ext cx="481013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0" name="Freeform 93"/>
            <p:cNvSpPr>
              <a:spLocks/>
            </p:cNvSpPr>
            <p:nvPr/>
          </p:nvSpPr>
          <p:spPr bwMode="auto">
            <a:xfrm>
              <a:off x="5456238" y="4926013"/>
              <a:ext cx="628650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1" name="Freeform 94"/>
            <p:cNvSpPr>
              <a:spLocks/>
            </p:cNvSpPr>
            <p:nvPr/>
          </p:nvSpPr>
          <p:spPr bwMode="auto">
            <a:xfrm>
              <a:off x="6122988" y="4979988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2" name="Freeform 95"/>
            <p:cNvSpPr>
              <a:spLocks/>
            </p:cNvSpPr>
            <p:nvPr/>
          </p:nvSpPr>
          <p:spPr bwMode="auto">
            <a:xfrm>
              <a:off x="4887913" y="5513388"/>
              <a:ext cx="736600" cy="74613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3" name="Freeform 96"/>
            <p:cNvSpPr>
              <a:spLocks/>
            </p:cNvSpPr>
            <p:nvPr/>
          </p:nvSpPr>
          <p:spPr bwMode="auto">
            <a:xfrm>
              <a:off x="4351338" y="4973638"/>
              <a:ext cx="193675" cy="425450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4" name="Text Box 100"/>
            <p:cNvSpPr txBox="1">
              <a:spLocks noChangeArrowheads="1"/>
            </p:cNvSpPr>
            <p:nvPr/>
          </p:nvSpPr>
          <p:spPr bwMode="auto">
            <a:xfrm>
              <a:off x="4440876" y="4483071"/>
              <a:ext cx="311067" cy="3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 sz="180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63575" name="Text Box 101"/>
            <p:cNvSpPr txBox="1">
              <a:spLocks noChangeArrowheads="1"/>
            </p:cNvSpPr>
            <p:nvPr/>
          </p:nvSpPr>
          <p:spPr bwMode="auto">
            <a:xfrm>
              <a:off x="4378980" y="4897394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2</a:t>
              </a:r>
            </a:p>
          </p:txBody>
        </p:sp>
        <p:sp>
          <p:nvSpPr>
            <p:cNvPr id="63576" name="Text Box 102"/>
            <p:cNvSpPr txBox="1">
              <a:spLocks noChangeArrowheads="1"/>
            </p:cNvSpPr>
            <p:nvPr/>
          </p:nvSpPr>
          <p:spPr bwMode="auto">
            <a:xfrm>
              <a:off x="4128222" y="4970416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3</a:t>
              </a:r>
            </a:p>
          </p:txBody>
        </p:sp>
        <p:grpSp>
          <p:nvGrpSpPr>
            <p:cNvPr id="63577" name="Group 1"/>
            <p:cNvGrpSpPr>
              <a:grpSpLocks/>
            </p:cNvGrpSpPr>
            <p:nvPr/>
          </p:nvGrpSpPr>
          <p:grpSpPr bwMode="auto">
            <a:xfrm rot="-2012368">
              <a:off x="2645158" y="5398104"/>
              <a:ext cx="1447800" cy="274638"/>
              <a:chOff x="2436813" y="4587876"/>
              <a:chExt cx="1447800" cy="274638"/>
            </a:xfrm>
          </p:grpSpPr>
          <p:sp>
            <p:nvSpPr>
              <p:cNvPr id="63627" name="Rectangle 97"/>
              <p:cNvSpPr>
                <a:spLocks noChangeArrowheads="1"/>
              </p:cNvSpPr>
              <p:nvPr/>
            </p:nvSpPr>
            <p:spPr bwMode="auto">
              <a:xfrm>
                <a:off x="2461850" y="4583083"/>
                <a:ext cx="1155391" cy="238116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8" name="Rectangle 98"/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9" name="Line 99"/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30" name="Rectangle 104"/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31" name="Text Box 105"/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 sz="1200">
                    <a:solidFill>
                      <a:srgbClr val="000000"/>
                    </a:solidFill>
                  </a:rPr>
                  <a:t>0111</a:t>
                </a:r>
              </a:p>
            </p:txBody>
          </p:sp>
        </p:grpSp>
        <p:sp>
          <p:nvSpPr>
            <p:cNvPr id="63578" name="Text Box 106"/>
            <p:cNvSpPr txBox="1">
              <a:spLocks noChangeArrowheads="1"/>
            </p:cNvSpPr>
            <p:nvPr/>
          </p:nvSpPr>
          <p:spPr bwMode="auto">
            <a:xfrm>
              <a:off x="1638346" y="6046702"/>
              <a:ext cx="2909795" cy="584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destination address in arriving</a:t>
              </a:r>
            </a:p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packet</a:t>
              </a:r>
              <a:r>
                <a:rPr lang="ja-JP" altLang="en-US" sz="1600">
                  <a:solidFill>
                    <a:srgbClr val="000000"/>
                  </a:solidFill>
                </a:rPr>
                <a:t>’</a:t>
              </a:r>
              <a:r>
                <a:rPr lang="en-US" altLang="ja-JP" sz="1600">
                  <a:solidFill>
                    <a:srgbClr val="000000"/>
                  </a:solidFill>
                </a:rPr>
                <a:t>s header</a:t>
              </a:r>
              <a:endParaRPr lang="en-US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3579" name="Line 107"/>
            <p:cNvSpPr>
              <a:spLocks noChangeShapeType="1"/>
            </p:cNvSpPr>
            <p:nvPr/>
          </p:nvSpPr>
          <p:spPr bwMode="auto">
            <a:xfrm flipH="1">
              <a:off x="2626848" y="4873581"/>
              <a:ext cx="1407736" cy="91436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0" name="Line 119"/>
            <p:cNvSpPr>
              <a:spLocks noChangeShapeType="1"/>
            </p:cNvSpPr>
            <p:nvPr/>
          </p:nvSpPr>
          <p:spPr bwMode="auto">
            <a:xfrm flipH="1" flipV="1">
              <a:off x="3588616" y="5648254"/>
              <a:ext cx="22219" cy="450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1" name="Freeform 121"/>
            <p:cNvSpPr>
              <a:spLocks/>
            </p:cNvSpPr>
            <p:nvPr/>
          </p:nvSpPr>
          <p:spPr bwMode="auto">
            <a:xfrm flipH="1">
              <a:off x="6254750" y="4370388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2" name="Freeform 122"/>
            <p:cNvSpPr>
              <a:spLocks/>
            </p:cNvSpPr>
            <p:nvPr/>
          </p:nvSpPr>
          <p:spPr bwMode="auto">
            <a:xfrm flipH="1">
              <a:off x="5243513" y="4086226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123"/>
            <p:cNvSpPr>
              <a:spLocks/>
            </p:cNvSpPr>
            <p:nvPr/>
          </p:nvSpPr>
          <p:spPr bwMode="auto">
            <a:xfrm flipH="1" flipV="1">
              <a:off x="5911850" y="5632451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124"/>
            <p:cNvSpPr>
              <a:spLocks/>
            </p:cNvSpPr>
            <p:nvPr/>
          </p:nvSpPr>
          <p:spPr bwMode="auto">
            <a:xfrm flipH="1" flipV="1">
              <a:off x="4562475" y="5616576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5" name="Freeform 125"/>
            <p:cNvSpPr>
              <a:spLocks/>
            </p:cNvSpPr>
            <p:nvPr/>
          </p:nvSpPr>
          <p:spPr bwMode="auto">
            <a:xfrm flipH="1" flipV="1">
              <a:off x="5202238" y="5324476"/>
              <a:ext cx="542925" cy="452438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86" name="Group 126"/>
            <p:cNvGrpSpPr>
              <a:grpSpLocks/>
            </p:cNvGrpSpPr>
            <p:nvPr/>
          </p:nvGrpSpPr>
          <p:grpSpPr bwMode="auto">
            <a:xfrm>
              <a:off x="5251450" y="3641726"/>
              <a:ext cx="550863" cy="452438"/>
              <a:chOff x="2886" y="1668"/>
              <a:chExt cx="347" cy="285"/>
            </a:xfrm>
          </p:grpSpPr>
          <p:sp>
            <p:nvSpPr>
              <p:cNvPr id="63620" name="Rectangle 127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1" name="Oval 128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2" name="Rectangle 129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3" name="Line 130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4" name="Line 131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5" name="Line 132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6" name="AutoShape 133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87" name="Group 134"/>
            <p:cNvGrpSpPr>
              <a:grpSpLocks/>
            </p:cNvGrpSpPr>
            <p:nvPr/>
          </p:nvGrpSpPr>
          <p:grpSpPr bwMode="auto">
            <a:xfrm>
              <a:off x="6264275" y="3914776"/>
              <a:ext cx="550863" cy="452438"/>
              <a:chOff x="2886" y="1668"/>
              <a:chExt cx="347" cy="285"/>
            </a:xfrm>
          </p:grpSpPr>
          <p:sp>
            <p:nvSpPr>
              <p:cNvPr id="63613" name="Rectangle 135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14" name="Oval 136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15" name="Rectangle 137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16" name="Line 138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7" name="Line 139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8" name="Line 140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9" name="AutoShape 141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88" name="Group 142"/>
            <p:cNvGrpSpPr>
              <a:grpSpLocks/>
            </p:cNvGrpSpPr>
            <p:nvPr/>
          </p:nvGrpSpPr>
          <p:grpSpPr bwMode="auto">
            <a:xfrm>
              <a:off x="5894388" y="5991226"/>
              <a:ext cx="550863" cy="452438"/>
              <a:chOff x="2886" y="1668"/>
              <a:chExt cx="347" cy="285"/>
            </a:xfrm>
          </p:grpSpPr>
          <p:sp>
            <p:nvSpPr>
              <p:cNvPr id="63606" name="Rectangle 143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7" name="Oval 144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8" name="Rectangle 145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9" name="Line 146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0" name="Line 147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1" name="Line 148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2" name="AutoShape 149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89" name="Group 150"/>
            <p:cNvGrpSpPr>
              <a:grpSpLocks/>
            </p:cNvGrpSpPr>
            <p:nvPr/>
          </p:nvGrpSpPr>
          <p:grpSpPr bwMode="auto">
            <a:xfrm>
              <a:off x="5199063" y="5772151"/>
              <a:ext cx="550863" cy="452438"/>
              <a:chOff x="2886" y="1668"/>
              <a:chExt cx="347" cy="285"/>
            </a:xfrm>
          </p:grpSpPr>
          <p:sp>
            <p:nvSpPr>
              <p:cNvPr id="63599" name="Rectangle 151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0" name="Oval 152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1" name="Rectangle 153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2" name="Line 154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3" name="Line 155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4" name="Line 156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5" name="AutoShape 157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90" name="Group 158"/>
            <p:cNvGrpSpPr>
              <a:grpSpLocks/>
            </p:cNvGrpSpPr>
            <p:nvPr/>
          </p:nvGrpSpPr>
          <p:grpSpPr bwMode="auto">
            <a:xfrm>
              <a:off x="4543425" y="5964238"/>
              <a:ext cx="550863" cy="452438"/>
              <a:chOff x="2886" y="1668"/>
              <a:chExt cx="347" cy="285"/>
            </a:xfrm>
          </p:grpSpPr>
          <p:sp>
            <p:nvSpPr>
              <p:cNvPr id="63592" name="Rectangle 159"/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593" name="Oval 160"/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594" name="Rectangle 161"/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595" name="Line 162"/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6" name="Line 163"/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7" name="Line 164"/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8" name="AutoShape 165"/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63591" name="Freeform 120"/>
            <p:cNvSpPr>
              <a:spLocks/>
            </p:cNvSpPr>
            <p:nvPr/>
          </p:nvSpPr>
          <p:spPr bwMode="auto">
            <a:xfrm>
              <a:off x="3757473" y="4834039"/>
              <a:ext cx="1041539" cy="336504"/>
            </a:xfrm>
            <a:custGeom>
              <a:avLst/>
              <a:gdLst>
                <a:gd name="T0" fmla="*/ 0 w 10844"/>
                <a:gd name="T1" fmla="*/ 2147483647 h 14797"/>
                <a:gd name="T2" fmla="*/ 2147483647 w 10844"/>
                <a:gd name="T3" fmla="*/ 2147483647 h 14797"/>
                <a:gd name="T4" fmla="*/ 2147483647 w 10844"/>
                <a:gd name="T5" fmla="*/ 2147483647 h 14797"/>
                <a:gd name="T6" fmla="*/ 0 60000 65536"/>
                <a:gd name="T7" fmla="*/ 0 60000 65536"/>
                <a:gd name="T8" fmla="*/ 0 60000 65536"/>
                <a:gd name="T9" fmla="*/ 0 w 10844"/>
                <a:gd name="T10" fmla="*/ 0 h 14797"/>
                <a:gd name="T11" fmla="*/ 10844 w 10844"/>
                <a:gd name="T12" fmla="*/ 14797 h 1479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844" h="14797">
                  <a:moveTo>
                    <a:pt x="0" y="14797"/>
                  </a:moveTo>
                  <a:cubicBezTo>
                    <a:pt x="2168" y="9517"/>
                    <a:pt x="5654" y="-1331"/>
                    <a:pt x="7042" y="135"/>
                  </a:cubicBezTo>
                  <a:cubicBezTo>
                    <a:pt x="8563" y="1950"/>
                    <a:pt x="9984" y="6698"/>
                    <a:pt x="10844" y="9978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63498" name="Straight Connector 421888"/>
          <p:cNvCxnSpPr>
            <a:cxnSpLocks noChangeShapeType="1"/>
          </p:cNvCxnSpPr>
          <p:nvPr/>
        </p:nvCxnSpPr>
        <p:spPr bwMode="auto">
          <a:xfrm>
            <a:off x="2197100" y="2743200"/>
            <a:ext cx="209550" cy="574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499" name="Straight Connector 421894"/>
          <p:cNvCxnSpPr>
            <a:cxnSpLocks noChangeShapeType="1"/>
          </p:cNvCxnSpPr>
          <p:nvPr/>
        </p:nvCxnSpPr>
        <p:spPr bwMode="auto">
          <a:xfrm flipH="1">
            <a:off x="3552825" y="2822575"/>
            <a:ext cx="2393950" cy="1325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3500" name="Group 347"/>
          <p:cNvGrpSpPr>
            <a:grpSpLocks/>
          </p:cNvGrpSpPr>
          <p:nvPr/>
        </p:nvGrpSpPr>
        <p:grpSpPr bwMode="auto">
          <a:xfrm>
            <a:off x="6099175" y="5089525"/>
            <a:ext cx="523875" cy="261938"/>
            <a:chOff x="1871277" y="1576300"/>
            <a:chExt cx="1128371" cy="437861"/>
          </a:xfrm>
        </p:grpSpPr>
        <p:sp>
          <p:nvSpPr>
            <p:cNvPr id="177" name="Oval 176"/>
            <p:cNvSpPr/>
            <p:nvPr/>
          </p:nvSpPr>
          <p:spPr bwMode="auto">
            <a:xfrm flipV="1">
              <a:off x="1874697" y="1695717"/>
              <a:ext cx="1124951" cy="31844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78" name="Rectangle 177"/>
            <p:cNvSpPr/>
            <p:nvPr/>
          </p:nvSpPr>
          <p:spPr bwMode="auto">
            <a:xfrm>
              <a:off x="1871277" y="1740829"/>
              <a:ext cx="1128371" cy="11411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9" name="Oval 178"/>
            <p:cNvSpPr/>
            <p:nvPr/>
          </p:nvSpPr>
          <p:spPr bwMode="auto">
            <a:xfrm flipV="1">
              <a:off x="1871277" y="1576300"/>
              <a:ext cx="1124953" cy="31844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80" name="Freeform 179"/>
            <p:cNvSpPr/>
            <p:nvPr/>
          </p:nvSpPr>
          <p:spPr bwMode="auto">
            <a:xfrm>
              <a:off x="2158499" y="1674488"/>
              <a:ext cx="550509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1" name="Freeform 180"/>
            <p:cNvSpPr/>
            <p:nvPr/>
          </p:nvSpPr>
          <p:spPr bwMode="auto">
            <a:xfrm>
              <a:off x="2103790" y="1632028"/>
              <a:ext cx="659927" cy="111455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2" name="Freeform 181"/>
            <p:cNvSpPr/>
            <p:nvPr/>
          </p:nvSpPr>
          <p:spPr bwMode="auto">
            <a:xfrm>
              <a:off x="2538043" y="1727562"/>
              <a:ext cx="242770" cy="98186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3" name="Freeform 182"/>
            <p:cNvSpPr/>
            <p:nvPr/>
          </p:nvSpPr>
          <p:spPr bwMode="auto">
            <a:xfrm>
              <a:off x="2090113" y="1730214"/>
              <a:ext cx="239351" cy="98188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84" name="Straight Connector 183"/>
            <p:cNvCxnSpPr>
              <a:endCxn id="179" idx="2"/>
            </p:cNvCxnSpPr>
            <p:nvPr/>
          </p:nvCxnSpPr>
          <p:spPr bwMode="auto">
            <a:xfrm flipH="1" flipV="1">
              <a:off x="1871277" y="1738176"/>
              <a:ext cx="3420" cy="12207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/>
            <p:cNvCxnSpPr/>
            <p:nvPr/>
          </p:nvCxnSpPr>
          <p:spPr bwMode="auto">
            <a:xfrm flipH="1" flipV="1">
              <a:off x="2996230" y="1735522"/>
              <a:ext cx="3418" cy="12207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01" name="Group 347"/>
          <p:cNvGrpSpPr>
            <a:grpSpLocks/>
          </p:cNvGrpSpPr>
          <p:nvPr/>
        </p:nvGrpSpPr>
        <p:grpSpPr bwMode="auto">
          <a:xfrm>
            <a:off x="5481638" y="5353050"/>
            <a:ext cx="523875" cy="263525"/>
            <a:chOff x="1871277" y="1576300"/>
            <a:chExt cx="1128371" cy="437861"/>
          </a:xfrm>
        </p:grpSpPr>
        <p:sp>
          <p:nvSpPr>
            <p:cNvPr id="187" name="Oval 186"/>
            <p:cNvSpPr/>
            <p:nvPr/>
          </p:nvSpPr>
          <p:spPr bwMode="auto">
            <a:xfrm flipV="1">
              <a:off x="1874695" y="1694998"/>
              <a:ext cx="1124953" cy="31916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88" name="Rectangle 187"/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9" name="Oval 188"/>
            <p:cNvSpPr/>
            <p:nvPr/>
          </p:nvSpPr>
          <p:spPr bwMode="auto">
            <a:xfrm flipV="1">
              <a:off x="1871277" y="1576300"/>
              <a:ext cx="1124951" cy="3191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90" name="Freeform 189"/>
            <p:cNvSpPr/>
            <p:nvPr/>
          </p:nvSpPr>
          <p:spPr bwMode="auto">
            <a:xfrm>
              <a:off x="2158499" y="1673896"/>
              <a:ext cx="550507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1" name="Freeform 190"/>
            <p:cNvSpPr/>
            <p:nvPr/>
          </p:nvSpPr>
          <p:spPr bwMode="auto">
            <a:xfrm>
              <a:off x="2103790" y="1634330"/>
              <a:ext cx="659925" cy="11078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2" name="Freeform 191"/>
            <p:cNvSpPr/>
            <p:nvPr/>
          </p:nvSpPr>
          <p:spPr bwMode="auto">
            <a:xfrm>
              <a:off x="2538041" y="1726651"/>
              <a:ext cx="242772" cy="97595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3" name="Freeform 192"/>
            <p:cNvSpPr/>
            <p:nvPr/>
          </p:nvSpPr>
          <p:spPr bwMode="auto">
            <a:xfrm>
              <a:off x="2090113" y="1729288"/>
              <a:ext cx="239351" cy="97596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94" name="Straight Connector 193"/>
            <p:cNvCxnSpPr>
              <a:endCxn id="189" idx="2"/>
            </p:cNvCxnSpPr>
            <p:nvPr/>
          </p:nvCxnSpPr>
          <p:spPr bwMode="auto">
            <a:xfrm flipH="1" flipV="1">
              <a:off x="1871277" y="1737202"/>
              <a:ext cx="3418" cy="12397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/>
            <p:cNvCxnSpPr/>
            <p:nvPr/>
          </p:nvCxnSpPr>
          <p:spPr bwMode="auto">
            <a:xfrm flipH="1" flipV="1">
              <a:off x="2996228" y="1734563"/>
              <a:ext cx="3420" cy="1239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02" name="Group 347"/>
          <p:cNvGrpSpPr>
            <a:grpSpLocks/>
          </p:cNvGrpSpPr>
          <p:nvPr/>
        </p:nvGrpSpPr>
        <p:grpSpPr bwMode="auto">
          <a:xfrm>
            <a:off x="6723063" y="5376863"/>
            <a:ext cx="523875" cy="261937"/>
            <a:chOff x="1871277" y="1576300"/>
            <a:chExt cx="1128371" cy="437861"/>
          </a:xfrm>
        </p:grpSpPr>
        <p:sp>
          <p:nvSpPr>
            <p:cNvPr id="197" name="Oval 196"/>
            <p:cNvSpPr/>
            <p:nvPr/>
          </p:nvSpPr>
          <p:spPr bwMode="auto">
            <a:xfrm flipV="1">
              <a:off x="1874695" y="1695716"/>
              <a:ext cx="1124953" cy="31844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98" name="Rectangle 197"/>
            <p:cNvSpPr/>
            <p:nvPr/>
          </p:nvSpPr>
          <p:spPr bwMode="auto">
            <a:xfrm>
              <a:off x="1871277" y="1740830"/>
              <a:ext cx="1128371" cy="114109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9" name="Oval 198"/>
            <p:cNvSpPr/>
            <p:nvPr/>
          </p:nvSpPr>
          <p:spPr bwMode="auto">
            <a:xfrm flipV="1">
              <a:off x="1871277" y="1576300"/>
              <a:ext cx="1124951" cy="31844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00" name="Freeform 199"/>
            <p:cNvSpPr/>
            <p:nvPr/>
          </p:nvSpPr>
          <p:spPr bwMode="auto">
            <a:xfrm>
              <a:off x="2158499" y="1674486"/>
              <a:ext cx="550507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1" name="Freeform 200"/>
            <p:cNvSpPr/>
            <p:nvPr/>
          </p:nvSpPr>
          <p:spPr bwMode="auto">
            <a:xfrm>
              <a:off x="2103790" y="1632027"/>
              <a:ext cx="659925" cy="11145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2" name="Freeform 201"/>
            <p:cNvSpPr/>
            <p:nvPr/>
          </p:nvSpPr>
          <p:spPr bwMode="auto">
            <a:xfrm>
              <a:off x="2538041" y="1727561"/>
              <a:ext cx="242772" cy="9818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3" name="Freeform 202"/>
            <p:cNvSpPr/>
            <p:nvPr/>
          </p:nvSpPr>
          <p:spPr bwMode="auto">
            <a:xfrm>
              <a:off x="2090113" y="1730215"/>
              <a:ext cx="239351" cy="98186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04" name="Straight Connector 203"/>
            <p:cNvCxnSpPr>
              <a:endCxn id="199" idx="2"/>
            </p:cNvCxnSpPr>
            <p:nvPr/>
          </p:nvCxnSpPr>
          <p:spPr bwMode="auto">
            <a:xfrm flipH="1" flipV="1">
              <a:off x="1871277" y="1738175"/>
              <a:ext cx="3418" cy="12207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/>
            <p:cNvCxnSpPr/>
            <p:nvPr/>
          </p:nvCxnSpPr>
          <p:spPr bwMode="auto">
            <a:xfrm flipH="1" flipV="1">
              <a:off x="2996228" y="1735522"/>
              <a:ext cx="3420" cy="12207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03" name="Group 347"/>
          <p:cNvGrpSpPr>
            <a:grpSpLocks/>
          </p:cNvGrpSpPr>
          <p:nvPr/>
        </p:nvGrpSpPr>
        <p:grpSpPr bwMode="auto">
          <a:xfrm>
            <a:off x="7165975" y="4721225"/>
            <a:ext cx="522288" cy="263525"/>
            <a:chOff x="1871277" y="1576300"/>
            <a:chExt cx="1128371" cy="437861"/>
          </a:xfrm>
        </p:grpSpPr>
        <p:sp>
          <p:nvSpPr>
            <p:cNvPr id="207" name="Oval 206"/>
            <p:cNvSpPr/>
            <p:nvPr/>
          </p:nvSpPr>
          <p:spPr bwMode="auto">
            <a:xfrm flipV="1">
              <a:off x="1874708" y="1694998"/>
              <a:ext cx="1124940" cy="31916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08" name="Rectangle 207"/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9" name="Oval 208"/>
            <p:cNvSpPr/>
            <p:nvPr/>
          </p:nvSpPr>
          <p:spPr bwMode="auto">
            <a:xfrm flipV="1">
              <a:off x="1871277" y="1576300"/>
              <a:ext cx="1124940" cy="3191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10" name="Freeform 209"/>
            <p:cNvSpPr/>
            <p:nvPr/>
          </p:nvSpPr>
          <p:spPr bwMode="auto">
            <a:xfrm>
              <a:off x="2159371" y="1673896"/>
              <a:ext cx="548751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1" name="Freeform 210"/>
            <p:cNvSpPr/>
            <p:nvPr/>
          </p:nvSpPr>
          <p:spPr bwMode="auto">
            <a:xfrm>
              <a:off x="2101068" y="1634330"/>
              <a:ext cx="665361" cy="11078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2" name="Freeform 211"/>
            <p:cNvSpPr/>
            <p:nvPr/>
          </p:nvSpPr>
          <p:spPr bwMode="auto">
            <a:xfrm>
              <a:off x="2536638" y="1726651"/>
              <a:ext cx="243509" cy="97595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3" name="Freeform 212"/>
            <p:cNvSpPr/>
            <p:nvPr/>
          </p:nvSpPr>
          <p:spPr bwMode="auto">
            <a:xfrm>
              <a:off x="2090778" y="1729288"/>
              <a:ext cx="240079" cy="97596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14" name="Straight Connector 213"/>
            <p:cNvCxnSpPr>
              <a:endCxn id="209" idx="2"/>
            </p:cNvCxnSpPr>
            <p:nvPr/>
          </p:nvCxnSpPr>
          <p:spPr bwMode="auto">
            <a:xfrm flipH="1" flipV="1">
              <a:off x="1871277" y="1737202"/>
              <a:ext cx="3431" cy="12397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/>
            <p:cNvCxnSpPr/>
            <p:nvPr/>
          </p:nvCxnSpPr>
          <p:spPr bwMode="auto">
            <a:xfrm flipH="1" flipV="1">
              <a:off x="2996217" y="1734563"/>
              <a:ext cx="3431" cy="1239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04" name="Group 347"/>
          <p:cNvGrpSpPr>
            <a:grpSpLocks/>
          </p:cNvGrpSpPr>
          <p:nvPr/>
        </p:nvGrpSpPr>
        <p:grpSpPr bwMode="auto">
          <a:xfrm>
            <a:off x="6169025" y="4416425"/>
            <a:ext cx="522288" cy="261938"/>
            <a:chOff x="1871277" y="1576300"/>
            <a:chExt cx="1128371" cy="437861"/>
          </a:xfrm>
        </p:grpSpPr>
        <p:sp>
          <p:nvSpPr>
            <p:cNvPr id="217" name="Oval 216"/>
            <p:cNvSpPr/>
            <p:nvPr/>
          </p:nvSpPr>
          <p:spPr bwMode="auto">
            <a:xfrm flipV="1">
              <a:off x="1874708" y="1695717"/>
              <a:ext cx="1124940" cy="31844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18" name="Rectangle 217"/>
            <p:cNvSpPr/>
            <p:nvPr/>
          </p:nvSpPr>
          <p:spPr bwMode="auto">
            <a:xfrm>
              <a:off x="1871277" y="1740829"/>
              <a:ext cx="1128371" cy="11411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9" name="Oval 218"/>
            <p:cNvSpPr/>
            <p:nvPr/>
          </p:nvSpPr>
          <p:spPr bwMode="auto">
            <a:xfrm flipV="1">
              <a:off x="1871277" y="1576300"/>
              <a:ext cx="1124940" cy="31844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20" name="Freeform 219"/>
            <p:cNvSpPr/>
            <p:nvPr/>
          </p:nvSpPr>
          <p:spPr bwMode="auto">
            <a:xfrm>
              <a:off x="2159371" y="1674488"/>
              <a:ext cx="548751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1" name="Freeform 220"/>
            <p:cNvSpPr/>
            <p:nvPr/>
          </p:nvSpPr>
          <p:spPr bwMode="auto">
            <a:xfrm>
              <a:off x="2101068" y="1632028"/>
              <a:ext cx="665361" cy="111455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2" name="Freeform 221"/>
            <p:cNvSpPr/>
            <p:nvPr/>
          </p:nvSpPr>
          <p:spPr bwMode="auto">
            <a:xfrm>
              <a:off x="2536638" y="1727562"/>
              <a:ext cx="243509" cy="98186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3" name="Freeform 222"/>
            <p:cNvSpPr/>
            <p:nvPr/>
          </p:nvSpPr>
          <p:spPr bwMode="auto">
            <a:xfrm>
              <a:off x="2090778" y="1730214"/>
              <a:ext cx="240079" cy="98188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24" name="Straight Connector 223"/>
            <p:cNvCxnSpPr>
              <a:endCxn id="219" idx="2"/>
            </p:cNvCxnSpPr>
            <p:nvPr/>
          </p:nvCxnSpPr>
          <p:spPr bwMode="auto">
            <a:xfrm flipH="1" flipV="1">
              <a:off x="1871277" y="1738176"/>
              <a:ext cx="3431" cy="12207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/>
            <p:cNvCxnSpPr/>
            <p:nvPr/>
          </p:nvCxnSpPr>
          <p:spPr bwMode="auto">
            <a:xfrm flipH="1" flipV="1">
              <a:off x="2996217" y="1735522"/>
              <a:ext cx="3431" cy="12207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05" name="Group 347"/>
          <p:cNvGrpSpPr>
            <a:grpSpLocks/>
          </p:cNvGrpSpPr>
          <p:nvPr/>
        </p:nvGrpSpPr>
        <p:grpSpPr bwMode="auto">
          <a:xfrm>
            <a:off x="5149850" y="4714875"/>
            <a:ext cx="523875" cy="263525"/>
            <a:chOff x="1871277" y="1576300"/>
            <a:chExt cx="1128371" cy="437861"/>
          </a:xfrm>
        </p:grpSpPr>
        <p:sp>
          <p:nvSpPr>
            <p:cNvPr id="227" name="Oval 226"/>
            <p:cNvSpPr/>
            <p:nvPr/>
          </p:nvSpPr>
          <p:spPr bwMode="auto">
            <a:xfrm flipV="1">
              <a:off x="1874697" y="1694998"/>
              <a:ext cx="1124951" cy="31916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28" name="Rectangle 227"/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9" name="Oval 228"/>
            <p:cNvSpPr/>
            <p:nvPr/>
          </p:nvSpPr>
          <p:spPr bwMode="auto">
            <a:xfrm flipV="1">
              <a:off x="1871277" y="1576300"/>
              <a:ext cx="1124953" cy="3191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30" name="Freeform 229"/>
            <p:cNvSpPr/>
            <p:nvPr/>
          </p:nvSpPr>
          <p:spPr bwMode="auto">
            <a:xfrm>
              <a:off x="2158499" y="1673896"/>
              <a:ext cx="550509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1" name="Freeform 230"/>
            <p:cNvSpPr/>
            <p:nvPr/>
          </p:nvSpPr>
          <p:spPr bwMode="auto">
            <a:xfrm>
              <a:off x="2103790" y="1634330"/>
              <a:ext cx="659927" cy="11078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2" name="Freeform 231"/>
            <p:cNvSpPr/>
            <p:nvPr/>
          </p:nvSpPr>
          <p:spPr bwMode="auto">
            <a:xfrm>
              <a:off x="2538043" y="1726651"/>
              <a:ext cx="242770" cy="97595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3" name="Freeform 232"/>
            <p:cNvSpPr/>
            <p:nvPr/>
          </p:nvSpPr>
          <p:spPr bwMode="auto">
            <a:xfrm>
              <a:off x="2090113" y="1729288"/>
              <a:ext cx="239351" cy="97596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34" name="Straight Connector 233"/>
            <p:cNvCxnSpPr>
              <a:endCxn id="229" idx="2"/>
            </p:cNvCxnSpPr>
            <p:nvPr/>
          </p:nvCxnSpPr>
          <p:spPr bwMode="auto">
            <a:xfrm flipH="1" flipV="1">
              <a:off x="1871277" y="1737202"/>
              <a:ext cx="3420" cy="12397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/>
            <p:cNvCxnSpPr/>
            <p:nvPr/>
          </p:nvCxnSpPr>
          <p:spPr bwMode="auto">
            <a:xfrm flipH="1" flipV="1">
              <a:off x="2996230" y="1734563"/>
              <a:ext cx="3418" cy="1239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4383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35429" y="280988"/>
            <a:ext cx="8193088" cy="833437"/>
          </a:xfrm>
        </p:spPr>
        <p:txBody>
          <a:bodyPr/>
          <a:lstStyle/>
          <a:p>
            <a:pPr eaLnBrk="1" hangingPunct="1"/>
            <a:r>
              <a:rPr lang="en-US" altLang="en-US" sz="4000" dirty="0">
                <a:ea typeface="ＭＳ Ｐゴシック" charset="-128"/>
              </a:rPr>
              <a:t>Packet-switching: </a:t>
            </a:r>
            <a:r>
              <a:rPr lang="en-US" altLang="en-US" sz="4000" dirty="0" smtClean="0">
                <a:ea typeface="ＭＳ Ｐゴシック" charset="-128"/>
              </a:rPr>
              <a:t>Store-and-Forward</a:t>
            </a:r>
            <a:endParaRPr lang="en-US" altLang="en-US" sz="4000" dirty="0">
              <a:ea typeface="ＭＳ Ｐゴシック" charset="-128"/>
            </a:endParaRPr>
          </a:p>
        </p:txBody>
      </p:sp>
      <p:sp>
        <p:nvSpPr>
          <p:cNvPr id="59396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84356" y="3617361"/>
            <a:ext cx="5184775" cy="3262313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takes </a:t>
            </a:r>
            <a:r>
              <a:rPr lang="en-US" altLang="en-US" sz="2400" i="1" dirty="0">
                <a:ea typeface="ＭＳ Ｐゴシック" charset="-128"/>
              </a:rPr>
              <a:t>L</a:t>
            </a:r>
            <a:r>
              <a:rPr lang="en-US" altLang="en-US" sz="2400" dirty="0">
                <a:ea typeface="ＭＳ Ｐゴシック" charset="-128"/>
              </a:rPr>
              <a:t>/</a:t>
            </a:r>
            <a:r>
              <a:rPr lang="en-US" altLang="en-US" sz="2400" i="1" dirty="0">
                <a:ea typeface="ＭＳ Ｐゴシック" charset="-128"/>
              </a:rPr>
              <a:t>R</a:t>
            </a:r>
            <a:r>
              <a:rPr lang="en-US" altLang="en-US" sz="2400" dirty="0">
                <a:ea typeface="ＭＳ Ｐゴシック" charset="-128"/>
              </a:rPr>
              <a:t> seconds to transmit (push out) </a:t>
            </a:r>
            <a:r>
              <a:rPr lang="en-US" altLang="en-US" sz="2400" i="1" dirty="0">
                <a:ea typeface="ＭＳ Ｐゴシック" charset="-128"/>
              </a:rPr>
              <a:t>L</a:t>
            </a:r>
            <a:r>
              <a:rPr lang="en-US" altLang="en-US" sz="2400" dirty="0">
                <a:ea typeface="ＭＳ Ｐゴシック" charset="-128"/>
              </a:rPr>
              <a:t>-bit packet into link at </a:t>
            </a:r>
            <a:r>
              <a:rPr lang="en-US" altLang="en-US" sz="2400" i="1" dirty="0">
                <a:ea typeface="ＭＳ Ｐゴシック" charset="-128"/>
              </a:rPr>
              <a:t>R</a:t>
            </a:r>
            <a:r>
              <a:rPr lang="en-US" altLang="en-US" sz="2400" dirty="0">
                <a:ea typeface="ＭＳ Ｐゴシック" charset="-128"/>
              </a:rPr>
              <a:t> bps</a:t>
            </a:r>
          </a:p>
          <a:p>
            <a:pPr marL="287338" indent="-287338" eaLnBrk="1" hangingPunct="1"/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store and forward:</a:t>
            </a:r>
            <a:r>
              <a:rPr lang="en-US" altLang="en-US" sz="2400" i="1" dirty="0">
                <a:solidFill>
                  <a:srgbClr val="FF0000"/>
                </a:solidFill>
                <a:ea typeface="ＭＳ Ｐゴシック" charset="-128"/>
              </a:rPr>
              <a:t> </a:t>
            </a:r>
            <a:r>
              <a:rPr lang="en-US" altLang="en-US" sz="2400" dirty="0">
                <a:ea typeface="ＭＳ Ｐゴシック" charset="-128"/>
              </a:rPr>
              <a:t>entire packet must  arrive at router before it can be transmitted on next link</a:t>
            </a:r>
          </a:p>
        </p:txBody>
      </p:sp>
      <p:sp>
        <p:nvSpPr>
          <p:cNvPr id="72709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629275" y="3602038"/>
            <a:ext cx="3514725" cy="2232025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2400" i="1" dirty="0">
                <a:solidFill>
                  <a:srgbClr val="000099"/>
                </a:solidFill>
              </a:rPr>
              <a:t>one-hop numerical example: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i="1" dirty="0"/>
              <a:t>L</a:t>
            </a:r>
            <a:r>
              <a:rPr lang="en-US" sz="2400" dirty="0"/>
              <a:t> = 7.5 Mbits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i="1" dirty="0"/>
              <a:t>R</a:t>
            </a:r>
            <a:r>
              <a:rPr lang="en-US" sz="2400" dirty="0"/>
              <a:t> = 1.5 Mbps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dirty="0"/>
              <a:t>one-hop transmission delay = 5 sec</a:t>
            </a:r>
          </a:p>
        </p:txBody>
      </p:sp>
      <p:sp>
        <p:nvSpPr>
          <p:cNvPr id="59398" name="AutoShape 42"/>
          <p:cNvSpPr>
            <a:spLocks/>
          </p:cNvSpPr>
          <p:nvPr/>
        </p:nvSpPr>
        <p:spPr bwMode="auto">
          <a:xfrm>
            <a:off x="4975225" y="5695950"/>
            <a:ext cx="152400" cy="728663"/>
          </a:xfrm>
          <a:prstGeom prst="rightBrace">
            <a:avLst>
              <a:gd name="adj1" fmla="val 50115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59399" name="Text Box 43"/>
          <p:cNvSpPr txBox="1">
            <a:spLocks noChangeArrowheads="1"/>
          </p:cNvSpPr>
          <p:nvPr/>
        </p:nvSpPr>
        <p:spPr bwMode="auto">
          <a:xfrm>
            <a:off x="5121275" y="5999163"/>
            <a:ext cx="27971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>
                <a:solidFill>
                  <a:srgbClr val="000000"/>
                </a:solidFill>
                <a:latin typeface="Gill Sans MT" charset="0"/>
              </a:rPr>
              <a:t>more on delay shortly …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82650" y="2679700"/>
            <a:ext cx="658813" cy="3079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source</a:t>
            </a:r>
          </a:p>
        </p:txBody>
      </p:sp>
      <p:grpSp>
        <p:nvGrpSpPr>
          <p:cNvPr id="59402" name="Group 41"/>
          <p:cNvGrpSpPr>
            <a:grpSpLocks/>
          </p:cNvGrpSpPr>
          <p:nvPr/>
        </p:nvGrpSpPr>
        <p:grpSpPr bwMode="auto">
          <a:xfrm>
            <a:off x="1630363" y="2768600"/>
            <a:ext cx="1057275" cy="420688"/>
            <a:chOff x="1816230" y="6118900"/>
            <a:chExt cx="1843339" cy="739100"/>
          </a:xfrm>
        </p:grpSpPr>
        <p:pic>
          <p:nvPicPr>
            <p:cNvPr id="59463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Rectangle 100"/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 smtClean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cxnSp>
        <p:nvCxnSpPr>
          <p:cNvPr id="59403" name="Straight Connector 42"/>
          <p:cNvCxnSpPr>
            <a:cxnSpLocks noChangeShapeType="1"/>
          </p:cNvCxnSpPr>
          <p:nvPr/>
        </p:nvCxnSpPr>
        <p:spPr bwMode="auto">
          <a:xfrm flipV="1">
            <a:off x="2576513" y="2874963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9404" name="Group 43"/>
          <p:cNvGrpSpPr>
            <a:grpSpLocks/>
          </p:cNvGrpSpPr>
          <p:nvPr/>
        </p:nvGrpSpPr>
        <p:grpSpPr bwMode="auto">
          <a:xfrm>
            <a:off x="3922713" y="2687638"/>
            <a:ext cx="1058862" cy="384175"/>
            <a:chOff x="5142253" y="5649029"/>
            <a:chExt cx="1304545" cy="695633"/>
          </a:xfrm>
        </p:grpSpPr>
        <p:grpSp>
          <p:nvGrpSpPr>
            <p:cNvPr id="59456" name="Group 92"/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59459" name="Picture 95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9460" name="Rectangle 96"/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charset="0"/>
                </a:endParaRPr>
              </a:p>
            </p:txBody>
          </p:sp>
          <p:sp>
            <p:nvSpPr>
              <p:cNvPr id="59461" name="Rectangle 97"/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charset="0"/>
                </a:endParaRPr>
              </a:p>
            </p:txBody>
          </p:sp>
          <p:sp>
            <p:nvSpPr>
              <p:cNvPr id="59462" name="Oval 98"/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charset="0"/>
                </a:endParaRPr>
              </a:p>
            </p:txBody>
          </p:sp>
        </p:grpSp>
        <p:sp>
          <p:nvSpPr>
            <p:cNvPr id="59457" name="Rectangle 93"/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charset="0"/>
              </a:endParaRPr>
            </a:p>
          </p:txBody>
        </p:sp>
        <p:sp>
          <p:nvSpPr>
            <p:cNvPr id="59458" name="Rectangle 94"/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grpSp>
        <p:nvGrpSpPr>
          <p:cNvPr id="59405" name="Group 44"/>
          <p:cNvGrpSpPr>
            <a:grpSpLocks/>
          </p:cNvGrpSpPr>
          <p:nvPr/>
        </p:nvGrpSpPr>
        <p:grpSpPr bwMode="auto">
          <a:xfrm>
            <a:off x="3876675" y="1608138"/>
            <a:ext cx="1092200" cy="303212"/>
            <a:chOff x="5128542" y="4838701"/>
            <a:chExt cx="1300833" cy="530211"/>
          </a:xfrm>
        </p:grpSpPr>
        <p:pic>
          <p:nvPicPr>
            <p:cNvPr id="59453" name="Picture 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9454" name="Rectangle 90"/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charset="0"/>
              </a:endParaRPr>
            </a:p>
          </p:txBody>
        </p:sp>
        <p:sp>
          <p:nvSpPr>
            <p:cNvPr id="59455" name="Rectangle 91"/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grpSp>
        <p:nvGrpSpPr>
          <p:cNvPr id="59406" name="Group 45"/>
          <p:cNvGrpSpPr>
            <a:grpSpLocks/>
          </p:cNvGrpSpPr>
          <p:nvPr/>
        </p:nvGrpSpPr>
        <p:grpSpPr bwMode="auto">
          <a:xfrm>
            <a:off x="1735138" y="1196975"/>
            <a:ext cx="1150937" cy="730250"/>
            <a:chOff x="2387973" y="4309243"/>
            <a:chExt cx="1771787" cy="1282262"/>
          </a:xfrm>
        </p:grpSpPr>
        <p:pic>
          <p:nvPicPr>
            <p:cNvPr id="59449" name="Picture 9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Rectangle 88"/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 smtClean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sp>
        <p:nvSpPr>
          <p:cNvPr id="47" name="TextBox 46"/>
          <p:cNvSpPr txBox="1"/>
          <p:nvPr/>
        </p:nvSpPr>
        <p:spPr>
          <a:xfrm>
            <a:off x="2935288" y="2908300"/>
            <a:ext cx="566737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cxnSp>
        <p:nvCxnSpPr>
          <p:cNvPr id="59408" name="Straight Connector 47"/>
          <p:cNvCxnSpPr>
            <a:cxnSpLocks noChangeShapeType="1"/>
          </p:cNvCxnSpPr>
          <p:nvPr/>
        </p:nvCxnSpPr>
        <p:spPr bwMode="auto">
          <a:xfrm flipV="1">
            <a:off x="4967288" y="2879725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9409" name="Group 100"/>
          <p:cNvGrpSpPr>
            <a:grpSpLocks/>
          </p:cNvGrpSpPr>
          <p:nvPr/>
        </p:nvGrpSpPr>
        <p:grpSpPr bwMode="auto">
          <a:xfrm>
            <a:off x="5945188" y="2071688"/>
            <a:ext cx="1477962" cy="1284287"/>
            <a:chOff x="-44" y="1473"/>
            <a:chExt cx="981" cy="1105"/>
          </a:xfrm>
        </p:grpSpPr>
        <p:pic>
          <p:nvPicPr>
            <p:cNvPr id="59447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" name="Freeform 102"/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800" kern="0" dirty="0">
                <a:solidFill>
                  <a:prstClr val="black"/>
                </a:solidFill>
                <a:latin typeface="Calibri"/>
                <a:ea typeface="+mn-ea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427913" y="2778125"/>
            <a:ext cx="1012825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destination</a:t>
            </a:r>
          </a:p>
        </p:txBody>
      </p:sp>
      <p:sp>
        <p:nvSpPr>
          <p:cNvPr id="59411" name="TextBox 52"/>
          <p:cNvSpPr txBox="1">
            <a:spLocks noChangeArrowheads="1"/>
          </p:cNvSpPr>
          <p:nvPr/>
        </p:nvSpPr>
        <p:spPr bwMode="auto">
          <a:xfrm>
            <a:off x="2395538" y="257492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charset="0"/>
              </a:rPr>
              <a:t>1</a:t>
            </a:r>
          </a:p>
        </p:txBody>
      </p:sp>
      <p:sp>
        <p:nvSpPr>
          <p:cNvPr id="59412" name="TextBox 53"/>
          <p:cNvSpPr txBox="1">
            <a:spLocks noChangeArrowheads="1"/>
          </p:cNvSpPr>
          <p:nvPr/>
        </p:nvSpPr>
        <p:spPr bwMode="auto">
          <a:xfrm>
            <a:off x="2198688" y="258127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charset="0"/>
              </a:rPr>
              <a:t>2</a:t>
            </a:r>
          </a:p>
        </p:txBody>
      </p:sp>
      <p:sp>
        <p:nvSpPr>
          <p:cNvPr id="59413" name="TextBox 54"/>
          <p:cNvSpPr txBox="1">
            <a:spLocks noChangeArrowheads="1"/>
          </p:cNvSpPr>
          <p:nvPr/>
        </p:nvSpPr>
        <p:spPr bwMode="auto">
          <a:xfrm>
            <a:off x="2011363" y="2578100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charset="0"/>
              </a:rPr>
              <a:t>3</a:t>
            </a:r>
          </a:p>
        </p:txBody>
      </p:sp>
      <p:grpSp>
        <p:nvGrpSpPr>
          <p:cNvPr id="59414" name="Group 55"/>
          <p:cNvGrpSpPr>
            <a:grpSpLocks/>
          </p:cNvGrpSpPr>
          <p:nvPr/>
        </p:nvGrpSpPr>
        <p:grpSpPr bwMode="auto">
          <a:xfrm>
            <a:off x="1744663" y="1873250"/>
            <a:ext cx="2935287" cy="841375"/>
            <a:chOff x="593766" y="5264055"/>
            <a:chExt cx="3597129" cy="1011695"/>
          </a:xfrm>
        </p:grpSpPr>
        <p:grpSp>
          <p:nvGrpSpPr>
            <p:cNvPr id="59418" name="Group 56"/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59439" name="Rectangle 77"/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charset="0"/>
                </a:endParaRPr>
              </a:p>
            </p:txBody>
          </p:sp>
          <p:sp>
            <p:nvSpPr>
              <p:cNvPr id="79" name="Freeform 78"/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9443" name="Straight Connector 81"/>
              <p:cNvCxnSpPr>
                <a:cxnSpLocks noChangeShapeType="1"/>
                <a:stCxn id="81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4" name="Straight Connector 82"/>
              <p:cNvCxnSpPr>
                <a:cxnSpLocks noChangeShapeType="1"/>
                <a:endCxn id="81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5" name="Straight Connector 83"/>
              <p:cNvCxnSpPr>
                <a:cxnSpLocks noChangeShapeType="1"/>
                <a:endCxn id="81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6" name="Straight Connector 84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9419" name="Group 57"/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70" name="Freeform 69"/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33" name="Rectangle 71"/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charset="0"/>
                </a:endParaRPr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9435" name="Straight Connector 73"/>
              <p:cNvCxnSpPr>
                <a:cxnSpLocks noChangeShapeType="1"/>
                <a:stCxn id="73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6" name="Straight Connector 74"/>
              <p:cNvCxnSpPr>
                <a:cxnSpLocks noChangeShapeType="1"/>
                <a:endCxn id="73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7" name="Straight Connector 75"/>
              <p:cNvCxnSpPr>
                <a:cxnSpLocks noChangeShapeType="1"/>
                <a:endCxn id="73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8" name="Straight Connector 76"/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9420" name="Group 58"/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7" name="Freeform 66"/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30" name="Rectangle 68"/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charset="0"/>
                </a:endParaRPr>
              </a:p>
            </p:txBody>
          </p:sp>
        </p:grpSp>
        <p:sp>
          <p:nvSpPr>
            <p:cNvPr id="59421" name="Rectangle 59"/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charset="0"/>
              </a:endParaRPr>
            </a:p>
          </p:txBody>
        </p:sp>
        <p:sp>
          <p:nvSpPr>
            <p:cNvPr id="59422" name="Right Arrow 60"/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charset="0"/>
              </a:endParaRPr>
            </a:p>
          </p:txBody>
        </p:sp>
        <p:grpSp>
          <p:nvGrpSpPr>
            <p:cNvPr id="59423" name="Group 61"/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4" name="Freeform 63"/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27" name="Rectangle 65"/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charset="0"/>
                </a:endParaRPr>
              </a:p>
            </p:txBody>
          </p:sp>
        </p:grpSp>
        <p:sp>
          <p:nvSpPr>
            <p:cNvPr id="59424" name="Right Arrow 62"/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sp>
        <p:nvSpPr>
          <p:cNvPr id="102" name="TextBox 101"/>
          <p:cNvSpPr txBox="1"/>
          <p:nvPr/>
        </p:nvSpPr>
        <p:spPr>
          <a:xfrm>
            <a:off x="541338" y="1903413"/>
            <a:ext cx="1181100" cy="5334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L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bits</a:t>
            </a:r>
          </a:p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per packet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5334000" y="2898775"/>
            <a:ext cx="566738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sp>
        <p:nvSpPr>
          <p:cNvPr id="59417" name="Rectangle 3"/>
          <p:cNvSpPr txBox="1">
            <a:spLocks noChangeArrowheads="1"/>
          </p:cNvSpPr>
          <p:nvPr/>
        </p:nvSpPr>
        <p:spPr bwMode="auto">
          <a:xfrm>
            <a:off x="582613" y="5711825"/>
            <a:ext cx="4602162" cy="95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end-end delay = 2</a:t>
            </a:r>
            <a:r>
              <a:rPr lang="en-US" altLang="en-US" i="1" dirty="0">
                <a:latin typeface="Calibri" charset="0"/>
                <a:ea typeface="Calibri" charset="0"/>
                <a:cs typeface="Calibri" charset="0"/>
              </a:rPr>
              <a:t>L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/</a:t>
            </a:r>
            <a:r>
              <a:rPr lang="en-US" altLang="en-US" i="1" dirty="0">
                <a:latin typeface="Calibri" charset="0"/>
                <a:ea typeface="Calibri" charset="0"/>
                <a:cs typeface="Calibri" charset="0"/>
              </a:rPr>
              <a:t>R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(assuming zero propagation delay)</a:t>
            </a:r>
          </a:p>
        </p:txBody>
      </p:sp>
    </p:spTree>
    <p:extLst>
      <p:ext uri="{BB962C8B-B14F-4D97-AF65-F5344CB8AC3E}">
        <p14:creationId xmlns:p14="http://schemas.microsoft.com/office/powerpoint/2010/main" val="1725324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709" grpId="0" uiExpand="1" build="p"/>
      <p:bldP spid="59398" grpId="0" animBg="1"/>
      <p:bldP spid="59399" grpId="0"/>
      <p:bldP spid="59417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41" name="Group 347"/>
          <p:cNvGrpSpPr>
            <a:grpSpLocks/>
          </p:cNvGrpSpPr>
          <p:nvPr/>
        </p:nvGrpSpPr>
        <p:grpSpPr bwMode="auto">
          <a:xfrm>
            <a:off x="2266950" y="2079625"/>
            <a:ext cx="1173163" cy="534988"/>
            <a:chOff x="1871277" y="1576300"/>
            <a:chExt cx="1128371" cy="437861"/>
          </a:xfrm>
        </p:grpSpPr>
        <p:sp>
          <p:nvSpPr>
            <p:cNvPr id="105" name="Oval 104"/>
            <p:cNvSpPr/>
            <p:nvPr/>
          </p:nvSpPr>
          <p:spPr bwMode="auto">
            <a:xfrm flipV="1">
              <a:off x="1874331" y="1694536"/>
              <a:ext cx="1125317" cy="31962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06" name="Rectangle 105"/>
            <p:cNvSpPr/>
            <p:nvPr/>
          </p:nvSpPr>
          <p:spPr bwMode="auto">
            <a:xfrm>
              <a:off x="1871277" y="1740010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7" name="Oval 106"/>
            <p:cNvSpPr/>
            <p:nvPr/>
          </p:nvSpPr>
          <p:spPr bwMode="auto">
            <a:xfrm flipV="1">
              <a:off x="1871277" y="1576300"/>
              <a:ext cx="1125317" cy="31962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08" name="Freeform 107"/>
            <p:cNvSpPr/>
            <p:nvPr/>
          </p:nvSpPr>
          <p:spPr bwMode="auto">
            <a:xfrm>
              <a:off x="2159859" y="1673747"/>
              <a:ext cx="548152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9" name="Freeform 108"/>
            <p:cNvSpPr/>
            <p:nvPr/>
          </p:nvSpPr>
          <p:spPr bwMode="auto">
            <a:xfrm>
              <a:off x="2103364" y="1633469"/>
              <a:ext cx="661143" cy="110440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0" name="Freeform 109"/>
            <p:cNvSpPr/>
            <p:nvPr/>
          </p:nvSpPr>
          <p:spPr bwMode="auto">
            <a:xfrm>
              <a:off x="2537000" y="1728317"/>
              <a:ext cx="244302" cy="9614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1" name="Freeform 110"/>
            <p:cNvSpPr/>
            <p:nvPr/>
          </p:nvSpPr>
          <p:spPr bwMode="auto">
            <a:xfrm>
              <a:off x="2089623" y="1729616"/>
              <a:ext cx="241248" cy="9744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12" name="Straight Connector 111"/>
            <p:cNvCxnSpPr>
              <a:endCxn id="107" idx="2"/>
            </p:cNvCxnSpPr>
            <p:nvPr/>
          </p:nvCxnSpPr>
          <p:spPr bwMode="auto">
            <a:xfrm flipH="1" flipV="1">
              <a:off x="1871277" y="1737412"/>
              <a:ext cx="3054" cy="12343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/>
            <p:cNvCxnSpPr/>
            <p:nvPr/>
          </p:nvCxnSpPr>
          <p:spPr bwMode="auto">
            <a:xfrm flipH="1" flipV="1">
              <a:off x="2996594" y="1734813"/>
              <a:ext cx="3054" cy="12343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442" name="Group 105"/>
          <p:cNvGrpSpPr>
            <a:grpSpLocks/>
          </p:cNvGrpSpPr>
          <p:nvPr/>
        </p:nvGrpSpPr>
        <p:grpSpPr bwMode="auto">
          <a:xfrm>
            <a:off x="6764338" y="2314575"/>
            <a:ext cx="779462" cy="679450"/>
            <a:chOff x="-44" y="1473"/>
            <a:chExt cx="981" cy="1105"/>
          </a:xfrm>
        </p:grpSpPr>
        <p:pic>
          <p:nvPicPr>
            <p:cNvPr id="61533" name="Picture 106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4" name="Freeform 10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144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130175"/>
            <a:ext cx="8447088" cy="1143000"/>
          </a:xfrm>
        </p:spPr>
        <p:txBody>
          <a:bodyPr/>
          <a:lstStyle/>
          <a:p>
            <a:pPr eaLnBrk="1" hangingPunct="1"/>
            <a:r>
              <a:rPr lang="en-US" altLang="en-US" sz="3600" dirty="0">
                <a:ea typeface="ＭＳ Ｐゴシック" charset="-128"/>
              </a:rPr>
              <a:t>Packet Switching: </a:t>
            </a:r>
            <a:r>
              <a:rPr lang="en-US" altLang="en-US" sz="3600" dirty="0" smtClean="0">
                <a:ea typeface="ＭＳ Ｐゴシック" charset="-128"/>
              </a:rPr>
              <a:t>Queueing </a:t>
            </a:r>
            <a:r>
              <a:rPr lang="en-US" altLang="en-US" sz="3600" dirty="0">
                <a:ea typeface="ＭＳ Ｐゴシック" charset="-128"/>
              </a:rPr>
              <a:t>D</a:t>
            </a:r>
            <a:r>
              <a:rPr lang="en-US" altLang="en-US" sz="3600" dirty="0" smtClean="0">
                <a:ea typeface="ＭＳ Ｐゴシック" charset="-128"/>
              </a:rPr>
              <a:t>elay</a:t>
            </a:r>
            <a:r>
              <a:rPr lang="en-US" altLang="en-US" sz="3600" dirty="0">
                <a:ea typeface="ＭＳ Ｐゴシック" charset="-128"/>
              </a:rPr>
              <a:t>, </a:t>
            </a:r>
            <a:r>
              <a:rPr lang="en-US" altLang="en-US" sz="3600" dirty="0" smtClean="0">
                <a:ea typeface="ＭＳ Ｐゴシック" charset="-128"/>
              </a:rPr>
              <a:t>Loss</a:t>
            </a:r>
            <a:endParaRPr lang="en-US" altLang="en-US" sz="4000" dirty="0">
              <a:ea typeface="ＭＳ Ｐゴシック" charset="-128"/>
            </a:endParaRPr>
          </a:p>
        </p:txBody>
      </p:sp>
      <p:sp>
        <p:nvSpPr>
          <p:cNvPr id="61445" name="Line 230"/>
          <p:cNvSpPr>
            <a:spLocks noChangeShapeType="1"/>
          </p:cNvSpPr>
          <p:nvPr/>
        </p:nvSpPr>
        <p:spPr bwMode="auto">
          <a:xfrm>
            <a:off x="3467100" y="2303463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6" name="Line 276"/>
          <p:cNvSpPr>
            <a:spLocks noChangeShapeType="1"/>
          </p:cNvSpPr>
          <p:nvPr/>
        </p:nvSpPr>
        <p:spPr bwMode="auto">
          <a:xfrm>
            <a:off x="1590675" y="1971675"/>
            <a:ext cx="744538" cy="385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7" name="Line 277"/>
          <p:cNvSpPr>
            <a:spLocks noChangeShapeType="1"/>
          </p:cNvSpPr>
          <p:nvPr/>
        </p:nvSpPr>
        <p:spPr bwMode="auto">
          <a:xfrm flipV="1">
            <a:off x="1735138" y="2457450"/>
            <a:ext cx="577850" cy="5048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8" name="Line 278"/>
          <p:cNvSpPr>
            <a:spLocks noChangeShapeType="1"/>
          </p:cNvSpPr>
          <p:nvPr/>
        </p:nvSpPr>
        <p:spPr bwMode="auto">
          <a:xfrm>
            <a:off x="3432175" y="2398713"/>
            <a:ext cx="20161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9" name="Line 279"/>
          <p:cNvSpPr>
            <a:spLocks noChangeShapeType="1"/>
          </p:cNvSpPr>
          <p:nvPr/>
        </p:nvSpPr>
        <p:spPr bwMode="auto">
          <a:xfrm flipH="1" flipV="1">
            <a:off x="6035675" y="2581275"/>
            <a:ext cx="9525" cy="3635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50" name="Line 280"/>
          <p:cNvSpPr>
            <a:spLocks noChangeShapeType="1"/>
          </p:cNvSpPr>
          <p:nvPr/>
        </p:nvSpPr>
        <p:spPr bwMode="auto">
          <a:xfrm flipV="1">
            <a:off x="6508750" y="2030413"/>
            <a:ext cx="604838" cy="3079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51" name="Rectangle 287"/>
          <p:cNvSpPr>
            <a:spLocks noChangeArrowheads="1"/>
          </p:cNvSpPr>
          <p:nvPr/>
        </p:nvSpPr>
        <p:spPr bwMode="auto">
          <a:xfrm>
            <a:off x="363061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52" name="Rectangle 288"/>
          <p:cNvSpPr>
            <a:spLocks noChangeArrowheads="1"/>
          </p:cNvSpPr>
          <p:nvPr/>
        </p:nvSpPr>
        <p:spPr bwMode="auto">
          <a:xfrm>
            <a:off x="379253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53" name="Rectangle 289"/>
          <p:cNvSpPr>
            <a:spLocks noChangeArrowheads="1"/>
          </p:cNvSpPr>
          <p:nvPr/>
        </p:nvSpPr>
        <p:spPr bwMode="auto">
          <a:xfrm>
            <a:off x="395446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54" name="Rectangle 290"/>
          <p:cNvSpPr>
            <a:spLocks noChangeArrowheads="1"/>
          </p:cNvSpPr>
          <p:nvPr/>
        </p:nvSpPr>
        <p:spPr bwMode="auto">
          <a:xfrm>
            <a:off x="4116388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55" name="Rectangle 291"/>
          <p:cNvSpPr>
            <a:spLocks noChangeArrowheads="1"/>
          </p:cNvSpPr>
          <p:nvPr/>
        </p:nvSpPr>
        <p:spPr bwMode="auto">
          <a:xfrm>
            <a:off x="4278313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56" name="Rectangle 292"/>
          <p:cNvSpPr>
            <a:spLocks noChangeArrowheads="1"/>
          </p:cNvSpPr>
          <p:nvPr/>
        </p:nvSpPr>
        <p:spPr bwMode="auto">
          <a:xfrm>
            <a:off x="464978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57" name="Rectangle 293"/>
          <p:cNvSpPr>
            <a:spLocks noChangeArrowheads="1"/>
          </p:cNvSpPr>
          <p:nvPr/>
        </p:nvSpPr>
        <p:spPr bwMode="auto">
          <a:xfrm>
            <a:off x="5087938" y="21812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61458" name="Group 311"/>
          <p:cNvGrpSpPr>
            <a:grpSpLocks/>
          </p:cNvGrpSpPr>
          <p:nvPr/>
        </p:nvGrpSpPr>
        <p:grpSpPr bwMode="auto">
          <a:xfrm>
            <a:off x="2786063" y="2262188"/>
            <a:ext cx="633412" cy="200025"/>
            <a:chOff x="1800" y="1425"/>
            <a:chExt cx="399" cy="126"/>
          </a:xfrm>
        </p:grpSpPr>
        <p:sp>
          <p:nvSpPr>
            <p:cNvPr id="61529" name="Rectangle 294"/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1530" name="Rectangle 295"/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1531" name="Rectangle 296"/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1532" name="Rectangle 297"/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61459" name="Rectangle 298"/>
          <p:cNvSpPr>
            <a:spLocks noChangeArrowheads="1"/>
          </p:cNvSpPr>
          <p:nvPr/>
        </p:nvSpPr>
        <p:spPr bwMode="auto">
          <a:xfrm>
            <a:off x="2128838" y="21621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60" name="Rectangle 299"/>
          <p:cNvSpPr>
            <a:spLocks noChangeArrowheads="1"/>
          </p:cNvSpPr>
          <p:nvPr/>
        </p:nvSpPr>
        <p:spPr bwMode="auto">
          <a:xfrm>
            <a:off x="1909763" y="27336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61461" name="Line 300"/>
          <p:cNvSpPr>
            <a:spLocks noChangeShapeType="1"/>
          </p:cNvSpPr>
          <p:nvPr/>
        </p:nvSpPr>
        <p:spPr bwMode="auto">
          <a:xfrm>
            <a:off x="2090738" y="2111375"/>
            <a:ext cx="2460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62" name="Line 301"/>
          <p:cNvSpPr>
            <a:spLocks noChangeShapeType="1"/>
          </p:cNvSpPr>
          <p:nvPr/>
        </p:nvSpPr>
        <p:spPr bwMode="auto">
          <a:xfrm flipV="1">
            <a:off x="2092325" y="2582863"/>
            <a:ext cx="174625" cy="180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63" name="Line 302"/>
          <p:cNvSpPr>
            <a:spLocks noChangeShapeType="1"/>
          </p:cNvSpPr>
          <p:nvPr/>
        </p:nvSpPr>
        <p:spPr bwMode="auto">
          <a:xfrm>
            <a:off x="4011613" y="2076450"/>
            <a:ext cx="1062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64" name="Text Box 303"/>
          <p:cNvSpPr txBox="1">
            <a:spLocks noChangeArrowheads="1"/>
          </p:cNvSpPr>
          <p:nvPr/>
        </p:nvSpPr>
        <p:spPr bwMode="auto">
          <a:xfrm>
            <a:off x="749300" y="16335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6600"/>
                </a:solidFill>
              </a:rPr>
              <a:t>A</a:t>
            </a:r>
          </a:p>
        </p:txBody>
      </p:sp>
      <p:sp>
        <p:nvSpPr>
          <p:cNvPr id="61465" name="Text Box 304"/>
          <p:cNvSpPr txBox="1">
            <a:spLocks noChangeArrowheads="1"/>
          </p:cNvSpPr>
          <p:nvPr/>
        </p:nvSpPr>
        <p:spPr bwMode="auto">
          <a:xfrm>
            <a:off x="889000" y="26082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B</a:t>
            </a:r>
          </a:p>
        </p:txBody>
      </p:sp>
      <p:sp>
        <p:nvSpPr>
          <p:cNvPr id="61466" name="Text Box 305"/>
          <p:cNvSpPr txBox="1">
            <a:spLocks noChangeArrowheads="1"/>
          </p:cNvSpPr>
          <p:nvPr/>
        </p:nvSpPr>
        <p:spPr bwMode="auto">
          <a:xfrm>
            <a:off x="6604000" y="1465263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C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67" name="Text Box 308"/>
          <p:cNvSpPr txBox="1">
            <a:spLocks noChangeArrowheads="1"/>
          </p:cNvSpPr>
          <p:nvPr/>
        </p:nvSpPr>
        <p:spPr bwMode="auto">
          <a:xfrm>
            <a:off x="1636713" y="1585913"/>
            <a:ext cx="15636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/>
              <a:t>R</a:t>
            </a:r>
            <a:r>
              <a:rPr lang="en-US" altLang="en-US" sz="1800"/>
              <a:t> = 100 Mb/s</a:t>
            </a:r>
          </a:p>
        </p:txBody>
      </p:sp>
      <p:sp>
        <p:nvSpPr>
          <p:cNvPr id="61468" name="Text Box 309"/>
          <p:cNvSpPr txBox="1">
            <a:spLocks noChangeArrowheads="1"/>
          </p:cNvSpPr>
          <p:nvPr/>
        </p:nvSpPr>
        <p:spPr bwMode="auto">
          <a:xfrm>
            <a:off x="3625850" y="2438400"/>
            <a:ext cx="1641475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i="1"/>
              <a:t>R</a:t>
            </a:r>
            <a:r>
              <a:rPr lang="en-US" altLang="en-US" sz="2000"/>
              <a:t> = 1.5 Mb/s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69" name="Text Box 310"/>
          <p:cNvSpPr txBox="1">
            <a:spLocks noChangeArrowheads="1"/>
          </p:cNvSpPr>
          <p:nvPr/>
        </p:nvSpPr>
        <p:spPr bwMode="auto">
          <a:xfrm>
            <a:off x="6022975" y="2994025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70" name="Line 281"/>
          <p:cNvSpPr>
            <a:spLocks noChangeShapeType="1"/>
          </p:cNvSpPr>
          <p:nvPr/>
        </p:nvSpPr>
        <p:spPr bwMode="auto">
          <a:xfrm flipV="1">
            <a:off x="6662738" y="3146425"/>
            <a:ext cx="9842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71" name="Line 283"/>
          <p:cNvSpPr>
            <a:spLocks noChangeShapeType="1"/>
          </p:cNvSpPr>
          <p:nvPr/>
        </p:nvSpPr>
        <p:spPr bwMode="auto">
          <a:xfrm flipH="1">
            <a:off x="6638925" y="2849563"/>
            <a:ext cx="379413" cy="2254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72" name="Text Box 306"/>
          <p:cNvSpPr txBox="1">
            <a:spLocks noChangeArrowheads="1"/>
          </p:cNvSpPr>
          <p:nvPr/>
        </p:nvSpPr>
        <p:spPr bwMode="auto">
          <a:xfrm>
            <a:off x="7556500" y="2224088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D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73" name="Text Box 307"/>
          <p:cNvSpPr txBox="1">
            <a:spLocks noChangeArrowheads="1"/>
          </p:cNvSpPr>
          <p:nvPr/>
        </p:nvSpPr>
        <p:spPr bwMode="auto">
          <a:xfrm>
            <a:off x="8299450" y="28400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E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74" name="Text Box 330"/>
          <p:cNvSpPr txBox="1">
            <a:spLocks noChangeArrowheads="1"/>
          </p:cNvSpPr>
          <p:nvPr/>
        </p:nvSpPr>
        <p:spPr bwMode="auto">
          <a:xfrm>
            <a:off x="2051050" y="2984500"/>
            <a:ext cx="2354263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/>
              <a:t>queue of packets</a:t>
            </a:r>
          </a:p>
          <a:p>
            <a:pPr algn="ctr">
              <a:lnSpc>
                <a:spcPct val="85000"/>
              </a:lnSpc>
            </a:pPr>
            <a:r>
              <a:rPr lang="en-US" altLang="en-US" sz="1800"/>
              <a:t>waiting for output link</a:t>
            </a:r>
            <a:endParaRPr lang="en-US" altLang="en-US" sz="1800">
              <a:solidFill>
                <a:schemeClr val="accent1"/>
              </a:solidFill>
            </a:endParaRPr>
          </a:p>
        </p:txBody>
      </p:sp>
      <p:sp>
        <p:nvSpPr>
          <p:cNvPr id="61475" name="Line 332"/>
          <p:cNvSpPr>
            <a:spLocks noChangeShapeType="1"/>
          </p:cNvSpPr>
          <p:nvPr/>
        </p:nvSpPr>
        <p:spPr bwMode="auto">
          <a:xfrm flipV="1">
            <a:off x="2890838" y="2514600"/>
            <a:ext cx="166687" cy="523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61476" name="Group 96"/>
          <p:cNvGrpSpPr>
            <a:grpSpLocks/>
          </p:cNvGrpSpPr>
          <p:nvPr/>
        </p:nvGrpSpPr>
        <p:grpSpPr bwMode="auto">
          <a:xfrm>
            <a:off x="898525" y="1651000"/>
            <a:ext cx="779463" cy="679450"/>
            <a:chOff x="-44" y="1473"/>
            <a:chExt cx="981" cy="1105"/>
          </a:xfrm>
        </p:grpSpPr>
        <p:pic>
          <p:nvPicPr>
            <p:cNvPr id="61527" name="Picture 9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8" name="Freeform 9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477" name="Group 99"/>
          <p:cNvGrpSpPr>
            <a:grpSpLocks/>
          </p:cNvGrpSpPr>
          <p:nvPr/>
        </p:nvGrpSpPr>
        <p:grpSpPr bwMode="auto">
          <a:xfrm>
            <a:off x="1085850" y="2625725"/>
            <a:ext cx="779463" cy="679450"/>
            <a:chOff x="-44" y="1473"/>
            <a:chExt cx="981" cy="1105"/>
          </a:xfrm>
        </p:grpSpPr>
        <p:pic>
          <p:nvPicPr>
            <p:cNvPr id="61525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6" name="Freeform 10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478" name="Group 102"/>
          <p:cNvGrpSpPr>
            <a:grpSpLocks/>
          </p:cNvGrpSpPr>
          <p:nvPr/>
        </p:nvGrpSpPr>
        <p:grpSpPr bwMode="auto">
          <a:xfrm>
            <a:off x="7481888" y="2686050"/>
            <a:ext cx="779462" cy="679450"/>
            <a:chOff x="-44" y="1473"/>
            <a:chExt cx="981" cy="1105"/>
          </a:xfrm>
        </p:grpSpPr>
        <p:pic>
          <p:nvPicPr>
            <p:cNvPr id="61523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4" name="Freeform 10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479" name="Group 108"/>
          <p:cNvGrpSpPr>
            <a:grpSpLocks/>
          </p:cNvGrpSpPr>
          <p:nvPr/>
        </p:nvGrpSpPr>
        <p:grpSpPr bwMode="auto">
          <a:xfrm>
            <a:off x="6846888" y="1493838"/>
            <a:ext cx="779462" cy="679450"/>
            <a:chOff x="-44" y="1473"/>
            <a:chExt cx="981" cy="1105"/>
          </a:xfrm>
        </p:grpSpPr>
        <p:pic>
          <p:nvPicPr>
            <p:cNvPr id="61521" name="Picture 10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2" name="Freeform 11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481" name="Group 228"/>
          <p:cNvGrpSpPr>
            <a:grpSpLocks/>
          </p:cNvGrpSpPr>
          <p:nvPr/>
        </p:nvGrpSpPr>
        <p:grpSpPr bwMode="auto">
          <a:xfrm>
            <a:off x="5391150" y="2160588"/>
            <a:ext cx="1128713" cy="439737"/>
            <a:chOff x="4650" y="1129"/>
            <a:chExt cx="246" cy="95"/>
          </a:xfrm>
        </p:grpSpPr>
        <p:sp>
          <p:nvSpPr>
            <p:cNvPr id="61513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1514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61515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61516" name="Group 232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61519" name="Freeform 2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0" name="Freeform 2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517" name="Line 235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8" name="Line 236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4794" name="Rectangle 6"/>
          <p:cNvSpPr>
            <a:spLocks noChangeArrowheads="1"/>
          </p:cNvSpPr>
          <p:nvPr/>
        </p:nvSpPr>
        <p:spPr bwMode="auto">
          <a:xfrm>
            <a:off x="606425" y="3930650"/>
            <a:ext cx="8131175" cy="2030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Q</a:t>
            </a:r>
            <a:r>
              <a:rPr lang="en-US" sz="2800" dirty="0" smtClean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ueuing </a:t>
            </a:r>
            <a:r>
              <a:rPr lang="en-US" sz="2800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and </a:t>
            </a:r>
            <a:r>
              <a:rPr lang="en-US" sz="2800" dirty="0" smtClean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Loss</a:t>
            </a:r>
            <a:r>
              <a:rPr lang="en-US" sz="2800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: 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if arrival rate (in bits) to link exceeds transmission rate of link for a period of time: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packets will queue, wait to be transmitted on link 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Calibri" charset="0"/>
                <a:ea typeface="Calibri" charset="0"/>
                <a:cs typeface="Calibri" charset="0"/>
              </a:rPr>
              <a:t>packets can be dropped (lost) if memory (buffer) fills up</a:t>
            </a:r>
          </a:p>
        </p:txBody>
      </p:sp>
      <p:grpSp>
        <p:nvGrpSpPr>
          <p:cNvPr id="61484" name="Group 228"/>
          <p:cNvGrpSpPr>
            <a:grpSpLocks/>
          </p:cNvGrpSpPr>
          <p:nvPr/>
        </p:nvGrpSpPr>
        <p:grpSpPr bwMode="auto">
          <a:xfrm>
            <a:off x="5530850" y="2930525"/>
            <a:ext cx="1128713" cy="439738"/>
            <a:chOff x="4650" y="1129"/>
            <a:chExt cx="246" cy="95"/>
          </a:xfrm>
        </p:grpSpPr>
        <p:sp>
          <p:nvSpPr>
            <p:cNvPr id="61505" name="Oval 407"/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1506" name="Rectangle 410"/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61507" name="Oval 411"/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61508" name="Group 232"/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61511" name="Freeform 23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2" name="Freeform 23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509" name="Line 235"/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0" name="Line 236"/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85" name="Group 347"/>
          <p:cNvGrpSpPr>
            <a:grpSpLocks/>
          </p:cNvGrpSpPr>
          <p:nvPr/>
        </p:nvGrpSpPr>
        <p:grpSpPr bwMode="auto">
          <a:xfrm>
            <a:off x="5516563" y="2897188"/>
            <a:ext cx="1171575" cy="534987"/>
            <a:chOff x="1871277" y="1576300"/>
            <a:chExt cx="1128371" cy="437861"/>
          </a:xfrm>
        </p:grpSpPr>
        <p:sp>
          <p:nvSpPr>
            <p:cNvPr id="85" name="Oval 84"/>
            <p:cNvSpPr/>
            <p:nvPr/>
          </p:nvSpPr>
          <p:spPr bwMode="auto">
            <a:xfrm flipV="1">
              <a:off x="1874335" y="1694535"/>
              <a:ext cx="1125313" cy="31962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86" name="Rectangle 85"/>
            <p:cNvSpPr/>
            <p:nvPr/>
          </p:nvSpPr>
          <p:spPr bwMode="auto">
            <a:xfrm>
              <a:off x="1871277" y="1740011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7" name="Oval 86"/>
            <p:cNvSpPr/>
            <p:nvPr/>
          </p:nvSpPr>
          <p:spPr bwMode="auto">
            <a:xfrm flipV="1">
              <a:off x="1871277" y="1576300"/>
              <a:ext cx="1125313" cy="31962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88" name="Freeform 87"/>
            <p:cNvSpPr/>
            <p:nvPr/>
          </p:nvSpPr>
          <p:spPr bwMode="auto">
            <a:xfrm>
              <a:off x="2160250" y="1673746"/>
              <a:ext cx="547367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9" name="Freeform 88"/>
            <p:cNvSpPr/>
            <p:nvPr/>
          </p:nvSpPr>
          <p:spPr bwMode="auto">
            <a:xfrm>
              <a:off x="2102149" y="1633469"/>
              <a:ext cx="663568" cy="11043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0" name="Freeform 89"/>
            <p:cNvSpPr/>
            <p:nvPr/>
          </p:nvSpPr>
          <p:spPr bwMode="auto">
            <a:xfrm>
              <a:off x="2536373" y="1728317"/>
              <a:ext cx="244633" cy="9614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1" name="Freeform 90"/>
            <p:cNvSpPr/>
            <p:nvPr/>
          </p:nvSpPr>
          <p:spPr bwMode="auto">
            <a:xfrm>
              <a:off x="2089918" y="1729616"/>
              <a:ext cx="241575" cy="97446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92" name="Straight Connector 91"/>
            <p:cNvCxnSpPr>
              <a:endCxn id="87" idx="2"/>
            </p:cNvCxnSpPr>
            <p:nvPr/>
          </p:nvCxnSpPr>
          <p:spPr bwMode="auto">
            <a:xfrm flipH="1" flipV="1">
              <a:off x="1871277" y="1737412"/>
              <a:ext cx="3058" cy="12343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/>
            <p:cNvCxnSpPr/>
            <p:nvPr/>
          </p:nvCxnSpPr>
          <p:spPr bwMode="auto">
            <a:xfrm flipH="1" flipV="1">
              <a:off x="2996590" y="1734814"/>
              <a:ext cx="3058" cy="12343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486" name="Group 347"/>
          <p:cNvGrpSpPr>
            <a:grpSpLocks/>
          </p:cNvGrpSpPr>
          <p:nvPr/>
        </p:nvGrpSpPr>
        <p:grpSpPr bwMode="auto">
          <a:xfrm>
            <a:off x="5343525" y="2116138"/>
            <a:ext cx="1173163" cy="534987"/>
            <a:chOff x="1871277" y="1576300"/>
            <a:chExt cx="1128371" cy="437861"/>
          </a:xfrm>
        </p:grpSpPr>
        <p:sp>
          <p:nvSpPr>
            <p:cNvPr id="95" name="Oval 94"/>
            <p:cNvSpPr/>
            <p:nvPr/>
          </p:nvSpPr>
          <p:spPr bwMode="auto">
            <a:xfrm flipV="1">
              <a:off x="1874331" y="1694535"/>
              <a:ext cx="1125317" cy="319626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6" name="Rectangle 95"/>
            <p:cNvSpPr/>
            <p:nvPr/>
          </p:nvSpPr>
          <p:spPr bwMode="auto">
            <a:xfrm>
              <a:off x="1871277" y="1740011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7" name="Oval 96"/>
            <p:cNvSpPr/>
            <p:nvPr/>
          </p:nvSpPr>
          <p:spPr bwMode="auto">
            <a:xfrm flipV="1">
              <a:off x="1871277" y="1576300"/>
              <a:ext cx="1125317" cy="31962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8" name="Freeform 97"/>
            <p:cNvSpPr/>
            <p:nvPr/>
          </p:nvSpPr>
          <p:spPr bwMode="auto">
            <a:xfrm>
              <a:off x="2159859" y="1673746"/>
              <a:ext cx="548152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9" name="Freeform 98"/>
            <p:cNvSpPr/>
            <p:nvPr/>
          </p:nvSpPr>
          <p:spPr bwMode="auto">
            <a:xfrm>
              <a:off x="2103364" y="1633469"/>
              <a:ext cx="661143" cy="11043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0" name="Freeform 99"/>
            <p:cNvSpPr/>
            <p:nvPr/>
          </p:nvSpPr>
          <p:spPr bwMode="auto">
            <a:xfrm>
              <a:off x="2537000" y="1728317"/>
              <a:ext cx="244302" cy="96148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1" name="Freeform 100"/>
            <p:cNvSpPr/>
            <p:nvPr/>
          </p:nvSpPr>
          <p:spPr bwMode="auto">
            <a:xfrm>
              <a:off x="2089623" y="1729616"/>
              <a:ext cx="241248" cy="97446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02" name="Straight Connector 101"/>
            <p:cNvCxnSpPr>
              <a:endCxn id="97" idx="2"/>
            </p:cNvCxnSpPr>
            <p:nvPr/>
          </p:nvCxnSpPr>
          <p:spPr bwMode="auto">
            <a:xfrm flipH="1" flipV="1">
              <a:off x="1871277" y="1737412"/>
              <a:ext cx="3054" cy="12343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/>
            <p:cNvCxnSpPr/>
            <p:nvPr/>
          </p:nvCxnSpPr>
          <p:spPr bwMode="auto">
            <a:xfrm flipH="1" flipV="1">
              <a:off x="2996594" y="1734814"/>
              <a:ext cx="3054" cy="12343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56499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0" name="Straight Connector 379"/>
          <p:cNvCxnSpPr/>
          <p:nvPr/>
        </p:nvCxnSpPr>
        <p:spPr bwMode="auto">
          <a:xfrm rot="16200000" flipH="1">
            <a:off x="5373687" y="2093913"/>
            <a:ext cx="557213" cy="269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1" name="Straight Connector 380"/>
          <p:cNvCxnSpPr/>
          <p:nvPr/>
        </p:nvCxnSpPr>
        <p:spPr bwMode="auto">
          <a:xfrm rot="5400000">
            <a:off x="5768182" y="1988344"/>
            <a:ext cx="444500" cy="35083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2" name="Straight Connector 381"/>
          <p:cNvCxnSpPr/>
          <p:nvPr/>
        </p:nvCxnSpPr>
        <p:spPr bwMode="auto">
          <a:xfrm>
            <a:off x="5043488" y="2374900"/>
            <a:ext cx="46831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16" name="Group 347"/>
          <p:cNvGrpSpPr>
            <a:grpSpLocks/>
          </p:cNvGrpSpPr>
          <p:nvPr/>
        </p:nvGrpSpPr>
        <p:grpSpPr bwMode="auto">
          <a:xfrm>
            <a:off x="5443538" y="2192338"/>
            <a:ext cx="815975" cy="449262"/>
            <a:chOff x="1871277" y="1576300"/>
            <a:chExt cx="1128371" cy="437861"/>
          </a:xfrm>
        </p:grpSpPr>
        <p:sp>
          <p:nvSpPr>
            <p:cNvPr id="129" name="Oval 128"/>
            <p:cNvSpPr/>
            <p:nvPr/>
          </p:nvSpPr>
          <p:spPr bwMode="auto">
            <a:xfrm flipV="1">
              <a:off x="1873472" y="1693888"/>
              <a:ext cx="1126176" cy="32027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30" name="Rectangle 129"/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1" name="Oval 130"/>
            <p:cNvSpPr/>
            <p:nvPr/>
          </p:nvSpPr>
          <p:spPr bwMode="auto">
            <a:xfrm flipV="1">
              <a:off x="1871277" y="1576300"/>
              <a:ext cx="1126175" cy="32027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32" name="Freeform 131"/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3" name="Freeform 132"/>
            <p:cNvSpPr/>
            <p:nvPr/>
          </p:nvSpPr>
          <p:spPr bwMode="auto">
            <a:xfrm>
              <a:off x="2101780" y="1633546"/>
              <a:ext cx="662973" cy="11139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4" name="Freeform 133"/>
            <p:cNvSpPr/>
            <p:nvPr/>
          </p:nvSpPr>
          <p:spPr bwMode="auto">
            <a:xfrm>
              <a:off x="2554007" y="1727927"/>
              <a:ext cx="243676" cy="97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5" name="Freeform 134"/>
            <p:cNvSpPr/>
            <p:nvPr/>
          </p:nvSpPr>
          <p:spPr bwMode="auto">
            <a:xfrm>
              <a:off x="2090804" y="1729474"/>
              <a:ext cx="239284" cy="97475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36" name="Straight Connector 135"/>
            <p:cNvCxnSpPr>
              <a:endCxn id="131" idx="2"/>
            </p:cNvCxnSpPr>
            <p:nvPr/>
          </p:nvCxnSpPr>
          <p:spPr bwMode="auto">
            <a:xfrm flipH="1" flipV="1">
              <a:off x="1871277" y="1737210"/>
              <a:ext cx="2195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/>
            <p:cNvCxnSpPr/>
            <p:nvPr/>
          </p:nvCxnSpPr>
          <p:spPr bwMode="auto">
            <a:xfrm flipH="1" flipV="1">
              <a:off x="2997452" y="1734116"/>
              <a:ext cx="2196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517" name="Group 347"/>
          <p:cNvGrpSpPr>
            <a:grpSpLocks/>
          </p:cNvGrpSpPr>
          <p:nvPr/>
        </p:nvGrpSpPr>
        <p:grpSpPr bwMode="auto">
          <a:xfrm>
            <a:off x="7618413" y="2201863"/>
            <a:ext cx="815975" cy="449262"/>
            <a:chOff x="1871277" y="1576300"/>
            <a:chExt cx="1128371" cy="437861"/>
          </a:xfrm>
        </p:grpSpPr>
        <p:sp>
          <p:nvSpPr>
            <p:cNvPr id="119" name="Oval 118"/>
            <p:cNvSpPr/>
            <p:nvPr/>
          </p:nvSpPr>
          <p:spPr bwMode="auto">
            <a:xfrm flipV="1">
              <a:off x="1873472" y="1693888"/>
              <a:ext cx="1126176" cy="32027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20" name="Rectangle 119"/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1" name="Oval 120"/>
            <p:cNvSpPr/>
            <p:nvPr/>
          </p:nvSpPr>
          <p:spPr bwMode="auto">
            <a:xfrm flipV="1">
              <a:off x="1871277" y="1576300"/>
              <a:ext cx="1126175" cy="32027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22" name="Freeform 121"/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3" name="Freeform 122"/>
            <p:cNvSpPr/>
            <p:nvPr/>
          </p:nvSpPr>
          <p:spPr bwMode="auto">
            <a:xfrm>
              <a:off x="2101780" y="1633546"/>
              <a:ext cx="662973" cy="11139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4" name="Freeform 123"/>
            <p:cNvSpPr/>
            <p:nvPr/>
          </p:nvSpPr>
          <p:spPr bwMode="auto">
            <a:xfrm>
              <a:off x="2554007" y="1727927"/>
              <a:ext cx="243676" cy="97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5" name="Freeform 124"/>
            <p:cNvSpPr/>
            <p:nvPr/>
          </p:nvSpPr>
          <p:spPr bwMode="auto">
            <a:xfrm>
              <a:off x="2090804" y="1729474"/>
              <a:ext cx="239284" cy="97475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26" name="Straight Connector 125"/>
            <p:cNvCxnSpPr>
              <a:endCxn id="121" idx="2"/>
            </p:cNvCxnSpPr>
            <p:nvPr/>
          </p:nvCxnSpPr>
          <p:spPr bwMode="auto">
            <a:xfrm flipH="1" flipV="1">
              <a:off x="1871277" y="1737210"/>
              <a:ext cx="2195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 bwMode="auto">
            <a:xfrm flipH="1" flipV="1">
              <a:off x="2997452" y="1734116"/>
              <a:ext cx="2196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8" name="Straight Connector 387"/>
          <p:cNvCxnSpPr/>
          <p:nvPr/>
        </p:nvCxnSpPr>
        <p:spPr bwMode="auto">
          <a:xfrm rot="16200000" flipV="1">
            <a:off x="7853363" y="4473575"/>
            <a:ext cx="557212" cy="14763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Straight Connector 388"/>
          <p:cNvCxnSpPr/>
          <p:nvPr/>
        </p:nvCxnSpPr>
        <p:spPr bwMode="auto">
          <a:xfrm rot="5400000" flipH="1" flipV="1">
            <a:off x="7604126" y="4460875"/>
            <a:ext cx="501650" cy="11747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20" name="Group 347"/>
          <p:cNvGrpSpPr>
            <a:grpSpLocks/>
          </p:cNvGrpSpPr>
          <p:nvPr/>
        </p:nvGrpSpPr>
        <p:grpSpPr bwMode="auto">
          <a:xfrm>
            <a:off x="7667625" y="3878263"/>
            <a:ext cx="815975" cy="449262"/>
            <a:chOff x="1871277" y="1576300"/>
            <a:chExt cx="1128371" cy="437861"/>
          </a:xfrm>
        </p:grpSpPr>
        <p:sp>
          <p:nvSpPr>
            <p:cNvPr id="109" name="Oval 108"/>
            <p:cNvSpPr/>
            <p:nvPr/>
          </p:nvSpPr>
          <p:spPr bwMode="auto">
            <a:xfrm flipV="1">
              <a:off x="1873473" y="1693888"/>
              <a:ext cx="1126175" cy="32027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10" name="Rectangle 109"/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1" name="Oval 110"/>
            <p:cNvSpPr/>
            <p:nvPr/>
          </p:nvSpPr>
          <p:spPr bwMode="auto">
            <a:xfrm flipV="1">
              <a:off x="1871277" y="1576300"/>
              <a:ext cx="1126176" cy="32027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12" name="Freeform 111"/>
            <p:cNvSpPr/>
            <p:nvPr/>
          </p:nvSpPr>
          <p:spPr bwMode="auto">
            <a:xfrm>
              <a:off x="2158859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3" name="Freeform 112"/>
            <p:cNvSpPr/>
            <p:nvPr/>
          </p:nvSpPr>
          <p:spPr bwMode="auto">
            <a:xfrm>
              <a:off x="2101781" y="1633546"/>
              <a:ext cx="662973" cy="11139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4" name="Freeform 113"/>
            <p:cNvSpPr/>
            <p:nvPr/>
          </p:nvSpPr>
          <p:spPr bwMode="auto">
            <a:xfrm>
              <a:off x="2554008" y="1727927"/>
              <a:ext cx="243675" cy="97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5" name="Freeform 114"/>
            <p:cNvSpPr/>
            <p:nvPr/>
          </p:nvSpPr>
          <p:spPr bwMode="auto">
            <a:xfrm>
              <a:off x="2090804" y="1729474"/>
              <a:ext cx="239286" cy="97475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16" name="Straight Connector 115"/>
            <p:cNvCxnSpPr>
              <a:endCxn id="111" idx="2"/>
            </p:cNvCxnSpPr>
            <p:nvPr/>
          </p:nvCxnSpPr>
          <p:spPr bwMode="auto">
            <a:xfrm flipH="1" flipV="1">
              <a:off x="1871277" y="1737210"/>
              <a:ext cx="2196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/>
            <p:cNvCxnSpPr/>
            <p:nvPr/>
          </p:nvCxnSpPr>
          <p:spPr bwMode="auto">
            <a:xfrm flipH="1" flipV="1">
              <a:off x="2997453" y="1734116"/>
              <a:ext cx="2195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522" name="Rectangle 1026"/>
          <p:cNvSpPr>
            <a:spLocks noGrp="1" noChangeArrowheads="1"/>
          </p:cNvSpPr>
          <p:nvPr>
            <p:ph type="title" idx="4294967295"/>
          </p:nvPr>
        </p:nvSpPr>
        <p:spPr>
          <a:xfrm>
            <a:off x="555171" y="274638"/>
            <a:ext cx="7772400" cy="719137"/>
          </a:xfrm>
        </p:spPr>
        <p:txBody>
          <a:bodyPr/>
          <a:lstStyle/>
          <a:p>
            <a:pPr eaLnBrk="1" hangingPunct="1"/>
            <a:r>
              <a:rPr lang="en-US" altLang="en-US" sz="4000" dirty="0">
                <a:ea typeface="ＭＳ Ｐゴシック" charset="-128"/>
              </a:rPr>
              <a:t>Alternative core: </a:t>
            </a:r>
            <a:r>
              <a:rPr lang="en-US" altLang="en-US" sz="4000" dirty="0" smtClean="0">
                <a:ea typeface="ＭＳ Ｐゴシック" charset="-128"/>
              </a:rPr>
              <a:t>Circuit </a:t>
            </a:r>
            <a:r>
              <a:rPr lang="en-US" altLang="en-US" dirty="0">
                <a:ea typeface="ＭＳ Ｐゴシック" charset="-128"/>
              </a:rPr>
              <a:t>S</a:t>
            </a:r>
            <a:r>
              <a:rPr lang="en-US" altLang="en-US" sz="4000" dirty="0" smtClean="0">
                <a:ea typeface="ＭＳ Ｐゴシック" charset="-128"/>
              </a:rPr>
              <a:t>witching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77827" name="Rectangle 1027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83593" y="1276350"/>
            <a:ext cx="4713770" cy="4648200"/>
          </a:xfrm>
        </p:spPr>
        <p:txBody>
          <a:bodyPr/>
          <a:lstStyle/>
          <a:p>
            <a:pPr marL="9525" indent="-9525" eaLnBrk="1" hangingPunct="1">
              <a:buFont typeface="Wingdings" charset="2"/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end-end resources allocated </a:t>
            </a:r>
            <a:r>
              <a:rPr lang="en-US" altLang="en-US" sz="2400" dirty="0" smtClean="0">
                <a:solidFill>
                  <a:srgbClr val="CC0000"/>
                </a:solidFill>
                <a:ea typeface="ＭＳ Ｐゴシック" charset="-128"/>
              </a:rPr>
              <a:t>to, reserved </a:t>
            </a:r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for </a:t>
            </a:r>
            <a:r>
              <a:rPr lang="ja-JP" altLang="en-US" sz="2400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sz="2400" dirty="0">
                <a:solidFill>
                  <a:srgbClr val="CC0000"/>
                </a:solidFill>
                <a:ea typeface="ＭＳ Ｐゴシック" charset="-128"/>
              </a:rPr>
              <a:t>call</a:t>
            </a:r>
            <a:r>
              <a:rPr lang="ja-JP" altLang="en-US" sz="2400" dirty="0">
                <a:solidFill>
                  <a:srgbClr val="CC0000"/>
                </a:solidFill>
                <a:ea typeface="ＭＳ Ｐゴシック" charset="-128"/>
              </a:rPr>
              <a:t>”</a:t>
            </a:r>
            <a:r>
              <a:rPr lang="en-US" altLang="ja-JP" sz="2400" dirty="0">
                <a:solidFill>
                  <a:srgbClr val="CC0000"/>
                </a:solidFill>
                <a:ea typeface="ＭＳ Ｐゴシック" charset="-128"/>
              </a:rPr>
              <a:t> between source &amp; </a:t>
            </a:r>
            <a:r>
              <a:rPr lang="en-US" altLang="ja-JP" sz="2400" dirty="0" smtClean="0">
                <a:solidFill>
                  <a:srgbClr val="CC0000"/>
                </a:solidFill>
                <a:ea typeface="ＭＳ Ｐゴシック" charset="-128"/>
              </a:rPr>
              <a:t>destination:</a:t>
            </a:r>
            <a:endParaRPr lang="en-US" altLang="ja-JP" sz="2400" dirty="0">
              <a:solidFill>
                <a:srgbClr val="CC0000"/>
              </a:solidFill>
              <a:ea typeface="ＭＳ Ｐゴシック" charset="-128"/>
            </a:endParaRPr>
          </a:p>
          <a:p>
            <a:pPr eaLnBrk="1" hangingPunct="1"/>
            <a:r>
              <a:rPr lang="en-US" altLang="en-US" sz="2000" dirty="0">
                <a:ea typeface="ＭＳ Ｐゴシック" charset="-128"/>
              </a:rPr>
              <a:t>in diagram, each link has four circuits. </a:t>
            </a:r>
          </a:p>
          <a:p>
            <a:pPr marL="682625" lvl="1" indent="-225425" eaLnBrk="1" hangingPunct="1"/>
            <a:r>
              <a:rPr lang="en-US" altLang="en-US" sz="2000" dirty="0">
                <a:ea typeface="ＭＳ Ｐゴシック" charset="-128"/>
              </a:rPr>
              <a:t>call gets 2</a:t>
            </a:r>
            <a:r>
              <a:rPr lang="en-US" altLang="en-US" sz="2000" baseline="30000" dirty="0">
                <a:ea typeface="ＭＳ Ｐゴシック" charset="-128"/>
              </a:rPr>
              <a:t>nd</a:t>
            </a:r>
            <a:r>
              <a:rPr lang="en-US" altLang="en-US" sz="2000" dirty="0">
                <a:ea typeface="ＭＳ Ｐゴシック" charset="-128"/>
              </a:rPr>
              <a:t> circuit in top link and 1</a:t>
            </a:r>
            <a:r>
              <a:rPr lang="en-US" altLang="en-US" sz="2000" baseline="30000" dirty="0">
                <a:ea typeface="ＭＳ Ｐゴシック" charset="-128"/>
              </a:rPr>
              <a:t>st</a:t>
            </a:r>
            <a:r>
              <a:rPr lang="en-US" altLang="en-US" sz="2000" dirty="0">
                <a:ea typeface="ＭＳ Ｐゴシック" charset="-128"/>
              </a:rPr>
              <a:t> circuit in right link.</a:t>
            </a:r>
          </a:p>
          <a:p>
            <a:pPr eaLnBrk="1" hangingPunct="1"/>
            <a:r>
              <a:rPr lang="en-US" altLang="en-US" sz="2000" dirty="0">
                <a:ea typeface="ＭＳ Ｐゴシック" charset="-128"/>
              </a:rPr>
              <a:t>dedicated resources: no sharing</a:t>
            </a:r>
          </a:p>
          <a:p>
            <a:pPr marL="682625" lvl="1" indent="-225425" eaLnBrk="1" hangingPunct="1"/>
            <a:r>
              <a:rPr lang="en-US" altLang="en-US" sz="2000" dirty="0"/>
              <a:t>circuit-like (guaranteed) performance</a:t>
            </a:r>
          </a:p>
          <a:p>
            <a:pPr eaLnBrk="1" hangingPunct="1"/>
            <a:r>
              <a:rPr lang="en-US" altLang="en-US" sz="2000" dirty="0">
                <a:ea typeface="ＭＳ Ｐゴシック" charset="-128"/>
              </a:rPr>
              <a:t>circuit segment idle if not used by call </a:t>
            </a:r>
            <a:r>
              <a:rPr lang="en-US" altLang="en-US" sz="2000" i="1" dirty="0">
                <a:solidFill>
                  <a:srgbClr val="000099"/>
                </a:solidFill>
                <a:ea typeface="ＭＳ Ｐゴシック" charset="-128"/>
              </a:rPr>
              <a:t>(no sharing)</a:t>
            </a:r>
          </a:p>
          <a:p>
            <a:pPr eaLnBrk="1" hangingPunct="1"/>
            <a:r>
              <a:rPr lang="en-US" altLang="en-US" sz="2000" dirty="0">
                <a:ea typeface="ＭＳ Ｐゴシック" charset="-128"/>
              </a:rPr>
              <a:t>commonly used in traditional telephone networks</a:t>
            </a:r>
          </a:p>
        </p:txBody>
      </p:sp>
      <p:grpSp>
        <p:nvGrpSpPr>
          <p:cNvPr id="64526" name="Group 100"/>
          <p:cNvGrpSpPr>
            <a:grpSpLocks/>
          </p:cNvGrpSpPr>
          <p:nvPr/>
        </p:nvGrpSpPr>
        <p:grpSpPr bwMode="auto">
          <a:xfrm>
            <a:off x="4749800" y="1371600"/>
            <a:ext cx="631825" cy="503238"/>
            <a:chOff x="-44" y="1473"/>
            <a:chExt cx="981" cy="1105"/>
          </a:xfrm>
        </p:grpSpPr>
        <p:pic>
          <p:nvPicPr>
            <p:cNvPr id="64582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83" name="Freeform 10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4527" name="Group 100"/>
          <p:cNvGrpSpPr>
            <a:grpSpLocks/>
          </p:cNvGrpSpPr>
          <p:nvPr/>
        </p:nvGrpSpPr>
        <p:grpSpPr bwMode="auto">
          <a:xfrm>
            <a:off x="8499475" y="4603750"/>
            <a:ext cx="631825" cy="503238"/>
            <a:chOff x="-44" y="1473"/>
            <a:chExt cx="981" cy="1105"/>
          </a:xfrm>
        </p:grpSpPr>
        <p:pic>
          <p:nvPicPr>
            <p:cNvPr id="64580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81" name="Freeform 10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65" name="Rectangle 364"/>
          <p:cNvSpPr/>
          <p:nvPr/>
        </p:nvSpPr>
        <p:spPr bwMode="auto">
          <a:xfrm>
            <a:off x="6273800" y="2319338"/>
            <a:ext cx="1346200" cy="5556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6" name="Rectangle 365"/>
          <p:cNvSpPr/>
          <p:nvPr/>
        </p:nvSpPr>
        <p:spPr bwMode="auto">
          <a:xfrm>
            <a:off x="6273800" y="2374900"/>
            <a:ext cx="1346200" cy="55563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7" name="Rectangle 366"/>
          <p:cNvSpPr/>
          <p:nvPr/>
        </p:nvSpPr>
        <p:spPr bwMode="auto">
          <a:xfrm>
            <a:off x="6273800" y="2430463"/>
            <a:ext cx="1346200" cy="5556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8" name="Rectangle 367"/>
          <p:cNvSpPr/>
          <p:nvPr/>
        </p:nvSpPr>
        <p:spPr bwMode="auto">
          <a:xfrm>
            <a:off x="6273800" y="2486025"/>
            <a:ext cx="1346200" cy="55563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4532" name="Group 142"/>
          <p:cNvGrpSpPr>
            <a:grpSpLocks/>
          </p:cNvGrpSpPr>
          <p:nvPr/>
        </p:nvGrpSpPr>
        <p:grpSpPr bwMode="auto">
          <a:xfrm>
            <a:off x="5570538" y="3878263"/>
            <a:ext cx="760412" cy="390525"/>
            <a:chOff x="2356" y="1300"/>
            <a:chExt cx="555" cy="194"/>
          </a:xfrm>
        </p:grpSpPr>
        <p:sp>
          <p:nvSpPr>
            <p:cNvPr id="64572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4573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64574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64575" name="Group 146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64578" name="Freeform 14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9" name="Freeform 14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576" name="Line 149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Line 150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3" name="Group 75"/>
          <p:cNvGrpSpPr>
            <a:grpSpLocks/>
          </p:cNvGrpSpPr>
          <p:nvPr/>
        </p:nvGrpSpPr>
        <p:grpSpPr bwMode="auto">
          <a:xfrm rot="5400000">
            <a:off x="5280818" y="3120232"/>
            <a:ext cx="1281113" cy="234950"/>
            <a:chOff x="4876800" y="1143000"/>
            <a:chExt cx="1752600" cy="304800"/>
          </a:xfrm>
        </p:grpSpPr>
        <p:sp>
          <p:nvSpPr>
            <p:cNvPr id="402" name="Rectangle 401"/>
            <p:cNvSpPr/>
            <p:nvPr/>
          </p:nvSpPr>
          <p:spPr>
            <a:xfrm>
              <a:off x="4863769" y="1171832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3" name="Rectangle 402"/>
            <p:cNvSpPr/>
            <p:nvPr/>
          </p:nvSpPr>
          <p:spPr>
            <a:xfrm>
              <a:off x="4863770" y="1248032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4" name="Rectangle 403"/>
            <p:cNvSpPr/>
            <p:nvPr/>
          </p:nvSpPr>
          <p:spPr>
            <a:xfrm>
              <a:off x="4863769" y="1324232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5" name="Rectangle 404"/>
            <p:cNvSpPr/>
            <p:nvPr/>
          </p:nvSpPr>
          <p:spPr>
            <a:xfrm>
              <a:off x="4863770" y="1400432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4534" name="Group 80"/>
          <p:cNvGrpSpPr>
            <a:grpSpLocks/>
          </p:cNvGrpSpPr>
          <p:nvPr/>
        </p:nvGrpSpPr>
        <p:grpSpPr bwMode="auto">
          <a:xfrm>
            <a:off x="6350000" y="3990975"/>
            <a:ext cx="1328738" cy="222250"/>
            <a:chOff x="4876800" y="1143000"/>
            <a:chExt cx="1752600" cy="304800"/>
          </a:xfrm>
        </p:grpSpPr>
        <p:sp>
          <p:nvSpPr>
            <p:cNvPr id="398" name="Rectangle 397"/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399" name="Rectangle 398"/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0" name="Rectangle 399"/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1" name="Rectangle 400"/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374" name="Rectangle 373"/>
          <p:cNvSpPr/>
          <p:nvPr/>
        </p:nvSpPr>
        <p:spPr bwMode="auto">
          <a:xfrm rot="5400000">
            <a:off x="7478712" y="3208338"/>
            <a:ext cx="1281113" cy="5873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5" name="Rectangle 374"/>
          <p:cNvSpPr/>
          <p:nvPr/>
        </p:nvSpPr>
        <p:spPr bwMode="auto">
          <a:xfrm rot="5400000">
            <a:off x="7419975" y="3208338"/>
            <a:ext cx="1281113" cy="58737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6" name="Rectangle 375"/>
          <p:cNvSpPr/>
          <p:nvPr/>
        </p:nvSpPr>
        <p:spPr bwMode="auto">
          <a:xfrm rot="5400000">
            <a:off x="7361237" y="3208338"/>
            <a:ext cx="1281113" cy="5873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7" name="Rectangle 376"/>
          <p:cNvSpPr/>
          <p:nvPr/>
        </p:nvSpPr>
        <p:spPr bwMode="auto">
          <a:xfrm rot="5400000">
            <a:off x="7302500" y="3208338"/>
            <a:ext cx="1281113" cy="58737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8" name="Rectangle 377"/>
          <p:cNvSpPr/>
          <p:nvPr/>
        </p:nvSpPr>
        <p:spPr bwMode="auto">
          <a:xfrm rot="3198033">
            <a:off x="5179219" y="1955006"/>
            <a:ext cx="654050" cy="58738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9" name="Rectangle 378"/>
          <p:cNvSpPr/>
          <p:nvPr/>
        </p:nvSpPr>
        <p:spPr bwMode="auto">
          <a:xfrm rot="3198033">
            <a:off x="8226425" y="4462463"/>
            <a:ext cx="652463" cy="58737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cxnSp>
        <p:nvCxnSpPr>
          <p:cNvPr id="383" name="Straight Connector 382"/>
          <p:cNvCxnSpPr>
            <a:endCxn id="64576" idx="0"/>
          </p:cNvCxnSpPr>
          <p:nvPr/>
        </p:nvCxnSpPr>
        <p:spPr bwMode="auto">
          <a:xfrm>
            <a:off x="5043488" y="3990975"/>
            <a:ext cx="528637" cy="111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Straight Connector 383"/>
          <p:cNvCxnSpPr>
            <a:endCxn id="64574" idx="1"/>
          </p:cNvCxnSpPr>
          <p:nvPr/>
        </p:nvCxnSpPr>
        <p:spPr bwMode="auto">
          <a:xfrm>
            <a:off x="5218113" y="3600450"/>
            <a:ext cx="461962" cy="315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5" name="Straight Connector 384"/>
          <p:cNvCxnSpPr>
            <a:endCxn id="64572" idx="3"/>
          </p:cNvCxnSpPr>
          <p:nvPr/>
        </p:nvCxnSpPr>
        <p:spPr bwMode="auto">
          <a:xfrm flipV="1">
            <a:off x="5159375" y="4237038"/>
            <a:ext cx="522288" cy="31115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" name="Straight Connector 385"/>
          <p:cNvCxnSpPr/>
          <p:nvPr/>
        </p:nvCxnSpPr>
        <p:spPr bwMode="auto">
          <a:xfrm rot="5400000" flipH="1" flipV="1">
            <a:off x="5495132" y="4461669"/>
            <a:ext cx="501650" cy="1158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7" name="Straight Connector 386"/>
          <p:cNvCxnSpPr/>
          <p:nvPr/>
        </p:nvCxnSpPr>
        <p:spPr bwMode="auto">
          <a:xfrm rot="10800000">
            <a:off x="8440738" y="4102100"/>
            <a:ext cx="7032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0" name="Straight Connector 389"/>
          <p:cNvCxnSpPr/>
          <p:nvPr/>
        </p:nvCxnSpPr>
        <p:spPr bwMode="auto">
          <a:xfrm rot="16200000" flipH="1">
            <a:off x="7707313" y="1914525"/>
            <a:ext cx="557212" cy="269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47" name="Group 100"/>
          <p:cNvGrpSpPr>
            <a:grpSpLocks/>
          </p:cNvGrpSpPr>
          <p:nvPr/>
        </p:nvGrpSpPr>
        <p:grpSpPr bwMode="auto">
          <a:xfrm>
            <a:off x="7972425" y="1371600"/>
            <a:ext cx="630238" cy="503238"/>
            <a:chOff x="-44" y="1473"/>
            <a:chExt cx="981" cy="1105"/>
          </a:xfrm>
        </p:grpSpPr>
        <p:pic>
          <p:nvPicPr>
            <p:cNvPr id="64562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63" name="Freeform 10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cxnSp>
        <p:nvCxnSpPr>
          <p:cNvPr id="392" name="Straight Connector 391"/>
          <p:cNvCxnSpPr/>
          <p:nvPr/>
        </p:nvCxnSpPr>
        <p:spPr bwMode="auto">
          <a:xfrm rot="5400000">
            <a:off x="8161338" y="1751013"/>
            <a:ext cx="500062" cy="4111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Rectangle 392"/>
          <p:cNvSpPr/>
          <p:nvPr/>
        </p:nvSpPr>
        <p:spPr bwMode="auto">
          <a:xfrm rot="1015003">
            <a:off x="5665788" y="2289175"/>
            <a:ext cx="601662" cy="58738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94" name="Rectangle 393"/>
          <p:cNvSpPr/>
          <p:nvPr/>
        </p:nvSpPr>
        <p:spPr bwMode="auto">
          <a:xfrm rot="2465437" flipV="1">
            <a:off x="7880350" y="4048125"/>
            <a:ext cx="522288" cy="5715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95" name="Rectangle 394"/>
          <p:cNvSpPr/>
          <p:nvPr/>
        </p:nvSpPr>
        <p:spPr bwMode="auto">
          <a:xfrm rot="2177866" flipV="1">
            <a:off x="7605713" y="2474913"/>
            <a:ext cx="382587" cy="6985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4552" name="Group 347"/>
          <p:cNvGrpSpPr>
            <a:grpSpLocks/>
          </p:cNvGrpSpPr>
          <p:nvPr/>
        </p:nvGrpSpPr>
        <p:grpSpPr bwMode="auto">
          <a:xfrm>
            <a:off x="5529263" y="3871913"/>
            <a:ext cx="815975" cy="449262"/>
            <a:chOff x="1871277" y="1576300"/>
            <a:chExt cx="1128371" cy="437861"/>
          </a:xfrm>
        </p:grpSpPr>
        <p:sp>
          <p:nvSpPr>
            <p:cNvPr id="89" name="Oval 88"/>
            <p:cNvSpPr/>
            <p:nvPr/>
          </p:nvSpPr>
          <p:spPr bwMode="auto">
            <a:xfrm flipV="1">
              <a:off x="1873472" y="1693888"/>
              <a:ext cx="1126176" cy="32027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0" name="Rectangle 89"/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1" name="Oval 90"/>
            <p:cNvSpPr/>
            <p:nvPr/>
          </p:nvSpPr>
          <p:spPr bwMode="auto">
            <a:xfrm flipV="1">
              <a:off x="1871277" y="1576300"/>
              <a:ext cx="1126175" cy="32027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2" name="Freeform 91"/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3" name="Freeform 92"/>
            <p:cNvSpPr/>
            <p:nvPr/>
          </p:nvSpPr>
          <p:spPr bwMode="auto">
            <a:xfrm>
              <a:off x="2101780" y="1633546"/>
              <a:ext cx="662973" cy="11139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4" name="Freeform 93"/>
            <p:cNvSpPr/>
            <p:nvPr/>
          </p:nvSpPr>
          <p:spPr bwMode="auto">
            <a:xfrm>
              <a:off x="2554007" y="1727927"/>
              <a:ext cx="243676" cy="97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5" name="Freeform 94"/>
            <p:cNvSpPr/>
            <p:nvPr/>
          </p:nvSpPr>
          <p:spPr bwMode="auto">
            <a:xfrm>
              <a:off x="2090804" y="1729474"/>
              <a:ext cx="239284" cy="97475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96" name="Straight Connector 95"/>
            <p:cNvCxnSpPr>
              <a:endCxn id="91" idx="2"/>
            </p:cNvCxnSpPr>
            <p:nvPr/>
          </p:nvCxnSpPr>
          <p:spPr bwMode="auto">
            <a:xfrm flipH="1" flipV="1">
              <a:off x="1871277" y="1737210"/>
              <a:ext cx="2195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/>
            <p:cNvCxnSpPr/>
            <p:nvPr/>
          </p:nvCxnSpPr>
          <p:spPr bwMode="auto">
            <a:xfrm flipH="1" flipV="1">
              <a:off x="2997452" y="1734116"/>
              <a:ext cx="2196" cy="123777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047226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22" name="Rectangle 1026"/>
          <p:cNvSpPr>
            <a:spLocks noGrp="1" noChangeArrowheads="1"/>
          </p:cNvSpPr>
          <p:nvPr>
            <p:ph type="title" idx="4294967295"/>
          </p:nvPr>
        </p:nvSpPr>
        <p:spPr>
          <a:xfrm>
            <a:off x="555171" y="274638"/>
            <a:ext cx="7772400" cy="719137"/>
          </a:xfrm>
        </p:spPr>
        <p:txBody>
          <a:bodyPr/>
          <a:lstStyle/>
          <a:p>
            <a:pPr eaLnBrk="1" hangingPunct="1"/>
            <a:r>
              <a:rPr lang="en-US" altLang="en-US" sz="4000" dirty="0">
                <a:ea typeface="ＭＳ Ｐゴシック" charset="-128"/>
              </a:rPr>
              <a:t>Alternative core: </a:t>
            </a:r>
            <a:r>
              <a:rPr lang="en-US" altLang="en-US" sz="4000" dirty="0" smtClean="0">
                <a:ea typeface="ＭＳ Ｐゴシック" charset="-128"/>
              </a:rPr>
              <a:t>Circuit </a:t>
            </a:r>
            <a:r>
              <a:rPr lang="en-US" altLang="en-US" dirty="0">
                <a:ea typeface="ＭＳ Ｐゴシック" charset="-128"/>
              </a:rPr>
              <a:t>S</a:t>
            </a:r>
            <a:r>
              <a:rPr lang="en-US" altLang="en-US" sz="4000" dirty="0" smtClean="0">
                <a:ea typeface="ＭＳ Ｐゴシック" charset="-128"/>
              </a:rPr>
              <a:t>witching</a:t>
            </a:r>
            <a:endParaRPr lang="en-US" altLang="en-US" dirty="0">
              <a:ea typeface="ＭＳ Ｐゴシック" charset="-128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46298" y="1178013"/>
            <a:ext cx="6932427" cy="5679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3435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22516" y="223837"/>
            <a:ext cx="8462963" cy="947737"/>
          </a:xfrm>
        </p:spPr>
        <p:txBody>
          <a:bodyPr/>
          <a:lstStyle/>
          <a:p>
            <a:pPr eaLnBrk="1" hangingPunct="1"/>
            <a:r>
              <a:rPr lang="en-US" altLang="en-US" sz="4000" dirty="0">
                <a:ea typeface="ＭＳ Ｐゴシック" charset="-128"/>
              </a:rPr>
              <a:t>Circuit </a:t>
            </a:r>
            <a:r>
              <a:rPr lang="en-US" altLang="en-US" sz="4000" dirty="0" smtClean="0">
                <a:ea typeface="ＭＳ Ｐゴシック" charset="-128"/>
              </a:rPr>
              <a:t>Switching</a:t>
            </a:r>
            <a:r>
              <a:rPr lang="en-US" altLang="en-US" sz="4000" dirty="0">
                <a:ea typeface="ＭＳ Ｐゴシック" charset="-128"/>
              </a:rPr>
              <a:t>: FDM </a:t>
            </a:r>
            <a:r>
              <a:rPr lang="en-US" altLang="en-US" sz="3600" dirty="0">
                <a:ea typeface="ＭＳ Ｐゴシック" charset="-128"/>
              </a:rPr>
              <a:t>versus</a:t>
            </a:r>
            <a:r>
              <a:rPr lang="en-US" altLang="en-US" sz="4000" dirty="0">
                <a:ea typeface="ＭＳ Ｐゴシック" charset="-128"/>
              </a:rPr>
              <a:t> TDM</a:t>
            </a:r>
            <a:endParaRPr lang="fr-FR" altLang="en-US" sz="4000" dirty="0">
              <a:ea typeface="ＭＳ Ｐゴシック" charset="-128"/>
            </a:endParaRP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93700" y="1585913"/>
            <a:ext cx="7239000" cy="2438400"/>
            <a:chOff x="288" y="1007"/>
            <a:chExt cx="4560" cy="1536"/>
          </a:xfrm>
        </p:grpSpPr>
        <p:sp>
          <p:nvSpPr>
            <p:cNvPr id="66659" name="Text Box 4"/>
            <p:cNvSpPr txBox="1">
              <a:spLocks noChangeArrowheads="1"/>
            </p:cNvSpPr>
            <p:nvPr/>
          </p:nvSpPr>
          <p:spPr bwMode="auto">
            <a:xfrm>
              <a:off x="288" y="1007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/>
                <a:t>FDM</a:t>
              </a:r>
              <a:endParaRPr lang="fr-FR" altLang="en-US"/>
            </a:p>
          </p:txBody>
        </p:sp>
        <p:grpSp>
          <p:nvGrpSpPr>
            <p:cNvPr id="66660" name="Group 5"/>
            <p:cNvGrpSpPr>
              <a:grpSpLocks/>
            </p:cNvGrpSpPr>
            <p:nvPr/>
          </p:nvGrpSpPr>
          <p:grpSpPr bwMode="auto">
            <a:xfrm>
              <a:off x="720" y="1392"/>
              <a:ext cx="4128" cy="1151"/>
              <a:chOff x="720" y="1392"/>
              <a:chExt cx="4128" cy="1151"/>
            </a:xfrm>
          </p:grpSpPr>
          <p:sp>
            <p:nvSpPr>
              <p:cNvPr id="66661" name="Line 6"/>
              <p:cNvSpPr>
                <a:spLocks noChangeShapeType="1"/>
              </p:cNvSpPr>
              <p:nvPr/>
            </p:nvSpPr>
            <p:spPr bwMode="auto">
              <a:xfrm flipV="1">
                <a:off x="1728" y="1392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2" name="Text Box 7"/>
              <p:cNvSpPr txBox="1">
                <a:spLocks noChangeArrowheads="1"/>
              </p:cNvSpPr>
              <p:nvPr/>
            </p:nvSpPr>
            <p:spPr bwMode="auto">
              <a:xfrm>
                <a:off x="720" y="1680"/>
                <a:ext cx="96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/>
                  <a:t>frequency</a:t>
                </a:r>
                <a:endParaRPr lang="fr-FR" altLang="en-US"/>
              </a:p>
            </p:txBody>
          </p:sp>
          <p:sp>
            <p:nvSpPr>
              <p:cNvPr id="66663" name="Line 8"/>
              <p:cNvSpPr>
                <a:spLocks noChangeShapeType="1"/>
              </p:cNvSpPr>
              <p:nvPr/>
            </p:nvSpPr>
            <p:spPr bwMode="auto">
              <a:xfrm>
                <a:off x="1728" y="2208"/>
                <a:ext cx="31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4" name="Text Box 9"/>
              <p:cNvSpPr txBox="1">
                <a:spLocks noChangeArrowheads="1"/>
              </p:cNvSpPr>
              <p:nvPr/>
            </p:nvSpPr>
            <p:spPr bwMode="auto">
              <a:xfrm>
                <a:off x="3048" y="2255"/>
                <a:ext cx="47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/>
                  <a:t>time</a:t>
                </a:r>
                <a:endParaRPr lang="fr-FR" altLang="en-US"/>
              </a:p>
            </p:txBody>
          </p:sp>
          <p:sp>
            <p:nvSpPr>
              <p:cNvPr id="66665" name="Rectangle 10"/>
              <p:cNvSpPr>
                <a:spLocks noChangeArrowheads="1"/>
              </p:cNvSpPr>
              <p:nvPr/>
            </p:nvSpPr>
            <p:spPr bwMode="auto">
              <a:xfrm>
                <a:off x="1776" y="1584"/>
                <a:ext cx="2880" cy="576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</p:grpSp>
      </p:grpSp>
      <p:sp>
        <p:nvSpPr>
          <p:cNvPr id="55307" name="Rectangle 11"/>
          <p:cNvSpPr>
            <a:spLocks noChangeArrowheads="1"/>
          </p:cNvSpPr>
          <p:nvPr/>
        </p:nvSpPr>
        <p:spPr bwMode="auto">
          <a:xfrm>
            <a:off x="2743200" y="251460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55308" name="Rectangle 12"/>
          <p:cNvSpPr>
            <a:spLocks noChangeArrowheads="1"/>
          </p:cNvSpPr>
          <p:nvPr/>
        </p:nvSpPr>
        <p:spPr bwMode="auto">
          <a:xfrm>
            <a:off x="2743200" y="274320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55309" name="Rectangle 13"/>
          <p:cNvSpPr>
            <a:spLocks noChangeArrowheads="1"/>
          </p:cNvSpPr>
          <p:nvPr/>
        </p:nvSpPr>
        <p:spPr bwMode="auto">
          <a:xfrm>
            <a:off x="2743200" y="297180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55310" name="Rectangle 14"/>
          <p:cNvSpPr>
            <a:spLocks noChangeArrowheads="1"/>
          </p:cNvSpPr>
          <p:nvPr/>
        </p:nvSpPr>
        <p:spPr bwMode="auto">
          <a:xfrm>
            <a:off x="2743200" y="320040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381000" y="3748088"/>
            <a:ext cx="7239000" cy="2516187"/>
            <a:chOff x="288" y="2543"/>
            <a:chExt cx="4560" cy="1585"/>
          </a:xfrm>
        </p:grpSpPr>
        <p:sp>
          <p:nvSpPr>
            <p:cNvPr id="66653" name="Text Box 16"/>
            <p:cNvSpPr txBox="1">
              <a:spLocks noChangeArrowheads="1"/>
            </p:cNvSpPr>
            <p:nvPr/>
          </p:nvSpPr>
          <p:spPr bwMode="auto">
            <a:xfrm>
              <a:off x="288" y="2543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/>
                <a:t>TDM</a:t>
              </a:r>
              <a:endParaRPr lang="fr-FR" altLang="en-US"/>
            </a:p>
          </p:txBody>
        </p:sp>
        <p:sp>
          <p:nvSpPr>
            <p:cNvPr id="66654" name="Line 17"/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5" name="Text Box 18"/>
            <p:cNvSpPr txBox="1">
              <a:spLocks noChangeArrowheads="1"/>
            </p:cNvSpPr>
            <p:nvPr/>
          </p:nvSpPr>
          <p:spPr bwMode="auto">
            <a:xfrm>
              <a:off x="720" y="3265"/>
              <a:ext cx="96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/>
                <a:t>frequency</a:t>
              </a:r>
              <a:endParaRPr lang="fr-FR" altLang="en-US"/>
            </a:p>
          </p:txBody>
        </p:sp>
        <p:sp>
          <p:nvSpPr>
            <p:cNvPr id="66656" name="Line 19"/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7" name="Text Box 20"/>
            <p:cNvSpPr txBox="1">
              <a:spLocks noChangeArrowheads="1"/>
            </p:cNvSpPr>
            <p:nvPr/>
          </p:nvSpPr>
          <p:spPr bwMode="auto">
            <a:xfrm>
              <a:off x="3048" y="3840"/>
              <a:ext cx="47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/>
                <a:t>time</a:t>
              </a:r>
              <a:endParaRPr lang="fr-FR" altLang="en-US"/>
            </a:p>
          </p:txBody>
        </p:sp>
        <p:sp>
          <p:nvSpPr>
            <p:cNvPr id="66658" name="Rectangle 21"/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</p:grpSp>
      <p:grpSp>
        <p:nvGrpSpPr>
          <p:cNvPr id="5" name="Group 22"/>
          <p:cNvGrpSpPr>
            <a:grpSpLocks/>
          </p:cNvGrpSpPr>
          <p:nvPr/>
        </p:nvGrpSpPr>
        <p:grpSpPr bwMode="auto">
          <a:xfrm>
            <a:off x="2743200" y="4740275"/>
            <a:ext cx="3886200" cy="914400"/>
            <a:chOff x="1776" y="3168"/>
            <a:chExt cx="2448" cy="576"/>
          </a:xfrm>
        </p:grpSpPr>
        <p:sp>
          <p:nvSpPr>
            <p:cNvPr id="66648" name="Rectangle 23"/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9" name="Rectangle 24"/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50" name="Rectangle 25"/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51" name="Rectangle 26"/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52" name="Rectangle 27"/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</p:grpSp>
      <p:grpSp>
        <p:nvGrpSpPr>
          <p:cNvPr id="6" name="Group 28"/>
          <p:cNvGrpSpPr>
            <a:grpSpLocks/>
          </p:cNvGrpSpPr>
          <p:nvPr/>
        </p:nvGrpSpPr>
        <p:grpSpPr bwMode="auto">
          <a:xfrm>
            <a:off x="2971800" y="4740275"/>
            <a:ext cx="3886200" cy="914400"/>
            <a:chOff x="1920" y="3168"/>
            <a:chExt cx="2448" cy="576"/>
          </a:xfrm>
        </p:grpSpPr>
        <p:sp>
          <p:nvSpPr>
            <p:cNvPr id="66643" name="Rectangle 29"/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4" name="Rectangle 30"/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5" name="Rectangle 31"/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6" name="Rectangle 32"/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7" name="Rectangle 33"/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</p:grpSp>
      <p:grpSp>
        <p:nvGrpSpPr>
          <p:cNvPr id="7" name="Group 34"/>
          <p:cNvGrpSpPr>
            <a:grpSpLocks/>
          </p:cNvGrpSpPr>
          <p:nvPr/>
        </p:nvGrpSpPr>
        <p:grpSpPr bwMode="auto">
          <a:xfrm>
            <a:off x="3200400" y="4740275"/>
            <a:ext cx="3886200" cy="914400"/>
            <a:chOff x="2064" y="3168"/>
            <a:chExt cx="2448" cy="576"/>
          </a:xfrm>
        </p:grpSpPr>
        <p:sp>
          <p:nvSpPr>
            <p:cNvPr id="66638" name="Rectangle 35"/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39" name="Rectangle 36"/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0" name="Rectangle 37"/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1" name="Rectangle 38"/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42" name="Rectangle 39"/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</p:grpSp>
      <p:grpSp>
        <p:nvGrpSpPr>
          <p:cNvPr id="8" name="Group 40"/>
          <p:cNvGrpSpPr>
            <a:grpSpLocks/>
          </p:cNvGrpSpPr>
          <p:nvPr/>
        </p:nvGrpSpPr>
        <p:grpSpPr bwMode="auto">
          <a:xfrm>
            <a:off x="3429000" y="4740275"/>
            <a:ext cx="3886200" cy="914400"/>
            <a:chOff x="2208" y="3168"/>
            <a:chExt cx="2448" cy="576"/>
          </a:xfrm>
        </p:grpSpPr>
        <p:sp>
          <p:nvSpPr>
            <p:cNvPr id="66633" name="Rectangle 41"/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34" name="Rectangle 42"/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35" name="Rectangle 43"/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36" name="Rectangle 44"/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66637" name="Rectangle 45"/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</p:grpSp>
      <p:grpSp>
        <p:nvGrpSpPr>
          <p:cNvPr id="9" name="Group 46"/>
          <p:cNvGrpSpPr>
            <a:grpSpLocks/>
          </p:cNvGrpSpPr>
          <p:nvPr/>
        </p:nvGrpSpPr>
        <p:grpSpPr bwMode="auto">
          <a:xfrm>
            <a:off x="2743200" y="2743200"/>
            <a:ext cx="4572000" cy="457200"/>
            <a:chOff x="1776" y="1728"/>
            <a:chExt cx="2880" cy="288"/>
          </a:xfrm>
        </p:grpSpPr>
        <p:sp>
          <p:nvSpPr>
            <p:cNvPr id="66630" name="Line 47"/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1" name="Line 48"/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2" name="Line 49"/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50"/>
          <p:cNvGrpSpPr>
            <a:grpSpLocks/>
          </p:cNvGrpSpPr>
          <p:nvPr/>
        </p:nvGrpSpPr>
        <p:grpSpPr bwMode="auto">
          <a:xfrm>
            <a:off x="2971800" y="4740275"/>
            <a:ext cx="4114800" cy="914400"/>
            <a:chOff x="1920" y="3168"/>
            <a:chExt cx="2592" cy="576"/>
          </a:xfrm>
        </p:grpSpPr>
        <p:sp>
          <p:nvSpPr>
            <p:cNvPr id="66611" name="Line 51"/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Line 52"/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Line 53"/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Line 54"/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Line 55"/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Line 56"/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Line 57"/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Line 58"/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Line 59"/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0" name="Line 60"/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Line 61"/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2" name="Line 62"/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3" name="Line 63"/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4" name="Line 64"/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5" name="Line 65"/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6" name="Line 66"/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7" name="Line 67"/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8" name="Line 68"/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9" name="Line 69"/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70"/>
          <p:cNvGrpSpPr>
            <a:grpSpLocks/>
          </p:cNvGrpSpPr>
          <p:nvPr/>
        </p:nvGrpSpPr>
        <p:grpSpPr bwMode="auto">
          <a:xfrm>
            <a:off x="2743200" y="2628900"/>
            <a:ext cx="4572000" cy="685800"/>
            <a:chOff x="1776" y="1656"/>
            <a:chExt cx="2880" cy="432"/>
          </a:xfrm>
        </p:grpSpPr>
        <p:sp>
          <p:nvSpPr>
            <p:cNvPr id="66607" name="Line 71"/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Line 72"/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Line 73"/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Line 74"/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75"/>
          <p:cNvGrpSpPr>
            <a:grpSpLocks/>
          </p:cNvGrpSpPr>
          <p:nvPr/>
        </p:nvGrpSpPr>
        <p:grpSpPr bwMode="auto">
          <a:xfrm>
            <a:off x="2857500" y="4740275"/>
            <a:ext cx="4343400" cy="914400"/>
            <a:chOff x="1848" y="3168"/>
            <a:chExt cx="2736" cy="576"/>
          </a:xfrm>
        </p:grpSpPr>
        <p:sp>
          <p:nvSpPr>
            <p:cNvPr id="66587" name="Line 76"/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Line 77"/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Line 78"/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Line 79"/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Line 80"/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Line 81"/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Line 82"/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Line 83"/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Line 84"/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Line 85"/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Line 86"/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Line 87"/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Line 88"/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Line 89"/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Line 90"/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Line 91"/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Line 92"/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Line 93"/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Line 94"/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Line 95"/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" name="Group 99"/>
          <p:cNvGrpSpPr>
            <a:grpSpLocks/>
          </p:cNvGrpSpPr>
          <p:nvPr/>
        </p:nvGrpSpPr>
        <p:grpSpPr bwMode="auto">
          <a:xfrm>
            <a:off x="5368925" y="1257300"/>
            <a:ext cx="2709863" cy="952500"/>
            <a:chOff x="3477" y="216"/>
            <a:chExt cx="1707" cy="600"/>
          </a:xfrm>
        </p:grpSpPr>
        <p:grpSp>
          <p:nvGrpSpPr>
            <p:cNvPr id="66580" name="Group 100"/>
            <p:cNvGrpSpPr>
              <a:grpSpLocks/>
            </p:cNvGrpSpPr>
            <p:nvPr/>
          </p:nvGrpSpPr>
          <p:grpSpPr bwMode="auto">
            <a:xfrm>
              <a:off x="3477" y="528"/>
              <a:ext cx="1707" cy="288"/>
              <a:chOff x="3477" y="288"/>
              <a:chExt cx="1707" cy="288"/>
            </a:xfrm>
          </p:grpSpPr>
          <p:sp>
            <p:nvSpPr>
              <p:cNvPr id="66582" name="Text Box 101"/>
              <p:cNvSpPr txBox="1">
                <a:spLocks noChangeArrowheads="1"/>
              </p:cNvSpPr>
              <p:nvPr/>
            </p:nvSpPr>
            <p:spPr bwMode="auto">
              <a:xfrm>
                <a:off x="3477" y="288"/>
                <a:ext cx="74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/>
                  <a:t>4 users</a:t>
                </a:r>
                <a:endParaRPr lang="fr-FR" altLang="en-US"/>
              </a:p>
            </p:txBody>
          </p:sp>
          <p:sp>
            <p:nvSpPr>
              <p:cNvPr id="66583" name="Rectangle 102"/>
              <p:cNvSpPr>
                <a:spLocks noChangeArrowheads="1"/>
              </p:cNvSpPr>
              <p:nvPr/>
            </p:nvSpPr>
            <p:spPr bwMode="auto">
              <a:xfrm>
                <a:off x="4464" y="352"/>
                <a:ext cx="144" cy="144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66584" name="Rectangle 103"/>
              <p:cNvSpPr>
                <a:spLocks noChangeArrowheads="1"/>
              </p:cNvSpPr>
              <p:nvPr/>
            </p:nvSpPr>
            <p:spPr bwMode="auto">
              <a:xfrm>
                <a:off x="4656" y="352"/>
                <a:ext cx="144" cy="144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66585" name="Rectangle 104"/>
              <p:cNvSpPr>
                <a:spLocks noChangeArrowheads="1"/>
              </p:cNvSpPr>
              <p:nvPr/>
            </p:nvSpPr>
            <p:spPr bwMode="auto">
              <a:xfrm>
                <a:off x="4848" y="352"/>
                <a:ext cx="144" cy="144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66586" name="Rectangle 105"/>
              <p:cNvSpPr>
                <a:spLocks noChangeArrowheads="1"/>
              </p:cNvSpPr>
              <p:nvPr/>
            </p:nvSpPr>
            <p:spPr bwMode="auto">
              <a:xfrm>
                <a:off x="5040" y="352"/>
                <a:ext cx="144" cy="144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</p:grpSp>
        <p:sp>
          <p:nvSpPr>
            <p:cNvPr id="66581" name="Text Box 106"/>
            <p:cNvSpPr txBox="1">
              <a:spLocks noChangeArrowheads="1"/>
            </p:cNvSpPr>
            <p:nvPr/>
          </p:nvSpPr>
          <p:spPr bwMode="auto">
            <a:xfrm>
              <a:off x="3480" y="216"/>
              <a:ext cx="91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eaLnBrk="1" hangingPunct="1"/>
              <a:r>
                <a:rPr lang="en-US" altLang="en-US"/>
                <a:t>Example:</a:t>
              </a:r>
              <a:endParaRPr lang="fr-F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48500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5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5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55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5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7" grpId="0" animBg="1"/>
      <p:bldP spid="55308" grpId="0" animBg="1"/>
      <p:bldP spid="55309" grpId="0" animBg="1"/>
      <p:bldP spid="55310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09" name="Group 347"/>
          <p:cNvGrpSpPr>
            <a:grpSpLocks/>
          </p:cNvGrpSpPr>
          <p:nvPr/>
        </p:nvGrpSpPr>
        <p:grpSpPr bwMode="auto">
          <a:xfrm>
            <a:off x="6327775" y="2809875"/>
            <a:ext cx="1162050" cy="714375"/>
            <a:chOff x="1871277" y="1576300"/>
            <a:chExt cx="1128371" cy="437861"/>
          </a:xfrm>
        </p:grpSpPr>
        <p:sp>
          <p:nvSpPr>
            <p:cNvPr id="42" name="Oval 41"/>
            <p:cNvSpPr/>
            <p:nvPr/>
          </p:nvSpPr>
          <p:spPr bwMode="auto">
            <a:xfrm flipV="1">
              <a:off x="1874360" y="1695009"/>
              <a:ext cx="1125288" cy="31915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3" name="Rectangle 42"/>
            <p:cNvSpPr/>
            <p:nvPr/>
          </p:nvSpPr>
          <p:spPr bwMode="auto">
            <a:xfrm>
              <a:off x="1871277" y="1739768"/>
              <a:ext cx="1128371" cy="11579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" name="Oval 43"/>
            <p:cNvSpPr/>
            <p:nvPr/>
          </p:nvSpPr>
          <p:spPr bwMode="auto">
            <a:xfrm flipV="1">
              <a:off x="1871277" y="1576300"/>
              <a:ext cx="1125288" cy="31915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" name="Freeform 44"/>
            <p:cNvSpPr/>
            <p:nvPr/>
          </p:nvSpPr>
          <p:spPr bwMode="auto">
            <a:xfrm>
              <a:off x="2159536" y="1673602"/>
              <a:ext cx="548771" cy="160549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" name="Freeform 45"/>
            <p:cNvSpPr/>
            <p:nvPr/>
          </p:nvSpPr>
          <p:spPr bwMode="auto">
            <a:xfrm>
              <a:off x="2102501" y="1632735"/>
              <a:ext cx="662841" cy="11189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" name="Freeform 46"/>
            <p:cNvSpPr/>
            <p:nvPr/>
          </p:nvSpPr>
          <p:spPr bwMode="auto">
            <a:xfrm>
              <a:off x="2537201" y="1728092"/>
              <a:ext cx="243555" cy="9633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" name="Freeform 47"/>
            <p:cNvSpPr/>
            <p:nvPr/>
          </p:nvSpPr>
          <p:spPr bwMode="auto">
            <a:xfrm>
              <a:off x="2090169" y="1730038"/>
              <a:ext cx="240473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9" name="Straight Connector 48"/>
            <p:cNvCxnSpPr>
              <a:endCxn id="44" idx="2"/>
            </p:cNvCxnSpPr>
            <p:nvPr/>
          </p:nvCxnSpPr>
          <p:spPr bwMode="auto">
            <a:xfrm flipH="1" flipV="1">
              <a:off x="1871277" y="1736849"/>
              <a:ext cx="3083" cy="1235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 bwMode="auto">
            <a:xfrm flipH="1" flipV="1">
              <a:off x="2996565" y="1734903"/>
              <a:ext cx="3083" cy="12260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61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89857" y="406400"/>
            <a:ext cx="8001000" cy="768350"/>
          </a:xfrm>
        </p:spPr>
        <p:txBody>
          <a:bodyPr/>
          <a:lstStyle/>
          <a:p>
            <a:pPr eaLnBrk="1" hangingPunct="1"/>
            <a:r>
              <a:rPr lang="en-US" altLang="en-US" sz="3600" dirty="0">
                <a:ea typeface="ＭＳ Ｐゴシック" charset="-128"/>
              </a:rPr>
              <a:t>Packet </a:t>
            </a:r>
            <a:r>
              <a:rPr lang="en-US" altLang="en-US" sz="3600" dirty="0" smtClean="0">
                <a:ea typeface="ＭＳ Ｐゴシック" charset="-128"/>
              </a:rPr>
              <a:t>Switching </a:t>
            </a:r>
            <a:r>
              <a:rPr lang="en-US" altLang="en-US" sz="3600" dirty="0">
                <a:ea typeface="ＭＳ Ｐゴシック" charset="-128"/>
              </a:rPr>
              <a:t>V</a:t>
            </a:r>
            <a:r>
              <a:rPr lang="en-US" altLang="en-US" sz="3600" dirty="0" smtClean="0">
                <a:ea typeface="ＭＳ Ｐゴシック" charset="-128"/>
              </a:rPr>
              <a:t>ersus </a:t>
            </a:r>
            <a:r>
              <a:rPr lang="en-US" altLang="en-US" sz="3600" dirty="0">
                <a:ea typeface="ＭＳ Ｐゴシック" charset="-128"/>
              </a:rPr>
              <a:t>C</a:t>
            </a:r>
            <a:r>
              <a:rPr lang="en-US" altLang="en-US" sz="3600" dirty="0" smtClean="0">
                <a:ea typeface="ＭＳ Ｐゴシック" charset="-128"/>
              </a:rPr>
              <a:t>ircuit </a:t>
            </a:r>
            <a:r>
              <a:rPr lang="en-US" altLang="en-US" sz="3600" dirty="0">
                <a:ea typeface="ＭＳ Ｐゴシック" charset="-128"/>
              </a:rPr>
              <a:t>S</a:t>
            </a:r>
            <a:r>
              <a:rPr lang="en-US" altLang="en-US" sz="3600" dirty="0" smtClean="0">
                <a:ea typeface="ＭＳ Ｐゴシック" charset="-128"/>
              </a:rPr>
              <a:t>witching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68613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6881" y="1806802"/>
            <a:ext cx="4074319" cy="4648200"/>
          </a:xfrm>
        </p:spPr>
        <p:txBody>
          <a:bodyPr/>
          <a:lstStyle/>
          <a:p>
            <a:pPr marL="231775" indent="-231775" eaLnBrk="1" hangingPunct="1">
              <a:buSzPct val="75000"/>
              <a:buFont typeface="Wingdings" charset="2"/>
              <a:buNone/>
              <a:tabLst>
                <a:tab pos="566738" algn="l"/>
              </a:tabLst>
            </a:pPr>
            <a:r>
              <a:rPr lang="en-US" altLang="en-US" sz="2400" dirty="0">
                <a:solidFill>
                  <a:srgbClr val="000099"/>
                </a:solidFill>
                <a:ea typeface="ＭＳ Ｐゴシック" charset="-128"/>
              </a:rPr>
              <a:t>E</a:t>
            </a:r>
            <a:r>
              <a:rPr lang="en-US" altLang="en-US" sz="2400" dirty="0" smtClean="0">
                <a:solidFill>
                  <a:srgbClr val="000099"/>
                </a:solidFill>
                <a:ea typeface="ＭＳ Ｐゴシック" charset="-128"/>
              </a:rPr>
              <a:t>xample</a:t>
            </a:r>
            <a:r>
              <a:rPr lang="en-US" altLang="en-US" sz="2400" dirty="0">
                <a:solidFill>
                  <a:srgbClr val="000099"/>
                </a:solidFill>
                <a:ea typeface="ＭＳ Ｐゴシック" charset="-128"/>
              </a:rPr>
              <a:t>:</a:t>
            </a:r>
          </a:p>
          <a:p>
            <a:pPr marL="231775" indent="-231775" eaLnBrk="1" hangingPunct="1">
              <a:buSzTx/>
              <a:tabLst>
                <a:tab pos="566738" algn="l"/>
              </a:tabLst>
            </a:pPr>
            <a:r>
              <a:rPr lang="en-US" altLang="en-US" sz="2400" dirty="0">
                <a:ea typeface="ＭＳ Ｐゴシック" charset="-128"/>
              </a:rPr>
              <a:t>1 Mb/s link</a:t>
            </a:r>
          </a:p>
          <a:p>
            <a:pPr marL="231775" indent="-231775" eaLnBrk="1" hangingPunct="1">
              <a:buSzTx/>
              <a:tabLst>
                <a:tab pos="566738" algn="l"/>
              </a:tabLst>
            </a:pPr>
            <a:r>
              <a:rPr lang="en-US" altLang="en-US" sz="2400" dirty="0">
                <a:ea typeface="ＭＳ Ｐゴシック" charset="-128"/>
              </a:rPr>
              <a:t>E</a:t>
            </a:r>
            <a:r>
              <a:rPr lang="en-US" altLang="en-US" sz="2400" dirty="0" smtClean="0">
                <a:ea typeface="ＭＳ Ｐゴシック" charset="-128"/>
              </a:rPr>
              <a:t>ach </a:t>
            </a:r>
            <a:r>
              <a:rPr lang="en-US" altLang="en-US" sz="2400" dirty="0">
                <a:ea typeface="ＭＳ Ｐゴシック" charset="-128"/>
              </a:rPr>
              <a:t>user: </a:t>
            </a: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en-US" sz="2000" dirty="0"/>
              <a:t>100 kb/s when </a:t>
            </a:r>
            <a:r>
              <a:rPr lang="ja-JP" altLang="en-US" sz="2000" dirty="0">
                <a:ea typeface="ＭＳ Ｐゴシック" charset="-128"/>
              </a:rPr>
              <a:t>“</a:t>
            </a:r>
            <a:r>
              <a:rPr lang="en-US" altLang="ja-JP" sz="2000" dirty="0">
                <a:ea typeface="ＭＳ Ｐゴシック" charset="-128"/>
              </a:rPr>
              <a:t>active</a:t>
            </a:r>
            <a:r>
              <a:rPr lang="ja-JP" altLang="en-US" sz="2000" dirty="0">
                <a:ea typeface="ＭＳ Ｐゴシック" charset="-128"/>
              </a:rPr>
              <a:t>”</a:t>
            </a:r>
            <a:endParaRPr lang="en-US" altLang="ja-JP" sz="2000" dirty="0">
              <a:ea typeface="ＭＳ Ｐゴシック" charset="-128"/>
            </a:endParaRP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en-US" sz="2000" dirty="0"/>
              <a:t>active 10% of time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endParaRPr lang="en-US" altLang="en-US" sz="2000" dirty="0"/>
          </a:p>
          <a:p>
            <a:pPr marL="231775" indent="-231775" eaLnBrk="1" hangingPunct="1">
              <a:tabLst>
                <a:tab pos="566738" algn="l"/>
              </a:tabLst>
            </a:pPr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C</a:t>
            </a:r>
            <a:r>
              <a:rPr lang="en-US" altLang="en-US" sz="2400" i="1" dirty="0" smtClean="0">
                <a:solidFill>
                  <a:srgbClr val="CC0000"/>
                </a:solidFill>
                <a:ea typeface="ＭＳ Ｐゴシック" charset="-128"/>
              </a:rPr>
              <a:t>ircuit-switching</a:t>
            </a:r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:</a:t>
            </a:r>
            <a:r>
              <a:rPr lang="en-US" altLang="en-US" sz="2400" dirty="0">
                <a:ea typeface="ＭＳ Ｐゴシック" charset="-128"/>
              </a:rPr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en-US" sz="2000" dirty="0"/>
              <a:t>10 users</a:t>
            </a:r>
          </a:p>
          <a:p>
            <a:pPr marL="231775" indent="-231775" eaLnBrk="1" hangingPunct="1">
              <a:tabLst>
                <a:tab pos="566738" algn="l"/>
              </a:tabLst>
            </a:pPr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P</a:t>
            </a:r>
            <a:r>
              <a:rPr lang="en-US" altLang="en-US" sz="2400" i="1" dirty="0" smtClean="0">
                <a:solidFill>
                  <a:srgbClr val="CC0000"/>
                </a:solidFill>
                <a:ea typeface="ＭＳ Ｐゴシック" charset="-128"/>
              </a:rPr>
              <a:t>acket </a:t>
            </a:r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switching:</a:t>
            </a:r>
            <a:r>
              <a:rPr lang="en-US" altLang="en-US" sz="2400" dirty="0">
                <a:ea typeface="ＭＳ Ｐゴシック" charset="-128"/>
              </a:rPr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en-US" sz="2000" dirty="0"/>
              <a:t>with 35 users, probability &gt; 10 active at same time is less than .</a:t>
            </a:r>
            <a:r>
              <a:rPr lang="en-US" altLang="en-US" sz="2000" dirty="0" smtClean="0"/>
              <a:t>0004</a:t>
            </a:r>
            <a:endParaRPr lang="en-US" altLang="en-US" sz="2000" dirty="0"/>
          </a:p>
          <a:p>
            <a:pPr marL="231775" indent="-231775" eaLnBrk="1" hangingPunct="1">
              <a:tabLst>
                <a:tab pos="566738" algn="l"/>
              </a:tabLst>
            </a:pPr>
            <a:endParaRPr lang="en-US" altLang="en-US" sz="2400" dirty="0">
              <a:ea typeface="ＭＳ Ｐゴシック" charset="-128"/>
            </a:endParaRPr>
          </a:p>
        </p:txBody>
      </p:sp>
      <p:sp>
        <p:nvSpPr>
          <p:cNvPr id="68614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28625" y="1187679"/>
            <a:ext cx="8715375" cy="609600"/>
          </a:xfrm>
        </p:spPr>
        <p:txBody>
          <a:bodyPr/>
          <a:lstStyle/>
          <a:p>
            <a:pPr eaLnBrk="1" hangingPunct="1">
              <a:buFont typeface="Wingdings" charset="2"/>
              <a:buNone/>
            </a:pPr>
            <a:r>
              <a:rPr lang="en-US" altLang="en-US" dirty="0" smtClean="0">
                <a:solidFill>
                  <a:srgbClr val="CC0000"/>
                </a:solidFill>
                <a:ea typeface="ＭＳ Ｐゴシック" charset="-128"/>
              </a:rPr>
              <a:t>Packet </a:t>
            </a:r>
            <a:r>
              <a:rPr lang="en-US" altLang="en-US" dirty="0">
                <a:solidFill>
                  <a:srgbClr val="CC0000"/>
                </a:solidFill>
                <a:ea typeface="ＭＳ Ｐゴシック" charset="-128"/>
              </a:rPr>
              <a:t>switching allows more users to use network!</a:t>
            </a:r>
          </a:p>
        </p:txBody>
      </p:sp>
      <p:sp>
        <p:nvSpPr>
          <p:cNvPr id="68615" name="Line 15"/>
          <p:cNvSpPr>
            <a:spLocks noChangeShapeType="1"/>
          </p:cNvSpPr>
          <p:nvPr/>
        </p:nvSpPr>
        <p:spPr bwMode="auto">
          <a:xfrm>
            <a:off x="5380038" y="2562225"/>
            <a:ext cx="838200" cy="4572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6" name="Line 16"/>
          <p:cNvSpPr>
            <a:spLocks noChangeShapeType="1"/>
          </p:cNvSpPr>
          <p:nvPr/>
        </p:nvSpPr>
        <p:spPr bwMode="auto">
          <a:xfrm>
            <a:off x="6218238" y="3019425"/>
            <a:ext cx="203835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7" name="Line 17"/>
          <p:cNvSpPr>
            <a:spLocks noChangeShapeType="1"/>
          </p:cNvSpPr>
          <p:nvPr/>
        </p:nvSpPr>
        <p:spPr bwMode="auto">
          <a:xfrm>
            <a:off x="6218238" y="3171825"/>
            <a:ext cx="20383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8" name="Line 18"/>
          <p:cNvSpPr>
            <a:spLocks noChangeShapeType="1"/>
          </p:cNvSpPr>
          <p:nvPr/>
        </p:nvSpPr>
        <p:spPr bwMode="auto">
          <a:xfrm flipV="1">
            <a:off x="5456238" y="3171825"/>
            <a:ext cx="762000" cy="6096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9" name="Text Box 19"/>
          <p:cNvSpPr txBox="1">
            <a:spLocks noChangeArrowheads="1"/>
          </p:cNvSpPr>
          <p:nvPr/>
        </p:nvSpPr>
        <p:spPr bwMode="auto">
          <a:xfrm>
            <a:off x="5145088" y="2740025"/>
            <a:ext cx="730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2000" i="1">
                <a:solidFill>
                  <a:srgbClr val="000099"/>
                </a:solidFill>
                <a:latin typeface="Gill Sans MT" charset="0"/>
              </a:rPr>
              <a:t>N</a:t>
            </a:r>
            <a:r>
              <a:rPr lang="en-US" altLang="en-US" sz="2000">
                <a:solidFill>
                  <a:srgbClr val="000099"/>
                </a:solidFill>
                <a:latin typeface="Gill Sans MT" charset="0"/>
              </a:rPr>
              <a:t> </a:t>
            </a:r>
          </a:p>
          <a:p>
            <a:pPr algn="ctr">
              <a:lnSpc>
                <a:spcPct val="80000"/>
              </a:lnSpc>
            </a:pPr>
            <a:r>
              <a:rPr lang="en-US" altLang="en-US" sz="2000">
                <a:solidFill>
                  <a:srgbClr val="000099"/>
                </a:solidFill>
                <a:latin typeface="Gill Sans MT" charset="0"/>
              </a:rPr>
              <a:t>users</a:t>
            </a:r>
          </a:p>
        </p:txBody>
      </p:sp>
      <p:sp>
        <p:nvSpPr>
          <p:cNvPr id="68620" name="Text Box 20"/>
          <p:cNvSpPr txBox="1">
            <a:spLocks noChangeArrowheads="1"/>
          </p:cNvSpPr>
          <p:nvPr/>
        </p:nvSpPr>
        <p:spPr bwMode="auto">
          <a:xfrm>
            <a:off x="7542213" y="3303588"/>
            <a:ext cx="1468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/>
              <a:t>1 Mbps link</a:t>
            </a:r>
          </a:p>
        </p:txBody>
      </p:sp>
      <p:sp>
        <p:nvSpPr>
          <p:cNvPr id="68621" name="Line 47"/>
          <p:cNvSpPr>
            <a:spLocks noChangeShapeType="1"/>
          </p:cNvSpPr>
          <p:nvPr/>
        </p:nvSpPr>
        <p:spPr bwMode="auto">
          <a:xfrm>
            <a:off x="7491413" y="3100388"/>
            <a:ext cx="14097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68622" name="Group 35"/>
          <p:cNvGrpSpPr>
            <a:grpSpLocks/>
          </p:cNvGrpSpPr>
          <p:nvPr/>
        </p:nvGrpSpPr>
        <p:grpSpPr bwMode="auto">
          <a:xfrm>
            <a:off x="4719639" y="4767261"/>
            <a:ext cx="4256088" cy="990599"/>
            <a:chOff x="3016" y="3097"/>
            <a:chExt cx="2681" cy="624"/>
          </a:xfrm>
        </p:grpSpPr>
        <p:sp>
          <p:nvSpPr>
            <p:cNvPr id="68632" name="Text Box 48"/>
            <p:cNvSpPr txBox="1">
              <a:spLocks noChangeArrowheads="1"/>
            </p:cNvSpPr>
            <p:nvPr/>
          </p:nvSpPr>
          <p:spPr bwMode="auto">
            <a:xfrm>
              <a:off x="3016" y="3097"/>
              <a:ext cx="268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Calibri" charset="0"/>
                  <a:ea typeface="Calibri" charset="0"/>
                  <a:cs typeface="Calibri" charset="0"/>
                </a:rPr>
                <a:t>Q:</a:t>
              </a:r>
              <a:r>
                <a:rPr lang="en-US" altLang="en-US" dirty="0">
                  <a:latin typeface="Calibri" charset="0"/>
                  <a:ea typeface="Calibri" charset="0"/>
                  <a:cs typeface="Calibri" charset="0"/>
                </a:rPr>
                <a:t> how did we get value 0.0004?</a:t>
              </a:r>
            </a:p>
          </p:txBody>
        </p:sp>
        <p:sp>
          <p:nvSpPr>
            <p:cNvPr id="68633" name="Text Box 48"/>
            <p:cNvSpPr txBox="1">
              <a:spLocks noChangeArrowheads="1"/>
            </p:cNvSpPr>
            <p:nvPr/>
          </p:nvSpPr>
          <p:spPr bwMode="auto">
            <a:xfrm>
              <a:off x="3031" y="3430"/>
              <a:ext cx="257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Calibri" charset="0"/>
                  <a:ea typeface="Calibri" charset="0"/>
                  <a:cs typeface="Calibri" charset="0"/>
                </a:rPr>
                <a:t>Q:</a:t>
              </a:r>
              <a:r>
                <a:rPr lang="en-US" altLang="en-US" dirty="0">
                  <a:latin typeface="Calibri" charset="0"/>
                  <a:ea typeface="Calibri" charset="0"/>
                  <a:cs typeface="Calibri" charset="0"/>
                </a:rPr>
                <a:t> what happens if &gt; 35 users ?</a:t>
              </a:r>
            </a:p>
          </p:txBody>
        </p:sp>
      </p:grpSp>
      <p:sp>
        <p:nvSpPr>
          <p:cNvPr id="68623" name="Text Box 34"/>
          <p:cNvSpPr txBox="1">
            <a:spLocks noChangeArrowheads="1"/>
          </p:cNvSpPr>
          <p:nvPr/>
        </p:nvSpPr>
        <p:spPr bwMode="auto">
          <a:xfrm rot="5273514">
            <a:off x="4791869" y="2780507"/>
            <a:ext cx="73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 b="1"/>
              <a:t>…..</a:t>
            </a:r>
          </a:p>
        </p:txBody>
      </p:sp>
      <p:grpSp>
        <p:nvGrpSpPr>
          <p:cNvPr id="68624" name="Group 37"/>
          <p:cNvGrpSpPr>
            <a:grpSpLocks/>
          </p:cNvGrpSpPr>
          <p:nvPr/>
        </p:nvGrpSpPr>
        <p:grpSpPr bwMode="auto">
          <a:xfrm>
            <a:off x="4646613" y="2066925"/>
            <a:ext cx="779462" cy="679450"/>
            <a:chOff x="-44" y="1473"/>
            <a:chExt cx="981" cy="1105"/>
          </a:xfrm>
        </p:grpSpPr>
        <p:pic>
          <p:nvPicPr>
            <p:cNvPr id="68630" name="Picture 3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631" name="Freeform 3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8625" name="Group 40"/>
          <p:cNvGrpSpPr>
            <a:grpSpLocks/>
          </p:cNvGrpSpPr>
          <p:nvPr/>
        </p:nvGrpSpPr>
        <p:grpSpPr bwMode="auto">
          <a:xfrm>
            <a:off x="4651375" y="3392488"/>
            <a:ext cx="779463" cy="679450"/>
            <a:chOff x="-44" y="1473"/>
            <a:chExt cx="981" cy="1105"/>
          </a:xfrm>
        </p:grpSpPr>
        <p:pic>
          <p:nvPicPr>
            <p:cNvPr id="68628" name="Picture 4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629" name="Freeform 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6628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6263" y="1784350"/>
            <a:ext cx="8196263" cy="46482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G</a:t>
            </a:r>
            <a:r>
              <a:rPr lang="en-US" altLang="en-US" sz="2400" dirty="0" smtClean="0">
                <a:ea typeface="ＭＳ Ｐゴシック" charset="-128"/>
              </a:rPr>
              <a:t>reat </a:t>
            </a:r>
            <a:r>
              <a:rPr lang="en-US" altLang="en-US" sz="2400" dirty="0">
                <a:ea typeface="ＭＳ Ｐゴシック" charset="-128"/>
              </a:rPr>
              <a:t>for </a:t>
            </a:r>
            <a:r>
              <a:rPr lang="en-US" altLang="en-US" sz="2400" dirty="0" err="1">
                <a:ea typeface="ＭＳ Ｐゴシック" charset="-128"/>
              </a:rPr>
              <a:t>bursty</a:t>
            </a:r>
            <a:r>
              <a:rPr lang="en-US" altLang="en-US" sz="2400" dirty="0">
                <a:ea typeface="ＭＳ Ｐゴシック" charset="-128"/>
              </a:rPr>
              <a:t> data</a:t>
            </a:r>
          </a:p>
          <a:p>
            <a:pPr marL="682625" lvl="1" indent="-225425" eaLnBrk="1" hangingPunct="1"/>
            <a:r>
              <a:rPr lang="en-US" altLang="en-US" dirty="0"/>
              <a:t>resource sharing</a:t>
            </a:r>
          </a:p>
          <a:p>
            <a:pPr marL="682625" lvl="1" indent="-225425" eaLnBrk="1" hangingPunct="1"/>
            <a:r>
              <a:rPr lang="en-US" altLang="en-US" dirty="0"/>
              <a:t>simpler, no call setup</a:t>
            </a:r>
            <a:endParaRPr lang="en-US" altLang="en-US" sz="2000" dirty="0"/>
          </a:p>
          <a:p>
            <a:pPr marL="287338" indent="-287338" eaLnBrk="1" hangingPunct="1"/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E</a:t>
            </a:r>
            <a:r>
              <a:rPr lang="en-US" altLang="en-US" sz="2400" dirty="0" smtClean="0">
                <a:solidFill>
                  <a:srgbClr val="CC0000"/>
                </a:solidFill>
                <a:ea typeface="ＭＳ Ｐゴシック" charset="-128"/>
              </a:rPr>
              <a:t>xcessive </a:t>
            </a:r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congestion possible:</a:t>
            </a:r>
            <a:r>
              <a:rPr lang="en-US" altLang="en-US" sz="2400" dirty="0">
                <a:ea typeface="ＭＳ Ｐゴシック" charset="-128"/>
              </a:rPr>
              <a:t> packet delay and loss</a:t>
            </a:r>
          </a:p>
          <a:p>
            <a:pPr marL="682625" lvl="1" indent="-225425" eaLnBrk="1" hangingPunct="1"/>
            <a:r>
              <a:rPr lang="en-US" altLang="en-US" dirty="0"/>
              <a:t>protocols needed for reliable data transfer, congestion control</a:t>
            </a:r>
            <a:endParaRPr lang="en-US" altLang="en-US" sz="2000" dirty="0"/>
          </a:p>
          <a:p>
            <a:pPr marL="287338" indent="-287338" eaLnBrk="1" hangingPunct="1"/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Q:</a:t>
            </a:r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 How to provide circuit-like behavior?</a:t>
            </a:r>
          </a:p>
          <a:p>
            <a:pPr marL="682625" lvl="1" indent="-225425" eaLnBrk="1" hangingPunct="1"/>
            <a:r>
              <a:rPr lang="en-US" altLang="en-US" dirty="0"/>
              <a:t>bandwidth guarantees needed for audio/video apps</a:t>
            </a:r>
          </a:p>
          <a:p>
            <a:pPr marL="682625" lvl="1" indent="-225425" eaLnBrk="1" hangingPunct="1"/>
            <a:r>
              <a:rPr lang="en-US" altLang="en-US" dirty="0"/>
              <a:t>still an unsolved problem (chapter 7)</a:t>
            </a:r>
            <a:endParaRPr lang="en-US" altLang="en-US" sz="2000" dirty="0"/>
          </a:p>
        </p:txBody>
      </p:sp>
      <p:sp>
        <p:nvSpPr>
          <p:cNvPr id="70659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6263" y="1174750"/>
            <a:ext cx="7620000" cy="609600"/>
          </a:xfrm>
        </p:spPr>
        <p:txBody>
          <a:bodyPr/>
          <a:lstStyle/>
          <a:p>
            <a:pPr eaLnBrk="1" hangingPunct="1">
              <a:buFont typeface="Wingdings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charset="-128"/>
              </a:rPr>
              <a:t>I</a:t>
            </a:r>
            <a:r>
              <a:rPr lang="en-US" altLang="en-US" smtClean="0">
                <a:solidFill>
                  <a:srgbClr val="CC0000"/>
                </a:solidFill>
                <a:ea typeface="ＭＳ Ｐゴシック" charset="-128"/>
              </a:rPr>
              <a:t>s </a:t>
            </a:r>
            <a:r>
              <a:rPr lang="en-US" altLang="en-US">
                <a:solidFill>
                  <a:srgbClr val="CC0000"/>
                </a:solidFill>
                <a:ea typeface="ＭＳ Ｐゴシック" charset="-128"/>
              </a:rPr>
              <a:t>packet switching a 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dirty="0">
                <a:solidFill>
                  <a:srgbClr val="CC0000"/>
                </a:solidFill>
                <a:ea typeface="ＭＳ Ｐゴシック" charset="-128"/>
              </a:rPr>
              <a:t>slam dunk winner?</a:t>
            </a:r>
            <a:r>
              <a:rPr lang="ja-JP" altLang="en-US" dirty="0">
                <a:solidFill>
                  <a:srgbClr val="CC0000"/>
                </a:solidFill>
                <a:ea typeface="ＭＳ Ｐゴシック" charset="-128"/>
              </a:rPr>
              <a:t>”</a:t>
            </a:r>
            <a:endParaRPr lang="en-US" altLang="en-US" dirty="0">
              <a:solidFill>
                <a:srgbClr val="CC0000"/>
              </a:solidFill>
              <a:ea typeface="ＭＳ Ｐゴシック" charset="-128"/>
            </a:endParaRPr>
          </a:p>
        </p:txBody>
      </p:sp>
      <p:sp>
        <p:nvSpPr>
          <p:cNvPr id="9" name="Rectangle 2"/>
          <p:cNvSpPr txBox="1">
            <a:spLocks noChangeArrowheads="1"/>
          </p:cNvSpPr>
          <p:nvPr/>
        </p:nvSpPr>
        <p:spPr bwMode="auto">
          <a:xfrm>
            <a:off x="489857" y="406400"/>
            <a:ext cx="8001000" cy="76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sz="3600" kern="0" smtClean="0">
                <a:ea typeface="ＭＳ Ｐゴシック" charset="-128"/>
              </a:rPr>
              <a:t>Packet Switching Versus Circuit Switching</a:t>
            </a:r>
            <a:endParaRPr lang="en-US" altLang="en-US" kern="0" dirty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22198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91898" y="491672"/>
            <a:ext cx="8510587" cy="650875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Internet </a:t>
            </a:r>
            <a:r>
              <a:rPr lang="en-US" altLang="en-US" smtClean="0">
                <a:ea typeface="ＭＳ Ｐゴシック" charset="-128"/>
              </a:rPr>
              <a:t>Structure</a:t>
            </a:r>
            <a:r>
              <a:rPr lang="en-US" altLang="en-US">
                <a:ea typeface="ＭＳ Ｐゴシック" charset="-128"/>
              </a:rPr>
              <a:t>: </a:t>
            </a:r>
            <a:r>
              <a:rPr lang="en-US" altLang="en-US" smtClean="0">
                <a:ea typeface="ＭＳ Ｐゴシック" charset="-128"/>
              </a:rPr>
              <a:t>Network </a:t>
            </a:r>
            <a:r>
              <a:rPr lang="en-US" altLang="en-US">
                <a:ea typeface="ＭＳ Ｐゴシック" charset="-128"/>
              </a:rPr>
              <a:t>of </a:t>
            </a:r>
            <a:r>
              <a:rPr lang="en-US" altLang="en-US" smtClean="0">
                <a:ea typeface="ＭＳ Ｐゴシック" charset="-128"/>
              </a:rPr>
              <a:t>Networks</a:t>
            </a:r>
            <a:endParaRPr lang="en-US" altLang="en-US" sz="4400">
              <a:ea typeface="ＭＳ Ｐゴシック" charset="-128"/>
            </a:endParaRPr>
          </a:p>
        </p:txBody>
      </p:sp>
      <p:sp>
        <p:nvSpPr>
          <p:cNvPr id="72707" name="Rectangle 3"/>
          <p:cNvSpPr txBox="1">
            <a:spLocks noChangeArrowheads="1"/>
          </p:cNvSpPr>
          <p:nvPr/>
        </p:nvSpPr>
        <p:spPr bwMode="auto">
          <a:xfrm>
            <a:off x="491899" y="1285421"/>
            <a:ext cx="819626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End systems connect to Internet via </a:t>
            </a:r>
            <a:r>
              <a:rPr lang="en-US" altLang="en-US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access ISPs 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(Internet Service Providers)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charset="0"/>
              <a:buChar char="•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residential, company and university </a:t>
            </a:r>
            <a:r>
              <a:rPr lang="en-US" altLang="en-US" dirty="0" smtClean="0">
                <a:latin typeface="Calibri" charset="0"/>
                <a:ea typeface="Calibri" charset="0"/>
                <a:cs typeface="Calibri" charset="0"/>
              </a:rPr>
              <a:t>ISPs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charset="0"/>
              <a:buChar char="•"/>
            </a:pPr>
            <a:endParaRPr lang="en-US" altLang="en-US" dirty="0">
              <a:latin typeface="Calibri" charset="0"/>
              <a:ea typeface="Calibri" charset="0"/>
              <a:cs typeface="Calibri" charset="0"/>
            </a:endParaRP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Access ISPs in turn must be interconnected. 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charset="0"/>
              <a:buChar char="•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so that any two hosts can send packets to each other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endParaRPr lang="en-US" altLang="en-US" dirty="0" smtClean="0">
              <a:latin typeface="Calibri" charset="0"/>
              <a:ea typeface="Calibri" charset="0"/>
              <a:cs typeface="Calibri" charset="0"/>
            </a:endParaRP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 smtClean="0">
                <a:latin typeface="Calibri" charset="0"/>
                <a:ea typeface="Calibri" charset="0"/>
                <a:cs typeface="Calibri" charset="0"/>
              </a:rPr>
              <a:t>Resulting 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network of networks is very complex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charset="0"/>
              <a:buChar char="•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evolution was driven by </a:t>
            </a:r>
            <a:r>
              <a:rPr lang="en-US" altLang="en-US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economics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and </a:t>
            </a:r>
            <a:r>
              <a:rPr lang="en-US" altLang="en-US" dirty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national policies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endParaRPr lang="en-US" altLang="en-US" dirty="0" smtClean="0">
              <a:latin typeface="Calibri" charset="0"/>
              <a:ea typeface="Calibri" charset="0"/>
              <a:cs typeface="Calibri" charset="0"/>
            </a:endParaRP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dirty="0" smtClean="0">
                <a:latin typeface="Calibri" charset="0"/>
                <a:ea typeface="Calibri" charset="0"/>
                <a:cs typeface="Calibri" charset="0"/>
              </a:rPr>
              <a:t>Let</a:t>
            </a:r>
            <a:r>
              <a:rPr lang="ja-JP" altLang="en-US" dirty="0">
                <a:latin typeface="Calibri" charset="0"/>
                <a:ea typeface="Calibri" charset="0"/>
                <a:cs typeface="Calibri" charset="0"/>
              </a:rPr>
              <a:t>’</a:t>
            </a:r>
            <a:r>
              <a:rPr lang="en-US" altLang="ja-JP" dirty="0">
                <a:latin typeface="Calibri" charset="0"/>
                <a:ea typeface="Calibri" charset="0"/>
                <a:cs typeface="Calibri" charset="0"/>
              </a:rPr>
              <a:t>s take a stepwise approach to describe current Internet structure</a:t>
            </a:r>
            <a:endParaRPr lang="en-US" altLang="en-US" dirty="0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9637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3073" y="1256942"/>
            <a:ext cx="8204200" cy="906463"/>
          </a:xfrm>
        </p:spPr>
        <p:txBody>
          <a:bodyPr/>
          <a:lstStyle/>
          <a:p>
            <a:pPr marL="0" indent="0" eaLnBrk="1" hangingPunct="1">
              <a:buSzPct val="75000"/>
              <a:buFont typeface="Wingdings" charset="2"/>
              <a:buNone/>
            </a:pPr>
            <a:r>
              <a:rPr lang="en-US" altLang="en-US" sz="2400">
                <a:solidFill>
                  <a:srgbClr val="CC0000"/>
                </a:solidFill>
                <a:ea typeface="ＭＳ Ｐゴシック" charset="-128"/>
              </a:rPr>
              <a:t>Question: </a:t>
            </a:r>
            <a:r>
              <a:rPr lang="en-US" altLang="en-US" sz="2400">
                <a:ea typeface="ＭＳ Ｐゴシック" charset="-128"/>
              </a:rPr>
              <a:t>given millions of access ISPs, how to connect them together?</a:t>
            </a:r>
          </a:p>
          <a:p>
            <a:pPr marL="0" indent="0" eaLnBrk="1" hangingPunct="1">
              <a:buSzPct val="75000"/>
              <a:buFont typeface="Wingdings" charset="2"/>
              <a:buNone/>
            </a:pPr>
            <a:endParaRPr lang="en-US" altLang="en-US" sz="2400" dirty="0">
              <a:ea typeface="ＭＳ Ｐゴシック" charset="-128"/>
            </a:endParaRPr>
          </a:p>
        </p:txBody>
      </p:sp>
      <p:grpSp>
        <p:nvGrpSpPr>
          <p:cNvPr id="74756" name="Group 5"/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4759" name="Group 2"/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4811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2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0" name="Group 131"/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4809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0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1" name="Group 135"/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4807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8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2" name="Group 138"/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4805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6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3" name="Group 141"/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4803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4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4" name="Group 144"/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4801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2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5" name="Group 147"/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4799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0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6" name="Group 150"/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4797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8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7" name="Group 153"/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4795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6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8" name="Group 156"/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4793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4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9" name="Group 160"/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4791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2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0" name="Group 163"/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4789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0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1" name="Group 166"/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4787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8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2" name="Group 169"/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4785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6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3" name="Group 172"/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4783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4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4" name="Group 175"/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4781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2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74775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6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7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8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9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80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63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Structure: Network of Networks</a:t>
            </a:r>
            <a:endParaRPr lang="en-US" altLang="en-US" sz="4400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312769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86707" y="1345907"/>
            <a:ext cx="8204200" cy="673100"/>
          </a:xfrm>
        </p:spPr>
        <p:txBody>
          <a:bodyPr/>
          <a:lstStyle/>
          <a:p>
            <a:pPr marL="0" indent="0" eaLnBrk="1" hangingPunct="1">
              <a:buSzPct val="75000"/>
              <a:buFont typeface="Wingdings" charset="2"/>
              <a:buNone/>
            </a:pPr>
            <a:r>
              <a:rPr lang="en-US" altLang="en-US" sz="2400" i="1">
                <a:solidFill>
                  <a:srgbClr val="CC0000"/>
                </a:solidFill>
                <a:ea typeface="ＭＳ Ｐゴシック" charset="-128"/>
              </a:rPr>
              <a:t>Option: </a:t>
            </a:r>
            <a:r>
              <a:rPr lang="en-US" altLang="en-US" sz="2400" i="1">
                <a:ea typeface="ＭＳ Ｐゴシック" charset="-128"/>
              </a:rPr>
              <a:t>connect each access ISP to every other access ISP? </a:t>
            </a:r>
          </a:p>
          <a:p>
            <a:pPr marL="0" indent="0" eaLnBrk="1" hangingPunct="1">
              <a:buSzPct val="75000"/>
              <a:buFont typeface="Wingdings" charset="2"/>
              <a:buNone/>
            </a:pPr>
            <a:endParaRPr lang="en-US" altLang="en-US" sz="2400" dirty="0">
              <a:ea typeface="ＭＳ Ｐゴシック" charset="-128"/>
            </a:endParaRPr>
          </a:p>
        </p:txBody>
      </p:sp>
      <p:grpSp>
        <p:nvGrpSpPr>
          <p:cNvPr id="76804" name="Group 141"/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76912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3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05" name="Group 144"/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76910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1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06" name="TextBox 181"/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76807" name="TextBox 182"/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76808" name="TextBox 183"/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grpSp>
        <p:nvGrpSpPr>
          <p:cNvPr id="19" name="Group 25"/>
          <p:cNvGrpSpPr>
            <a:grpSpLocks/>
          </p:cNvGrpSpPr>
          <p:nvPr/>
        </p:nvGrpSpPr>
        <p:grpSpPr bwMode="auto">
          <a:xfrm>
            <a:off x="908050" y="2281238"/>
            <a:ext cx="7361238" cy="3768725"/>
            <a:chOff x="888125" y="2295063"/>
            <a:chExt cx="7361771" cy="3769689"/>
          </a:xfrm>
        </p:grpSpPr>
        <p:cxnSp>
          <p:nvCxnSpPr>
            <p:cNvPr id="76890" name="Straight Connector 7"/>
            <p:cNvCxnSpPr>
              <a:cxnSpLocks noChangeShapeType="1"/>
              <a:stCxn id="76852" idx="0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1" name="Straight Connector 188"/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2" name="Straight Connector 190"/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3" name="Straight Connector 192"/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4" name="Straight Connector 195"/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5" name="Straight Connector 197"/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6" name="Straight Connector 199"/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7" name="Straight Connector 201"/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8" name="Straight Connector 203"/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9" name="Straight Connector 204"/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0" name="Straight Connector 207"/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1" name="Straight Connector 209"/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2" name="Straight Connector 211"/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3" name="Straight Connector 213"/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4" name="Straight Connector 215"/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6905" name="TextBox 24"/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76906" name="TextBox 218"/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76907" name="TextBox 219"/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76908" name="TextBox 220"/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76909" name="TextBox 221"/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</p:grpSp>
      <p:grpSp>
        <p:nvGrpSpPr>
          <p:cNvPr id="20" name="Group 223"/>
          <p:cNvGrpSpPr>
            <a:grpSpLocks/>
          </p:cNvGrpSpPr>
          <p:nvPr/>
        </p:nvGrpSpPr>
        <p:grpSpPr bwMode="auto">
          <a:xfrm>
            <a:off x="1158875" y="2305050"/>
            <a:ext cx="7094538" cy="3695700"/>
            <a:chOff x="862570" y="2361120"/>
            <a:chExt cx="7094553" cy="3695520"/>
          </a:xfrm>
        </p:grpSpPr>
        <p:cxnSp>
          <p:nvCxnSpPr>
            <p:cNvPr id="76875" name="Straight Connector 224"/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6" name="Straight Connector 225"/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7" name="Straight Connector 226"/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8" name="Straight Connector 227"/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9" name="Straight Connector 228"/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0" name="Straight Connector 229"/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1" name="Straight Connector 230"/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2" name="Straight Connector 231"/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3" name="Straight Connector 232"/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4" name="Straight Connector 233"/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5" name="Straight Connector 234"/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6" name="Straight Connector 235"/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7" name="Straight Connector 236"/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8" name="Straight Connector 237"/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9" name="Straight Connector 238"/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" name="Group 239"/>
          <p:cNvGrpSpPr>
            <a:grpSpLocks/>
          </p:cNvGrpSpPr>
          <p:nvPr/>
        </p:nvGrpSpPr>
        <p:grpSpPr bwMode="auto">
          <a:xfrm>
            <a:off x="1095375" y="2195513"/>
            <a:ext cx="7158038" cy="3798887"/>
            <a:chOff x="799176" y="2251902"/>
            <a:chExt cx="7158126" cy="3799069"/>
          </a:xfrm>
        </p:grpSpPr>
        <p:cxnSp>
          <p:nvCxnSpPr>
            <p:cNvPr id="76860" name="Straight Connector 240"/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1" name="Straight Connector 241"/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2" name="Straight Connector 242"/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3" name="Straight Connector 243"/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4" name="Straight Connector 244"/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5" name="Straight Connector 245"/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6" name="Straight Connector 246"/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7" name="Straight Connector 247"/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8" name="Straight Connector 248"/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9" name="Straight Connector 249"/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0" name="Straight Connector 250"/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1" name="Straight Connector 251"/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2" name="Straight Connector 252"/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3" name="Straight Connector 253"/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4" name="Straight Connector 254"/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7" name="TextBox 26"/>
          <p:cNvSpPr txBox="1">
            <a:spLocks noChangeArrowheads="1"/>
          </p:cNvSpPr>
          <p:nvPr/>
        </p:nvSpPr>
        <p:spPr bwMode="auto">
          <a:xfrm>
            <a:off x="2497138" y="340360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/>
              <a:t>connecting each access ISP to each other directly </a:t>
            </a:r>
            <a:r>
              <a:rPr lang="en-US" altLang="en-US" i="1">
                <a:solidFill>
                  <a:srgbClr val="CC0000"/>
                </a:solidFill>
              </a:rPr>
              <a:t>doesn’t scale: </a:t>
            </a:r>
            <a:r>
              <a:rPr lang="en-US" altLang="en-US"/>
              <a:t>O(</a:t>
            </a:r>
            <a:r>
              <a:rPr lang="en-US" altLang="en-US" i="1"/>
              <a:t>N</a:t>
            </a:r>
            <a:r>
              <a:rPr lang="en-US" altLang="en-US" baseline="30000"/>
              <a:t>2</a:t>
            </a:r>
            <a:r>
              <a:rPr lang="en-US" altLang="en-US"/>
              <a:t>) connections.</a:t>
            </a:r>
          </a:p>
        </p:txBody>
      </p:sp>
      <p:grpSp>
        <p:nvGrpSpPr>
          <p:cNvPr id="76815" name="Group 2"/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76858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9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6" name="Group 131"/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76856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7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7" name="Group 153"/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76854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5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8" name="Group 138"/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76852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3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9" name="Group 150"/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76850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1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0" name="Group 156"/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76848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9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21" name="TextBox 4"/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grpSp>
        <p:nvGrpSpPr>
          <p:cNvPr id="76822" name="Group 147"/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76846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7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3" name="Group 160"/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76844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4" name="Group 163"/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76842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3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5" name="Group 166"/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76840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1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26" name="TextBox 179"/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grpSp>
        <p:nvGrpSpPr>
          <p:cNvPr id="76827" name="Group 135"/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76838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9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8" name="Group 169"/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76836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7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9" name="Group 172"/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76834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5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30" name="Group 175"/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76832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3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31" name="TextBox 180"/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116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Structure: Network of Networks</a:t>
            </a:r>
            <a:endParaRPr lang="en-US" altLang="en-US" sz="4400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89349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6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851" name="Group 5"/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8961" name="Group 2"/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9013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4" name="TextBox 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2" name="Group 131"/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9011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2" name="TextBox 13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3" name="Group 135"/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9009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0" name="TextBox 13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4" name="Group 138"/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9007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8" name="TextBox 140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5" name="Group 141"/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9005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6" name="TextBox 143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6" name="Group 144"/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9003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4" name="TextBox 146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7" name="Group 147"/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9001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2" name="TextBox 149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8" name="Group 150"/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8999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0" name="TextBox 15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9" name="Group 153"/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8997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8" name="TextBox 15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0" name="Group 156"/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8995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6" name="TextBox 15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1" name="Group 160"/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8993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4" name="TextBox 162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2" name="Group 163"/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8991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2" name="TextBox 165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3" name="Group 166"/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8989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0" name="TextBox 168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4" name="Group 169"/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8987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8" name="TextBox 171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5" name="Group 172"/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8985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6" name="TextBox 174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6" name="Group 175"/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8983" name="Freeform 84"/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4" name="TextBox 177"/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78977" name="TextBox 4"/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78" name="TextBox 179"/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79" name="TextBox 180"/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80" name="TextBox 181"/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81" name="TextBox 182"/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82" name="TextBox 183"/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78852" name="Rectangle 3"/>
          <p:cNvSpPr txBox="1">
            <a:spLocks noChangeArrowheads="1"/>
          </p:cNvSpPr>
          <p:nvPr/>
        </p:nvSpPr>
        <p:spPr bwMode="auto">
          <a:xfrm>
            <a:off x="464344" y="1225665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Option: 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connect each access ISP to one global transit ISP? 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dirty="0" smtClean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Customer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 and </a:t>
            </a:r>
            <a:r>
              <a:rPr lang="en-US" dirty="0" smtClean="0">
                <a:solidFill>
                  <a:srgbClr val="C00000"/>
                </a:solidFill>
                <a:latin typeface="Calibri" charset="0"/>
                <a:ea typeface="Calibri" charset="0"/>
                <a:cs typeface="Calibri" charset="0"/>
              </a:rPr>
              <a:t>provider </a:t>
            </a:r>
            <a:r>
              <a:rPr lang="en-US" dirty="0" smtClean="0">
                <a:latin typeface="Calibri" charset="0"/>
                <a:ea typeface="Calibri" charset="0"/>
                <a:cs typeface="Calibri" charset="0"/>
              </a:rPr>
              <a:t>ISPs have economic agreement.</a:t>
            </a:r>
          </a:p>
        </p:txBody>
      </p:sp>
      <p:sp>
        <p:nvSpPr>
          <p:cNvPr id="78855" name="Oval 3"/>
          <p:cNvSpPr>
            <a:spLocks noChangeArrowheads="1"/>
          </p:cNvSpPr>
          <p:nvPr/>
        </p:nvSpPr>
        <p:spPr bwMode="auto">
          <a:xfrm>
            <a:off x="2716213" y="3192463"/>
            <a:ext cx="3709987" cy="18621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78856" name="Straight Connector 10"/>
          <p:cNvCxnSpPr>
            <a:cxnSpLocks noChangeShapeType="1"/>
            <a:stCxn id="163" idx="7"/>
          </p:cNvCxnSpPr>
          <p:nvPr/>
        </p:nvCxnSpPr>
        <p:spPr bwMode="auto">
          <a:xfrm>
            <a:off x="4022725" y="3521075"/>
            <a:ext cx="1223963" cy="968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7" name="Straight Connector 297"/>
          <p:cNvCxnSpPr>
            <a:cxnSpLocks noChangeShapeType="1"/>
          </p:cNvCxnSpPr>
          <p:nvPr/>
        </p:nvCxnSpPr>
        <p:spPr bwMode="auto">
          <a:xfrm>
            <a:off x="4656138" y="3924300"/>
            <a:ext cx="139700" cy="1127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8" name="Straight Connector 298"/>
          <p:cNvCxnSpPr>
            <a:cxnSpLocks noChangeShapeType="1"/>
          </p:cNvCxnSpPr>
          <p:nvPr/>
        </p:nvCxnSpPr>
        <p:spPr bwMode="auto">
          <a:xfrm flipV="1">
            <a:off x="4425950" y="4200525"/>
            <a:ext cx="280988" cy="61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9" name="Straight Connector 299"/>
          <p:cNvCxnSpPr>
            <a:cxnSpLocks noChangeShapeType="1"/>
          </p:cNvCxnSpPr>
          <p:nvPr/>
        </p:nvCxnSpPr>
        <p:spPr bwMode="auto">
          <a:xfrm flipV="1">
            <a:off x="4083050" y="3962400"/>
            <a:ext cx="223838" cy="1492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0" name="Straight Connector 300"/>
          <p:cNvCxnSpPr>
            <a:cxnSpLocks noChangeShapeType="1"/>
            <a:stCxn id="237" idx="6"/>
          </p:cNvCxnSpPr>
          <p:nvPr/>
        </p:nvCxnSpPr>
        <p:spPr bwMode="auto">
          <a:xfrm flipV="1">
            <a:off x="3722688" y="4367213"/>
            <a:ext cx="238125" cy="1333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1" name="Straight Connector 301"/>
          <p:cNvCxnSpPr>
            <a:cxnSpLocks noChangeShapeType="1"/>
          </p:cNvCxnSpPr>
          <p:nvPr/>
        </p:nvCxnSpPr>
        <p:spPr bwMode="auto">
          <a:xfrm flipV="1">
            <a:off x="4675188" y="4267200"/>
            <a:ext cx="292100" cy="3429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2" name="Straight Connector 302"/>
          <p:cNvCxnSpPr>
            <a:cxnSpLocks noChangeShapeType="1"/>
          </p:cNvCxnSpPr>
          <p:nvPr/>
        </p:nvCxnSpPr>
        <p:spPr bwMode="auto">
          <a:xfrm flipH="1" flipV="1">
            <a:off x="5243513" y="4248150"/>
            <a:ext cx="412750" cy="1682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3" name="Straight Connector 303"/>
          <p:cNvCxnSpPr>
            <a:cxnSpLocks noChangeShapeType="1"/>
          </p:cNvCxnSpPr>
          <p:nvPr/>
        </p:nvCxnSpPr>
        <p:spPr bwMode="auto">
          <a:xfrm flipV="1">
            <a:off x="5227638" y="3776663"/>
            <a:ext cx="328612" cy="2667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4" name="Straight Connector 304"/>
          <p:cNvCxnSpPr>
            <a:cxnSpLocks noChangeShapeType="1"/>
            <a:endCxn id="161" idx="7"/>
          </p:cNvCxnSpPr>
          <p:nvPr/>
        </p:nvCxnSpPr>
        <p:spPr bwMode="auto">
          <a:xfrm flipH="1" flipV="1">
            <a:off x="4024313" y="3600450"/>
            <a:ext cx="261937" cy="11906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865" name="TextBox 39958"/>
          <p:cNvSpPr txBox="1">
            <a:spLocks noChangeArrowheads="1"/>
          </p:cNvSpPr>
          <p:nvPr/>
        </p:nvSpPr>
        <p:spPr bwMode="auto">
          <a:xfrm>
            <a:off x="2887663" y="3584575"/>
            <a:ext cx="10080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global</a:t>
            </a:r>
            <a:br>
              <a:rPr lang="en-US" altLang="en-US" i="1"/>
            </a:br>
            <a:r>
              <a:rPr lang="en-US" altLang="en-US" i="1"/>
              <a:t>ISP</a:t>
            </a:r>
          </a:p>
        </p:txBody>
      </p:sp>
      <p:grpSp>
        <p:nvGrpSpPr>
          <p:cNvPr id="78866" name="Group 347"/>
          <p:cNvGrpSpPr>
            <a:grpSpLocks/>
          </p:cNvGrpSpPr>
          <p:nvPr/>
        </p:nvGrpSpPr>
        <p:grpSpPr bwMode="auto">
          <a:xfrm>
            <a:off x="4662488" y="3994150"/>
            <a:ext cx="611187" cy="298450"/>
            <a:chOff x="1871277" y="1576300"/>
            <a:chExt cx="1128371" cy="437860"/>
          </a:xfrm>
        </p:grpSpPr>
        <p:sp>
          <p:nvSpPr>
            <p:cNvPr id="195" name="Oval 194"/>
            <p:cNvSpPr/>
            <p:nvPr/>
          </p:nvSpPr>
          <p:spPr bwMode="auto">
            <a:xfrm flipV="1">
              <a:off x="1874207" y="1695082"/>
              <a:ext cx="1125441" cy="31907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96" name="Rectangle 195"/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7" name="Oval 196"/>
            <p:cNvSpPr/>
            <p:nvPr/>
          </p:nvSpPr>
          <p:spPr bwMode="auto">
            <a:xfrm flipV="1">
              <a:off x="1871277" y="1576300"/>
              <a:ext cx="1125441" cy="31908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98" name="Freeform 197"/>
            <p:cNvSpPr/>
            <p:nvPr/>
          </p:nvSpPr>
          <p:spPr bwMode="auto">
            <a:xfrm>
              <a:off x="2158499" y="1674120"/>
              <a:ext cx="550997" cy="16070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9" name="Freeform 198"/>
            <p:cNvSpPr/>
            <p:nvPr/>
          </p:nvSpPr>
          <p:spPr bwMode="auto">
            <a:xfrm>
              <a:off x="2102812" y="1632197"/>
              <a:ext cx="662369" cy="11179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0" name="Freeform 199"/>
            <p:cNvSpPr/>
            <p:nvPr/>
          </p:nvSpPr>
          <p:spPr bwMode="auto">
            <a:xfrm>
              <a:off x="2536576" y="1727688"/>
              <a:ext cx="243260" cy="9782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1" name="Freeform 200"/>
            <p:cNvSpPr/>
            <p:nvPr/>
          </p:nvSpPr>
          <p:spPr bwMode="auto">
            <a:xfrm>
              <a:off x="2091089" y="1730017"/>
              <a:ext cx="240329" cy="9782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02" name="Straight Connector 201"/>
            <p:cNvCxnSpPr>
              <a:endCxn id="197" idx="2"/>
            </p:cNvCxnSpPr>
            <p:nvPr/>
          </p:nvCxnSpPr>
          <p:spPr bwMode="auto">
            <a:xfrm flipH="1" flipV="1">
              <a:off x="1871277" y="1737005"/>
              <a:ext cx="2930" cy="12343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/>
            <p:cNvCxnSpPr/>
            <p:nvPr/>
          </p:nvCxnSpPr>
          <p:spPr bwMode="auto">
            <a:xfrm flipH="1" flipV="1">
              <a:off x="2996718" y="1734675"/>
              <a:ext cx="2930" cy="12344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867" name="Group 347"/>
          <p:cNvGrpSpPr>
            <a:grpSpLocks/>
          </p:cNvGrpSpPr>
          <p:nvPr/>
        </p:nvGrpSpPr>
        <p:grpSpPr bwMode="auto">
          <a:xfrm>
            <a:off x="4108450" y="3694113"/>
            <a:ext cx="609600" cy="296862"/>
            <a:chOff x="1871277" y="1576300"/>
            <a:chExt cx="1128371" cy="437860"/>
          </a:xfrm>
        </p:grpSpPr>
        <p:sp>
          <p:nvSpPr>
            <p:cNvPr id="205" name="Oval 204"/>
            <p:cNvSpPr/>
            <p:nvPr/>
          </p:nvSpPr>
          <p:spPr bwMode="auto">
            <a:xfrm flipV="1">
              <a:off x="1874216" y="1695716"/>
              <a:ext cx="1125432" cy="31844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06" name="Rectangle 205"/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7" name="Oval 206"/>
            <p:cNvSpPr/>
            <p:nvPr/>
          </p:nvSpPr>
          <p:spPr bwMode="auto">
            <a:xfrm flipV="1">
              <a:off x="1871277" y="1576300"/>
              <a:ext cx="1125433" cy="31844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08" name="Freeform 207"/>
            <p:cNvSpPr/>
            <p:nvPr/>
          </p:nvSpPr>
          <p:spPr bwMode="auto">
            <a:xfrm>
              <a:off x="2159247" y="1672301"/>
              <a:ext cx="549494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9" name="Freeform 208"/>
            <p:cNvSpPr/>
            <p:nvPr/>
          </p:nvSpPr>
          <p:spPr bwMode="auto">
            <a:xfrm>
              <a:off x="2103417" y="1632496"/>
              <a:ext cx="661154" cy="11239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0" name="Freeform 209"/>
            <p:cNvSpPr/>
            <p:nvPr/>
          </p:nvSpPr>
          <p:spPr bwMode="auto">
            <a:xfrm>
              <a:off x="2538310" y="1728497"/>
              <a:ext cx="243892" cy="960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1" name="Freeform 210"/>
            <p:cNvSpPr/>
            <p:nvPr/>
          </p:nvSpPr>
          <p:spPr bwMode="auto">
            <a:xfrm>
              <a:off x="2088723" y="1730839"/>
              <a:ext cx="240954" cy="9600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12" name="Straight Connector 211"/>
            <p:cNvCxnSpPr>
              <a:endCxn id="207" idx="2"/>
            </p:cNvCxnSpPr>
            <p:nvPr/>
          </p:nvCxnSpPr>
          <p:spPr bwMode="auto">
            <a:xfrm flipH="1" flipV="1">
              <a:off x="1871277" y="1737863"/>
              <a:ext cx="2939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/>
            <p:cNvCxnSpPr/>
            <p:nvPr/>
          </p:nvCxnSpPr>
          <p:spPr bwMode="auto">
            <a:xfrm flipH="1" flipV="1">
              <a:off x="2996710" y="1735522"/>
              <a:ext cx="2938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868" name="Group 347"/>
          <p:cNvGrpSpPr>
            <a:grpSpLocks/>
          </p:cNvGrpSpPr>
          <p:nvPr/>
        </p:nvGrpSpPr>
        <p:grpSpPr bwMode="auto">
          <a:xfrm>
            <a:off x="3848100" y="4106863"/>
            <a:ext cx="611188" cy="298450"/>
            <a:chOff x="1871277" y="1576300"/>
            <a:chExt cx="1128371" cy="437860"/>
          </a:xfrm>
        </p:grpSpPr>
        <p:sp>
          <p:nvSpPr>
            <p:cNvPr id="215" name="Oval 214"/>
            <p:cNvSpPr/>
            <p:nvPr/>
          </p:nvSpPr>
          <p:spPr bwMode="auto">
            <a:xfrm flipV="1">
              <a:off x="1874209" y="1695080"/>
              <a:ext cx="1125439" cy="31908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16" name="Rectangle 215"/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7" name="Oval 216"/>
            <p:cNvSpPr/>
            <p:nvPr/>
          </p:nvSpPr>
          <p:spPr bwMode="auto">
            <a:xfrm flipV="1">
              <a:off x="1871277" y="1576300"/>
              <a:ext cx="1125439" cy="31907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18" name="Freeform 217"/>
            <p:cNvSpPr/>
            <p:nvPr/>
          </p:nvSpPr>
          <p:spPr bwMode="auto">
            <a:xfrm>
              <a:off x="2158498" y="1674120"/>
              <a:ext cx="550996" cy="16070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9" name="Freeform 218"/>
            <p:cNvSpPr/>
            <p:nvPr/>
          </p:nvSpPr>
          <p:spPr bwMode="auto">
            <a:xfrm>
              <a:off x="2102814" y="1632197"/>
              <a:ext cx="662368" cy="11179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0" name="Freeform 219"/>
            <p:cNvSpPr/>
            <p:nvPr/>
          </p:nvSpPr>
          <p:spPr bwMode="auto">
            <a:xfrm>
              <a:off x="2536577" y="1727687"/>
              <a:ext cx="243258" cy="9782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1" name="Freeform 220"/>
            <p:cNvSpPr/>
            <p:nvPr/>
          </p:nvSpPr>
          <p:spPr bwMode="auto">
            <a:xfrm>
              <a:off x="2091090" y="1730017"/>
              <a:ext cx="240328" cy="9782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22" name="Straight Connector 221"/>
            <p:cNvCxnSpPr>
              <a:endCxn id="217" idx="2"/>
            </p:cNvCxnSpPr>
            <p:nvPr/>
          </p:nvCxnSpPr>
          <p:spPr bwMode="auto">
            <a:xfrm flipH="1" flipV="1">
              <a:off x="1871277" y="1737003"/>
              <a:ext cx="2932" cy="12344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/>
            <p:cNvCxnSpPr/>
            <p:nvPr/>
          </p:nvCxnSpPr>
          <p:spPr bwMode="auto">
            <a:xfrm flipH="1" flipV="1">
              <a:off x="2996716" y="1734675"/>
              <a:ext cx="2932" cy="12343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869" name="Straight Connector 307"/>
          <p:cNvCxnSpPr>
            <a:cxnSpLocks noChangeShapeType="1"/>
          </p:cNvCxnSpPr>
          <p:nvPr/>
        </p:nvCxnSpPr>
        <p:spPr bwMode="auto">
          <a:xfrm>
            <a:off x="1166813" y="4260850"/>
            <a:ext cx="1971675" cy="211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0" name="Straight Connector 308"/>
          <p:cNvCxnSpPr>
            <a:cxnSpLocks noChangeShapeType="1"/>
          </p:cNvCxnSpPr>
          <p:nvPr/>
        </p:nvCxnSpPr>
        <p:spPr bwMode="auto">
          <a:xfrm flipV="1">
            <a:off x="1393825" y="4573588"/>
            <a:ext cx="1744663" cy="411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1" name="Straight Connector 309"/>
          <p:cNvCxnSpPr>
            <a:cxnSpLocks noChangeShapeType="1"/>
          </p:cNvCxnSpPr>
          <p:nvPr/>
        </p:nvCxnSpPr>
        <p:spPr bwMode="auto">
          <a:xfrm flipV="1">
            <a:off x="1797050" y="4622800"/>
            <a:ext cx="1431925" cy="755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72" name="Group 347"/>
          <p:cNvGrpSpPr>
            <a:grpSpLocks/>
          </p:cNvGrpSpPr>
          <p:nvPr/>
        </p:nvGrpSpPr>
        <p:grpSpPr bwMode="auto">
          <a:xfrm>
            <a:off x="3113088" y="4391025"/>
            <a:ext cx="611187" cy="298450"/>
            <a:chOff x="1871277" y="1576300"/>
            <a:chExt cx="1128371" cy="437860"/>
          </a:xfrm>
        </p:grpSpPr>
        <p:sp>
          <p:nvSpPr>
            <p:cNvPr id="235" name="Oval 234"/>
            <p:cNvSpPr/>
            <p:nvPr/>
          </p:nvSpPr>
          <p:spPr bwMode="auto">
            <a:xfrm flipV="1">
              <a:off x="1874207" y="1695082"/>
              <a:ext cx="1125441" cy="31907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36" name="Rectangle 235"/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7" name="Oval 236"/>
            <p:cNvSpPr/>
            <p:nvPr/>
          </p:nvSpPr>
          <p:spPr bwMode="auto">
            <a:xfrm flipV="1">
              <a:off x="1871277" y="1576300"/>
              <a:ext cx="1125441" cy="31908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38" name="Freeform 237"/>
            <p:cNvSpPr/>
            <p:nvPr/>
          </p:nvSpPr>
          <p:spPr bwMode="auto">
            <a:xfrm>
              <a:off x="2158499" y="1674120"/>
              <a:ext cx="550997" cy="16070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9" name="Freeform 238"/>
            <p:cNvSpPr/>
            <p:nvPr/>
          </p:nvSpPr>
          <p:spPr bwMode="auto">
            <a:xfrm>
              <a:off x="2102812" y="1632197"/>
              <a:ext cx="662369" cy="11179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40" name="Freeform 239"/>
            <p:cNvSpPr/>
            <p:nvPr/>
          </p:nvSpPr>
          <p:spPr bwMode="auto">
            <a:xfrm>
              <a:off x="2536576" y="1727688"/>
              <a:ext cx="243260" cy="9782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41" name="Freeform 240"/>
            <p:cNvSpPr/>
            <p:nvPr/>
          </p:nvSpPr>
          <p:spPr bwMode="auto">
            <a:xfrm>
              <a:off x="2091089" y="1730017"/>
              <a:ext cx="240329" cy="9782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42" name="Straight Connector 241"/>
            <p:cNvCxnSpPr>
              <a:endCxn id="237" idx="2"/>
            </p:cNvCxnSpPr>
            <p:nvPr/>
          </p:nvCxnSpPr>
          <p:spPr bwMode="auto">
            <a:xfrm flipH="1" flipV="1">
              <a:off x="1871277" y="1737005"/>
              <a:ext cx="2930" cy="12343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/>
            <p:cNvCxnSpPr/>
            <p:nvPr/>
          </p:nvCxnSpPr>
          <p:spPr bwMode="auto">
            <a:xfrm flipH="1" flipV="1">
              <a:off x="2996718" y="1734675"/>
              <a:ext cx="2930" cy="12344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873" name="Straight Connector 310"/>
          <p:cNvCxnSpPr>
            <a:cxnSpLocks noChangeShapeType="1"/>
            <a:stCxn id="78984" idx="0"/>
          </p:cNvCxnSpPr>
          <p:nvPr/>
        </p:nvCxnSpPr>
        <p:spPr bwMode="auto">
          <a:xfrm flipV="1">
            <a:off x="3389313" y="4643438"/>
            <a:ext cx="57150" cy="121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4" name="Straight Connector 311"/>
          <p:cNvCxnSpPr>
            <a:cxnSpLocks noChangeShapeType="1"/>
          </p:cNvCxnSpPr>
          <p:nvPr/>
        </p:nvCxnSpPr>
        <p:spPr bwMode="auto">
          <a:xfrm flipV="1">
            <a:off x="4616450" y="4872038"/>
            <a:ext cx="6350" cy="11350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5" name="Straight Connector 312"/>
          <p:cNvCxnSpPr>
            <a:cxnSpLocks noChangeShapeType="1"/>
            <a:stCxn id="78987" idx="1"/>
          </p:cNvCxnSpPr>
          <p:nvPr/>
        </p:nvCxnSpPr>
        <p:spPr bwMode="auto">
          <a:xfrm flipH="1" flipV="1">
            <a:off x="4924425" y="4821238"/>
            <a:ext cx="506413" cy="1058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76" name="Group 347"/>
          <p:cNvGrpSpPr>
            <a:grpSpLocks/>
          </p:cNvGrpSpPr>
          <p:nvPr/>
        </p:nvGrpSpPr>
        <p:grpSpPr bwMode="auto">
          <a:xfrm>
            <a:off x="4432300" y="4586288"/>
            <a:ext cx="611188" cy="296862"/>
            <a:chOff x="1871277" y="1576300"/>
            <a:chExt cx="1128371" cy="437860"/>
          </a:xfrm>
        </p:grpSpPr>
        <p:sp>
          <p:nvSpPr>
            <p:cNvPr id="225" name="Oval 224"/>
            <p:cNvSpPr/>
            <p:nvPr/>
          </p:nvSpPr>
          <p:spPr bwMode="auto">
            <a:xfrm flipV="1">
              <a:off x="1874209" y="1695716"/>
              <a:ext cx="1125439" cy="31844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26" name="Rectangle 225"/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7" name="Oval 226"/>
            <p:cNvSpPr/>
            <p:nvPr/>
          </p:nvSpPr>
          <p:spPr bwMode="auto">
            <a:xfrm flipV="1">
              <a:off x="1871277" y="1576300"/>
              <a:ext cx="1125439" cy="31844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28" name="Freeform 227"/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9" name="Freeform 228"/>
            <p:cNvSpPr/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0" name="Freeform 229"/>
            <p:cNvSpPr/>
            <p:nvPr/>
          </p:nvSpPr>
          <p:spPr bwMode="auto">
            <a:xfrm>
              <a:off x="2536577" y="1728497"/>
              <a:ext cx="243258" cy="960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1" name="Freeform 230"/>
            <p:cNvSpPr/>
            <p:nvPr/>
          </p:nvSpPr>
          <p:spPr bwMode="auto">
            <a:xfrm>
              <a:off x="2091090" y="1730839"/>
              <a:ext cx="240328" cy="9600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232" name="Straight Connector 231"/>
            <p:cNvCxnSpPr>
              <a:endCxn id="227" idx="2"/>
            </p:cNvCxnSpPr>
            <p:nvPr/>
          </p:nvCxnSpPr>
          <p:spPr bwMode="auto">
            <a:xfrm flipH="1" flipV="1">
              <a:off x="1871277" y="1737863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/>
            <p:cNvCxnSpPr/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877" name="Straight Connector 313"/>
          <p:cNvCxnSpPr>
            <a:cxnSpLocks noChangeShapeType="1"/>
            <a:endCxn id="183" idx="7"/>
          </p:cNvCxnSpPr>
          <p:nvPr/>
        </p:nvCxnSpPr>
        <p:spPr bwMode="auto">
          <a:xfrm flipH="1" flipV="1">
            <a:off x="6042025" y="4586288"/>
            <a:ext cx="1512888" cy="1082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8" name="Straight Connector 314"/>
          <p:cNvCxnSpPr>
            <a:cxnSpLocks noChangeShapeType="1"/>
          </p:cNvCxnSpPr>
          <p:nvPr/>
        </p:nvCxnSpPr>
        <p:spPr bwMode="auto">
          <a:xfrm flipH="1" flipV="1">
            <a:off x="6099175" y="4464050"/>
            <a:ext cx="2244725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9" name="Straight Connector 315"/>
          <p:cNvCxnSpPr>
            <a:cxnSpLocks noChangeShapeType="1"/>
            <a:endCxn id="185" idx="5"/>
          </p:cNvCxnSpPr>
          <p:nvPr/>
        </p:nvCxnSpPr>
        <p:spPr bwMode="auto">
          <a:xfrm flipH="1">
            <a:off x="6040438" y="4159250"/>
            <a:ext cx="2076450" cy="193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0" name="Group 347"/>
          <p:cNvGrpSpPr>
            <a:grpSpLocks/>
          </p:cNvGrpSpPr>
          <p:nvPr/>
        </p:nvGrpSpPr>
        <p:grpSpPr bwMode="auto">
          <a:xfrm>
            <a:off x="5521325" y="4321175"/>
            <a:ext cx="611188" cy="296863"/>
            <a:chOff x="1871277" y="1576300"/>
            <a:chExt cx="1128371" cy="437860"/>
          </a:xfrm>
        </p:grpSpPr>
        <p:sp>
          <p:nvSpPr>
            <p:cNvPr id="183" name="Oval 182"/>
            <p:cNvSpPr/>
            <p:nvPr/>
          </p:nvSpPr>
          <p:spPr bwMode="auto">
            <a:xfrm flipV="1">
              <a:off x="1874209" y="1695717"/>
              <a:ext cx="1125439" cy="31844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84" name="Rectangle 183"/>
            <p:cNvSpPr/>
            <p:nvPr/>
          </p:nvSpPr>
          <p:spPr bwMode="auto">
            <a:xfrm>
              <a:off x="1871277" y="1740205"/>
              <a:ext cx="1128371" cy="11473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5" name="Oval 184"/>
            <p:cNvSpPr/>
            <p:nvPr/>
          </p:nvSpPr>
          <p:spPr bwMode="auto">
            <a:xfrm flipV="1">
              <a:off x="1871277" y="1576300"/>
              <a:ext cx="1125439" cy="31844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86" name="Freeform 185"/>
            <p:cNvSpPr/>
            <p:nvPr/>
          </p:nvSpPr>
          <p:spPr bwMode="auto">
            <a:xfrm>
              <a:off x="2158498" y="1672302"/>
              <a:ext cx="550996" cy="16156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7" name="Freeform 186"/>
            <p:cNvSpPr/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8" name="Freeform 187"/>
            <p:cNvSpPr/>
            <p:nvPr/>
          </p:nvSpPr>
          <p:spPr bwMode="auto">
            <a:xfrm>
              <a:off x="2536577" y="1728498"/>
              <a:ext cx="243258" cy="9600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9" name="Freeform 188"/>
            <p:cNvSpPr/>
            <p:nvPr/>
          </p:nvSpPr>
          <p:spPr bwMode="auto">
            <a:xfrm>
              <a:off x="2091090" y="1730839"/>
              <a:ext cx="240328" cy="960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90" name="Straight Connector 189"/>
            <p:cNvCxnSpPr>
              <a:endCxn id="185" idx="2"/>
            </p:cNvCxnSpPr>
            <p:nvPr/>
          </p:nvCxnSpPr>
          <p:spPr bwMode="auto">
            <a:xfrm flipH="1" flipV="1">
              <a:off x="1871277" y="1737864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/>
            <p:cNvCxnSpPr/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881" name="Straight Connector 316"/>
          <p:cNvCxnSpPr>
            <a:cxnSpLocks noChangeShapeType="1"/>
          </p:cNvCxnSpPr>
          <p:nvPr/>
        </p:nvCxnSpPr>
        <p:spPr bwMode="auto">
          <a:xfrm flipH="1">
            <a:off x="5861050" y="3227388"/>
            <a:ext cx="142240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2" name="Straight Connector 317"/>
          <p:cNvCxnSpPr>
            <a:cxnSpLocks noChangeShapeType="1"/>
          </p:cNvCxnSpPr>
          <p:nvPr/>
        </p:nvCxnSpPr>
        <p:spPr bwMode="auto">
          <a:xfrm flipH="1">
            <a:off x="5684838" y="2803525"/>
            <a:ext cx="898525" cy="728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3" name="Straight Connector 318"/>
          <p:cNvCxnSpPr>
            <a:cxnSpLocks noChangeShapeType="1"/>
            <a:stCxn id="78995" idx="9"/>
          </p:cNvCxnSpPr>
          <p:nvPr/>
        </p:nvCxnSpPr>
        <p:spPr bwMode="auto">
          <a:xfrm>
            <a:off x="4849813" y="2381250"/>
            <a:ext cx="555625" cy="11255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4" name="Group 347"/>
          <p:cNvGrpSpPr>
            <a:grpSpLocks/>
          </p:cNvGrpSpPr>
          <p:nvPr/>
        </p:nvGrpSpPr>
        <p:grpSpPr bwMode="auto">
          <a:xfrm>
            <a:off x="5254625" y="3497263"/>
            <a:ext cx="611188" cy="296862"/>
            <a:chOff x="1871277" y="1576300"/>
            <a:chExt cx="1128371" cy="437860"/>
          </a:xfrm>
        </p:grpSpPr>
        <p:sp>
          <p:nvSpPr>
            <p:cNvPr id="173" name="Oval 172"/>
            <p:cNvSpPr/>
            <p:nvPr/>
          </p:nvSpPr>
          <p:spPr bwMode="auto">
            <a:xfrm flipV="1">
              <a:off x="1874209" y="1695716"/>
              <a:ext cx="1125439" cy="31844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74" name="Rectangle 173"/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5" name="Oval 174"/>
            <p:cNvSpPr/>
            <p:nvPr/>
          </p:nvSpPr>
          <p:spPr bwMode="auto">
            <a:xfrm flipV="1">
              <a:off x="1871277" y="1576300"/>
              <a:ext cx="1125439" cy="31844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76" name="Freeform 175"/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7" name="Freeform 176"/>
            <p:cNvSpPr/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8" name="Freeform 177"/>
            <p:cNvSpPr/>
            <p:nvPr/>
          </p:nvSpPr>
          <p:spPr bwMode="auto">
            <a:xfrm>
              <a:off x="2536577" y="1728497"/>
              <a:ext cx="243258" cy="960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9" name="Freeform 178"/>
            <p:cNvSpPr/>
            <p:nvPr/>
          </p:nvSpPr>
          <p:spPr bwMode="auto">
            <a:xfrm>
              <a:off x="2091090" y="1730839"/>
              <a:ext cx="240328" cy="9600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80" name="Straight Connector 179"/>
            <p:cNvCxnSpPr>
              <a:endCxn id="175" idx="2"/>
            </p:cNvCxnSpPr>
            <p:nvPr/>
          </p:nvCxnSpPr>
          <p:spPr bwMode="auto">
            <a:xfrm flipH="1" flipV="1">
              <a:off x="1871277" y="1737863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/>
            <p:cNvCxnSpPr/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885" name="Straight Connector 22"/>
          <p:cNvCxnSpPr>
            <a:cxnSpLocks noChangeShapeType="1"/>
          </p:cNvCxnSpPr>
          <p:nvPr/>
        </p:nvCxnSpPr>
        <p:spPr bwMode="auto">
          <a:xfrm>
            <a:off x="2362200" y="2578100"/>
            <a:ext cx="1230313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6" name="Straight Connector 305"/>
          <p:cNvCxnSpPr>
            <a:cxnSpLocks noChangeShapeType="1"/>
          </p:cNvCxnSpPr>
          <p:nvPr/>
        </p:nvCxnSpPr>
        <p:spPr bwMode="auto">
          <a:xfrm>
            <a:off x="1617663" y="2909888"/>
            <a:ext cx="1885950" cy="519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7" name="Straight Connector 306"/>
          <p:cNvCxnSpPr>
            <a:cxnSpLocks noChangeShapeType="1"/>
          </p:cNvCxnSpPr>
          <p:nvPr/>
        </p:nvCxnSpPr>
        <p:spPr bwMode="auto">
          <a:xfrm>
            <a:off x="1230313" y="3278188"/>
            <a:ext cx="22733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8" name="Group 347"/>
          <p:cNvGrpSpPr>
            <a:grpSpLocks/>
          </p:cNvGrpSpPr>
          <p:nvPr/>
        </p:nvGrpSpPr>
        <p:grpSpPr bwMode="auto">
          <a:xfrm>
            <a:off x="3502025" y="3335338"/>
            <a:ext cx="611188" cy="296862"/>
            <a:chOff x="1871277" y="1576300"/>
            <a:chExt cx="1128371" cy="437860"/>
          </a:xfrm>
        </p:grpSpPr>
        <p:sp>
          <p:nvSpPr>
            <p:cNvPr id="161" name="Oval 160"/>
            <p:cNvSpPr/>
            <p:nvPr/>
          </p:nvSpPr>
          <p:spPr bwMode="auto">
            <a:xfrm flipV="1">
              <a:off x="1874209" y="1695716"/>
              <a:ext cx="1125439" cy="31844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62" name="Rectangle 161"/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3" name="Oval 162"/>
            <p:cNvSpPr/>
            <p:nvPr/>
          </p:nvSpPr>
          <p:spPr bwMode="auto">
            <a:xfrm flipV="1">
              <a:off x="1871277" y="1576300"/>
              <a:ext cx="1125439" cy="31844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64" name="Freeform 163"/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5" name="Freeform 164"/>
            <p:cNvSpPr/>
            <p:nvPr/>
          </p:nvSpPr>
          <p:spPr bwMode="auto">
            <a:xfrm>
              <a:off x="2102814" y="1632496"/>
              <a:ext cx="662368" cy="11239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6" name="Freeform 165"/>
            <p:cNvSpPr/>
            <p:nvPr/>
          </p:nvSpPr>
          <p:spPr bwMode="auto">
            <a:xfrm>
              <a:off x="2536577" y="1728497"/>
              <a:ext cx="243258" cy="960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7" name="Freeform 166"/>
            <p:cNvSpPr/>
            <p:nvPr/>
          </p:nvSpPr>
          <p:spPr bwMode="auto">
            <a:xfrm>
              <a:off x="2091090" y="1730839"/>
              <a:ext cx="240328" cy="9600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68" name="Straight Connector 167"/>
            <p:cNvCxnSpPr>
              <a:endCxn id="163" idx="2"/>
            </p:cNvCxnSpPr>
            <p:nvPr/>
          </p:nvCxnSpPr>
          <p:spPr bwMode="auto">
            <a:xfrm flipH="1" flipV="1">
              <a:off x="1871277" y="1737863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/>
            <p:cNvCxnSpPr/>
            <p:nvPr/>
          </p:nvCxnSpPr>
          <p:spPr bwMode="auto">
            <a:xfrm flipH="1" flipV="1">
              <a:off x="2996716" y="1735522"/>
              <a:ext cx="2932" cy="12175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0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Structure: Network of Networks</a:t>
            </a:r>
            <a:endParaRPr lang="en-US" altLang="en-US" sz="4400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74601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Oval 3"/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0898" name="Straight Connector 10"/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99" name="Straight Connector 297"/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0" name="Straight Connector 298"/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1" name="Straight Connector 299"/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2" name="Straight Connector 300"/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3" name="Straight Connector 301"/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4" name="Straight Connector 302"/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5" name="Straight Connector 303"/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6" name="Straight Connector 304"/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07" name="TextBox 39958"/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0908" name="Group 347"/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/>
            <p:cNvSpPr/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7" name="Rectangle 496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/>
            <p:cNvSpPr/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9" name="Freeform 498"/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/>
            <p:cNvSpPr/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1" name="Freeform 500"/>
            <p:cNvSpPr/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2" name="Freeform 501"/>
            <p:cNvSpPr/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03" name="Straight Connector 502"/>
            <p:cNvCxnSpPr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/>
            <p:cNvCxnSpPr/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09" name="Group 347"/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9" name="Rectangle 478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1" name="Freeform 480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3" name="Freeform 482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4" name="Freeform 483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85" name="Straight Connector 484"/>
            <p:cNvCxnSpPr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10" name="Group 347"/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/>
            <p:cNvSpPr/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0" name="Rectangle 469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/>
            <p:cNvSpPr/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2" name="Freeform 471"/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/>
            <p:cNvSpPr/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4" name="Freeform 473"/>
            <p:cNvSpPr/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5" name="Freeform 474"/>
            <p:cNvSpPr/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76" name="Straight Connector 475"/>
            <p:cNvCxnSpPr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Straight Connector 476"/>
            <p:cNvCxnSpPr/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11" name="Group 347"/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1" name="Rectangle 460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3" name="Freeform 462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5" name="Freeform 464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6" name="Freeform 465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67" name="Straight Connector 466"/>
            <p:cNvCxnSpPr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12" name="Oval 3"/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0913" name="Straight Connector 10"/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4" name="Straight Connector 297"/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5" name="Straight Connector 298"/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6" name="Straight Connector 299"/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7" name="Straight Connector 300"/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8" name="Straight Connector 301"/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9" name="Straight Connector 302"/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0" name="Straight Connector 303"/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1" name="Straight Connector 304"/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22" name="TextBox 39958"/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0923" name="Group 347"/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00" name="Freeform 599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2" name="Freeform 601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3" name="Freeform 602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04" name="Straight Connector 603"/>
            <p:cNvCxnSpPr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5" name="Straight Connector 604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24" name="Group 347"/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1" name="Rectangle 570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3" name="Freeform 572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5" name="Freeform 574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6" name="Freeform 575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77" name="Straight Connector 576"/>
            <p:cNvCxnSpPr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25" name="Group 347"/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2" name="Rectangle 561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4" name="Freeform 563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6" name="Freeform 565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7" name="Freeform 566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68" name="Straight Connector 567"/>
            <p:cNvCxnSpPr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26" name="Group 347"/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3" name="Rectangle 552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5" name="Freeform 554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7" name="Freeform 556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8" name="Freeform 557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9" name="Straight Connector 558"/>
            <p:cNvCxnSpPr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27" name="Oval 3"/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0928" name="Straight Connector 10"/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9" name="Straight Connector 297"/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0" name="Straight Connector 298"/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1" name="Straight Connector 299"/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2" name="Straight Connector 300"/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3" name="Straight Connector 301"/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4" name="Straight Connector 302"/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5" name="Straight Connector 303"/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6" name="Straight Connector 304"/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37" name="TextBox 39958"/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0938" name="Group 347"/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6" name="Rectangle 395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8" name="Freeform 397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1" name="Freeform 400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02" name="Straight Connector 401"/>
            <p:cNvCxnSpPr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39" name="Group 347"/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/>
            <p:cNvSpPr/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7" name="Rectangle 386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/>
            <p:cNvSpPr/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9" name="Freeform 388"/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/>
            <p:cNvSpPr/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1" name="Freeform 390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2" name="Freeform 391"/>
            <p:cNvSpPr/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93" name="Straight Connector 392"/>
            <p:cNvCxnSpPr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Connector 393"/>
            <p:cNvCxnSpPr/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40" name="Group 347"/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/>
            <p:cNvSpPr/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8" name="Rectangle 377"/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/>
            <p:cNvSpPr/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0" name="Freeform 379"/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/>
            <p:cNvSpPr/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2" name="Freeform 381"/>
            <p:cNvSpPr/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84" name="Straight Connector 383"/>
            <p:cNvCxnSpPr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41" name="Group 347"/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/>
            <p:cNvSpPr/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9" name="Rectangle 368"/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/>
            <p:cNvSpPr/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1" name="Freeform 370"/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/>
            <p:cNvSpPr/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3" name="Freeform 372"/>
            <p:cNvSpPr/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4" name="Freeform 373"/>
            <p:cNvSpPr/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75" name="Straight Connector 374"/>
            <p:cNvCxnSpPr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/>
            <p:cNvCxnSpPr/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42" name="Group 347"/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2" name="Freeform 361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4" name="Freeform 363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5" name="Freeform 364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66" name="Straight Connector 365"/>
            <p:cNvCxnSpPr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43" name="Group 347"/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/>
            <p:cNvSpPr/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1" name="Rectangle 350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/>
            <p:cNvSpPr/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3" name="Freeform 352"/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/>
            <p:cNvSpPr/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5" name="Freeform 354"/>
            <p:cNvSpPr/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6" name="Freeform 355"/>
            <p:cNvSpPr/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57" name="Straight Connector 356"/>
            <p:cNvCxnSpPr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/>
            <p:cNvCxnSpPr/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46" name="Group 2"/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111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8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47" name="Group 131"/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111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6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48" name="Group 135"/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111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4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49" name="Group 138"/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111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2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0" name="Group 141"/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1109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0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1" name="Group 144"/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110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8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2" name="Group 147"/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110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6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3" name="Group 150"/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110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4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4" name="Group 153"/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110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2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5" name="Group 156"/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1099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0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6" name="Group 160"/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109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8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7" name="Group 163"/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109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6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8" name="Group 169"/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109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4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9" name="Group 172"/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109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2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60" name="Group 175"/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1089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0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0961" name="TextBox 4"/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2" name="TextBox 179"/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3" name="TextBox 180"/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4" name="TextBox 181"/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5" name="TextBox 182"/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6" name="TextBox 183"/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cxnSp>
        <p:nvCxnSpPr>
          <p:cNvPr id="80968" name="Straight Connector 12"/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69" name="Straight Connector 500"/>
          <p:cNvCxnSpPr>
            <a:cxnSpLocks noChangeShapeType="1"/>
            <a:endCxn id="415" idx="2"/>
          </p:cNvCxnSpPr>
          <p:nvPr/>
        </p:nvCxnSpPr>
        <p:spPr bwMode="auto">
          <a:xfrm>
            <a:off x="1638300" y="2849563"/>
            <a:ext cx="831850" cy="61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0" name="Straight Connector 501"/>
          <p:cNvCxnSpPr>
            <a:cxnSpLocks noChangeShapeType="1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1" name="Straight Connector 502"/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2" name="Straight Connector 503"/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3" name="Straight Connector 504"/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4" name="Straight Connector 505"/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5" name="Straight Connector 507"/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6" name="Straight Connector 509"/>
          <p:cNvCxnSpPr>
            <a:cxnSpLocks noChangeShapeType="1"/>
            <a:stCxn id="81093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7" name="Straight Connector 510"/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8" name="Straight Connector 511"/>
          <p:cNvCxnSpPr>
            <a:cxnSpLocks noChangeShapeType="1"/>
            <a:stCxn id="81090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9" name="Straight Connector 512"/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80" name="Straight Connector 513"/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81" name="Straight Connector 514"/>
          <p:cNvCxnSpPr>
            <a:cxnSpLocks noChangeShapeType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84" name="Group 347"/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1" name="Freeform 590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3" name="Freeform 592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4" name="Freeform 593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95" name="Straight Connector 594"/>
            <p:cNvCxnSpPr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6" name="Straight Connector 595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85" name="Group 347"/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0" name="Rectangle 579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2" name="Freeform 581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4" name="Freeform 583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5" name="Freeform 584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86" name="Straight Connector 585"/>
            <p:cNvCxnSpPr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86" name="Group 347"/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/>
            <p:cNvSpPr/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5" name="Rectangle 534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/>
            <p:cNvSpPr/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7" name="Freeform 536"/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9" name="Freeform 538"/>
            <p:cNvSpPr/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0" name="Freeform 539"/>
            <p:cNvSpPr/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41" name="Straight Connector 540"/>
            <p:cNvCxnSpPr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2" name="Straight Connector 541"/>
            <p:cNvCxnSpPr/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0987" name="Straight Connector 508"/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88" name="Group 347"/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/>
            <p:cNvSpPr/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6" name="Rectangle 505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/>
            <p:cNvSpPr/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8" name="Freeform 507"/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/>
            <p:cNvSpPr/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0" name="Freeform 509"/>
            <p:cNvSpPr/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1" name="Freeform 510"/>
            <p:cNvSpPr/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12" name="Straight Connector 511"/>
            <p:cNvCxnSpPr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/>
            <p:cNvCxnSpPr/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89" name="Group 347"/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8" name="Rectangle 487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0" name="Freeform 489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2" name="Freeform 491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3" name="Freeform 492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94" name="Straight Connector 493"/>
            <p:cNvCxnSpPr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90" name="Group 439"/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2" name="Rectangle 451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4" name="Freeform 453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6" name="Freeform 455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7" name="Freeform 456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58" name="Straight Connector 457"/>
            <p:cNvCxnSpPr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91" name="Group 347"/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3" name="Rectangle 442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5" name="Freeform 444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7" name="Freeform 446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8" name="Freeform 447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49" name="Straight Connector 448"/>
            <p:cNvCxnSpPr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92" name="Group 347"/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/>
            <p:cNvSpPr/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4" name="Rectangle 413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/>
            <p:cNvSpPr/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6" name="Freeform 415"/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/>
            <p:cNvSpPr/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8" name="Freeform 417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9" name="Freeform 418"/>
            <p:cNvSpPr/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20" name="Straight Connector 419"/>
            <p:cNvCxnSpPr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/>
            <p:cNvCxnSpPr/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93" name="Group 347"/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/>
            <p:cNvSpPr/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5" name="Rectangle 404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/>
            <p:cNvSpPr/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7" name="Freeform 406"/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/>
            <p:cNvSpPr/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9" name="Freeform 408"/>
            <p:cNvSpPr/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0" name="Freeform 409"/>
            <p:cNvSpPr/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11" name="Straight Connector 410"/>
            <p:cNvCxnSpPr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/>
            <p:cNvCxnSpPr/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994" name="Group 531"/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4" name="Rectangle 543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6" name="Freeform 545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8" name="Freeform 547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9" name="Freeform 548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0" name="Straight Connector 549"/>
            <p:cNvCxnSpPr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1" name="Straight Connector 550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0995" name="Straight Connector 506"/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96" name="Group 166"/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099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8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422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Structure: Network of Networks</a:t>
            </a:r>
            <a:endParaRPr lang="en-US" altLang="en-US" sz="4400" kern="0">
              <a:ea typeface="ＭＳ Ｐゴシック" charset="-128"/>
            </a:endParaRPr>
          </a:p>
        </p:txBody>
      </p:sp>
      <p:sp>
        <p:nvSpPr>
          <p:cNvPr id="423" name="Rectangle 3"/>
          <p:cNvSpPr txBox="1">
            <a:spLocks noChangeArrowheads="1"/>
          </p:cNvSpPr>
          <p:nvPr/>
        </p:nvSpPr>
        <p:spPr bwMode="auto">
          <a:xfrm>
            <a:off x="506228" y="120302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buNone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But if one global ISP is viable business, there will be competitors ….  </a:t>
            </a:r>
          </a:p>
        </p:txBody>
      </p:sp>
    </p:spTree>
    <p:extLst>
      <p:ext uri="{BB962C8B-B14F-4D97-AF65-F5344CB8AC3E}">
        <p14:creationId xmlns:p14="http://schemas.microsoft.com/office/powerpoint/2010/main" val="1864458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Oval 3"/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2946" name="Straight Connector 10"/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7" name="Straight Connector 297"/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8" name="Straight Connector 298"/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9" name="Straight Connector 299"/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0" name="Straight Connector 300"/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1" name="Straight Connector 301"/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2" name="Straight Connector 302"/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3" name="Straight Connector 303"/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4" name="Straight Connector 304"/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55" name="TextBox 39958"/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2956" name="Group 347"/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/>
            <p:cNvSpPr/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7" name="Rectangle 496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/>
            <p:cNvSpPr/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9" name="Freeform 498"/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/>
            <p:cNvSpPr/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1" name="Freeform 500"/>
            <p:cNvSpPr/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2" name="Freeform 501"/>
            <p:cNvSpPr/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03" name="Straight Connector 502"/>
            <p:cNvCxnSpPr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/>
            <p:cNvCxnSpPr/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57" name="Group 347"/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9" name="Rectangle 478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1" name="Freeform 480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3" name="Freeform 482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4" name="Freeform 483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85" name="Straight Connector 484"/>
            <p:cNvCxnSpPr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58" name="Group 347"/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/>
            <p:cNvSpPr/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0" name="Rectangle 469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/>
            <p:cNvSpPr/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2" name="Freeform 471"/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/>
            <p:cNvSpPr/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4" name="Freeform 473"/>
            <p:cNvSpPr/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5" name="Freeform 474"/>
            <p:cNvSpPr/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76" name="Straight Connector 475"/>
            <p:cNvCxnSpPr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Straight Connector 476"/>
            <p:cNvCxnSpPr/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59" name="Group 347"/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1" name="Rectangle 460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3" name="Freeform 462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5" name="Freeform 464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6" name="Freeform 465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67" name="Straight Connector 466"/>
            <p:cNvCxnSpPr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960" name="Oval 3"/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2961" name="Straight Connector 10"/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2" name="Straight Connector 297"/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3" name="Straight Connector 298"/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4" name="Straight Connector 299"/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5" name="Straight Connector 300"/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6" name="Straight Connector 301"/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7" name="Straight Connector 302"/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8" name="Straight Connector 303"/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9" name="Straight Connector 304"/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70" name="TextBox 39958"/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2971" name="Group 347"/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00" name="Freeform 599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2" name="Freeform 601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3" name="Freeform 602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04" name="Straight Connector 603"/>
            <p:cNvCxnSpPr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5" name="Straight Connector 604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72" name="Group 347"/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1" name="Rectangle 570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3" name="Freeform 572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5" name="Freeform 574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6" name="Freeform 575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77" name="Straight Connector 576"/>
            <p:cNvCxnSpPr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73" name="Group 347"/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2" name="Rectangle 561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4" name="Freeform 563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6" name="Freeform 565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7" name="Freeform 566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68" name="Straight Connector 567"/>
            <p:cNvCxnSpPr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74" name="Group 347"/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3" name="Rectangle 552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5" name="Freeform 554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7" name="Freeform 556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8" name="Freeform 557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9" name="Straight Connector 558"/>
            <p:cNvCxnSpPr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975" name="Oval 3"/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2976" name="Straight Connector 10"/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7" name="Straight Connector 297"/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8" name="Straight Connector 298"/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9" name="Straight Connector 299"/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0" name="Straight Connector 300"/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1" name="Straight Connector 301"/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2" name="Straight Connector 302"/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3" name="Straight Connector 303"/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4" name="Straight Connector 304"/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85" name="TextBox 39958"/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2986" name="Group 347"/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6" name="Rectangle 395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8" name="Freeform 397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1" name="Freeform 400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02" name="Straight Connector 401"/>
            <p:cNvCxnSpPr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87" name="Group 347"/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/>
            <p:cNvSpPr/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7" name="Rectangle 386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/>
            <p:cNvSpPr/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9" name="Freeform 388"/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/>
            <p:cNvSpPr/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1" name="Freeform 390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2" name="Freeform 391"/>
            <p:cNvSpPr/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93" name="Straight Connector 392"/>
            <p:cNvCxnSpPr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Connector 393"/>
            <p:cNvCxnSpPr/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88" name="Group 347"/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/>
            <p:cNvSpPr/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8" name="Rectangle 377"/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/>
            <p:cNvSpPr/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0" name="Freeform 379"/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/>
            <p:cNvSpPr/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2" name="Freeform 381"/>
            <p:cNvSpPr/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84" name="Straight Connector 383"/>
            <p:cNvCxnSpPr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89" name="Group 347"/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/>
            <p:cNvSpPr/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9" name="Rectangle 368"/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/>
            <p:cNvSpPr/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1" name="Freeform 370"/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/>
            <p:cNvSpPr/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3" name="Freeform 372"/>
            <p:cNvSpPr/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4" name="Freeform 373"/>
            <p:cNvSpPr/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75" name="Straight Connector 374"/>
            <p:cNvCxnSpPr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/>
            <p:cNvCxnSpPr/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90" name="Group 347"/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2" name="Freeform 361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4" name="Freeform 363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5" name="Freeform 364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66" name="Straight Connector 365"/>
            <p:cNvCxnSpPr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91" name="Group 347"/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/>
            <p:cNvSpPr/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1" name="Rectangle 350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/>
            <p:cNvSpPr/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3" name="Freeform 352"/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/>
            <p:cNvSpPr/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5" name="Freeform 354"/>
            <p:cNvSpPr/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6" name="Freeform 355"/>
            <p:cNvSpPr/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57" name="Straight Connector 356"/>
            <p:cNvCxnSpPr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/>
            <p:cNvCxnSpPr/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994" name="Group 2"/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3188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9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5" name="Group 131"/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3186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7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6" name="Group 135"/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3184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5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7" name="Group 138"/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3182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3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8" name="Group 141"/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3180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1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9" name="Group 144"/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3178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9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0" name="Group 147"/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3176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7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1" name="Group 150"/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3174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5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2" name="Group 153"/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3172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3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3" name="Group 156"/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3170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1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4" name="Group 160"/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3168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9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5" name="Group 163"/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3166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7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6" name="Group 169"/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3164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5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7" name="Group 172"/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3162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3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8" name="Group 175"/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3160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1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3009" name="TextBox 4"/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0" name="TextBox 179"/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1" name="TextBox 180"/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2" name="TextBox 181"/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3" name="TextBox 182"/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4" name="TextBox 183"/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cxnSp>
        <p:nvCxnSpPr>
          <p:cNvPr id="83015" name="Straight Connector 12"/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6" name="Straight Connector 500"/>
          <p:cNvCxnSpPr>
            <a:cxnSpLocks noChangeShapeType="1"/>
            <a:endCxn id="415" idx="2"/>
          </p:cNvCxnSpPr>
          <p:nvPr/>
        </p:nvCxnSpPr>
        <p:spPr bwMode="auto">
          <a:xfrm>
            <a:off x="1638300" y="2849563"/>
            <a:ext cx="831850" cy="61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7" name="Straight Connector 501"/>
          <p:cNvCxnSpPr>
            <a:cxnSpLocks noChangeShapeType="1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8" name="Straight Connector 502"/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9" name="Straight Connector 503"/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0" name="Straight Connector 504"/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1" name="Straight Connector 505"/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2" name="Straight Connector 507"/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3" name="Straight Connector 509"/>
          <p:cNvCxnSpPr>
            <a:cxnSpLocks noChangeShapeType="1"/>
            <a:stCxn id="83164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4" name="Straight Connector 510"/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5" name="Straight Connector 511"/>
          <p:cNvCxnSpPr>
            <a:cxnSpLocks noChangeShapeType="1"/>
            <a:stCxn id="83161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6" name="Straight Connector 512"/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7" name="Straight Connector 513"/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8" name="Straight Connector 514"/>
          <p:cNvCxnSpPr>
            <a:cxnSpLocks noChangeShapeType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031" name="Group 347"/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1" name="Freeform 590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3" name="Freeform 592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4" name="Freeform 593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95" name="Straight Connector 594"/>
            <p:cNvCxnSpPr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6" name="Straight Connector 595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32" name="Group 347"/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0" name="Rectangle 579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2" name="Freeform 581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4" name="Freeform 583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5" name="Freeform 584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86" name="Straight Connector 585"/>
            <p:cNvCxnSpPr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33" name="Group 347"/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/>
            <p:cNvSpPr/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5" name="Rectangle 534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/>
            <p:cNvSpPr/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7" name="Freeform 536"/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9" name="Freeform 538"/>
            <p:cNvSpPr/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0" name="Freeform 539"/>
            <p:cNvSpPr/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41" name="Straight Connector 540"/>
            <p:cNvCxnSpPr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2" name="Straight Connector 541"/>
            <p:cNvCxnSpPr/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3034" name="Straight Connector 508"/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035" name="Group 347"/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/>
            <p:cNvSpPr/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6" name="Rectangle 505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/>
            <p:cNvSpPr/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8" name="Freeform 507"/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/>
            <p:cNvSpPr/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0" name="Freeform 509"/>
            <p:cNvSpPr/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1" name="Freeform 510"/>
            <p:cNvSpPr/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12" name="Straight Connector 511"/>
            <p:cNvCxnSpPr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/>
            <p:cNvCxnSpPr/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36" name="Group 347"/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8" name="Rectangle 487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0" name="Freeform 489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2" name="Freeform 491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3" name="Freeform 492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94" name="Straight Connector 493"/>
            <p:cNvCxnSpPr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37" name="Group 439"/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2" name="Rectangle 451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4" name="Freeform 453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6" name="Freeform 455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7" name="Freeform 456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58" name="Straight Connector 457"/>
            <p:cNvCxnSpPr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38" name="Group 347"/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3" name="Rectangle 442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5" name="Freeform 444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7" name="Freeform 446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8" name="Freeform 447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49" name="Straight Connector 448"/>
            <p:cNvCxnSpPr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39" name="Group 347"/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/>
            <p:cNvSpPr/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4" name="Rectangle 413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/>
            <p:cNvSpPr/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6" name="Freeform 415"/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/>
            <p:cNvSpPr/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8" name="Freeform 417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9" name="Freeform 418"/>
            <p:cNvSpPr/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20" name="Straight Connector 419"/>
            <p:cNvCxnSpPr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/>
            <p:cNvCxnSpPr/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40" name="Group 347"/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/>
            <p:cNvSpPr/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5" name="Rectangle 404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/>
            <p:cNvSpPr/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7" name="Freeform 406"/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/>
            <p:cNvSpPr/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9" name="Freeform 408"/>
            <p:cNvSpPr/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0" name="Freeform 409"/>
            <p:cNvSpPr/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11" name="Straight Connector 410"/>
            <p:cNvCxnSpPr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/>
            <p:cNvCxnSpPr/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041" name="Group 531"/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4" name="Rectangle 543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6" name="Freeform 545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8" name="Freeform 547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9" name="Freeform 548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0" name="Straight Connector 549"/>
            <p:cNvCxnSpPr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1" name="Straight Connector 550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3042" name="Straight Connector 506"/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043" name="Group 166"/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3068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9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3044" name="Rectangle 3"/>
          <p:cNvSpPr txBox="1">
            <a:spLocks noChangeArrowheads="1"/>
          </p:cNvSpPr>
          <p:nvPr/>
        </p:nvSpPr>
        <p:spPr bwMode="auto">
          <a:xfrm>
            <a:off x="506228" y="120302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buNone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But if one global ISP is viable business, there will be competitors ….  which must be interconnected</a:t>
            </a:r>
          </a:p>
        </p:txBody>
      </p:sp>
      <p:grpSp>
        <p:nvGrpSpPr>
          <p:cNvPr id="514" name="Group 20"/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3063" name="Group 16"/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3066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3067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3064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5" name="Straight Connector 516"/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1" name="Group 39939"/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3060" name="Straight Connector 7"/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1" name="Straight Connector 415"/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2" name="Straight Connector 523"/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5" name="Group 39945"/>
          <p:cNvGrpSpPr>
            <a:grpSpLocks/>
          </p:cNvGrpSpPr>
          <p:nvPr/>
        </p:nvGrpSpPr>
        <p:grpSpPr bwMode="auto">
          <a:xfrm>
            <a:off x="4686300" y="4864100"/>
            <a:ext cx="1914525" cy="741363"/>
            <a:chOff x="4686300" y="4864100"/>
            <a:chExt cx="1914118" cy="740879"/>
          </a:xfrm>
        </p:grpSpPr>
        <p:sp>
          <p:nvSpPr>
            <p:cNvPr id="83058" name="TextBox 39940"/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761718" cy="4614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i="1">
                  <a:solidFill>
                    <a:srgbClr val="CC0000"/>
                  </a:solidFill>
                </a:rPr>
                <a:t>peering link</a:t>
              </a:r>
            </a:p>
          </p:txBody>
        </p:sp>
        <p:cxnSp>
          <p:nvCxnSpPr>
            <p:cNvPr id="83059" name="Straight Connector 39943"/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8" name="Group 39950"/>
          <p:cNvGrpSpPr>
            <a:grpSpLocks/>
          </p:cNvGrpSpPr>
          <p:nvPr/>
        </p:nvGrpSpPr>
        <p:grpSpPr bwMode="auto">
          <a:xfrm>
            <a:off x="5270500" y="1701800"/>
            <a:ext cx="3478213" cy="1169988"/>
            <a:chOff x="5270500" y="1701800"/>
            <a:chExt cx="3477123" cy="1169232"/>
          </a:xfrm>
        </p:grpSpPr>
        <p:sp>
          <p:nvSpPr>
            <p:cNvPr id="83056" name="TextBox 39946"/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477123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i="1">
                  <a:solidFill>
                    <a:srgbClr val="CC0000"/>
                  </a:solidFill>
                </a:rPr>
                <a:t>Internet exchange point </a:t>
              </a:r>
            </a:p>
          </p:txBody>
        </p:sp>
        <p:cxnSp>
          <p:nvCxnSpPr>
            <p:cNvPr id="83057" name="Straight Connector 39948"/>
            <p:cNvCxnSpPr>
              <a:cxnSpLocks noChangeShapeType="1"/>
              <a:endCxn id="83067" idx="0"/>
            </p:cNvCxnSpPr>
            <p:nvPr/>
          </p:nvCxnSpPr>
          <p:spPr bwMode="auto">
            <a:xfrm flipH="1">
              <a:off x="5952289" y="2159000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21" name="Group 39937"/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3050" name="Straight Connector 515"/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3051" name="Group 518"/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3054" name="Oval 521"/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3055" name="TextBox 522"/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3052" name="Straight Connector 519"/>
            <p:cNvCxnSpPr>
              <a:cxnSpLocks noChangeShapeType="1"/>
              <a:stCxn id="83054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53" name="Straight Connector 520"/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22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Structure: Network of Networks</a:t>
            </a:r>
            <a:endParaRPr lang="en-US" altLang="en-US" sz="4400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28977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Oval 3"/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4994" name="Straight Connector 10"/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5" name="Straight Connector 297"/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6" name="Straight Connector 298"/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7" name="Straight Connector 299"/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8" name="Straight Connector 300"/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9" name="Straight Connector 301"/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0" name="Straight Connector 302"/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1" name="Straight Connector 303"/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2" name="Straight Connector 304"/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03" name="TextBox 39958"/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5004" name="Group 347"/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/>
            <p:cNvSpPr/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7" name="Rectangle 496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/>
            <p:cNvSpPr/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9" name="Freeform 498"/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/>
            <p:cNvSpPr/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1" name="Freeform 500"/>
            <p:cNvSpPr/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2" name="Freeform 501"/>
            <p:cNvSpPr/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03" name="Straight Connector 502"/>
            <p:cNvCxnSpPr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/>
            <p:cNvCxnSpPr/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05" name="Group 347"/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9" name="Rectangle 478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1" name="Freeform 480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3" name="Freeform 482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4" name="Freeform 483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85" name="Straight Connector 484"/>
            <p:cNvCxnSpPr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06" name="Group 347"/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/>
            <p:cNvSpPr/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0" name="Rectangle 469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/>
            <p:cNvSpPr/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2" name="Freeform 471"/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/>
            <p:cNvSpPr/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4" name="Freeform 473"/>
            <p:cNvSpPr/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5" name="Freeform 474"/>
            <p:cNvSpPr/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76" name="Straight Connector 475"/>
            <p:cNvCxnSpPr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Straight Connector 476"/>
            <p:cNvCxnSpPr/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07" name="Group 347"/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1" name="Rectangle 460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3" name="Freeform 462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5" name="Freeform 464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6" name="Freeform 465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67" name="Straight Connector 466"/>
            <p:cNvCxnSpPr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008" name="Oval 3"/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5009" name="Straight Connector 10"/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0" name="Straight Connector 297"/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1" name="Straight Connector 298"/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2" name="Straight Connector 299"/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3" name="Straight Connector 300"/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4" name="Straight Connector 301"/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5" name="Straight Connector 302"/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6" name="Straight Connector 303"/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7" name="Straight Connector 304"/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18" name="TextBox 39958"/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5019" name="Group 347"/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00" name="Freeform 599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2" name="Freeform 601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3" name="Freeform 602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04" name="Straight Connector 603"/>
            <p:cNvCxnSpPr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5" name="Straight Connector 604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20" name="Group 347"/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1" name="Rectangle 570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3" name="Freeform 572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5" name="Freeform 574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6" name="Freeform 575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77" name="Straight Connector 576"/>
            <p:cNvCxnSpPr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21" name="Group 347"/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2" name="Rectangle 561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4" name="Freeform 563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6" name="Freeform 565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7" name="Freeform 566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68" name="Straight Connector 567"/>
            <p:cNvCxnSpPr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22" name="Group 347"/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3" name="Rectangle 552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5" name="Freeform 554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7" name="Freeform 556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8" name="Freeform 557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9" name="Straight Connector 558"/>
            <p:cNvCxnSpPr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023" name="Oval 3"/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5024" name="Straight Connector 10"/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5" name="Straight Connector 297"/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6" name="Straight Connector 298"/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7" name="Straight Connector 299"/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8" name="Straight Connector 300"/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9" name="Straight Connector 301"/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0" name="Straight Connector 302"/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1" name="Straight Connector 303"/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2" name="Straight Connector 304"/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33" name="TextBox 39958"/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5034" name="Group 347"/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6" name="Rectangle 395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8" name="Freeform 397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1" name="Freeform 400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02" name="Straight Connector 401"/>
            <p:cNvCxnSpPr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35" name="Group 347"/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/>
            <p:cNvSpPr/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7" name="Rectangle 386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/>
            <p:cNvSpPr/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9" name="Freeform 388"/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/>
            <p:cNvSpPr/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1" name="Freeform 390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2" name="Freeform 391"/>
            <p:cNvSpPr/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93" name="Straight Connector 392"/>
            <p:cNvCxnSpPr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Connector 393"/>
            <p:cNvCxnSpPr/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36" name="Group 347"/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/>
            <p:cNvSpPr/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8" name="Rectangle 377"/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/>
            <p:cNvSpPr/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0" name="Freeform 379"/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/>
            <p:cNvSpPr/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2" name="Freeform 381"/>
            <p:cNvSpPr/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84" name="Straight Connector 383"/>
            <p:cNvCxnSpPr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37" name="Group 347"/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/>
            <p:cNvSpPr/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9" name="Rectangle 368"/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/>
            <p:cNvSpPr/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1" name="Freeform 370"/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/>
            <p:cNvSpPr/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3" name="Freeform 372"/>
            <p:cNvSpPr/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4" name="Freeform 373"/>
            <p:cNvSpPr/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75" name="Straight Connector 374"/>
            <p:cNvCxnSpPr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/>
            <p:cNvCxnSpPr/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38" name="Group 347"/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2" name="Freeform 361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4" name="Freeform 363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5" name="Freeform 364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66" name="Straight Connector 365"/>
            <p:cNvCxnSpPr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39" name="Group 347"/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/>
            <p:cNvSpPr/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1" name="Rectangle 350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/>
            <p:cNvSpPr/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3" name="Freeform 352"/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/>
            <p:cNvSpPr/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5" name="Freeform 354"/>
            <p:cNvSpPr/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6" name="Freeform 355"/>
            <p:cNvSpPr/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57" name="Straight Connector 356"/>
            <p:cNvCxnSpPr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/>
            <p:cNvCxnSpPr/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42" name="Group 2"/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523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6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3" name="Group 135"/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523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4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4" name="Group 138"/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523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2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5" name="Group 141"/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5229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0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6" name="Group 147"/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522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8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7" name="Group 150"/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522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6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8" name="Group 156"/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522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9" name="Group 160"/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522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0" name="Group 163"/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5219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1" name="Group 169"/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521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8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2" name="Group 172"/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521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6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3" name="Group 175"/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521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4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5054" name="TextBox 4"/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5" name="TextBox 179"/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6" name="TextBox 180"/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7" name="TextBox 181"/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8" name="TextBox 182"/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9" name="TextBox 183"/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cxnSp>
        <p:nvCxnSpPr>
          <p:cNvPr id="85060" name="Straight Connector 12"/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1" name="Straight Connector 502"/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2" name="Straight Connector 503"/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3" name="Straight Connector 504"/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4" name="Straight Connector 505"/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5" name="Straight Connector 507"/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6" name="Straight Connector 510"/>
          <p:cNvCxnSpPr>
            <a:cxnSpLocks noChangeShapeType="1"/>
          </p:cNvCxnSpPr>
          <p:nvPr/>
        </p:nvCxnSpPr>
        <p:spPr bwMode="auto">
          <a:xfrm flipH="1" flipV="1">
            <a:off x="41068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7" name="Straight Connector 512"/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8" name="Straight Connector 513"/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71" name="Group 347"/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1" name="Freeform 590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3" name="Freeform 592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4" name="Freeform 593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95" name="Straight Connector 594"/>
            <p:cNvCxnSpPr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6" name="Straight Connector 595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72" name="Group 347"/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0" name="Rectangle 579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2" name="Freeform 581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4" name="Freeform 583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5" name="Freeform 584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86" name="Straight Connector 585"/>
            <p:cNvCxnSpPr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73" name="Group 347"/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/>
            <p:cNvSpPr/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5" name="Rectangle 534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/>
            <p:cNvSpPr/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7" name="Freeform 536"/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9" name="Freeform 538"/>
            <p:cNvSpPr/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0" name="Freeform 539"/>
            <p:cNvSpPr/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41" name="Straight Connector 540"/>
            <p:cNvCxnSpPr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2" name="Straight Connector 541"/>
            <p:cNvCxnSpPr/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5074" name="Straight Connector 508"/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75" name="Group 347"/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/>
            <p:cNvSpPr/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6" name="Rectangle 505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/>
            <p:cNvSpPr/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8" name="Freeform 507"/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/>
            <p:cNvSpPr/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0" name="Freeform 509"/>
            <p:cNvSpPr/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1" name="Freeform 510"/>
            <p:cNvSpPr/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12" name="Straight Connector 511"/>
            <p:cNvCxnSpPr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/>
            <p:cNvCxnSpPr/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76" name="Group 347"/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8" name="Rectangle 487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0" name="Freeform 489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2" name="Freeform 491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3" name="Freeform 492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94" name="Straight Connector 493"/>
            <p:cNvCxnSpPr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77" name="Group 439"/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2" name="Rectangle 451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4" name="Freeform 453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6" name="Freeform 455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7" name="Freeform 456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58" name="Straight Connector 457"/>
            <p:cNvCxnSpPr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78" name="Group 347"/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3" name="Rectangle 442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5" name="Freeform 444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7" name="Freeform 446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8" name="Freeform 447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49" name="Straight Connector 448"/>
            <p:cNvCxnSpPr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79" name="Group 347"/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/>
            <p:cNvSpPr/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4" name="Rectangle 413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/>
            <p:cNvSpPr/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6" name="Freeform 415"/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/>
            <p:cNvSpPr/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8" name="Freeform 417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9" name="Freeform 418"/>
            <p:cNvSpPr/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20" name="Straight Connector 419"/>
            <p:cNvCxnSpPr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/>
            <p:cNvCxnSpPr/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80" name="Group 347"/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/>
            <p:cNvSpPr/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5" name="Rectangle 404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/>
            <p:cNvSpPr/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7" name="Freeform 406"/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/>
            <p:cNvSpPr/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9" name="Freeform 408"/>
            <p:cNvSpPr/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0" name="Freeform 409"/>
            <p:cNvSpPr/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11" name="Straight Connector 410"/>
            <p:cNvCxnSpPr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/>
            <p:cNvCxnSpPr/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81" name="Group 531"/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4" name="Rectangle 543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6" name="Freeform 545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8" name="Freeform 547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9" name="Freeform 548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0" name="Straight Connector 549"/>
            <p:cNvCxnSpPr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1" name="Straight Connector 550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5082" name="Straight Connector 506"/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83" name="Group 166"/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512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2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84" name="Group 20"/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5116" name="Group 16"/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5119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120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5117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8" name="Straight Connector 516"/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5" name="Group 39939"/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5113" name="Straight Connector 7"/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4" name="Straight Connector 415"/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5" name="Straight Connector 523"/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6" name="Group 39937"/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5107" name="Straight Connector 515"/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5108" name="Group 518"/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5111" name="Oval 521"/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112" name="TextBox 522"/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5109" name="Straight Connector 519"/>
            <p:cNvCxnSpPr>
              <a:cxnSpLocks noChangeShapeType="1"/>
              <a:stCxn id="85111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0" name="Straight Connector 520"/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5087" name="Straight Connector 500"/>
          <p:cNvCxnSpPr>
            <a:cxnSpLocks noChangeShapeType="1"/>
            <a:endCxn id="85090" idx="2"/>
          </p:cNvCxnSpPr>
          <p:nvPr/>
        </p:nvCxnSpPr>
        <p:spPr bwMode="auto">
          <a:xfrm>
            <a:off x="1447800" y="292100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88" name="Straight Connector 501"/>
          <p:cNvCxnSpPr>
            <a:cxnSpLocks noChangeShapeType="1"/>
            <a:endCxn id="85090" idx="3"/>
          </p:cNvCxnSpPr>
          <p:nvPr/>
        </p:nvCxnSpPr>
        <p:spPr bwMode="auto">
          <a:xfrm>
            <a:off x="1227138" y="320198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89" name="Straight Connector 514"/>
          <p:cNvCxnSpPr>
            <a:cxnSpLocks noChangeShapeType="1"/>
            <a:endCxn id="85090" idx="5"/>
          </p:cNvCxnSpPr>
          <p:nvPr/>
        </p:nvCxnSpPr>
        <p:spPr bwMode="auto">
          <a:xfrm flipV="1">
            <a:off x="1147763" y="429895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90" name="Oval 517"/>
          <p:cNvSpPr>
            <a:spLocks noChangeArrowheads="1"/>
          </p:cNvSpPr>
          <p:nvPr/>
        </p:nvSpPr>
        <p:spPr bwMode="auto">
          <a:xfrm rot="5400000">
            <a:off x="859631" y="366633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5091" name="Straight Connector 39941"/>
          <p:cNvCxnSpPr>
            <a:cxnSpLocks noChangeShapeType="1"/>
            <a:stCxn id="85090" idx="0"/>
            <a:endCxn id="350" idx="2"/>
          </p:cNvCxnSpPr>
          <p:nvPr/>
        </p:nvCxnSpPr>
        <p:spPr bwMode="auto">
          <a:xfrm flipV="1">
            <a:off x="1676400" y="3754438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92" name="Straight Connector 524"/>
          <p:cNvCxnSpPr>
            <a:cxnSpLocks noChangeShapeType="1"/>
            <a:endCxn id="507" idx="2"/>
          </p:cNvCxnSpPr>
          <p:nvPr/>
        </p:nvCxnSpPr>
        <p:spPr bwMode="auto">
          <a:xfrm>
            <a:off x="1677988" y="4041775"/>
            <a:ext cx="465137" cy="341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93" name="Group 144"/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510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6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94" name="Group 131"/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510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4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95" name="Group 153"/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510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2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85096" name="Straight Connector 509"/>
          <p:cNvCxnSpPr>
            <a:cxnSpLocks noChangeShapeType="1"/>
            <a:endCxn id="85098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97" name="Straight Connector 511"/>
          <p:cNvCxnSpPr>
            <a:cxnSpLocks noChangeShapeType="1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98" name="Oval 6"/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5099" name="TextBox 9"/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i="1"/>
              <a:t>regional net</a:t>
            </a:r>
          </a:p>
        </p:txBody>
      </p:sp>
      <p:sp>
        <p:nvSpPr>
          <p:cNvPr id="85100" name="Rectangle 3"/>
          <p:cNvSpPr txBox="1">
            <a:spLocks noChangeArrowheads="1"/>
          </p:cNvSpPr>
          <p:nvPr/>
        </p:nvSpPr>
        <p:spPr bwMode="auto">
          <a:xfrm>
            <a:off x="500828" y="1312069"/>
            <a:ext cx="8396515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buNone/>
            </a:pPr>
            <a:r>
              <a:rPr lang="en-US" altLang="en-US">
                <a:latin typeface="Calibri" charset="0"/>
                <a:ea typeface="Calibri" charset="0"/>
                <a:cs typeface="Calibri" charset="0"/>
              </a:rPr>
              <a:t>… and regional networks may arise to connect access nets to ISPs </a:t>
            </a:r>
          </a:p>
        </p:txBody>
      </p:sp>
      <p:sp>
        <p:nvSpPr>
          <p:cNvPr id="422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Structure: Network of Networks</a:t>
            </a:r>
            <a:endParaRPr lang="en-US" altLang="en-US" sz="4400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417454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Oval 3"/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042" name="Straight Connector 10"/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3" name="Straight Connector 297"/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4" name="Straight Connector 298"/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5" name="Straight Connector 299"/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6" name="Straight Connector 300"/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7" name="Straight Connector 301"/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8" name="Straight Connector 302"/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9" name="Straight Connector 303"/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0" name="Straight Connector 304"/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51" name="TextBox 39958"/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7052" name="Group 347"/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/>
            <p:cNvSpPr/>
            <p:nvPr/>
          </p:nvSpPr>
          <p:spPr bwMode="auto">
            <a:xfrm flipV="1">
              <a:off x="1874963" y="1694818"/>
              <a:ext cx="1124685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7" name="Rectangle 496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/>
            <p:cNvSpPr/>
            <p:nvPr/>
          </p:nvSpPr>
          <p:spPr bwMode="auto">
            <a:xfrm flipV="1">
              <a:off x="1871277" y="1576300"/>
              <a:ext cx="1124682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9" name="Freeform 498"/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/>
            <p:cNvSpPr/>
            <p:nvPr/>
          </p:nvSpPr>
          <p:spPr bwMode="auto">
            <a:xfrm>
              <a:off x="2103588" y="1632268"/>
              <a:ext cx="660061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1" name="Freeform 500"/>
            <p:cNvSpPr/>
            <p:nvPr/>
          </p:nvSpPr>
          <p:spPr bwMode="auto">
            <a:xfrm>
              <a:off x="2538711" y="1727740"/>
              <a:ext cx="243374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2" name="Freeform 501"/>
            <p:cNvSpPr/>
            <p:nvPr/>
          </p:nvSpPr>
          <p:spPr bwMode="auto">
            <a:xfrm>
              <a:off x="2088838" y="1731033"/>
              <a:ext cx="2433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03" name="Straight Connector 502"/>
            <p:cNvCxnSpPr>
              <a:endCxn id="498" idx="2"/>
            </p:cNvCxnSpPr>
            <p:nvPr/>
          </p:nvCxnSpPr>
          <p:spPr bwMode="auto">
            <a:xfrm flipH="1" flipV="1">
              <a:off x="1871277" y="1737617"/>
              <a:ext cx="3686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/>
            <p:cNvCxnSpPr/>
            <p:nvPr/>
          </p:nvCxnSpPr>
          <p:spPr bwMode="auto">
            <a:xfrm flipH="1" flipV="1">
              <a:off x="2995959" y="1734324"/>
              <a:ext cx="3689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53" name="Group 347"/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9" name="Rectangle 478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1" name="Freeform 480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3" name="Freeform 482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4" name="Freeform 483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85" name="Straight Connector 484"/>
            <p:cNvCxnSpPr>
              <a:endCxn id="480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54" name="Group 347"/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/>
            <p:cNvSpPr/>
            <p:nvPr/>
          </p:nvSpPr>
          <p:spPr bwMode="auto">
            <a:xfrm flipV="1">
              <a:off x="1874975" y="1694819"/>
              <a:ext cx="1124673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0" name="Rectangle 469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/>
            <p:cNvSpPr/>
            <p:nvPr/>
          </p:nvSpPr>
          <p:spPr bwMode="auto">
            <a:xfrm flipV="1">
              <a:off x="1871277" y="1576300"/>
              <a:ext cx="1124673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72" name="Freeform 471"/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/>
            <p:cNvSpPr/>
            <p:nvPr/>
          </p:nvSpPr>
          <p:spPr bwMode="auto">
            <a:xfrm>
              <a:off x="2104349" y="1632266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4" name="Freeform 473"/>
            <p:cNvSpPr/>
            <p:nvPr/>
          </p:nvSpPr>
          <p:spPr bwMode="auto">
            <a:xfrm>
              <a:off x="2537202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5" name="Freeform 474"/>
            <p:cNvSpPr/>
            <p:nvPr/>
          </p:nvSpPr>
          <p:spPr bwMode="auto">
            <a:xfrm>
              <a:off x="2089551" y="1731032"/>
              <a:ext cx="240474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76" name="Straight Connector 475"/>
            <p:cNvCxnSpPr>
              <a:endCxn id="471" idx="2"/>
            </p:cNvCxnSpPr>
            <p:nvPr/>
          </p:nvCxnSpPr>
          <p:spPr bwMode="auto">
            <a:xfrm flipH="1" flipV="1">
              <a:off x="1871277" y="1737616"/>
              <a:ext cx="3698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7" name="Straight Connector 476"/>
            <p:cNvCxnSpPr/>
            <p:nvPr/>
          </p:nvCxnSpPr>
          <p:spPr bwMode="auto">
            <a:xfrm flipH="1" flipV="1">
              <a:off x="2995950" y="1734325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55" name="Group 347"/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1" name="Rectangle 460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63" name="Freeform 462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5" name="Freeform 464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6" name="Freeform 465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67" name="Straight Connector 466"/>
            <p:cNvCxnSpPr>
              <a:endCxn id="462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056" name="Oval 3"/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057" name="Straight Connector 10"/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8" name="Straight Connector 297"/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9" name="Straight Connector 298"/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0" name="Straight Connector 299"/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1" name="Straight Connector 300"/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2" name="Straight Connector 301"/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3" name="Straight Connector 302"/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4" name="Straight Connector 303"/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5" name="Straight Connector 304"/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66" name="TextBox 39958"/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7067" name="Group 347"/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8" name="Rectangle 597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600" name="Freeform 599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2" name="Freeform 601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3" name="Freeform 602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604" name="Straight Connector 603"/>
            <p:cNvCxnSpPr>
              <a:endCxn id="599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5" name="Straight Connector 604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68" name="Group 347"/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1" name="Rectangle 570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73" name="Freeform 572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5" name="Freeform 574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6" name="Freeform 575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77" name="Straight Connector 576"/>
            <p:cNvCxnSpPr>
              <a:endCxn id="572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69" name="Group 347"/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2" name="Rectangle 561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64" name="Freeform 563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6" name="Freeform 565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7" name="Freeform 566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68" name="Straight Connector 567"/>
            <p:cNvCxnSpPr>
              <a:endCxn id="563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70" name="Group 347"/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/>
            <p:cNvSpPr/>
            <p:nvPr/>
          </p:nvSpPr>
          <p:spPr bwMode="auto">
            <a:xfrm flipV="1">
              <a:off x="1874656" y="1693063"/>
              <a:ext cx="1124992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3" name="Rectangle 552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/>
            <p:cNvSpPr/>
            <p:nvPr/>
          </p:nvSpPr>
          <p:spPr bwMode="auto">
            <a:xfrm flipV="1">
              <a:off x="1871277" y="1576300"/>
              <a:ext cx="1124994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55" name="Freeform 554"/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7" name="Freeform 556"/>
            <p:cNvSpPr/>
            <p:nvPr/>
          </p:nvSpPr>
          <p:spPr bwMode="auto">
            <a:xfrm>
              <a:off x="2536814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8" name="Freeform 557"/>
            <p:cNvSpPr/>
            <p:nvPr/>
          </p:nvSpPr>
          <p:spPr bwMode="auto">
            <a:xfrm>
              <a:off x="2090871" y="1728739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9" name="Straight Connector 558"/>
            <p:cNvCxnSpPr>
              <a:endCxn id="554" idx="2"/>
            </p:cNvCxnSpPr>
            <p:nvPr/>
          </p:nvCxnSpPr>
          <p:spPr bwMode="auto">
            <a:xfrm flipH="1" flipV="1">
              <a:off x="1871277" y="1738471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/>
            <p:cNvCxnSpPr/>
            <p:nvPr/>
          </p:nvCxnSpPr>
          <p:spPr bwMode="auto">
            <a:xfrm flipH="1" flipV="1">
              <a:off x="2996271" y="1735226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071" name="Oval 3"/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072" name="Straight Connector 10"/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3" name="Straight Connector 297"/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4" name="Straight Connector 298"/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5" name="Straight Connector 299"/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6" name="Straight Connector 300"/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7" name="Straight Connector 301"/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8" name="Straight Connector 302"/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9" name="Straight Connector 303"/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80" name="Straight Connector 304"/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81" name="TextBox 39958"/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7082" name="Group 347"/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6" name="Rectangle 395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98" name="Freeform 397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0" name="Freeform 399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1" name="Freeform 400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02" name="Straight Connector 401"/>
            <p:cNvCxnSpPr>
              <a:endCxn id="397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83" name="Group 347"/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/>
            <p:cNvSpPr/>
            <p:nvPr/>
          </p:nvSpPr>
          <p:spPr bwMode="auto">
            <a:xfrm flipV="1">
              <a:off x="1874410" y="1696002"/>
              <a:ext cx="1125238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7" name="Rectangle 386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/>
            <p:cNvSpPr/>
            <p:nvPr/>
          </p:nvSpPr>
          <p:spPr bwMode="auto">
            <a:xfrm flipV="1">
              <a:off x="1871277" y="1576300"/>
              <a:ext cx="112523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9" name="Freeform 388"/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/>
            <p:cNvSpPr/>
            <p:nvPr/>
          </p:nvSpPr>
          <p:spPr bwMode="auto">
            <a:xfrm>
              <a:off x="2103220" y="1633001"/>
              <a:ext cx="661350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1" name="Freeform 390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2" name="Freeform 391"/>
            <p:cNvSpPr/>
            <p:nvPr/>
          </p:nvSpPr>
          <p:spPr bwMode="auto">
            <a:xfrm>
              <a:off x="2090682" y="1730654"/>
              <a:ext cx="241345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93" name="Straight Connector 392"/>
            <p:cNvCxnSpPr>
              <a:endCxn id="388" idx="2"/>
            </p:cNvCxnSpPr>
            <p:nvPr/>
          </p:nvCxnSpPr>
          <p:spPr bwMode="auto">
            <a:xfrm flipH="1" flipV="1">
              <a:off x="1871277" y="173695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Connector 393"/>
            <p:cNvCxnSpPr/>
            <p:nvPr/>
          </p:nvCxnSpPr>
          <p:spPr bwMode="auto">
            <a:xfrm flipH="1" flipV="1">
              <a:off x="2996513" y="173380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84" name="Group 347"/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/>
            <p:cNvSpPr/>
            <p:nvPr/>
          </p:nvSpPr>
          <p:spPr bwMode="auto">
            <a:xfrm flipV="1">
              <a:off x="1874402" y="1693698"/>
              <a:ext cx="1125246" cy="32046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8" name="Rectangle 377"/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/>
            <p:cNvSpPr/>
            <p:nvPr/>
          </p:nvSpPr>
          <p:spPr bwMode="auto">
            <a:xfrm flipV="1">
              <a:off x="1871277" y="1576300"/>
              <a:ext cx="1125246" cy="32046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80" name="Freeform 379"/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/>
            <p:cNvSpPr/>
            <p:nvPr/>
          </p:nvSpPr>
          <p:spPr bwMode="auto">
            <a:xfrm>
              <a:off x="2102578" y="1633412"/>
              <a:ext cx="662645" cy="1110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2" name="Freeform 381"/>
            <p:cNvSpPr/>
            <p:nvPr/>
          </p:nvSpPr>
          <p:spPr bwMode="auto">
            <a:xfrm>
              <a:off x="2537047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3" name="Freeform 382"/>
            <p:cNvSpPr/>
            <p:nvPr/>
          </p:nvSpPr>
          <p:spPr bwMode="auto">
            <a:xfrm>
              <a:off x="2090075" y="1728599"/>
              <a:ext cx="240677" cy="9836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84" name="Straight Connector 383"/>
            <p:cNvCxnSpPr>
              <a:endCxn id="379" idx="2"/>
            </p:cNvCxnSpPr>
            <p:nvPr/>
          </p:nvCxnSpPr>
          <p:spPr bwMode="auto">
            <a:xfrm flipH="1" flipV="1">
              <a:off x="1871277" y="1738119"/>
              <a:ext cx="3125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/>
            <p:cNvCxnSpPr/>
            <p:nvPr/>
          </p:nvCxnSpPr>
          <p:spPr bwMode="auto">
            <a:xfrm flipH="1" flipV="1">
              <a:off x="2996523" y="1734945"/>
              <a:ext cx="3125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85" name="Group 347"/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/>
            <p:cNvSpPr/>
            <p:nvPr/>
          </p:nvSpPr>
          <p:spPr bwMode="auto">
            <a:xfrm flipV="1">
              <a:off x="1874404" y="1693696"/>
              <a:ext cx="1125244" cy="320464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9" name="Rectangle 368"/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/>
            <p:cNvSpPr/>
            <p:nvPr/>
          </p:nvSpPr>
          <p:spPr bwMode="auto">
            <a:xfrm flipV="1">
              <a:off x="1871277" y="1576300"/>
              <a:ext cx="1125244" cy="3204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71" name="Freeform 370"/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/>
            <p:cNvSpPr/>
            <p:nvPr/>
          </p:nvSpPr>
          <p:spPr bwMode="auto">
            <a:xfrm>
              <a:off x="2102577" y="1633412"/>
              <a:ext cx="662644" cy="111050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3" name="Freeform 372"/>
            <p:cNvSpPr/>
            <p:nvPr/>
          </p:nvSpPr>
          <p:spPr bwMode="auto">
            <a:xfrm>
              <a:off x="2537048" y="1728599"/>
              <a:ext cx="243803" cy="951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4" name="Freeform 373"/>
            <p:cNvSpPr/>
            <p:nvPr/>
          </p:nvSpPr>
          <p:spPr bwMode="auto">
            <a:xfrm>
              <a:off x="2090075" y="1728599"/>
              <a:ext cx="240678" cy="9835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75" name="Straight Connector 374"/>
            <p:cNvCxnSpPr>
              <a:endCxn id="370" idx="2"/>
            </p:cNvCxnSpPr>
            <p:nvPr/>
          </p:nvCxnSpPr>
          <p:spPr bwMode="auto">
            <a:xfrm flipH="1" flipV="1">
              <a:off x="1871277" y="1738117"/>
              <a:ext cx="3127" cy="12374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/>
            <p:cNvCxnSpPr/>
            <p:nvPr/>
          </p:nvCxnSpPr>
          <p:spPr bwMode="auto">
            <a:xfrm flipH="1" flipV="1">
              <a:off x="2996521" y="1734945"/>
              <a:ext cx="3127" cy="12374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86" name="Group 347"/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/>
            <p:cNvSpPr/>
            <p:nvPr/>
          </p:nvSpPr>
          <p:spPr bwMode="auto">
            <a:xfrm flipV="1">
              <a:off x="1874402" y="1696002"/>
              <a:ext cx="112524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0" name="Rectangle 359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/>
            <p:cNvSpPr/>
            <p:nvPr/>
          </p:nvSpPr>
          <p:spPr bwMode="auto">
            <a:xfrm flipV="1">
              <a:off x="1871277" y="1576300"/>
              <a:ext cx="1125246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62" name="Freeform 361"/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/>
            <p:cNvSpPr/>
            <p:nvPr/>
          </p:nvSpPr>
          <p:spPr bwMode="auto">
            <a:xfrm>
              <a:off x="2102578" y="1633001"/>
              <a:ext cx="662645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4" name="Freeform 363"/>
            <p:cNvSpPr/>
            <p:nvPr/>
          </p:nvSpPr>
          <p:spPr bwMode="auto">
            <a:xfrm>
              <a:off x="2537047" y="1727503"/>
              <a:ext cx="243803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5" name="Freeform 364"/>
            <p:cNvSpPr/>
            <p:nvPr/>
          </p:nvSpPr>
          <p:spPr bwMode="auto">
            <a:xfrm>
              <a:off x="2090075" y="1730654"/>
              <a:ext cx="24067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66" name="Straight Connector 365"/>
            <p:cNvCxnSpPr>
              <a:endCxn id="361" idx="2"/>
            </p:cNvCxnSpPr>
            <p:nvPr/>
          </p:nvCxnSpPr>
          <p:spPr bwMode="auto">
            <a:xfrm flipH="1" flipV="1">
              <a:off x="1871277" y="1736954"/>
              <a:ext cx="312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/>
            <p:cNvCxnSpPr/>
            <p:nvPr/>
          </p:nvCxnSpPr>
          <p:spPr bwMode="auto">
            <a:xfrm flipH="1" flipV="1">
              <a:off x="2996523" y="1733803"/>
              <a:ext cx="312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87" name="Group 347"/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/>
            <p:cNvSpPr/>
            <p:nvPr/>
          </p:nvSpPr>
          <p:spPr bwMode="auto">
            <a:xfrm flipV="1">
              <a:off x="1874404" y="1696003"/>
              <a:ext cx="1125244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1" name="Rectangle 350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/>
            <p:cNvSpPr/>
            <p:nvPr/>
          </p:nvSpPr>
          <p:spPr bwMode="auto">
            <a:xfrm flipV="1">
              <a:off x="1871277" y="1576300"/>
              <a:ext cx="1125244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353" name="Freeform 352"/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/>
            <p:cNvSpPr/>
            <p:nvPr/>
          </p:nvSpPr>
          <p:spPr bwMode="auto">
            <a:xfrm>
              <a:off x="2102577" y="1633001"/>
              <a:ext cx="662644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5" name="Freeform 354"/>
            <p:cNvSpPr/>
            <p:nvPr/>
          </p:nvSpPr>
          <p:spPr bwMode="auto">
            <a:xfrm>
              <a:off x="2537048" y="1727504"/>
              <a:ext cx="243803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6" name="Freeform 355"/>
            <p:cNvSpPr/>
            <p:nvPr/>
          </p:nvSpPr>
          <p:spPr bwMode="auto">
            <a:xfrm>
              <a:off x="2090075" y="1730653"/>
              <a:ext cx="240678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357" name="Straight Connector 356"/>
            <p:cNvCxnSpPr>
              <a:endCxn id="352" idx="2"/>
            </p:cNvCxnSpPr>
            <p:nvPr/>
          </p:nvCxnSpPr>
          <p:spPr bwMode="auto">
            <a:xfrm flipH="1" flipV="1">
              <a:off x="1871277" y="1736953"/>
              <a:ext cx="3127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/>
            <p:cNvCxnSpPr/>
            <p:nvPr/>
          </p:nvCxnSpPr>
          <p:spPr bwMode="auto">
            <a:xfrm flipH="1" flipV="1">
              <a:off x="2996521" y="1733804"/>
              <a:ext cx="3127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090" name="Group 2"/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728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6" name="TextBox 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1" name="Group 135"/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728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4" name="TextBox 13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2" name="Group 138"/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728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2" name="TextBox 140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3" name="Group 141"/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7279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0" name="TextBox 14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4" name="Group 147"/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727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8" name="TextBox 149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5" name="Group 150"/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727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6" name="TextBox 15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6" name="Group 156"/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727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4" name="TextBox 15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7" name="Group 160"/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727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2" name="TextBox 162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8" name="Group 163"/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7269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0" name="TextBox 16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9" name="Group 169"/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7267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8" name="TextBox 171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00" name="Group 172"/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726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6" name="TextBox 174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01" name="Group 175"/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726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4" name="TextBox 177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7102" name="TextBox 4"/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3" name="TextBox 179"/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4" name="TextBox 180"/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5" name="TextBox 181"/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6" name="TextBox 182"/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7" name="TextBox 183"/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cxnSp>
        <p:nvCxnSpPr>
          <p:cNvPr id="87108" name="Straight Connector 12"/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09" name="Straight Connector 502"/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0" name="Straight Connector 503"/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1" name="Straight Connector 504"/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2" name="Straight Connector 505"/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3" name="Straight Connector 507"/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4" name="Straight Connector 510"/>
          <p:cNvCxnSpPr>
            <a:cxnSpLocks noChangeShapeType="1"/>
          </p:cNvCxnSpPr>
          <p:nvPr/>
        </p:nvCxnSpPr>
        <p:spPr bwMode="auto">
          <a:xfrm flipH="1" flipV="1">
            <a:off x="41068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5" name="Straight Connector 512"/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6" name="Straight Connector 513"/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19" name="Group 347"/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/>
            <p:cNvSpPr/>
            <p:nvPr/>
          </p:nvSpPr>
          <p:spPr bwMode="auto">
            <a:xfrm flipV="1">
              <a:off x="1874654" y="1693063"/>
              <a:ext cx="1124994" cy="32109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9" name="Rectangle 588"/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/>
            <p:cNvSpPr/>
            <p:nvPr/>
          </p:nvSpPr>
          <p:spPr bwMode="auto">
            <a:xfrm flipV="1">
              <a:off x="1871277" y="1576300"/>
              <a:ext cx="1124992" cy="32109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91" name="Freeform 590"/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3" name="Freeform 592"/>
            <p:cNvSpPr/>
            <p:nvPr/>
          </p:nvSpPr>
          <p:spPr bwMode="auto">
            <a:xfrm>
              <a:off x="2536812" y="1728739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4" name="Freeform 593"/>
            <p:cNvSpPr/>
            <p:nvPr/>
          </p:nvSpPr>
          <p:spPr bwMode="auto">
            <a:xfrm>
              <a:off x="2090869" y="1728739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95" name="Straight Connector 594"/>
            <p:cNvCxnSpPr>
              <a:endCxn id="590" idx="2"/>
            </p:cNvCxnSpPr>
            <p:nvPr/>
          </p:nvCxnSpPr>
          <p:spPr bwMode="auto">
            <a:xfrm flipH="1" flipV="1">
              <a:off x="1871277" y="1738471"/>
              <a:ext cx="3377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6" name="Straight Connector 595"/>
            <p:cNvCxnSpPr/>
            <p:nvPr/>
          </p:nvCxnSpPr>
          <p:spPr bwMode="auto">
            <a:xfrm flipH="1" flipV="1">
              <a:off x="2996269" y="1735226"/>
              <a:ext cx="3379" cy="12325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0" name="Group 347"/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0" name="Rectangle 579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82" name="Freeform 581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4" name="Freeform 583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5" name="Freeform 584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86" name="Straight Connector 585"/>
            <p:cNvCxnSpPr>
              <a:endCxn id="581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1" name="Group 347"/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/>
            <p:cNvSpPr/>
            <p:nvPr/>
          </p:nvSpPr>
          <p:spPr bwMode="auto">
            <a:xfrm flipV="1">
              <a:off x="1874656" y="1693062"/>
              <a:ext cx="1124992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5" name="Rectangle 534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/>
            <p:cNvSpPr/>
            <p:nvPr/>
          </p:nvSpPr>
          <p:spPr bwMode="auto">
            <a:xfrm flipV="1">
              <a:off x="1871277" y="1576300"/>
              <a:ext cx="1124994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37" name="Freeform 536"/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/>
            <p:cNvSpPr/>
            <p:nvPr/>
          </p:nvSpPr>
          <p:spPr bwMode="auto">
            <a:xfrm>
              <a:off x="2101005" y="1634681"/>
              <a:ext cx="665537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9" name="Freeform 538"/>
            <p:cNvSpPr/>
            <p:nvPr/>
          </p:nvSpPr>
          <p:spPr bwMode="auto">
            <a:xfrm>
              <a:off x="2536814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0" name="Freeform 539"/>
            <p:cNvSpPr/>
            <p:nvPr/>
          </p:nvSpPr>
          <p:spPr bwMode="auto">
            <a:xfrm>
              <a:off x="2090871" y="1728741"/>
              <a:ext cx="239862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41" name="Straight Connector 540"/>
            <p:cNvCxnSpPr>
              <a:endCxn id="536" idx="2"/>
            </p:cNvCxnSpPr>
            <p:nvPr/>
          </p:nvCxnSpPr>
          <p:spPr bwMode="auto">
            <a:xfrm flipH="1" flipV="1">
              <a:off x="1871277" y="1738470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2" name="Straight Connector 541"/>
            <p:cNvCxnSpPr/>
            <p:nvPr/>
          </p:nvCxnSpPr>
          <p:spPr bwMode="auto">
            <a:xfrm flipH="1" flipV="1">
              <a:off x="2996271" y="1735228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7122" name="Straight Connector 508"/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23" name="Group 347"/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/>
            <p:cNvSpPr/>
            <p:nvPr/>
          </p:nvSpPr>
          <p:spPr bwMode="auto">
            <a:xfrm flipV="1">
              <a:off x="1874978" y="1694818"/>
              <a:ext cx="1124670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6" name="Rectangle 505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/>
            <p:cNvSpPr/>
            <p:nvPr/>
          </p:nvSpPr>
          <p:spPr bwMode="auto">
            <a:xfrm flipV="1">
              <a:off x="1871277" y="1576300"/>
              <a:ext cx="1124670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8" name="Freeform 507"/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/>
            <p:cNvSpPr/>
            <p:nvPr/>
          </p:nvSpPr>
          <p:spPr bwMode="auto">
            <a:xfrm>
              <a:off x="2104351" y="1632268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0" name="Freeform 509"/>
            <p:cNvSpPr/>
            <p:nvPr/>
          </p:nvSpPr>
          <p:spPr bwMode="auto">
            <a:xfrm>
              <a:off x="2537200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1" name="Freeform 510"/>
            <p:cNvSpPr/>
            <p:nvPr/>
          </p:nvSpPr>
          <p:spPr bwMode="auto">
            <a:xfrm>
              <a:off x="2089553" y="1731033"/>
              <a:ext cx="240471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12" name="Straight Connector 511"/>
            <p:cNvCxnSpPr>
              <a:endCxn id="507" idx="2"/>
            </p:cNvCxnSpPr>
            <p:nvPr/>
          </p:nvCxnSpPr>
          <p:spPr bwMode="auto">
            <a:xfrm flipH="1" flipV="1">
              <a:off x="1871277" y="1737617"/>
              <a:ext cx="3701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/>
            <p:cNvCxnSpPr/>
            <p:nvPr/>
          </p:nvCxnSpPr>
          <p:spPr bwMode="auto">
            <a:xfrm flipH="1" flipV="1">
              <a:off x="2995947" y="1734324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4" name="Group 347"/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8" name="Rectangle 487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0" name="Freeform 489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2" name="Freeform 491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3" name="Freeform 492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94" name="Straight Connector 493"/>
            <p:cNvCxnSpPr>
              <a:endCxn id="489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5" name="Group 439"/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/>
            <p:cNvSpPr/>
            <p:nvPr/>
          </p:nvSpPr>
          <p:spPr bwMode="auto">
            <a:xfrm flipV="1">
              <a:off x="1874975" y="1694818"/>
              <a:ext cx="1124673" cy="31934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2" name="Rectangle 451"/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/>
            <p:cNvSpPr/>
            <p:nvPr/>
          </p:nvSpPr>
          <p:spPr bwMode="auto">
            <a:xfrm flipV="1">
              <a:off x="1871277" y="1576300"/>
              <a:ext cx="1124673" cy="3193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54" name="Freeform 453"/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/>
            <p:cNvSpPr/>
            <p:nvPr/>
          </p:nvSpPr>
          <p:spPr bwMode="auto">
            <a:xfrm>
              <a:off x="2104349" y="1632268"/>
              <a:ext cx="662226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6" name="Freeform 455"/>
            <p:cNvSpPr/>
            <p:nvPr/>
          </p:nvSpPr>
          <p:spPr bwMode="auto">
            <a:xfrm>
              <a:off x="2537202" y="1727740"/>
              <a:ext cx="244172" cy="9547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7" name="Freeform 456"/>
            <p:cNvSpPr/>
            <p:nvPr/>
          </p:nvSpPr>
          <p:spPr bwMode="auto">
            <a:xfrm>
              <a:off x="2089551" y="1731033"/>
              <a:ext cx="240474" cy="9547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58" name="Straight Connector 457"/>
            <p:cNvCxnSpPr>
              <a:endCxn id="453" idx="2"/>
            </p:cNvCxnSpPr>
            <p:nvPr/>
          </p:nvCxnSpPr>
          <p:spPr bwMode="auto">
            <a:xfrm flipH="1" flipV="1">
              <a:off x="1871277" y="1737617"/>
              <a:ext cx="3698" cy="12180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/>
            <p:cNvCxnSpPr/>
            <p:nvPr/>
          </p:nvCxnSpPr>
          <p:spPr bwMode="auto">
            <a:xfrm flipH="1" flipV="1">
              <a:off x="2995950" y="1734324"/>
              <a:ext cx="3698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6" name="Group 347"/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/>
            <p:cNvSpPr/>
            <p:nvPr/>
          </p:nvSpPr>
          <p:spPr bwMode="auto">
            <a:xfrm flipV="1">
              <a:off x="1874978" y="1694819"/>
              <a:ext cx="1124670" cy="31934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3" name="Rectangle 442"/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/>
            <p:cNvSpPr/>
            <p:nvPr/>
          </p:nvSpPr>
          <p:spPr bwMode="auto">
            <a:xfrm flipV="1">
              <a:off x="1871277" y="1576300"/>
              <a:ext cx="1124670" cy="3193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45" name="Freeform 444"/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/>
            <p:cNvSpPr/>
            <p:nvPr/>
          </p:nvSpPr>
          <p:spPr bwMode="auto">
            <a:xfrm>
              <a:off x="2104351" y="1632266"/>
              <a:ext cx="662222" cy="11193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7" name="Freeform 446"/>
            <p:cNvSpPr/>
            <p:nvPr/>
          </p:nvSpPr>
          <p:spPr bwMode="auto">
            <a:xfrm>
              <a:off x="2537200" y="1727741"/>
              <a:ext cx="244172" cy="9547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8" name="Freeform 447"/>
            <p:cNvSpPr/>
            <p:nvPr/>
          </p:nvSpPr>
          <p:spPr bwMode="auto">
            <a:xfrm>
              <a:off x="2089553" y="1731032"/>
              <a:ext cx="240471" cy="9547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49" name="Straight Connector 448"/>
            <p:cNvCxnSpPr>
              <a:endCxn id="444" idx="2"/>
            </p:cNvCxnSpPr>
            <p:nvPr/>
          </p:nvCxnSpPr>
          <p:spPr bwMode="auto">
            <a:xfrm flipH="1" flipV="1">
              <a:off x="1871277" y="1737616"/>
              <a:ext cx="3701" cy="12181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/>
            <p:cNvCxnSpPr/>
            <p:nvPr/>
          </p:nvCxnSpPr>
          <p:spPr bwMode="auto">
            <a:xfrm flipH="1" flipV="1">
              <a:off x="2995947" y="1734325"/>
              <a:ext cx="3701" cy="12510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7" name="Group 347"/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/>
            <p:cNvSpPr/>
            <p:nvPr/>
          </p:nvSpPr>
          <p:spPr bwMode="auto">
            <a:xfrm flipV="1">
              <a:off x="1874412" y="1696002"/>
              <a:ext cx="1125236" cy="31815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4" name="Rectangle 413"/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/>
            <p:cNvSpPr/>
            <p:nvPr/>
          </p:nvSpPr>
          <p:spPr bwMode="auto">
            <a:xfrm flipV="1">
              <a:off x="1871277" y="1576300"/>
              <a:ext cx="1125238" cy="31815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16" name="Freeform 415"/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/>
            <p:cNvSpPr/>
            <p:nvPr/>
          </p:nvSpPr>
          <p:spPr bwMode="auto">
            <a:xfrm>
              <a:off x="2103220" y="1633001"/>
              <a:ext cx="661352" cy="11025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8" name="Freeform 417"/>
            <p:cNvSpPr/>
            <p:nvPr/>
          </p:nvSpPr>
          <p:spPr bwMode="auto">
            <a:xfrm>
              <a:off x="2535762" y="1727503"/>
              <a:ext cx="244480" cy="9765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9" name="Freeform 418"/>
            <p:cNvSpPr/>
            <p:nvPr/>
          </p:nvSpPr>
          <p:spPr bwMode="auto">
            <a:xfrm>
              <a:off x="2090682" y="1730654"/>
              <a:ext cx="241347" cy="9765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20" name="Straight Connector 419"/>
            <p:cNvCxnSpPr>
              <a:endCxn id="415" idx="2"/>
            </p:cNvCxnSpPr>
            <p:nvPr/>
          </p:nvCxnSpPr>
          <p:spPr bwMode="auto">
            <a:xfrm flipH="1" flipV="1">
              <a:off x="1871277" y="1736954"/>
              <a:ext cx="3135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/>
            <p:cNvCxnSpPr/>
            <p:nvPr/>
          </p:nvCxnSpPr>
          <p:spPr bwMode="auto">
            <a:xfrm flipH="1" flipV="1">
              <a:off x="2996515" y="1733803"/>
              <a:ext cx="3133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8" name="Group 347"/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/>
            <p:cNvSpPr/>
            <p:nvPr/>
          </p:nvSpPr>
          <p:spPr bwMode="auto">
            <a:xfrm flipV="1">
              <a:off x="1874412" y="1696003"/>
              <a:ext cx="1125236" cy="318157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5" name="Rectangle 404"/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/>
            <p:cNvSpPr/>
            <p:nvPr/>
          </p:nvSpPr>
          <p:spPr bwMode="auto">
            <a:xfrm flipV="1">
              <a:off x="1871277" y="1576300"/>
              <a:ext cx="1125238" cy="31815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07" name="Freeform 406"/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/>
            <p:cNvSpPr/>
            <p:nvPr/>
          </p:nvSpPr>
          <p:spPr bwMode="auto">
            <a:xfrm>
              <a:off x="2103220" y="1633001"/>
              <a:ext cx="661352" cy="11025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9" name="Freeform 408"/>
            <p:cNvSpPr/>
            <p:nvPr/>
          </p:nvSpPr>
          <p:spPr bwMode="auto">
            <a:xfrm>
              <a:off x="2535762" y="1727504"/>
              <a:ext cx="244480" cy="9765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0" name="Freeform 409"/>
            <p:cNvSpPr/>
            <p:nvPr/>
          </p:nvSpPr>
          <p:spPr bwMode="auto">
            <a:xfrm>
              <a:off x="2090682" y="1730653"/>
              <a:ext cx="241347" cy="9765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411" name="Straight Connector 410"/>
            <p:cNvCxnSpPr>
              <a:endCxn id="406" idx="2"/>
            </p:cNvCxnSpPr>
            <p:nvPr/>
          </p:nvCxnSpPr>
          <p:spPr bwMode="auto">
            <a:xfrm flipH="1" flipV="1">
              <a:off x="1871277" y="1736953"/>
              <a:ext cx="3135" cy="12285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/>
            <p:cNvCxnSpPr/>
            <p:nvPr/>
          </p:nvCxnSpPr>
          <p:spPr bwMode="auto">
            <a:xfrm flipH="1" flipV="1">
              <a:off x="2996515" y="1733804"/>
              <a:ext cx="3133" cy="122852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129" name="Group 531"/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/>
            <p:cNvSpPr/>
            <p:nvPr/>
          </p:nvSpPr>
          <p:spPr bwMode="auto">
            <a:xfrm flipV="1">
              <a:off x="1874654" y="1693062"/>
              <a:ext cx="1124994" cy="32109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4" name="Rectangle 543"/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/>
            <p:cNvSpPr/>
            <p:nvPr/>
          </p:nvSpPr>
          <p:spPr bwMode="auto">
            <a:xfrm flipV="1">
              <a:off x="1871277" y="1576300"/>
              <a:ext cx="1124992" cy="32109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46" name="Freeform 545"/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/>
            <p:cNvSpPr/>
            <p:nvPr/>
          </p:nvSpPr>
          <p:spPr bwMode="auto">
            <a:xfrm>
              <a:off x="2101005" y="1634681"/>
              <a:ext cx="665535" cy="110276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8" name="Freeform 547"/>
            <p:cNvSpPr/>
            <p:nvPr/>
          </p:nvSpPr>
          <p:spPr bwMode="auto">
            <a:xfrm>
              <a:off x="2536812" y="1728741"/>
              <a:ext cx="243242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9" name="Freeform 548"/>
            <p:cNvSpPr/>
            <p:nvPr/>
          </p:nvSpPr>
          <p:spPr bwMode="auto">
            <a:xfrm>
              <a:off x="2090869" y="1728741"/>
              <a:ext cx="239864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50" name="Straight Connector 549"/>
            <p:cNvCxnSpPr>
              <a:endCxn id="545" idx="2"/>
            </p:cNvCxnSpPr>
            <p:nvPr/>
          </p:nvCxnSpPr>
          <p:spPr bwMode="auto">
            <a:xfrm flipH="1" flipV="1">
              <a:off x="1871277" y="1738470"/>
              <a:ext cx="3377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1" name="Straight Connector 550"/>
            <p:cNvCxnSpPr/>
            <p:nvPr/>
          </p:nvCxnSpPr>
          <p:spPr bwMode="auto">
            <a:xfrm flipH="1" flipV="1">
              <a:off x="2996269" y="1735228"/>
              <a:ext cx="3379" cy="12324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7130" name="Straight Connector 506"/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31" name="Group 166"/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717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2" name="TextBox 168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32" name="Group 20"/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7166" name="Group 16"/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7169" name="Oval 14"/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70" name="TextBox 15"/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7167" name="Straight Connector 18"/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8" name="Straight Connector 516"/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33" name="Group 39939"/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7163" name="Straight Connector 7"/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4" name="Straight Connector 415"/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5" name="Straight Connector 523"/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34" name="Group 39937"/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7157" name="Straight Connector 515"/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7158" name="Group 518"/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7161" name="Oval 521"/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62" name="TextBox 522"/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7159" name="Straight Connector 519"/>
            <p:cNvCxnSpPr>
              <a:cxnSpLocks noChangeShapeType="1"/>
              <a:stCxn id="87161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0" name="Straight Connector 520"/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7135" name="Straight Connector 500"/>
          <p:cNvCxnSpPr>
            <a:cxnSpLocks noChangeShapeType="1"/>
            <a:endCxn id="87138" idx="2"/>
          </p:cNvCxnSpPr>
          <p:nvPr/>
        </p:nvCxnSpPr>
        <p:spPr bwMode="auto">
          <a:xfrm>
            <a:off x="1447800" y="292100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36" name="Straight Connector 501"/>
          <p:cNvCxnSpPr>
            <a:cxnSpLocks noChangeShapeType="1"/>
            <a:endCxn id="87138" idx="3"/>
          </p:cNvCxnSpPr>
          <p:nvPr/>
        </p:nvCxnSpPr>
        <p:spPr bwMode="auto">
          <a:xfrm>
            <a:off x="1227138" y="320198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37" name="Straight Connector 514"/>
          <p:cNvCxnSpPr>
            <a:cxnSpLocks noChangeShapeType="1"/>
            <a:endCxn id="87138" idx="5"/>
          </p:cNvCxnSpPr>
          <p:nvPr/>
        </p:nvCxnSpPr>
        <p:spPr bwMode="auto">
          <a:xfrm flipV="1">
            <a:off x="1147763" y="429895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38" name="Oval 517"/>
          <p:cNvSpPr>
            <a:spLocks noChangeArrowheads="1"/>
          </p:cNvSpPr>
          <p:nvPr/>
        </p:nvSpPr>
        <p:spPr bwMode="auto">
          <a:xfrm rot="5400000">
            <a:off x="859631" y="366633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139" name="Straight Connector 39941"/>
          <p:cNvCxnSpPr>
            <a:cxnSpLocks noChangeShapeType="1"/>
            <a:stCxn id="87138" idx="0"/>
            <a:endCxn id="350" idx="2"/>
          </p:cNvCxnSpPr>
          <p:nvPr/>
        </p:nvCxnSpPr>
        <p:spPr bwMode="auto">
          <a:xfrm flipV="1">
            <a:off x="1676400" y="3754438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40" name="Straight Connector 524"/>
          <p:cNvCxnSpPr>
            <a:cxnSpLocks noChangeShapeType="1"/>
            <a:endCxn id="507" idx="2"/>
          </p:cNvCxnSpPr>
          <p:nvPr/>
        </p:nvCxnSpPr>
        <p:spPr bwMode="auto">
          <a:xfrm>
            <a:off x="1677988" y="4041775"/>
            <a:ext cx="465137" cy="341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41" name="Group 144"/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7155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6" name="TextBox 146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42" name="Group 131"/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7153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4" name="TextBox 133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43" name="Group 153"/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7151" name="Freeform 84"/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2" name="TextBox 155"/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87144" name="Straight Connector 509"/>
          <p:cNvCxnSpPr>
            <a:cxnSpLocks noChangeShapeType="1"/>
            <a:endCxn id="87146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45" name="Straight Connector 511"/>
          <p:cNvCxnSpPr>
            <a:cxnSpLocks noChangeShapeType="1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46" name="Oval 6"/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7147" name="TextBox 9"/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i="1"/>
              <a:t>regional net</a:t>
            </a:r>
          </a:p>
        </p:txBody>
      </p:sp>
      <p:sp>
        <p:nvSpPr>
          <p:cNvPr id="87148" name="Oval 11"/>
          <p:cNvSpPr>
            <a:spLocks noChangeArrowheads="1"/>
          </p:cNvSpPr>
          <p:nvPr/>
        </p:nvSpPr>
        <p:spPr bwMode="auto">
          <a:xfrm>
            <a:off x="1866900" y="3429000"/>
            <a:ext cx="6096000" cy="673100"/>
          </a:xfrm>
          <a:prstGeom prst="ellipse">
            <a:avLst/>
          </a:prstGeom>
          <a:solidFill>
            <a:srgbClr val="FF6600">
              <a:alpha val="7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87149" name="TextBox 13"/>
          <p:cNvSpPr txBox="1">
            <a:spLocks noChangeArrowheads="1"/>
          </p:cNvSpPr>
          <p:nvPr/>
        </p:nvSpPr>
        <p:spPr bwMode="auto">
          <a:xfrm>
            <a:off x="3113088" y="3541713"/>
            <a:ext cx="3627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>
                <a:solidFill>
                  <a:schemeClr val="bg1"/>
                </a:solidFill>
              </a:rPr>
              <a:t>Content provider network</a:t>
            </a:r>
          </a:p>
        </p:txBody>
      </p:sp>
      <p:sp>
        <p:nvSpPr>
          <p:cNvPr id="87150" name="Rectangle 3"/>
          <p:cNvSpPr txBox="1">
            <a:spLocks noChangeArrowheads="1"/>
          </p:cNvSpPr>
          <p:nvPr/>
        </p:nvSpPr>
        <p:spPr bwMode="auto">
          <a:xfrm>
            <a:off x="499208" y="1217160"/>
            <a:ext cx="8650093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buNone/>
            </a:pPr>
            <a:r>
              <a:rPr lang="en-US" altLang="en-US">
                <a:latin typeface="Calibri" charset="0"/>
                <a:ea typeface="Calibri" charset="0"/>
                <a:cs typeface="Calibri" charset="0"/>
              </a:rPr>
              <a:t>… and content provider networks  (e.g., Google, Microsoft,   Akamai) may run their own network, to bring services, content close to end users</a:t>
            </a:r>
          </a:p>
        </p:txBody>
      </p:sp>
      <p:sp>
        <p:nvSpPr>
          <p:cNvPr id="422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Structure: Network of Networks</a:t>
            </a:r>
            <a:endParaRPr lang="en-US" altLang="en-US" sz="4400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49391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3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5066166"/>
            <a:ext cx="8712200" cy="1827212"/>
          </a:xfrm>
        </p:spPr>
        <p:txBody>
          <a:bodyPr/>
          <a:lstStyle/>
          <a:p>
            <a:pPr indent="-288925" eaLnBrk="1" hangingPunct="1"/>
            <a:r>
              <a:rPr lang="en-US" altLang="en-US" sz="2400" dirty="0">
                <a:ea typeface="ＭＳ Ｐゴシック" charset="-128"/>
              </a:rPr>
              <a:t>at center: small # of well-connected large networks</a:t>
            </a:r>
          </a:p>
          <a:p>
            <a:pPr marL="682625" lvl="1" indent="-225425" eaLnBrk="1" hangingPunct="1"/>
            <a:r>
              <a:rPr lang="ja-JP" altLang="en-US" sz="2000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sz="2000" dirty="0">
                <a:solidFill>
                  <a:srgbClr val="CC0000"/>
                </a:solidFill>
                <a:ea typeface="ＭＳ Ｐゴシック" charset="-128"/>
              </a:rPr>
              <a:t>tier-1</a:t>
            </a:r>
            <a:r>
              <a:rPr lang="ja-JP" altLang="en-US" sz="2000" dirty="0">
                <a:solidFill>
                  <a:srgbClr val="CC0000"/>
                </a:solidFill>
                <a:ea typeface="ＭＳ Ｐゴシック" charset="-128"/>
              </a:rPr>
              <a:t>”</a:t>
            </a:r>
            <a:r>
              <a:rPr lang="en-US" altLang="ja-JP" sz="2000" dirty="0">
                <a:solidFill>
                  <a:srgbClr val="CC0000"/>
                </a:solidFill>
                <a:ea typeface="ＭＳ Ｐゴシック" charset="-128"/>
              </a:rPr>
              <a:t> commercial ISPs</a:t>
            </a:r>
            <a:r>
              <a:rPr lang="en-US" altLang="ja-JP" sz="2000" dirty="0">
                <a:solidFill>
                  <a:srgbClr val="FF0000"/>
                </a:solidFill>
                <a:ea typeface="ＭＳ Ｐゴシック" charset="-128"/>
              </a:rPr>
              <a:t> </a:t>
            </a:r>
            <a:r>
              <a:rPr lang="en-US" altLang="ja-JP" sz="2000" dirty="0">
                <a:ea typeface="ＭＳ Ｐゴシック" charset="-128"/>
              </a:rPr>
              <a:t>(e.g., Level 3, Sprint, AT&amp;T, NTT), national &amp; international coverage</a:t>
            </a:r>
          </a:p>
          <a:p>
            <a:pPr marL="682625" lvl="1" indent="-225425" eaLnBrk="1" hangingPunct="1"/>
            <a:r>
              <a:rPr lang="en-US" altLang="en-US" sz="2000" dirty="0">
                <a:solidFill>
                  <a:srgbClr val="CC0000"/>
                </a:solidFill>
              </a:rPr>
              <a:t>content provider network </a:t>
            </a:r>
            <a:r>
              <a:rPr lang="en-US" altLang="en-US" sz="2000" dirty="0"/>
              <a:t>(e.g., Google): private network that connects it data centers to Internet, often bypassing tier-1, regional ISPs</a:t>
            </a:r>
          </a:p>
          <a:p>
            <a:pPr marL="682625" lvl="1" indent="-225425" eaLnBrk="1" hangingPunct="1">
              <a:buFont typeface="Wingdings" charset="2"/>
              <a:buNone/>
            </a:pPr>
            <a:endParaRPr lang="en-US" altLang="en-US" sz="2000" dirty="0"/>
          </a:p>
        </p:txBody>
      </p:sp>
      <p:sp>
        <p:nvSpPr>
          <p:cNvPr id="79" name="Rectangle 78"/>
          <p:cNvSpPr/>
          <p:nvPr/>
        </p:nvSpPr>
        <p:spPr bwMode="auto">
          <a:xfrm>
            <a:off x="2189163" y="2486025"/>
            <a:ext cx="649287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sp>
        <p:nvSpPr>
          <p:cNvPr id="80" name="Rectangle 79"/>
          <p:cNvSpPr/>
          <p:nvPr/>
        </p:nvSpPr>
        <p:spPr bwMode="auto">
          <a:xfrm>
            <a:off x="5029200" y="2409825"/>
            <a:ext cx="647700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cxnSp>
        <p:nvCxnSpPr>
          <p:cNvPr id="84" name="Straight Connector 83"/>
          <p:cNvCxnSpPr>
            <a:endCxn id="89131" idx="0"/>
          </p:cNvCxnSpPr>
          <p:nvPr/>
        </p:nvCxnSpPr>
        <p:spPr bwMode="auto">
          <a:xfrm rot="5400000">
            <a:off x="449263" y="3055937"/>
            <a:ext cx="2362200" cy="307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/>
          <p:cNvCxnSpPr>
            <a:stCxn id="89128" idx="4"/>
          </p:cNvCxnSpPr>
          <p:nvPr/>
        </p:nvCxnSpPr>
        <p:spPr bwMode="auto">
          <a:xfrm rot="5400000">
            <a:off x="3203575" y="4089400"/>
            <a:ext cx="504825" cy="9842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85"/>
          <p:cNvCxnSpPr>
            <a:stCxn id="89128" idx="3"/>
          </p:cNvCxnSpPr>
          <p:nvPr/>
        </p:nvCxnSpPr>
        <p:spPr bwMode="auto">
          <a:xfrm rot="5400000">
            <a:off x="2349501" y="3935412"/>
            <a:ext cx="620712" cy="290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86"/>
          <p:cNvCxnSpPr/>
          <p:nvPr/>
        </p:nvCxnSpPr>
        <p:spPr bwMode="auto">
          <a:xfrm rot="16200000" flipH="1">
            <a:off x="857250" y="3117850"/>
            <a:ext cx="2438400" cy="2603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Connector 87"/>
          <p:cNvCxnSpPr>
            <a:stCxn id="79" idx="2"/>
          </p:cNvCxnSpPr>
          <p:nvPr/>
        </p:nvCxnSpPr>
        <p:spPr bwMode="auto">
          <a:xfrm rot="5400000">
            <a:off x="1389857" y="3418681"/>
            <a:ext cx="1600200" cy="64928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/>
          <p:cNvSpPr/>
          <p:nvPr/>
        </p:nvSpPr>
        <p:spPr bwMode="auto">
          <a:xfrm>
            <a:off x="7705725" y="2486025"/>
            <a:ext cx="647700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cxnSp>
        <p:nvCxnSpPr>
          <p:cNvPr id="90" name="Straight Connector 89"/>
          <p:cNvCxnSpPr>
            <a:endCxn id="89134" idx="0"/>
          </p:cNvCxnSpPr>
          <p:nvPr/>
        </p:nvCxnSpPr>
        <p:spPr bwMode="auto">
          <a:xfrm>
            <a:off x="3973513" y="3857625"/>
            <a:ext cx="422275" cy="5334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/>
          <p:cNvCxnSpPr>
            <a:stCxn id="89129" idx="2"/>
            <a:endCxn id="89128" idx="6"/>
          </p:cNvCxnSpPr>
          <p:nvPr/>
        </p:nvCxnSpPr>
        <p:spPr bwMode="auto">
          <a:xfrm rot="10800000">
            <a:off x="4497388" y="3490913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/>
          <p:cNvCxnSpPr/>
          <p:nvPr/>
        </p:nvCxnSpPr>
        <p:spPr bwMode="auto">
          <a:xfrm rot="5400000">
            <a:off x="5187950" y="3946525"/>
            <a:ext cx="620713" cy="290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/>
          <p:cNvCxnSpPr/>
          <p:nvPr/>
        </p:nvCxnSpPr>
        <p:spPr bwMode="auto">
          <a:xfrm rot="16200000" flipH="1">
            <a:off x="5932487" y="4089401"/>
            <a:ext cx="544513" cy="8096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/>
          <p:cNvCxnSpPr>
            <a:stCxn id="89129" idx="5"/>
          </p:cNvCxnSpPr>
          <p:nvPr/>
        </p:nvCxnSpPr>
        <p:spPr bwMode="auto">
          <a:xfrm>
            <a:off x="6721475" y="3770313"/>
            <a:ext cx="412750" cy="7143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Connector 94"/>
          <p:cNvCxnSpPr>
            <a:stCxn id="89127" idx="4"/>
            <a:endCxn id="89136" idx="7"/>
          </p:cNvCxnSpPr>
          <p:nvPr/>
        </p:nvCxnSpPr>
        <p:spPr bwMode="auto">
          <a:xfrm>
            <a:off x="6975475" y="2105025"/>
            <a:ext cx="639763" cy="23780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/>
          <p:cNvCxnSpPr/>
          <p:nvPr/>
        </p:nvCxnSpPr>
        <p:spPr bwMode="auto">
          <a:xfrm rot="10800000">
            <a:off x="3081338" y="1647825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/>
          <p:cNvCxnSpPr/>
          <p:nvPr/>
        </p:nvCxnSpPr>
        <p:spPr bwMode="auto">
          <a:xfrm rot="10800000">
            <a:off x="5434013" y="1647825"/>
            <a:ext cx="5302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Arc 97"/>
          <p:cNvSpPr/>
          <p:nvPr/>
        </p:nvSpPr>
        <p:spPr bwMode="auto">
          <a:xfrm>
            <a:off x="2189163" y="1190623"/>
            <a:ext cx="4460875" cy="304801"/>
          </a:xfrm>
          <a:prstGeom prst="arc">
            <a:avLst>
              <a:gd name="adj1" fmla="val 10681875"/>
              <a:gd name="adj2" fmla="val 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cxnSp>
        <p:nvCxnSpPr>
          <p:cNvPr id="99" name="Straight Connector 98"/>
          <p:cNvCxnSpPr/>
          <p:nvPr/>
        </p:nvCxnSpPr>
        <p:spPr bwMode="auto">
          <a:xfrm rot="16200000" flipH="1">
            <a:off x="7357269" y="2056606"/>
            <a:ext cx="533400" cy="3254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/>
          <p:cNvCxnSpPr>
            <a:endCxn id="79" idx="0"/>
          </p:cNvCxnSpPr>
          <p:nvPr/>
        </p:nvCxnSpPr>
        <p:spPr bwMode="auto">
          <a:xfrm rot="16200000" flipH="1">
            <a:off x="2163763" y="2135187"/>
            <a:ext cx="457200" cy="2444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/>
          <p:cNvCxnSpPr/>
          <p:nvPr/>
        </p:nvCxnSpPr>
        <p:spPr bwMode="auto">
          <a:xfrm rot="16200000" flipH="1">
            <a:off x="2731294" y="2897981"/>
            <a:ext cx="457200" cy="24288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/>
          <p:cNvCxnSpPr/>
          <p:nvPr/>
        </p:nvCxnSpPr>
        <p:spPr bwMode="auto">
          <a:xfrm rot="10800000" flipV="1">
            <a:off x="2838450" y="1876425"/>
            <a:ext cx="3163888" cy="7731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/>
          <p:cNvCxnSpPr/>
          <p:nvPr/>
        </p:nvCxnSpPr>
        <p:spPr bwMode="auto">
          <a:xfrm rot="16200000" flipH="1">
            <a:off x="4897437" y="2078038"/>
            <a:ext cx="504825" cy="4064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/>
          <p:cNvCxnSpPr/>
          <p:nvPr/>
        </p:nvCxnSpPr>
        <p:spPr bwMode="auto">
          <a:xfrm rot="5400000">
            <a:off x="3483769" y="2518569"/>
            <a:ext cx="1143000" cy="1635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/>
          <p:cNvCxnSpPr/>
          <p:nvPr/>
        </p:nvCxnSpPr>
        <p:spPr bwMode="auto">
          <a:xfrm rot="16200000" flipH="1">
            <a:off x="5362576" y="2938462"/>
            <a:ext cx="304800" cy="16192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/>
          <p:cNvCxnSpPr/>
          <p:nvPr/>
        </p:nvCxnSpPr>
        <p:spPr bwMode="auto">
          <a:xfrm rot="10800000" flipV="1">
            <a:off x="4217988" y="2790825"/>
            <a:ext cx="811212" cy="544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/>
          <p:cNvCxnSpPr>
            <a:stCxn id="89125" idx="5"/>
          </p:cNvCxnSpPr>
          <p:nvPr/>
        </p:nvCxnSpPr>
        <p:spPr bwMode="auto">
          <a:xfrm rot="16200000" flipH="1">
            <a:off x="3234531" y="1535907"/>
            <a:ext cx="1470025" cy="22812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/>
          <p:cNvCxnSpPr>
            <a:stCxn id="89" idx="2"/>
          </p:cNvCxnSpPr>
          <p:nvPr/>
        </p:nvCxnSpPr>
        <p:spPr bwMode="auto">
          <a:xfrm rot="16200000" flipH="1">
            <a:off x="7421562" y="3551238"/>
            <a:ext cx="1458913" cy="24288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/>
          <p:cNvCxnSpPr/>
          <p:nvPr/>
        </p:nvCxnSpPr>
        <p:spPr bwMode="auto">
          <a:xfrm rot="5400000">
            <a:off x="6410325" y="3101975"/>
            <a:ext cx="1535113" cy="12176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/>
          <p:cNvCxnSpPr>
            <a:stCxn id="89" idx="1"/>
          </p:cNvCxnSpPr>
          <p:nvPr/>
        </p:nvCxnSpPr>
        <p:spPr bwMode="auto">
          <a:xfrm rot="10800000" flipV="1">
            <a:off x="6407150" y="2714625"/>
            <a:ext cx="1298575" cy="4683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/>
          <p:cNvCxnSpPr>
            <a:endCxn id="80" idx="3"/>
          </p:cNvCxnSpPr>
          <p:nvPr/>
        </p:nvCxnSpPr>
        <p:spPr bwMode="auto">
          <a:xfrm rot="10800000" flipV="1">
            <a:off x="5676900" y="2028825"/>
            <a:ext cx="830263" cy="6096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/>
          <p:nvPr/>
        </p:nvCxnSpPr>
        <p:spPr bwMode="auto">
          <a:xfrm>
            <a:off x="5297488" y="1884363"/>
            <a:ext cx="2433637" cy="6858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125" name="Oval 34"/>
          <p:cNvSpPr>
            <a:spLocks noChangeArrowheads="1"/>
          </p:cNvSpPr>
          <p:nvPr/>
        </p:nvSpPr>
        <p:spPr bwMode="auto">
          <a:xfrm>
            <a:off x="1135063" y="1266825"/>
            <a:ext cx="1984375" cy="7905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>
                <a:solidFill>
                  <a:schemeClr val="bg1"/>
                </a:solidFill>
              </a:rPr>
              <a:t>Tier 1 ISP</a:t>
            </a:r>
            <a:endParaRPr lang="en-US" altLang="en-US"/>
          </a:p>
        </p:txBody>
      </p:sp>
      <p:sp>
        <p:nvSpPr>
          <p:cNvPr id="89126" name="Oval 34"/>
          <p:cNvSpPr>
            <a:spLocks noChangeArrowheads="1"/>
          </p:cNvSpPr>
          <p:nvPr/>
        </p:nvSpPr>
        <p:spPr bwMode="auto">
          <a:xfrm>
            <a:off x="3487738" y="1266825"/>
            <a:ext cx="1982787" cy="7905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>
                <a:solidFill>
                  <a:schemeClr val="bg1"/>
                </a:solidFill>
              </a:rPr>
              <a:t>Tier 1 ISP</a:t>
            </a:r>
            <a:endParaRPr lang="en-US" altLang="en-US"/>
          </a:p>
        </p:txBody>
      </p:sp>
      <p:sp>
        <p:nvSpPr>
          <p:cNvPr id="89127" name="Oval 34"/>
          <p:cNvSpPr>
            <a:spLocks noChangeArrowheads="1"/>
          </p:cNvSpPr>
          <p:nvPr/>
        </p:nvSpPr>
        <p:spPr bwMode="auto">
          <a:xfrm>
            <a:off x="5921375" y="1266825"/>
            <a:ext cx="2108200" cy="838200"/>
          </a:xfrm>
          <a:prstGeom prst="ellipse">
            <a:avLst/>
          </a:prstGeom>
          <a:solidFill>
            <a:srgbClr val="00206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>
                <a:solidFill>
                  <a:schemeClr val="bg1"/>
                </a:solidFill>
              </a:rPr>
              <a:t>Google</a:t>
            </a:r>
            <a:endParaRPr lang="en-US" altLang="en-US"/>
          </a:p>
        </p:txBody>
      </p:sp>
      <p:sp>
        <p:nvSpPr>
          <p:cNvPr id="89128" name="Oval 33"/>
          <p:cNvSpPr>
            <a:spLocks noChangeArrowheads="1"/>
          </p:cNvSpPr>
          <p:nvPr/>
        </p:nvSpPr>
        <p:spPr bwMode="auto">
          <a:xfrm>
            <a:off x="2514600" y="3095625"/>
            <a:ext cx="1982788" cy="7905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dirty="0">
                <a:solidFill>
                  <a:schemeClr val="bg1"/>
                </a:solidFill>
              </a:rPr>
              <a:t>Regional ISP</a:t>
            </a:r>
          </a:p>
        </p:txBody>
      </p:sp>
      <p:sp>
        <p:nvSpPr>
          <p:cNvPr id="89129" name="Oval 33"/>
          <p:cNvSpPr>
            <a:spLocks noChangeArrowheads="1"/>
          </p:cNvSpPr>
          <p:nvPr/>
        </p:nvSpPr>
        <p:spPr bwMode="auto">
          <a:xfrm>
            <a:off x="5029200" y="3095625"/>
            <a:ext cx="1982788" cy="7905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>
                <a:solidFill>
                  <a:schemeClr val="bg1"/>
                </a:solidFill>
              </a:rPr>
              <a:t>Regional ISP</a:t>
            </a:r>
          </a:p>
        </p:txBody>
      </p:sp>
      <p:sp>
        <p:nvSpPr>
          <p:cNvPr id="89130" name="Oval 76"/>
          <p:cNvSpPr>
            <a:spLocks noChangeArrowheads="1"/>
          </p:cNvSpPr>
          <p:nvPr/>
        </p:nvSpPr>
        <p:spPr bwMode="auto">
          <a:xfrm>
            <a:off x="2027238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1" name="Oval 76"/>
          <p:cNvSpPr>
            <a:spLocks noChangeArrowheads="1"/>
          </p:cNvSpPr>
          <p:nvPr/>
        </p:nvSpPr>
        <p:spPr bwMode="auto">
          <a:xfrm>
            <a:off x="1054100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2" name="Oval 76"/>
          <p:cNvSpPr>
            <a:spLocks noChangeArrowheads="1"/>
          </p:cNvSpPr>
          <p:nvPr/>
        </p:nvSpPr>
        <p:spPr bwMode="auto">
          <a:xfrm>
            <a:off x="5921375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3" name="Oval 76"/>
          <p:cNvSpPr>
            <a:spLocks noChangeArrowheads="1"/>
          </p:cNvSpPr>
          <p:nvPr/>
        </p:nvSpPr>
        <p:spPr bwMode="auto">
          <a:xfrm>
            <a:off x="4946650" y="4391025"/>
            <a:ext cx="846138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4" name="Oval 76"/>
          <p:cNvSpPr>
            <a:spLocks noChangeArrowheads="1"/>
          </p:cNvSpPr>
          <p:nvPr/>
        </p:nvSpPr>
        <p:spPr bwMode="auto">
          <a:xfrm>
            <a:off x="3973513" y="4391025"/>
            <a:ext cx="846137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5" name="Oval 76"/>
          <p:cNvSpPr>
            <a:spLocks noChangeArrowheads="1"/>
          </p:cNvSpPr>
          <p:nvPr/>
        </p:nvSpPr>
        <p:spPr bwMode="auto">
          <a:xfrm>
            <a:off x="3000375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6" name="Oval 76"/>
          <p:cNvSpPr>
            <a:spLocks noChangeArrowheads="1"/>
          </p:cNvSpPr>
          <p:nvPr/>
        </p:nvSpPr>
        <p:spPr bwMode="auto">
          <a:xfrm>
            <a:off x="6894513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7" name="Oval 76"/>
          <p:cNvSpPr>
            <a:spLocks noChangeArrowheads="1"/>
          </p:cNvSpPr>
          <p:nvPr/>
        </p:nvSpPr>
        <p:spPr bwMode="auto">
          <a:xfrm>
            <a:off x="7867650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52" name="Rectangle 2"/>
          <p:cNvSpPr txBox="1">
            <a:spLocks noChangeArrowheads="1"/>
          </p:cNvSpPr>
          <p:nvPr/>
        </p:nvSpPr>
        <p:spPr bwMode="auto">
          <a:xfrm>
            <a:off x="491898" y="491672"/>
            <a:ext cx="8510587" cy="65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dirty="0" smtClean="0">
                <a:ea typeface="ＭＳ Ｐゴシック" charset="-128"/>
              </a:rPr>
              <a:t>Internet Structure: Network of Networks</a:t>
            </a:r>
            <a:endParaRPr lang="en-US" altLang="en-US" sz="4400" kern="0" dirty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5862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4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39738" y="13652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Tier-1 ISP: e.g., Sprint</a:t>
            </a:r>
          </a:p>
        </p:txBody>
      </p:sp>
      <p:pic>
        <p:nvPicPr>
          <p:cNvPr id="91139" name="Picture 31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1452563"/>
            <a:ext cx="8385175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1371600" y="1725613"/>
            <a:ext cx="3863975" cy="3017837"/>
            <a:chOff x="1371600" y="1725614"/>
            <a:chExt cx="3863976" cy="3017838"/>
          </a:xfrm>
        </p:grpSpPr>
        <p:grpSp>
          <p:nvGrpSpPr>
            <p:cNvPr id="91143" name="Group 187"/>
            <p:cNvGrpSpPr>
              <a:grpSpLocks/>
            </p:cNvGrpSpPr>
            <p:nvPr/>
          </p:nvGrpSpPr>
          <p:grpSpPr bwMode="auto">
            <a:xfrm>
              <a:off x="1371600" y="1725614"/>
              <a:ext cx="3863976" cy="3017838"/>
              <a:chOff x="864" y="1087"/>
              <a:chExt cx="2434" cy="1901"/>
            </a:xfrm>
          </p:grpSpPr>
          <p:sp>
            <p:nvSpPr>
              <p:cNvPr id="91194" name="Rectangle 202"/>
              <p:cNvSpPr>
                <a:spLocks noChangeArrowheads="1"/>
              </p:cNvSpPr>
              <p:nvPr/>
            </p:nvSpPr>
            <p:spPr bwMode="auto">
              <a:xfrm>
                <a:off x="1307" y="1103"/>
                <a:ext cx="1560" cy="18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91195" name="Line 205"/>
              <p:cNvSpPr>
                <a:spLocks noChangeShapeType="1"/>
              </p:cNvSpPr>
              <p:nvPr/>
            </p:nvSpPr>
            <p:spPr bwMode="auto">
              <a:xfrm flipH="1">
                <a:off x="1408" y="1945"/>
                <a:ext cx="28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6" name="Line 206"/>
              <p:cNvSpPr>
                <a:spLocks noChangeShapeType="1"/>
              </p:cNvSpPr>
              <p:nvPr/>
            </p:nvSpPr>
            <p:spPr bwMode="auto">
              <a:xfrm flipH="1">
                <a:off x="1408" y="2028"/>
                <a:ext cx="28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7" name="Text Box 207"/>
              <p:cNvSpPr txBox="1">
                <a:spLocks noChangeArrowheads="1"/>
              </p:cNvSpPr>
              <p:nvPr/>
            </p:nvSpPr>
            <p:spPr bwMode="auto">
              <a:xfrm flipH="1">
                <a:off x="1336" y="1789"/>
                <a:ext cx="229" cy="2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>
                    <a:latin typeface="Times New Roman" charset="0"/>
                  </a:rPr>
                  <a:t>…</a:t>
                </a:r>
              </a:p>
            </p:txBody>
          </p:sp>
          <p:grpSp>
            <p:nvGrpSpPr>
              <p:cNvPr id="91198" name="Group 208"/>
              <p:cNvGrpSpPr>
                <a:grpSpLocks/>
              </p:cNvGrpSpPr>
              <p:nvPr/>
            </p:nvGrpSpPr>
            <p:grpSpPr bwMode="auto">
              <a:xfrm flipH="1">
                <a:off x="1617" y="2063"/>
                <a:ext cx="775" cy="284"/>
                <a:chOff x="2927" y="2500"/>
                <a:chExt cx="949" cy="332"/>
              </a:xfrm>
            </p:grpSpPr>
            <p:sp>
              <p:nvSpPr>
                <p:cNvPr id="91227" name="Line 209"/>
                <p:cNvSpPr>
                  <a:spLocks noChangeShapeType="1"/>
                </p:cNvSpPr>
                <p:nvPr/>
              </p:nvSpPr>
              <p:spPr bwMode="auto">
                <a:xfrm flipH="1">
                  <a:off x="2927" y="2515"/>
                  <a:ext cx="236" cy="3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8" name="Line 210"/>
                <p:cNvSpPr>
                  <a:spLocks noChangeShapeType="1"/>
                </p:cNvSpPr>
                <p:nvPr/>
              </p:nvSpPr>
              <p:spPr bwMode="auto">
                <a:xfrm>
                  <a:off x="3209" y="2500"/>
                  <a:ext cx="201" cy="3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9" name="Line 211"/>
                <p:cNvSpPr>
                  <a:spLocks noChangeShapeType="1"/>
                </p:cNvSpPr>
                <p:nvPr/>
              </p:nvSpPr>
              <p:spPr bwMode="auto">
                <a:xfrm>
                  <a:off x="3315" y="2500"/>
                  <a:ext cx="561" cy="32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199" name="Line 212"/>
              <p:cNvSpPr>
                <a:spLocks noChangeShapeType="1"/>
              </p:cNvSpPr>
              <p:nvPr/>
            </p:nvSpPr>
            <p:spPr bwMode="auto">
              <a:xfrm flipH="1" flipV="1">
                <a:off x="1819" y="1533"/>
                <a:ext cx="0" cy="35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0" name="Line 213"/>
              <p:cNvSpPr>
                <a:spLocks noChangeShapeType="1"/>
              </p:cNvSpPr>
              <p:nvPr/>
            </p:nvSpPr>
            <p:spPr bwMode="auto">
              <a:xfrm flipH="1">
                <a:off x="1587" y="2081"/>
                <a:ext cx="193" cy="26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1" name="Line 214"/>
              <p:cNvSpPr>
                <a:spLocks noChangeShapeType="1"/>
              </p:cNvSpPr>
              <p:nvPr/>
            </p:nvSpPr>
            <p:spPr bwMode="auto">
              <a:xfrm>
                <a:off x="1818" y="2068"/>
                <a:ext cx="164" cy="2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2" name="Line 215"/>
              <p:cNvSpPr>
                <a:spLocks noChangeShapeType="1"/>
              </p:cNvSpPr>
              <p:nvPr/>
            </p:nvSpPr>
            <p:spPr bwMode="auto">
              <a:xfrm>
                <a:off x="1904" y="2068"/>
                <a:ext cx="459" cy="27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3" name="Text Box 272"/>
              <p:cNvSpPr txBox="1">
                <a:spLocks noChangeArrowheads="1"/>
              </p:cNvSpPr>
              <p:nvPr/>
            </p:nvSpPr>
            <p:spPr bwMode="auto">
              <a:xfrm>
                <a:off x="1583" y="2691"/>
                <a:ext cx="114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 sz="1600"/>
                  <a:t>to/from customers</a:t>
                </a:r>
              </a:p>
            </p:txBody>
          </p:sp>
          <p:sp>
            <p:nvSpPr>
              <p:cNvPr id="91204" name="Text Box 273"/>
              <p:cNvSpPr txBox="1">
                <a:spLocks noChangeArrowheads="1"/>
              </p:cNvSpPr>
              <p:nvPr/>
            </p:nvSpPr>
            <p:spPr bwMode="auto">
              <a:xfrm>
                <a:off x="2262" y="1699"/>
                <a:ext cx="54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 sz="1600"/>
                  <a:t>peering</a:t>
                </a:r>
              </a:p>
            </p:txBody>
          </p:sp>
          <p:sp>
            <p:nvSpPr>
              <p:cNvPr id="91205" name="Text Box 274"/>
              <p:cNvSpPr txBox="1">
                <a:spLocks noChangeArrowheads="1"/>
              </p:cNvSpPr>
              <p:nvPr/>
            </p:nvSpPr>
            <p:spPr bwMode="auto">
              <a:xfrm>
                <a:off x="1636" y="1367"/>
                <a:ext cx="1141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 sz="1600"/>
                  <a:t> to/from backbone</a:t>
                </a:r>
              </a:p>
            </p:txBody>
          </p:sp>
          <p:sp>
            <p:nvSpPr>
              <p:cNvPr id="91206" name="Rectangle 275"/>
              <p:cNvSpPr>
                <a:spLocks noChangeArrowheads="1"/>
              </p:cNvSpPr>
              <p:nvPr/>
            </p:nvSpPr>
            <p:spPr bwMode="auto">
              <a:xfrm>
                <a:off x="1355" y="1139"/>
                <a:ext cx="1447" cy="1774"/>
              </a:xfrm>
              <a:prstGeom prst="rect">
                <a:avLst/>
              </a:prstGeom>
              <a:no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91207" name="Line 290"/>
              <p:cNvSpPr>
                <a:spLocks noChangeShapeType="1"/>
              </p:cNvSpPr>
              <p:nvPr/>
            </p:nvSpPr>
            <p:spPr bwMode="auto">
              <a:xfrm flipH="1" flipV="1">
                <a:off x="2226" y="1559"/>
                <a:ext cx="0" cy="3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8" name="Line 292"/>
              <p:cNvSpPr>
                <a:spLocks noChangeShapeType="1"/>
              </p:cNvSpPr>
              <p:nvPr/>
            </p:nvSpPr>
            <p:spPr bwMode="auto">
              <a:xfrm>
                <a:off x="2360" y="1948"/>
                <a:ext cx="36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9" name="Line 293"/>
              <p:cNvSpPr>
                <a:spLocks noChangeShapeType="1"/>
              </p:cNvSpPr>
              <p:nvPr/>
            </p:nvSpPr>
            <p:spPr bwMode="auto">
              <a:xfrm>
                <a:off x="2360" y="2030"/>
                <a:ext cx="36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0" name="Text Box 294"/>
              <p:cNvSpPr txBox="1">
                <a:spLocks noChangeArrowheads="1"/>
              </p:cNvSpPr>
              <p:nvPr/>
            </p:nvSpPr>
            <p:spPr bwMode="auto">
              <a:xfrm>
                <a:off x="2410" y="1790"/>
                <a:ext cx="29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>
                    <a:latin typeface="Times New Roman" charset="0"/>
                  </a:rPr>
                  <a:t>…</a:t>
                </a:r>
              </a:p>
            </p:txBody>
          </p:sp>
          <p:grpSp>
            <p:nvGrpSpPr>
              <p:cNvPr id="91211" name="Group 296"/>
              <p:cNvGrpSpPr>
                <a:grpSpLocks/>
              </p:cNvGrpSpPr>
              <p:nvPr/>
            </p:nvGrpSpPr>
            <p:grpSpPr bwMode="auto">
              <a:xfrm>
                <a:off x="2376" y="2519"/>
                <a:ext cx="83" cy="167"/>
                <a:chOff x="4467" y="2745"/>
                <a:chExt cx="96" cy="345"/>
              </a:xfrm>
            </p:grpSpPr>
            <p:sp>
              <p:nvSpPr>
                <p:cNvPr id="91225" name="Line 297"/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6" name="Line 298"/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212" name="Text Box 299"/>
              <p:cNvSpPr txBox="1">
                <a:spLocks noChangeArrowheads="1"/>
              </p:cNvSpPr>
              <p:nvPr/>
            </p:nvSpPr>
            <p:spPr bwMode="auto">
              <a:xfrm rot="16200000" flipH="1">
                <a:off x="2242" y="2497"/>
                <a:ext cx="238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>
                    <a:latin typeface="Times New Roman" charset="0"/>
                  </a:rPr>
                  <a:t>…</a:t>
                </a:r>
              </a:p>
            </p:txBody>
          </p:sp>
          <p:grpSp>
            <p:nvGrpSpPr>
              <p:cNvPr id="91213" name="Group 301"/>
              <p:cNvGrpSpPr>
                <a:grpSpLocks/>
              </p:cNvGrpSpPr>
              <p:nvPr/>
            </p:nvGrpSpPr>
            <p:grpSpPr bwMode="auto">
              <a:xfrm>
                <a:off x="1977" y="2528"/>
                <a:ext cx="84" cy="167"/>
                <a:chOff x="4467" y="2745"/>
                <a:chExt cx="96" cy="345"/>
              </a:xfrm>
            </p:grpSpPr>
            <p:sp>
              <p:nvSpPr>
                <p:cNvPr id="91223" name="Line 302"/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4" name="Line 303"/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214" name="Text Box 304"/>
              <p:cNvSpPr txBox="1">
                <a:spLocks noChangeArrowheads="1"/>
              </p:cNvSpPr>
              <p:nvPr/>
            </p:nvSpPr>
            <p:spPr bwMode="auto">
              <a:xfrm rot="16200000" flipH="1">
                <a:off x="1837" y="2491"/>
                <a:ext cx="23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>
                    <a:latin typeface="Times New Roman" charset="0"/>
                  </a:rPr>
                  <a:t>…</a:t>
                </a:r>
              </a:p>
            </p:txBody>
          </p:sp>
          <p:grpSp>
            <p:nvGrpSpPr>
              <p:cNvPr id="91215" name="Group 306"/>
              <p:cNvGrpSpPr>
                <a:grpSpLocks/>
              </p:cNvGrpSpPr>
              <p:nvPr/>
            </p:nvGrpSpPr>
            <p:grpSpPr bwMode="auto">
              <a:xfrm>
                <a:off x="1545" y="2526"/>
                <a:ext cx="92" cy="167"/>
                <a:chOff x="4467" y="2745"/>
                <a:chExt cx="96" cy="345"/>
              </a:xfrm>
            </p:grpSpPr>
            <p:sp>
              <p:nvSpPr>
                <p:cNvPr id="91221" name="Line 307"/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2" name="Line 308"/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216" name="Text Box 309"/>
              <p:cNvSpPr txBox="1">
                <a:spLocks noChangeArrowheads="1"/>
              </p:cNvSpPr>
              <p:nvPr/>
            </p:nvSpPr>
            <p:spPr bwMode="auto">
              <a:xfrm rot="16200000" flipH="1">
                <a:off x="1407" y="2492"/>
                <a:ext cx="23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r>
                  <a:rPr lang="en-US" altLang="en-US">
                    <a:latin typeface="Times New Roman" charset="0"/>
                  </a:rPr>
                  <a:t>…</a:t>
                </a:r>
              </a:p>
            </p:txBody>
          </p:sp>
          <p:sp>
            <p:nvSpPr>
              <p:cNvPr id="91217" name="Text Box 310"/>
              <p:cNvSpPr txBox="1">
                <a:spLocks noChangeArrowheads="1"/>
              </p:cNvSpPr>
              <p:nvPr/>
            </p:nvSpPr>
            <p:spPr bwMode="auto">
              <a:xfrm>
                <a:off x="1437" y="1179"/>
                <a:ext cx="1282" cy="19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eaLnBrk="1" hangingPunct="1"/>
                <a:r>
                  <a:rPr lang="en-US" altLang="en-US" sz="1400">
                    <a:solidFill>
                      <a:srgbClr val="FF0000"/>
                    </a:solidFill>
                  </a:rPr>
                  <a:t>POP: point-of-presence</a:t>
                </a:r>
              </a:p>
            </p:txBody>
          </p:sp>
          <p:sp>
            <p:nvSpPr>
              <p:cNvPr id="91218" name="Line 148"/>
              <p:cNvSpPr>
                <a:spLocks noChangeShapeType="1"/>
              </p:cNvSpPr>
              <p:nvPr/>
            </p:nvSpPr>
            <p:spPr bwMode="auto">
              <a:xfrm>
                <a:off x="3192" y="1948"/>
                <a:ext cx="0" cy="8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9" name="Line 184"/>
              <p:cNvSpPr>
                <a:spLocks noChangeShapeType="1"/>
              </p:cNvSpPr>
              <p:nvPr/>
            </p:nvSpPr>
            <p:spPr bwMode="auto">
              <a:xfrm>
                <a:off x="3298" y="2402"/>
                <a:ext cx="0" cy="9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0" name="Freeform 186"/>
              <p:cNvSpPr>
                <a:spLocks/>
              </p:cNvSpPr>
              <p:nvPr/>
            </p:nvSpPr>
            <p:spPr bwMode="auto">
              <a:xfrm>
                <a:off x="864" y="1087"/>
                <a:ext cx="475" cy="1879"/>
              </a:xfrm>
              <a:custGeom>
                <a:avLst/>
                <a:gdLst>
                  <a:gd name="T0" fmla="*/ 0 w 475"/>
                  <a:gd name="T1" fmla="*/ 1224 h 1879"/>
                  <a:gd name="T2" fmla="*/ 475 w 475"/>
                  <a:gd name="T3" fmla="*/ 0 h 1879"/>
                  <a:gd name="T4" fmla="*/ 468 w 475"/>
                  <a:gd name="T5" fmla="*/ 1879 h 1879"/>
                  <a:gd name="T6" fmla="*/ 0 w 475"/>
                  <a:gd name="T7" fmla="*/ 1224 h 187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75"/>
                  <a:gd name="T13" fmla="*/ 0 h 1879"/>
                  <a:gd name="T14" fmla="*/ 475 w 475"/>
                  <a:gd name="T15" fmla="*/ 1879 h 187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75" h="1879">
                    <a:moveTo>
                      <a:pt x="0" y="1224"/>
                    </a:moveTo>
                    <a:lnTo>
                      <a:pt x="475" y="0"/>
                    </a:lnTo>
                    <a:lnTo>
                      <a:pt x="468" y="1879"/>
                    </a:lnTo>
                    <a:lnTo>
                      <a:pt x="0" y="1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144" name="Group 347"/>
            <p:cNvGrpSpPr>
              <a:grpSpLocks/>
            </p:cNvGrpSpPr>
            <p:nvPr/>
          </p:nvGrpSpPr>
          <p:grpSpPr bwMode="auto">
            <a:xfrm>
              <a:off x="3570624" y="3685767"/>
              <a:ext cx="544387" cy="333770"/>
              <a:chOff x="1871277" y="1576300"/>
              <a:chExt cx="1128371" cy="437860"/>
            </a:xfrm>
          </p:grpSpPr>
          <p:sp>
            <p:nvSpPr>
              <p:cNvPr id="88" name="Oval 87"/>
              <p:cNvSpPr/>
              <p:nvPr/>
            </p:nvSpPr>
            <p:spPr bwMode="auto">
              <a:xfrm flipV="1">
                <a:off x="1873872" y="1695546"/>
                <a:ext cx="1125341" cy="31863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9" name="Rectangle 88"/>
              <p:cNvSpPr/>
              <p:nvPr/>
            </p:nvSpPr>
            <p:spPr bwMode="auto">
              <a:xfrm>
                <a:off x="1870583" y="1739279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0" name="Oval 89"/>
              <p:cNvSpPr/>
              <p:nvPr/>
            </p:nvSpPr>
            <p:spPr bwMode="auto">
              <a:xfrm flipV="1">
                <a:off x="1870583" y="1576838"/>
                <a:ext cx="1125341" cy="318635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1" name="Freeform 90"/>
              <p:cNvSpPr/>
              <p:nvPr/>
            </p:nvSpPr>
            <p:spPr bwMode="auto">
              <a:xfrm>
                <a:off x="2160144" y="1674720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" name="Freeform 91"/>
              <p:cNvSpPr/>
              <p:nvPr/>
            </p:nvSpPr>
            <p:spPr bwMode="auto">
              <a:xfrm>
                <a:off x="2100916" y="1633068"/>
                <a:ext cx="664675" cy="11245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" name="Freeform 92"/>
              <p:cNvSpPr/>
              <p:nvPr/>
            </p:nvSpPr>
            <p:spPr bwMode="auto">
              <a:xfrm>
                <a:off x="2535258" y="1728867"/>
                <a:ext cx="246784" cy="9579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2087754" y="1730949"/>
                <a:ext cx="243495" cy="9579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95" name="Straight Connector 94"/>
              <p:cNvCxnSpPr>
                <a:endCxn id="90" idx="2"/>
              </p:cNvCxnSpPr>
              <p:nvPr/>
            </p:nvCxnSpPr>
            <p:spPr bwMode="auto">
              <a:xfrm flipH="1" flipV="1">
                <a:off x="1870583" y="1737197"/>
                <a:ext cx="3289" cy="12287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Straight Connector 95"/>
              <p:cNvCxnSpPr/>
              <p:nvPr/>
            </p:nvCxnSpPr>
            <p:spPr bwMode="auto">
              <a:xfrm flipH="1" flipV="1">
                <a:off x="2995923" y="1735114"/>
                <a:ext cx="3289" cy="1228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145" name="Group 347"/>
            <p:cNvGrpSpPr>
              <a:grpSpLocks/>
            </p:cNvGrpSpPr>
            <p:nvPr/>
          </p:nvGrpSpPr>
          <p:grpSpPr bwMode="auto">
            <a:xfrm>
              <a:off x="2915191" y="3680361"/>
              <a:ext cx="544387" cy="333770"/>
              <a:chOff x="1871277" y="1576300"/>
              <a:chExt cx="1128371" cy="437860"/>
            </a:xfrm>
          </p:grpSpPr>
          <p:sp>
            <p:nvSpPr>
              <p:cNvPr id="98" name="Oval 97"/>
              <p:cNvSpPr/>
              <p:nvPr/>
            </p:nvSpPr>
            <p:spPr bwMode="auto">
              <a:xfrm flipV="1">
                <a:off x="1873447" y="1694307"/>
                <a:ext cx="1125341" cy="32071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99" name="Rectangle 98"/>
              <p:cNvSpPr/>
              <p:nvPr/>
            </p:nvSpPr>
            <p:spPr bwMode="auto">
              <a:xfrm>
                <a:off x="1870156" y="1740124"/>
                <a:ext cx="1128632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0" name="Oval 99"/>
              <p:cNvSpPr/>
              <p:nvPr/>
            </p:nvSpPr>
            <p:spPr bwMode="auto">
              <a:xfrm flipV="1">
                <a:off x="1870156" y="1575599"/>
                <a:ext cx="1125341" cy="32071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1" name="Freeform 100"/>
              <p:cNvSpPr/>
              <p:nvPr/>
            </p:nvSpPr>
            <p:spPr bwMode="auto">
              <a:xfrm>
                <a:off x="2159717" y="1673481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2" name="Freeform 101"/>
              <p:cNvSpPr/>
              <p:nvPr/>
            </p:nvSpPr>
            <p:spPr bwMode="auto">
              <a:xfrm>
                <a:off x="2100489" y="1631830"/>
                <a:ext cx="664675" cy="11245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3" name="Freeform 102"/>
              <p:cNvSpPr/>
              <p:nvPr/>
            </p:nvSpPr>
            <p:spPr bwMode="auto">
              <a:xfrm>
                <a:off x="2534831" y="1727628"/>
                <a:ext cx="246786" cy="97881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4" name="Freeform 103"/>
              <p:cNvSpPr/>
              <p:nvPr/>
            </p:nvSpPr>
            <p:spPr bwMode="auto">
              <a:xfrm>
                <a:off x="2087327" y="1729710"/>
                <a:ext cx="243495" cy="9788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05" name="Straight Connector 104"/>
              <p:cNvCxnSpPr>
                <a:endCxn id="100" idx="2"/>
              </p:cNvCxnSpPr>
              <p:nvPr/>
            </p:nvCxnSpPr>
            <p:spPr bwMode="auto">
              <a:xfrm flipH="1" flipV="1">
                <a:off x="1870156" y="1738041"/>
                <a:ext cx="3292" cy="1228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Straight Connector 105"/>
              <p:cNvCxnSpPr/>
              <p:nvPr/>
            </p:nvCxnSpPr>
            <p:spPr bwMode="auto">
              <a:xfrm flipH="1" flipV="1">
                <a:off x="2995496" y="1733876"/>
                <a:ext cx="3292" cy="12495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146" name="Group 347"/>
            <p:cNvGrpSpPr>
              <a:grpSpLocks/>
            </p:cNvGrpSpPr>
            <p:nvPr/>
          </p:nvGrpSpPr>
          <p:grpSpPr bwMode="auto">
            <a:xfrm>
              <a:off x="2256002" y="3682470"/>
              <a:ext cx="544387" cy="333770"/>
              <a:chOff x="1871277" y="1576300"/>
              <a:chExt cx="1128371" cy="437860"/>
            </a:xfrm>
          </p:grpSpPr>
          <p:sp>
            <p:nvSpPr>
              <p:cNvPr id="108" name="Oval 107"/>
              <p:cNvSpPr/>
              <p:nvPr/>
            </p:nvSpPr>
            <p:spPr bwMode="auto">
              <a:xfrm flipV="1">
                <a:off x="1874227" y="1695706"/>
                <a:ext cx="1125341" cy="318634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09" name="Rectangle 108"/>
              <p:cNvSpPr/>
              <p:nvPr/>
            </p:nvSpPr>
            <p:spPr bwMode="auto">
              <a:xfrm>
                <a:off x="1870937" y="1739439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0" name="Oval 109"/>
              <p:cNvSpPr/>
              <p:nvPr/>
            </p:nvSpPr>
            <p:spPr bwMode="auto">
              <a:xfrm flipV="1">
                <a:off x="1870937" y="1576998"/>
                <a:ext cx="1125341" cy="318635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1" name="Freeform 110"/>
              <p:cNvSpPr/>
              <p:nvPr/>
            </p:nvSpPr>
            <p:spPr bwMode="auto">
              <a:xfrm>
                <a:off x="2160498" y="1674880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" name="Freeform 111"/>
              <p:cNvSpPr/>
              <p:nvPr/>
            </p:nvSpPr>
            <p:spPr bwMode="auto">
              <a:xfrm>
                <a:off x="2101270" y="1633228"/>
                <a:ext cx="664675" cy="11245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3" name="Freeform 112"/>
              <p:cNvSpPr/>
              <p:nvPr/>
            </p:nvSpPr>
            <p:spPr bwMode="auto">
              <a:xfrm>
                <a:off x="2535612" y="1729027"/>
                <a:ext cx="246784" cy="9579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4" name="Freeform 113"/>
              <p:cNvSpPr/>
              <p:nvPr/>
            </p:nvSpPr>
            <p:spPr bwMode="auto">
              <a:xfrm>
                <a:off x="2088108" y="1731109"/>
                <a:ext cx="243495" cy="9579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15" name="Straight Connector 114"/>
              <p:cNvCxnSpPr>
                <a:endCxn id="110" idx="2"/>
              </p:cNvCxnSpPr>
              <p:nvPr/>
            </p:nvCxnSpPr>
            <p:spPr bwMode="auto">
              <a:xfrm flipH="1" flipV="1">
                <a:off x="1870937" y="1737357"/>
                <a:ext cx="3289" cy="12287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/>
              <p:cNvCxnSpPr/>
              <p:nvPr/>
            </p:nvCxnSpPr>
            <p:spPr bwMode="auto">
              <a:xfrm flipH="1" flipV="1">
                <a:off x="2996278" y="1735274"/>
                <a:ext cx="3289" cy="1228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147" name="Group 347"/>
            <p:cNvGrpSpPr>
              <a:grpSpLocks/>
            </p:cNvGrpSpPr>
            <p:nvPr/>
          </p:nvGrpSpPr>
          <p:grpSpPr bwMode="auto">
            <a:xfrm>
              <a:off x="2630086" y="2989478"/>
              <a:ext cx="544387" cy="333770"/>
              <a:chOff x="1871277" y="1576300"/>
              <a:chExt cx="1128371" cy="437860"/>
            </a:xfrm>
          </p:grpSpPr>
          <p:sp>
            <p:nvSpPr>
              <p:cNvPr id="118" name="Oval 117"/>
              <p:cNvSpPr/>
              <p:nvPr/>
            </p:nvSpPr>
            <p:spPr bwMode="auto">
              <a:xfrm flipV="1">
                <a:off x="1875400" y="1694726"/>
                <a:ext cx="1125341" cy="318635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19" name="Rectangle 118"/>
              <p:cNvSpPr/>
              <p:nvPr/>
            </p:nvSpPr>
            <p:spPr bwMode="auto">
              <a:xfrm>
                <a:off x="1872110" y="1738461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" name="Oval 119"/>
              <p:cNvSpPr/>
              <p:nvPr/>
            </p:nvSpPr>
            <p:spPr bwMode="auto">
              <a:xfrm flipV="1">
                <a:off x="1872110" y="1576019"/>
                <a:ext cx="1125341" cy="318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1" name="Freeform 120"/>
              <p:cNvSpPr/>
              <p:nvPr/>
            </p:nvSpPr>
            <p:spPr bwMode="auto">
              <a:xfrm>
                <a:off x="2161672" y="1673900"/>
                <a:ext cx="546218" cy="16035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/>
              <p:cNvSpPr/>
              <p:nvPr/>
            </p:nvSpPr>
            <p:spPr bwMode="auto">
              <a:xfrm>
                <a:off x="2102443" y="1632248"/>
                <a:ext cx="664675" cy="11245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Freeform 122"/>
              <p:cNvSpPr/>
              <p:nvPr/>
            </p:nvSpPr>
            <p:spPr bwMode="auto">
              <a:xfrm>
                <a:off x="2536785" y="1728047"/>
                <a:ext cx="246784" cy="95799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4" name="Freeform 123"/>
              <p:cNvSpPr/>
              <p:nvPr/>
            </p:nvSpPr>
            <p:spPr bwMode="auto">
              <a:xfrm>
                <a:off x="2089281" y="1730130"/>
                <a:ext cx="243495" cy="9579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25" name="Straight Connector 124"/>
              <p:cNvCxnSpPr>
                <a:endCxn id="120" idx="2"/>
              </p:cNvCxnSpPr>
              <p:nvPr/>
            </p:nvCxnSpPr>
            <p:spPr bwMode="auto">
              <a:xfrm flipH="1" flipV="1">
                <a:off x="1872110" y="1736377"/>
                <a:ext cx="3289" cy="1228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/>
              <p:cNvCxnSpPr/>
              <p:nvPr/>
            </p:nvCxnSpPr>
            <p:spPr bwMode="auto">
              <a:xfrm flipH="1" flipV="1">
                <a:off x="2997451" y="1734295"/>
                <a:ext cx="3289" cy="122872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1148" name="Group 347"/>
            <p:cNvGrpSpPr>
              <a:grpSpLocks/>
            </p:cNvGrpSpPr>
            <p:nvPr/>
          </p:nvGrpSpPr>
          <p:grpSpPr bwMode="auto">
            <a:xfrm>
              <a:off x="3244642" y="2991587"/>
              <a:ext cx="544387" cy="333770"/>
              <a:chOff x="1871277" y="1576300"/>
              <a:chExt cx="1128371" cy="437860"/>
            </a:xfrm>
          </p:grpSpPr>
          <p:sp>
            <p:nvSpPr>
              <p:cNvPr id="128" name="Oval 127"/>
              <p:cNvSpPr/>
              <p:nvPr/>
            </p:nvSpPr>
            <p:spPr bwMode="auto">
              <a:xfrm flipV="1">
                <a:off x="1875000" y="1694042"/>
                <a:ext cx="1125341" cy="320717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0" scaled="1"/>
                <a:tileRect/>
              </a:gra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29" name="Rectangle 128"/>
              <p:cNvSpPr/>
              <p:nvPr/>
            </p:nvSpPr>
            <p:spPr bwMode="auto">
              <a:xfrm>
                <a:off x="1871708" y="1739859"/>
                <a:ext cx="1128632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" name="Oval 129"/>
              <p:cNvSpPr/>
              <p:nvPr/>
            </p:nvSpPr>
            <p:spPr bwMode="auto">
              <a:xfrm flipV="1">
                <a:off x="1871708" y="1575334"/>
                <a:ext cx="1125341" cy="320717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 cmpd="sng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131" name="Freeform 130"/>
              <p:cNvSpPr/>
              <p:nvPr/>
            </p:nvSpPr>
            <p:spPr bwMode="auto">
              <a:xfrm>
                <a:off x="2161269" y="1673216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" name="Freeform 131"/>
              <p:cNvSpPr/>
              <p:nvPr/>
            </p:nvSpPr>
            <p:spPr bwMode="auto">
              <a:xfrm>
                <a:off x="2102041" y="1631565"/>
                <a:ext cx="664675" cy="11245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" name="Freeform 132"/>
              <p:cNvSpPr/>
              <p:nvPr/>
            </p:nvSpPr>
            <p:spPr bwMode="auto">
              <a:xfrm>
                <a:off x="2536383" y="1727363"/>
                <a:ext cx="246786" cy="97881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" name="Freeform 133"/>
              <p:cNvSpPr/>
              <p:nvPr/>
            </p:nvSpPr>
            <p:spPr bwMode="auto">
              <a:xfrm>
                <a:off x="2088879" y="1729445"/>
                <a:ext cx="243495" cy="97882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cxnSp>
            <p:nvCxnSpPr>
              <p:cNvPr id="135" name="Straight Connector 134"/>
              <p:cNvCxnSpPr>
                <a:endCxn id="130" idx="2"/>
              </p:cNvCxnSpPr>
              <p:nvPr/>
            </p:nvCxnSpPr>
            <p:spPr bwMode="auto">
              <a:xfrm flipH="1" flipV="1">
                <a:off x="1871708" y="1737776"/>
                <a:ext cx="3292" cy="122873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/>
              <p:cNvCxnSpPr/>
              <p:nvPr/>
            </p:nvCxnSpPr>
            <p:spPr bwMode="auto">
              <a:xfrm flipH="1" flipV="1">
                <a:off x="2997049" y="1733611"/>
                <a:ext cx="3292" cy="124955"/>
              </a:xfrm>
              <a:prstGeom prst="line">
                <a:avLst/>
              </a:prstGeom>
              <a:ln w="6350" cmpd="sng">
                <a:solidFill>
                  <a:schemeClr val="tx1"/>
                </a:solidFill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5069555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5734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57348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537700" cy="716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85725" y="688975"/>
            <a:ext cx="2151063" cy="682625"/>
            <a:chOff x="54" y="434"/>
            <a:chExt cx="1355" cy="430"/>
          </a:xfrm>
        </p:grpSpPr>
        <p:sp>
          <p:nvSpPr>
            <p:cNvPr id="57350" name="Oval 6"/>
            <p:cNvSpPr>
              <a:spLocks noChangeArrowheads="1"/>
            </p:cNvSpPr>
            <p:nvPr/>
          </p:nvSpPr>
          <p:spPr bwMode="auto">
            <a:xfrm>
              <a:off x="1056" y="720"/>
              <a:ext cx="144" cy="144"/>
            </a:xfrm>
            <a:prstGeom prst="ellipse">
              <a:avLst/>
            </a:prstGeom>
            <a:solidFill>
              <a:srgbClr val="FF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5pPr>
              <a:lvl6pPr marL="4572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6pPr>
              <a:lvl7pPr marL="9144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7pPr>
              <a:lvl8pPr marL="13716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8pPr>
              <a:lvl9pPr marL="18288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9pPr>
            </a:lstStyle>
            <a:p>
              <a:pPr eaLnBrk="1" hangingPunct="1"/>
              <a:endParaRPr lang="en-US" altLang="en-US" sz="1800"/>
            </a:p>
          </p:txBody>
        </p:sp>
        <p:sp>
          <p:nvSpPr>
            <p:cNvPr id="57351" name="Rectangle 7"/>
            <p:cNvSpPr>
              <a:spLocks noChangeArrowheads="1"/>
            </p:cNvSpPr>
            <p:nvPr/>
          </p:nvSpPr>
          <p:spPr bwMode="auto">
            <a:xfrm>
              <a:off x="54" y="434"/>
              <a:ext cx="135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5pPr>
              <a:lvl6pPr marL="4572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6pPr>
              <a:lvl7pPr marL="9144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7pPr>
              <a:lvl8pPr marL="13716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8pPr>
              <a:lvl9pPr marL="1828800" eaLnBrk="0" fontAlgn="base" hangingPunct="0">
                <a:spcBef>
                  <a:spcPct val="2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Gungsuh" charset="-127"/>
                </a:defRPr>
              </a:lvl9pPr>
            </a:lstStyle>
            <a:p>
              <a:pPr eaLnBrk="1" hangingPunct="1">
                <a:buFont typeface="Wingdings" charset="2"/>
                <a:buNone/>
              </a:pPr>
              <a:r>
                <a:rPr lang="en-US" altLang="en-US" sz="1800">
                  <a:solidFill>
                    <a:schemeClr val="folHlink"/>
                  </a:solidFill>
                </a:rPr>
                <a:t>And YOU are here</a:t>
              </a:r>
              <a:endParaRPr lang="en-US" altLang="en-US" sz="1800"/>
            </a:p>
          </p:txBody>
        </p:sp>
      </p:grpSp>
    </p:spTree>
    <p:extLst>
      <p:ext uri="{BB962C8B-B14F-4D97-AF65-F5344CB8AC3E}">
        <p14:creationId xmlns:p14="http://schemas.microsoft.com/office/powerpoint/2010/main" val="644629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1: </a:t>
            </a:r>
            <a:r>
              <a:rPr lang="en-US" altLang="en-US" dirty="0" smtClean="0">
                <a:ea typeface="ＭＳ Ｐゴシック" charset="-128"/>
              </a:rPr>
              <a:t>Roadmap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936625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What is the Internet?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edge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core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Delay, Loss, Throughput in networks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Protocol </a:t>
            </a:r>
            <a:r>
              <a:rPr lang="en-US" altLang="en-US" sz="2800" dirty="0">
                <a:latin typeface="Calibri Light" charset="0"/>
                <a:ea typeface="Calibri Light" charset="0"/>
                <a:cs typeface="Calibri Light" charset="0"/>
              </a:rPr>
              <a:t>layers, service models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latin typeface="Calibri Light" charset="0"/>
                <a:ea typeface="Calibri Light" charset="0"/>
                <a:cs typeface="Calibri Light" charset="0"/>
              </a:rPr>
              <a:t>History</a:t>
            </a:r>
            <a:endParaRPr lang="en-US" altLang="en-US" sz="2800" dirty="0">
              <a:latin typeface="Calibri Light" charset="0"/>
              <a:ea typeface="Calibri Light" charset="0"/>
              <a:cs typeface="Calibri Light" charset="0"/>
            </a:endParaRP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8532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Line 24"/>
          <p:cNvSpPr>
            <a:spLocks noChangeShapeType="1"/>
          </p:cNvSpPr>
          <p:nvPr/>
        </p:nvSpPr>
        <p:spPr bwMode="auto">
          <a:xfrm>
            <a:off x="1643063" y="4237038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5234" name="Group 347"/>
          <p:cNvGrpSpPr>
            <a:grpSpLocks/>
          </p:cNvGrpSpPr>
          <p:nvPr/>
        </p:nvGrpSpPr>
        <p:grpSpPr bwMode="auto">
          <a:xfrm>
            <a:off x="2359025" y="4284663"/>
            <a:ext cx="1162050" cy="715962"/>
            <a:chOff x="1871277" y="1576300"/>
            <a:chExt cx="1128371" cy="437861"/>
          </a:xfrm>
        </p:grpSpPr>
        <p:sp>
          <p:nvSpPr>
            <p:cNvPr id="106" name="Oval 105"/>
            <p:cNvSpPr/>
            <p:nvPr/>
          </p:nvSpPr>
          <p:spPr bwMode="auto">
            <a:xfrm flipV="1">
              <a:off x="1874360" y="1694746"/>
              <a:ext cx="1125288" cy="31941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07" name="Rectangle 106"/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8" name="Oval 107"/>
            <p:cNvSpPr/>
            <p:nvPr/>
          </p:nvSpPr>
          <p:spPr bwMode="auto">
            <a:xfrm flipV="1">
              <a:off x="1871277" y="1576300"/>
              <a:ext cx="1125288" cy="31941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09" name="Freeform 108"/>
            <p:cNvSpPr/>
            <p:nvPr/>
          </p:nvSpPr>
          <p:spPr bwMode="auto">
            <a:xfrm>
              <a:off x="2159536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0" name="Freeform 109"/>
            <p:cNvSpPr/>
            <p:nvPr/>
          </p:nvSpPr>
          <p:spPr bwMode="auto">
            <a:xfrm>
              <a:off x="2102501" y="1633581"/>
              <a:ext cx="662841" cy="11067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1" name="Freeform 110"/>
            <p:cNvSpPr/>
            <p:nvPr/>
          </p:nvSpPr>
          <p:spPr bwMode="auto">
            <a:xfrm>
              <a:off x="2537201" y="1727755"/>
              <a:ext cx="243555" cy="970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2" name="Freeform 111"/>
            <p:cNvSpPr/>
            <p:nvPr/>
          </p:nvSpPr>
          <p:spPr bwMode="auto">
            <a:xfrm>
              <a:off x="2090169" y="1729697"/>
              <a:ext cx="240473" cy="970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13" name="Straight Connector 112"/>
            <p:cNvCxnSpPr>
              <a:endCxn id="108" idx="2"/>
            </p:cNvCxnSpPr>
            <p:nvPr/>
          </p:nvCxnSpPr>
          <p:spPr bwMode="auto">
            <a:xfrm flipH="1" flipV="1">
              <a:off x="1871277" y="1737464"/>
              <a:ext cx="3083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/>
            <p:cNvCxnSpPr/>
            <p:nvPr/>
          </p:nvCxnSpPr>
          <p:spPr bwMode="auto">
            <a:xfrm flipH="1" flipV="1">
              <a:off x="2996565" y="1734551"/>
              <a:ext cx="3083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235" name="Line 26"/>
          <p:cNvSpPr>
            <a:spLocks noChangeShapeType="1"/>
          </p:cNvSpPr>
          <p:nvPr/>
        </p:nvSpPr>
        <p:spPr bwMode="auto">
          <a:xfrm>
            <a:off x="3567113" y="4656138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36" name="Rectangle 30"/>
          <p:cNvSpPr>
            <a:spLocks noChangeArrowheads="1"/>
          </p:cNvSpPr>
          <p:nvPr/>
        </p:nvSpPr>
        <p:spPr bwMode="auto">
          <a:xfrm>
            <a:off x="3233738" y="4527550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37" name="Rectangle 31"/>
          <p:cNvSpPr>
            <a:spLocks noChangeArrowheads="1"/>
          </p:cNvSpPr>
          <p:nvPr/>
        </p:nvSpPr>
        <p:spPr bwMode="auto">
          <a:xfrm>
            <a:off x="3389313" y="4527550"/>
            <a:ext cx="147637" cy="200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38" name="Rectangle 38"/>
          <p:cNvSpPr>
            <a:spLocks noChangeArrowheads="1"/>
          </p:cNvSpPr>
          <p:nvPr/>
        </p:nvSpPr>
        <p:spPr bwMode="auto">
          <a:xfrm>
            <a:off x="3524250" y="4465638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39" name="Line 25"/>
          <p:cNvSpPr>
            <a:spLocks noChangeShapeType="1"/>
          </p:cNvSpPr>
          <p:nvPr/>
        </p:nvSpPr>
        <p:spPr bwMode="auto">
          <a:xfrm flipV="1">
            <a:off x="1641475" y="4776788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0" name="Rectangle 32"/>
          <p:cNvSpPr>
            <a:spLocks noChangeArrowheads="1"/>
          </p:cNvSpPr>
          <p:nvPr/>
        </p:nvSpPr>
        <p:spPr bwMode="auto">
          <a:xfrm>
            <a:off x="2181225" y="4427538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41" name="Line 33"/>
          <p:cNvSpPr>
            <a:spLocks noChangeShapeType="1"/>
          </p:cNvSpPr>
          <p:nvPr/>
        </p:nvSpPr>
        <p:spPr bwMode="auto">
          <a:xfrm>
            <a:off x="2132013" y="4364038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2" name="Text Box 36"/>
          <p:cNvSpPr txBox="1">
            <a:spLocks noChangeArrowheads="1"/>
          </p:cNvSpPr>
          <p:nvPr/>
        </p:nvSpPr>
        <p:spPr bwMode="auto">
          <a:xfrm>
            <a:off x="765175" y="3921125"/>
            <a:ext cx="4032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00"/>
                </a:solidFill>
              </a:rPr>
              <a:t>A</a:t>
            </a:r>
          </a:p>
        </p:txBody>
      </p:sp>
      <p:sp>
        <p:nvSpPr>
          <p:cNvPr id="95243" name="Text Box 37"/>
          <p:cNvSpPr txBox="1">
            <a:spLocks noChangeArrowheads="1"/>
          </p:cNvSpPr>
          <p:nvPr/>
        </p:nvSpPr>
        <p:spPr bwMode="auto">
          <a:xfrm>
            <a:off x="941388" y="48736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B</a:t>
            </a:r>
          </a:p>
        </p:txBody>
      </p:sp>
      <p:grpSp>
        <p:nvGrpSpPr>
          <p:cNvPr id="95244" name="Group 66"/>
          <p:cNvGrpSpPr>
            <a:grpSpLocks/>
          </p:cNvGrpSpPr>
          <p:nvPr/>
        </p:nvGrpSpPr>
        <p:grpSpPr bwMode="auto">
          <a:xfrm>
            <a:off x="915988" y="3921125"/>
            <a:ext cx="779462" cy="679450"/>
            <a:chOff x="-44" y="1473"/>
            <a:chExt cx="981" cy="1105"/>
          </a:xfrm>
        </p:grpSpPr>
        <p:pic>
          <p:nvPicPr>
            <p:cNvPr id="95277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8" name="Freeform 6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45" name="Group 69"/>
          <p:cNvGrpSpPr>
            <a:grpSpLocks/>
          </p:cNvGrpSpPr>
          <p:nvPr/>
        </p:nvGrpSpPr>
        <p:grpSpPr bwMode="auto">
          <a:xfrm>
            <a:off x="966788" y="4927600"/>
            <a:ext cx="779462" cy="679450"/>
            <a:chOff x="-44" y="1473"/>
            <a:chExt cx="981" cy="1105"/>
          </a:xfrm>
        </p:grpSpPr>
        <p:pic>
          <p:nvPicPr>
            <p:cNvPr id="95275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6" name="Freeform 7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46" name="Group 347"/>
          <p:cNvGrpSpPr>
            <a:grpSpLocks/>
          </p:cNvGrpSpPr>
          <p:nvPr/>
        </p:nvGrpSpPr>
        <p:grpSpPr bwMode="auto">
          <a:xfrm>
            <a:off x="5497513" y="4329113"/>
            <a:ext cx="1162050" cy="715962"/>
            <a:chOff x="1871277" y="1576300"/>
            <a:chExt cx="1128371" cy="437861"/>
          </a:xfrm>
        </p:grpSpPr>
        <p:sp>
          <p:nvSpPr>
            <p:cNvPr id="93" name="Oval 92"/>
            <p:cNvSpPr/>
            <p:nvPr/>
          </p:nvSpPr>
          <p:spPr bwMode="auto">
            <a:xfrm flipV="1">
              <a:off x="1874360" y="1694746"/>
              <a:ext cx="1125288" cy="31941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4" name="Rectangle 93"/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5" name="Oval 94"/>
            <p:cNvSpPr/>
            <p:nvPr/>
          </p:nvSpPr>
          <p:spPr bwMode="auto">
            <a:xfrm flipV="1">
              <a:off x="1871277" y="1576300"/>
              <a:ext cx="1125288" cy="31941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6" name="Freeform 95"/>
            <p:cNvSpPr/>
            <p:nvPr/>
          </p:nvSpPr>
          <p:spPr bwMode="auto">
            <a:xfrm>
              <a:off x="2159535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7" name="Freeform 96"/>
            <p:cNvSpPr/>
            <p:nvPr/>
          </p:nvSpPr>
          <p:spPr bwMode="auto">
            <a:xfrm>
              <a:off x="2102501" y="1633581"/>
              <a:ext cx="662841" cy="11067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8" name="Freeform 97"/>
            <p:cNvSpPr/>
            <p:nvPr/>
          </p:nvSpPr>
          <p:spPr bwMode="auto">
            <a:xfrm>
              <a:off x="2537201" y="1727755"/>
              <a:ext cx="243555" cy="970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9" name="Freeform 98"/>
            <p:cNvSpPr/>
            <p:nvPr/>
          </p:nvSpPr>
          <p:spPr bwMode="auto">
            <a:xfrm>
              <a:off x="2090169" y="1729697"/>
              <a:ext cx="240473" cy="970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00" name="Straight Connector 99"/>
            <p:cNvCxnSpPr>
              <a:endCxn id="95" idx="2"/>
            </p:cNvCxnSpPr>
            <p:nvPr/>
          </p:nvCxnSpPr>
          <p:spPr bwMode="auto">
            <a:xfrm flipH="1" flipV="1">
              <a:off x="1871277" y="1737464"/>
              <a:ext cx="3083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/>
            <p:cNvCxnSpPr/>
            <p:nvPr/>
          </p:nvCxnSpPr>
          <p:spPr bwMode="auto">
            <a:xfrm flipH="1" flipV="1">
              <a:off x="2996565" y="1734551"/>
              <a:ext cx="3083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247" name="Rectangle 31"/>
          <p:cNvSpPr>
            <a:spLocks noChangeArrowheads="1"/>
          </p:cNvSpPr>
          <p:nvPr/>
        </p:nvSpPr>
        <p:spPr bwMode="auto">
          <a:xfrm>
            <a:off x="1744663" y="5083175"/>
            <a:ext cx="139700" cy="185738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48" name="Line 33"/>
          <p:cNvSpPr>
            <a:spLocks noChangeShapeType="1"/>
          </p:cNvSpPr>
          <p:nvPr/>
        </p:nvSpPr>
        <p:spPr bwMode="auto">
          <a:xfrm flipV="1">
            <a:off x="1919288" y="5053013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9" name="Rectangle 89"/>
          <p:cNvSpPr>
            <a:spLocks noChangeArrowheads="1"/>
          </p:cNvSpPr>
          <p:nvPr/>
        </p:nvSpPr>
        <p:spPr bwMode="auto">
          <a:xfrm>
            <a:off x="3081338" y="4529138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50" name="Rectangle 89"/>
          <p:cNvSpPr>
            <a:spLocks noChangeArrowheads="1"/>
          </p:cNvSpPr>
          <p:nvPr/>
        </p:nvSpPr>
        <p:spPr bwMode="auto">
          <a:xfrm>
            <a:off x="2932113" y="4527550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51" name="Rectangle 89"/>
          <p:cNvSpPr>
            <a:spLocks noChangeArrowheads="1"/>
          </p:cNvSpPr>
          <p:nvPr/>
        </p:nvSpPr>
        <p:spPr bwMode="auto">
          <a:xfrm>
            <a:off x="2779713" y="4530725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5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9750" y="1158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How do loss and delay occur?</a:t>
            </a:r>
            <a:endParaRPr lang="en-US" altLang="en-US" sz="4800">
              <a:ea typeface="ＭＳ Ｐゴシック" charset="-128"/>
            </a:endParaRPr>
          </a:p>
        </p:txBody>
      </p:sp>
      <p:sp>
        <p:nvSpPr>
          <p:cNvPr id="108548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438" y="1371600"/>
            <a:ext cx="8564562" cy="21145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dirty="0"/>
              <a:t>packets </a:t>
            </a:r>
            <a:r>
              <a:rPr lang="en-US" i="1" dirty="0"/>
              <a:t>queue</a:t>
            </a:r>
            <a:r>
              <a:rPr lang="en-US" dirty="0"/>
              <a:t> in router buffers</a:t>
            </a:r>
            <a:r>
              <a:rPr lang="en-US" sz="2400" dirty="0"/>
              <a:t> </a:t>
            </a:r>
          </a:p>
          <a:p>
            <a:pPr marL="287338" indent="-287338" eaLnBrk="1" hangingPunct="1">
              <a:defRPr/>
            </a:pPr>
            <a:r>
              <a:rPr lang="en-US" sz="2400" dirty="0">
                <a:solidFill>
                  <a:srgbClr val="CC0000"/>
                </a:solidFill>
              </a:rPr>
              <a:t>packet arrival rate to link (temporarily) exceeds output link capacity</a:t>
            </a:r>
          </a:p>
          <a:p>
            <a:pPr marL="287338" indent="-287338" eaLnBrk="1" hangingPunct="1">
              <a:defRPr/>
            </a:pPr>
            <a:r>
              <a:rPr lang="en-US" sz="2400" dirty="0"/>
              <a:t>packets queue, wait for turn</a:t>
            </a:r>
          </a:p>
        </p:txBody>
      </p:sp>
      <p:grpSp>
        <p:nvGrpSpPr>
          <p:cNvPr id="5" name="Group 93"/>
          <p:cNvGrpSpPr>
            <a:grpSpLocks/>
          </p:cNvGrpSpPr>
          <p:nvPr/>
        </p:nvGrpSpPr>
        <p:grpSpPr bwMode="auto">
          <a:xfrm>
            <a:off x="3621088" y="2982913"/>
            <a:ext cx="3979862" cy="1454150"/>
            <a:chOff x="2259" y="2090"/>
            <a:chExt cx="2507" cy="916"/>
          </a:xfrm>
        </p:grpSpPr>
        <p:sp>
          <p:nvSpPr>
            <p:cNvPr id="95264" name="Text Box 66"/>
            <p:cNvSpPr txBox="1">
              <a:spLocks noChangeArrowheads="1"/>
            </p:cNvSpPr>
            <p:nvPr/>
          </p:nvSpPr>
          <p:spPr bwMode="auto">
            <a:xfrm>
              <a:off x="2602" y="2090"/>
              <a:ext cx="216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</a:rPr>
                <a:t>packet being transmitted </a:t>
              </a:r>
              <a:r>
                <a:rPr lang="en-US" altLang="en-US" sz="1800">
                  <a:solidFill>
                    <a:srgbClr val="CC0000"/>
                  </a:solidFill>
                </a:rPr>
                <a:t>(delay)</a:t>
              </a:r>
            </a:p>
          </p:txBody>
        </p:sp>
        <p:sp>
          <p:nvSpPr>
            <p:cNvPr id="95265" name="Line 67"/>
            <p:cNvSpPr>
              <a:spLocks noChangeShapeType="1"/>
            </p:cNvSpPr>
            <p:nvPr/>
          </p:nvSpPr>
          <p:spPr bwMode="auto">
            <a:xfrm rot="10800000" flipV="1">
              <a:off x="2259" y="2294"/>
              <a:ext cx="1059" cy="7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" name="Group 94"/>
          <p:cNvGrpSpPr>
            <a:grpSpLocks/>
          </p:cNvGrpSpPr>
          <p:nvPr/>
        </p:nvGrpSpPr>
        <p:grpSpPr bwMode="auto">
          <a:xfrm>
            <a:off x="3338513" y="4802188"/>
            <a:ext cx="3414712" cy="804862"/>
            <a:chOff x="2103" y="3214"/>
            <a:chExt cx="2151" cy="507"/>
          </a:xfrm>
        </p:grpSpPr>
        <p:sp>
          <p:nvSpPr>
            <p:cNvPr id="95262" name="Text Box 72"/>
            <p:cNvSpPr txBox="1">
              <a:spLocks noChangeArrowheads="1"/>
            </p:cNvSpPr>
            <p:nvPr/>
          </p:nvSpPr>
          <p:spPr bwMode="auto">
            <a:xfrm>
              <a:off x="2530" y="3490"/>
              <a:ext cx="172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</a:rPr>
                <a:t>packets queueing</a:t>
              </a:r>
              <a:r>
                <a:rPr lang="en-US" altLang="en-US" sz="1800">
                  <a:solidFill>
                    <a:srgbClr val="FF0000"/>
                  </a:solidFill>
                </a:rPr>
                <a:t> </a:t>
              </a:r>
              <a:r>
                <a:rPr lang="en-US" altLang="en-US" sz="1800">
                  <a:solidFill>
                    <a:srgbClr val="CC0000"/>
                  </a:solidFill>
                </a:rPr>
                <a:t>(delay)</a:t>
              </a:r>
            </a:p>
          </p:txBody>
        </p:sp>
        <p:sp>
          <p:nvSpPr>
            <p:cNvPr id="95263" name="Line 73"/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" name="Group 95"/>
          <p:cNvGrpSpPr>
            <a:grpSpLocks/>
          </p:cNvGrpSpPr>
          <p:nvPr/>
        </p:nvGrpSpPr>
        <p:grpSpPr bwMode="auto">
          <a:xfrm>
            <a:off x="2517775" y="4764088"/>
            <a:ext cx="4248150" cy="1511300"/>
            <a:chOff x="1586" y="3190"/>
            <a:chExt cx="2676" cy="952"/>
          </a:xfrm>
        </p:grpSpPr>
        <p:sp>
          <p:nvSpPr>
            <p:cNvPr id="95260" name="Line 91"/>
            <p:cNvSpPr>
              <a:spLocks noChangeShapeType="1"/>
            </p:cNvSpPr>
            <p:nvPr/>
          </p:nvSpPr>
          <p:spPr bwMode="auto">
            <a:xfrm rot="10800000" flipH="1">
              <a:off x="1798" y="3190"/>
              <a:ext cx="105" cy="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261" name="Text Box 92"/>
            <p:cNvSpPr txBox="1">
              <a:spLocks noChangeArrowheads="1"/>
            </p:cNvSpPr>
            <p:nvPr/>
          </p:nvSpPr>
          <p:spPr bwMode="auto">
            <a:xfrm>
              <a:off x="1586" y="3738"/>
              <a:ext cx="267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</a:rPr>
                <a:t>free (available) buffers: arriving packets </a:t>
              </a:r>
            </a:p>
            <a:p>
              <a:r>
                <a:rPr lang="en-US" altLang="en-US" sz="1800">
                  <a:solidFill>
                    <a:srgbClr val="000000"/>
                  </a:solidFill>
                </a:rPr>
                <a:t>dropped (</a:t>
              </a:r>
              <a:r>
                <a:rPr lang="en-US" altLang="en-US" sz="1800">
                  <a:solidFill>
                    <a:srgbClr val="CC0000"/>
                  </a:solidFill>
                </a:rPr>
                <a:t>loss</a:t>
              </a:r>
              <a:r>
                <a:rPr lang="en-US" altLang="en-US" sz="1800">
                  <a:solidFill>
                    <a:srgbClr val="000000"/>
                  </a:solidFill>
                </a:rPr>
                <a:t>) if no free buffers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18937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0371" y="364662"/>
            <a:ext cx="7772400" cy="811213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Four sources of packet delay</a:t>
            </a:r>
            <a:endParaRPr lang="en-US" altLang="en-US" sz="4800">
              <a:ea typeface="ＭＳ Ｐゴシック" charset="-128"/>
            </a:endParaRPr>
          </a:p>
        </p:txBody>
      </p:sp>
      <p:sp>
        <p:nvSpPr>
          <p:cNvPr id="110596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0371" y="4492625"/>
            <a:ext cx="3810000" cy="1636712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</a:rPr>
              <a:t>d</a:t>
            </a:r>
            <a:r>
              <a:rPr lang="en-US" sz="2400" baseline="-25000" dirty="0">
                <a:solidFill>
                  <a:srgbClr val="CC0000"/>
                </a:solidFill>
              </a:rPr>
              <a:t>proc</a:t>
            </a:r>
            <a:r>
              <a:rPr lang="en-US" sz="2400" dirty="0">
                <a:solidFill>
                  <a:srgbClr val="CC0000"/>
                </a:solidFill>
              </a:rPr>
              <a:t>: nodal processing</a:t>
            </a:r>
            <a:r>
              <a:rPr lang="en-US" sz="2400" dirty="0"/>
              <a:t> 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000" dirty="0"/>
              <a:t>check bit errors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000" dirty="0"/>
              <a:t>determine output link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000" dirty="0"/>
              <a:t>typically &lt; msec</a:t>
            </a:r>
          </a:p>
        </p:txBody>
      </p:sp>
      <p:sp>
        <p:nvSpPr>
          <p:cNvPr id="110627" name="Rectangle 58"/>
          <p:cNvSpPr>
            <a:spLocks noChangeArrowheads="1"/>
          </p:cNvSpPr>
          <p:nvPr/>
        </p:nvSpPr>
        <p:spPr bwMode="auto">
          <a:xfrm>
            <a:off x="4447529" y="4554366"/>
            <a:ext cx="3810000" cy="2189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indent="-344488">
              <a:lnSpc>
                <a:spcPct val="85000"/>
              </a:lnSpc>
              <a:spcBef>
                <a:spcPct val="20000"/>
              </a:spcBef>
              <a:buClr>
                <a:srgbClr val="3333CC"/>
              </a:buClr>
              <a:buSzPct val="85000"/>
              <a:buFont typeface="Wingdings" charset="0"/>
              <a:buNone/>
              <a:defRPr/>
            </a:pPr>
            <a:r>
              <a:rPr lang="en-US" dirty="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sz="24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sz="2400" baseline="-250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queue</a:t>
            </a:r>
            <a:r>
              <a:rPr lang="en-US" sz="24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: queueing </a:t>
            </a:r>
            <a:r>
              <a:rPr lang="en-US" sz="2400" dirty="0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delay</a:t>
            </a:r>
          </a:p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time waiting at output link for transmission </a:t>
            </a:r>
          </a:p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depends </a:t>
            </a:r>
            <a:r>
              <a:rPr lang="en-US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on congestion level of router</a:t>
            </a:r>
          </a:p>
        </p:txBody>
      </p:sp>
      <p:sp>
        <p:nvSpPr>
          <p:cNvPr id="97288" name="Line 24"/>
          <p:cNvSpPr>
            <a:spLocks noChangeShapeType="1"/>
          </p:cNvSpPr>
          <p:nvPr/>
        </p:nvSpPr>
        <p:spPr bwMode="auto">
          <a:xfrm>
            <a:off x="2621011" y="1857374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7289" name="Group 347"/>
          <p:cNvGrpSpPr>
            <a:grpSpLocks/>
          </p:cNvGrpSpPr>
          <p:nvPr/>
        </p:nvGrpSpPr>
        <p:grpSpPr bwMode="auto">
          <a:xfrm>
            <a:off x="3336465" y="1905473"/>
            <a:ext cx="1162626" cy="715538"/>
            <a:chOff x="1871277" y="1576300"/>
            <a:chExt cx="1128371" cy="437861"/>
          </a:xfrm>
        </p:grpSpPr>
        <p:sp>
          <p:nvSpPr>
            <p:cNvPr id="113" name="Oval 112"/>
            <p:cNvSpPr/>
            <p:nvPr/>
          </p:nvSpPr>
          <p:spPr bwMode="auto">
            <a:xfrm flipV="1">
              <a:off x="1874805" y="1694526"/>
              <a:ext cx="1124731" cy="31960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14" name="Rectangle 113"/>
            <p:cNvSpPr/>
            <p:nvPr/>
          </p:nvSpPr>
          <p:spPr bwMode="auto">
            <a:xfrm>
              <a:off x="1871723" y="1739212"/>
              <a:ext cx="1127812" cy="1165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5" name="Oval 114"/>
            <p:cNvSpPr/>
            <p:nvPr/>
          </p:nvSpPr>
          <p:spPr bwMode="auto">
            <a:xfrm flipV="1">
              <a:off x="1871723" y="1576010"/>
              <a:ext cx="1124731" cy="31960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16" name="Freeform 115"/>
            <p:cNvSpPr/>
            <p:nvPr/>
          </p:nvSpPr>
          <p:spPr bwMode="auto">
            <a:xfrm>
              <a:off x="2159840" y="1673154"/>
              <a:ext cx="548499" cy="16126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7" name="Freeform 116"/>
            <p:cNvSpPr/>
            <p:nvPr/>
          </p:nvSpPr>
          <p:spPr bwMode="auto">
            <a:xfrm>
              <a:off x="2102832" y="1633325"/>
              <a:ext cx="662512" cy="11074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8" name="Freeform 117"/>
            <p:cNvSpPr/>
            <p:nvPr/>
          </p:nvSpPr>
          <p:spPr bwMode="auto">
            <a:xfrm>
              <a:off x="2537317" y="1727555"/>
              <a:ext cx="243435" cy="9714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9" name="Freeform 118"/>
            <p:cNvSpPr/>
            <p:nvPr/>
          </p:nvSpPr>
          <p:spPr bwMode="auto">
            <a:xfrm>
              <a:off x="2090507" y="1729498"/>
              <a:ext cx="240353" cy="9714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20" name="Straight Connector 119"/>
            <p:cNvCxnSpPr>
              <a:endCxn id="115" idx="2"/>
            </p:cNvCxnSpPr>
            <p:nvPr/>
          </p:nvCxnSpPr>
          <p:spPr bwMode="auto">
            <a:xfrm flipH="1" flipV="1">
              <a:off x="1871723" y="1737269"/>
              <a:ext cx="3081" cy="1233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/>
            <p:cNvCxnSpPr/>
            <p:nvPr/>
          </p:nvCxnSpPr>
          <p:spPr bwMode="auto">
            <a:xfrm flipH="1" flipV="1">
              <a:off x="2996454" y="1734355"/>
              <a:ext cx="3081" cy="12337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290" name="Line 26"/>
          <p:cNvSpPr>
            <a:spLocks noChangeShapeType="1"/>
          </p:cNvSpPr>
          <p:nvPr/>
        </p:nvSpPr>
        <p:spPr bwMode="auto">
          <a:xfrm>
            <a:off x="4545166" y="2276474"/>
            <a:ext cx="1933681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1" name="Rectangle 29"/>
          <p:cNvSpPr>
            <a:spLocks noChangeArrowheads="1"/>
          </p:cNvSpPr>
          <p:nvPr/>
        </p:nvSpPr>
        <p:spPr bwMode="auto">
          <a:xfrm>
            <a:off x="5464378" y="2076449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7292" name="Rectangle 30"/>
          <p:cNvSpPr>
            <a:spLocks noChangeArrowheads="1"/>
          </p:cNvSpPr>
          <p:nvPr/>
        </p:nvSpPr>
        <p:spPr bwMode="auto">
          <a:xfrm>
            <a:off x="4211773" y="2147887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7293" name="Rectangle 31"/>
          <p:cNvSpPr>
            <a:spLocks noChangeArrowheads="1"/>
          </p:cNvSpPr>
          <p:nvPr/>
        </p:nvSpPr>
        <p:spPr bwMode="auto">
          <a:xfrm>
            <a:off x="4373707" y="2147887"/>
            <a:ext cx="147645" cy="200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7294" name="Line 35"/>
          <p:cNvSpPr>
            <a:spLocks noChangeShapeType="1"/>
          </p:cNvSpPr>
          <p:nvPr/>
        </p:nvSpPr>
        <p:spPr bwMode="auto">
          <a:xfrm flipV="1">
            <a:off x="6235945" y="1876424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5" name="Rectangle 38"/>
          <p:cNvSpPr>
            <a:spLocks noChangeArrowheads="1"/>
          </p:cNvSpPr>
          <p:nvPr/>
        </p:nvSpPr>
        <p:spPr bwMode="auto">
          <a:xfrm>
            <a:off x="4502301" y="2085974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7296" name="Text Box 39"/>
          <p:cNvSpPr txBox="1">
            <a:spLocks noChangeArrowheads="1"/>
          </p:cNvSpPr>
          <p:nvPr/>
        </p:nvSpPr>
        <p:spPr bwMode="auto">
          <a:xfrm>
            <a:off x="4891260" y="1689099"/>
            <a:ext cx="1390726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</a:rPr>
              <a:t>propagation</a:t>
            </a:r>
          </a:p>
        </p:txBody>
      </p:sp>
      <p:sp>
        <p:nvSpPr>
          <p:cNvPr id="97297" name="Line 40"/>
          <p:cNvSpPr>
            <a:spLocks noChangeShapeType="1"/>
          </p:cNvSpPr>
          <p:nvPr/>
        </p:nvSpPr>
        <p:spPr bwMode="auto">
          <a:xfrm rot="10800000">
            <a:off x="4645184" y="1876424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8" name="Text Box 43"/>
          <p:cNvSpPr txBox="1">
            <a:spLocks noChangeArrowheads="1"/>
          </p:cNvSpPr>
          <p:nvPr/>
        </p:nvSpPr>
        <p:spPr bwMode="auto">
          <a:xfrm>
            <a:off x="3127451" y="2803524"/>
            <a:ext cx="128912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CC0000"/>
                </a:solidFill>
              </a:rPr>
              <a:t>nodal</a:t>
            </a:r>
          </a:p>
          <a:p>
            <a:pPr algn="ctr"/>
            <a:r>
              <a:rPr lang="en-US" altLang="en-US" sz="1800">
                <a:solidFill>
                  <a:srgbClr val="CC0000"/>
                </a:solidFill>
              </a:rPr>
              <a:t>processing</a:t>
            </a:r>
          </a:p>
        </p:txBody>
      </p:sp>
      <p:sp>
        <p:nvSpPr>
          <p:cNvPr id="97299" name="Line 44"/>
          <p:cNvSpPr>
            <a:spLocks noChangeShapeType="1"/>
          </p:cNvSpPr>
          <p:nvPr/>
        </p:nvSpPr>
        <p:spPr bwMode="auto">
          <a:xfrm rot="10800000">
            <a:off x="3378289" y="2847974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0" name="Line 45"/>
          <p:cNvSpPr>
            <a:spLocks noChangeShapeType="1"/>
          </p:cNvSpPr>
          <p:nvPr/>
        </p:nvSpPr>
        <p:spPr bwMode="auto">
          <a:xfrm rot="10800000" flipV="1">
            <a:off x="4187959" y="2609849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1" name="Text Box 46"/>
          <p:cNvSpPr txBox="1">
            <a:spLocks noChangeArrowheads="1"/>
          </p:cNvSpPr>
          <p:nvPr/>
        </p:nvSpPr>
        <p:spPr bwMode="auto">
          <a:xfrm>
            <a:off x="4595969" y="3060699"/>
            <a:ext cx="1124011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</a:rPr>
              <a:t>queueing</a:t>
            </a:r>
          </a:p>
        </p:txBody>
      </p:sp>
      <p:sp>
        <p:nvSpPr>
          <p:cNvPr id="97302" name="Line 47"/>
          <p:cNvSpPr>
            <a:spLocks noChangeShapeType="1"/>
          </p:cNvSpPr>
          <p:nvPr/>
        </p:nvSpPr>
        <p:spPr bwMode="auto">
          <a:xfrm rot="10800000">
            <a:off x="4349892" y="2609849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3" name="Rectangle 3"/>
          <p:cNvSpPr>
            <a:spLocks noChangeArrowheads="1"/>
          </p:cNvSpPr>
          <p:nvPr/>
        </p:nvSpPr>
        <p:spPr bwMode="auto">
          <a:xfrm>
            <a:off x="2116158" y="3630612"/>
            <a:ext cx="4943745" cy="554037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marL="2857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buNone/>
            </a:pPr>
            <a:r>
              <a:rPr lang="en-US" altLang="en-US" i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nodal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=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proc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+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queue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+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trans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+ 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prop</a:t>
            </a:r>
            <a:endParaRPr lang="en-US" altLang="en-US" dirty="0">
              <a:solidFill>
                <a:srgbClr val="000000"/>
              </a:solidFill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97304" name="Line 25"/>
          <p:cNvSpPr>
            <a:spLocks noChangeShapeType="1"/>
          </p:cNvSpPr>
          <p:nvPr/>
        </p:nvSpPr>
        <p:spPr bwMode="auto">
          <a:xfrm flipV="1">
            <a:off x="2619131" y="2397123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5" name="Rectangle 32"/>
          <p:cNvSpPr>
            <a:spLocks noChangeArrowheads="1"/>
          </p:cNvSpPr>
          <p:nvPr/>
        </p:nvSpPr>
        <p:spPr bwMode="auto">
          <a:xfrm>
            <a:off x="3159202" y="2047874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7306" name="Line 33"/>
          <p:cNvSpPr>
            <a:spLocks noChangeShapeType="1"/>
          </p:cNvSpPr>
          <p:nvPr/>
        </p:nvSpPr>
        <p:spPr bwMode="auto">
          <a:xfrm>
            <a:off x="3109988" y="1984374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7" name="Text Box 36"/>
          <p:cNvSpPr txBox="1">
            <a:spLocks noChangeArrowheads="1"/>
          </p:cNvSpPr>
          <p:nvPr/>
        </p:nvSpPr>
        <p:spPr bwMode="auto">
          <a:xfrm>
            <a:off x="1743075" y="1541462"/>
            <a:ext cx="40269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00"/>
                </a:solidFill>
              </a:rPr>
              <a:t>A</a:t>
            </a:r>
          </a:p>
        </p:txBody>
      </p:sp>
      <p:sp>
        <p:nvSpPr>
          <p:cNvPr id="97308" name="Text Box 37"/>
          <p:cNvSpPr txBox="1">
            <a:spLocks noChangeArrowheads="1"/>
          </p:cNvSpPr>
          <p:nvPr/>
        </p:nvSpPr>
        <p:spPr bwMode="auto">
          <a:xfrm>
            <a:off x="1919298" y="2493962"/>
            <a:ext cx="387371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B</a:t>
            </a:r>
          </a:p>
        </p:txBody>
      </p:sp>
      <p:grpSp>
        <p:nvGrpSpPr>
          <p:cNvPr id="97309" name="Group 66"/>
          <p:cNvGrpSpPr>
            <a:grpSpLocks/>
          </p:cNvGrpSpPr>
          <p:nvPr/>
        </p:nvGrpSpPr>
        <p:grpSpPr bwMode="auto">
          <a:xfrm>
            <a:off x="1893896" y="1541462"/>
            <a:ext cx="779505" cy="679450"/>
            <a:chOff x="-44" y="1473"/>
            <a:chExt cx="981" cy="1105"/>
          </a:xfrm>
        </p:grpSpPr>
        <p:pic>
          <p:nvPicPr>
            <p:cNvPr id="97327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328" name="Freeform 6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7310" name="Group 69"/>
          <p:cNvGrpSpPr>
            <a:grpSpLocks/>
          </p:cNvGrpSpPr>
          <p:nvPr/>
        </p:nvGrpSpPr>
        <p:grpSpPr bwMode="auto">
          <a:xfrm>
            <a:off x="1943696" y="2548430"/>
            <a:ext cx="779506" cy="679450"/>
            <a:chOff x="-44" y="1473"/>
            <a:chExt cx="981" cy="1105"/>
          </a:xfrm>
        </p:grpSpPr>
        <p:pic>
          <p:nvPicPr>
            <p:cNvPr id="97325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326" name="Freeform 7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7311" name="Text Box 41"/>
          <p:cNvSpPr txBox="1">
            <a:spLocks noChangeArrowheads="1"/>
          </p:cNvSpPr>
          <p:nvPr/>
        </p:nvSpPr>
        <p:spPr bwMode="auto">
          <a:xfrm>
            <a:off x="2987743" y="1249362"/>
            <a:ext cx="146693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dirty="0">
                <a:solidFill>
                  <a:srgbClr val="CC0000"/>
                </a:solidFill>
              </a:rPr>
              <a:t>transmission</a:t>
            </a:r>
          </a:p>
        </p:txBody>
      </p:sp>
      <p:sp>
        <p:nvSpPr>
          <p:cNvPr id="97312" name="Line 42"/>
          <p:cNvSpPr>
            <a:spLocks noChangeShapeType="1"/>
          </p:cNvSpPr>
          <p:nvPr/>
        </p:nvSpPr>
        <p:spPr bwMode="auto">
          <a:xfrm rot="10800000" flipH="1" flipV="1">
            <a:off x="4038725" y="1517649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7313" name="Group 347"/>
          <p:cNvGrpSpPr>
            <a:grpSpLocks/>
          </p:cNvGrpSpPr>
          <p:nvPr/>
        </p:nvGrpSpPr>
        <p:grpSpPr bwMode="auto">
          <a:xfrm>
            <a:off x="6474837" y="1949847"/>
            <a:ext cx="1162626" cy="715538"/>
            <a:chOff x="1871277" y="1576300"/>
            <a:chExt cx="1128371" cy="437861"/>
          </a:xfrm>
        </p:grpSpPr>
        <p:sp>
          <p:nvSpPr>
            <p:cNvPr id="100" name="Oval 99"/>
            <p:cNvSpPr/>
            <p:nvPr/>
          </p:nvSpPr>
          <p:spPr bwMode="auto">
            <a:xfrm flipV="1">
              <a:off x="1874917" y="1694572"/>
              <a:ext cx="1124731" cy="31960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01" name="Rectangle 100"/>
            <p:cNvSpPr/>
            <p:nvPr/>
          </p:nvSpPr>
          <p:spPr bwMode="auto">
            <a:xfrm>
              <a:off x="1871836" y="1739259"/>
              <a:ext cx="1127812" cy="1165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2" name="Oval 101"/>
            <p:cNvSpPr/>
            <p:nvPr/>
          </p:nvSpPr>
          <p:spPr bwMode="auto">
            <a:xfrm flipV="1">
              <a:off x="1871836" y="1576056"/>
              <a:ext cx="1124731" cy="31960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03" name="Freeform 102"/>
            <p:cNvSpPr/>
            <p:nvPr/>
          </p:nvSpPr>
          <p:spPr bwMode="auto">
            <a:xfrm>
              <a:off x="2159951" y="1673201"/>
              <a:ext cx="548499" cy="16126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4" name="Freeform 103"/>
            <p:cNvSpPr/>
            <p:nvPr/>
          </p:nvSpPr>
          <p:spPr bwMode="auto">
            <a:xfrm>
              <a:off x="2102945" y="1633372"/>
              <a:ext cx="662512" cy="110744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5" name="Freeform 104"/>
            <p:cNvSpPr/>
            <p:nvPr/>
          </p:nvSpPr>
          <p:spPr bwMode="auto">
            <a:xfrm>
              <a:off x="2537430" y="1727602"/>
              <a:ext cx="243435" cy="97144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6" name="Freeform 105"/>
            <p:cNvSpPr/>
            <p:nvPr/>
          </p:nvSpPr>
          <p:spPr bwMode="auto">
            <a:xfrm>
              <a:off x="2090619" y="1729544"/>
              <a:ext cx="240353" cy="97144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07" name="Straight Connector 106"/>
            <p:cNvCxnSpPr>
              <a:endCxn id="102" idx="2"/>
            </p:cNvCxnSpPr>
            <p:nvPr/>
          </p:nvCxnSpPr>
          <p:spPr bwMode="auto">
            <a:xfrm flipH="1" flipV="1">
              <a:off x="1871836" y="1737316"/>
              <a:ext cx="3081" cy="1233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/>
            <p:cNvCxnSpPr/>
            <p:nvPr/>
          </p:nvCxnSpPr>
          <p:spPr bwMode="auto">
            <a:xfrm flipH="1" flipV="1">
              <a:off x="2996567" y="1734402"/>
              <a:ext cx="3081" cy="12337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314" name="Rectangle 31"/>
          <p:cNvSpPr>
            <a:spLocks noChangeArrowheads="1"/>
          </p:cNvSpPr>
          <p:nvPr/>
        </p:nvSpPr>
        <p:spPr bwMode="auto">
          <a:xfrm>
            <a:off x="2722441" y="2704006"/>
            <a:ext cx="139773" cy="18519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7315" name="Line 33"/>
          <p:cNvSpPr>
            <a:spLocks noChangeShapeType="1"/>
          </p:cNvSpPr>
          <p:nvPr/>
        </p:nvSpPr>
        <p:spPr bwMode="auto">
          <a:xfrm flipV="1">
            <a:off x="2897771" y="2673624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5295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596" grpId="0" build="p"/>
      <p:bldP spid="110627" grpId="0"/>
      <p:bldP spid="97294" grpId="0" animBg="1"/>
      <p:bldP spid="97296" grpId="0"/>
      <p:bldP spid="97297" grpId="0" animBg="1"/>
      <p:bldP spid="97298" grpId="0"/>
      <p:bldP spid="97299" grpId="0" animBg="1"/>
      <p:bldP spid="97300" grpId="0" animBg="1"/>
      <p:bldP spid="97301" grpId="0"/>
      <p:bldP spid="97302" grpId="0" animBg="1"/>
      <p:bldP spid="97303" grpId="0" animBg="1"/>
      <p:bldP spid="97311" grpId="0"/>
      <p:bldP spid="97312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3"/>
          <p:cNvSpPr>
            <a:spLocks noChangeArrowheads="1"/>
          </p:cNvSpPr>
          <p:nvPr/>
        </p:nvSpPr>
        <p:spPr bwMode="auto">
          <a:xfrm>
            <a:off x="627063" y="4459288"/>
            <a:ext cx="3810000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sz="2400" baseline="-250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trans</a:t>
            </a:r>
            <a:r>
              <a:rPr lang="en-US" sz="24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: transmission delay: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L</a:t>
            </a:r>
            <a:r>
              <a:rPr lang="en-US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: packet length (bits) 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R</a:t>
            </a:r>
            <a:r>
              <a:rPr lang="en-US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: link </a:t>
            </a:r>
            <a:r>
              <a:rPr lang="en-US" sz="2000" i="1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bandwidth (bps)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sz="2000" i="1" baseline="-250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trans</a:t>
            </a:r>
            <a:r>
              <a:rPr lang="en-US" sz="20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sz="2000" i="1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= L/R</a:t>
            </a:r>
          </a:p>
        </p:txBody>
      </p:sp>
      <p:sp>
        <p:nvSpPr>
          <p:cNvPr id="112643" name="Rectangle 4"/>
          <p:cNvSpPr>
            <a:spLocks noChangeArrowheads="1"/>
          </p:cNvSpPr>
          <p:nvPr/>
        </p:nvSpPr>
        <p:spPr bwMode="auto">
          <a:xfrm>
            <a:off x="4679497" y="4452902"/>
            <a:ext cx="4288744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sz="2400" baseline="-250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prop</a:t>
            </a:r>
            <a:r>
              <a:rPr lang="en-US" sz="2400" dirty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: propagation delay: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: length of physical link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v</a:t>
            </a:r>
            <a:r>
              <a:rPr lang="en-US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: </a:t>
            </a:r>
            <a:r>
              <a:rPr lang="en-US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propagation speed </a:t>
            </a:r>
            <a:endParaRPr lang="en-US" sz="2000" dirty="0" smtClean="0">
              <a:solidFill>
                <a:srgbClr val="000000"/>
              </a:solidFill>
              <a:latin typeface="Calibri" charset="0"/>
              <a:ea typeface="Calibri" charset="0"/>
              <a:cs typeface="Calibri" charset="0"/>
            </a:endParaRP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 err="1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sz="2000" baseline="-25000" dirty="0" err="1" smtClean="0">
                <a:solidFill>
                  <a:srgbClr val="CC0000"/>
                </a:solidFill>
                <a:latin typeface="Calibri" charset="0"/>
                <a:ea typeface="Calibri" charset="0"/>
                <a:cs typeface="Calibri" charset="0"/>
              </a:rPr>
              <a:t>prop</a:t>
            </a:r>
            <a:r>
              <a:rPr lang="en-US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sz="2000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= </a:t>
            </a:r>
            <a:r>
              <a:rPr lang="en-US" sz="2000" i="1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sz="2000" dirty="0" smtClean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/</a:t>
            </a:r>
            <a:r>
              <a:rPr lang="en-US" sz="2000" i="1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v</a:t>
            </a:r>
          </a:p>
        </p:txBody>
      </p:sp>
      <p:grpSp>
        <p:nvGrpSpPr>
          <p:cNvPr id="11" name="Group 10"/>
          <p:cNvGrpSpPr>
            <a:grpSpLocks/>
          </p:cNvGrpSpPr>
          <p:nvPr/>
        </p:nvGrpSpPr>
        <p:grpSpPr bwMode="auto">
          <a:xfrm>
            <a:off x="2032000" y="5645614"/>
            <a:ext cx="2692400" cy="701675"/>
            <a:chOff x="2271473" y="5377200"/>
            <a:chExt cx="2692148" cy="701675"/>
          </a:xfrm>
        </p:grpSpPr>
        <p:sp>
          <p:nvSpPr>
            <p:cNvPr id="99388" name="Text Box 62"/>
            <p:cNvSpPr txBox="1">
              <a:spLocks noChangeArrowheads="1"/>
            </p:cNvSpPr>
            <p:nvPr/>
          </p:nvSpPr>
          <p:spPr bwMode="auto">
            <a:xfrm>
              <a:off x="2598578" y="5377200"/>
              <a:ext cx="2105025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2000" i="1">
                  <a:solidFill>
                    <a:srgbClr val="CC0000"/>
                  </a:solidFill>
                </a:rPr>
                <a:t>d</a:t>
              </a:r>
              <a:r>
                <a:rPr lang="en-US" altLang="en-US" sz="2000" baseline="-25000">
                  <a:solidFill>
                    <a:srgbClr val="CC0000"/>
                  </a:solidFill>
                </a:rPr>
                <a:t>trans</a:t>
              </a:r>
              <a:r>
                <a:rPr lang="en-US" altLang="en-US" sz="2000" baseline="-25000" dirty="0">
                  <a:solidFill>
                    <a:srgbClr val="CC0000"/>
                  </a:solidFill>
                </a:rPr>
                <a:t> </a:t>
              </a:r>
              <a:r>
                <a:rPr lang="en-US" altLang="en-US" sz="2000" dirty="0">
                  <a:solidFill>
                    <a:srgbClr val="CC0000"/>
                  </a:solidFill>
                </a:rPr>
                <a:t>and </a:t>
              </a:r>
              <a:r>
                <a:rPr lang="en-US" altLang="en-US" sz="2000" i="1" dirty="0" err="1">
                  <a:solidFill>
                    <a:srgbClr val="CC0000"/>
                  </a:solidFill>
                </a:rPr>
                <a:t>d</a:t>
              </a:r>
              <a:r>
                <a:rPr lang="en-US" altLang="en-US" sz="2000" baseline="-25000" dirty="0" err="1">
                  <a:solidFill>
                    <a:srgbClr val="CC0000"/>
                  </a:solidFill>
                </a:rPr>
                <a:t>prop</a:t>
              </a:r>
              <a:endParaRPr lang="en-US" altLang="en-US" sz="2000" baseline="-25000" dirty="0">
                <a:solidFill>
                  <a:srgbClr val="CC0000"/>
                </a:solidFill>
              </a:endParaRPr>
            </a:p>
            <a:p>
              <a:pPr algn="ctr"/>
              <a:r>
                <a:rPr lang="en-US" altLang="en-US" sz="2000" i="1" dirty="0">
                  <a:solidFill>
                    <a:srgbClr val="CC0000"/>
                  </a:solidFill>
                </a:rPr>
                <a:t>very </a:t>
              </a:r>
              <a:r>
                <a:rPr lang="en-US" altLang="en-US" sz="2000" dirty="0">
                  <a:solidFill>
                    <a:srgbClr val="CC0000"/>
                  </a:solidFill>
                </a:rPr>
                <a:t>different</a:t>
              </a:r>
            </a:p>
          </p:txBody>
        </p:sp>
        <p:cxnSp>
          <p:nvCxnSpPr>
            <p:cNvPr id="99389" name="Straight Arrow Connector 3"/>
            <p:cNvCxnSpPr>
              <a:cxnSpLocks noChangeShapeType="1"/>
            </p:cNvCxnSpPr>
            <p:nvPr/>
          </p:nvCxnSpPr>
          <p:spPr bwMode="auto">
            <a:xfrm>
              <a:off x="2271473" y="5616983"/>
              <a:ext cx="554448" cy="3"/>
            </a:xfrm>
            <a:prstGeom prst="straightConnector1">
              <a:avLst/>
            </a:prstGeom>
            <a:noFill/>
            <a:ln w="31750">
              <a:solidFill>
                <a:srgbClr val="FF0000"/>
              </a:solidFill>
              <a:round/>
              <a:headEnd type="triangle" w="lg" len="med"/>
              <a:tailEnd type="none" w="lg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9390" name="Straight Arrow Connector 72"/>
            <p:cNvCxnSpPr>
              <a:cxnSpLocks noChangeShapeType="1"/>
            </p:cNvCxnSpPr>
            <p:nvPr/>
          </p:nvCxnSpPr>
          <p:spPr bwMode="auto">
            <a:xfrm flipH="1">
              <a:off x="4409173" y="5608388"/>
              <a:ext cx="554448" cy="3"/>
            </a:xfrm>
            <a:prstGeom prst="straightConnector1">
              <a:avLst/>
            </a:prstGeom>
            <a:noFill/>
            <a:ln w="31750">
              <a:solidFill>
                <a:srgbClr val="FF0000"/>
              </a:solidFill>
              <a:round/>
              <a:headEnd type="triangle" w="lg" len="med"/>
              <a:tailEnd type="none" w="lg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99338" name="Line 24"/>
          <p:cNvSpPr>
            <a:spLocks noChangeShapeType="1"/>
          </p:cNvSpPr>
          <p:nvPr/>
        </p:nvSpPr>
        <p:spPr bwMode="auto">
          <a:xfrm>
            <a:off x="2620963" y="1857375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9339" name="Group 347"/>
          <p:cNvGrpSpPr>
            <a:grpSpLocks/>
          </p:cNvGrpSpPr>
          <p:nvPr/>
        </p:nvGrpSpPr>
        <p:grpSpPr bwMode="auto">
          <a:xfrm>
            <a:off x="3336925" y="1905000"/>
            <a:ext cx="1162050" cy="715963"/>
            <a:chOff x="1871277" y="1576300"/>
            <a:chExt cx="1128371" cy="437861"/>
          </a:xfrm>
        </p:grpSpPr>
        <p:sp>
          <p:nvSpPr>
            <p:cNvPr id="87" name="Oval 86"/>
            <p:cNvSpPr/>
            <p:nvPr/>
          </p:nvSpPr>
          <p:spPr bwMode="auto">
            <a:xfrm flipV="1">
              <a:off x="1874360" y="1694746"/>
              <a:ext cx="1125288" cy="31941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88" name="Rectangle 87"/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9" name="Oval 88"/>
            <p:cNvSpPr/>
            <p:nvPr/>
          </p:nvSpPr>
          <p:spPr bwMode="auto">
            <a:xfrm flipV="1">
              <a:off x="1871277" y="1576300"/>
              <a:ext cx="1125288" cy="31941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90" name="Freeform 89"/>
            <p:cNvSpPr/>
            <p:nvPr/>
          </p:nvSpPr>
          <p:spPr bwMode="auto">
            <a:xfrm>
              <a:off x="2159536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1" name="Freeform 90"/>
            <p:cNvSpPr/>
            <p:nvPr/>
          </p:nvSpPr>
          <p:spPr bwMode="auto">
            <a:xfrm>
              <a:off x="2102501" y="1633581"/>
              <a:ext cx="662841" cy="11067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2" name="Freeform 91"/>
            <p:cNvSpPr/>
            <p:nvPr/>
          </p:nvSpPr>
          <p:spPr bwMode="auto">
            <a:xfrm>
              <a:off x="2537201" y="1727755"/>
              <a:ext cx="243555" cy="970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3" name="Freeform 92"/>
            <p:cNvSpPr/>
            <p:nvPr/>
          </p:nvSpPr>
          <p:spPr bwMode="auto">
            <a:xfrm>
              <a:off x="2090169" y="1729697"/>
              <a:ext cx="240473" cy="970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94" name="Straight Connector 93"/>
            <p:cNvCxnSpPr>
              <a:endCxn id="89" idx="2"/>
            </p:cNvCxnSpPr>
            <p:nvPr/>
          </p:nvCxnSpPr>
          <p:spPr bwMode="auto">
            <a:xfrm flipH="1" flipV="1">
              <a:off x="1871277" y="1737464"/>
              <a:ext cx="3083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/>
            <p:cNvCxnSpPr/>
            <p:nvPr/>
          </p:nvCxnSpPr>
          <p:spPr bwMode="auto">
            <a:xfrm flipH="1" flipV="1">
              <a:off x="2996565" y="1734552"/>
              <a:ext cx="3083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340" name="Line 26"/>
          <p:cNvSpPr>
            <a:spLocks noChangeShapeType="1"/>
          </p:cNvSpPr>
          <p:nvPr/>
        </p:nvSpPr>
        <p:spPr bwMode="auto">
          <a:xfrm>
            <a:off x="4545013" y="2276475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1" name="Rectangle 29"/>
          <p:cNvSpPr>
            <a:spLocks noChangeArrowheads="1"/>
          </p:cNvSpPr>
          <p:nvPr/>
        </p:nvSpPr>
        <p:spPr bwMode="auto">
          <a:xfrm>
            <a:off x="5464175" y="2076450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2" name="Rectangle 30"/>
          <p:cNvSpPr>
            <a:spLocks noChangeArrowheads="1"/>
          </p:cNvSpPr>
          <p:nvPr/>
        </p:nvSpPr>
        <p:spPr bwMode="auto">
          <a:xfrm>
            <a:off x="4211638" y="21478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3" name="Rectangle 31"/>
          <p:cNvSpPr>
            <a:spLocks noChangeArrowheads="1"/>
          </p:cNvSpPr>
          <p:nvPr/>
        </p:nvSpPr>
        <p:spPr bwMode="auto">
          <a:xfrm>
            <a:off x="4373563" y="2147888"/>
            <a:ext cx="147637" cy="200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4" name="Line 35"/>
          <p:cNvSpPr>
            <a:spLocks noChangeShapeType="1"/>
          </p:cNvSpPr>
          <p:nvPr/>
        </p:nvSpPr>
        <p:spPr bwMode="auto">
          <a:xfrm flipV="1">
            <a:off x="6235700" y="1876425"/>
            <a:ext cx="366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5" name="Rectangle 38"/>
          <p:cNvSpPr>
            <a:spLocks noChangeArrowheads="1"/>
          </p:cNvSpPr>
          <p:nvPr/>
        </p:nvSpPr>
        <p:spPr bwMode="auto">
          <a:xfrm>
            <a:off x="4502150" y="20859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6" name="Text Box 39"/>
          <p:cNvSpPr txBox="1">
            <a:spLocks noChangeArrowheads="1"/>
          </p:cNvSpPr>
          <p:nvPr/>
        </p:nvSpPr>
        <p:spPr bwMode="auto">
          <a:xfrm>
            <a:off x="4891088" y="1689100"/>
            <a:ext cx="1390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propagation</a:t>
            </a:r>
          </a:p>
        </p:txBody>
      </p:sp>
      <p:sp>
        <p:nvSpPr>
          <p:cNvPr id="99347" name="Line 40"/>
          <p:cNvSpPr>
            <a:spLocks noChangeShapeType="1"/>
          </p:cNvSpPr>
          <p:nvPr/>
        </p:nvSpPr>
        <p:spPr bwMode="auto">
          <a:xfrm rot="10800000">
            <a:off x="4645025" y="1876425"/>
            <a:ext cx="3190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8" name="Text Box 43"/>
          <p:cNvSpPr txBox="1">
            <a:spLocks noChangeArrowheads="1"/>
          </p:cNvSpPr>
          <p:nvPr/>
        </p:nvSpPr>
        <p:spPr bwMode="auto">
          <a:xfrm>
            <a:off x="3127375" y="2803525"/>
            <a:ext cx="1289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CC0000"/>
                </a:solidFill>
              </a:rPr>
              <a:t>nodal</a:t>
            </a:r>
          </a:p>
          <a:p>
            <a:pPr algn="ctr"/>
            <a:r>
              <a:rPr lang="en-US" altLang="en-US" sz="1800">
                <a:solidFill>
                  <a:srgbClr val="CC0000"/>
                </a:solidFill>
              </a:rPr>
              <a:t>processing</a:t>
            </a:r>
          </a:p>
        </p:txBody>
      </p:sp>
      <p:sp>
        <p:nvSpPr>
          <p:cNvPr id="99349" name="Line 44"/>
          <p:cNvSpPr>
            <a:spLocks noChangeShapeType="1"/>
          </p:cNvSpPr>
          <p:nvPr/>
        </p:nvSpPr>
        <p:spPr bwMode="auto">
          <a:xfrm rot="10800000">
            <a:off x="3378200" y="2847975"/>
            <a:ext cx="833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0" name="Line 45"/>
          <p:cNvSpPr>
            <a:spLocks noChangeShapeType="1"/>
          </p:cNvSpPr>
          <p:nvPr/>
        </p:nvSpPr>
        <p:spPr bwMode="auto">
          <a:xfrm rot="10800000" flipV="1">
            <a:off x="4187825" y="2609850"/>
            <a:ext cx="385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1" name="Text Box 46"/>
          <p:cNvSpPr txBox="1">
            <a:spLocks noChangeArrowheads="1"/>
          </p:cNvSpPr>
          <p:nvPr/>
        </p:nvSpPr>
        <p:spPr bwMode="auto">
          <a:xfrm>
            <a:off x="4595813" y="3060700"/>
            <a:ext cx="1123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queueing</a:t>
            </a:r>
          </a:p>
        </p:txBody>
      </p:sp>
      <p:sp>
        <p:nvSpPr>
          <p:cNvPr id="99352" name="Line 47"/>
          <p:cNvSpPr>
            <a:spLocks noChangeShapeType="1"/>
          </p:cNvSpPr>
          <p:nvPr/>
        </p:nvSpPr>
        <p:spPr bwMode="auto">
          <a:xfrm rot="10800000">
            <a:off x="4349750" y="2609850"/>
            <a:ext cx="595313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3" name="Rectangle 3"/>
          <p:cNvSpPr>
            <a:spLocks noChangeArrowheads="1"/>
          </p:cNvSpPr>
          <p:nvPr/>
        </p:nvSpPr>
        <p:spPr bwMode="auto">
          <a:xfrm>
            <a:off x="2116138" y="3630613"/>
            <a:ext cx="4943475" cy="554037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marL="2857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buNone/>
            </a:pPr>
            <a:r>
              <a:rPr lang="en-US" altLang="en-US" i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nodal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=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proc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+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queue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+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trans</a:t>
            </a:r>
            <a:r>
              <a:rPr lang="en-US" altLang="en-US" dirty="0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 +  </a:t>
            </a:r>
            <a:r>
              <a:rPr lang="en-US" altLang="en-US" i="1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d</a:t>
            </a:r>
            <a:r>
              <a:rPr lang="en-US" altLang="en-US" baseline="-25000" dirty="0" err="1">
                <a:solidFill>
                  <a:srgbClr val="000000"/>
                </a:solidFill>
                <a:latin typeface="Calibri" charset="0"/>
                <a:ea typeface="Calibri" charset="0"/>
                <a:cs typeface="Calibri" charset="0"/>
              </a:rPr>
              <a:t>prop</a:t>
            </a:r>
            <a:endParaRPr lang="en-US" altLang="en-US" dirty="0">
              <a:solidFill>
                <a:srgbClr val="000000"/>
              </a:solidFill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99354" name="Line 25"/>
          <p:cNvSpPr>
            <a:spLocks noChangeShapeType="1"/>
          </p:cNvSpPr>
          <p:nvPr/>
        </p:nvSpPr>
        <p:spPr bwMode="auto">
          <a:xfrm flipV="1">
            <a:off x="2619375" y="2397125"/>
            <a:ext cx="735013" cy="549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5" name="Rectangle 32"/>
          <p:cNvSpPr>
            <a:spLocks noChangeArrowheads="1"/>
          </p:cNvSpPr>
          <p:nvPr/>
        </p:nvSpPr>
        <p:spPr bwMode="auto">
          <a:xfrm>
            <a:off x="3159125" y="20478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56" name="Line 33"/>
          <p:cNvSpPr>
            <a:spLocks noChangeShapeType="1"/>
          </p:cNvSpPr>
          <p:nvPr/>
        </p:nvSpPr>
        <p:spPr bwMode="auto">
          <a:xfrm>
            <a:off x="3109913" y="1984375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7" name="Text Box 36"/>
          <p:cNvSpPr txBox="1">
            <a:spLocks noChangeArrowheads="1"/>
          </p:cNvSpPr>
          <p:nvPr/>
        </p:nvSpPr>
        <p:spPr bwMode="auto">
          <a:xfrm>
            <a:off x="1743075" y="1541463"/>
            <a:ext cx="4032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00"/>
                </a:solidFill>
              </a:rPr>
              <a:t>A</a:t>
            </a:r>
          </a:p>
        </p:txBody>
      </p:sp>
      <p:sp>
        <p:nvSpPr>
          <p:cNvPr id="99358" name="Text Box 37"/>
          <p:cNvSpPr txBox="1">
            <a:spLocks noChangeArrowheads="1"/>
          </p:cNvSpPr>
          <p:nvPr/>
        </p:nvSpPr>
        <p:spPr bwMode="auto">
          <a:xfrm>
            <a:off x="1919288" y="24939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/>
              <a:t>B</a:t>
            </a:r>
          </a:p>
        </p:txBody>
      </p:sp>
      <p:grpSp>
        <p:nvGrpSpPr>
          <p:cNvPr id="99359" name="Group 66"/>
          <p:cNvGrpSpPr>
            <a:grpSpLocks/>
          </p:cNvGrpSpPr>
          <p:nvPr/>
        </p:nvGrpSpPr>
        <p:grpSpPr bwMode="auto">
          <a:xfrm>
            <a:off x="1893888" y="1541463"/>
            <a:ext cx="779462" cy="679450"/>
            <a:chOff x="-44" y="1473"/>
            <a:chExt cx="981" cy="1105"/>
          </a:xfrm>
        </p:grpSpPr>
        <p:pic>
          <p:nvPicPr>
            <p:cNvPr id="99377" name="Picture 67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378" name="Freeform 6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9360" name="Group 69"/>
          <p:cNvGrpSpPr>
            <a:grpSpLocks/>
          </p:cNvGrpSpPr>
          <p:nvPr/>
        </p:nvGrpSpPr>
        <p:grpSpPr bwMode="auto">
          <a:xfrm>
            <a:off x="1943100" y="2547938"/>
            <a:ext cx="779463" cy="679450"/>
            <a:chOff x="-44" y="1473"/>
            <a:chExt cx="981" cy="1105"/>
          </a:xfrm>
        </p:grpSpPr>
        <p:pic>
          <p:nvPicPr>
            <p:cNvPr id="99375" name="Picture 70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376" name="Freeform 7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9361" name="Text Box 41"/>
          <p:cNvSpPr txBox="1">
            <a:spLocks noChangeArrowheads="1"/>
          </p:cNvSpPr>
          <p:nvPr/>
        </p:nvSpPr>
        <p:spPr bwMode="auto">
          <a:xfrm>
            <a:off x="2987675" y="1249363"/>
            <a:ext cx="1466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transmission</a:t>
            </a:r>
          </a:p>
        </p:txBody>
      </p:sp>
      <p:sp>
        <p:nvSpPr>
          <p:cNvPr id="99362" name="Line 42"/>
          <p:cNvSpPr>
            <a:spLocks noChangeShapeType="1"/>
          </p:cNvSpPr>
          <p:nvPr/>
        </p:nvSpPr>
        <p:spPr bwMode="auto">
          <a:xfrm rot="10800000" flipH="1" flipV="1">
            <a:off x="4038600" y="1517650"/>
            <a:ext cx="528638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9363" name="Group 347"/>
          <p:cNvGrpSpPr>
            <a:grpSpLocks/>
          </p:cNvGrpSpPr>
          <p:nvPr/>
        </p:nvGrpSpPr>
        <p:grpSpPr bwMode="auto">
          <a:xfrm>
            <a:off x="6473825" y="1949450"/>
            <a:ext cx="1163638" cy="715963"/>
            <a:chOff x="1871277" y="1576300"/>
            <a:chExt cx="1128371" cy="437860"/>
          </a:xfrm>
        </p:grpSpPr>
        <p:sp>
          <p:nvSpPr>
            <p:cNvPr id="77" name="Oval 76"/>
            <p:cNvSpPr/>
            <p:nvPr/>
          </p:nvSpPr>
          <p:spPr bwMode="auto">
            <a:xfrm flipV="1">
              <a:off x="1874356" y="1694745"/>
              <a:ext cx="1125292" cy="31941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78" name="Rectangle 77"/>
            <p:cNvSpPr/>
            <p:nvPr/>
          </p:nvSpPr>
          <p:spPr bwMode="auto">
            <a:xfrm>
              <a:off x="1871277" y="1739405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79" name="Oval 78"/>
            <p:cNvSpPr/>
            <p:nvPr/>
          </p:nvSpPr>
          <p:spPr bwMode="auto">
            <a:xfrm flipV="1">
              <a:off x="1871277" y="1576300"/>
              <a:ext cx="1125292" cy="31941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80" name="Freeform 79"/>
            <p:cNvSpPr/>
            <p:nvPr/>
          </p:nvSpPr>
          <p:spPr bwMode="auto">
            <a:xfrm>
              <a:off x="2159143" y="1673386"/>
              <a:ext cx="549561" cy="1611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1" name="Freeform 80"/>
            <p:cNvSpPr/>
            <p:nvPr/>
          </p:nvSpPr>
          <p:spPr bwMode="auto">
            <a:xfrm>
              <a:off x="2102185" y="1633581"/>
              <a:ext cx="663476" cy="11067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2" name="Freeform 81"/>
            <p:cNvSpPr/>
            <p:nvPr/>
          </p:nvSpPr>
          <p:spPr bwMode="auto">
            <a:xfrm>
              <a:off x="2536292" y="1727755"/>
              <a:ext cx="244763" cy="97086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3" name="Freeform 82"/>
            <p:cNvSpPr/>
            <p:nvPr/>
          </p:nvSpPr>
          <p:spPr bwMode="auto">
            <a:xfrm>
              <a:off x="2089870" y="1729697"/>
              <a:ext cx="241684" cy="97086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84" name="Straight Connector 83"/>
            <p:cNvCxnSpPr>
              <a:endCxn id="79" idx="2"/>
            </p:cNvCxnSpPr>
            <p:nvPr/>
          </p:nvCxnSpPr>
          <p:spPr bwMode="auto">
            <a:xfrm flipH="1" flipV="1">
              <a:off x="1871277" y="1737463"/>
              <a:ext cx="3079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 bwMode="auto">
            <a:xfrm flipH="1" flipV="1">
              <a:off x="2996569" y="1734551"/>
              <a:ext cx="3079" cy="12329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364" name="Rectangle 31"/>
          <p:cNvSpPr>
            <a:spLocks noChangeArrowheads="1"/>
          </p:cNvSpPr>
          <p:nvPr/>
        </p:nvSpPr>
        <p:spPr bwMode="auto">
          <a:xfrm>
            <a:off x="2722563" y="2703513"/>
            <a:ext cx="139700" cy="18573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65" name="Line 33"/>
          <p:cNvSpPr>
            <a:spLocks noChangeShapeType="1"/>
          </p:cNvSpPr>
          <p:nvPr/>
        </p:nvSpPr>
        <p:spPr bwMode="auto">
          <a:xfrm flipV="1">
            <a:off x="2897188" y="2673350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" name="Rectangle 2"/>
          <p:cNvSpPr txBox="1">
            <a:spLocks noChangeArrowheads="1"/>
          </p:cNvSpPr>
          <p:nvPr/>
        </p:nvSpPr>
        <p:spPr bwMode="auto">
          <a:xfrm>
            <a:off x="530371" y="364662"/>
            <a:ext cx="7772400" cy="81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Four sources of packet delay</a:t>
            </a:r>
            <a:endParaRPr lang="en-US" altLang="en-US" sz="4800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49381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61168" y="119857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Caravan </a:t>
            </a:r>
            <a:r>
              <a:rPr lang="en-US" altLang="en-US" smtClean="0">
                <a:ea typeface="ＭＳ Ｐゴシック" charset="-128"/>
              </a:rPr>
              <a:t>Analogy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114692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23479" y="2705894"/>
            <a:ext cx="8838556" cy="3317875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cars </a:t>
            </a:r>
            <a:r>
              <a:rPr lang="ja-JP" altLang="en-US" sz="2400" dirty="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propagate</a:t>
            </a:r>
            <a:r>
              <a:rPr lang="ja-JP" altLang="en-US" sz="2400" dirty="0">
                <a:ea typeface="ＭＳ Ｐゴシック" charset="-128"/>
              </a:rPr>
              <a:t>”</a:t>
            </a:r>
            <a:r>
              <a:rPr lang="en-US" altLang="ja-JP" sz="2400" dirty="0">
                <a:ea typeface="ＭＳ Ｐゴシック" charset="-128"/>
              </a:rPr>
              <a:t> at </a:t>
            </a:r>
            <a:r>
              <a:rPr lang="en-US" altLang="ja-JP" sz="2400" dirty="0" smtClean="0">
                <a:ea typeface="ＭＳ Ｐゴシック" charset="-128"/>
              </a:rPr>
              <a:t>100 </a:t>
            </a:r>
            <a:r>
              <a:rPr lang="en-US" altLang="ja-JP" sz="2400" dirty="0">
                <a:ea typeface="ＭＳ Ｐゴシック" charset="-128"/>
              </a:rPr>
              <a:t>km/</a:t>
            </a:r>
            <a:r>
              <a:rPr lang="en-US" altLang="ja-JP" sz="2400" dirty="0" err="1">
                <a:ea typeface="ＭＳ Ｐゴシック" charset="-128"/>
              </a:rPr>
              <a:t>hr</a:t>
            </a:r>
            <a:endParaRPr lang="en-US" altLang="ja-JP" sz="2400" dirty="0">
              <a:ea typeface="ＭＳ Ｐゴシック" charset="-128"/>
            </a:endParaRPr>
          </a:p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toll booth takes 12 sec to service car (bit transmission time)</a:t>
            </a:r>
          </a:p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car ~ bit; caravan ~ packet</a:t>
            </a:r>
          </a:p>
          <a:p>
            <a:pPr marL="287338" indent="-287338" eaLnBrk="1" hangingPunct="1"/>
            <a:r>
              <a:rPr lang="en-US" altLang="en-US" sz="2400" b="1" i="1" dirty="0">
                <a:solidFill>
                  <a:srgbClr val="CC0000"/>
                </a:solidFill>
                <a:ea typeface="ＭＳ Ｐゴシック" charset="-128"/>
              </a:rPr>
              <a:t>Q:</a:t>
            </a:r>
            <a:r>
              <a:rPr lang="en-US" altLang="en-US" sz="2400" b="1" dirty="0">
                <a:solidFill>
                  <a:srgbClr val="CC0000"/>
                </a:solidFill>
                <a:ea typeface="ＭＳ Ｐゴシック" charset="-128"/>
              </a:rPr>
              <a:t> How long until caravan is lined up before 2nd toll booth?</a:t>
            </a:r>
          </a:p>
          <a:p>
            <a:pPr marL="287338" indent="-287338" eaLnBrk="1" hangingPunct="1">
              <a:buFont typeface="Wingdings" charset="2"/>
              <a:buNone/>
            </a:pPr>
            <a:endParaRPr lang="en-US" altLang="en-US" sz="2400" b="1" dirty="0">
              <a:solidFill>
                <a:srgbClr val="CC0000"/>
              </a:solidFill>
              <a:ea typeface="ＭＳ Ｐゴシック" charset="-128"/>
            </a:endParaRPr>
          </a:p>
        </p:txBody>
      </p:sp>
      <p:sp>
        <p:nvSpPr>
          <p:cNvPr id="73734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23479" y="4678326"/>
            <a:ext cx="8697364" cy="1639485"/>
          </a:xfrm>
        </p:spPr>
        <p:txBody>
          <a:bodyPr/>
          <a:lstStyle/>
          <a:p>
            <a:pPr marL="287338" indent="-287338" eaLnBrk="1" hangingPunct="1">
              <a:buSzTx/>
            </a:pPr>
            <a:r>
              <a:rPr lang="en-US" altLang="en-US" sz="2400" dirty="0">
                <a:ea typeface="ＭＳ Ｐゴシック" charset="-128"/>
              </a:rPr>
              <a:t>time to </a:t>
            </a:r>
            <a:r>
              <a:rPr lang="ja-JP" altLang="en-US" sz="2400" dirty="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push</a:t>
            </a:r>
            <a:r>
              <a:rPr lang="ja-JP" altLang="en-US" sz="2400" dirty="0">
                <a:ea typeface="ＭＳ Ｐゴシック" charset="-128"/>
              </a:rPr>
              <a:t>”</a:t>
            </a:r>
            <a:r>
              <a:rPr lang="en-US" altLang="ja-JP" sz="2400" dirty="0">
                <a:ea typeface="ＭＳ Ｐゴシック" charset="-128"/>
              </a:rPr>
              <a:t> entire caravan through toll booth onto </a:t>
            </a:r>
            <a:r>
              <a:rPr lang="en-US" altLang="ja-JP" sz="2400" dirty="0" smtClean="0">
                <a:ea typeface="ＭＳ Ｐゴシック" charset="-128"/>
              </a:rPr>
              <a:t>highway: 12x10 </a:t>
            </a:r>
            <a:r>
              <a:rPr lang="en-US" altLang="ja-JP" sz="2400" dirty="0">
                <a:ea typeface="ＭＳ Ｐゴシック" charset="-128"/>
              </a:rPr>
              <a:t>= 120 sec</a:t>
            </a:r>
          </a:p>
          <a:p>
            <a:pPr marL="287338" indent="-287338" eaLnBrk="1" hangingPunct="1">
              <a:buSzTx/>
            </a:pPr>
            <a:r>
              <a:rPr lang="en-US" altLang="en-US" sz="2400" dirty="0">
                <a:ea typeface="ＭＳ Ｐゴシック" charset="-128"/>
              </a:rPr>
              <a:t>time for last car to propagate from 1st to 2nd toll both: 100km/(100km/</a:t>
            </a:r>
            <a:r>
              <a:rPr lang="en-US" altLang="en-US" sz="2400" dirty="0" err="1">
                <a:ea typeface="ＭＳ Ｐゴシック" charset="-128"/>
              </a:rPr>
              <a:t>hr</a:t>
            </a:r>
            <a:r>
              <a:rPr lang="en-US" altLang="en-US" sz="2400" dirty="0">
                <a:ea typeface="ＭＳ Ｐゴシック" charset="-128"/>
              </a:rPr>
              <a:t>)= 1 </a:t>
            </a:r>
            <a:r>
              <a:rPr lang="en-US" altLang="en-US" sz="2400" dirty="0" err="1">
                <a:ea typeface="ＭＳ Ｐゴシック" charset="-128"/>
              </a:rPr>
              <a:t>hr</a:t>
            </a:r>
            <a:endParaRPr lang="en-US" altLang="en-US" sz="2400" dirty="0">
              <a:ea typeface="ＭＳ Ｐゴシック" charset="-128"/>
            </a:endParaRPr>
          </a:p>
          <a:p>
            <a:pPr marL="287338" indent="-287338" eaLnBrk="1" hangingPunct="1">
              <a:buSzTx/>
            </a:pPr>
            <a:r>
              <a:rPr lang="en-US" altLang="en-US" sz="2400" i="1" dirty="0">
                <a:solidFill>
                  <a:srgbClr val="CC0000"/>
                </a:solidFill>
                <a:ea typeface="ＭＳ Ｐゴシック" charset="-128"/>
              </a:rPr>
              <a:t>A:</a:t>
            </a:r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 62 minutes</a:t>
            </a:r>
          </a:p>
        </p:txBody>
      </p:sp>
      <p:grpSp>
        <p:nvGrpSpPr>
          <p:cNvPr id="101382" name="Group 42"/>
          <p:cNvGrpSpPr>
            <a:grpSpLocks/>
          </p:cNvGrpSpPr>
          <p:nvPr/>
        </p:nvGrpSpPr>
        <p:grpSpPr bwMode="auto">
          <a:xfrm>
            <a:off x="406400" y="1195388"/>
            <a:ext cx="8043863" cy="1481137"/>
            <a:chOff x="165" y="725"/>
            <a:chExt cx="5067" cy="933"/>
          </a:xfrm>
        </p:grpSpPr>
        <p:grpSp>
          <p:nvGrpSpPr>
            <p:cNvPr id="101384" name="Group 43"/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101408" name="Rectangle 44"/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409" name="Text Box 45"/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grpSp>
          <p:nvGrpSpPr>
            <p:cNvPr id="101385" name="Group 46"/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101406" name="Rectangle 47"/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407" name="Text Box 48"/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sp>
          <p:nvSpPr>
            <p:cNvPr id="101386" name="AutoShape 49"/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387" name="Text Box 50"/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/>
                <a:t>ten-car </a:t>
              </a:r>
            </a:p>
            <a:p>
              <a:r>
                <a:rPr lang="en-US" altLang="en-US" sz="2000"/>
                <a:t>caravan</a:t>
              </a:r>
            </a:p>
          </p:txBody>
        </p:sp>
        <p:sp>
          <p:nvSpPr>
            <p:cNvPr id="101388" name="Line 51"/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89" name="Text Box 52"/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1390" name="Line 53"/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91" name="Text Box 54"/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1392" name="Line 55"/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93" name="Oval 56"/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394" name="Oval 57"/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395" name="Oval 58"/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pic>
          <p:nvPicPr>
            <p:cNvPr id="101396" name="Picture 59" descr="MCj0398517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397" name="Picture 60" descr="MCj0398517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98" name="Group 61"/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101404" name="Picture 62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405" name="Rectangle 63"/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101399" name="Picture 64" descr="MCj0398517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400" name="Group 65"/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101402" name="Picture 6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403" name="Rectangle 67"/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401" name="Line 68"/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5567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4" grpId="0" build="p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40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820738" y="2862263"/>
            <a:ext cx="7907337" cy="3317875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suppose cars now </a:t>
            </a:r>
            <a:r>
              <a:rPr lang="ja-JP" altLang="en-US" sz="2400" dirty="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propagate</a:t>
            </a:r>
            <a:r>
              <a:rPr lang="ja-JP" altLang="en-US" sz="2400" dirty="0">
                <a:ea typeface="ＭＳ Ｐゴシック" charset="-128"/>
              </a:rPr>
              <a:t>”</a:t>
            </a:r>
            <a:r>
              <a:rPr lang="en-US" altLang="ja-JP" sz="2400" dirty="0">
                <a:ea typeface="ＭＳ Ｐゴシック" charset="-128"/>
              </a:rPr>
              <a:t> at 1000 km/</a:t>
            </a:r>
            <a:r>
              <a:rPr lang="en-US" altLang="ja-JP" sz="2400" dirty="0" err="1">
                <a:ea typeface="ＭＳ Ｐゴシック" charset="-128"/>
              </a:rPr>
              <a:t>hr</a:t>
            </a:r>
            <a:endParaRPr lang="en-US" altLang="ja-JP" sz="2400" dirty="0">
              <a:ea typeface="ＭＳ Ｐゴシック" charset="-128"/>
            </a:endParaRPr>
          </a:p>
          <a:p>
            <a:pPr marL="287338" indent="-287338" eaLnBrk="1" hangingPunct="1"/>
            <a:r>
              <a:rPr lang="en-US" altLang="en-US" sz="2400" dirty="0">
                <a:ea typeface="ＭＳ Ｐゴシック" charset="-128"/>
              </a:rPr>
              <a:t>and suppose toll booth now takes one min to service a car</a:t>
            </a:r>
            <a:endParaRPr lang="en-US" altLang="en-US" sz="2400" dirty="0">
              <a:solidFill>
                <a:schemeClr val="accent2"/>
              </a:solidFill>
              <a:ea typeface="ＭＳ Ｐゴシック" charset="-128"/>
            </a:endParaRPr>
          </a:p>
          <a:p>
            <a:pPr marL="287338" indent="-287338" eaLnBrk="1" hangingPunct="1"/>
            <a:r>
              <a:rPr lang="en-US" altLang="en-US" sz="2400" i="1" u="sng" dirty="0">
                <a:solidFill>
                  <a:srgbClr val="CC0000"/>
                </a:solidFill>
                <a:ea typeface="ＭＳ Ｐゴシック" charset="-128"/>
              </a:rPr>
              <a:t>Q:</a:t>
            </a:r>
            <a:r>
              <a:rPr lang="en-US" altLang="en-US" sz="2400" dirty="0">
                <a:solidFill>
                  <a:srgbClr val="CC0000"/>
                </a:solidFill>
                <a:ea typeface="ＭＳ Ｐゴシック" charset="-128"/>
              </a:rPr>
              <a:t> Will cars arrive to 2nd booth before all cars serviced at first booth?</a:t>
            </a:r>
          </a:p>
          <a:p>
            <a:pPr marL="287338" indent="-287338" eaLnBrk="1" hangingPunct="1">
              <a:buFont typeface="Wingdings" charset="2"/>
              <a:buNone/>
            </a:pPr>
            <a:endParaRPr lang="en-US" altLang="en-US" sz="2400" dirty="0">
              <a:solidFill>
                <a:srgbClr val="CC0000"/>
              </a:solidFill>
              <a:ea typeface="ＭＳ Ｐゴシック" charset="-128"/>
            </a:endParaRPr>
          </a:p>
        </p:txBody>
      </p:sp>
      <p:sp>
        <p:nvSpPr>
          <p:cNvPr id="103429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154113" y="4524375"/>
            <a:ext cx="7989887" cy="1751013"/>
          </a:xfrm>
        </p:spPr>
        <p:txBody>
          <a:bodyPr/>
          <a:lstStyle/>
          <a:p>
            <a:pPr marL="231775" indent="-231775" eaLnBrk="1" hangingPunct="1">
              <a:buSzTx/>
              <a:buFont typeface="Arial" charset="0"/>
              <a:buChar char="•"/>
            </a:pPr>
            <a:r>
              <a:rPr lang="en-US" altLang="en-US" sz="2400" i="1" u="sng" dirty="0">
                <a:solidFill>
                  <a:srgbClr val="CC0000"/>
                </a:solidFill>
                <a:ea typeface="ＭＳ Ｐゴシック" charset="-128"/>
              </a:rPr>
              <a:t>A: Yes!</a:t>
            </a:r>
            <a:r>
              <a:rPr lang="en-US" altLang="en-US" sz="2400" dirty="0">
                <a:ea typeface="ＭＳ Ｐゴシック" charset="-128"/>
              </a:rPr>
              <a:t>  after 7 min, first car arrives at second booth; three cars still at first booth</a:t>
            </a:r>
          </a:p>
        </p:txBody>
      </p:sp>
      <p:grpSp>
        <p:nvGrpSpPr>
          <p:cNvPr id="103430" name="Group 49"/>
          <p:cNvGrpSpPr>
            <a:grpSpLocks/>
          </p:cNvGrpSpPr>
          <p:nvPr/>
        </p:nvGrpSpPr>
        <p:grpSpPr bwMode="auto">
          <a:xfrm>
            <a:off x="684213" y="1150938"/>
            <a:ext cx="8043862" cy="1481137"/>
            <a:chOff x="165" y="725"/>
            <a:chExt cx="5067" cy="933"/>
          </a:xfrm>
        </p:grpSpPr>
        <p:grpSp>
          <p:nvGrpSpPr>
            <p:cNvPr id="103432" name="Group 5"/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103456" name="Rectangle 6"/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3457" name="Text Box 7"/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grpSp>
          <p:nvGrpSpPr>
            <p:cNvPr id="103433" name="Group 8"/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103454" name="Rectangle 9"/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3455" name="Text Box 10"/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sp>
          <p:nvSpPr>
            <p:cNvPr id="103434" name="AutoShape 29"/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435" name="Text Box 30"/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/>
                <a:t>ten-car </a:t>
              </a:r>
            </a:p>
            <a:p>
              <a:r>
                <a:rPr lang="en-US" altLang="en-US" sz="2000"/>
                <a:t>caravan</a:t>
              </a:r>
            </a:p>
          </p:txBody>
        </p:sp>
        <p:sp>
          <p:nvSpPr>
            <p:cNvPr id="103436" name="Line 31"/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37" name="Text Box 33"/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3438" name="Line 34"/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39" name="Text Box 35"/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3440" name="Line 36"/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41" name="Oval 37"/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442" name="Oval 38"/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443" name="Oval 39"/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pic>
          <p:nvPicPr>
            <p:cNvPr id="103444" name="Picture 41" descr="MCj0398517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45" name="Picture 42" descr="MCj0398517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446" name="Group 45"/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103452" name="Picture 4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453" name="Rectangle 44"/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103447" name="Picture 40" descr="MCj0398517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448" name="Group 46"/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103450" name="Picture 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451" name="Rectangle 48"/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3449" name="Line 32"/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6" name="Rectangle 2"/>
          <p:cNvSpPr txBox="1">
            <a:spLocks noChangeArrowheads="1"/>
          </p:cNvSpPr>
          <p:nvPr/>
        </p:nvSpPr>
        <p:spPr bwMode="auto">
          <a:xfrm>
            <a:off x="461168" y="119857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Caravan Analogy</a:t>
            </a:r>
            <a:endParaRPr lang="en-US" altLang="en-US" kern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7560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429" grpId="0" build="p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5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11174" y="1502569"/>
            <a:ext cx="4147911" cy="1781175"/>
          </a:xfrm>
        </p:spPr>
        <p:txBody>
          <a:bodyPr/>
          <a:lstStyle/>
          <a:p>
            <a:pPr marL="231775" indent="-231775" eaLnBrk="1" hangingPunct="1"/>
            <a:r>
              <a:rPr lang="en-US" altLang="en-US" sz="2400" i="1" dirty="0">
                <a:ea typeface="ＭＳ Ｐゴシック" charset="-128"/>
              </a:rPr>
              <a:t>R:</a:t>
            </a:r>
            <a:r>
              <a:rPr lang="en-US" altLang="en-US" sz="2400" dirty="0">
                <a:ea typeface="ＭＳ Ｐゴシック" charset="-128"/>
              </a:rPr>
              <a:t> link bandwidth (bps)</a:t>
            </a:r>
          </a:p>
          <a:p>
            <a:pPr marL="231775" indent="-231775" eaLnBrk="1" hangingPunct="1"/>
            <a:r>
              <a:rPr lang="en-US" altLang="en-US" sz="2400" i="1" dirty="0">
                <a:ea typeface="ＭＳ Ｐゴシック" charset="-128"/>
              </a:rPr>
              <a:t>L:</a:t>
            </a:r>
            <a:r>
              <a:rPr lang="en-US" altLang="en-US" sz="2400" dirty="0">
                <a:ea typeface="ＭＳ Ｐゴシック" charset="-128"/>
              </a:rPr>
              <a:t> packet length (bits)</a:t>
            </a:r>
          </a:p>
          <a:p>
            <a:pPr marL="231775" indent="-231775" eaLnBrk="1" hangingPunct="1"/>
            <a:r>
              <a:rPr lang="en-US" altLang="en-US" sz="2400" dirty="0">
                <a:ea typeface="ＭＳ Ｐゴシック" charset="-128"/>
              </a:rPr>
              <a:t>a: average packet arrival rate</a:t>
            </a:r>
          </a:p>
        </p:txBody>
      </p:sp>
      <p:sp>
        <p:nvSpPr>
          <p:cNvPr id="1054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11175" y="102057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4000">
                <a:ea typeface="ＭＳ Ｐゴシック" charset="-128"/>
              </a:rPr>
              <a:t>Queueing </a:t>
            </a:r>
            <a:r>
              <a:rPr lang="en-US" altLang="en-US" sz="4000" smtClean="0">
                <a:ea typeface="ＭＳ Ｐゴシック" charset="-128"/>
              </a:rPr>
              <a:t>Delay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18790" name="Rectangle 62"/>
          <p:cNvSpPr>
            <a:spLocks noChangeArrowheads="1"/>
          </p:cNvSpPr>
          <p:nvPr/>
        </p:nvSpPr>
        <p:spPr bwMode="auto">
          <a:xfrm>
            <a:off x="260351" y="3458710"/>
            <a:ext cx="5519963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i="1" dirty="0">
                <a:latin typeface="Calibri" charset="0"/>
                <a:ea typeface="Calibri" charset="0"/>
                <a:cs typeface="Calibri" charset="0"/>
              </a:rPr>
              <a:t>La/R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~ 0: avg. queueing delay small</a:t>
            </a: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endParaRPr lang="en-US" altLang="en-US" i="1" dirty="0" smtClean="0">
              <a:latin typeface="Calibri" charset="0"/>
              <a:ea typeface="Calibri" charset="0"/>
              <a:cs typeface="Calibri" charset="0"/>
            </a:endParaRP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i="1" dirty="0" smtClean="0">
                <a:latin typeface="Calibri" charset="0"/>
                <a:ea typeface="Calibri" charset="0"/>
                <a:cs typeface="Calibri" charset="0"/>
              </a:rPr>
              <a:t>La/R </a:t>
            </a:r>
            <a:r>
              <a:rPr lang="en-US" altLang="en-US" dirty="0" smtClean="0">
                <a:latin typeface="Calibri" charset="0"/>
                <a:ea typeface="Calibri" charset="0"/>
                <a:cs typeface="Calibri" charset="0"/>
                <a:sym typeface="Wingdings"/>
              </a:rPr>
              <a:t></a:t>
            </a:r>
            <a:r>
              <a:rPr lang="en-US" altLang="en-US" dirty="0" smtClean="0">
                <a:latin typeface="Calibri" charset="0"/>
                <a:ea typeface="Calibri" charset="0"/>
                <a:cs typeface="Calibri" charset="0"/>
              </a:rPr>
              <a:t> 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1: avg. queueing delay large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endParaRPr lang="en-US" altLang="en-US" i="1" dirty="0" smtClean="0">
              <a:latin typeface="Calibri" charset="0"/>
              <a:ea typeface="Calibri" charset="0"/>
              <a:cs typeface="Calibri" charset="0"/>
            </a:endParaRP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i="1" dirty="0" smtClean="0">
                <a:latin typeface="Calibri" charset="0"/>
                <a:ea typeface="Calibri" charset="0"/>
                <a:cs typeface="Calibri" charset="0"/>
              </a:rPr>
              <a:t>La/R </a:t>
            </a: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&gt; 1: more </a:t>
            </a:r>
            <a:r>
              <a:rPr lang="ja-JP" altLang="en-US" dirty="0">
                <a:latin typeface="Calibri" charset="0"/>
                <a:ea typeface="Calibri" charset="0"/>
                <a:cs typeface="Calibri" charset="0"/>
              </a:rPr>
              <a:t>“</a:t>
            </a:r>
            <a:r>
              <a:rPr lang="en-US" altLang="ja-JP" dirty="0">
                <a:latin typeface="Calibri" charset="0"/>
                <a:ea typeface="Calibri" charset="0"/>
                <a:cs typeface="Calibri" charset="0"/>
              </a:rPr>
              <a:t>work</a:t>
            </a:r>
            <a:r>
              <a:rPr lang="ja-JP" altLang="en-US" dirty="0">
                <a:latin typeface="Calibri" charset="0"/>
                <a:ea typeface="Calibri" charset="0"/>
                <a:cs typeface="Calibri" charset="0"/>
              </a:rPr>
              <a:t>”</a:t>
            </a:r>
            <a:r>
              <a:rPr lang="en-US" altLang="ja-JP" dirty="0">
                <a:latin typeface="Calibri" charset="0"/>
                <a:ea typeface="Calibri" charset="0"/>
                <a:cs typeface="Calibri" charset="0"/>
              </a:rPr>
              <a:t> arriving 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dirty="0">
                <a:latin typeface="Calibri" charset="0"/>
                <a:ea typeface="Calibri" charset="0"/>
                <a:cs typeface="Calibri" charset="0"/>
              </a:rPr>
              <a:t>   than can be serviced, average delay infinite!</a:t>
            </a:r>
          </a:p>
        </p:txBody>
      </p:sp>
      <p:pic>
        <p:nvPicPr>
          <p:cNvPr id="105479" name="Picture 1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8688" y="5454651"/>
            <a:ext cx="1546225" cy="123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5480" name="Picture 1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73775" y="4143377"/>
            <a:ext cx="1481138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1" name="Text Box 15"/>
          <p:cNvSpPr txBox="1">
            <a:spLocks noChangeArrowheads="1"/>
          </p:cNvSpPr>
          <p:nvPr/>
        </p:nvSpPr>
        <p:spPr bwMode="auto">
          <a:xfrm>
            <a:off x="7554913" y="4485879"/>
            <a:ext cx="1074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/>
              <a:t>La/R </a:t>
            </a:r>
            <a:r>
              <a:rPr lang="en-US" altLang="en-US" sz="1800"/>
              <a:t>~ 0</a:t>
            </a:r>
          </a:p>
        </p:txBody>
      </p:sp>
      <p:sp>
        <p:nvSpPr>
          <p:cNvPr id="105482" name="Text Box 16"/>
          <p:cNvSpPr txBox="1">
            <a:spLocks noChangeArrowheads="1"/>
          </p:cNvSpPr>
          <p:nvPr/>
        </p:nvSpPr>
        <p:spPr bwMode="auto">
          <a:xfrm>
            <a:off x="7554913" y="5889625"/>
            <a:ext cx="11953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 i="1"/>
              <a:t>La/R -&gt; 1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899025" y="867570"/>
            <a:ext cx="4968875" cy="3103562"/>
            <a:chOff x="4013200" y="852488"/>
            <a:chExt cx="4968875" cy="3103562"/>
          </a:xfrm>
        </p:grpSpPr>
        <p:pic>
          <p:nvPicPr>
            <p:cNvPr id="105474" name="Picture 60" descr="queueDelay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13200" y="852488"/>
              <a:ext cx="4968875" cy="3051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476" name="Rectangle 61"/>
            <p:cNvSpPr>
              <a:spLocks noChangeArrowheads="1"/>
            </p:cNvSpPr>
            <p:nvPr/>
          </p:nvSpPr>
          <p:spPr bwMode="auto">
            <a:xfrm>
              <a:off x="4187825" y="3451225"/>
              <a:ext cx="3810000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  <a:buClr>
                  <a:schemeClr val="accent2"/>
                </a:buClr>
                <a:buSzPct val="85000"/>
                <a:buFont typeface="Wingdings" charset="2"/>
                <a:buNone/>
              </a:pPr>
              <a:r>
                <a:rPr lang="en-US" altLang="en-US" sz="2000">
                  <a:solidFill>
                    <a:srgbClr val="000099"/>
                  </a:solidFill>
                </a:rPr>
                <a:t>traffic intensity </a:t>
              </a:r>
            </a:p>
            <a:p>
              <a:pPr algn="ctr">
                <a:lnSpc>
                  <a:spcPct val="85000"/>
                </a:lnSpc>
                <a:buClr>
                  <a:schemeClr val="accent2"/>
                </a:buClr>
                <a:buSzPct val="85000"/>
                <a:buFont typeface="Wingdings" charset="2"/>
                <a:buNone/>
              </a:pPr>
              <a:r>
                <a:rPr lang="en-US" altLang="en-US" sz="2000">
                  <a:solidFill>
                    <a:srgbClr val="000099"/>
                  </a:solidFill>
                </a:rPr>
                <a:t>= </a:t>
              </a:r>
              <a:r>
                <a:rPr lang="en-US" altLang="en-US" sz="2000" i="1">
                  <a:solidFill>
                    <a:srgbClr val="000099"/>
                  </a:solidFill>
                </a:rPr>
                <a:t>La/R</a:t>
              </a:r>
            </a:p>
          </p:txBody>
        </p:sp>
        <p:sp>
          <p:nvSpPr>
            <p:cNvPr id="105478" name="Rectangle 61"/>
            <p:cNvSpPr>
              <a:spLocks noChangeArrowheads="1"/>
            </p:cNvSpPr>
            <p:nvPr/>
          </p:nvSpPr>
          <p:spPr bwMode="auto">
            <a:xfrm rot="-5400000">
              <a:off x="3596482" y="2180431"/>
              <a:ext cx="2433638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  <a:buClr>
                  <a:schemeClr val="accent2"/>
                </a:buClr>
                <a:buSzPct val="85000"/>
                <a:buFont typeface="Wingdings" charset="2"/>
                <a:buNone/>
              </a:pPr>
              <a:r>
                <a:rPr lang="en-US" altLang="en-US" sz="2000">
                  <a:solidFill>
                    <a:srgbClr val="000099"/>
                  </a:solidFill>
                </a:rPr>
                <a:t>average  queueing delay</a:t>
              </a:r>
            </a:p>
          </p:txBody>
        </p:sp>
        <p:sp>
          <p:nvSpPr>
            <p:cNvPr id="105485" name="Rectangle 11"/>
            <p:cNvSpPr>
              <a:spLocks noChangeArrowheads="1"/>
            </p:cNvSpPr>
            <p:nvPr/>
          </p:nvSpPr>
          <p:spPr bwMode="auto">
            <a:xfrm>
              <a:off x="4500563" y="868363"/>
              <a:ext cx="1271587" cy="4270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978410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81" grpId="0"/>
      <p:bldP spid="105482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17525" y="192881"/>
            <a:ext cx="7772400" cy="1143000"/>
          </a:xfrm>
        </p:spPr>
        <p:txBody>
          <a:bodyPr/>
          <a:lstStyle/>
          <a:p>
            <a:pPr eaLnBrk="1" hangingPunct="1"/>
            <a:r>
              <a:rPr lang="ja-JP" altLang="en-US" sz="4000" dirty="0">
                <a:ea typeface="ＭＳ Ｐゴシック" charset="-128"/>
              </a:rPr>
              <a:t>“</a:t>
            </a:r>
            <a:r>
              <a:rPr lang="en-US" altLang="ja-JP" sz="4000" dirty="0">
                <a:ea typeface="ＭＳ Ｐゴシック" charset="-128"/>
              </a:rPr>
              <a:t>Real</a:t>
            </a:r>
            <a:r>
              <a:rPr lang="ja-JP" altLang="en-US" sz="4000" dirty="0">
                <a:ea typeface="ＭＳ Ｐゴシック" charset="-128"/>
              </a:rPr>
              <a:t>”</a:t>
            </a:r>
            <a:r>
              <a:rPr lang="en-US" altLang="ja-JP" sz="4000" dirty="0">
                <a:ea typeface="ＭＳ Ｐゴシック" charset="-128"/>
              </a:rPr>
              <a:t> Internet delays and routes</a:t>
            </a:r>
            <a:endParaRPr lang="en-US" altLang="en-US" sz="4000" dirty="0">
              <a:ea typeface="ＭＳ Ｐゴシック" charset="-128"/>
            </a:endParaRPr>
          </a:p>
        </p:txBody>
      </p:sp>
      <p:sp>
        <p:nvSpPr>
          <p:cNvPr id="107524" name="Rectangle 5"/>
          <p:cNvSpPr>
            <a:spLocks noGrp="1" noChangeArrowheads="1"/>
          </p:cNvSpPr>
          <p:nvPr>
            <p:ph type="body" idx="4294967295"/>
          </p:nvPr>
        </p:nvSpPr>
        <p:spPr>
          <a:xfrm>
            <a:off x="517525" y="1335881"/>
            <a:ext cx="7772400" cy="3098800"/>
          </a:xfrm>
        </p:spPr>
        <p:txBody>
          <a:bodyPr/>
          <a:lstStyle/>
          <a:p>
            <a:pPr marL="287338" indent="-287338" eaLnBrk="1" hangingPunct="1"/>
            <a:r>
              <a:rPr lang="en-US" altLang="en-US" dirty="0"/>
              <a:t>W</a:t>
            </a:r>
            <a:r>
              <a:rPr lang="en-US" altLang="en-US" dirty="0" smtClean="0"/>
              <a:t>hat </a:t>
            </a:r>
            <a:r>
              <a:rPr lang="en-US" altLang="en-US" dirty="0"/>
              <a:t>do </a:t>
            </a:r>
            <a:r>
              <a:rPr lang="ja-JP" altLang="en-US" dirty="0"/>
              <a:t>“</a:t>
            </a:r>
            <a:r>
              <a:rPr lang="en-US" altLang="ja-JP" dirty="0"/>
              <a:t>real</a:t>
            </a:r>
            <a:r>
              <a:rPr lang="ja-JP" altLang="en-US" dirty="0"/>
              <a:t>”</a:t>
            </a:r>
            <a:r>
              <a:rPr lang="en-US" altLang="ja-JP" dirty="0"/>
              <a:t> Internet delay &amp; loss look like? </a:t>
            </a:r>
          </a:p>
          <a:p>
            <a:pPr marL="287338" indent="-287338" eaLnBrk="1" hangingPunct="1"/>
            <a:r>
              <a:rPr lang="en-US" altLang="en-US" sz="2400" b="1" dirty="0">
                <a:solidFill>
                  <a:srgbClr val="FF0000"/>
                </a:solidFill>
              </a:rPr>
              <a:t>traceroute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  <a:r>
              <a:rPr lang="en-US" altLang="en-US" dirty="0"/>
              <a:t>program: provides delay measurement from source to router along end-end Internet path towards destination.  </a:t>
            </a:r>
            <a:endParaRPr lang="en-US" altLang="en-US" dirty="0" smtClean="0"/>
          </a:p>
          <a:p>
            <a:pPr marL="287338" indent="-287338" eaLnBrk="1" hangingPunct="1"/>
            <a:endParaRPr lang="en-US" altLang="en-US" dirty="0"/>
          </a:p>
          <a:p>
            <a:pPr marL="287338" indent="-287338" eaLnBrk="1" hangingPunct="1"/>
            <a:endParaRPr lang="en-US" altLang="en-US" dirty="0" smtClean="0"/>
          </a:p>
          <a:p>
            <a:pPr marL="287338" indent="-287338" eaLnBrk="1" hangingPunct="1"/>
            <a:r>
              <a:rPr lang="en-US" altLang="en-US" dirty="0" smtClean="0"/>
              <a:t>For </a:t>
            </a:r>
            <a:r>
              <a:rPr lang="en-US" altLang="en-US" dirty="0"/>
              <a:t>all </a:t>
            </a:r>
            <a:r>
              <a:rPr lang="en-US" altLang="en-US" i="1" dirty="0" err="1"/>
              <a:t>i</a:t>
            </a:r>
            <a:r>
              <a:rPr lang="en-US" altLang="en-US" i="1" dirty="0"/>
              <a:t>:</a:t>
            </a:r>
          </a:p>
          <a:p>
            <a:pPr marL="682625" lvl="1" indent="-225425" eaLnBrk="1" hangingPunct="1"/>
            <a:r>
              <a:rPr lang="en-US" altLang="en-US" dirty="0"/>
              <a:t>sends three packets that will reach router </a:t>
            </a:r>
            <a:r>
              <a:rPr lang="en-US" altLang="en-US" i="1" dirty="0" err="1"/>
              <a:t>i</a:t>
            </a:r>
            <a:r>
              <a:rPr lang="en-US" altLang="en-US" dirty="0"/>
              <a:t> on path towards destination</a:t>
            </a:r>
          </a:p>
          <a:p>
            <a:pPr marL="682625" lvl="1" indent="-225425" eaLnBrk="1" hangingPunct="1"/>
            <a:r>
              <a:rPr lang="en-US" altLang="en-US" dirty="0"/>
              <a:t>router </a:t>
            </a:r>
            <a:r>
              <a:rPr lang="en-US" altLang="en-US" i="1" dirty="0" err="1"/>
              <a:t>i</a:t>
            </a:r>
            <a:r>
              <a:rPr lang="en-US" altLang="en-US" dirty="0"/>
              <a:t> will return packets to sender</a:t>
            </a:r>
          </a:p>
          <a:p>
            <a:pPr marL="682625" lvl="1" indent="-225425" eaLnBrk="1" hangingPunct="1"/>
            <a:r>
              <a:rPr lang="en-US" altLang="en-US" dirty="0"/>
              <a:t>sender times interval between transmission and reply.</a:t>
            </a:r>
            <a:endParaRPr lang="en-US" altLang="en-US" sz="2800" dirty="0"/>
          </a:p>
        </p:txBody>
      </p:sp>
      <p:sp>
        <p:nvSpPr>
          <p:cNvPr id="107525" name="Line 38"/>
          <p:cNvSpPr>
            <a:spLocks noChangeShapeType="1"/>
          </p:cNvSpPr>
          <p:nvPr/>
        </p:nvSpPr>
        <p:spPr bwMode="auto">
          <a:xfrm>
            <a:off x="1505686" y="3631219"/>
            <a:ext cx="288925" cy="265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26" name="Line 105"/>
          <p:cNvSpPr>
            <a:spLocks noChangeShapeType="1"/>
          </p:cNvSpPr>
          <p:nvPr/>
        </p:nvSpPr>
        <p:spPr bwMode="auto">
          <a:xfrm flipV="1">
            <a:off x="2299436" y="3682019"/>
            <a:ext cx="458788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27" name="Line 106"/>
          <p:cNvSpPr>
            <a:spLocks noChangeShapeType="1"/>
          </p:cNvSpPr>
          <p:nvPr/>
        </p:nvSpPr>
        <p:spPr bwMode="auto">
          <a:xfrm>
            <a:off x="3234474" y="3666144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28" name="Line 108"/>
          <p:cNvSpPr>
            <a:spLocks noChangeShapeType="1"/>
          </p:cNvSpPr>
          <p:nvPr/>
        </p:nvSpPr>
        <p:spPr bwMode="auto">
          <a:xfrm flipH="1">
            <a:off x="2996349" y="3397856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29" name="Line 113"/>
          <p:cNvSpPr>
            <a:spLocks noChangeShapeType="1"/>
          </p:cNvSpPr>
          <p:nvPr/>
        </p:nvSpPr>
        <p:spPr bwMode="auto">
          <a:xfrm flipH="1">
            <a:off x="4210786" y="3726469"/>
            <a:ext cx="620713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30" name="Line 260"/>
          <p:cNvSpPr>
            <a:spLocks noChangeShapeType="1"/>
          </p:cNvSpPr>
          <p:nvPr/>
        </p:nvSpPr>
        <p:spPr bwMode="auto">
          <a:xfrm>
            <a:off x="5329974" y="3691544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31" name="Line 261"/>
          <p:cNvSpPr>
            <a:spLocks noChangeShapeType="1"/>
          </p:cNvSpPr>
          <p:nvPr/>
        </p:nvSpPr>
        <p:spPr bwMode="auto">
          <a:xfrm flipH="1">
            <a:off x="6268186" y="3637569"/>
            <a:ext cx="557213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32" name="Line 291"/>
          <p:cNvSpPr>
            <a:spLocks noChangeShapeType="1"/>
          </p:cNvSpPr>
          <p:nvPr/>
        </p:nvSpPr>
        <p:spPr bwMode="auto">
          <a:xfrm>
            <a:off x="2964599" y="3797906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33" name="Line 292"/>
          <p:cNvSpPr>
            <a:spLocks noChangeShapeType="1"/>
          </p:cNvSpPr>
          <p:nvPr/>
        </p:nvSpPr>
        <p:spPr bwMode="auto">
          <a:xfrm>
            <a:off x="4888649" y="3385156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34" name="Line 294"/>
          <p:cNvSpPr>
            <a:spLocks noChangeShapeType="1"/>
          </p:cNvSpPr>
          <p:nvPr/>
        </p:nvSpPr>
        <p:spPr bwMode="auto">
          <a:xfrm flipH="1">
            <a:off x="3605949" y="3988406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07535" name="Line 295"/>
          <p:cNvSpPr>
            <a:spLocks noChangeShapeType="1"/>
          </p:cNvSpPr>
          <p:nvPr/>
        </p:nvSpPr>
        <p:spPr bwMode="auto">
          <a:xfrm>
            <a:off x="3961549" y="3493106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83244" name="Text Box 300"/>
          <p:cNvSpPr txBox="1">
            <a:spLocks noChangeArrowheads="1"/>
          </p:cNvSpPr>
          <p:nvPr/>
        </p:nvSpPr>
        <p:spPr bwMode="auto">
          <a:xfrm>
            <a:off x="1607286" y="3350231"/>
            <a:ext cx="10016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3 probes</a:t>
            </a:r>
          </a:p>
        </p:txBody>
      </p:sp>
      <p:sp>
        <p:nvSpPr>
          <p:cNvPr id="83246" name="Text Box 302"/>
          <p:cNvSpPr txBox="1">
            <a:spLocks noChangeArrowheads="1"/>
          </p:cNvSpPr>
          <p:nvPr/>
        </p:nvSpPr>
        <p:spPr bwMode="auto">
          <a:xfrm>
            <a:off x="2221649" y="3910619"/>
            <a:ext cx="10016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3 probes</a:t>
            </a:r>
          </a:p>
        </p:txBody>
      </p:sp>
      <p:sp>
        <p:nvSpPr>
          <p:cNvPr id="83248" name="Text Box 304"/>
          <p:cNvSpPr txBox="1">
            <a:spLocks noChangeArrowheads="1"/>
          </p:cNvSpPr>
          <p:nvPr/>
        </p:nvSpPr>
        <p:spPr bwMode="auto">
          <a:xfrm>
            <a:off x="3245586" y="3324831"/>
            <a:ext cx="10016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Calibri" charset="0"/>
                <a:ea typeface="Calibri" charset="0"/>
                <a:cs typeface="Calibri" charset="0"/>
              </a:rPr>
              <a:t>3 probes</a:t>
            </a:r>
          </a:p>
        </p:txBody>
      </p:sp>
      <p:grpSp>
        <p:nvGrpSpPr>
          <p:cNvPr id="107539" name="Group 100"/>
          <p:cNvGrpSpPr>
            <a:grpSpLocks/>
          </p:cNvGrpSpPr>
          <p:nvPr/>
        </p:nvGrpSpPr>
        <p:grpSpPr bwMode="auto">
          <a:xfrm>
            <a:off x="737336" y="3286731"/>
            <a:ext cx="820738" cy="688975"/>
            <a:chOff x="-44" y="1473"/>
            <a:chExt cx="981" cy="1105"/>
          </a:xfrm>
        </p:grpSpPr>
        <p:pic>
          <p:nvPicPr>
            <p:cNvPr id="107642" name="Picture 10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643" name="Freeform 10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</p:grpSp>
      <p:grpSp>
        <p:nvGrpSpPr>
          <p:cNvPr id="107540" name="Group 103"/>
          <p:cNvGrpSpPr>
            <a:grpSpLocks/>
          </p:cNvGrpSpPr>
          <p:nvPr/>
        </p:nvGrpSpPr>
        <p:grpSpPr bwMode="auto">
          <a:xfrm flipH="1">
            <a:off x="6785711" y="3324831"/>
            <a:ext cx="754063" cy="669925"/>
            <a:chOff x="-44" y="1473"/>
            <a:chExt cx="981" cy="1105"/>
          </a:xfrm>
        </p:grpSpPr>
        <p:pic>
          <p:nvPicPr>
            <p:cNvPr id="107640" name="Picture 10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641" name="Freeform 10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</p:grpSp>
      <p:grpSp>
        <p:nvGrpSpPr>
          <p:cNvPr id="107541" name="Group 124"/>
          <p:cNvGrpSpPr>
            <a:grpSpLocks/>
          </p:cNvGrpSpPr>
          <p:nvPr/>
        </p:nvGrpSpPr>
        <p:grpSpPr bwMode="auto">
          <a:xfrm>
            <a:off x="5733199" y="3824894"/>
            <a:ext cx="617537" cy="250825"/>
            <a:chOff x="2356" y="1300"/>
            <a:chExt cx="555" cy="194"/>
          </a:xfrm>
        </p:grpSpPr>
        <p:sp>
          <p:nvSpPr>
            <p:cNvPr id="107632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33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34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grpSp>
          <p:nvGrpSpPr>
            <p:cNvPr id="107635" name="Group 128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38" name="Freeform 129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  <p:sp>
            <p:nvSpPr>
              <p:cNvPr id="107639" name="Freeform 130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</p:grpSp>
        <p:sp>
          <p:nvSpPr>
            <p:cNvPr id="107636" name="Line 131"/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37" name="Line 132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</p:grpSp>
      <p:grpSp>
        <p:nvGrpSpPr>
          <p:cNvPr id="107542" name="Group 133"/>
          <p:cNvGrpSpPr>
            <a:grpSpLocks/>
          </p:cNvGrpSpPr>
          <p:nvPr/>
        </p:nvGrpSpPr>
        <p:grpSpPr bwMode="auto">
          <a:xfrm>
            <a:off x="4764824" y="3553431"/>
            <a:ext cx="617537" cy="250825"/>
            <a:chOff x="2356" y="1300"/>
            <a:chExt cx="555" cy="194"/>
          </a:xfrm>
        </p:grpSpPr>
        <p:sp>
          <p:nvSpPr>
            <p:cNvPr id="107624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25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26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grpSp>
          <p:nvGrpSpPr>
            <p:cNvPr id="107627" name="Group 137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30" name="Freeform 138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  <p:sp>
            <p:nvSpPr>
              <p:cNvPr id="107631" name="Freeform 139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</p:grpSp>
        <p:sp>
          <p:nvSpPr>
            <p:cNvPr id="107628" name="Line 140"/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29" name="Line 141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</p:grpSp>
      <p:grpSp>
        <p:nvGrpSpPr>
          <p:cNvPr id="107543" name="Group 142"/>
          <p:cNvGrpSpPr>
            <a:grpSpLocks/>
          </p:cNvGrpSpPr>
          <p:nvPr/>
        </p:nvGrpSpPr>
        <p:grpSpPr bwMode="auto">
          <a:xfrm>
            <a:off x="3613886" y="3762981"/>
            <a:ext cx="617538" cy="250825"/>
            <a:chOff x="2356" y="1300"/>
            <a:chExt cx="555" cy="194"/>
          </a:xfrm>
        </p:grpSpPr>
        <p:sp>
          <p:nvSpPr>
            <p:cNvPr id="10761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1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1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grpSp>
          <p:nvGrpSpPr>
            <p:cNvPr id="107619" name="Group 146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22" name="Freeform 147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  <p:sp>
            <p:nvSpPr>
              <p:cNvPr id="107623" name="Freeform 148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</p:grpSp>
        <p:sp>
          <p:nvSpPr>
            <p:cNvPr id="107620" name="Line 149"/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21" name="Line 150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</p:grpSp>
      <p:grpSp>
        <p:nvGrpSpPr>
          <p:cNvPr id="107544" name="Group 151"/>
          <p:cNvGrpSpPr>
            <a:grpSpLocks/>
          </p:cNvGrpSpPr>
          <p:nvPr/>
        </p:nvGrpSpPr>
        <p:grpSpPr bwMode="auto">
          <a:xfrm>
            <a:off x="2612174" y="3516919"/>
            <a:ext cx="617537" cy="250825"/>
            <a:chOff x="2356" y="1300"/>
            <a:chExt cx="555" cy="194"/>
          </a:xfrm>
        </p:grpSpPr>
        <p:sp>
          <p:nvSpPr>
            <p:cNvPr id="10760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0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1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grpSp>
          <p:nvGrpSpPr>
            <p:cNvPr id="107611" name="Group 15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14" name="Freeform 15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  <p:sp>
            <p:nvSpPr>
              <p:cNvPr id="107615" name="Freeform 15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</p:grpSp>
        <p:sp>
          <p:nvSpPr>
            <p:cNvPr id="107612" name="Line 158"/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13" name="Line 159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</p:grpSp>
      <p:grpSp>
        <p:nvGrpSpPr>
          <p:cNvPr id="107545" name="Group 160"/>
          <p:cNvGrpSpPr>
            <a:grpSpLocks/>
          </p:cNvGrpSpPr>
          <p:nvPr/>
        </p:nvGrpSpPr>
        <p:grpSpPr bwMode="auto">
          <a:xfrm>
            <a:off x="1737461" y="3783619"/>
            <a:ext cx="617538" cy="250825"/>
            <a:chOff x="2356" y="1300"/>
            <a:chExt cx="555" cy="194"/>
          </a:xfrm>
        </p:grpSpPr>
        <p:sp>
          <p:nvSpPr>
            <p:cNvPr id="107600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01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02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grpSp>
          <p:nvGrpSpPr>
            <p:cNvPr id="107603" name="Group 16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06" name="Freeform 16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  <p:sp>
            <p:nvSpPr>
              <p:cNvPr id="107607" name="Freeform 16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latin typeface="Calibri" charset="0"/>
                  <a:ea typeface="Calibri" charset="0"/>
                  <a:cs typeface="Calibri" charset="0"/>
                </a:endParaRPr>
              </a:p>
            </p:txBody>
          </p:sp>
        </p:grpSp>
        <p:sp>
          <p:nvSpPr>
            <p:cNvPr id="107604" name="Line 167"/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605" name="Line 168"/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latin typeface="Calibri" charset="0"/>
                <a:ea typeface="Calibri" charset="0"/>
                <a:cs typeface="Calibri" charset="0"/>
              </a:endParaRPr>
            </a:p>
          </p:txBody>
        </p:sp>
      </p:grpSp>
      <p:grpSp>
        <p:nvGrpSpPr>
          <p:cNvPr id="107547" name="Group 347"/>
          <p:cNvGrpSpPr>
            <a:grpSpLocks/>
          </p:cNvGrpSpPr>
          <p:nvPr/>
        </p:nvGrpSpPr>
        <p:grpSpPr bwMode="auto">
          <a:xfrm>
            <a:off x="1724761" y="3766156"/>
            <a:ext cx="649288" cy="303213"/>
            <a:chOff x="1871277" y="1576300"/>
            <a:chExt cx="1128371" cy="437861"/>
          </a:xfrm>
        </p:grpSpPr>
        <p:sp>
          <p:nvSpPr>
            <p:cNvPr id="76" name="Oval 75"/>
            <p:cNvSpPr/>
            <p:nvPr/>
          </p:nvSpPr>
          <p:spPr bwMode="auto">
            <a:xfrm flipV="1">
              <a:off x="1874037" y="1695508"/>
              <a:ext cx="1125611" cy="31865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77" name="Rectangle 76"/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78" name="Oval 77"/>
            <p:cNvSpPr/>
            <p:nvPr/>
          </p:nvSpPr>
          <p:spPr bwMode="auto">
            <a:xfrm flipV="1">
              <a:off x="1871277" y="1576300"/>
              <a:ext cx="1125611" cy="31865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79" name="Freeform 78"/>
            <p:cNvSpPr/>
            <p:nvPr/>
          </p:nvSpPr>
          <p:spPr bwMode="auto">
            <a:xfrm>
              <a:off x="2160957" y="1672583"/>
              <a:ext cx="546253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80" name="Freeform 79"/>
            <p:cNvSpPr/>
            <p:nvPr/>
          </p:nvSpPr>
          <p:spPr bwMode="auto">
            <a:xfrm>
              <a:off x="2103020" y="1633612"/>
              <a:ext cx="662124" cy="1100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81" name="Freeform 80"/>
            <p:cNvSpPr/>
            <p:nvPr/>
          </p:nvSpPr>
          <p:spPr bwMode="auto">
            <a:xfrm>
              <a:off x="2536161" y="1727603"/>
              <a:ext cx="245537" cy="9628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82" name="Freeform 81"/>
            <p:cNvSpPr/>
            <p:nvPr/>
          </p:nvSpPr>
          <p:spPr bwMode="auto">
            <a:xfrm>
              <a:off x="2089227" y="1729896"/>
              <a:ext cx="242779" cy="9628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cxnSp>
          <p:nvCxnSpPr>
            <p:cNvPr id="83" name="Straight Connector 82"/>
            <p:cNvCxnSpPr>
              <a:endCxn id="78" idx="2"/>
            </p:cNvCxnSpPr>
            <p:nvPr/>
          </p:nvCxnSpPr>
          <p:spPr bwMode="auto">
            <a:xfrm flipH="1" flipV="1">
              <a:off x="1871277" y="1736772"/>
              <a:ext cx="2760" cy="12379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 bwMode="auto">
            <a:xfrm flipH="1" flipV="1">
              <a:off x="2996888" y="1734481"/>
              <a:ext cx="2760" cy="12379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548" name="Group 347"/>
          <p:cNvGrpSpPr>
            <a:grpSpLocks/>
          </p:cNvGrpSpPr>
          <p:nvPr/>
        </p:nvGrpSpPr>
        <p:grpSpPr bwMode="auto">
          <a:xfrm>
            <a:off x="2602649" y="3501044"/>
            <a:ext cx="649287" cy="301625"/>
            <a:chOff x="1871277" y="1576300"/>
            <a:chExt cx="1128371" cy="437861"/>
          </a:xfrm>
        </p:grpSpPr>
        <p:sp>
          <p:nvSpPr>
            <p:cNvPr id="86" name="Oval 85"/>
            <p:cNvSpPr/>
            <p:nvPr/>
          </p:nvSpPr>
          <p:spPr bwMode="auto">
            <a:xfrm flipV="1">
              <a:off x="1874035" y="1693830"/>
              <a:ext cx="1125613" cy="32033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87" name="Rectangle 86"/>
            <p:cNvSpPr/>
            <p:nvPr/>
          </p:nvSpPr>
          <p:spPr bwMode="auto">
            <a:xfrm>
              <a:off x="1871277" y="1739921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88" name="Oval 87"/>
            <p:cNvSpPr/>
            <p:nvPr/>
          </p:nvSpPr>
          <p:spPr bwMode="auto">
            <a:xfrm flipV="1">
              <a:off x="1871277" y="1576300"/>
              <a:ext cx="1125613" cy="320329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89" name="Freeform 88"/>
            <p:cNvSpPr/>
            <p:nvPr/>
          </p:nvSpPr>
          <p:spPr bwMode="auto">
            <a:xfrm>
              <a:off x="2160956" y="1673090"/>
              <a:ext cx="546253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90" name="Freeform 89"/>
            <p:cNvSpPr/>
            <p:nvPr/>
          </p:nvSpPr>
          <p:spPr bwMode="auto">
            <a:xfrm>
              <a:off x="2103021" y="1633913"/>
              <a:ext cx="662125" cy="11061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91" name="Freeform 90"/>
            <p:cNvSpPr/>
            <p:nvPr/>
          </p:nvSpPr>
          <p:spPr bwMode="auto">
            <a:xfrm>
              <a:off x="2536160" y="1728399"/>
              <a:ext cx="245539" cy="9679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92" name="Freeform 91"/>
            <p:cNvSpPr/>
            <p:nvPr/>
          </p:nvSpPr>
          <p:spPr bwMode="auto">
            <a:xfrm>
              <a:off x="2089226" y="1730703"/>
              <a:ext cx="242779" cy="9679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cxnSp>
          <p:nvCxnSpPr>
            <p:cNvPr id="93" name="Straight Connector 92"/>
            <p:cNvCxnSpPr>
              <a:endCxn id="88" idx="2"/>
            </p:cNvCxnSpPr>
            <p:nvPr/>
          </p:nvCxnSpPr>
          <p:spPr bwMode="auto">
            <a:xfrm flipH="1" flipV="1">
              <a:off x="1871277" y="1737617"/>
              <a:ext cx="2758" cy="12213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/>
            <p:cNvCxnSpPr/>
            <p:nvPr/>
          </p:nvCxnSpPr>
          <p:spPr bwMode="auto">
            <a:xfrm flipH="1" flipV="1">
              <a:off x="2996890" y="1735312"/>
              <a:ext cx="2758" cy="12214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549" name="Group 347"/>
          <p:cNvGrpSpPr>
            <a:grpSpLocks/>
          </p:cNvGrpSpPr>
          <p:nvPr/>
        </p:nvGrpSpPr>
        <p:grpSpPr bwMode="auto">
          <a:xfrm>
            <a:off x="3591661" y="3750281"/>
            <a:ext cx="650875" cy="303213"/>
            <a:chOff x="1871277" y="1576300"/>
            <a:chExt cx="1128371" cy="437861"/>
          </a:xfrm>
        </p:grpSpPr>
        <p:sp>
          <p:nvSpPr>
            <p:cNvPr id="96" name="Oval 95"/>
            <p:cNvSpPr/>
            <p:nvPr/>
          </p:nvSpPr>
          <p:spPr bwMode="auto">
            <a:xfrm flipV="1">
              <a:off x="1874030" y="1695508"/>
              <a:ext cx="1125618" cy="31865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97" name="Rectangle 96"/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98" name="Oval 97"/>
            <p:cNvSpPr/>
            <p:nvPr/>
          </p:nvSpPr>
          <p:spPr bwMode="auto">
            <a:xfrm flipV="1">
              <a:off x="1871277" y="1576300"/>
              <a:ext cx="1125620" cy="31865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99" name="Freeform 98"/>
            <p:cNvSpPr/>
            <p:nvPr/>
          </p:nvSpPr>
          <p:spPr bwMode="auto">
            <a:xfrm>
              <a:off x="2160251" y="1672583"/>
              <a:ext cx="547672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0" name="Freeform 99"/>
            <p:cNvSpPr/>
            <p:nvPr/>
          </p:nvSpPr>
          <p:spPr bwMode="auto">
            <a:xfrm>
              <a:off x="2102455" y="1633612"/>
              <a:ext cx="663263" cy="1100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1" name="Freeform 100"/>
            <p:cNvSpPr/>
            <p:nvPr/>
          </p:nvSpPr>
          <p:spPr bwMode="auto">
            <a:xfrm>
              <a:off x="2537291" y="1727603"/>
              <a:ext cx="244940" cy="9628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2" name="Freeform 101"/>
            <p:cNvSpPr/>
            <p:nvPr/>
          </p:nvSpPr>
          <p:spPr bwMode="auto">
            <a:xfrm>
              <a:off x="2088696" y="1729896"/>
              <a:ext cx="242187" cy="9628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cxnSp>
          <p:nvCxnSpPr>
            <p:cNvPr id="103" name="Straight Connector 102"/>
            <p:cNvCxnSpPr>
              <a:endCxn id="98" idx="2"/>
            </p:cNvCxnSpPr>
            <p:nvPr/>
          </p:nvCxnSpPr>
          <p:spPr bwMode="auto">
            <a:xfrm flipH="1" flipV="1">
              <a:off x="1871277" y="1736772"/>
              <a:ext cx="2753" cy="12379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/>
            <p:cNvCxnSpPr/>
            <p:nvPr/>
          </p:nvCxnSpPr>
          <p:spPr bwMode="auto">
            <a:xfrm flipH="1" flipV="1">
              <a:off x="2996897" y="1734481"/>
              <a:ext cx="2751" cy="12379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550" name="Group 347"/>
          <p:cNvGrpSpPr>
            <a:grpSpLocks/>
          </p:cNvGrpSpPr>
          <p:nvPr/>
        </p:nvGrpSpPr>
        <p:grpSpPr bwMode="auto">
          <a:xfrm>
            <a:off x="4748949" y="3526444"/>
            <a:ext cx="650875" cy="301625"/>
            <a:chOff x="1871277" y="1576300"/>
            <a:chExt cx="1128371" cy="437861"/>
          </a:xfrm>
        </p:grpSpPr>
        <p:sp>
          <p:nvSpPr>
            <p:cNvPr id="106" name="Oval 105"/>
            <p:cNvSpPr/>
            <p:nvPr/>
          </p:nvSpPr>
          <p:spPr bwMode="auto">
            <a:xfrm flipV="1">
              <a:off x="1874028" y="1693830"/>
              <a:ext cx="1125620" cy="320331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7" name="Rectangle 106"/>
            <p:cNvSpPr/>
            <p:nvPr/>
          </p:nvSpPr>
          <p:spPr bwMode="auto">
            <a:xfrm>
              <a:off x="1871277" y="1739921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8" name="Oval 107"/>
            <p:cNvSpPr/>
            <p:nvPr/>
          </p:nvSpPr>
          <p:spPr bwMode="auto">
            <a:xfrm flipV="1">
              <a:off x="1871277" y="1576300"/>
              <a:ext cx="1125618" cy="320329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09" name="Freeform 108"/>
            <p:cNvSpPr/>
            <p:nvPr/>
          </p:nvSpPr>
          <p:spPr bwMode="auto">
            <a:xfrm>
              <a:off x="2160249" y="1673090"/>
              <a:ext cx="547674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10" name="Freeform 109"/>
            <p:cNvSpPr/>
            <p:nvPr/>
          </p:nvSpPr>
          <p:spPr bwMode="auto">
            <a:xfrm>
              <a:off x="2102455" y="1633913"/>
              <a:ext cx="663261" cy="11061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11" name="Freeform 110"/>
            <p:cNvSpPr/>
            <p:nvPr/>
          </p:nvSpPr>
          <p:spPr bwMode="auto">
            <a:xfrm>
              <a:off x="2537291" y="1728399"/>
              <a:ext cx="244938" cy="9679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12" name="Freeform 111"/>
            <p:cNvSpPr/>
            <p:nvPr/>
          </p:nvSpPr>
          <p:spPr bwMode="auto">
            <a:xfrm>
              <a:off x="2088694" y="1730703"/>
              <a:ext cx="242187" cy="96790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cxnSp>
          <p:nvCxnSpPr>
            <p:cNvPr id="113" name="Straight Connector 112"/>
            <p:cNvCxnSpPr>
              <a:endCxn id="108" idx="2"/>
            </p:cNvCxnSpPr>
            <p:nvPr/>
          </p:nvCxnSpPr>
          <p:spPr bwMode="auto">
            <a:xfrm flipH="1" flipV="1">
              <a:off x="1871277" y="1737617"/>
              <a:ext cx="2751" cy="122139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/>
            <p:cNvCxnSpPr/>
            <p:nvPr/>
          </p:nvCxnSpPr>
          <p:spPr bwMode="auto">
            <a:xfrm flipH="1" flipV="1">
              <a:off x="2996895" y="1735312"/>
              <a:ext cx="2753" cy="12214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551" name="Group 347"/>
          <p:cNvGrpSpPr>
            <a:grpSpLocks/>
          </p:cNvGrpSpPr>
          <p:nvPr/>
        </p:nvGrpSpPr>
        <p:grpSpPr bwMode="auto">
          <a:xfrm>
            <a:off x="5717324" y="3797906"/>
            <a:ext cx="649287" cy="303213"/>
            <a:chOff x="1871277" y="1576300"/>
            <a:chExt cx="1128371" cy="437861"/>
          </a:xfrm>
        </p:grpSpPr>
        <p:sp>
          <p:nvSpPr>
            <p:cNvPr id="116" name="Oval 115"/>
            <p:cNvSpPr/>
            <p:nvPr/>
          </p:nvSpPr>
          <p:spPr bwMode="auto">
            <a:xfrm flipV="1">
              <a:off x="1874035" y="1695508"/>
              <a:ext cx="1125613" cy="31865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17" name="Rectangle 116"/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18" name="Oval 117"/>
            <p:cNvSpPr/>
            <p:nvPr/>
          </p:nvSpPr>
          <p:spPr bwMode="auto">
            <a:xfrm flipV="1">
              <a:off x="1871277" y="1576300"/>
              <a:ext cx="1125613" cy="31865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19" name="Freeform 118"/>
            <p:cNvSpPr/>
            <p:nvPr/>
          </p:nvSpPr>
          <p:spPr bwMode="auto">
            <a:xfrm>
              <a:off x="2160956" y="1672583"/>
              <a:ext cx="546253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20" name="Freeform 119"/>
            <p:cNvSpPr/>
            <p:nvPr/>
          </p:nvSpPr>
          <p:spPr bwMode="auto">
            <a:xfrm>
              <a:off x="2103021" y="1633612"/>
              <a:ext cx="662125" cy="110038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21" name="Freeform 120"/>
            <p:cNvSpPr/>
            <p:nvPr/>
          </p:nvSpPr>
          <p:spPr bwMode="auto">
            <a:xfrm>
              <a:off x="2536160" y="1727603"/>
              <a:ext cx="245539" cy="96283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sp>
          <p:nvSpPr>
            <p:cNvPr id="122" name="Freeform 121"/>
            <p:cNvSpPr/>
            <p:nvPr/>
          </p:nvSpPr>
          <p:spPr bwMode="auto">
            <a:xfrm>
              <a:off x="2089226" y="1729896"/>
              <a:ext cx="242779" cy="96283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atin typeface="Calibri" charset="0"/>
                <a:ea typeface="Calibri" charset="0"/>
                <a:cs typeface="Calibri" charset="0"/>
              </a:endParaRPr>
            </a:p>
          </p:txBody>
        </p:sp>
        <p:cxnSp>
          <p:nvCxnSpPr>
            <p:cNvPr id="123" name="Straight Connector 122"/>
            <p:cNvCxnSpPr>
              <a:endCxn id="118" idx="2"/>
            </p:cNvCxnSpPr>
            <p:nvPr/>
          </p:nvCxnSpPr>
          <p:spPr bwMode="auto">
            <a:xfrm flipH="1" flipV="1">
              <a:off x="1871277" y="1736772"/>
              <a:ext cx="2758" cy="12379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/>
            <p:cNvCxnSpPr/>
            <p:nvPr/>
          </p:nvCxnSpPr>
          <p:spPr bwMode="auto">
            <a:xfrm flipH="1" flipV="1">
              <a:off x="2996890" y="1734481"/>
              <a:ext cx="2758" cy="123793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247" name="Freeform 303"/>
          <p:cNvSpPr>
            <a:spLocks/>
          </p:cNvSpPr>
          <p:nvPr/>
        </p:nvSpPr>
        <p:spPr bwMode="auto">
          <a:xfrm>
            <a:off x="1477111" y="3570894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83243" name="Freeform 299"/>
          <p:cNvSpPr>
            <a:spLocks/>
          </p:cNvSpPr>
          <p:nvPr/>
        </p:nvSpPr>
        <p:spPr bwMode="auto">
          <a:xfrm>
            <a:off x="1508861" y="3607406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83245" name="Freeform 301"/>
          <p:cNvSpPr>
            <a:spLocks/>
          </p:cNvSpPr>
          <p:nvPr/>
        </p:nvSpPr>
        <p:spPr bwMode="auto">
          <a:xfrm>
            <a:off x="1502511" y="3521681"/>
            <a:ext cx="1346200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latin typeface="Calibri" charset="0"/>
              <a:ea typeface="Calibri" charset="0"/>
              <a:cs typeface="Calibr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334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44" grpId="0"/>
      <p:bldP spid="83246" grpId="0"/>
      <p:bldP spid="83248" grpId="0"/>
      <p:bldP spid="83247" grpId="0" animBg="1"/>
      <p:bldP spid="83243" grpId="0" animBg="1"/>
      <p:bldP spid="83245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1" name="Text Box 4"/>
          <p:cNvSpPr txBox="1">
            <a:spLocks noChangeArrowheads="1"/>
          </p:cNvSpPr>
          <p:nvPr/>
        </p:nvSpPr>
        <p:spPr bwMode="auto">
          <a:xfrm>
            <a:off x="704850" y="233838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1600" dirty="0"/>
              <a:t>1  </a:t>
            </a:r>
            <a:r>
              <a:rPr lang="en-US" altLang="en-US" sz="1600" dirty="0" err="1"/>
              <a:t>cs-gw</a:t>
            </a:r>
            <a:r>
              <a:rPr lang="en-US" altLang="en-US" sz="1600" dirty="0"/>
              <a:t> (128.119.240.254)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2  border1-rt-fa5-1-0.gw.umass.edu (128.119.3.145)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3  </a:t>
            </a:r>
            <a:r>
              <a:rPr lang="en-US" altLang="en-US" sz="1600" dirty="0" err="1"/>
              <a:t>cht-vbns.gw.umass.edu</a:t>
            </a:r>
            <a:r>
              <a:rPr lang="en-US" altLang="en-US" sz="1600" dirty="0"/>
              <a:t> (128.119.3.130)  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4  jn1-at1-0-0-19.wor.vbns.net (204.147.132.129)  16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5  jn1-so7-0-0-0.wae.vbns.net (204.147.136.136)  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6  </a:t>
            </a:r>
            <a:r>
              <a:rPr lang="en-US" altLang="en-US" sz="1600" dirty="0" err="1"/>
              <a:t>abilene-vbns.abilene.ucaid.edu</a:t>
            </a:r>
            <a:r>
              <a:rPr lang="en-US" altLang="en-US" sz="1600" dirty="0"/>
              <a:t> (198.32.11.9)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7  </a:t>
            </a:r>
            <a:r>
              <a:rPr lang="en-US" altLang="en-US" sz="1600" dirty="0" err="1"/>
              <a:t>nycm-wash.abilene.ucaid.edu</a:t>
            </a:r>
            <a:r>
              <a:rPr lang="en-US" altLang="en-US" sz="1600" dirty="0"/>
              <a:t> (198.32.8.46)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8  62.40.103.253 (62.40.103.253)  104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9  de2-1.de1.de.geant.net (62.40.96.129) 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10  de.fr1.fr.geant.net (62.40.96.50)  113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11  renater-gw.fr1.fr.geant.net (62.40.103.54)  112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12  nio-n2.cssi.renater.fr (193.51.206.13)  111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13  </a:t>
            </a:r>
            <a:r>
              <a:rPr lang="en-US" altLang="en-US" sz="1600" dirty="0" err="1"/>
              <a:t>nice.cssi.renater.fr</a:t>
            </a:r>
            <a:r>
              <a:rPr lang="en-US" altLang="en-US" sz="1600" dirty="0"/>
              <a:t> (195.220.98.102)  123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14  r3t2-nice.cssi.renater.fr (195.220.98.110)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15  eurecom-valbonne.r3t2.ft.net (193.48.50.54)  135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133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16  194.214.211.25 (194.214.211.25)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17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18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19  </a:t>
            </a:r>
            <a:r>
              <a:rPr lang="en-US" altLang="en-US" sz="1600" dirty="0" err="1"/>
              <a:t>fantasia.eurecom.fr</a:t>
            </a:r>
            <a:r>
              <a:rPr lang="en-US" altLang="en-US" sz="1600" dirty="0"/>
              <a:t> (193.55.113.142)  132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136</a:t>
            </a:r>
            <a:r>
              <a:rPr lang="en-US" altLang="en-US" dirty="0">
                <a:latin typeface="Times New Roman" charset="0"/>
              </a:rPr>
              <a:t> </a:t>
            </a:r>
            <a:r>
              <a:rPr lang="en-US" altLang="en-US" sz="1600" dirty="0" err="1">
                <a:latin typeface="Times New Roman" charset="0"/>
              </a:rPr>
              <a:t>ms</a:t>
            </a:r>
            <a:endParaRPr lang="en-US" altLang="en-US" sz="1600" dirty="0">
              <a:latin typeface="Times New Roman" charset="0"/>
            </a:endParaRPr>
          </a:p>
        </p:txBody>
      </p:sp>
      <p:sp>
        <p:nvSpPr>
          <p:cNvPr id="109572" name="Text Box 5"/>
          <p:cNvSpPr txBox="1">
            <a:spLocks noChangeArrowheads="1"/>
          </p:cNvSpPr>
          <p:nvPr/>
        </p:nvSpPr>
        <p:spPr bwMode="auto">
          <a:xfrm>
            <a:off x="725488" y="1235075"/>
            <a:ext cx="8193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</a:rPr>
              <a:t>traceroute:</a:t>
            </a:r>
            <a:r>
              <a:rPr lang="en-US" altLang="en-US"/>
              <a:t> gaia.cs.umass.edu to www.eurecom.fr</a:t>
            </a:r>
          </a:p>
        </p:txBody>
      </p:sp>
      <p:sp>
        <p:nvSpPr>
          <p:cNvPr id="109573" name="Line 6"/>
          <p:cNvSpPr>
            <a:spLocks noChangeShapeType="1"/>
          </p:cNvSpPr>
          <p:nvPr/>
        </p:nvSpPr>
        <p:spPr bwMode="auto">
          <a:xfrm>
            <a:off x="1611313" y="5634038"/>
            <a:ext cx="968375" cy="2698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4" name="Text Box 7"/>
          <p:cNvSpPr txBox="1">
            <a:spLocks noChangeArrowheads="1"/>
          </p:cNvSpPr>
          <p:nvPr/>
        </p:nvSpPr>
        <p:spPr bwMode="auto">
          <a:xfrm>
            <a:off x="4578350" y="1738313"/>
            <a:ext cx="4565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3 delay measurements from </a:t>
            </a:r>
          </a:p>
          <a:p>
            <a:r>
              <a:rPr lang="en-US" altLang="en-US" sz="1800">
                <a:solidFill>
                  <a:srgbClr val="CC0000"/>
                </a:solidFill>
              </a:rPr>
              <a:t>gaia.cs.umass.edu to cs-gw.cs.umass.edu </a:t>
            </a:r>
          </a:p>
        </p:txBody>
      </p:sp>
      <p:sp>
        <p:nvSpPr>
          <p:cNvPr id="109575" name="Line 8"/>
          <p:cNvSpPr>
            <a:spLocks noChangeShapeType="1"/>
          </p:cNvSpPr>
          <p:nvPr/>
        </p:nvSpPr>
        <p:spPr bwMode="auto">
          <a:xfrm flipV="1">
            <a:off x="3471863" y="1965325"/>
            <a:ext cx="671512" cy="4127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6" name="Line 9"/>
          <p:cNvSpPr>
            <a:spLocks noChangeShapeType="1"/>
          </p:cNvSpPr>
          <p:nvPr/>
        </p:nvSpPr>
        <p:spPr bwMode="auto">
          <a:xfrm flipV="1">
            <a:off x="4011613" y="1954213"/>
            <a:ext cx="139700" cy="4048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7" name="Line 10"/>
          <p:cNvSpPr>
            <a:spLocks noChangeShapeType="1"/>
          </p:cNvSpPr>
          <p:nvPr/>
        </p:nvSpPr>
        <p:spPr bwMode="auto">
          <a:xfrm flipH="1" flipV="1">
            <a:off x="4146550" y="1963738"/>
            <a:ext cx="366713" cy="3905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8" name="Line 11"/>
          <p:cNvSpPr>
            <a:spLocks noChangeShapeType="1"/>
          </p:cNvSpPr>
          <p:nvPr/>
        </p:nvSpPr>
        <p:spPr bwMode="auto">
          <a:xfrm flipV="1">
            <a:off x="4138613" y="1970088"/>
            <a:ext cx="377825" cy="3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9" name="Text Box 12"/>
          <p:cNvSpPr txBox="1">
            <a:spLocks noChangeArrowheads="1"/>
          </p:cNvSpPr>
          <p:nvPr/>
        </p:nvSpPr>
        <p:spPr bwMode="auto">
          <a:xfrm>
            <a:off x="2571750" y="5564188"/>
            <a:ext cx="62865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* means no response (probe lost, router not replying)</a:t>
            </a:r>
          </a:p>
        </p:txBody>
      </p:sp>
      <p:sp>
        <p:nvSpPr>
          <p:cNvPr id="109580" name="Freeform 14"/>
          <p:cNvSpPr>
            <a:spLocks/>
          </p:cNvSpPr>
          <p:nvPr/>
        </p:nvSpPr>
        <p:spPr bwMode="auto">
          <a:xfrm>
            <a:off x="6092825" y="3651250"/>
            <a:ext cx="1012825" cy="246063"/>
          </a:xfrm>
          <a:custGeom>
            <a:avLst/>
            <a:gdLst>
              <a:gd name="T0" fmla="*/ 2147483647 w 638"/>
              <a:gd name="T1" fmla="*/ 0 h 155"/>
              <a:gd name="T2" fmla="*/ 2147483647 w 638"/>
              <a:gd name="T3" fmla="*/ 2147483647 h 155"/>
              <a:gd name="T4" fmla="*/ 2147483647 w 638"/>
              <a:gd name="T5" fmla="*/ 2147483647 h 155"/>
              <a:gd name="T6" fmla="*/ 2147483647 w 638"/>
              <a:gd name="T7" fmla="*/ 2147483647 h 155"/>
              <a:gd name="T8" fmla="*/ 0 w 638"/>
              <a:gd name="T9" fmla="*/ 2147483647 h 1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8"/>
              <a:gd name="T16" fmla="*/ 0 h 155"/>
              <a:gd name="T17" fmla="*/ 638 w 638"/>
              <a:gd name="T18" fmla="*/ 155 h 1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8" h="155">
                <a:moveTo>
                  <a:pt x="593" y="0"/>
                </a:moveTo>
                <a:cubicBezTo>
                  <a:pt x="607" y="9"/>
                  <a:pt x="621" y="18"/>
                  <a:pt x="623" y="38"/>
                </a:cubicBezTo>
                <a:cubicBezTo>
                  <a:pt x="625" y="58"/>
                  <a:pt x="638" y="104"/>
                  <a:pt x="608" y="123"/>
                </a:cubicBezTo>
                <a:cubicBezTo>
                  <a:pt x="578" y="142"/>
                  <a:pt x="547" y="153"/>
                  <a:pt x="446" y="154"/>
                </a:cubicBezTo>
                <a:cubicBezTo>
                  <a:pt x="345" y="155"/>
                  <a:pt x="72" y="133"/>
                  <a:pt x="0" y="130"/>
                </a:cubicBez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9581" name="Text Box 15"/>
          <p:cNvSpPr txBox="1">
            <a:spLocks noChangeArrowheads="1"/>
          </p:cNvSpPr>
          <p:nvPr/>
        </p:nvSpPr>
        <p:spPr bwMode="auto">
          <a:xfrm>
            <a:off x="7137400" y="3436938"/>
            <a:ext cx="1708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</a:rPr>
              <a:t>trans-oceanic</a:t>
            </a:r>
          </a:p>
          <a:p>
            <a:r>
              <a:rPr lang="en-US" altLang="en-US" sz="2000" dirty="0">
                <a:solidFill>
                  <a:srgbClr val="CC0000"/>
                </a:solidFill>
              </a:rPr>
              <a:t>link</a:t>
            </a:r>
          </a:p>
        </p:txBody>
      </p:sp>
      <p:sp>
        <p:nvSpPr>
          <p:cNvPr id="109584" name="TextBox 1"/>
          <p:cNvSpPr txBox="1">
            <a:spLocks noChangeArrowheads="1"/>
          </p:cNvSpPr>
          <p:nvPr/>
        </p:nvSpPr>
        <p:spPr bwMode="auto">
          <a:xfrm>
            <a:off x="746125" y="6315075"/>
            <a:ext cx="5457825" cy="30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400" dirty="0"/>
              <a:t>* Do some traceroutes from exotic countries at </a:t>
            </a:r>
            <a:r>
              <a:rPr lang="en-US" altLang="en-US" sz="1400" dirty="0" err="1"/>
              <a:t>www.traceroute.org</a:t>
            </a:r>
            <a:endParaRPr lang="en-US" altLang="en-US" sz="1400" dirty="0"/>
          </a:p>
        </p:txBody>
      </p:sp>
      <p:sp>
        <p:nvSpPr>
          <p:cNvPr id="19" name="Rectangle 2"/>
          <p:cNvSpPr txBox="1">
            <a:spLocks noChangeArrowheads="1"/>
          </p:cNvSpPr>
          <p:nvPr/>
        </p:nvSpPr>
        <p:spPr bwMode="auto">
          <a:xfrm>
            <a:off x="517525" y="192881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ja-JP" altLang="en-US" kern="0" smtClean="0">
                <a:ea typeface="ＭＳ Ｐゴシック" charset="-128"/>
              </a:rPr>
              <a:t>“</a:t>
            </a:r>
            <a:r>
              <a:rPr lang="en-US" altLang="ja-JP" kern="0" smtClean="0">
                <a:ea typeface="ＭＳ Ｐゴシック" charset="-128"/>
              </a:rPr>
              <a:t>Real</a:t>
            </a:r>
            <a:r>
              <a:rPr lang="ja-JP" altLang="en-US" kern="0" smtClean="0">
                <a:ea typeface="ＭＳ Ｐゴシック" charset="-128"/>
              </a:rPr>
              <a:t>”</a:t>
            </a:r>
            <a:r>
              <a:rPr lang="en-US" altLang="ja-JP" kern="0" smtClean="0">
                <a:ea typeface="ＭＳ Ｐゴシック" charset="-128"/>
              </a:rPr>
              <a:t> Internet delays and routes</a:t>
            </a:r>
            <a:endParaRPr lang="en-US" altLang="en-US" kern="0" dirty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89779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571" grpId="0"/>
      <p:bldP spid="109573" grpId="0" animBg="1"/>
      <p:bldP spid="109574" grpId="0"/>
      <p:bldP spid="109575" grpId="0" animBg="1"/>
      <p:bldP spid="109576" grpId="0" animBg="1"/>
      <p:bldP spid="109577" grpId="0" animBg="1"/>
      <p:bldP spid="109578" grpId="0" animBg="1"/>
      <p:bldP spid="109579" grpId="0"/>
      <p:bldP spid="109580" grpId="0" animBg="1"/>
      <p:bldP spid="109581" grpId="0"/>
      <p:bldP spid="109584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7" name="Group 347"/>
          <p:cNvGrpSpPr>
            <a:grpSpLocks/>
          </p:cNvGrpSpPr>
          <p:nvPr/>
        </p:nvGrpSpPr>
        <p:grpSpPr bwMode="auto">
          <a:xfrm>
            <a:off x="3027363" y="4803775"/>
            <a:ext cx="1284287" cy="715963"/>
            <a:chOff x="1871277" y="1576300"/>
            <a:chExt cx="1128371" cy="437861"/>
          </a:xfrm>
        </p:grpSpPr>
        <p:sp>
          <p:nvSpPr>
            <p:cNvPr id="49" name="Oval 48"/>
            <p:cNvSpPr/>
            <p:nvPr/>
          </p:nvSpPr>
          <p:spPr bwMode="auto">
            <a:xfrm flipV="1">
              <a:off x="1874067" y="1694746"/>
              <a:ext cx="1125581" cy="31941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" name="Rectangle 49"/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" name="Oval 50"/>
            <p:cNvSpPr/>
            <p:nvPr/>
          </p:nvSpPr>
          <p:spPr bwMode="auto">
            <a:xfrm flipV="1">
              <a:off x="1871277" y="1576300"/>
              <a:ext cx="1125581" cy="31941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2" name="Freeform 51"/>
            <p:cNvSpPr/>
            <p:nvPr/>
          </p:nvSpPr>
          <p:spPr bwMode="auto">
            <a:xfrm>
              <a:off x="2159995" y="1673387"/>
              <a:ext cx="548146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" name="Freeform 52"/>
            <p:cNvSpPr/>
            <p:nvPr/>
          </p:nvSpPr>
          <p:spPr bwMode="auto">
            <a:xfrm>
              <a:off x="2102809" y="1633581"/>
              <a:ext cx="662517" cy="110679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" name="Freeform 53"/>
            <p:cNvSpPr/>
            <p:nvPr/>
          </p:nvSpPr>
          <p:spPr bwMode="auto">
            <a:xfrm>
              <a:off x="2536583" y="1727755"/>
              <a:ext cx="244086" cy="97087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" name="Freeform 54"/>
            <p:cNvSpPr/>
            <p:nvPr/>
          </p:nvSpPr>
          <p:spPr bwMode="auto">
            <a:xfrm>
              <a:off x="2090256" y="1729697"/>
              <a:ext cx="241296" cy="97087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56" name="Straight Connector 55"/>
            <p:cNvCxnSpPr>
              <a:endCxn id="51" idx="2"/>
            </p:cNvCxnSpPr>
            <p:nvPr/>
          </p:nvCxnSpPr>
          <p:spPr bwMode="auto">
            <a:xfrm flipH="1" flipV="1">
              <a:off x="1871277" y="1737464"/>
              <a:ext cx="2790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 bwMode="auto">
            <a:xfrm flipH="1" flipV="1">
              <a:off x="2996858" y="1734552"/>
              <a:ext cx="2790" cy="123300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6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22514" y="150359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Packet </a:t>
            </a:r>
            <a:r>
              <a:rPr lang="en-US" altLang="en-US" smtClean="0">
                <a:ea typeface="ＭＳ Ｐゴシック" charset="-128"/>
              </a:rPr>
              <a:t>Loss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11162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522514" y="1333500"/>
            <a:ext cx="7881257" cy="4648200"/>
          </a:xfrm>
        </p:spPr>
        <p:txBody>
          <a:bodyPr/>
          <a:lstStyle/>
          <a:p>
            <a:pPr marL="287338" indent="-287338" eaLnBrk="1" hangingPunct="1"/>
            <a:r>
              <a:rPr lang="en-US" altLang="en-US" dirty="0">
                <a:ea typeface="ＭＳ Ｐゴシック" charset="-128"/>
              </a:rPr>
              <a:t>queue (aka buffer) preceding link in buffer has finite capacity</a:t>
            </a:r>
          </a:p>
          <a:p>
            <a:pPr marL="287338" indent="-287338" eaLnBrk="1" hangingPunct="1"/>
            <a:r>
              <a:rPr lang="en-US" altLang="en-US" dirty="0">
                <a:ea typeface="ＭＳ Ｐゴシック" charset="-128"/>
              </a:rPr>
              <a:t>packet arriving to full queue dropped (aka lost)</a:t>
            </a:r>
          </a:p>
          <a:p>
            <a:pPr marL="287338" indent="-287338" eaLnBrk="1" hangingPunct="1"/>
            <a:r>
              <a:rPr lang="en-US" altLang="en-US" dirty="0">
                <a:ea typeface="ＭＳ Ｐゴシック" charset="-128"/>
              </a:rPr>
              <a:t>lost packet may be retransmitted by previous node, by source end system, or not at all</a:t>
            </a:r>
          </a:p>
        </p:txBody>
      </p:sp>
      <p:sp>
        <p:nvSpPr>
          <p:cNvPr id="111621" name="Rectangle 7"/>
          <p:cNvSpPr>
            <a:spLocks noChangeArrowheads="1"/>
          </p:cNvSpPr>
          <p:nvPr/>
        </p:nvSpPr>
        <p:spPr bwMode="auto">
          <a:xfrm>
            <a:off x="3092450" y="4999038"/>
            <a:ext cx="1198563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2" name="Line 23"/>
          <p:cNvSpPr>
            <a:spLocks noChangeShapeType="1"/>
          </p:cNvSpPr>
          <p:nvPr/>
        </p:nvSpPr>
        <p:spPr bwMode="auto">
          <a:xfrm>
            <a:off x="2400300" y="4765675"/>
            <a:ext cx="698500" cy="3333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23" name="Line 24"/>
          <p:cNvSpPr>
            <a:spLocks noChangeShapeType="1"/>
          </p:cNvSpPr>
          <p:nvPr/>
        </p:nvSpPr>
        <p:spPr bwMode="auto">
          <a:xfrm flipV="1">
            <a:off x="2689225" y="5159375"/>
            <a:ext cx="411163" cy="525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24" name="Line 25"/>
          <p:cNvSpPr>
            <a:spLocks noChangeShapeType="1"/>
          </p:cNvSpPr>
          <p:nvPr/>
        </p:nvSpPr>
        <p:spPr bwMode="auto">
          <a:xfrm>
            <a:off x="4286250" y="5162550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25" name="Rectangle 28"/>
          <p:cNvSpPr>
            <a:spLocks noChangeArrowheads="1"/>
          </p:cNvSpPr>
          <p:nvPr/>
        </p:nvSpPr>
        <p:spPr bwMode="auto">
          <a:xfrm>
            <a:off x="5205413" y="49625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6" name="Rectangle 29"/>
          <p:cNvSpPr>
            <a:spLocks noChangeArrowheads="1"/>
          </p:cNvSpPr>
          <p:nvPr/>
        </p:nvSpPr>
        <p:spPr bwMode="auto">
          <a:xfrm>
            <a:off x="395287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7" name="Rectangle 30"/>
          <p:cNvSpPr>
            <a:spLocks noChangeArrowheads="1"/>
          </p:cNvSpPr>
          <p:nvPr/>
        </p:nvSpPr>
        <p:spPr bwMode="auto">
          <a:xfrm>
            <a:off x="4114800" y="5033963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8" name="Rectangle 31"/>
          <p:cNvSpPr>
            <a:spLocks noChangeArrowheads="1"/>
          </p:cNvSpPr>
          <p:nvPr/>
        </p:nvSpPr>
        <p:spPr bwMode="auto">
          <a:xfrm>
            <a:off x="2865438" y="538162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9" name="Line 33"/>
          <p:cNvSpPr>
            <a:spLocks noChangeShapeType="1"/>
          </p:cNvSpPr>
          <p:nvPr/>
        </p:nvSpPr>
        <p:spPr bwMode="auto">
          <a:xfrm flipV="1">
            <a:off x="2835275" y="5227638"/>
            <a:ext cx="106363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0" name="Text Box 35"/>
          <p:cNvSpPr txBox="1">
            <a:spLocks noChangeArrowheads="1"/>
          </p:cNvSpPr>
          <p:nvPr/>
        </p:nvSpPr>
        <p:spPr bwMode="auto">
          <a:xfrm>
            <a:off x="1417638" y="429418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6600"/>
                </a:solidFill>
              </a:rPr>
              <a:t>A</a:t>
            </a:r>
          </a:p>
        </p:txBody>
      </p:sp>
      <p:sp>
        <p:nvSpPr>
          <p:cNvPr id="111631" name="Text Box 36"/>
          <p:cNvSpPr txBox="1">
            <a:spLocks noChangeArrowheads="1"/>
          </p:cNvSpPr>
          <p:nvPr/>
        </p:nvSpPr>
        <p:spPr bwMode="auto">
          <a:xfrm>
            <a:off x="1738313" y="52800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B</a:t>
            </a:r>
          </a:p>
        </p:txBody>
      </p:sp>
      <p:sp>
        <p:nvSpPr>
          <p:cNvPr id="111632" name="Text Box 40"/>
          <p:cNvSpPr txBox="1">
            <a:spLocks noChangeArrowheads="1"/>
          </p:cNvSpPr>
          <p:nvPr/>
        </p:nvSpPr>
        <p:spPr bwMode="auto">
          <a:xfrm>
            <a:off x="4765675" y="4203700"/>
            <a:ext cx="2673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packet being transmitted</a:t>
            </a:r>
          </a:p>
        </p:txBody>
      </p:sp>
      <p:sp>
        <p:nvSpPr>
          <p:cNvPr id="111633" name="Line 41"/>
          <p:cNvSpPr>
            <a:spLocks noChangeShapeType="1"/>
          </p:cNvSpPr>
          <p:nvPr/>
        </p:nvSpPr>
        <p:spPr bwMode="auto">
          <a:xfrm rot="10800000" flipV="1">
            <a:off x="4329113" y="4495800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4" name="Rectangle 56"/>
          <p:cNvSpPr>
            <a:spLocks noChangeArrowheads="1"/>
          </p:cNvSpPr>
          <p:nvPr/>
        </p:nvSpPr>
        <p:spPr bwMode="auto">
          <a:xfrm>
            <a:off x="3789363" y="50323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5" name="Rectangle 57"/>
          <p:cNvSpPr>
            <a:spLocks noChangeArrowheads="1"/>
          </p:cNvSpPr>
          <p:nvPr/>
        </p:nvSpPr>
        <p:spPr bwMode="auto">
          <a:xfrm>
            <a:off x="3627438" y="5035550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6" name="Rectangle 58"/>
          <p:cNvSpPr>
            <a:spLocks noChangeArrowheads="1"/>
          </p:cNvSpPr>
          <p:nvPr/>
        </p:nvSpPr>
        <p:spPr bwMode="auto">
          <a:xfrm>
            <a:off x="3462338" y="50323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7" name="Rectangle 59"/>
          <p:cNvSpPr>
            <a:spLocks noChangeArrowheads="1"/>
          </p:cNvSpPr>
          <p:nvPr/>
        </p:nvSpPr>
        <p:spPr bwMode="auto">
          <a:xfrm>
            <a:off x="3298825" y="5032375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8" name="Rectangle 61"/>
          <p:cNvSpPr>
            <a:spLocks noChangeArrowheads="1"/>
          </p:cNvSpPr>
          <p:nvPr/>
        </p:nvSpPr>
        <p:spPr bwMode="auto">
          <a:xfrm>
            <a:off x="313372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9" name="Rectangle 62"/>
          <p:cNvSpPr>
            <a:spLocks noChangeArrowheads="1"/>
          </p:cNvSpPr>
          <p:nvPr/>
        </p:nvSpPr>
        <p:spPr bwMode="auto">
          <a:xfrm>
            <a:off x="3105150" y="5010150"/>
            <a:ext cx="1171575" cy="2428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40" name="Line 63"/>
          <p:cNvSpPr>
            <a:spLocks noChangeShapeType="1"/>
          </p:cNvSpPr>
          <p:nvPr/>
        </p:nvSpPr>
        <p:spPr bwMode="auto">
          <a:xfrm rot="10800000">
            <a:off x="3092450" y="5502275"/>
            <a:ext cx="687388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41" name="Text Box 64"/>
          <p:cNvSpPr txBox="1">
            <a:spLocks noChangeArrowheads="1"/>
          </p:cNvSpPr>
          <p:nvPr/>
        </p:nvSpPr>
        <p:spPr bwMode="auto">
          <a:xfrm>
            <a:off x="3708400" y="5661025"/>
            <a:ext cx="1924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packet arriving to</a:t>
            </a:r>
          </a:p>
          <a:p>
            <a:r>
              <a:rPr lang="en-US" altLang="en-US" sz="1800">
                <a:solidFill>
                  <a:srgbClr val="CC0000"/>
                </a:solidFill>
              </a:rPr>
              <a:t>full buffer is </a:t>
            </a:r>
            <a:r>
              <a:rPr lang="en-US" altLang="en-US" sz="1800" i="1">
                <a:solidFill>
                  <a:srgbClr val="CC0000"/>
                </a:solidFill>
              </a:rPr>
              <a:t>lost</a:t>
            </a:r>
          </a:p>
        </p:txBody>
      </p:sp>
      <p:sp>
        <p:nvSpPr>
          <p:cNvPr id="111642" name="Text Box 65"/>
          <p:cNvSpPr txBox="1">
            <a:spLocks noChangeArrowheads="1"/>
          </p:cNvSpPr>
          <p:nvPr/>
        </p:nvSpPr>
        <p:spPr bwMode="auto">
          <a:xfrm>
            <a:off x="2981325" y="4022725"/>
            <a:ext cx="1568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CC0000"/>
                </a:solidFill>
              </a:rPr>
              <a:t>buffer </a:t>
            </a:r>
          </a:p>
          <a:p>
            <a:pPr algn="ctr"/>
            <a:r>
              <a:rPr lang="en-US" altLang="en-US" sz="1800">
                <a:solidFill>
                  <a:srgbClr val="CC0000"/>
                </a:solidFill>
              </a:rPr>
              <a:t>(waiting area)</a:t>
            </a:r>
          </a:p>
        </p:txBody>
      </p:sp>
      <p:sp>
        <p:nvSpPr>
          <p:cNvPr id="111643" name="Line 66"/>
          <p:cNvSpPr>
            <a:spLocks noChangeShapeType="1"/>
          </p:cNvSpPr>
          <p:nvPr/>
        </p:nvSpPr>
        <p:spPr bwMode="auto">
          <a:xfrm>
            <a:off x="3238500" y="4630738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1645" name="Group 48"/>
          <p:cNvGrpSpPr>
            <a:grpSpLocks/>
          </p:cNvGrpSpPr>
          <p:nvPr/>
        </p:nvGrpSpPr>
        <p:grpSpPr bwMode="auto">
          <a:xfrm>
            <a:off x="1593850" y="4314825"/>
            <a:ext cx="820738" cy="688975"/>
            <a:chOff x="-44" y="1473"/>
            <a:chExt cx="981" cy="1105"/>
          </a:xfrm>
        </p:grpSpPr>
        <p:pic>
          <p:nvPicPr>
            <p:cNvPr id="111651" name="Picture 49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52" name="Freeform 5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1646" name="Group 51"/>
          <p:cNvGrpSpPr>
            <a:grpSpLocks/>
          </p:cNvGrpSpPr>
          <p:nvPr/>
        </p:nvGrpSpPr>
        <p:grpSpPr bwMode="auto">
          <a:xfrm>
            <a:off x="1922463" y="5305425"/>
            <a:ext cx="820737" cy="688975"/>
            <a:chOff x="-44" y="1473"/>
            <a:chExt cx="981" cy="1105"/>
          </a:xfrm>
        </p:grpSpPr>
        <p:pic>
          <p:nvPicPr>
            <p:cNvPr id="111649" name="Picture 5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50" name="Freeform 5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23618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620" grpId="0" build="p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08000" y="125413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Throughput</a:t>
            </a:r>
          </a:p>
        </p:txBody>
      </p:sp>
      <p:sp>
        <p:nvSpPr>
          <p:cNvPr id="11367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485775" y="1458876"/>
            <a:ext cx="7772400" cy="1779588"/>
          </a:xfrm>
        </p:spPr>
        <p:txBody>
          <a:bodyPr/>
          <a:lstStyle/>
          <a:p>
            <a:pPr marL="287338" indent="-287338" eaLnBrk="1" hangingPunct="1"/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throughput:</a:t>
            </a:r>
            <a:r>
              <a:rPr lang="en-US" altLang="en-US" dirty="0">
                <a:ea typeface="ＭＳ Ｐゴシック" charset="-128"/>
              </a:rPr>
              <a:t> rate (bits/time unit) at which bits transferred between sender/receiver</a:t>
            </a:r>
          </a:p>
          <a:p>
            <a:pPr marL="682625" lvl="1" indent="-225425" eaLnBrk="1" hangingPunct="1"/>
            <a:r>
              <a:rPr lang="en-US" altLang="en-US" i="1" dirty="0">
                <a:solidFill>
                  <a:srgbClr val="CC0000"/>
                </a:solidFill>
              </a:rPr>
              <a:t>instantaneous:</a:t>
            </a:r>
            <a:r>
              <a:rPr lang="en-US" altLang="en-US" dirty="0"/>
              <a:t> rate at given point in time</a:t>
            </a:r>
          </a:p>
          <a:p>
            <a:pPr marL="682625" lvl="1" indent="-225425" eaLnBrk="1" hangingPunct="1"/>
            <a:r>
              <a:rPr lang="en-US" altLang="en-US" i="1" dirty="0">
                <a:solidFill>
                  <a:srgbClr val="CC0000"/>
                </a:solidFill>
              </a:rPr>
              <a:t>average:</a:t>
            </a:r>
            <a:r>
              <a:rPr lang="en-US" altLang="en-US" dirty="0"/>
              <a:t> rate over longer period of time</a:t>
            </a:r>
          </a:p>
        </p:txBody>
      </p:sp>
      <p:sp>
        <p:nvSpPr>
          <p:cNvPr id="113666" name="AutoShape 327"/>
          <p:cNvSpPr>
            <a:spLocks noChangeArrowheads="1"/>
          </p:cNvSpPr>
          <p:nvPr/>
        </p:nvSpPr>
        <p:spPr bwMode="auto">
          <a:xfrm>
            <a:off x="401638" y="3671888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grpSp>
        <p:nvGrpSpPr>
          <p:cNvPr id="113667" name="Group 64"/>
          <p:cNvGrpSpPr>
            <a:grpSpLocks/>
          </p:cNvGrpSpPr>
          <p:nvPr/>
        </p:nvGrpSpPr>
        <p:grpSpPr bwMode="auto">
          <a:xfrm>
            <a:off x="974725" y="4071938"/>
            <a:ext cx="352425" cy="876300"/>
            <a:chOff x="4140" y="429"/>
            <a:chExt cx="1425" cy="2396"/>
          </a:xfrm>
        </p:grpSpPr>
        <p:sp>
          <p:nvSpPr>
            <p:cNvPr id="113713" name="Freeform 6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4" name="Rectangle 66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15" name="Freeform 6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6" name="Freeform 6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7" name="Rectangle 69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718" name="Group 7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3743" name="AutoShape 71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44" name="AutoShape 7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19" name="Rectangle 73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720" name="Group 7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3741" name="AutoShape 75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42" name="AutoShape 76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21" name="Rectangle 77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22" name="Rectangle 78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723" name="Group 7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3739" name="AutoShape 8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40" name="AutoShape 81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24" name="Freeform 8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725" name="Group 8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3737" name="AutoShape 84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38" name="AutoShape 85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26" name="Rectangle 86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27" name="Freeform 8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8" name="Freeform 8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9" name="Oval 89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0" name="Freeform 9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1" name="AutoShape 91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2" name="AutoShape 92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3" name="Oval 93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4" name="Oval 94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3735" name="Oval 95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6" name="Rectangle 96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3668" name="Group 61"/>
          <p:cNvGrpSpPr>
            <a:grpSpLocks/>
          </p:cNvGrpSpPr>
          <p:nvPr/>
        </p:nvGrpSpPr>
        <p:grpSpPr bwMode="auto">
          <a:xfrm flipH="1">
            <a:off x="7948613" y="4133850"/>
            <a:ext cx="1192212" cy="1171575"/>
            <a:chOff x="-44" y="1473"/>
            <a:chExt cx="981" cy="1105"/>
          </a:xfrm>
        </p:grpSpPr>
        <p:pic>
          <p:nvPicPr>
            <p:cNvPr id="113711" name="Picture 62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3712" name="Freeform 6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3671" name="Text Box 325"/>
          <p:cNvSpPr txBox="1">
            <a:spLocks noChangeArrowheads="1"/>
          </p:cNvSpPr>
          <p:nvPr/>
        </p:nvSpPr>
        <p:spPr bwMode="auto">
          <a:xfrm>
            <a:off x="368300" y="5043488"/>
            <a:ext cx="1874838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charset="0"/>
              </a:rPr>
              <a:t>server, with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charset="0"/>
              </a:rPr>
              <a:t>file of F bits 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charset="0"/>
              </a:rPr>
              <a:t>to send to client</a:t>
            </a:r>
          </a:p>
        </p:txBody>
      </p:sp>
      <p:sp>
        <p:nvSpPr>
          <p:cNvPr id="113672" name="Text Box 328"/>
          <p:cNvSpPr txBox="1">
            <a:spLocks noChangeArrowheads="1"/>
          </p:cNvSpPr>
          <p:nvPr/>
        </p:nvSpPr>
        <p:spPr bwMode="auto">
          <a:xfrm>
            <a:off x="2784475" y="5040313"/>
            <a:ext cx="14303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charset="0"/>
              </a:rPr>
              <a:t>link capacity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charset="0"/>
              </a:rPr>
              <a:t> R</a:t>
            </a:r>
            <a:r>
              <a:rPr lang="en-US" altLang="en-US" sz="2800" baseline="-25000">
                <a:latin typeface="Gill Sans MT" charset="0"/>
              </a:rPr>
              <a:t>s</a:t>
            </a:r>
            <a:r>
              <a:rPr lang="en-US" altLang="en-US" sz="2000" baseline="-25000">
                <a:latin typeface="Gill Sans MT" charset="0"/>
              </a:rPr>
              <a:t> </a:t>
            </a:r>
            <a:r>
              <a:rPr lang="en-US" altLang="en-US" sz="2000">
                <a:latin typeface="Gill Sans MT" charset="0"/>
              </a:rPr>
              <a:t>bits/sec</a:t>
            </a:r>
          </a:p>
        </p:txBody>
      </p:sp>
      <p:sp>
        <p:nvSpPr>
          <p:cNvPr id="113673" name="Text Box 329"/>
          <p:cNvSpPr txBox="1">
            <a:spLocks noChangeArrowheads="1"/>
          </p:cNvSpPr>
          <p:nvPr/>
        </p:nvSpPr>
        <p:spPr bwMode="auto">
          <a:xfrm>
            <a:off x="5653088" y="5048250"/>
            <a:ext cx="14303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charset="0"/>
              </a:rPr>
              <a:t>link capacity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charset="0"/>
              </a:rPr>
              <a:t> R</a:t>
            </a:r>
            <a:r>
              <a:rPr lang="en-US" altLang="en-US" sz="2800" baseline="-25000">
                <a:latin typeface="Gill Sans MT" charset="0"/>
              </a:rPr>
              <a:t>c</a:t>
            </a:r>
            <a:r>
              <a:rPr lang="en-US" altLang="en-US" sz="2000" baseline="-25000">
                <a:latin typeface="Gill Sans MT" charset="0"/>
              </a:rPr>
              <a:t> </a:t>
            </a:r>
            <a:r>
              <a:rPr lang="en-US" altLang="en-US" sz="2000">
                <a:latin typeface="Gill Sans MT" charset="0"/>
              </a:rPr>
              <a:t>bits/sec</a:t>
            </a:r>
          </a:p>
        </p:txBody>
      </p:sp>
      <p:sp>
        <p:nvSpPr>
          <p:cNvPr id="113674" name="Line 337"/>
          <p:cNvSpPr>
            <a:spLocks noChangeShapeType="1"/>
          </p:cNvSpPr>
          <p:nvPr/>
        </p:nvSpPr>
        <p:spPr bwMode="auto">
          <a:xfrm flipH="1" flipV="1">
            <a:off x="2997200" y="4806950"/>
            <a:ext cx="282575" cy="30321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5" name="Line 347"/>
          <p:cNvSpPr>
            <a:spLocks noChangeShapeType="1"/>
          </p:cNvSpPr>
          <p:nvPr/>
        </p:nvSpPr>
        <p:spPr bwMode="auto">
          <a:xfrm flipH="1" flipV="1">
            <a:off x="6119813" y="4876800"/>
            <a:ext cx="193675" cy="203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6" name="Line 352"/>
          <p:cNvSpPr>
            <a:spLocks noChangeShapeType="1"/>
          </p:cNvSpPr>
          <p:nvPr/>
        </p:nvSpPr>
        <p:spPr bwMode="auto">
          <a:xfrm flipH="1">
            <a:off x="801688" y="4716463"/>
            <a:ext cx="11112" cy="4111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7" name="Line 321"/>
          <p:cNvSpPr>
            <a:spLocks noChangeShapeType="1"/>
          </p:cNvSpPr>
          <p:nvPr/>
        </p:nvSpPr>
        <p:spPr bwMode="auto">
          <a:xfrm>
            <a:off x="1441450" y="4530725"/>
            <a:ext cx="6316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3678" name="Group 246"/>
          <p:cNvGrpSpPr>
            <a:grpSpLocks/>
          </p:cNvGrpSpPr>
          <p:nvPr/>
        </p:nvGrpSpPr>
        <p:grpSpPr bwMode="auto">
          <a:xfrm>
            <a:off x="3806825" y="4394200"/>
            <a:ext cx="1055688" cy="360363"/>
            <a:chOff x="3600" y="219"/>
            <a:chExt cx="360" cy="175"/>
          </a:xfrm>
        </p:grpSpPr>
        <p:sp>
          <p:nvSpPr>
            <p:cNvPr id="113698" name="Oval 247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13699" name="Line 248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700" name="Line 249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701" name="Rectangle 250"/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endParaRPr lang="en-US" altLang="en-US">
                <a:latin typeface="Times New Roman" charset="0"/>
              </a:endParaRPr>
            </a:p>
          </p:txBody>
        </p:sp>
        <p:sp>
          <p:nvSpPr>
            <p:cNvPr id="113702" name="Oval 251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grpSp>
          <p:nvGrpSpPr>
            <p:cNvPr id="113703" name="Group 252"/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3708" name="Line 253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09" name="Line 254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10" name="Line 255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3704" name="Group 256"/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3705" name="Line 257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06" name="Line 258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07" name="Line 259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13679" name="AutoShape 350"/>
          <p:cNvSpPr>
            <a:spLocks noChangeArrowheads="1"/>
          </p:cNvSpPr>
          <p:nvPr/>
        </p:nvSpPr>
        <p:spPr bwMode="auto">
          <a:xfrm>
            <a:off x="7286625" y="4325938"/>
            <a:ext cx="889000" cy="485775"/>
          </a:xfrm>
          <a:prstGeom prst="rightArrow">
            <a:avLst>
              <a:gd name="adj1" fmla="val 50000"/>
              <a:gd name="adj2" fmla="val 45752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grpSp>
        <p:nvGrpSpPr>
          <p:cNvPr id="113680" name="Group 335"/>
          <p:cNvGrpSpPr>
            <a:grpSpLocks/>
          </p:cNvGrpSpPr>
          <p:nvPr/>
        </p:nvGrpSpPr>
        <p:grpSpPr bwMode="auto">
          <a:xfrm>
            <a:off x="1404938" y="4360863"/>
            <a:ext cx="2322512" cy="392112"/>
            <a:chOff x="2249" y="3430"/>
            <a:chExt cx="1389" cy="256"/>
          </a:xfrm>
        </p:grpSpPr>
        <p:sp>
          <p:nvSpPr>
            <p:cNvPr id="255309" name="Oval 333"/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5308" name="Rectangle 332"/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3696" name="Oval 331"/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255310" name="Rectangle 334"/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13681" name="Group 341"/>
          <p:cNvGrpSpPr>
            <a:grpSpLocks/>
          </p:cNvGrpSpPr>
          <p:nvPr/>
        </p:nvGrpSpPr>
        <p:grpSpPr bwMode="auto">
          <a:xfrm>
            <a:off x="4910138" y="4248150"/>
            <a:ext cx="2801937" cy="581025"/>
            <a:chOff x="2249" y="3430"/>
            <a:chExt cx="1389" cy="256"/>
          </a:xfrm>
        </p:grpSpPr>
        <p:sp>
          <p:nvSpPr>
            <p:cNvPr id="255318" name="Oval 342"/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5319" name="Rectangle 343"/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3692" name="Oval 344"/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255321" name="Rectangle 345"/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" name="Group 99"/>
          <p:cNvGrpSpPr>
            <a:grpSpLocks/>
          </p:cNvGrpSpPr>
          <p:nvPr/>
        </p:nvGrpSpPr>
        <p:grpSpPr bwMode="auto">
          <a:xfrm>
            <a:off x="239713" y="5111750"/>
            <a:ext cx="8235950" cy="898525"/>
            <a:chOff x="0" y="3803"/>
            <a:chExt cx="5188" cy="566"/>
          </a:xfrm>
        </p:grpSpPr>
        <p:sp>
          <p:nvSpPr>
            <p:cNvPr id="113687" name="Text Box 353"/>
            <p:cNvSpPr txBox="1">
              <a:spLocks noChangeArrowheads="1"/>
            </p:cNvSpPr>
            <p:nvPr/>
          </p:nvSpPr>
          <p:spPr bwMode="auto">
            <a:xfrm>
              <a:off x="0" y="3821"/>
              <a:ext cx="1461" cy="5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charset="0"/>
                </a:rPr>
                <a:t>server sends bits 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charset="0"/>
                </a:rPr>
                <a:t>(fluid) into pipe</a:t>
              </a:r>
            </a:p>
            <a:p>
              <a:pPr algn="ctr">
                <a:lnSpc>
                  <a:spcPct val="85000"/>
                </a:lnSpc>
              </a:pPr>
              <a:endParaRPr lang="en-US" altLang="en-US" sz="2000">
                <a:latin typeface="Gill Sans MT" charset="0"/>
              </a:endParaRPr>
            </a:p>
          </p:txBody>
        </p:sp>
        <p:sp>
          <p:nvSpPr>
            <p:cNvPr id="113688" name="Text Box 336"/>
            <p:cNvSpPr txBox="1">
              <a:spLocks noChangeArrowheads="1"/>
            </p:cNvSpPr>
            <p:nvPr/>
          </p:nvSpPr>
          <p:spPr bwMode="auto">
            <a:xfrm>
              <a:off x="1573" y="3803"/>
              <a:ext cx="1769" cy="5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charset="0"/>
                </a:rPr>
                <a:t> pipe that can carry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charset="0"/>
                </a:rPr>
                <a:t>fluid at rate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charset="0"/>
                </a:rPr>
                <a:t> </a:t>
              </a:r>
              <a:r>
                <a:rPr lang="en-US" altLang="en-US" sz="2000" i="1">
                  <a:latin typeface="Gill Sans MT" charset="0"/>
                </a:rPr>
                <a:t>R</a:t>
              </a:r>
              <a:r>
                <a:rPr lang="en-US" altLang="en-US" sz="2800" i="1" baseline="-25000">
                  <a:latin typeface="Gill Sans MT" charset="0"/>
                </a:rPr>
                <a:t>s</a:t>
              </a:r>
              <a:r>
                <a:rPr lang="en-US" altLang="en-US" sz="2000" i="1" baseline="-25000">
                  <a:latin typeface="Gill Sans MT" charset="0"/>
                </a:rPr>
                <a:t> </a:t>
              </a:r>
              <a:r>
                <a:rPr lang="en-US" altLang="en-US" sz="2000">
                  <a:latin typeface="Gill Sans MT" charset="0"/>
                </a:rPr>
                <a:t>bits/sec)</a:t>
              </a:r>
            </a:p>
          </p:txBody>
        </p:sp>
        <p:sp>
          <p:nvSpPr>
            <p:cNvPr id="113689" name="Text Box 346"/>
            <p:cNvSpPr txBox="1">
              <a:spLocks noChangeArrowheads="1"/>
            </p:cNvSpPr>
            <p:nvPr/>
          </p:nvSpPr>
          <p:spPr bwMode="auto">
            <a:xfrm>
              <a:off x="3328" y="3812"/>
              <a:ext cx="1860" cy="5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charset="0"/>
                </a:rPr>
                <a:t> pipe that can carry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charset="0"/>
                </a:rPr>
                <a:t>fluid at rate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 i="1">
                  <a:latin typeface="Gill Sans MT" charset="0"/>
                </a:rPr>
                <a:t> R</a:t>
              </a:r>
              <a:r>
                <a:rPr lang="en-US" altLang="en-US" sz="2800" i="1" baseline="-25000">
                  <a:latin typeface="Gill Sans MT" charset="0"/>
                </a:rPr>
                <a:t>c</a:t>
              </a:r>
              <a:r>
                <a:rPr lang="en-US" altLang="en-US" sz="2000" i="1" baseline="-25000">
                  <a:latin typeface="Gill Sans MT" charset="0"/>
                </a:rPr>
                <a:t> </a:t>
              </a:r>
              <a:r>
                <a:rPr lang="en-US" altLang="en-US" sz="2000">
                  <a:latin typeface="Gill Sans MT" charset="0"/>
                </a:rPr>
                <a:t>bits/sec)</a:t>
              </a:r>
            </a:p>
          </p:txBody>
        </p:sp>
      </p:grpSp>
      <p:sp>
        <p:nvSpPr>
          <p:cNvPr id="113684" name="AutoShape 351"/>
          <p:cNvSpPr>
            <a:spLocks noChangeArrowheads="1"/>
          </p:cNvSpPr>
          <p:nvPr/>
        </p:nvSpPr>
        <p:spPr bwMode="auto">
          <a:xfrm>
            <a:off x="3732213" y="4308475"/>
            <a:ext cx="1279525" cy="485775"/>
          </a:xfrm>
          <a:prstGeom prst="rightArrow">
            <a:avLst>
              <a:gd name="adj1" fmla="val 50000"/>
              <a:gd name="adj2" fmla="val 6585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>
              <a:latin typeface="Times New Roman" charset="0"/>
            </a:endParaRPr>
          </a:p>
        </p:txBody>
      </p:sp>
      <p:sp>
        <p:nvSpPr>
          <p:cNvPr id="113685" name="AutoShape 349"/>
          <p:cNvSpPr>
            <a:spLocks noChangeArrowheads="1"/>
          </p:cNvSpPr>
          <p:nvPr/>
        </p:nvSpPr>
        <p:spPr bwMode="auto">
          <a:xfrm flipV="1">
            <a:off x="508000" y="4064000"/>
            <a:ext cx="974725" cy="720725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5756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679" grpId="0" animBg="1"/>
      <p:bldP spid="113684" grpId="0" animBg="1"/>
      <p:bldP spid="113685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347"/>
          <p:cNvGrpSpPr>
            <a:grpSpLocks/>
          </p:cNvGrpSpPr>
          <p:nvPr/>
        </p:nvGrpSpPr>
        <p:grpSpPr bwMode="auto">
          <a:xfrm>
            <a:off x="4305300" y="4449763"/>
            <a:ext cx="912813" cy="415925"/>
            <a:chOff x="1871277" y="1576300"/>
            <a:chExt cx="1128371" cy="437861"/>
          </a:xfrm>
        </p:grpSpPr>
        <p:sp>
          <p:nvSpPr>
            <p:cNvPr id="158" name="Oval 157"/>
            <p:cNvSpPr/>
            <p:nvPr/>
          </p:nvSpPr>
          <p:spPr bwMode="auto">
            <a:xfrm flipV="1">
              <a:off x="1875202" y="1694956"/>
              <a:ext cx="1124446" cy="319205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59" name="Rectangle 158"/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0" name="Oval 159"/>
            <p:cNvSpPr/>
            <p:nvPr/>
          </p:nvSpPr>
          <p:spPr bwMode="auto">
            <a:xfrm flipV="1">
              <a:off x="1871277" y="1576300"/>
              <a:ext cx="1124446" cy="31920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61" name="Freeform 160"/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2" name="Freeform 161"/>
            <p:cNvSpPr/>
            <p:nvPr/>
          </p:nvSpPr>
          <p:spPr bwMode="auto">
            <a:xfrm>
              <a:off x="2102838" y="1633122"/>
              <a:ext cx="661324" cy="111972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3" name="Freeform 162"/>
            <p:cNvSpPr/>
            <p:nvPr/>
          </p:nvSpPr>
          <p:spPr bwMode="auto">
            <a:xfrm>
              <a:off x="2536526" y="1728381"/>
              <a:ext cx="245297" cy="9693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4" name="Freeform 163"/>
            <p:cNvSpPr/>
            <p:nvPr/>
          </p:nvSpPr>
          <p:spPr bwMode="auto">
            <a:xfrm>
              <a:off x="2089102" y="1730053"/>
              <a:ext cx="241373" cy="9693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65" name="Straight Connector 164"/>
            <p:cNvCxnSpPr>
              <a:endCxn id="160" idx="2"/>
            </p:cNvCxnSpPr>
            <p:nvPr/>
          </p:nvCxnSpPr>
          <p:spPr bwMode="auto">
            <a:xfrm flipH="1" flipV="1">
              <a:off x="1871277" y="1736738"/>
              <a:ext cx="3925" cy="12367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/>
            <p:cNvCxnSpPr/>
            <p:nvPr/>
          </p:nvCxnSpPr>
          <p:spPr bwMode="auto">
            <a:xfrm flipH="1" flipV="1">
              <a:off x="2995723" y="1735066"/>
              <a:ext cx="3925" cy="12367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4690" name="Group 347"/>
          <p:cNvGrpSpPr>
            <a:grpSpLocks/>
          </p:cNvGrpSpPr>
          <p:nvPr/>
        </p:nvGrpSpPr>
        <p:grpSpPr bwMode="auto">
          <a:xfrm>
            <a:off x="4259263" y="2581275"/>
            <a:ext cx="911225" cy="415925"/>
            <a:chOff x="1871277" y="1576300"/>
            <a:chExt cx="1128371" cy="437861"/>
          </a:xfrm>
        </p:grpSpPr>
        <p:sp>
          <p:nvSpPr>
            <p:cNvPr id="148" name="Oval 147"/>
            <p:cNvSpPr/>
            <p:nvPr/>
          </p:nvSpPr>
          <p:spPr bwMode="auto">
            <a:xfrm flipV="1">
              <a:off x="1875209" y="1694958"/>
              <a:ext cx="1124439" cy="319203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49" name="Rectangle 148"/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0" name="Oval 149"/>
            <p:cNvSpPr/>
            <p:nvPr/>
          </p:nvSpPr>
          <p:spPr bwMode="auto">
            <a:xfrm flipV="1">
              <a:off x="1871277" y="1576300"/>
              <a:ext cx="1124439" cy="31920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51" name="Freeform 150"/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2" name="Freeform 151"/>
            <p:cNvSpPr/>
            <p:nvPr/>
          </p:nvSpPr>
          <p:spPr bwMode="auto">
            <a:xfrm>
              <a:off x="2103242" y="1633122"/>
              <a:ext cx="662475" cy="11197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3" name="Freeform 152"/>
            <p:cNvSpPr/>
            <p:nvPr/>
          </p:nvSpPr>
          <p:spPr bwMode="auto">
            <a:xfrm>
              <a:off x="2537684" y="1728382"/>
              <a:ext cx="243760" cy="96931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4" name="Freeform 153"/>
            <p:cNvSpPr/>
            <p:nvPr/>
          </p:nvSpPr>
          <p:spPr bwMode="auto">
            <a:xfrm>
              <a:off x="2089481" y="1730053"/>
              <a:ext cx="241794" cy="96931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55" name="Straight Connector 154"/>
            <p:cNvCxnSpPr>
              <a:endCxn id="150" idx="2"/>
            </p:cNvCxnSpPr>
            <p:nvPr/>
          </p:nvCxnSpPr>
          <p:spPr bwMode="auto">
            <a:xfrm flipH="1" flipV="1">
              <a:off x="1871277" y="1736738"/>
              <a:ext cx="3932" cy="12367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/>
            <p:cNvCxnSpPr/>
            <p:nvPr/>
          </p:nvCxnSpPr>
          <p:spPr bwMode="auto">
            <a:xfrm flipH="1" flipV="1">
              <a:off x="2995716" y="1735067"/>
              <a:ext cx="3932" cy="123671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694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522288" y="120424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 smtClean="0">
                <a:ea typeface="ＭＳ Ｐゴシック" charset="-128"/>
              </a:rPr>
              <a:t>Throughput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14695" name="Rectangle 4"/>
          <p:cNvSpPr>
            <a:spLocks noGrp="1" noChangeArrowheads="1"/>
          </p:cNvSpPr>
          <p:nvPr>
            <p:ph type="body" idx="4294967295"/>
          </p:nvPr>
        </p:nvSpPr>
        <p:spPr>
          <a:xfrm>
            <a:off x="993775" y="1447800"/>
            <a:ext cx="8150225" cy="554038"/>
          </a:xfrm>
        </p:spPr>
        <p:txBody>
          <a:bodyPr/>
          <a:lstStyle/>
          <a:p>
            <a:pPr eaLnBrk="1" hangingPunct="1"/>
            <a:r>
              <a:rPr lang="en-US" altLang="en-US" i="1">
                <a:solidFill>
                  <a:srgbClr val="CC0000"/>
                </a:solidFill>
                <a:ea typeface="ＭＳ Ｐゴシック" charset="-128"/>
              </a:rPr>
              <a:t>R</a:t>
            </a:r>
            <a:r>
              <a:rPr lang="en-US" altLang="en-US" i="1" baseline="-25000">
                <a:solidFill>
                  <a:srgbClr val="CC0000"/>
                </a:solidFill>
                <a:ea typeface="ＭＳ Ｐゴシック" charset="-128"/>
              </a:rPr>
              <a:t>s</a:t>
            </a:r>
            <a:r>
              <a:rPr lang="en-US" altLang="en-US" i="1">
                <a:solidFill>
                  <a:srgbClr val="CC0000"/>
                </a:solidFill>
                <a:ea typeface="ＭＳ Ｐゴシック" charset="-128"/>
              </a:rPr>
              <a:t> &lt; R</a:t>
            </a:r>
            <a:r>
              <a:rPr lang="en-US" altLang="en-US" i="1" baseline="-25000">
                <a:solidFill>
                  <a:srgbClr val="CC0000"/>
                </a:solidFill>
                <a:ea typeface="ＭＳ Ｐゴシック" charset="-128"/>
              </a:rPr>
              <a:t>c</a:t>
            </a:r>
            <a:r>
              <a:rPr lang="en-US" altLang="en-US" i="1">
                <a:solidFill>
                  <a:srgbClr val="FF3300"/>
                </a:solidFill>
                <a:ea typeface="ＭＳ Ｐゴシック" charset="-128"/>
              </a:rPr>
              <a:t>  </a:t>
            </a:r>
            <a:r>
              <a:rPr lang="en-US" altLang="en-US">
                <a:ea typeface="ＭＳ Ｐゴシック" charset="-128"/>
              </a:rPr>
              <a:t>What is average end-end throughput?</a:t>
            </a:r>
          </a:p>
        </p:txBody>
      </p:sp>
      <p:grpSp>
        <p:nvGrpSpPr>
          <p:cNvPr id="114693" name="Group 140"/>
          <p:cNvGrpSpPr>
            <a:grpSpLocks/>
          </p:cNvGrpSpPr>
          <p:nvPr/>
        </p:nvGrpSpPr>
        <p:grpSpPr bwMode="auto">
          <a:xfrm>
            <a:off x="1614488" y="2254250"/>
            <a:ext cx="352425" cy="876300"/>
            <a:chOff x="4140" y="429"/>
            <a:chExt cx="1425" cy="2396"/>
          </a:xfrm>
        </p:grpSpPr>
        <p:sp>
          <p:nvSpPr>
            <p:cNvPr id="114786" name="Freeform 14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7" name="Rectangle 142"/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88" name="Freeform 14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9" name="Freeform 14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0" name="Rectangle 145"/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91" name="Group 14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816" name="AutoShape 147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7" name="AutoShape 148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2" name="Rectangle 149"/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93" name="Group 15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814" name="AutoShape 151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5" name="AutoShape 152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4" name="Rectangle 153"/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95" name="Rectangle 154"/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96" name="Group 15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812" name="AutoShape 15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3" name="AutoShape 157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7" name="Freeform 15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798" name="Group 15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810" name="AutoShape 160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1" name="AutoShape 161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9" name="Rectangle 162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0" name="Freeform 16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1" name="Freeform 16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2" name="Oval 165"/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3" name="Freeform 16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4" name="AutoShape 167"/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5" name="AutoShape 168"/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6" name="Oval 169"/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7" name="Oval 170"/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4808" name="Oval 171"/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9" name="Rectangle 172"/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4696" name="Group 34"/>
          <p:cNvGrpSpPr>
            <a:grpSpLocks/>
          </p:cNvGrpSpPr>
          <p:nvPr/>
        </p:nvGrpSpPr>
        <p:grpSpPr bwMode="auto">
          <a:xfrm>
            <a:off x="2066925" y="2606675"/>
            <a:ext cx="2136775" cy="307975"/>
            <a:chOff x="2249" y="3430"/>
            <a:chExt cx="1389" cy="256"/>
          </a:xfrm>
        </p:grpSpPr>
        <p:sp>
          <p:nvSpPr>
            <p:cNvPr id="256035" name="Oval 35"/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6036" name="Rectangle 36"/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4784" name="Oval 37"/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56038" name="Rectangle 38"/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4697" name="Text Box 39"/>
          <p:cNvSpPr txBox="1">
            <a:spLocks noChangeArrowheads="1"/>
          </p:cNvSpPr>
          <p:nvPr/>
        </p:nvSpPr>
        <p:spPr bwMode="auto">
          <a:xfrm>
            <a:off x="1855788" y="2562225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  R</a:t>
            </a:r>
            <a:r>
              <a:rPr lang="en-US" altLang="en-US" sz="2800" baseline="-25000"/>
              <a:t>s</a:t>
            </a:r>
            <a:r>
              <a:rPr lang="en-US" altLang="en-US" sz="2000" baseline="-25000"/>
              <a:t> </a:t>
            </a:r>
            <a:r>
              <a:rPr lang="en-US" altLang="en-US" sz="2000"/>
              <a:t>bits/sec</a:t>
            </a:r>
          </a:p>
        </p:txBody>
      </p:sp>
      <p:sp>
        <p:nvSpPr>
          <p:cNvPr id="114698" name="AutoShape 42"/>
          <p:cNvSpPr>
            <a:spLocks noChangeArrowheads="1"/>
          </p:cNvSpPr>
          <p:nvPr/>
        </p:nvSpPr>
        <p:spPr bwMode="auto">
          <a:xfrm flipV="1">
            <a:off x="1255713" y="237490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en-US"/>
          </a:p>
        </p:txBody>
      </p:sp>
      <p:sp>
        <p:nvSpPr>
          <p:cNvPr id="114699" name="AutoShape 43"/>
          <p:cNvSpPr>
            <a:spLocks noChangeArrowheads="1"/>
          </p:cNvSpPr>
          <p:nvPr/>
        </p:nvSpPr>
        <p:spPr bwMode="auto">
          <a:xfrm>
            <a:off x="7489825" y="2581275"/>
            <a:ext cx="817563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14700" name="Group 54"/>
          <p:cNvGrpSpPr>
            <a:grpSpLocks/>
          </p:cNvGrpSpPr>
          <p:nvPr/>
        </p:nvGrpSpPr>
        <p:grpSpPr bwMode="auto">
          <a:xfrm>
            <a:off x="5440363" y="2473325"/>
            <a:ext cx="2790825" cy="569913"/>
            <a:chOff x="3130" y="3069"/>
            <a:chExt cx="1911" cy="366"/>
          </a:xfrm>
        </p:grpSpPr>
        <p:grpSp>
          <p:nvGrpSpPr>
            <p:cNvPr id="114776" name="Group 45"/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256046" name="Oval 46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47" name="Rectangle 47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80" name="Oval 48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56049" name="Rectangle 49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77" name="Text Box 50"/>
            <p:cNvSpPr txBox="1">
              <a:spLocks noChangeArrowheads="1"/>
            </p:cNvSpPr>
            <p:nvPr/>
          </p:nvSpPr>
          <p:spPr bwMode="auto">
            <a:xfrm>
              <a:off x="3181" y="3135"/>
              <a:ext cx="186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2000"/>
                <a:t>R</a:t>
              </a:r>
              <a:r>
                <a:rPr lang="en-US" altLang="en-US" sz="2800" baseline="-25000"/>
                <a:t>c</a:t>
              </a:r>
              <a:r>
                <a:rPr lang="en-US" altLang="en-US" sz="2000" baseline="-25000"/>
                <a:t> </a:t>
              </a:r>
              <a:r>
                <a:rPr lang="en-US" altLang="en-US" sz="2000"/>
                <a:t>bits/sec</a:t>
              </a:r>
            </a:p>
          </p:txBody>
        </p:sp>
      </p:grpSp>
      <p:sp>
        <p:nvSpPr>
          <p:cNvPr id="25623" name="Rectangle 56"/>
          <p:cNvSpPr>
            <a:spLocks noChangeArrowheads="1"/>
          </p:cNvSpPr>
          <p:nvPr/>
        </p:nvSpPr>
        <p:spPr bwMode="auto">
          <a:xfrm>
            <a:off x="555625" y="3330575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en-US" sz="2800" i="1">
                <a:solidFill>
                  <a:srgbClr val="CC0000"/>
                </a:solidFill>
                <a:latin typeface="Gill Sans MT" charset="0"/>
              </a:rPr>
              <a:t>R</a:t>
            </a:r>
            <a:r>
              <a:rPr lang="en-US" altLang="en-US" sz="2800" i="1" baseline="-25000">
                <a:solidFill>
                  <a:srgbClr val="CC0000"/>
                </a:solidFill>
                <a:latin typeface="Gill Sans MT" charset="0"/>
              </a:rPr>
              <a:t>s</a:t>
            </a:r>
            <a:r>
              <a:rPr lang="en-US" altLang="en-US" sz="2800" i="1">
                <a:solidFill>
                  <a:srgbClr val="CC0000"/>
                </a:solidFill>
                <a:latin typeface="Gill Sans MT" charset="0"/>
              </a:rPr>
              <a:t> &gt; R</a:t>
            </a:r>
            <a:r>
              <a:rPr lang="en-US" altLang="en-US" sz="2800" i="1" baseline="-25000">
                <a:solidFill>
                  <a:srgbClr val="CC0000"/>
                </a:solidFill>
                <a:latin typeface="Gill Sans MT" charset="0"/>
              </a:rPr>
              <a:t>c</a:t>
            </a:r>
            <a:r>
              <a:rPr lang="en-US" altLang="en-US" sz="2800" i="1">
                <a:solidFill>
                  <a:srgbClr val="FF3300"/>
                </a:solidFill>
                <a:latin typeface="Gill Sans MT" charset="0"/>
              </a:rPr>
              <a:t>  </a:t>
            </a:r>
            <a:r>
              <a:rPr lang="en-US" altLang="en-US" sz="2800">
                <a:latin typeface="Gill Sans MT" charset="0"/>
              </a:rPr>
              <a:t>What is average end-end throughput?</a:t>
            </a:r>
          </a:p>
        </p:txBody>
      </p:sp>
      <p:grpSp>
        <p:nvGrpSpPr>
          <p:cNvPr id="13" name="Group 209"/>
          <p:cNvGrpSpPr>
            <a:grpSpLocks/>
          </p:cNvGrpSpPr>
          <p:nvPr/>
        </p:nvGrpSpPr>
        <p:grpSpPr bwMode="auto">
          <a:xfrm>
            <a:off x="295275" y="5167313"/>
            <a:ext cx="8577263" cy="1211262"/>
            <a:chOff x="186" y="3255"/>
            <a:chExt cx="5403" cy="763"/>
          </a:xfrm>
        </p:grpSpPr>
        <p:sp>
          <p:nvSpPr>
            <p:cNvPr id="114773" name="Rectangle 102"/>
            <p:cNvSpPr>
              <a:spLocks noChangeArrowheads="1"/>
            </p:cNvSpPr>
            <p:nvPr/>
          </p:nvSpPr>
          <p:spPr bwMode="auto">
            <a:xfrm>
              <a:off x="186" y="3378"/>
              <a:ext cx="5403" cy="64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Gill Sans MT" charset="0"/>
              </a:endParaRPr>
            </a:p>
          </p:txBody>
        </p:sp>
        <p:sp>
          <p:nvSpPr>
            <p:cNvPr id="114774" name="Text Box 101"/>
            <p:cNvSpPr txBox="1">
              <a:spLocks noChangeArrowheads="1"/>
            </p:cNvSpPr>
            <p:nvPr/>
          </p:nvSpPr>
          <p:spPr bwMode="auto">
            <a:xfrm>
              <a:off x="186" y="3549"/>
              <a:ext cx="538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800">
                  <a:latin typeface="Calibri" charset="0"/>
                  <a:ea typeface="Calibri" charset="0"/>
                  <a:cs typeface="Calibri" charset="0"/>
                </a:rPr>
                <a:t>link on end-end path that constrains  end-end throughput</a:t>
              </a:r>
            </a:p>
          </p:txBody>
        </p:sp>
        <p:sp>
          <p:nvSpPr>
            <p:cNvPr id="114775" name="Text Box 104"/>
            <p:cNvSpPr txBox="1">
              <a:spLocks noChangeArrowheads="1"/>
            </p:cNvSpPr>
            <p:nvPr/>
          </p:nvSpPr>
          <p:spPr bwMode="auto">
            <a:xfrm>
              <a:off x="466" y="3255"/>
              <a:ext cx="1403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2800" i="1">
                  <a:solidFill>
                    <a:srgbClr val="CC0000"/>
                  </a:solidFill>
                  <a:latin typeface="Gill Sans MT" charset="0"/>
                </a:rPr>
                <a:t>bottleneck link</a:t>
              </a:r>
            </a:p>
          </p:txBody>
        </p:sp>
      </p:grpSp>
      <p:sp>
        <p:nvSpPr>
          <p:cNvPr id="114703" name="AutoShape 51"/>
          <p:cNvSpPr>
            <a:spLocks noChangeArrowheads="1"/>
          </p:cNvSpPr>
          <p:nvPr/>
        </p:nvSpPr>
        <p:spPr bwMode="auto">
          <a:xfrm>
            <a:off x="4205288" y="257492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14704" name="Group 132"/>
          <p:cNvGrpSpPr>
            <a:grpSpLocks/>
          </p:cNvGrpSpPr>
          <p:nvPr/>
        </p:nvGrpSpPr>
        <p:grpSpPr bwMode="auto">
          <a:xfrm flipH="1">
            <a:off x="8232775" y="2420938"/>
            <a:ext cx="871538" cy="885825"/>
            <a:chOff x="-44" y="1473"/>
            <a:chExt cx="981" cy="1105"/>
          </a:xfrm>
        </p:grpSpPr>
        <p:pic>
          <p:nvPicPr>
            <p:cNvPr id="114771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772" name="Freeform 13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4705" name="AutoShape 327"/>
          <p:cNvSpPr>
            <a:spLocks noChangeArrowheads="1"/>
          </p:cNvSpPr>
          <p:nvPr/>
        </p:nvSpPr>
        <p:spPr bwMode="auto">
          <a:xfrm>
            <a:off x="1168400" y="211772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5" name="Group 206"/>
          <p:cNvGrpSpPr>
            <a:grpSpLocks/>
          </p:cNvGrpSpPr>
          <p:nvPr/>
        </p:nvGrpSpPr>
        <p:grpSpPr bwMode="auto">
          <a:xfrm>
            <a:off x="1230313" y="3927475"/>
            <a:ext cx="7935912" cy="1166813"/>
            <a:chOff x="775" y="2474"/>
            <a:chExt cx="4999" cy="735"/>
          </a:xfrm>
        </p:grpSpPr>
        <p:grpSp>
          <p:nvGrpSpPr>
            <p:cNvPr id="114708" name="Group 173"/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114739" name="Freeform 174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40" name="Rectangle 175"/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41" name="Freeform 176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42" name="Freeform 177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43" name="Rectangle 178"/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14744" name="Group 179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14769" name="AutoShape 180"/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70" name="AutoShape 181"/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45" name="Rectangle 182"/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14746" name="Group 183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14767" name="AutoShape 184"/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68" name="AutoShape 185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47" name="Rectangle 186"/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48" name="Rectangle 187"/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14749" name="Group 188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4765" name="AutoShape 189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66" name="AutoShape 190"/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50" name="Freeform 191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4751" name="Group 192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4763" name="AutoShape 193"/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64" name="AutoShape 194"/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52" name="Rectangle 195"/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3" name="Freeform 196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54" name="Freeform 197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55" name="Oval 198"/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6" name="Freeform 199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57" name="AutoShape 200"/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8" name="AutoShape 201"/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9" name="Oval 202"/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60" name="Oval 203"/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114761" name="Oval 204"/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62" name="Rectangle 205"/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09" name="Line 57"/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710" name="Group 58"/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114730" name="Line 6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731" name="Line 6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732" name="Rectangle 6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grpSp>
            <p:nvGrpSpPr>
              <p:cNvPr id="114733" name="Group 64"/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114737" name="Line 6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738" name="Line 6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4734" name="Group 68"/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114735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736" name="Line 7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114711" name="AutoShape 90"/>
            <p:cNvSpPr>
              <a:spLocks noChangeArrowheads="1"/>
            </p:cNvSpPr>
            <p:nvPr/>
          </p:nvSpPr>
          <p:spPr bwMode="auto">
            <a:xfrm>
              <a:off x="4741" y="2812"/>
              <a:ext cx="515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12" name="Group 92"/>
            <p:cNvGrpSpPr>
              <a:grpSpLocks/>
            </p:cNvGrpSpPr>
            <p:nvPr/>
          </p:nvGrpSpPr>
          <p:grpSpPr bwMode="auto">
            <a:xfrm>
              <a:off x="1328" y="2707"/>
              <a:ext cx="1347" cy="359"/>
              <a:chOff x="2249" y="3430"/>
              <a:chExt cx="1389" cy="256"/>
            </a:xfrm>
          </p:grpSpPr>
          <p:sp>
            <p:nvSpPr>
              <p:cNvPr id="256093" name="Oval 93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94" name="Rectangle 94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28" name="Oval 95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56096" name="Rectangle 96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13" name="Text Box 97"/>
            <p:cNvSpPr txBox="1">
              <a:spLocks noChangeArrowheads="1"/>
            </p:cNvSpPr>
            <p:nvPr/>
          </p:nvSpPr>
          <p:spPr bwMode="auto">
            <a:xfrm>
              <a:off x="1313" y="278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2000"/>
                <a:t>R</a:t>
              </a:r>
              <a:r>
                <a:rPr lang="en-US" altLang="en-US" sz="2800" baseline="-25000"/>
                <a:t>s</a:t>
              </a:r>
              <a:r>
                <a:rPr lang="en-US" altLang="en-US" sz="2000" baseline="-25000"/>
                <a:t> </a:t>
              </a:r>
              <a:r>
                <a:rPr lang="en-US" altLang="en-US" sz="2000"/>
                <a:t>bits/sec</a:t>
              </a:r>
            </a:p>
          </p:txBody>
        </p:sp>
        <p:grpSp>
          <p:nvGrpSpPr>
            <p:cNvPr id="114714" name="Group 83"/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256084" name="Oval 84"/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85" name="Rectangle 85"/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24" name="Oval 86"/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56087" name="Rectangle 87"/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15" name="Text Box 88"/>
            <p:cNvSpPr txBox="1">
              <a:spLocks noChangeArrowheads="1"/>
            </p:cNvSpPr>
            <p:nvPr/>
          </p:nvSpPr>
          <p:spPr bwMode="auto">
            <a:xfrm>
              <a:off x="3475" y="280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2000"/>
                <a:t>  R</a:t>
              </a:r>
              <a:r>
                <a:rPr lang="en-US" altLang="en-US" sz="2800" baseline="-25000"/>
                <a:t>c</a:t>
              </a:r>
              <a:r>
                <a:rPr lang="en-US" altLang="en-US" sz="2000" baseline="-25000"/>
                <a:t> </a:t>
              </a:r>
              <a:r>
                <a:rPr lang="en-US" altLang="en-US" sz="2000"/>
                <a:t>bits/sec</a:t>
              </a:r>
            </a:p>
          </p:txBody>
        </p:sp>
        <p:sp>
          <p:nvSpPr>
            <p:cNvPr id="114716" name="AutoShape 98"/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17" name="AutoShape 89"/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en-US"/>
            </a:p>
          </p:txBody>
        </p:sp>
        <p:grpSp>
          <p:nvGrpSpPr>
            <p:cNvPr id="114718" name="Group 135"/>
            <p:cNvGrpSpPr>
              <a:grpSpLocks/>
            </p:cNvGrpSpPr>
            <p:nvPr/>
          </p:nvGrpSpPr>
          <p:grpSpPr bwMode="auto">
            <a:xfrm flipH="1">
              <a:off x="5225" y="2651"/>
              <a:ext cx="549" cy="558"/>
              <a:chOff x="-44" y="1473"/>
              <a:chExt cx="981" cy="1105"/>
            </a:xfrm>
          </p:grpSpPr>
          <p:pic>
            <p:nvPicPr>
              <p:cNvPr id="114720" name="Picture 13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4721" name="Freeform 137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14719" name="AutoShape 327"/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976969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23898" y="191862"/>
            <a:ext cx="7772400" cy="903287"/>
          </a:xfrm>
        </p:spPr>
        <p:txBody>
          <a:bodyPr/>
          <a:lstStyle/>
          <a:p>
            <a:pPr eaLnBrk="1" hangingPunct="1"/>
            <a:r>
              <a:rPr lang="en-US" altLang="en-US" sz="4000">
                <a:ea typeface="ＭＳ Ｐゴシック" charset="-128"/>
              </a:rPr>
              <a:t>Throughput: Internet scenario</a:t>
            </a:r>
          </a:p>
        </p:txBody>
      </p:sp>
      <p:sp>
        <p:nvSpPr>
          <p:cNvPr id="115762" name="Rectangle 523"/>
          <p:cNvSpPr>
            <a:spLocks noGrp="1" noChangeArrowheads="1"/>
          </p:cNvSpPr>
          <p:nvPr>
            <p:ph type="body" idx="4294967295"/>
          </p:nvPr>
        </p:nvSpPr>
        <p:spPr>
          <a:xfrm>
            <a:off x="269142" y="1982435"/>
            <a:ext cx="4206621" cy="41148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per-connection end-end throughput: </a:t>
            </a:r>
            <a:r>
              <a:rPr lang="en-US" altLang="en-US" i="1" dirty="0">
                <a:ea typeface="ＭＳ Ｐゴシック" charset="-128"/>
              </a:rPr>
              <a:t>min(</a:t>
            </a:r>
            <a:r>
              <a:rPr lang="en-US" altLang="en-US" i="1" dirty="0" err="1">
                <a:ea typeface="ＭＳ Ｐゴシック" charset="-128"/>
              </a:rPr>
              <a:t>R</a:t>
            </a:r>
            <a:r>
              <a:rPr lang="en-US" altLang="en-US" i="1" baseline="-25000" dirty="0" err="1">
                <a:ea typeface="ＭＳ Ｐゴシック" charset="-128"/>
              </a:rPr>
              <a:t>c</a:t>
            </a:r>
            <a:r>
              <a:rPr lang="en-US" altLang="en-US" i="1" dirty="0" err="1">
                <a:ea typeface="ＭＳ Ｐゴシック" charset="-128"/>
              </a:rPr>
              <a:t>,R</a:t>
            </a:r>
            <a:r>
              <a:rPr lang="en-US" altLang="en-US" i="1" baseline="-25000" dirty="0" err="1">
                <a:ea typeface="ＭＳ Ｐゴシック" charset="-128"/>
              </a:rPr>
              <a:t>s</a:t>
            </a:r>
            <a:r>
              <a:rPr lang="en-US" altLang="en-US" i="1" dirty="0" err="1">
                <a:ea typeface="ＭＳ Ｐゴシック" charset="-128"/>
              </a:rPr>
              <a:t>,R</a:t>
            </a:r>
            <a:r>
              <a:rPr lang="en-US" altLang="en-US" i="1" dirty="0">
                <a:ea typeface="ＭＳ Ｐゴシック" charset="-128"/>
              </a:rPr>
              <a:t>/10</a:t>
            </a:r>
            <a:r>
              <a:rPr lang="en-US" altLang="en-US" i="1" dirty="0" smtClean="0">
                <a:ea typeface="ＭＳ Ｐゴシック" charset="-128"/>
              </a:rPr>
              <a:t>)</a:t>
            </a:r>
          </a:p>
          <a:p>
            <a:pPr eaLnBrk="1" hangingPunct="1"/>
            <a:endParaRPr lang="en-US" altLang="en-US" i="1" dirty="0">
              <a:ea typeface="ＭＳ Ｐゴシック" charset="-128"/>
            </a:endParaRPr>
          </a:p>
          <a:p>
            <a:pPr eaLnBrk="1" hangingPunct="1"/>
            <a:r>
              <a:rPr lang="en-US" altLang="en-US" dirty="0">
                <a:ea typeface="ＭＳ Ｐゴシック" charset="-128"/>
              </a:rPr>
              <a:t>in practice: </a:t>
            </a:r>
            <a:r>
              <a:rPr lang="en-US" altLang="en-US" i="1" dirty="0" err="1">
                <a:ea typeface="ＭＳ Ｐゴシック" charset="-128"/>
              </a:rPr>
              <a:t>R</a:t>
            </a:r>
            <a:r>
              <a:rPr lang="en-US" altLang="en-US" i="1" baseline="-25000" dirty="0" err="1">
                <a:ea typeface="ＭＳ Ｐゴシック" charset="-128"/>
              </a:rPr>
              <a:t>c</a:t>
            </a:r>
            <a:r>
              <a:rPr lang="en-US" altLang="en-US" dirty="0">
                <a:ea typeface="ＭＳ Ｐゴシック" charset="-128"/>
              </a:rPr>
              <a:t> or </a:t>
            </a:r>
            <a:r>
              <a:rPr lang="en-US" altLang="en-US" i="1" dirty="0" err="1">
                <a:ea typeface="ＭＳ Ｐゴシック" charset="-128"/>
              </a:rPr>
              <a:t>R</a:t>
            </a:r>
            <a:r>
              <a:rPr lang="en-US" altLang="en-US" i="1" baseline="-25000" dirty="0" err="1">
                <a:ea typeface="ＭＳ Ｐゴシック" charset="-128"/>
              </a:rPr>
              <a:t>s</a:t>
            </a:r>
            <a:r>
              <a:rPr lang="en-US" altLang="en-US" dirty="0">
                <a:ea typeface="ＭＳ Ｐゴシック" charset="-128"/>
              </a:rPr>
              <a:t> is often bottleneck</a:t>
            </a:r>
          </a:p>
        </p:txBody>
      </p:sp>
      <p:sp>
        <p:nvSpPr>
          <p:cNvPr id="115716" name="Text Box 44"/>
          <p:cNvSpPr txBox="1">
            <a:spLocks noChangeArrowheads="1"/>
          </p:cNvSpPr>
          <p:nvPr/>
        </p:nvSpPr>
        <p:spPr bwMode="auto">
          <a:xfrm>
            <a:off x="4527550" y="5635625"/>
            <a:ext cx="44640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10 connections (fairly) share backbone bottleneck link </a:t>
            </a:r>
            <a:r>
              <a:rPr lang="en-US" altLang="en-US" sz="2000" i="1"/>
              <a:t>R</a:t>
            </a:r>
            <a:r>
              <a:rPr lang="en-US" altLang="en-US" sz="2000" baseline="-25000"/>
              <a:t> </a:t>
            </a:r>
            <a:r>
              <a:rPr lang="en-US" altLang="en-US" sz="2000"/>
              <a:t>bits/sec</a:t>
            </a:r>
          </a:p>
        </p:txBody>
      </p:sp>
      <p:sp>
        <p:nvSpPr>
          <p:cNvPr id="115717" name="Freeform 296"/>
          <p:cNvSpPr>
            <a:spLocks/>
          </p:cNvSpPr>
          <p:nvPr/>
        </p:nvSpPr>
        <p:spPr bwMode="auto">
          <a:xfrm>
            <a:off x="4883150" y="2720975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18" name="Text Box 35"/>
          <p:cNvSpPr txBox="1">
            <a:spLocks noChangeArrowheads="1"/>
          </p:cNvSpPr>
          <p:nvPr/>
        </p:nvSpPr>
        <p:spPr bwMode="auto">
          <a:xfrm>
            <a:off x="4746625" y="2344738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s</a:t>
            </a:r>
            <a:endParaRPr lang="en-US" altLang="en-US" sz="2000"/>
          </a:p>
        </p:txBody>
      </p:sp>
      <p:sp>
        <p:nvSpPr>
          <p:cNvPr id="257064" name="Oval 40"/>
          <p:cNvSpPr>
            <a:spLocks noChangeArrowheads="1"/>
          </p:cNvSpPr>
          <p:nvPr/>
        </p:nvSpPr>
        <p:spPr bwMode="auto">
          <a:xfrm rot="5400000">
            <a:off x="6611144" y="3772694"/>
            <a:ext cx="50800" cy="525462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065" name="Rectangle 41"/>
          <p:cNvSpPr>
            <a:spLocks noChangeArrowheads="1"/>
          </p:cNvSpPr>
          <p:nvPr/>
        </p:nvSpPr>
        <p:spPr bwMode="auto">
          <a:xfrm rot="5400000">
            <a:off x="6144419" y="3278982"/>
            <a:ext cx="984250" cy="52546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21" name="Oval 42"/>
          <p:cNvSpPr>
            <a:spLocks noChangeArrowheads="1"/>
          </p:cNvSpPr>
          <p:nvPr/>
        </p:nvSpPr>
        <p:spPr bwMode="auto">
          <a:xfrm rot="5400000">
            <a:off x="6615113" y="2794000"/>
            <a:ext cx="52387" cy="525463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257067" name="Rectangle 43"/>
          <p:cNvSpPr>
            <a:spLocks noChangeArrowheads="1"/>
          </p:cNvSpPr>
          <p:nvPr/>
        </p:nvSpPr>
        <p:spPr bwMode="auto">
          <a:xfrm rot="5400000">
            <a:off x="6615113" y="3765550"/>
            <a:ext cx="31750" cy="5111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055" name="Oval 31"/>
          <p:cNvSpPr>
            <a:spLocks noChangeArrowheads="1"/>
          </p:cNvSpPr>
          <p:nvPr/>
        </p:nvSpPr>
        <p:spPr bwMode="auto">
          <a:xfrm rot="1792560">
            <a:off x="5621338" y="2668588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056" name="Rectangle 32"/>
          <p:cNvSpPr>
            <a:spLocks noChangeArrowheads="1"/>
          </p:cNvSpPr>
          <p:nvPr/>
        </p:nvSpPr>
        <p:spPr bwMode="auto">
          <a:xfrm rot="1792560">
            <a:off x="4956175" y="2465388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25" name="Oval 33"/>
          <p:cNvSpPr>
            <a:spLocks noChangeArrowheads="1"/>
          </p:cNvSpPr>
          <p:nvPr/>
        </p:nvSpPr>
        <p:spPr bwMode="auto">
          <a:xfrm rot="1792560">
            <a:off x="4991100" y="22653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257058" name="Rectangle 34"/>
          <p:cNvSpPr>
            <a:spLocks noChangeArrowheads="1"/>
          </p:cNvSpPr>
          <p:nvPr/>
        </p:nvSpPr>
        <p:spPr bwMode="auto">
          <a:xfrm rot="1792560">
            <a:off x="5618163" y="2665413"/>
            <a:ext cx="23812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27" name="Line 456"/>
          <p:cNvSpPr>
            <a:spLocks noChangeShapeType="1"/>
          </p:cNvSpPr>
          <p:nvPr/>
        </p:nvSpPr>
        <p:spPr bwMode="auto">
          <a:xfrm rot="1792560">
            <a:off x="4827588" y="2536825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493" name="Oval 469"/>
          <p:cNvSpPr>
            <a:spLocks noChangeArrowheads="1"/>
          </p:cNvSpPr>
          <p:nvPr/>
        </p:nvSpPr>
        <p:spPr bwMode="auto">
          <a:xfrm rot="2768172">
            <a:off x="6130925" y="2671763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494" name="Rectangle 470"/>
          <p:cNvSpPr>
            <a:spLocks noChangeArrowheads="1"/>
          </p:cNvSpPr>
          <p:nvPr/>
        </p:nvSpPr>
        <p:spPr bwMode="auto">
          <a:xfrm rot="2768172">
            <a:off x="5409407" y="2339181"/>
            <a:ext cx="915988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30" name="Oval 471"/>
          <p:cNvSpPr>
            <a:spLocks noChangeArrowheads="1"/>
          </p:cNvSpPr>
          <p:nvPr/>
        </p:nvSpPr>
        <p:spPr bwMode="auto">
          <a:xfrm rot="2768172">
            <a:off x="5561013" y="201295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257496" name="Rectangle 472"/>
          <p:cNvSpPr>
            <a:spLocks noChangeArrowheads="1"/>
          </p:cNvSpPr>
          <p:nvPr/>
        </p:nvSpPr>
        <p:spPr bwMode="auto">
          <a:xfrm rot="2768172">
            <a:off x="6130925" y="2663825"/>
            <a:ext cx="30163" cy="138113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32" name="Line 473"/>
          <p:cNvSpPr>
            <a:spLocks noChangeShapeType="1"/>
          </p:cNvSpPr>
          <p:nvPr/>
        </p:nvSpPr>
        <p:spPr bwMode="auto">
          <a:xfrm rot="2768172">
            <a:off x="5253037" y="2395538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00" name="Oval 476"/>
          <p:cNvSpPr>
            <a:spLocks noChangeArrowheads="1"/>
          </p:cNvSpPr>
          <p:nvPr/>
        </p:nvSpPr>
        <p:spPr bwMode="auto">
          <a:xfrm rot="19807440" flipH="1">
            <a:off x="5084763" y="4521200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501" name="Rectangle 477"/>
          <p:cNvSpPr>
            <a:spLocks noChangeArrowheads="1"/>
          </p:cNvSpPr>
          <p:nvPr/>
        </p:nvSpPr>
        <p:spPr bwMode="auto">
          <a:xfrm rot="19807440" flipH="1">
            <a:off x="5057775" y="4318000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35" name="Oval 478"/>
          <p:cNvSpPr>
            <a:spLocks noChangeArrowheads="1"/>
          </p:cNvSpPr>
          <p:nvPr/>
        </p:nvSpPr>
        <p:spPr bwMode="auto">
          <a:xfrm rot="19807440" flipH="1">
            <a:off x="5716588" y="4117975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257503" name="Rectangle 479"/>
          <p:cNvSpPr>
            <a:spLocks noChangeArrowheads="1"/>
          </p:cNvSpPr>
          <p:nvPr/>
        </p:nvSpPr>
        <p:spPr bwMode="auto">
          <a:xfrm rot="19807440" flipH="1">
            <a:off x="5100638" y="4518025"/>
            <a:ext cx="23812" cy="153988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37" name="Line 480"/>
          <p:cNvSpPr>
            <a:spLocks noChangeShapeType="1"/>
          </p:cNvSpPr>
          <p:nvPr/>
        </p:nvSpPr>
        <p:spPr bwMode="auto">
          <a:xfrm rot="19807440" flipH="1">
            <a:off x="4962525" y="4389438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07" name="Oval 483"/>
          <p:cNvSpPr>
            <a:spLocks noChangeArrowheads="1"/>
          </p:cNvSpPr>
          <p:nvPr/>
        </p:nvSpPr>
        <p:spPr bwMode="auto">
          <a:xfrm rot="18831828" flipV="1">
            <a:off x="6338888" y="4294188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508" name="Rectangle 484"/>
          <p:cNvSpPr>
            <a:spLocks noChangeArrowheads="1"/>
          </p:cNvSpPr>
          <p:nvPr/>
        </p:nvSpPr>
        <p:spPr bwMode="auto">
          <a:xfrm rot="18831828" flipV="1">
            <a:off x="5616575" y="4625975"/>
            <a:ext cx="917575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40" name="Oval 485"/>
          <p:cNvSpPr>
            <a:spLocks noChangeArrowheads="1"/>
          </p:cNvSpPr>
          <p:nvPr/>
        </p:nvSpPr>
        <p:spPr bwMode="auto">
          <a:xfrm rot="18831828" flipV="1">
            <a:off x="5770563" y="495300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257510" name="Rectangle 486"/>
          <p:cNvSpPr>
            <a:spLocks noChangeArrowheads="1"/>
          </p:cNvSpPr>
          <p:nvPr/>
        </p:nvSpPr>
        <p:spPr bwMode="auto">
          <a:xfrm rot="18831828" flipV="1">
            <a:off x="6338888" y="4303713"/>
            <a:ext cx="30162" cy="13811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42" name="Line 487"/>
          <p:cNvSpPr>
            <a:spLocks noChangeShapeType="1"/>
          </p:cNvSpPr>
          <p:nvPr/>
        </p:nvSpPr>
        <p:spPr bwMode="auto">
          <a:xfrm rot="18831828" flipV="1">
            <a:off x="5461000" y="4711701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24" name="Oval 500"/>
          <p:cNvSpPr>
            <a:spLocks noChangeArrowheads="1"/>
          </p:cNvSpPr>
          <p:nvPr/>
        </p:nvSpPr>
        <p:spPr bwMode="auto">
          <a:xfrm rot="19807440" flipH="1">
            <a:off x="7291388" y="2640013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525" name="Rectangle 501"/>
          <p:cNvSpPr>
            <a:spLocks noChangeArrowheads="1"/>
          </p:cNvSpPr>
          <p:nvPr/>
        </p:nvSpPr>
        <p:spPr bwMode="auto">
          <a:xfrm rot="19807440" flipH="1">
            <a:off x="7264400" y="2436813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45" name="Oval 502"/>
          <p:cNvSpPr>
            <a:spLocks noChangeArrowheads="1"/>
          </p:cNvSpPr>
          <p:nvPr/>
        </p:nvSpPr>
        <p:spPr bwMode="auto">
          <a:xfrm rot="19807440" flipH="1">
            <a:off x="7923213" y="2236788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257527" name="Rectangle 503"/>
          <p:cNvSpPr>
            <a:spLocks noChangeArrowheads="1"/>
          </p:cNvSpPr>
          <p:nvPr/>
        </p:nvSpPr>
        <p:spPr bwMode="auto">
          <a:xfrm rot="19807440" flipH="1">
            <a:off x="7307263" y="2636838"/>
            <a:ext cx="25400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47" name="Line 504"/>
          <p:cNvSpPr>
            <a:spLocks noChangeShapeType="1"/>
          </p:cNvSpPr>
          <p:nvPr/>
        </p:nvSpPr>
        <p:spPr bwMode="auto">
          <a:xfrm rot="19807440" flipH="1">
            <a:off x="7169150" y="2508250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31" name="Oval 507"/>
          <p:cNvSpPr>
            <a:spLocks noChangeArrowheads="1"/>
          </p:cNvSpPr>
          <p:nvPr/>
        </p:nvSpPr>
        <p:spPr bwMode="auto">
          <a:xfrm rot="1792560">
            <a:off x="8048625" y="4600575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257532" name="Rectangle 508"/>
          <p:cNvSpPr>
            <a:spLocks noChangeArrowheads="1"/>
          </p:cNvSpPr>
          <p:nvPr/>
        </p:nvSpPr>
        <p:spPr bwMode="auto">
          <a:xfrm rot="1792560">
            <a:off x="7381875" y="4395788"/>
            <a:ext cx="731838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50" name="Oval 509"/>
          <p:cNvSpPr>
            <a:spLocks noChangeArrowheads="1"/>
          </p:cNvSpPr>
          <p:nvPr/>
        </p:nvSpPr>
        <p:spPr bwMode="auto">
          <a:xfrm rot="1792560">
            <a:off x="7416800" y="41957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257534" name="Rectangle 510"/>
          <p:cNvSpPr>
            <a:spLocks noChangeArrowheads="1"/>
          </p:cNvSpPr>
          <p:nvPr/>
        </p:nvSpPr>
        <p:spPr bwMode="auto">
          <a:xfrm rot="1792560">
            <a:off x="8043863" y="4597400"/>
            <a:ext cx="25400" cy="1524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15752" name="Line 511"/>
          <p:cNvSpPr>
            <a:spLocks noChangeShapeType="1"/>
          </p:cNvSpPr>
          <p:nvPr/>
        </p:nvSpPr>
        <p:spPr bwMode="auto">
          <a:xfrm rot="1792560">
            <a:off x="7243763" y="4495800"/>
            <a:ext cx="1062037" cy="127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3" name="Text Box 513"/>
          <p:cNvSpPr txBox="1">
            <a:spLocks noChangeArrowheads="1"/>
          </p:cNvSpPr>
          <p:nvPr/>
        </p:nvSpPr>
        <p:spPr bwMode="auto">
          <a:xfrm>
            <a:off x="5716588" y="1903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s</a:t>
            </a:r>
            <a:endParaRPr lang="en-US" altLang="en-US" sz="2000"/>
          </a:p>
        </p:txBody>
      </p:sp>
      <p:sp>
        <p:nvSpPr>
          <p:cNvPr id="115754" name="Text Box 514"/>
          <p:cNvSpPr txBox="1">
            <a:spLocks noChangeArrowheads="1"/>
          </p:cNvSpPr>
          <p:nvPr/>
        </p:nvSpPr>
        <p:spPr bwMode="auto">
          <a:xfrm>
            <a:off x="7543800" y="2411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s</a:t>
            </a:r>
            <a:endParaRPr lang="en-US" altLang="en-US" sz="2000"/>
          </a:p>
        </p:txBody>
      </p:sp>
      <p:sp>
        <p:nvSpPr>
          <p:cNvPr id="115755" name="Freeform 515"/>
          <p:cNvSpPr>
            <a:spLocks/>
          </p:cNvSpPr>
          <p:nvPr/>
        </p:nvSpPr>
        <p:spPr bwMode="auto">
          <a:xfrm>
            <a:off x="5710238" y="2771775"/>
            <a:ext cx="800100" cy="1381125"/>
          </a:xfrm>
          <a:custGeom>
            <a:avLst/>
            <a:gdLst>
              <a:gd name="T0" fmla="*/ 0 w 504"/>
              <a:gd name="T1" fmla="*/ 0 h 870"/>
              <a:gd name="T2" fmla="*/ 2147483647 w 504"/>
              <a:gd name="T3" fmla="*/ 2147483647 h 870"/>
              <a:gd name="T4" fmla="*/ 2147483647 w 504"/>
              <a:gd name="T5" fmla="*/ 2147483647 h 870"/>
              <a:gd name="T6" fmla="*/ 2147483647 w 504"/>
              <a:gd name="T7" fmla="*/ 2147483647 h 870"/>
              <a:gd name="T8" fmla="*/ 2147483647 w 504"/>
              <a:gd name="T9" fmla="*/ 2147483647 h 870"/>
              <a:gd name="T10" fmla="*/ 2147483647 w 504"/>
              <a:gd name="T11" fmla="*/ 2147483647 h 870"/>
              <a:gd name="T12" fmla="*/ 2147483647 w 504"/>
              <a:gd name="T13" fmla="*/ 2147483647 h 870"/>
              <a:gd name="T14" fmla="*/ 2147483647 w 504"/>
              <a:gd name="T15" fmla="*/ 2147483647 h 870"/>
              <a:gd name="T16" fmla="*/ 2147483647 w 504"/>
              <a:gd name="T17" fmla="*/ 2147483647 h 870"/>
              <a:gd name="T18" fmla="*/ 2147483647 w 504"/>
              <a:gd name="T19" fmla="*/ 2147483647 h 87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04"/>
              <a:gd name="T31" fmla="*/ 0 h 870"/>
              <a:gd name="T32" fmla="*/ 504 w 504"/>
              <a:gd name="T33" fmla="*/ 870 h 87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04" h="870">
                <a:moveTo>
                  <a:pt x="0" y="0"/>
                </a:moveTo>
                <a:cubicBezTo>
                  <a:pt x="21" y="11"/>
                  <a:pt x="79" y="44"/>
                  <a:pt x="129" y="63"/>
                </a:cubicBezTo>
                <a:cubicBezTo>
                  <a:pt x="179" y="82"/>
                  <a:pt x="255" y="102"/>
                  <a:pt x="299" y="112"/>
                </a:cubicBezTo>
                <a:cubicBezTo>
                  <a:pt x="343" y="122"/>
                  <a:pt x="362" y="116"/>
                  <a:pt x="392" y="121"/>
                </a:cubicBezTo>
                <a:cubicBezTo>
                  <a:pt x="417" y="124"/>
                  <a:pt x="469" y="100"/>
                  <a:pt x="479" y="145"/>
                </a:cubicBezTo>
                <a:cubicBezTo>
                  <a:pt x="490" y="191"/>
                  <a:pt x="504" y="700"/>
                  <a:pt x="490" y="772"/>
                </a:cubicBezTo>
                <a:cubicBezTo>
                  <a:pt x="477" y="845"/>
                  <a:pt x="447" y="842"/>
                  <a:pt x="406" y="839"/>
                </a:cubicBezTo>
                <a:cubicBezTo>
                  <a:pt x="365" y="836"/>
                  <a:pt x="323" y="835"/>
                  <a:pt x="286" y="833"/>
                </a:cubicBezTo>
                <a:cubicBezTo>
                  <a:pt x="250" y="831"/>
                  <a:pt x="226" y="822"/>
                  <a:pt x="192" y="828"/>
                </a:cubicBezTo>
                <a:cubicBezTo>
                  <a:pt x="158" y="834"/>
                  <a:pt x="107" y="861"/>
                  <a:pt x="84" y="870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6" name="Text Box 516"/>
          <p:cNvSpPr txBox="1">
            <a:spLocks noChangeArrowheads="1"/>
          </p:cNvSpPr>
          <p:nvPr/>
        </p:nvSpPr>
        <p:spPr bwMode="auto">
          <a:xfrm>
            <a:off x="4724400" y="39608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c</a:t>
            </a:r>
            <a:endParaRPr lang="en-US" altLang="en-US" sz="2000"/>
          </a:p>
        </p:txBody>
      </p:sp>
      <p:sp>
        <p:nvSpPr>
          <p:cNvPr id="115757" name="Freeform 517"/>
          <p:cNvSpPr>
            <a:spLocks/>
          </p:cNvSpPr>
          <p:nvPr/>
        </p:nvSpPr>
        <p:spPr bwMode="auto">
          <a:xfrm>
            <a:off x="6173788" y="2749550"/>
            <a:ext cx="431800" cy="1570038"/>
          </a:xfrm>
          <a:custGeom>
            <a:avLst/>
            <a:gdLst>
              <a:gd name="T0" fmla="*/ 0 w 272"/>
              <a:gd name="T1" fmla="*/ 0 h 989"/>
              <a:gd name="T2" fmla="*/ 2147483647 w 272"/>
              <a:gd name="T3" fmla="*/ 2147483647 h 989"/>
              <a:gd name="T4" fmla="*/ 2147483647 w 272"/>
              <a:gd name="T5" fmla="*/ 2147483647 h 989"/>
              <a:gd name="T6" fmla="*/ 2147483647 w 272"/>
              <a:gd name="T7" fmla="*/ 2147483647 h 989"/>
              <a:gd name="T8" fmla="*/ 2147483647 w 272"/>
              <a:gd name="T9" fmla="*/ 2147483647 h 989"/>
              <a:gd name="T10" fmla="*/ 2147483647 w 272"/>
              <a:gd name="T11" fmla="*/ 2147483647 h 989"/>
              <a:gd name="T12" fmla="*/ 2147483647 w 272"/>
              <a:gd name="T13" fmla="*/ 2147483647 h 98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72"/>
              <a:gd name="T22" fmla="*/ 0 h 989"/>
              <a:gd name="T23" fmla="*/ 272 w 272"/>
              <a:gd name="T24" fmla="*/ 989 h 98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72" h="989">
                <a:moveTo>
                  <a:pt x="0" y="0"/>
                </a:moveTo>
                <a:cubicBezTo>
                  <a:pt x="15" y="13"/>
                  <a:pt x="49" y="56"/>
                  <a:pt x="92" y="80"/>
                </a:cubicBezTo>
                <a:cubicBezTo>
                  <a:pt x="231" y="84"/>
                  <a:pt x="204" y="89"/>
                  <a:pt x="257" y="147"/>
                </a:cubicBezTo>
                <a:cubicBezTo>
                  <a:pt x="270" y="295"/>
                  <a:pt x="272" y="652"/>
                  <a:pt x="268" y="774"/>
                </a:cubicBezTo>
                <a:cubicBezTo>
                  <a:pt x="268" y="895"/>
                  <a:pt x="261" y="853"/>
                  <a:pt x="257" y="875"/>
                </a:cubicBezTo>
                <a:cubicBezTo>
                  <a:pt x="251" y="894"/>
                  <a:pt x="257" y="889"/>
                  <a:pt x="242" y="908"/>
                </a:cubicBezTo>
                <a:cubicBezTo>
                  <a:pt x="227" y="927"/>
                  <a:pt x="183" y="972"/>
                  <a:pt x="167" y="98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8" name="Freeform 518"/>
          <p:cNvSpPr>
            <a:spLocks/>
          </p:cNvSpPr>
          <p:nvPr/>
        </p:nvSpPr>
        <p:spPr bwMode="auto">
          <a:xfrm>
            <a:off x="6757988" y="2733675"/>
            <a:ext cx="638175" cy="1538288"/>
          </a:xfrm>
          <a:custGeom>
            <a:avLst/>
            <a:gdLst>
              <a:gd name="T0" fmla="*/ 2147483647 w 402"/>
              <a:gd name="T1" fmla="*/ 0 h 969"/>
              <a:gd name="T2" fmla="*/ 2147483647 w 402"/>
              <a:gd name="T3" fmla="*/ 2147483647 h 969"/>
              <a:gd name="T4" fmla="*/ 2147483647 w 402"/>
              <a:gd name="T5" fmla="*/ 2147483647 h 969"/>
              <a:gd name="T6" fmla="*/ 2147483647 w 402"/>
              <a:gd name="T7" fmla="*/ 2147483647 h 969"/>
              <a:gd name="T8" fmla="*/ 2147483647 w 402"/>
              <a:gd name="T9" fmla="*/ 2147483647 h 969"/>
              <a:gd name="T10" fmla="*/ 2147483647 w 402"/>
              <a:gd name="T11" fmla="*/ 2147483647 h 969"/>
              <a:gd name="T12" fmla="*/ 2147483647 w 402"/>
              <a:gd name="T13" fmla="*/ 2147483647 h 969"/>
              <a:gd name="T14" fmla="*/ 2147483647 w 402"/>
              <a:gd name="T15" fmla="*/ 2147483647 h 969"/>
              <a:gd name="T16" fmla="*/ 2147483647 w 402"/>
              <a:gd name="T17" fmla="*/ 2147483647 h 96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02"/>
              <a:gd name="T28" fmla="*/ 0 h 969"/>
              <a:gd name="T29" fmla="*/ 402 w 402"/>
              <a:gd name="T30" fmla="*/ 969 h 969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02" h="969">
                <a:moveTo>
                  <a:pt x="306" y="0"/>
                </a:moveTo>
                <a:cubicBezTo>
                  <a:pt x="295" y="5"/>
                  <a:pt x="262" y="24"/>
                  <a:pt x="240" y="36"/>
                </a:cubicBezTo>
                <a:cubicBezTo>
                  <a:pt x="218" y="48"/>
                  <a:pt x="199" y="58"/>
                  <a:pt x="174" y="72"/>
                </a:cubicBezTo>
                <a:cubicBezTo>
                  <a:pt x="149" y="86"/>
                  <a:pt x="115" y="101"/>
                  <a:pt x="90" y="119"/>
                </a:cubicBezTo>
                <a:cubicBezTo>
                  <a:pt x="64" y="136"/>
                  <a:pt x="72" y="127"/>
                  <a:pt x="25" y="178"/>
                </a:cubicBezTo>
                <a:cubicBezTo>
                  <a:pt x="14" y="223"/>
                  <a:pt x="0" y="732"/>
                  <a:pt x="14" y="804"/>
                </a:cubicBezTo>
                <a:cubicBezTo>
                  <a:pt x="27" y="877"/>
                  <a:pt x="53" y="854"/>
                  <a:pt x="98" y="871"/>
                </a:cubicBezTo>
                <a:cubicBezTo>
                  <a:pt x="144" y="888"/>
                  <a:pt x="209" y="884"/>
                  <a:pt x="261" y="900"/>
                </a:cubicBezTo>
                <a:cubicBezTo>
                  <a:pt x="312" y="916"/>
                  <a:pt x="373" y="955"/>
                  <a:pt x="402" y="96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9" name="Text Box 519"/>
          <p:cNvSpPr txBox="1">
            <a:spLocks noChangeArrowheads="1"/>
          </p:cNvSpPr>
          <p:nvPr/>
        </p:nvSpPr>
        <p:spPr bwMode="auto">
          <a:xfrm>
            <a:off x="5983288" y="4498975"/>
            <a:ext cx="676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c</a:t>
            </a:r>
            <a:endParaRPr lang="en-US" altLang="en-US" sz="2000"/>
          </a:p>
        </p:txBody>
      </p:sp>
      <p:sp>
        <p:nvSpPr>
          <p:cNvPr id="115760" name="Text Box 520"/>
          <p:cNvSpPr txBox="1">
            <a:spLocks noChangeArrowheads="1"/>
          </p:cNvSpPr>
          <p:nvPr/>
        </p:nvSpPr>
        <p:spPr bwMode="auto">
          <a:xfrm>
            <a:off x="7670800" y="39862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c</a:t>
            </a:r>
            <a:endParaRPr lang="en-US" altLang="en-US" sz="2000"/>
          </a:p>
        </p:txBody>
      </p:sp>
      <p:sp>
        <p:nvSpPr>
          <p:cNvPr id="115761" name="Text Box 521"/>
          <p:cNvSpPr txBox="1">
            <a:spLocks noChangeArrowheads="1"/>
          </p:cNvSpPr>
          <p:nvPr/>
        </p:nvSpPr>
        <p:spPr bwMode="auto">
          <a:xfrm>
            <a:off x="6699250" y="3357563"/>
            <a:ext cx="676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sz="2000"/>
              <a:t>R</a:t>
            </a:r>
          </a:p>
        </p:txBody>
      </p:sp>
      <p:grpSp>
        <p:nvGrpSpPr>
          <p:cNvPr id="115763" name="Group 81"/>
          <p:cNvGrpSpPr>
            <a:grpSpLocks/>
          </p:cNvGrpSpPr>
          <p:nvPr/>
        </p:nvGrpSpPr>
        <p:grpSpPr bwMode="auto">
          <a:xfrm>
            <a:off x="4576763" y="1784350"/>
            <a:ext cx="352425" cy="660400"/>
            <a:chOff x="4140" y="429"/>
            <a:chExt cx="1425" cy="2396"/>
          </a:xfrm>
        </p:grpSpPr>
        <p:sp>
          <p:nvSpPr>
            <p:cNvPr id="115841" name="Freeform 8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2" name="Rectangle 83"/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43" name="Freeform 8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4" name="Freeform 8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5" name="Rectangle 86"/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46" name="Group 8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71" name="AutoShape 88"/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72" name="AutoShape 89"/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47" name="Rectangle 90"/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48" name="Group 9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69" name="AutoShape 92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70" name="AutoShape 93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49" name="Rectangle 94"/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50" name="Rectangle 95"/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51" name="Group 9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67" name="AutoShape 97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68" name="AutoShape 98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52" name="Freeform 9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5853" name="Group 10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65" name="AutoShape 101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66" name="AutoShape 102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54" name="Rectangle 103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55" name="Freeform 10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6" name="Freeform 10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7" name="Oval 106"/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58" name="Freeform 10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9" name="AutoShape 108"/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0" name="AutoShape 109"/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1" name="Oval 110"/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2" name="Oval 111"/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5863" name="Oval 112"/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4" name="Rectangle 113"/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5764" name="Group 114"/>
          <p:cNvGrpSpPr>
            <a:grpSpLocks/>
          </p:cNvGrpSpPr>
          <p:nvPr/>
        </p:nvGrpSpPr>
        <p:grpSpPr bwMode="auto">
          <a:xfrm>
            <a:off x="5151438" y="1444625"/>
            <a:ext cx="352425" cy="660400"/>
            <a:chOff x="4140" y="429"/>
            <a:chExt cx="1425" cy="2396"/>
          </a:xfrm>
        </p:grpSpPr>
        <p:sp>
          <p:nvSpPr>
            <p:cNvPr id="115809" name="Freeform 11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0" name="Rectangle 116"/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11" name="Freeform 11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2" name="Freeform 11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3" name="Rectangle 119"/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14" name="Group 12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39" name="AutoShape 121"/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40" name="AutoShape 122"/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15" name="Rectangle 123"/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16" name="Group 12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37" name="AutoShape 125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38" name="AutoShape 126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17" name="Rectangle 127"/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18" name="Rectangle 128"/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19" name="Group 12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35" name="AutoShape 13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36" name="AutoShape 131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20" name="Freeform 13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5821" name="Group 13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33" name="AutoShape 134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34" name="AutoShape 135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22" name="Rectangle 136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3" name="Freeform 13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4" name="Freeform 13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5" name="Oval 139"/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6" name="Freeform 14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7" name="AutoShape 141"/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8" name="AutoShape 142"/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9" name="Oval 143"/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30" name="Oval 144"/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5831" name="Oval 145"/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32" name="Rectangle 146"/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5765" name="Group 147"/>
          <p:cNvGrpSpPr>
            <a:grpSpLocks/>
          </p:cNvGrpSpPr>
          <p:nvPr/>
        </p:nvGrpSpPr>
        <p:grpSpPr bwMode="auto">
          <a:xfrm>
            <a:off x="8002588" y="1700213"/>
            <a:ext cx="352425" cy="660400"/>
            <a:chOff x="4140" y="429"/>
            <a:chExt cx="1425" cy="2396"/>
          </a:xfrm>
        </p:grpSpPr>
        <p:sp>
          <p:nvSpPr>
            <p:cNvPr id="115777" name="Freeform 14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8" name="Rectangle 149"/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79" name="Freeform 15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0" name="Freeform 15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1" name="Rectangle 152"/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782" name="Group 15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07" name="AutoShape 154"/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8" name="AutoShape 155"/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83" name="Rectangle 156"/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784" name="Group 15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05" name="AutoShape 158"/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6" name="AutoShape 159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85" name="Rectangle 160"/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86" name="Rectangle 161"/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787" name="Group 16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03" name="AutoShape 163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4" name="AutoShape 164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88" name="Freeform 16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5789" name="Group 16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01" name="AutoShape 167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2" name="AutoShape 168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90" name="Rectangle 169"/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1" name="Freeform 17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2" name="Freeform 17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3" name="Oval 172"/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4" name="Freeform 17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5" name="AutoShape 174"/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6" name="AutoShape 175"/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7" name="Oval 176"/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8" name="Oval 177"/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5799" name="Oval 178"/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00" name="Rectangle 179"/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5766" name="Group 180"/>
          <p:cNvGrpSpPr>
            <a:grpSpLocks/>
          </p:cNvGrpSpPr>
          <p:nvPr/>
        </p:nvGrpSpPr>
        <p:grpSpPr bwMode="auto">
          <a:xfrm flipH="1">
            <a:off x="8151813" y="4489450"/>
            <a:ext cx="803275" cy="771525"/>
            <a:chOff x="-44" y="1473"/>
            <a:chExt cx="981" cy="1105"/>
          </a:xfrm>
        </p:grpSpPr>
        <p:pic>
          <p:nvPicPr>
            <p:cNvPr id="115775" name="Picture 181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6" name="Freeform 18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5767" name="Group 183"/>
          <p:cNvGrpSpPr>
            <a:grpSpLocks/>
          </p:cNvGrpSpPr>
          <p:nvPr/>
        </p:nvGrpSpPr>
        <p:grpSpPr bwMode="auto">
          <a:xfrm>
            <a:off x="4237038" y="4470400"/>
            <a:ext cx="803275" cy="771525"/>
            <a:chOff x="-44" y="1473"/>
            <a:chExt cx="981" cy="1105"/>
          </a:xfrm>
        </p:grpSpPr>
        <p:pic>
          <p:nvPicPr>
            <p:cNvPr id="115773" name="Picture 184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4" name="Freeform 18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5768" name="Group 186"/>
          <p:cNvGrpSpPr>
            <a:grpSpLocks/>
          </p:cNvGrpSpPr>
          <p:nvPr/>
        </p:nvGrpSpPr>
        <p:grpSpPr bwMode="auto">
          <a:xfrm>
            <a:off x="4859338" y="4919663"/>
            <a:ext cx="803275" cy="771525"/>
            <a:chOff x="-44" y="1473"/>
            <a:chExt cx="981" cy="1105"/>
          </a:xfrm>
        </p:grpSpPr>
        <p:pic>
          <p:nvPicPr>
            <p:cNvPr id="115771" name="Picture 187" descr="desktop_computer_stylized_medium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2" name="Freeform 18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245348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1: </a:t>
            </a:r>
            <a:r>
              <a:rPr lang="en-US" altLang="en-US" dirty="0" smtClean="0">
                <a:ea typeface="ＭＳ Ｐゴシック" charset="-128"/>
              </a:rPr>
              <a:t>Roadmap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936625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What is the Internet?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edge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core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Delay, Loss, Throughput in networks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Protocol layers, service models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smtClean="0">
                <a:latin typeface="Calibri Light" charset="0"/>
                <a:ea typeface="Calibri Light" charset="0"/>
                <a:cs typeface="Calibri Light" charset="0"/>
              </a:rPr>
              <a:t>History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89308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7" y="1285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Protocol </a:t>
            </a:r>
            <a:r>
              <a:rPr lang="ja-JP" altLang="en-US" dirty="0" smtClean="0">
                <a:ea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</a:rPr>
              <a:t>L</a:t>
            </a:r>
            <a:r>
              <a:rPr lang="en-US" altLang="ja-JP" dirty="0" smtClean="0">
                <a:ea typeface="ＭＳ Ｐゴシック" charset="-128"/>
              </a:rPr>
              <a:t>ayers</a:t>
            </a:r>
            <a:r>
              <a:rPr lang="ja-JP" altLang="en-US" dirty="0">
                <a:ea typeface="ＭＳ Ｐゴシック" charset="-128"/>
              </a:rPr>
              <a:t>”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18788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3656" y="1382485"/>
            <a:ext cx="4463143" cy="4648200"/>
          </a:xfrm>
        </p:spPr>
        <p:txBody>
          <a:bodyPr/>
          <a:lstStyle/>
          <a:p>
            <a:pPr eaLnBrk="1" hangingPunct="1">
              <a:lnSpc>
                <a:spcPct val="75000"/>
              </a:lnSpc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</a:rPr>
              <a:t>Networks are complex,</a:t>
            </a:r>
          </a:p>
          <a:p>
            <a:pPr eaLnBrk="1" hangingPunct="1">
              <a:lnSpc>
                <a:spcPct val="75000"/>
              </a:lnSpc>
              <a:buFont typeface="Wingdings" charset="2"/>
              <a:buNone/>
            </a:pPr>
            <a:r>
              <a:rPr lang="en-US" altLang="en-US" dirty="0">
                <a:solidFill>
                  <a:srgbClr val="CC0000"/>
                </a:solidFill>
              </a:rPr>
              <a:t>with many </a:t>
            </a:r>
            <a:r>
              <a:rPr lang="ja-JP" altLang="en-US" dirty="0">
                <a:solidFill>
                  <a:srgbClr val="CC0000"/>
                </a:solidFill>
              </a:rPr>
              <a:t>“</a:t>
            </a:r>
            <a:r>
              <a:rPr lang="en-US" altLang="ja-JP" dirty="0">
                <a:solidFill>
                  <a:srgbClr val="CC0000"/>
                </a:solidFill>
              </a:rPr>
              <a:t>pieces</a:t>
            </a:r>
            <a:r>
              <a:rPr lang="ja-JP" altLang="en-US" dirty="0">
                <a:solidFill>
                  <a:srgbClr val="CC0000"/>
                </a:solidFill>
              </a:rPr>
              <a:t>”</a:t>
            </a:r>
            <a:r>
              <a:rPr lang="en-US" altLang="ja-JP" dirty="0">
                <a:solidFill>
                  <a:srgbClr val="CC0000"/>
                </a:solidFill>
              </a:rPr>
              <a:t>: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hosts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routers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links of various media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applications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protocols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hardware, software</a:t>
            </a:r>
          </a:p>
        </p:txBody>
      </p:sp>
      <p:sp>
        <p:nvSpPr>
          <p:cNvPr id="118789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672692" y="1382485"/>
            <a:ext cx="4057650" cy="3951515"/>
          </a:xfrm>
        </p:spPr>
        <p:txBody>
          <a:bodyPr/>
          <a:lstStyle/>
          <a:p>
            <a:pPr algn="ctr" eaLnBrk="1" hangingPunct="1">
              <a:buFont typeface="Wingdings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charset="-128"/>
              </a:rPr>
              <a:t>Question:</a:t>
            </a:r>
            <a:r>
              <a:rPr lang="en-US" altLang="en-US" sz="2400" u="sng" dirty="0">
                <a:solidFill>
                  <a:srgbClr val="FF0000"/>
                </a:solidFill>
                <a:ea typeface="ＭＳ Ｐゴシック" charset="-128"/>
              </a:rPr>
              <a:t> </a:t>
            </a:r>
          </a:p>
          <a:p>
            <a:pPr algn="ctr" eaLnBrk="1" hangingPunct="1">
              <a:buFont typeface="Wingdings" charset="2"/>
              <a:buNone/>
            </a:pPr>
            <a:r>
              <a:rPr lang="en-US" altLang="en-US" dirty="0">
                <a:ea typeface="ＭＳ Ｐゴシック" charset="-128"/>
              </a:rPr>
              <a:t>is there any hope of organizing structure of network?</a:t>
            </a:r>
          </a:p>
          <a:p>
            <a:pPr algn="ctr" eaLnBrk="1" hangingPunct="1">
              <a:buFont typeface="Wingdings" charset="2"/>
              <a:buNone/>
            </a:pPr>
            <a:endParaRPr lang="en-US" altLang="en-US" dirty="0">
              <a:ea typeface="ＭＳ Ｐゴシック" charset="-128"/>
            </a:endParaRPr>
          </a:p>
          <a:p>
            <a:pPr algn="ctr" eaLnBrk="1" hangingPunct="1">
              <a:buFont typeface="Wingdings" charset="2"/>
              <a:buNone/>
            </a:pPr>
            <a:r>
              <a:rPr lang="en-US" altLang="en-US" dirty="0">
                <a:ea typeface="ＭＳ Ｐゴシック" charset="-128"/>
              </a:rPr>
              <a:t>…. or at least our discussion of networks?</a:t>
            </a:r>
          </a:p>
        </p:txBody>
      </p:sp>
    </p:spTree>
    <p:extLst>
      <p:ext uri="{BB962C8B-B14F-4D97-AF65-F5344CB8AC3E}">
        <p14:creationId xmlns:p14="http://schemas.microsoft.com/office/powerpoint/2010/main" val="2132955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789" grpId="0" uiExpand="1" build="p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79425" y="149226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4000">
                <a:ea typeface="ＭＳ Ｐゴシック" charset="-128"/>
              </a:rPr>
              <a:t>Organization of air travel</a:t>
            </a:r>
            <a:endParaRPr lang="en-US" altLang="en-US">
              <a:ea typeface="ＭＳ Ｐゴシック" charset="-128"/>
            </a:endParaRPr>
          </a:p>
        </p:txBody>
      </p:sp>
      <p:sp>
        <p:nvSpPr>
          <p:cNvPr id="120836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1371600" y="5489575"/>
            <a:ext cx="7772400" cy="542925"/>
          </a:xfrm>
        </p:spPr>
        <p:txBody>
          <a:bodyPr/>
          <a:lstStyle/>
          <a:p>
            <a:pPr marL="287338" indent="-287338" eaLnBrk="1" hangingPunct="1"/>
            <a:r>
              <a:rPr lang="en-US" altLang="en-US">
                <a:ea typeface="ＭＳ Ｐゴシック" charset="-128"/>
              </a:rPr>
              <a:t>a series of steps</a:t>
            </a:r>
          </a:p>
        </p:txBody>
      </p:sp>
      <p:grpSp>
        <p:nvGrpSpPr>
          <p:cNvPr id="120837" name="Group 4"/>
          <p:cNvGrpSpPr>
            <a:grpSpLocks/>
          </p:cNvGrpSpPr>
          <p:nvPr/>
        </p:nvGrpSpPr>
        <p:grpSpPr bwMode="auto">
          <a:xfrm>
            <a:off x="1111250" y="1587500"/>
            <a:ext cx="6508750" cy="3294063"/>
            <a:chOff x="700" y="1000"/>
            <a:chExt cx="4100" cy="2075"/>
          </a:xfrm>
        </p:grpSpPr>
        <p:sp>
          <p:nvSpPr>
            <p:cNvPr id="120839" name="Text Box 5"/>
            <p:cNvSpPr txBox="1">
              <a:spLocks noChangeArrowheads="1"/>
            </p:cNvSpPr>
            <p:nvPr/>
          </p:nvSpPr>
          <p:spPr bwMode="auto">
            <a:xfrm>
              <a:off x="846" y="1007"/>
              <a:ext cx="1307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>
                  <a:solidFill>
                    <a:srgbClr val="000099"/>
                  </a:solidFill>
                </a:rPr>
                <a:t>ticket (purchase)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baggage (check)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gates (load)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runway takeoff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airplane routing</a:t>
              </a:r>
            </a:p>
          </p:txBody>
        </p:sp>
        <p:sp>
          <p:nvSpPr>
            <p:cNvPr id="120840" name="Text Box 6"/>
            <p:cNvSpPr txBox="1">
              <a:spLocks noChangeArrowheads="1"/>
            </p:cNvSpPr>
            <p:nvPr/>
          </p:nvSpPr>
          <p:spPr bwMode="auto">
            <a:xfrm>
              <a:off x="3242" y="1001"/>
              <a:ext cx="1280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>
                  <a:solidFill>
                    <a:srgbClr val="000099"/>
                  </a:solidFill>
                </a:rPr>
                <a:t>ticket (complain)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baggage (claim)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gates (unload)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runway landing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airplane routing</a:t>
              </a:r>
            </a:p>
          </p:txBody>
        </p:sp>
        <p:sp>
          <p:nvSpPr>
            <p:cNvPr id="120841" name="Text Box 7"/>
            <p:cNvSpPr txBox="1">
              <a:spLocks noChangeArrowheads="1"/>
            </p:cNvSpPr>
            <p:nvPr/>
          </p:nvSpPr>
          <p:spPr bwMode="auto">
            <a:xfrm>
              <a:off x="2074" y="2825"/>
              <a:ext cx="12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r>
                <a:rPr lang="en-US" altLang="en-US" sz="2000">
                  <a:solidFill>
                    <a:srgbClr val="000099"/>
                  </a:solidFill>
                </a:rPr>
                <a:t>airplane routing</a:t>
              </a:r>
            </a:p>
          </p:txBody>
        </p:sp>
        <p:sp>
          <p:nvSpPr>
            <p:cNvPr id="120842" name="Freeform 8"/>
            <p:cNvSpPr>
              <a:spLocks/>
            </p:cNvSpPr>
            <p:nvPr/>
          </p:nvSpPr>
          <p:spPr bwMode="auto">
            <a:xfrm>
              <a:off x="700" y="1000"/>
              <a:ext cx="4100" cy="2072"/>
            </a:xfrm>
            <a:custGeom>
              <a:avLst/>
              <a:gdLst>
                <a:gd name="T0" fmla="*/ 0 w 4100"/>
                <a:gd name="T1" fmla="*/ 0 h 2072"/>
                <a:gd name="T2" fmla="*/ 4 w 4100"/>
                <a:gd name="T3" fmla="*/ 1736 h 2072"/>
                <a:gd name="T4" fmla="*/ 804 w 4100"/>
                <a:gd name="T5" fmla="*/ 2064 h 2072"/>
                <a:gd name="T6" fmla="*/ 3468 w 4100"/>
                <a:gd name="T7" fmla="*/ 2072 h 2072"/>
                <a:gd name="T8" fmla="*/ 4100 w 4100"/>
                <a:gd name="T9" fmla="*/ 1736 h 2072"/>
                <a:gd name="T10" fmla="*/ 4100 w 4100"/>
                <a:gd name="T11" fmla="*/ 96 h 20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00"/>
                <a:gd name="T19" fmla="*/ 0 h 2072"/>
                <a:gd name="T20" fmla="*/ 4100 w 4100"/>
                <a:gd name="T21" fmla="*/ 2072 h 20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00" h="2072">
                  <a:moveTo>
                    <a:pt x="0" y="0"/>
                  </a:moveTo>
                  <a:lnTo>
                    <a:pt x="4" y="1736"/>
                  </a:lnTo>
                  <a:lnTo>
                    <a:pt x="804" y="2064"/>
                  </a:lnTo>
                  <a:lnTo>
                    <a:pt x="3468" y="2072"/>
                  </a:lnTo>
                  <a:lnTo>
                    <a:pt x="4100" y="1736"/>
                  </a:lnTo>
                  <a:lnTo>
                    <a:pt x="4100" y="96"/>
                  </a:lnTo>
                </a:path>
              </a:pathLst>
            </a:cu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186613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4" name="Rectangle 39"/>
          <p:cNvSpPr>
            <a:spLocks noGrp="1" noChangeArrowheads="1"/>
          </p:cNvSpPr>
          <p:nvPr>
            <p:ph type="title" idx="4294967295"/>
          </p:nvPr>
        </p:nvSpPr>
        <p:spPr>
          <a:xfrm>
            <a:off x="573088" y="3176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Layering of airline functionality</a:t>
            </a:r>
          </a:p>
        </p:txBody>
      </p:sp>
      <p:sp>
        <p:nvSpPr>
          <p:cNvPr id="122885" name="Rectangle 40"/>
          <p:cNvSpPr>
            <a:spLocks noGrp="1" noChangeArrowheads="1"/>
          </p:cNvSpPr>
          <p:nvPr>
            <p:ph type="body" idx="4294967295"/>
          </p:nvPr>
        </p:nvSpPr>
        <p:spPr>
          <a:xfrm>
            <a:off x="378165" y="4452711"/>
            <a:ext cx="7613650" cy="1763713"/>
          </a:xfrm>
        </p:spPr>
        <p:txBody>
          <a:bodyPr/>
          <a:lstStyle/>
          <a:p>
            <a:pPr eaLnBrk="1" hangingPunct="1">
              <a:buFont typeface="Wingdings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charset="-128"/>
              </a:rPr>
              <a:t>layers:</a:t>
            </a:r>
            <a:r>
              <a:rPr lang="en-US" altLang="en-US">
                <a:solidFill>
                  <a:srgbClr val="FF0000"/>
                </a:solidFill>
                <a:ea typeface="ＭＳ Ｐゴシック" charset="-128"/>
              </a:rPr>
              <a:t> </a:t>
            </a:r>
            <a:r>
              <a:rPr lang="en-US" altLang="en-US">
                <a:ea typeface="ＭＳ Ｐゴシック" charset="-128"/>
              </a:rPr>
              <a:t>each layer implements a service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via its own internal-layer actions</a:t>
            </a:r>
          </a:p>
          <a:p>
            <a:pPr lvl="1" eaLnBrk="1" hangingPunct="1">
              <a:buFont typeface="Wingdings" charset="2"/>
              <a:buChar char="§"/>
            </a:pPr>
            <a:r>
              <a:rPr lang="en-US" altLang="en-US" sz="2800" dirty="0"/>
              <a:t>relying on services provided by layer below</a:t>
            </a:r>
          </a:p>
          <a:p>
            <a:pPr eaLnBrk="1" hangingPunct="1">
              <a:buFont typeface="Wingdings" charset="2"/>
              <a:buNone/>
            </a:pPr>
            <a:endParaRPr lang="en-US" altLang="en-US" dirty="0">
              <a:ea typeface="ＭＳ Ｐゴシック" charset="-128"/>
            </a:endParaRPr>
          </a:p>
        </p:txBody>
      </p:sp>
      <p:grpSp>
        <p:nvGrpSpPr>
          <p:cNvPr id="122883" name="Group 38"/>
          <p:cNvGrpSpPr>
            <a:grpSpLocks/>
          </p:cNvGrpSpPr>
          <p:nvPr/>
        </p:nvGrpSpPr>
        <p:grpSpPr bwMode="auto">
          <a:xfrm>
            <a:off x="434975" y="1314450"/>
            <a:ext cx="8418513" cy="2835275"/>
            <a:chOff x="258" y="1214"/>
            <a:chExt cx="5303" cy="1786"/>
          </a:xfrm>
        </p:grpSpPr>
        <p:sp>
          <p:nvSpPr>
            <p:cNvPr id="122887" name="Rectangle 2"/>
            <p:cNvSpPr>
              <a:spLocks noChangeArrowheads="1"/>
            </p:cNvSpPr>
            <p:nvPr/>
          </p:nvSpPr>
          <p:spPr bwMode="auto">
            <a:xfrm>
              <a:off x="264" y="1544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22888" name="Text Box 3"/>
            <p:cNvSpPr txBox="1">
              <a:spLocks noChangeArrowheads="1"/>
            </p:cNvSpPr>
            <p:nvPr/>
          </p:nvSpPr>
          <p:spPr bwMode="auto">
            <a:xfrm>
              <a:off x="258" y="1597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0000"/>
                </a:lnSpc>
              </a:pPr>
              <a:r>
                <a:rPr lang="en-US" altLang="en-US" sz="1400"/>
                <a:t>ticket (purchase)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baggage (check)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gates (load)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runway (takeoff)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airplane routing</a:t>
              </a:r>
            </a:p>
          </p:txBody>
        </p:sp>
        <p:sp>
          <p:nvSpPr>
            <p:cNvPr id="122889" name="Line 4"/>
            <p:cNvSpPr>
              <a:spLocks noChangeShapeType="1"/>
            </p:cNvSpPr>
            <p:nvPr/>
          </p:nvSpPr>
          <p:spPr bwMode="auto">
            <a:xfrm>
              <a:off x="271" y="1770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0" name="Line 5"/>
            <p:cNvSpPr>
              <a:spLocks noChangeShapeType="1"/>
            </p:cNvSpPr>
            <p:nvPr/>
          </p:nvSpPr>
          <p:spPr bwMode="auto">
            <a:xfrm>
              <a:off x="275" y="1989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1" name="Line 6"/>
            <p:cNvSpPr>
              <a:spLocks noChangeShapeType="1"/>
            </p:cNvSpPr>
            <p:nvPr/>
          </p:nvSpPr>
          <p:spPr bwMode="auto">
            <a:xfrm>
              <a:off x="271" y="220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2" name="Line 7"/>
            <p:cNvSpPr>
              <a:spLocks noChangeShapeType="1"/>
            </p:cNvSpPr>
            <p:nvPr/>
          </p:nvSpPr>
          <p:spPr bwMode="auto">
            <a:xfrm>
              <a:off x="279" y="242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3" name="Text Box 8"/>
            <p:cNvSpPr txBox="1">
              <a:spLocks noChangeArrowheads="1"/>
            </p:cNvSpPr>
            <p:nvPr/>
          </p:nvSpPr>
          <p:spPr bwMode="auto">
            <a:xfrm>
              <a:off x="493" y="2706"/>
              <a:ext cx="52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departure</a:t>
              </a:r>
            </a:p>
            <a:p>
              <a:pPr algn="ctr" eaLnBrk="1" hangingPunct="1"/>
              <a:r>
                <a:rPr lang="en-US" altLang="en-US" sz="1200"/>
                <a:t>airport</a:t>
              </a:r>
            </a:p>
          </p:txBody>
        </p:sp>
        <p:sp>
          <p:nvSpPr>
            <p:cNvPr id="122894" name="Text Box 9"/>
            <p:cNvSpPr txBox="1">
              <a:spLocks noChangeArrowheads="1"/>
            </p:cNvSpPr>
            <p:nvPr/>
          </p:nvSpPr>
          <p:spPr bwMode="auto">
            <a:xfrm>
              <a:off x="3756" y="2712"/>
              <a:ext cx="38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arrival</a:t>
              </a:r>
            </a:p>
            <a:p>
              <a:pPr algn="ctr" eaLnBrk="1" hangingPunct="1"/>
              <a:r>
                <a:rPr lang="en-US" altLang="en-US" sz="1200"/>
                <a:t>airport</a:t>
              </a:r>
            </a:p>
          </p:txBody>
        </p:sp>
        <p:sp>
          <p:nvSpPr>
            <p:cNvPr id="122895" name="Text Box 10"/>
            <p:cNvSpPr txBox="1">
              <a:spLocks noChangeArrowheads="1"/>
            </p:cNvSpPr>
            <p:nvPr/>
          </p:nvSpPr>
          <p:spPr bwMode="auto">
            <a:xfrm>
              <a:off x="1859" y="2709"/>
              <a:ext cx="104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intermediate air-traffic</a:t>
              </a:r>
            </a:p>
            <a:p>
              <a:pPr algn="ctr" eaLnBrk="1" hangingPunct="1"/>
              <a:r>
                <a:rPr lang="en-US" altLang="en-US" sz="1200"/>
                <a:t>control centers</a:t>
              </a:r>
            </a:p>
          </p:txBody>
        </p:sp>
        <p:pic>
          <p:nvPicPr>
            <p:cNvPr id="122896" name="Picture 11" descr="yylgaifm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30" y="1315"/>
              <a:ext cx="963" cy="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897" name="Line 12"/>
            <p:cNvSpPr>
              <a:spLocks noChangeShapeType="1"/>
            </p:cNvSpPr>
            <p:nvPr/>
          </p:nvSpPr>
          <p:spPr bwMode="auto">
            <a:xfrm>
              <a:off x="2133" y="1214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8" name="Line 13"/>
            <p:cNvSpPr>
              <a:spLocks noChangeShapeType="1"/>
            </p:cNvSpPr>
            <p:nvPr/>
          </p:nvSpPr>
          <p:spPr bwMode="auto">
            <a:xfrm>
              <a:off x="2229" y="1310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9" name="Line 14"/>
            <p:cNvSpPr>
              <a:spLocks noChangeShapeType="1"/>
            </p:cNvSpPr>
            <p:nvPr/>
          </p:nvSpPr>
          <p:spPr bwMode="auto">
            <a:xfrm>
              <a:off x="2325" y="1406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2900" name="Group 15"/>
            <p:cNvGrpSpPr>
              <a:grpSpLocks/>
            </p:cNvGrpSpPr>
            <p:nvPr/>
          </p:nvGrpSpPr>
          <p:grpSpPr bwMode="auto">
            <a:xfrm>
              <a:off x="1436" y="2441"/>
              <a:ext cx="1071" cy="186"/>
              <a:chOff x="1813" y="2187"/>
              <a:chExt cx="1071" cy="186"/>
            </a:xfrm>
          </p:grpSpPr>
          <p:sp>
            <p:nvSpPr>
              <p:cNvPr id="122920" name="Rectangle 16"/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22921" name="Text Box 17"/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80000"/>
                  </a:lnSpc>
                </a:pPr>
                <a:r>
                  <a:rPr lang="en-US" altLang="en-US" sz="1400"/>
                  <a:t>airplane routing</a:t>
                </a:r>
              </a:p>
            </p:txBody>
          </p:sp>
        </p:grpSp>
        <p:grpSp>
          <p:nvGrpSpPr>
            <p:cNvPr id="122901" name="Group 18"/>
            <p:cNvGrpSpPr>
              <a:grpSpLocks/>
            </p:cNvGrpSpPr>
            <p:nvPr/>
          </p:nvGrpSpPr>
          <p:grpSpPr bwMode="auto">
            <a:xfrm>
              <a:off x="2417" y="2441"/>
              <a:ext cx="1071" cy="186"/>
              <a:chOff x="1813" y="2187"/>
              <a:chExt cx="1071" cy="186"/>
            </a:xfrm>
          </p:grpSpPr>
          <p:sp>
            <p:nvSpPr>
              <p:cNvPr id="122918" name="Rectangle 19"/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>
                  <a:latin typeface="Times New Roman" charset="0"/>
                </a:endParaRPr>
              </a:p>
            </p:txBody>
          </p:sp>
          <p:sp>
            <p:nvSpPr>
              <p:cNvPr id="122919" name="Text Box 20"/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>
                  <a:lnSpc>
                    <a:spcPct val="80000"/>
                  </a:lnSpc>
                </a:pPr>
                <a:r>
                  <a:rPr lang="en-US" altLang="en-US" sz="1400"/>
                  <a:t>airplane routing</a:t>
                </a:r>
              </a:p>
            </p:txBody>
          </p:sp>
        </p:grpSp>
        <p:sp>
          <p:nvSpPr>
            <p:cNvPr id="122902" name="Rectangle 21"/>
            <p:cNvSpPr>
              <a:spLocks noChangeArrowheads="1"/>
            </p:cNvSpPr>
            <p:nvPr/>
          </p:nvSpPr>
          <p:spPr bwMode="auto">
            <a:xfrm>
              <a:off x="3446" y="1551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22903" name="Text Box 22"/>
            <p:cNvSpPr txBox="1">
              <a:spLocks noChangeArrowheads="1"/>
            </p:cNvSpPr>
            <p:nvPr/>
          </p:nvSpPr>
          <p:spPr bwMode="auto">
            <a:xfrm>
              <a:off x="3412" y="1598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80000"/>
                </a:lnSpc>
              </a:pPr>
              <a:r>
                <a:rPr lang="en-US" altLang="en-US" sz="1400"/>
                <a:t>ticket (complain)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baggage (claim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gates (unload)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runway (land)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airplane routing</a:t>
              </a:r>
            </a:p>
          </p:txBody>
        </p:sp>
        <p:sp>
          <p:nvSpPr>
            <p:cNvPr id="122904" name="Line 23"/>
            <p:cNvSpPr>
              <a:spLocks noChangeShapeType="1"/>
            </p:cNvSpPr>
            <p:nvPr/>
          </p:nvSpPr>
          <p:spPr bwMode="auto">
            <a:xfrm>
              <a:off x="3453" y="177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5" name="Line 24"/>
            <p:cNvSpPr>
              <a:spLocks noChangeShapeType="1"/>
            </p:cNvSpPr>
            <p:nvPr/>
          </p:nvSpPr>
          <p:spPr bwMode="auto">
            <a:xfrm>
              <a:off x="3457" y="199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6" name="Line 25"/>
            <p:cNvSpPr>
              <a:spLocks noChangeShapeType="1"/>
            </p:cNvSpPr>
            <p:nvPr/>
          </p:nvSpPr>
          <p:spPr bwMode="auto">
            <a:xfrm>
              <a:off x="3453" y="2214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7" name="Line 26"/>
            <p:cNvSpPr>
              <a:spLocks noChangeShapeType="1"/>
            </p:cNvSpPr>
            <p:nvPr/>
          </p:nvSpPr>
          <p:spPr bwMode="auto">
            <a:xfrm>
              <a:off x="3461" y="2433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8" name="Rectangle 27"/>
            <p:cNvSpPr>
              <a:spLocks noChangeArrowheads="1"/>
            </p:cNvSpPr>
            <p:nvPr/>
          </p:nvSpPr>
          <p:spPr bwMode="auto">
            <a:xfrm>
              <a:off x="268" y="2476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22909" name="Rectangle 28"/>
            <p:cNvSpPr>
              <a:spLocks noChangeArrowheads="1"/>
            </p:cNvSpPr>
            <p:nvPr/>
          </p:nvSpPr>
          <p:spPr bwMode="auto">
            <a:xfrm>
              <a:off x="268" y="2256"/>
              <a:ext cx="5293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22910" name="Rectangle 29"/>
            <p:cNvSpPr>
              <a:spLocks noChangeArrowheads="1"/>
            </p:cNvSpPr>
            <p:nvPr/>
          </p:nvSpPr>
          <p:spPr bwMode="auto">
            <a:xfrm>
              <a:off x="268" y="2050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22911" name="Rectangle 30"/>
            <p:cNvSpPr>
              <a:spLocks noChangeArrowheads="1"/>
            </p:cNvSpPr>
            <p:nvPr/>
          </p:nvSpPr>
          <p:spPr bwMode="auto">
            <a:xfrm>
              <a:off x="268" y="1830"/>
              <a:ext cx="5286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22912" name="Rectangle 31"/>
            <p:cNvSpPr>
              <a:spLocks noChangeArrowheads="1"/>
            </p:cNvSpPr>
            <p:nvPr/>
          </p:nvSpPr>
          <p:spPr bwMode="auto">
            <a:xfrm>
              <a:off x="268" y="1617"/>
              <a:ext cx="5287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>
                <a:latin typeface="Times New Roman" charset="0"/>
              </a:endParaRPr>
            </a:p>
          </p:txBody>
        </p:sp>
        <p:sp>
          <p:nvSpPr>
            <p:cNvPr id="122913" name="Text Box 32"/>
            <p:cNvSpPr txBox="1">
              <a:spLocks noChangeArrowheads="1"/>
            </p:cNvSpPr>
            <p:nvPr/>
          </p:nvSpPr>
          <p:spPr bwMode="auto">
            <a:xfrm>
              <a:off x="4776" y="1588"/>
              <a:ext cx="3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ticket</a:t>
              </a:r>
            </a:p>
          </p:txBody>
        </p:sp>
        <p:sp>
          <p:nvSpPr>
            <p:cNvPr id="122914" name="Text Box 33"/>
            <p:cNvSpPr txBox="1">
              <a:spLocks noChangeArrowheads="1"/>
            </p:cNvSpPr>
            <p:nvPr/>
          </p:nvSpPr>
          <p:spPr bwMode="auto">
            <a:xfrm>
              <a:off x="4774" y="1801"/>
              <a:ext cx="48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baggage</a:t>
              </a:r>
            </a:p>
          </p:txBody>
        </p:sp>
        <p:sp>
          <p:nvSpPr>
            <p:cNvPr id="122915" name="Text Box 34"/>
            <p:cNvSpPr txBox="1">
              <a:spLocks noChangeArrowheads="1"/>
            </p:cNvSpPr>
            <p:nvPr/>
          </p:nvSpPr>
          <p:spPr bwMode="auto">
            <a:xfrm>
              <a:off x="4772" y="2013"/>
              <a:ext cx="3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gate</a:t>
              </a:r>
            </a:p>
          </p:txBody>
        </p:sp>
        <p:sp>
          <p:nvSpPr>
            <p:cNvPr id="122916" name="Text Box 35"/>
            <p:cNvSpPr txBox="1">
              <a:spLocks noChangeArrowheads="1"/>
            </p:cNvSpPr>
            <p:nvPr/>
          </p:nvSpPr>
          <p:spPr bwMode="auto">
            <a:xfrm>
              <a:off x="4767" y="2225"/>
              <a:ext cx="73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takeoff/landing</a:t>
              </a:r>
            </a:p>
          </p:txBody>
        </p:sp>
        <p:sp>
          <p:nvSpPr>
            <p:cNvPr id="122917" name="Text Box 36"/>
            <p:cNvSpPr txBox="1">
              <a:spLocks noChangeArrowheads="1"/>
            </p:cNvSpPr>
            <p:nvPr/>
          </p:nvSpPr>
          <p:spPr bwMode="auto">
            <a:xfrm>
              <a:off x="4769" y="2444"/>
              <a:ext cx="77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airplane routing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622168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11628" y="13062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Why layering?</a:t>
            </a:r>
          </a:p>
        </p:txBody>
      </p:sp>
      <p:sp>
        <p:nvSpPr>
          <p:cNvPr id="138244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272143" y="1369787"/>
            <a:ext cx="8621485" cy="4648200"/>
          </a:xfrm>
        </p:spPr>
        <p:txBody>
          <a:bodyPr/>
          <a:lstStyle/>
          <a:p>
            <a:pPr eaLnBrk="1" hangingPunct="1">
              <a:buFont typeface="Wingdings" charset="2"/>
              <a:buNone/>
            </a:pPr>
            <a:r>
              <a:rPr lang="en-US" altLang="en-US" sz="3200" dirty="0"/>
              <a:t>dealing with complex systems:</a:t>
            </a:r>
          </a:p>
          <a:p>
            <a:pPr eaLnBrk="1" hangingPunct="1"/>
            <a:r>
              <a:rPr lang="en-US" altLang="en-US" dirty="0"/>
              <a:t>explicit structure allows identification, relationship of complex system</a:t>
            </a:r>
            <a:r>
              <a:rPr lang="ja-JP" altLang="en-US" dirty="0"/>
              <a:t>’</a:t>
            </a:r>
            <a:r>
              <a:rPr lang="en-US" altLang="ja-JP" dirty="0"/>
              <a:t>s pieces</a:t>
            </a:r>
          </a:p>
          <a:p>
            <a:pPr marL="682625" lvl="1" indent="-225425" eaLnBrk="1" hangingPunct="1"/>
            <a:r>
              <a:rPr lang="en-US" altLang="en-US" dirty="0"/>
              <a:t>layered </a:t>
            </a:r>
            <a:r>
              <a:rPr lang="en-US" altLang="en-US" i="1" dirty="0">
                <a:solidFill>
                  <a:srgbClr val="CC0000"/>
                </a:solidFill>
              </a:rPr>
              <a:t>reference model</a:t>
            </a:r>
            <a:r>
              <a:rPr lang="en-US" altLang="en-US" dirty="0"/>
              <a:t> for discussion</a:t>
            </a:r>
          </a:p>
          <a:p>
            <a:pPr eaLnBrk="1" hangingPunct="1"/>
            <a:r>
              <a:rPr lang="en-US" altLang="en-US" dirty="0"/>
              <a:t>modularization eases maintenance, updating of system</a:t>
            </a:r>
          </a:p>
          <a:p>
            <a:pPr marL="682625" lvl="1" indent="-225425" eaLnBrk="1" hangingPunct="1"/>
            <a:r>
              <a:rPr lang="en-US" altLang="en-US" dirty="0"/>
              <a:t>change of implementation of layer</a:t>
            </a:r>
            <a:r>
              <a:rPr lang="ja-JP" altLang="en-US" dirty="0"/>
              <a:t>’</a:t>
            </a:r>
            <a:r>
              <a:rPr lang="en-US" altLang="ja-JP" dirty="0"/>
              <a:t>s service transparent to rest of system</a:t>
            </a:r>
          </a:p>
          <a:p>
            <a:pPr marL="682625" lvl="1" indent="-225425" eaLnBrk="1" hangingPunct="1"/>
            <a:r>
              <a:rPr lang="en-US" altLang="en-US" dirty="0"/>
              <a:t>e.g., change in gate procedure doesn’</a:t>
            </a:r>
            <a:r>
              <a:rPr lang="en-US" altLang="ja-JP" dirty="0"/>
              <a:t>t affect rest of system</a:t>
            </a:r>
          </a:p>
          <a:p>
            <a:pPr eaLnBrk="1" hangingPunct="1"/>
            <a:r>
              <a:rPr lang="en-US" altLang="en-US" dirty="0"/>
              <a:t>layering considered harmful?</a:t>
            </a:r>
          </a:p>
        </p:txBody>
      </p:sp>
    </p:spTree>
    <p:extLst>
      <p:ext uri="{BB962C8B-B14F-4D97-AF65-F5344CB8AC3E}">
        <p14:creationId xmlns:p14="http://schemas.microsoft.com/office/powerpoint/2010/main" val="133502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80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565150" y="135731"/>
            <a:ext cx="7772400" cy="10287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Internet protocol stack</a:t>
            </a:r>
          </a:p>
        </p:txBody>
      </p:sp>
      <p:sp>
        <p:nvSpPr>
          <p:cNvPr id="140293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44236" y="1438275"/>
            <a:ext cx="6313714" cy="5289096"/>
          </a:xfrm>
        </p:spPr>
        <p:txBody>
          <a:bodyPr/>
          <a:lstStyle/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application:</a:t>
            </a:r>
            <a:r>
              <a:rPr lang="en-US" altLang="en-US" dirty="0">
                <a:ea typeface="ＭＳ Ｐゴシック" charset="-128"/>
              </a:rPr>
              <a:t> supporting network applications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 dirty="0"/>
              <a:t>FTP, SMTP, HTTP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transport:</a:t>
            </a:r>
            <a:r>
              <a:rPr lang="en-US" altLang="en-US" dirty="0">
                <a:ea typeface="ＭＳ Ｐゴシック" charset="-128"/>
              </a:rPr>
              <a:t> process-process data transfer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 dirty="0"/>
              <a:t>TCP, UDP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network:</a:t>
            </a:r>
            <a:r>
              <a:rPr lang="en-US" altLang="en-US" dirty="0">
                <a:ea typeface="ＭＳ Ｐゴシック" charset="-128"/>
              </a:rPr>
              <a:t> routing of </a:t>
            </a:r>
            <a:r>
              <a:rPr lang="en-US" altLang="en-US" dirty="0" smtClean="0">
                <a:ea typeface="ＭＳ Ｐゴシック" charset="-128"/>
              </a:rPr>
              <a:t>packets from </a:t>
            </a:r>
            <a:r>
              <a:rPr lang="en-US" altLang="en-US" dirty="0">
                <a:ea typeface="ＭＳ Ｐゴシック" charset="-128"/>
              </a:rPr>
              <a:t>source to destination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 dirty="0"/>
              <a:t>IP, routing protocols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link:</a:t>
            </a:r>
            <a:r>
              <a:rPr lang="en-US" altLang="en-US" dirty="0">
                <a:ea typeface="ＭＳ Ｐゴシック" charset="-128"/>
              </a:rPr>
              <a:t> data transfer between neighboring  network elements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 dirty="0"/>
              <a:t>Ethernet, </a:t>
            </a:r>
            <a:r>
              <a:rPr lang="en-US" altLang="en-US" dirty="0" smtClean="0"/>
              <a:t>802.11 </a:t>
            </a:r>
            <a:r>
              <a:rPr lang="en-US" altLang="en-US" dirty="0"/>
              <a:t>(</a:t>
            </a:r>
            <a:r>
              <a:rPr lang="en-US" altLang="en-US" dirty="0" err="1"/>
              <a:t>WiFi</a:t>
            </a:r>
            <a:r>
              <a:rPr lang="en-US" altLang="en-US" dirty="0"/>
              <a:t>), PPP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physical:</a:t>
            </a:r>
            <a:r>
              <a:rPr lang="en-US" altLang="en-US" dirty="0">
                <a:ea typeface="ＭＳ Ｐゴシック" charset="-128"/>
              </a:rPr>
              <a:t> bits </a:t>
            </a:r>
            <a:r>
              <a:rPr lang="ja-JP" altLang="en-US" dirty="0">
                <a:ea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</a:rPr>
              <a:t>on the wire</a:t>
            </a:r>
            <a:r>
              <a:rPr lang="ja-JP" altLang="en-US" dirty="0">
                <a:ea typeface="ＭＳ Ｐゴシック" charset="-128"/>
              </a:rPr>
              <a:t>”</a:t>
            </a:r>
            <a:endParaRPr lang="en-US" altLang="ja-JP" dirty="0">
              <a:ea typeface="ＭＳ Ｐゴシック" charset="-128"/>
            </a:endParaRPr>
          </a:p>
          <a:p>
            <a:pPr marL="287338" indent="-287338" eaLnBrk="1" hangingPunct="1">
              <a:lnSpc>
                <a:spcPct val="80000"/>
              </a:lnSpc>
            </a:pPr>
            <a:endParaRPr lang="en-US" altLang="en-US" dirty="0">
              <a:ea typeface="ＭＳ Ｐゴシック" charset="-128"/>
            </a:endParaRPr>
          </a:p>
        </p:txBody>
      </p:sp>
      <p:sp>
        <p:nvSpPr>
          <p:cNvPr id="126979" name="Rectangle 2"/>
          <p:cNvSpPr>
            <a:spLocks noChangeArrowheads="1"/>
          </p:cNvSpPr>
          <p:nvPr/>
        </p:nvSpPr>
        <p:spPr bwMode="auto">
          <a:xfrm>
            <a:off x="6575425" y="17272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126982" name="Rectangle 6"/>
          <p:cNvSpPr>
            <a:spLocks noChangeArrowheads="1"/>
          </p:cNvSpPr>
          <p:nvPr/>
        </p:nvSpPr>
        <p:spPr bwMode="auto">
          <a:xfrm>
            <a:off x="6457950" y="1824038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126983" name="Text Box 7"/>
          <p:cNvSpPr txBox="1">
            <a:spLocks noChangeArrowheads="1"/>
          </p:cNvSpPr>
          <p:nvPr/>
        </p:nvSpPr>
        <p:spPr bwMode="auto">
          <a:xfrm>
            <a:off x="6562725" y="1920875"/>
            <a:ext cx="1644650" cy="337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/>
            <a:r>
              <a:rPr lang="en-US" altLang="en-US" dirty="0"/>
              <a:t>application</a:t>
            </a:r>
          </a:p>
          <a:p>
            <a:pPr algn="ctr"/>
            <a:endParaRPr lang="en-US" altLang="en-US" dirty="0"/>
          </a:p>
          <a:p>
            <a:pPr algn="ctr"/>
            <a:r>
              <a:rPr lang="en-US" altLang="en-US" dirty="0"/>
              <a:t>transport</a:t>
            </a:r>
          </a:p>
          <a:p>
            <a:pPr algn="ctr"/>
            <a:endParaRPr lang="en-US" altLang="en-US" dirty="0"/>
          </a:p>
          <a:p>
            <a:pPr algn="ctr"/>
            <a:r>
              <a:rPr lang="en-US" altLang="en-US" dirty="0"/>
              <a:t>network</a:t>
            </a:r>
          </a:p>
          <a:p>
            <a:pPr algn="ctr"/>
            <a:endParaRPr lang="en-US" altLang="en-US" dirty="0"/>
          </a:p>
          <a:p>
            <a:pPr algn="ctr"/>
            <a:r>
              <a:rPr lang="en-US" altLang="en-US" dirty="0"/>
              <a:t>link</a:t>
            </a:r>
          </a:p>
          <a:p>
            <a:pPr algn="ctr"/>
            <a:endParaRPr lang="en-US" altLang="en-US" dirty="0"/>
          </a:p>
          <a:p>
            <a:pPr algn="ctr"/>
            <a:r>
              <a:rPr lang="en-US" altLang="en-US" dirty="0"/>
              <a:t>physical</a:t>
            </a:r>
          </a:p>
        </p:txBody>
      </p:sp>
      <p:sp>
        <p:nvSpPr>
          <p:cNvPr id="126984" name="Line 8"/>
          <p:cNvSpPr>
            <a:spLocks noChangeShapeType="1"/>
          </p:cNvSpPr>
          <p:nvPr/>
        </p:nvSpPr>
        <p:spPr bwMode="auto">
          <a:xfrm>
            <a:off x="6451600" y="251618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85" name="Line 9"/>
          <p:cNvSpPr>
            <a:spLocks noChangeShapeType="1"/>
          </p:cNvSpPr>
          <p:nvPr/>
        </p:nvSpPr>
        <p:spPr bwMode="auto">
          <a:xfrm>
            <a:off x="6451600" y="32210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86" name="Line 10"/>
          <p:cNvSpPr>
            <a:spLocks noChangeShapeType="1"/>
          </p:cNvSpPr>
          <p:nvPr/>
        </p:nvSpPr>
        <p:spPr bwMode="auto">
          <a:xfrm>
            <a:off x="6451600" y="39322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87" name="Line 11"/>
          <p:cNvSpPr>
            <a:spLocks noChangeShapeType="1"/>
          </p:cNvSpPr>
          <p:nvPr/>
        </p:nvSpPr>
        <p:spPr bwMode="auto">
          <a:xfrm>
            <a:off x="6451600" y="46434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6708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Freeform 99"/>
          <p:cNvSpPr>
            <a:spLocks/>
          </p:cNvSpPr>
          <p:nvPr/>
        </p:nvSpPr>
        <p:spPr bwMode="auto">
          <a:xfrm>
            <a:off x="6978650" y="4711261"/>
            <a:ext cx="655638" cy="1135063"/>
          </a:xfrm>
          <a:custGeom>
            <a:avLst/>
            <a:gdLst>
              <a:gd name="T0" fmla="*/ 2147483647 w 413"/>
              <a:gd name="T1" fmla="*/ 2147483647 h 715"/>
              <a:gd name="T2" fmla="*/ 2147483647 w 413"/>
              <a:gd name="T3" fmla="*/ 0 h 715"/>
              <a:gd name="T4" fmla="*/ 0 w 413"/>
              <a:gd name="T5" fmla="*/ 2147483647 h 715"/>
              <a:gd name="T6" fmla="*/ 2147483647 w 413"/>
              <a:gd name="T7" fmla="*/ 2147483647 h 715"/>
              <a:gd name="T8" fmla="*/ 2147483647 w 413"/>
              <a:gd name="T9" fmla="*/ 2147483647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3" h="715">
                <a:moveTo>
                  <a:pt x="413" y="570"/>
                </a:moveTo>
                <a:lnTo>
                  <a:pt x="9" y="0"/>
                </a:lnTo>
                <a:lnTo>
                  <a:pt x="0" y="604"/>
                </a:lnTo>
                <a:lnTo>
                  <a:pt x="397" y="715"/>
                </a:lnTo>
                <a:lnTo>
                  <a:pt x="413" y="570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1074" name="Group 347"/>
          <p:cNvGrpSpPr>
            <a:grpSpLocks/>
          </p:cNvGrpSpPr>
          <p:nvPr/>
        </p:nvGrpSpPr>
        <p:grpSpPr bwMode="auto">
          <a:xfrm>
            <a:off x="7580313" y="5473261"/>
            <a:ext cx="984250" cy="600075"/>
            <a:chOff x="1871277" y="1576300"/>
            <a:chExt cx="1128371" cy="437861"/>
          </a:xfrm>
        </p:grpSpPr>
        <p:sp>
          <p:nvSpPr>
            <p:cNvPr id="146" name="Oval 145"/>
            <p:cNvSpPr/>
            <p:nvPr/>
          </p:nvSpPr>
          <p:spPr bwMode="auto">
            <a:xfrm flipV="1">
              <a:off x="1874917" y="1694453"/>
              <a:ext cx="1124731" cy="319708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47" name="Rectangle 146"/>
            <p:cNvSpPr/>
            <p:nvPr/>
          </p:nvSpPr>
          <p:spPr bwMode="auto">
            <a:xfrm>
              <a:off x="1871277" y="1739629"/>
              <a:ext cx="1128371" cy="1158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8" name="Oval 147"/>
            <p:cNvSpPr/>
            <p:nvPr/>
          </p:nvSpPr>
          <p:spPr bwMode="auto">
            <a:xfrm flipV="1">
              <a:off x="1871277" y="1576300"/>
              <a:ext cx="1124731" cy="31970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149" name="Freeform 148"/>
            <p:cNvSpPr/>
            <p:nvPr/>
          </p:nvSpPr>
          <p:spPr bwMode="auto">
            <a:xfrm>
              <a:off x="2158830" y="1673602"/>
              <a:ext cx="549626" cy="16101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0" name="Freeform 149"/>
            <p:cNvSpPr/>
            <p:nvPr/>
          </p:nvSpPr>
          <p:spPr bwMode="auto">
            <a:xfrm>
              <a:off x="2102410" y="1633060"/>
              <a:ext cx="662463" cy="111203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1" name="Freeform 150"/>
            <p:cNvSpPr/>
            <p:nvPr/>
          </p:nvSpPr>
          <p:spPr bwMode="auto">
            <a:xfrm>
              <a:off x="2537380" y="1728046"/>
              <a:ext cx="243874" cy="97302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2" name="Freeform 151"/>
            <p:cNvSpPr/>
            <p:nvPr/>
          </p:nvSpPr>
          <p:spPr bwMode="auto">
            <a:xfrm>
              <a:off x="2089671" y="1730363"/>
              <a:ext cx="242053" cy="97302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cxnSp>
          <p:nvCxnSpPr>
            <p:cNvPr id="153" name="Straight Connector 152"/>
            <p:cNvCxnSpPr>
              <a:endCxn id="148" idx="2"/>
            </p:cNvCxnSpPr>
            <p:nvPr/>
          </p:nvCxnSpPr>
          <p:spPr bwMode="auto">
            <a:xfrm flipH="1" flipV="1">
              <a:off x="1871277" y="1737313"/>
              <a:ext cx="3640" cy="122786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/>
            <p:cNvCxnSpPr/>
            <p:nvPr/>
          </p:nvCxnSpPr>
          <p:spPr bwMode="auto">
            <a:xfrm flipH="1" flipV="1">
              <a:off x="2996008" y="1734996"/>
              <a:ext cx="3640" cy="122786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111" name="Rectangle 168"/>
          <p:cNvSpPr>
            <a:spLocks noGrp="1" noChangeArrowheads="1"/>
          </p:cNvSpPr>
          <p:nvPr>
            <p:ph type="title" idx="4294967295"/>
          </p:nvPr>
        </p:nvSpPr>
        <p:spPr>
          <a:xfrm>
            <a:off x="540544" y="-21870"/>
            <a:ext cx="3805237" cy="1143000"/>
          </a:xfrm>
        </p:spPr>
        <p:txBody>
          <a:bodyPr/>
          <a:lstStyle/>
          <a:p>
            <a:pPr eaLnBrk="1" hangingPunct="1"/>
            <a:r>
              <a:rPr lang="en-US" altLang="en-US">
                <a:ea typeface="ＭＳ Ｐゴシック" charset="-128"/>
              </a:rPr>
              <a:t>Encapsulation</a:t>
            </a:r>
          </a:p>
        </p:txBody>
      </p:sp>
      <p:sp>
        <p:nvSpPr>
          <p:cNvPr id="131077" name="Freeform 3"/>
          <p:cNvSpPr>
            <a:spLocks/>
          </p:cNvSpPr>
          <p:nvPr/>
        </p:nvSpPr>
        <p:spPr bwMode="auto">
          <a:xfrm>
            <a:off x="7129463" y="2801499"/>
            <a:ext cx="638175" cy="852487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1078" name="Group 180"/>
          <p:cNvGrpSpPr>
            <a:grpSpLocks/>
          </p:cNvGrpSpPr>
          <p:nvPr/>
        </p:nvGrpSpPr>
        <p:grpSpPr bwMode="auto">
          <a:xfrm>
            <a:off x="7329488" y="3309499"/>
            <a:ext cx="1052512" cy="355600"/>
            <a:chOff x="4410" y="1365"/>
            <a:chExt cx="663" cy="224"/>
          </a:xfrm>
        </p:grpSpPr>
        <p:sp>
          <p:nvSpPr>
            <p:cNvPr id="131205" name="Rectangle 181"/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206" name="AutoShape 182"/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207" name="Freeform 183"/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208" name="Freeform 184"/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1209" name="Freeform 185"/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31079" name="Freeform 2"/>
          <p:cNvSpPr>
            <a:spLocks/>
          </p:cNvSpPr>
          <p:nvPr/>
        </p:nvSpPr>
        <p:spPr bwMode="auto">
          <a:xfrm>
            <a:off x="3817938" y="2002986"/>
            <a:ext cx="4048125" cy="3833813"/>
          </a:xfrm>
          <a:custGeom>
            <a:avLst/>
            <a:gdLst>
              <a:gd name="T0" fmla="*/ 2147483647 w 2550"/>
              <a:gd name="T1" fmla="*/ 0 h 2415"/>
              <a:gd name="T2" fmla="*/ 2147483647 w 2550"/>
              <a:gd name="T3" fmla="*/ 0 h 2415"/>
              <a:gd name="T4" fmla="*/ 2147483647 w 2550"/>
              <a:gd name="T5" fmla="*/ 2147483647 h 2415"/>
              <a:gd name="T6" fmla="*/ 0 w 2550"/>
              <a:gd name="T7" fmla="*/ 2147483647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1080" name="Text Box 8"/>
          <p:cNvSpPr txBox="1">
            <a:spLocks noChangeArrowheads="1"/>
          </p:cNvSpPr>
          <p:nvPr/>
        </p:nvSpPr>
        <p:spPr bwMode="auto">
          <a:xfrm>
            <a:off x="2716213" y="779024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i="1">
                <a:solidFill>
                  <a:srgbClr val="000099"/>
                </a:solidFill>
              </a:rPr>
              <a:t>source</a:t>
            </a:r>
          </a:p>
        </p:txBody>
      </p:sp>
      <p:sp>
        <p:nvSpPr>
          <p:cNvPr id="131081" name="Freeform 10"/>
          <p:cNvSpPr>
            <a:spLocks/>
          </p:cNvSpPr>
          <p:nvPr/>
        </p:nvSpPr>
        <p:spPr bwMode="auto">
          <a:xfrm>
            <a:off x="3868738" y="1206061"/>
            <a:ext cx="360362" cy="1577975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1082" name="Rectangle 23"/>
          <p:cNvSpPr>
            <a:spLocks noChangeArrowheads="1"/>
          </p:cNvSpPr>
          <p:nvPr/>
        </p:nvSpPr>
        <p:spPr bwMode="auto">
          <a:xfrm>
            <a:off x="2644775" y="121558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131083" name="Rectangle 24"/>
          <p:cNvSpPr>
            <a:spLocks noChangeArrowheads="1"/>
          </p:cNvSpPr>
          <p:nvPr/>
        </p:nvSpPr>
        <p:spPr bwMode="auto">
          <a:xfrm>
            <a:off x="2597150" y="1287024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131084" name="Line 25"/>
          <p:cNvSpPr>
            <a:spLocks noChangeShapeType="1"/>
          </p:cNvSpPr>
          <p:nvPr/>
        </p:nvSpPr>
        <p:spPr bwMode="auto">
          <a:xfrm>
            <a:off x="2597150" y="160452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85" name="Text Box 26"/>
          <p:cNvSpPr txBox="1">
            <a:spLocks noChangeArrowheads="1"/>
          </p:cNvSpPr>
          <p:nvPr/>
        </p:nvSpPr>
        <p:spPr bwMode="auto">
          <a:xfrm>
            <a:off x="2554288" y="1253686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</a:pPr>
            <a:r>
              <a:rPr lang="en-US" altLang="en-US" sz="1800"/>
              <a:t>application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transport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network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link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physical</a:t>
            </a:r>
          </a:p>
        </p:txBody>
      </p:sp>
      <p:sp>
        <p:nvSpPr>
          <p:cNvPr id="131086" name="Line 27"/>
          <p:cNvSpPr>
            <a:spLocks noChangeShapeType="1"/>
          </p:cNvSpPr>
          <p:nvPr/>
        </p:nvSpPr>
        <p:spPr bwMode="auto">
          <a:xfrm>
            <a:off x="2605088" y="192519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87" name="Line 28"/>
          <p:cNvSpPr>
            <a:spLocks noChangeShapeType="1"/>
          </p:cNvSpPr>
          <p:nvPr/>
        </p:nvSpPr>
        <p:spPr bwMode="auto">
          <a:xfrm>
            <a:off x="2609850" y="220618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88" name="Line 29"/>
          <p:cNvSpPr>
            <a:spLocks noChangeShapeType="1"/>
          </p:cNvSpPr>
          <p:nvPr/>
        </p:nvSpPr>
        <p:spPr bwMode="auto">
          <a:xfrm>
            <a:off x="2609850" y="248241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5" name="Group 39"/>
          <p:cNvGrpSpPr>
            <a:grpSpLocks/>
          </p:cNvGrpSpPr>
          <p:nvPr/>
        </p:nvGrpSpPr>
        <p:grpSpPr bwMode="auto">
          <a:xfrm>
            <a:off x="1219200" y="1923611"/>
            <a:ext cx="1208088" cy="303213"/>
            <a:chOff x="501" y="1990"/>
            <a:chExt cx="761" cy="191"/>
          </a:xfrm>
        </p:grpSpPr>
        <p:sp>
          <p:nvSpPr>
            <p:cNvPr id="131199" name="Rectangle 40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200" name="Rectangle 41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  <p:sp>
          <p:nvSpPr>
            <p:cNvPr id="131201" name="Rectangle 42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  <p:sp>
          <p:nvSpPr>
            <p:cNvPr id="131202" name="Rectangle 43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  <p:sp>
          <p:nvSpPr>
            <p:cNvPr id="131203" name="Line 44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4" name="Line 45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645" name="Text Box 5"/>
          <p:cNvSpPr txBox="1">
            <a:spLocks noChangeArrowheads="1"/>
          </p:cNvSpPr>
          <p:nvPr/>
        </p:nvSpPr>
        <p:spPr bwMode="auto">
          <a:xfrm>
            <a:off x="395288" y="1552136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segment</a:t>
            </a:r>
          </a:p>
        </p:txBody>
      </p:sp>
      <p:grpSp>
        <p:nvGrpSpPr>
          <p:cNvPr id="6" name="Group 178"/>
          <p:cNvGrpSpPr>
            <a:grpSpLocks/>
          </p:cNvGrpSpPr>
          <p:nvPr/>
        </p:nvGrpSpPr>
        <p:grpSpPr bwMode="auto">
          <a:xfrm>
            <a:off x="1533525" y="1588649"/>
            <a:ext cx="301625" cy="292100"/>
            <a:chOff x="1962" y="2058"/>
            <a:chExt cx="190" cy="184"/>
          </a:xfrm>
        </p:grpSpPr>
        <p:sp>
          <p:nvSpPr>
            <p:cNvPr id="131197" name="Rectangle 47"/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98" name="Rectangle 48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</p:grpSp>
      <p:sp>
        <p:nvSpPr>
          <p:cNvPr id="112644" name="Text Box 4"/>
          <p:cNvSpPr txBox="1">
            <a:spLocks noChangeArrowheads="1"/>
          </p:cNvSpPr>
          <p:nvPr/>
        </p:nvSpPr>
        <p:spPr bwMode="auto">
          <a:xfrm>
            <a:off x="195263" y="1891861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datagram</a:t>
            </a:r>
          </a:p>
        </p:txBody>
      </p:sp>
      <p:sp>
        <p:nvSpPr>
          <p:cNvPr id="131093" name="Text Box 54"/>
          <p:cNvSpPr txBox="1">
            <a:spLocks noChangeArrowheads="1"/>
          </p:cNvSpPr>
          <p:nvPr/>
        </p:nvSpPr>
        <p:spPr bwMode="auto">
          <a:xfrm>
            <a:off x="1547813" y="471284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2000" i="1">
                <a:solidFill>
                  <a:srgbClr val="000099"/>
                </a:solidFill>
              </a:rPr>
              <a:t>destination</a:t>
            </a:r>
          </a:p>
        </p:txBody>
      </p:sp>
      <p:sp>
        <p:nvSpPr>
          <p:cNvPr id="131094" name="Freeform 56"/>
          <p:cNvSpPr>
            <a:spLocks/>
          </p:cNvSpPr>
          <p:nvPr/>
        </p:nvSpPr>
        <p:spPr bwMode="auto">
          <a:xfrm>
            <a:off x="2979738" y="5095436"/>
            <a:ext cx="360362" cy="1577975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1095" name="Rectangle 57"/>
          <p:cNvSpPr>
            <a:spLocks noChangeArrowheads="1"/>
          </p:cNvSpPr>
          <p:nvPr/>
        </p:nvSpPr>
        <p:spPr bwMode="auto">
          <a:xfrm>
            <a:off x="1755775" y="510178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131096" name="Rectangle 58"/>
          <p:cNvSpPr>
            <a:spLocks noChangeArrowheads="1"/>
          </p:cNvSpPr>
          <p:nvPr/>
        </p:nvSpPr>
        <p:spPr bwMode="auto">
          <a:xfrm>
            <a:off x="1708150" y="5173224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endParaRPr lang="en-US" altLang="en-US"/>
          </a:p>
        </p:txBody>
      </p:sp>
      <p:sp>
        <p:nvSpPr>
          <p:cNvPr id="131097" name="Line 59"/>
          <p:cNvSpPr>
            <a:spLocks noChangeShapeType="1"/>
          </p:cNvSpPr>
          <p:nvPr/>
        </p:nvSpPr>
        <p:spPr bwMode="auto">
          <a:xfrm>
            <a:off x="1708150" y="549072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98" name="Text Box 60"/>
          <p:cNvSpPr txBox="1">
            <a:spLocks noChangeArrowheads="1"/>
          </p:cNvSpPr>
          <p:nvPr/>
        </p:nvSpPr>
        <p:spPr bwMode="auto">
          <a:xfrm>
            <a:off x="1665288" y="5139886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algn="ctr">
              <a:lnSpc>
                <a:spcPct val="110000"/>
              </a:lnSpc>
            </a:pPr>
            <a:r>
              <a:rPr lang="en-US" altLang="en-US" sz="1800"/>
              <a:t>application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transport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network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link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physical</a:t>
            </a:r>
          </a:p>
        </p:txBody>
      </p:sp>
      <p:sp>
        <p:nvSpPr>
          <p:cNvPr id="131099" name="Line 61"/>
          <p:cNvSpPr>
            <a:spLocks noChangeShapeType="1"/>
          </p:cNvSpPr>
          <p:nvPr/>
        </p:nvSpPr>
        <p:spPr bwMode="auto">
          <a:xfrm>
            <a:off x="1716088" y="581139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100" name="Line 62"/>
          <p:cNvSpPr>
            <a:spLocks noChangeShapeType="1"/>
          </p:cNvSpPr>
          <p:nvPr/>
        </p:nvSpPr>
        <p:spPr bwMode="auto">
          <a:xfrm>
            <a:off x="1720850" y="609238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101" name="Line 63"/>
          <p:cNvSpPr>
            <a:spLocks noChangeShapeType="1"/>
          </p:cNvSpPr>
          <p:nvPr/>
        </p:nvSpPr>
        <p:spPr bwMode="auto">
          <a:xfrm>
            <a:off x="1720850" y="636861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152400" y="5165286"/>
            <a:ext cx="1479550" cy="1220788"/>
            <a:chOff x="152400" y="4610100"/>
            <a:chExt cx="1479550" cy="1220788"/>
          </a:xfrm>
        </p:grpSpPr>
        <p:grpSp>
          <p:nvGrpSpPr>
            <p:cNvPr id="131173" name="Group 64"/>
            <p:cNvGrpSpPr>
              <a:grpSpLocks/>
            </p:cNvGrpSpPr>
            <p:nvPr/>
          </p:nvGrpSpPr>
          <p:grpSpPr bwMode="auto">
            <a:xfrm>
              <a:off x="152400" y="5527675"/>
              <a:ext cx="1479550" cy="303213"/>
              <a:chOff x="332" y="2224"/>
              <a:chExt cx="932" cy="191"/>
            </a:xfrm>
          </p:grpSpPr>
          <p:sp>
            <p:nvSpPr>
              <p:cNvPr id="131189" name="Rectangle 65"/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90" name="Rectangle 66"/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91" name="Rectangle 67"/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92" name="Rectangle 68"/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l</a:t>
                </a:r>
              </a:p>
            </p:txBody>
          </p:sp>
          <p:sp>
            <p:nvSpPr>
              <p:cNvPr id="131193" name="Rectangle 69"/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94" name="Line 70"/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95" name="Line 71"/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96" name="Line 72"/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74" name="Group 73"/>
            <p:cNvGrpSpPr>
              <a:grpSpLocks/>
            </p:cNvGrpSpPr>
            <p:nvPr/>
          </p:nvGrpSpPr>
          <p:grpSpPr bwMode="auto">
            <a:xfrm>
              <a:off x="420688" y="5229225"/>
              <a:ext cx="1208087" cy="303213"/>
              <a:chOff x="501" y="1990"/>
              <a:chExt cx="761" cy="191"/>
            </a:xfrm>
          </p:grpSpPr>
          <p:sp>
            <p:nvSpPr>
              <p:cNvPr id="131183" name="Rectangle 74"/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84" name="Rectangle 75"/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85" name="Rectangle 76"/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86" name="Rectangle 77"/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87" name="Line 78"/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88" name="Line 79"/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75" name="Group 80"/>
            <p:cNvGrpSpPr>
              <a:grpSpLocks/>
            </p:cNvGrpSpPr>
            <p:nvPr/>
          </p:nvGrpSpPr>
          <p:grpSpPr bwMode="auto">
            <a:xfrm>
              <a:off x="723900" y="4921250"/>
              <a:ext cx="890588" cy="303213"/>
              <a:chOff x="645" y="1734"/>
              <a:chExt cx="561" cy="191"/>
            </a:xfrm>
          </p:grpSpPr>
          <p:sp>
            <p:nvSpPr>
              <p:cNvPr id="131179" name="Rectangle 81"/>
              <p:cNvSpPr>
                <a:spLocks noChangeArrowheads="1"/>
              </p:cNvSpPr>
              <p:nvPr/>
            </p:nvSpPr>
            <p:spPr bwMode="auto">
              <a:xfrm>
                <a:off x="645" y="1751"/>
                <a:ext cx="4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80" name="Rectangle 82"/>
              <p:cNvSpPr>
                <a:spLocks noChangeArrowheads="1"/>
              </p:cNvSpPr>
              <p:nvPr/>
            </p:nvSpPr>
            <p:spPr bwMode="auto">
              <a:xfrm>
                <a:off x="648" y="173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81" name="Rectangle 83"/>
              <p:cNvSpPr>
                <a:spLocks noChangeArrowheads="1"/>
              </p:cNvSpPr>
              <p:nvPr/>
            </p:nvSpPr>
            <p:spPr bwMode="auto">
              <a:xfrm>
                <a:off x="778" y="173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82" name="Line 84"/>
              <p:cNvSpPr>
                <a:spLocks noChangeShapeType="1"/>
              </p:cNvSpPr>
              <p:nvPr/>
            </p:nvSpPr>
            <p:spPr bwMode="auto">
              <a:xfrm>
                <a:off x="824" y="175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76" name="Group 85"/>
            <p:cNvGrpSpPr>
              <a:grpSpLocks/>
            </p:cNvGrpSpPr>
            <p:nvPr/>
          </p:nvGrpSpPr>
          <p:grpSpPr bwMode="auto">
            <a:xfrm>
              <a:off x="930275" y="4610100"/>
              <a:ext cx="679450" cy="301625"/>
              <a:chOff x="780" y="1553"/>
              <a:chExt cx="428" cy="190"/>
            </a:xfrm>
          </p:grpSpPr>
          <p:sp>
            <p:nvSpPr>
              <p:cNvPr id="131177" name="Rectangle 86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78" name="Rectangle 87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 dirty="0"/>
                  <a:t>M</a:t>
                </a:r>
              </a:p>
            </p:txBody>
          </p:sp>
        </p:grpSp>
      </p:grpSp>
      <p:grpSp>
        <p:nvGrpSpPr>
          <p:cNvPr id="131103" name="Group 88"/>
          <p:cNvGrpSpPr>
            <a:grpSpLocks/>
          </p:cNvGrpSpPr>
          <p:nvPr/>
        </p:nvGrpSpPr>
        <p:grpSpPr bwMode="auto">
          <a:xfrm>
            <a:off x="5654675" y="4719199"/>
            <a:ext cx="1387475" cy="1035050"/>
            <a:chOff x="3601" y="168"/>
            <a:chExt cx="874" cy="652"/>
          </a:xfrm>
        </p:grpSpPr>
        <p:sp>
          <p:nvSpPr>
            <p:cNvPr id="131168" name="Rectangle 89"/>
            <p:cNvSpPr>
              <a:spLocks noChangeArrowheads="1"/>
            </p:cNvSpPr>
            <p:nvPr/>
          </p:nvSpPr>
          <p:spPr bwMode="auto">
            <a:xfrm>
              <a:off x="3658" y="168"/>
              <a:ext cx="817" cy="59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69" name="Rectangle 90"/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70" name="Line 91"/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171" name="Text Box 92"/>
            <p:cNvSpPr txBox="1">
              <a:spLocks noChangeArrowheads="1"/>
            </p:cNvSpPr>
            <p:nvPr/>
          </p:nvSpPr>
          <p:spPr bwMode="auto">
            <a:xfrm>
              <a:off x="3601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</a:pPr>
              <a:r>
                <a:rPr lang="en-US" altLang="en-US" sz="1800"/>
                <a:t>network</a:t>
              </a:r>
            </a:p>
            <a:p>
              <a:pPr algn="ctr">
                <a:lnSpc>
                  <a:spcPct val="110000"/>
                </a:lnSpc>
              </a:pPr>
              <a:r>
                <a:rPr lang="en-US" altLang="en-US" sz="1800"/>
                <a:t>link</a:t>
              </a:r>
            </a:p>
            <a:p>
              <a:pPr algn="ctr">
                <a:lnSpc>
                  <a:spcPct val="110000"/>
                </a:lnSpc>
              </a:pPr>
              <a:r>
                <a:rPr lang="en-US" altLang="en-US" sz="1800"/>
                <a:t>physical</a:t>
              </a:r>
            </a:p>
          </p:txBody>
        </p:sp>
        <p:sp>
          <p:nvSpPr>
            <p:cNvPr id="131172" name="Line 93"/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1104" name="Group 94"/>
          <p:cNvGrpSpPr>
            <a:grpSpLocks/>
          </p:cNvGrpSpPr>
          <p:nvPr/>
        </p:nvGrpSpPr>
        <p:grpSpPr bwMode="auto">
          <a:xfrm>
            <a:off x="5821363" y="2826899"/>
            <a:ext cx="1387475" cy="733425"/>
            <a:chOff x="4696" y="597"/>
            <a:chExt cx="874" cy="462"/>
          </a:xfrm>
        </p:grpSpPr>
        <p:sp>
          <p:nvSpPr>
            <p:cNvPr id="131164" name="Rectangle 95"/>
            <p:cNvSpPr>
              <a:spLocks noChangeArrowheads="1"/>
            </p:cNvSpPr>
            <p:nvPr/>
          </p:nvSpPr>
          <p:spPr bwMode="auto">
            <a:xfrm>
              <a:off x="4753" y="597"/>
              <a:ext cx="817" cy="41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65" name="Rectangle 96"/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66" name="Line 97"/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167" name="Text Box 98"/>
            <p:cNvSpPr txBox="1">
              <a:spLocks noChangeArrowheads="1"/>
            </p:cNvSpPr>
            <p:nvPr/>
          </p:nvSpPr>
          <p:spPr bwMode="auto">
            <a:xfrm>
              <a:off x="4696" y="621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>
                <a:lnSpc>
                  <a:spcPct val="110000"/>
                </a:lnSpc>
              </a:pPr>
              <a:r>
                <a:rPr lang="en-US" altLang="en-US" sz="1800"/>
                <a:t>link</a:t>
              </a:r>
            </a:p>
            <a:p>
              <a:pPr algn="ctr">
                <a:lnSpc>
                  <a:spcPct val="110000"/>
                </a:lnSpc>
              </a:pPr>
              <a:r>
                <a:rPr lang="en-US" altLang="en-US" sz="1800"/>
                <a:t>physical</a:t>
              </a:r>
            </a:p>
          </p:txBody>
        </p:sp>
      </p:grpSp>
      <p:sp>
        <p:nvSpPr>
          <p:cNvPr id="131105" name="Freeform 114"/>
          <p:cNvSpPr>
            <a:spLocks/>
          </p:cNvSpPr>
          <p:nvPr/>
        </p:nvSpPr>
        <p:spPr bwMode="auto">
          <a:xfrm>
            <a:off x="1828800" y="1088586"/>
            <a:ext cx="5264150" cy="5494338"/>
          </a:xfrm>
          <a:custGeom>
            <a:avLst/>
            <a:gdLst>
              <a:gd name="T0" fmla="*/ 2147483647 w 3316"/>
              <a:gd name="T1" fmla="*/ 0 h 3461"/>
              <a:gd name="T2" fmla="*/ 2147483647 w 3316"/>
              <a:gd name="T3" fmla="*/ 2147483647 h 3461"/>
              <a:gd name="T4" fmla="*/ 2147483647 w 3316"/>
              <a:gd name="T5" fmla="*/ 2147483647 h 3461"/>
              <a:gd name="T6" fmla="*/ 2147483647 w 3316"/>
              <a:gd name="T7" fmla="*/ 2147483647 h 3461"/>
              <a:gd name="T8" fmla="*/ 2147483647 w 3316"/>
              <a:gd name="T9" fmla="*/ 2147483647 h 3461"/>
              <a:gd name="T10" fmla="*/ 2147483647 w 3316"/>
              <a:gd name="T11" fmla="*/ 2147483647 h 3461"/>
              <a:gd name="T12" fmla="*/ 2147483647 w 3316"/>
              <a:gd name="T13" fmla="*/ 2147483647 h 3461"/>
              <a:gd name="T14" fmla="*/ 2147483647 w 3316"/>
              <a:gd name="T15" fmla="*/ 2147483647 h 3461"/>
              <a:gd name="T16" fmla="*/ 2147483647 w 3316"/>
              <a:gd name="T17" fmla="*/ 2147483647 h 3461"/>
              <a:gd name="T18" fmla="*/ 2147483647 w 3316"/>
              <a:gd name="T19" fmla="*/ 2147483647 h 3461"/>
              <a:gd name="T20" fmla="*/ 2147483647 w 3316"/>
              <a:gd name="T21" fmla="*/ 2147483647 h 3461"/>
              <a:gd name="T22" fmla="*/ 0 w 3316"/>
              <a:gd name="T23" fmla="*/ 2147483647 h 3461"/>
              <a:gd name="T24" fmla="*/ 0 w 3316"/>
              <a:gd name="T25" fmla="*/ 2147483647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4238625" y="4795399"/>
            <a:ext cx="1479550" cy="609600"/>
            <a:chOff x="4238625" y="4240213"/>
            <a:chExt cx="1479550" cy="609600"/>
          </a:xfrm>
        </p:grpSpPr>
        <p:grpSp>
          <p:nvGrpSpPr>
            <p:cNvPr id="131148" name="Group 115"/>
            <p:cNvGrpSpPr>
              <a:grpSpLocks/>
            </p:cNvGrpSpPr>
            <p:nvPr/>
          </p:nvGrpSpPr>
          <p:grpSpPr bwMode="auto">
            <a:xfrm>
              <a:off x="4238625" y="4546600"/>
              <a:ext cx="1479550" cy="303213"/>
              <a:chOff x="332" y="2224"/>
              <a:chExt cx="932" cy="191"/>
            </a:xfrm>
          </p:grpSpPr>
          <p:sp>
            <p:nvSpPr>
              <p:cNvPr id="131156" name="Rectangle 116"/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57" name="Rectangle 117"/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58" name="Rectangle 118"/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59" name="Rectangle 119"/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l</a:t>
                </a:r>
              </a:p>
            </p:txBody>
          </p:sp>
          <p:sp>
            <p:nvSpPr>
              <p:cNvPr id="131160" name="Rectangle 120"/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61" name="Line 121"/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62" name="Line 122"/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63" name="Line 123"/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49" name="Group 124"/>
            <p:cNvGrpSpPr>
              <a:grpSpLocks/>
            </p:cNvGrpSpPr>
            <p:nvPr/>
          </p:nvGrpSpPr>
          <p:grpSpPr bwMode="auto">
            <a:xfrm>
              <a:off x="4497388" y="4240213"/>
              <a:ext cx="1208087" cy="303212"/>
              <a:chOff x="501" y="1990"/>
              <a:chExt cx="761" cy="191"/>
            </a:xfrm>
          </p:grpSpPr>
          <p:sp>
            <p:nvSpPr>
              <p:cNvPr id="131150" name="Rectangle 125"/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51" name="Rectangle 126"/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52" name="Rectangle 127"/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53" name="Rectangle 128"/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54" name="Line 129"/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55" name="Line 130"/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5" name="Group 140"/>
          <p:cNvGrpSpPr>
            <a:grpSpLocks/>
          </p:cNvGrpSpPr>
          <p:nvPr/>
        </p:nvGrpSpPr>
        <p:grpSpPr bwMode="auto">
          <a:xfrm>
            <a:off x="7269163" y="5162111"/>
            <a:ext cx="1208087" cy="303213"/>
            <a:chOff x="501" y="1990"/>
            <a:chExt cx="761" cy="191"/>
          </a:xfrm>
        </p:grpSpPr>
        <p:sp>
          <p:nvSpPr>
            <p:cNvPr id="131142" name="Rectangle 141"/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43" name="Rectangle 142"/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  <p:sp>
          <p:nvSpPr>
            <p:cNvPr id="131144" name="Rectangle 143"/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  <p:sp>
          <p:nvSpPr>
            <p:cNvPr id="131145" name="Rectangle 144"/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  <p:sp>
          <p:nvSpPr>
            <p:cNvPr id="131146" name="Line 145"/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7" name="Line 146"/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156"/>
          <p:cNvGrpSpPr>
            <a:grpSpLocks/>
          </p:cNvGrpSpPr>
          <p:nvPr/>
        </p:nvGrpSpPr>
        <p:grpSpPr bwMode="auto">
          <a:xfrm>
            <a:off x="938213" y="2220474"/>
            <a:ext cx="1479550" cy="303212"/>
            <a:chOff x="332" y="2224"/>
            <a:chExt cx="932" cy="191"/>
          </a:xfrm>
        </p:grpSpPr>
        <p:sp>
          <p:nvSpPr>
            <p:cNvPr id="131134" name="Rectangle 157"/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35" name="Rectangle 158"/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  <p:sp>
          <p:nvSpPr>
            <p:cNvPr id="131136" name="Rectangle 159"/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  <p:sp>
          <p:nvSpPr>
            <p:cNvPr id="131137" name="Rectangle 160"/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l</a:t>
              </a:r>
            </a:p>
          </p:txBody>
        </p:sp>
        <p:sp>
          <p:nvSpPr>
            <p:cNvPr id="131138" name="Rectangle 161"/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  <p:sp>
          <p:nvSpPr>
            <p:cNvPr id="131139" name="Line 162"/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0" name="Line 163"/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1" name="Line 164"/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1109" name="Text Box 166"/>
          <p:cNvSpPr txBox="1">
            <a:spLocks noChangeArrowheads="1"/>
          </p:cNvSpPr>
          <p:nvPr/>
        </p:nvSpPr>
        <p:spPr bwMode="auto">
          <a:xfrm>
            <a:off x="7921625" y="5966974"/>
            <a:ext cx="844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en-US" sz="1800" b="1"/>
              <a:t>router</a:t>
            </a:r>
          </a:p>
        </p:txBody>
      </p:sp>
      <p:sp>
        <p:nvSpPr>
          <p:cNvPr id="131110" name="Text Box 167"/>
          <p:cNvSpPr txBox="1">
            <a:spLocks noChangeArrowheads="1"/>
          </p:cNvSpPr>
          <p:nvPr/>
        </p:nvSpPr>
        <p:spPr bwMode="auto">
          <a:xfrm>
            <a:off x="7935913" y="3653986"/>
            <a:ext cx="895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pPr eaLnBrk="1" hangingPunct="1"/>
            <a:r>
              <a:rPr lang="en-US" altLang="en-US" sz="1800" b="1"/>
              <a:t>switch</a:t>
            </a:r>
          </a:p>
        </p:txBody>
      </p:sp>
      <p:sp>
        <p:nvSpPr>
          <p:cNvPr id="112814" name="Text Box 174"/>
          <p:cNvSpPr txBox="1">
            <a:spLocks noChangeArrowheads="1"/>
          </p:cNvSpPr>
          <p:nvPr/>
        </p:nvSpPr>
        <p:spPr bwMode="auto">
          <a:xfrm>
            <a:off x="703263" y="1247336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message</a:t>
            </a:r>
          </a:p>
        </p:txBody>
      </p:sp>
      <p:grpSp>
        <p:nvGrpSpPr>
          <p:cNvPr id="17" name="Group 175"/>
          <p:cNvGrpSpPr>
            <a:grpSpLocks/>
          </p:cNvGrpSpPr>
          <p:nvPr/>
        </p:nvGrpSpPr>
        <p:grpSpPr bwMode="auto">
          <a:xfrm>
            <a:off x="1763713" y="1274324"/>
            <a:ext cx="679450" cy="301625"/>
            <a:chOff x="780" y="1553"/>
            <a:chExt cx="428" cy="190"/>
          </a:xfrm>
        </p:grpSpPr>
        <p:sp>
          <p:nvSpPr>
            <p:cNvPr id="131132" name="Rectangle 176"/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33" name="Rectangle 177"/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</p:grpSp>
      <p:grpSp>
        <p:nvGrpSpPr>
          <p:cNvPr id="18" name="Group 185"/>
          <p:cNvGrpSpPr>
            <a:grpSpLocks/>
          </p:cNvGrpSpPr>
          <p:nvPr/>
        </p:nvGrpSpPr>
        <p:grpSpPr bwMode="auto">
          <a:xfrm>
            <a:off x="1528763" y="1594999"/>
            <a:ext cx="903287" cy="301625"/>
            <a:chOff x="1851" y="2046"/>
            <a:chExt cx="569" cy="190"/>
          </a:xfrm>
        </p:grpSpPr>
        <p:grpSp>
          <p:nvGrpSpPr>
            <p:cNvPr id="131126" name="Group 179"/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131130" name="Rectangle 180"/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31" name="Rectangle 181"/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</p:grpSp>
        <p:grpSp>
          <p:nvGrpSpPr>
            <p:cNvPr id="131127" name="Group 182"/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1128" name="Rectangle 183"/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29" name="Rectangle 184"/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</p:grpSp>
      </p:grpSp>
      <p:grpSp>
        <p:nvGrpSpPr>
          <p:cNvPr id="21" name="Group 187"/>
          <p:cNvGrpSpPr>
            <a:grpSpLocks/>
          </p:cNvGrpSpPr>
          <p:nvPr/>
        </p:nvGrpSpPr>
        <p:grpSpPr bwMode="auto">
          <a:xfrm>
            <a:off x="1235075" y="1918849"/>
            <a:ext cx="301625" cy="292100"/>
            <a:chOff x="1962" y="2058"/>
            <a:chExt cx="190" cy="184"/>
          </a:xfrm>
        </p:grpSpPr>
        <p:sp>
          <p:nvSpPr>
            <p:cNvPr id="131124" name="Rectangle 188"/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25" name="Rectangle 189"/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</p:grpSp>
      <p:sp>
        <p:nvSpPr>
          <p:cNvPr id="112647" name="Text Box 7"/>
          <p:cNvSpPr txBox="1">
            <a:spLocks noChangeArrowheads="1"/>
          </p:cNvSpPr>
          <p:nvPr/>
        </p:nvSpPr>
        <p:spPr bwMode="auto">
          <a:xfrm>
            <a:off x="157163" y="2198249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frame</a:t>
            </a:r>
          </a:p>
        </p:txBody>
      </p:sp>
      <p:grpSp>
        <p:nvGrpSpPr>
          <p:cNvPr id="131117" name="Group 187"/>
          <p:cNvGrpSpPr>
            <a:grpSpLocks/>
          </p:cNvGrpSpPr>
          <p:nvPr/>
        </p:nvGrpSpPr>
        <p:grpSpPr bwMode="auto">
          <a:xfrm flipH="1">
            <a:off x="3178175" y="5525649"/>
            <a:ext cx="803275" cy="771525"/>
            <a:chOff x="-44" y="1473"/>
            <a:chExt cx="981" cy="1105"/>
          </a:xfrm>
        </p:grpSpPr>
        <p:pic>
          <p:nvPicPr>
            <p:cNvPr id="131122" name="Picture 188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23" name="Freeform 18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1118" name="Group 190"/>
          <p:cNvGrpSpPr>
            <a:grpSpLocks/>
          </p:cNvGrpSpPr>
          <p:nvPr/>
        </p:nvGrpSpPr>
        <p:grpSpPr bwMode="auto">
          <a:xfrm flipH="1">
            <a:off x="4140200" y="1642624"/>
            <a:ext cx="803275" cy="771525"/>
            <a:chOff x="-44" y="1473"/>
            <a:chExt cx="981" cy="1105"/>
          </a:xfrm>
        </p:grpSpPr>
        <p:pic>
          <p:nvPicPr>
            <p:cNvPr id="131120" name="Picture 19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21" name="Freeform 19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17658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0.0037 L -4.72222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1128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0.00926 L -3.05556E-6 0.04792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7037E-6 L 4.44444E-6 0.0421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3.33333E-6 L 3.05556E-6 0.13889 L 0.40295 0.13889 L 0.40295 0.09885 L 0.57152 0.10093 L 0.57152 0.57709 L 0.66371 0.50857 L 0.66371 0.42848 " pathEditMode="relative" rAng="0" ptsTypes="AAAAAAAA">
                                      <p:cBhvr>
                                        <p:cTn id="6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177" y="288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46 L 0.00156 -0.0481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5" grpId="0"/>
      <p:bldP spid="112645" grpId="1"/>
      <p:bldP spid="112644" grpId="0"/>
      <p:bldP spid="112644" grpId="1"/>
      <p:bldP spid="112814" grpId="0"/>
      <p:bldP spid="112647" grpId="0"/>
      <p:bldP spid="112647" grpId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44286" y="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Chapter 1: </a:t>
            </a:r>
            <a:r>
              <a:rPr lang="en-US" altLang="en-US" dirty="0" smtClean="0">
                <a:ea typeface="ＭＳ Ｐゴシック" charset="-128"/>
              </a:rPr>
              <a:t>Roadmap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9460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936625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What is the Internet?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edge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Network core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Delay, Loss, Throughput in networks</a:t>
            </a:r>
          </a:p>
          <a:p>
            <a:pPr lvl="1" eaLnBrk="1" hangingPunct="1">
              <a:buFont typeface="Wingdings" charset="2"/>
              <a:buChar char="ü"/>
            </a:pPr>
            <a:r>
              <a:rPr lang="en-US" altLang="en-US" sz="2800" dirty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Protocol layers, service </a:t>
            </a: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models</a:t>
            </a:r>
          </a:p>
          <a:p>
            <a:pPr lvl="1" eaLnBrk="1" hangingPunct="1">
              <a:buFont typeface="Wingdings" charset="2"/>
              <a:buChar char="q"/>
            </a:pPr>
            <a:r>
              <a:rPr lang="en-US" altLang="en-US" sz="2800" dirty="0" smtClean="0">
                <a:solidFill>
                  <a:srgbClr val="CC0000"/>
                </a:solidFill>
                <a:latin typeface="Calibri Light" charset="0"/>
                <a:ea typeface="Calibri Light" charset="0"/>
                <a:cs typeface="Calibri Light" charset="0"/>
              </a:rPr>
              <a:t>History</a:t>
            </a:r>
          </a:p>
          <a:p>
            <a:pPr eaLnBrk="1" hangingPunct="1">
              <a:buFont typeface="Wingdings" charset="2"/>
              <a:buChar char="q"/>
            </a:pPr>
            <a:endParaRPr lang="en-US" altLang="en-US" dirty="0">
              <a:latin typeface="Calibri Light" charset="0"/>
              <a:ea typeface="Calibri Light" charset="0"/>
              <a:cs typeface="Calibri Ligh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478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30" name="Group 3"/>
          <p:cNvGrpSpPr>
            <a:grpSpLocks noChangeAspect="1"/>
          </p:cNvGrpSpPr>
          <p:nvPr/>
        </p:nvGrpSpPr>
        <p:grpSpPr bwMode="auto">
          <a:xfrm>
            <a:off x="290691" y="1424961"/>
            <a:ext cx="2962041" cy="4990290"/>
            <a:chOff x="64" y="628"/>
            <a:chExt cx="2157" cy="3634"/>
          </a:xfrm>
        </p:grpSpPr>
        <p:pic>
          <p:nvPicPr>
            <p:cNvPr id="11269" name="Picture 4"/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" y="628"/>
              <a:ext cx="1052" cy="13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11270" name="Picture 5"/>
            <p:cNvPicPr>
              <a:picLocks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2" y="628"/>
              <a:ext cx="1019" cy="13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  <p:pic>
          <p:nvPicPr>
            <p:cNvPr id="11271" name="Picture 6"/>
            <p:cNvPicPr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" y="2008"/>
              <a:ext cx="1536" cy="2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sp>
        <p:nvSpPr>
          <p:cNvPr id="1429511" name="Rectangle 7"/>
          <p:cNvSpPr>
            <a:spLocks noGrp="1" noChangeArrowheads="1"/>
          </p:cNvSpPr>
          <p:nvPr>
            <p:ph type="body" idx="1"/>
          </p:nvPr>
        </p:nvSpPr>
        <p:spPr>
          <a:xfrm>
            <a:off x="4972414" y="1381018"/>
            <a:ext cx="3907635" cy="4724400"/>
          </a:xfrm>
          <a:noFill/>
        </p:spPr>
        <p:txBody>
          <a:bodyPr lIns="92075" tIns="46038" rIns="92075" bIns="46038"/>
          <a:lstStyle/>
          <a:p>
            <a:pPr>
              <a:lnSpc>
                <a:spcPct val="80000"/>
              </a:lnSpc>
            </a:pPr>
            <a:r>
              <a:rPr lang="en-US" altLang="en-US" sz="2000" b="1" dirty="0" smtClean="0">
                <a:latin typeface="Calibri" charset="0"/>
              </a:rPr>
              <a:t>1957: </a:t>
            </a:r>
            <a:r>
              <a:rPr lang="en-US" altLang="en-US" sz="2000" dirty="0" smtClean="0">
                <a:latin typeface="Calibri" charset="0"/>
              </a:rPr>
              <a:t>ARPA </a:t>
            </a:r>
            <a:r>
              <a:rPr lang="en-US" altLang="en-US" sz="2000" dirty="0">
                <a:latin typeface="Calibri" charset="0"/>
              </a:rPr>
              <a:t>in response to Sputnik</a:t>
            </a:r>
          </a:p>
          <a:p>
            <a:pPr>
              <a:lnSpc>
                <a:spcPct val="80000"/>
              </a:lnSpc>
            </a:pPr>
            <a:endParaRPr lang="en-US" altLang="en-US" sz="2000" dirty="0">
              <a:latin typeface="Calibri" charset="0"/>
            </a:endParaRPr>
          </a:p>
          <a:p>
            <a:pPr>
              <a:lnSpc>
                <a:spcPct val="80000"/>
              </a:lnSpc>
            </a:pPr>
            <a:r>
              <a:rPr lang="en-US" altLang="en-US" sz="2000" b="1" dirty="0" smtClean="0">
                <a:latin typeface="Calibri" charset="0"/>
              </a:rPr>
              <a:t>1960s: </a:t>
            </a:r>
            <a:r>
              <a:rPr lang="en-US" altLang="en-US" sz="2000" dirty="0" smtClean="0">
                <a:latin typeface="Calibri" charset="0"/>
              </a:rPr>
              <a:t>Donald Davies </a:t>
            </a:r>
            <a:r>
              <a:rPr lang="en-US" altLang="en-US" sz="1800" dirty="0" smtClean="0">
                <a:latin typeface="Calibri" charset="0"/>
              </a:rPr>
              <a:t>Coins </a:t>
            </a:r>
            <a:r>
              <a:rPr lang="en-US" altLang="en-US" sz="1800" dirty="0">
                <a:latin typeface="Calibri" charset="0"/>
              </a:rPr>
              <a:t>the term “packet”</a:t>
            </a:r>
          </a:p>
          <a:p>
            <a:pPr>
              <a:lnSpc>
                <a:spcPct val="80000"/>
              </a:lnSpc>
            </a:pPr>
            <a:endParaRPr lang="en-US" altLang="en-US" sz="2000" dirty="0">
              <a:latin typeface="Calibri" charset="0"/>
            </a:endParaRPr>
          </a:p>
          <a:p>
            <a:pPr>
              <a:lnSpc>
                <a:spcPct val="80000"/>
              </a:lnSpc>
            </a:pPr>
            <a:r>
              <a:rPr lang="en-US" altLang="en-US" sz="2000" b="1" dirty="0" smtClean="0">
                <a:latin typeface="Calibri" charset="0"/>
              </a:rPr>
              <a:t>1961: </a:t>
            </a:r>
            <a:r>
              <a:rPr lang="en-US" altLang="en-US" sz="2000" dirty="0" smtClean="0">
                <a:latin typeface="Calibri" charset="0"/>
              </a:rPr>
              <a:t>Len </a:t>
            </a:r>
            <a:r>
              <a:rPr lang="en-US" altLang="en-US" sz="2000" dirty="0" err="1">
                <a:latin typeface="Calibri" charset="0"/>
              </a:rPr>
              <a:t>Kleinrock</a:t>
            </a:r>
            <a:r>
              <a:rPr lang="en-US" altLang="en-US" sz="2000" dirty="0">
                <a:latin typeface="Calibri" charset="0"/>
              </a:rPr>
              <a:t> (MIT thesis): “Information flow in large communication nets</a:t>
            </a:r>
            <a:r>
              <a:rPr lang="en-US" altLang="en-US" sz="2000" dirty="0" smtClean="0">
                <a:latin typeface="Calibri" charset="0"/>
              </a:rPr>
              <a:t>”</a:t>
            </a:r>
            <a:endParaRPr lang="en-US" altLang="en-US" sz="2000" dirty="0">
              <a:latin typeface="Calibri" charset="0"/>
            </a:endParaRPr>
          </a:p>
          <a:p>
            <a:pPr>
              <a:lnSpc>
                <a:spcPct val="80000"/>
              </a:lnSpc>
            </a:pPr>
            <a:endParaRPr lang="en-US" altLang="en-US" sz="2000" dirty="0" smtClean="0">
              <a:latin typeface="Calibri" charset="0"/>
            </a:endParaRPr>
          </a:p>
          <a:p>
            <a:pPr>
              <a:lnSpc>
                <a:spcPct val="80000"/>
              </a:lnSpc>
            </a:pPr>
            <a:r>
              <a:rPr lang="en-US" altLang="en-US" sz="2000" b="1" dirty="0" smtClean="0">
                <a:latin typeface="Calibri" charset="0"/>
              </a:rPr>
              <a:t>1967: </a:t>
            </a:r>
            <a:r>
              <a:rPr lang="en-US" altLang="en-US" sz="2000" dirty="0" smtClean="0">
                <a:latin typeface="Calibri" charset="0"/>
              </a:rPr>
              <a:t>L</a:t>
            </a:r>
            <a:r>
              <a:rPr lang="en-US" altLang="en-US" sz="2000" dirty="0" smtClean="0"/>
              <a:t>arry</a:t>
            </a:r>
            <a:r>
              <a:rPr lang="en-US" altLang="en-US" sz="2000" dirty="0" smtClean="0">
                <a:latin typeface="Calibri" charset="0"/>
              </a:rPr>
              <a:t> </a:t>
            </a:r>
            <a:r>
              <a:rPr lang="en-US" altLang="en-US" sz="2000" dirty="0">
                <a:latin typeface="Calibri" charset="0"/>
              </a:rPr>
              <a:t>Roberts (MIT), first ARPANET plan for time-sharing remote computers, SOSP ‘67 paper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17572" y="3319797"/>
            <a:ext cx="2337231" cy="3116308"/>
          </a:xfrm>
          <a:prstGeom prst="rect">
            <a:avLst/>
          </a:prstGeom>
        </p:spPr>
      </p:pic>
      <p:sp>
        <p:nvSpPr>
          <p:cNvPr id="10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  <p:pic>
        <p:nvPicPr>
          <p:cNvPr id="11" name="Picture 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70343" y="1424961"/>
            <a:ext cx="1367561" cy="18030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8589041"/>
      </p:ext>
    </p:extLst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Rectangle 3"/>
          <p:cNvSpPr>
            <a:spLocks noChangeArrowheads="1"/>
          </p:cNvSpPr>
          <p:nvPr/>
        </p:nvSpPr>
        <p:spPr bwMode="auto">
          <a:xfrm>
            <a:off x="352425" y="4658178"/>
            <a:ext cx="3868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algn="just"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1pPr>
            <a:lvl2pPr marL="742950" indent="-285750" algn="just"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2pPr>
            <a:lvl3pPr marL="1143000" indent="-228600" algn="just"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3pPr>
            <a:lvl4pPr marL="1600200" indent="-228600" algn="just"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4pPr>
            <a:lvl5pPr marL="2057400" indent="-228600" algn="just"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5pPr>
            <a:lvl6pPr marL="2514600" indent="-228600" algn="just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6pPr>
            <a:lvl7pPr marL="2971800" indent="-228600" algn="just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7pPr>
            <a:lvl8pPr marL="3429000" indent="-228600" algn="just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8pPr>
            <a:lvl9pPr marL="3886200" indent="-228600" algn="just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2"/>
              <a:defRPr sz="1400">
                <a:solidFill>
                  <a:schemeClr val="tx1"/>
                </a:solidFill>
                <a:latin typeface="Comic Sans MS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en-US" sz="2000" smtClean="0">
                <a:latin typeface="Arial" charset="0"/>
                <a:ea typeface="Arial" charset="0"/>
                <a:cs typeface="Arial" charset="0"/>
              </a:rPr>
              <a:t>BBN team that implemented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en-US" sz="2000" dirty="0" smtClean="0">
                <a:latin typeface="Arial" charset="0"/>
                <a:ea typeface="Arial" charset="0"/>
                <a:cs typeface="Arial" charset="0"/>
              </a:rPr>
              <a:t>the interface message processor</a:t>
            </a:r>
          </a:p>
        </p:txBody>
      </p:sp>
      <p:sp>
        <p:nvSpPr>
          <p:cNvPr id="1431556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4512657" y="1363663"/>
            <a:ext cx="4432906" cy="4397375"/>
          </a:xfrm>
          <a:noFill/>
        </p:spPr>
        <p:txBody>
          <a:bodyPr lIns="92075" tIns="46038" rIns="92075" bIns="46038"/>
          <a:lstStyle/>
          <a:p>
            <a:pPr>
              <a:lnSpc>
                <a:spcPct val="90000"/>
              </a:lnSpc>
            </a:pPr>
            <a:r>
              <a:rPr lang="en-US" altLang="en-US" sz="2400" dirty="0" err="1">
                <a:latin typeface="Calibri" charset="0"/>
              </a:rPr>
              <a:t>ARPANet</a:t>
            </a:r>
            <a:endParaRPr lang="en-US" altLang="en-US" sz="2400" dirty="0">
              <a:latin typeface="Calibri" charset="0"/>
            </a:endParaRPr>
          </a:p>
          <a:p>
            <a:pPr lvl="1">
              <a:lnSpc>
                <a:spcPct val="90000"/>
              </a:lnSpc>
              <a:buFont typeface="Wingdings" charset="2"/>
              <a:buChar char="§"/>
            </a:pPr>
            <a:r>
              <a:rPr lang="en-US" altLang="en-US" sz="2000" b="1" dirty="0">
                <a:solidFill>
                  <a:schemeClr val="tx1"/>
                </a:solidFill>
                <a:latin typeface="Calibri" charset="0"/>
              </a:rPr>
              <a:t>1967: </a:t>
            </a:r>
            <a:r>
              <a:rPr lang="en-US" altLang="en-US" sz="2000" dirty="0">
                <a:solidFill>
                  <a:schemeClr val="tx1"/>
                </a:solidFill>
                <a:latin typeface="Calibri" charset="0"/>
              </a:rPr>
              <a:t>Connect computers at key research sites across the US using </a:t>
            </a:r>
            <a:r>
              <a:rPr lang="en-US" altLang="en-US" sz="2000" dirty="0" err="1">
                <a:solidFill>
                  <a:schemeClr val="tx1"/>
                </a:solidFill>
                <a:latin typeface="Calibri" charset="0"/>
              </a:rPr>
              <a:t>pt</a:t>
            </a:r>
            <a:r>
              <a:rPr lang="en-US" altLang="en-US" sz="2000" dirty="0">
                <a:solidFill>
                  <a:schemeClr val="tx1"/>
                </a:solidFill>
                <a:latin typeface="Calibri" charset="0"/>
              </a:rPr>
              <a:t>-to-</a:t>
            </a:r>
            <a:r>
              <a:rPr lang="en-US" altLang="en-US" sz="2000" dirty="0" err="1">
                <a:solidFill>
                  <a:schemeClr val="tx1"/>
                </a:solidFill>
                <a:latin typeface="Calibri" charset="0"/>
              </a:rPr>
              <a:t>pt</a:t>
            </a:r>
            <a:r>
              <a:rPr lang="en-US" altLang="en-US" sz="2000" dirty="0">
                <a:solidFill>
                  <a:schemeClr val="tx1"/>
                </a:solidFill>
                <a:latin typeface="Calibri" charset="0"/>
              </a:rPr>
              <a:t> telephone lines</a:t>
            </a:r>
          </a:p>
          <a:p>
            <a:pPr lvl="1">
              <a:lnSpc>
                <a:spcPct val="90000"/>
              </a:lnSpc>
              <a:buFont typeface="Wingdings" charset="2"/>
              <a:buChar char="§"/>
            </a:pPr>
            <a:endParaRPr lang="en-US" altLang="en-US" sz="2000" dirty="0">
              <a:solidFill>
                <a:schemeClr val="tx1"/>
              </a:solidFill>
              <a:latin typeface="Calibri" charset="0"/>
            </a:endParaRPr>
          </a:p>
          <a:p>
            <a:pPr lvl="1">
              <a:lnSpc>
                <a:spcPct val="90000"/>
              </a:lnSpc>
              <a:buFont typeface="Wingdings" charset="2"/>
              <a:buChar char="§"/>
            </a:pPr>
            <a:r>
              <a:rPr lang="en-US" altLang="en-US" sz="2000" dirty="0">
                <a:solidFill>
                  <a:schemeClr val="tx1"/>
                </a:solidFill>
                <a:latin typeface="Calibri" charset="0"/>
              </a:rPr>
              <a:t>Interface Message Processors (IMP) ARPA contract to BBN</a:t>
            </a:r>
          </a:p>
          <a:p>
            <a:pPr lvl="1">
              <a:lnSpc>
                <a:spcPct val="90000"/>
              </a:lnSpc>
              <a:buFont typeface="Wingdings" charset="2"/>
              <a:buChar char="§"/>
            </a:pPr>
            <a:endParaRPr lang="en-US" altLang="en-US" sz="2000" dirty="0">
              <a:solidFill>
                <a:schemeClr val="tx1"/>
              </a:solidFill>
              <a:latin typeface="Calibri" charset="0"/>
            </a:endParaRPr>
          </a:p>
          <a:p>
            <a:pPr lvl="1">
              <a:lnSpc>
                <a:spcPct val="90000"/>
              </a:lnSpc>
              <a:buFont typeface="Wingdings" charset="2"/>
              <a:buChar char="§"/>
            </a:pPr>
            <a:r>
              <a:rPr lang="en-US" altLang="en-US" sz="2000" dirty="0">
                <a:solidFill>
                  <a:schemeClr val="tx1"/>
                </a:solidFill>
                <a:latin typeface="Calibri" charset="0"/>
              </a:rPr>
              <a:t>Senator Ted Kennedy sent a telegram to BBN to congratulate them on winning contract to develop an "interfaith message processor". </a:t>
            </a:r>
          </a:p>
          <a:p>
            <a:pPr lvl="1">
              <a:lnSpc>
                <a:spcPct val="90000"/>
              </a:lnSpc>
              <a:buFont typeface="Wingdings" charset="2"/>
              <a:buChar char="§"/>
            </a:pPr>
            <a:endParaRPr lang="en-US" altLang="en-US" sz="2000" dirty="0">
              <a:latin typeface="Calibri" charset="0"/>
            </a:endParaRPr>
          </a:p>
          <a:p>
            <a:pPr>
              <a:lnSpc>
                <a:spcPct val="90000"/>
              </a:lnSpc>
            </a:pPr>
            <a:endParaRPr lang="en-US" altLang="en-US" sz="2400" dirty="0">
              <a:latin typeface="Calibri" charset="0"/>
            </a:endParaRPr>
          </a:p>
          <a:p>
            <a:pPr>
              <a:lnSpc>
                <a:spcPct val="90000"/>
              </a:lnSpc>
            </a:pPr>
            <a:endParaRPr lang="en-US" altLang="en-US" sz="2400" dirty="0">
              <a:latin typeface="Calibri" charset="0"/>
            </a:endParaRPr>
          </a:p>
        </p:txBody>
      </p:sp>
      <p:pic>
        <p:nvPicPr>
          <p:cNvPr id="13317" name="Picture 5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157" y="1443245"/>
            <a:ext cx="4254500" cy="306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7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290978701"/>
      </p:ext>
    </p:extLst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>
          <a:xfrm>
            <a:off x="618240" y="1560512"/>
            <a:ext cx="4726757" cy="1143000"/>
          </a:xfrm>
        </p:spPr>
        <p:txBody>
          <a:bodyPr/>
          <a:lstStyle/>
          <a:p>
            <a:r>
              <a:rPr lang="en-US" altLang="en-US" b="1">
                <a:solidFill>
                  <a:schemeClr val="tx1"/>
                </a:solidFill>
              </a:rPr>
              <a:t>ARPANET </a:t>
            </a:r>
            <a:r>
              <a:rPr lang="en-US" altLang="en-US" b="1" smtClean="0">
                <a:solidFill>
                  <a:schemeClr val="tx1"/>
                </a:solidFill>
              </a:rPr>
              <a:t>Topology</a:t>
            </a:r>
            <a:endParaRPr lang="en-US" altLang="en-US" b="1" dirty="0">
              <a:solidFill>
                <a:schemeClr val="tx1"/>
              </a:solidFill>
            </a:endParaRPr>
          </a:p>
        </p:txBody>
      </p:sp>
      <p:pic>
        <p:nvPicPr>
          <p:cNvPr id="26627" name="Picture 3" descr="arpanet2"/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688754" y="1225550"/>
            <a:ext cx="4060825" cy="5257800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5365" name="Rectangle 4"/>
          <p:cNvSpPr>
            <a:spLocks noChangeArrowheads="1"/>
          </p:cNvSpPr>
          <p:nvPr/>
        </p:nvSpPr>
        <p:spPr bwMode="auto">
          <a:xfrm>
            <a:off x="618240" y="3049350"/>
            <a:ext cx="4396819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2"/>
              <a:buChar char="v"/>
              <a:defRPr sz="2600">
                <a:solidFill>
                  <a:schemeClr val="tx1"/>
                </a:solidFill>
                <a:latin typeface="Calibri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75000"/>
              <a:buFont typeface="Wingdings" charset="2"/>
              <a:buChar char="Ø"/>
              <a:defRPr sz="2200">
                <a:solidFill>
                  <a:srgbClr val="000099"/>
                </a:solidFill>
                <a:latin typeface="Calibri" charset="0"/>
              </a:defRPr>
            </a:lvl2pPr>
            <a:lvl3pPr marL="1143000" indent="-228600">
              <a:spcBef>
                <a:spcPct val="20000"/>
              </a:spcBef>
              <a:buChar char="•"/>
              <a:defRPr>
                <a:solidFill>
                  <a:schemeClr val="tx1"/>
                </a:solidFill>
                <a:latin typeface="Calibri" charset="0"/>
              </a:defRPr>
            </a:lvl3pPr>
            <a:lvl4pPr marL="1600200" indent="-228600">
              <a:spcBef>
                <a:spcPct val="20000"/>
              </a:spcBef>
              <a:buChar char="–"/>
              <a:defRPr sz="1600">
                <a:solidFill>
                  <a:schemeClr val="tx1"/>
                </a:solidFill>
                <a:latin typeface="Calibri" charset="0"/>
              </a:defRPr>
            </a:lvl4pPr>
            <a:lvl5pPr marL="2057400" indent="-228600">
              <a:spcBef>
                <a:spcPct val="20000"/>
              </a:spcBef>
              <a:buChar char="»"/>
              <a:defRPr sz="1600">
                <a:solidFill>
                  <a:schemeClr val="tx1"/>
                </a:solidFill>
                <a:latin typeface="Calibri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Calibri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Calibri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Calibri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Calibri" charset="0"/>
              </a:defRPr>
            </a:lvl9pPr>
          </a:lstStyle>
          <a:p>
            <a:pPr>
              <a:lnSpc>
                <a:spcPct val="90000"/>
              </a:lnSpc>
              <a:buFont typeface="Wingdings" charset="2"/>
              <a:buNone/>
              <a:defRPr/>
            </a:pPr>
            <a:r>
              <a:rPr lang="en-US" altLang="en-US" sz="2400" dirty="0" smtClean="0">
                <a:latin typeface="Comic Sans MS" charset="0"/>
              </a:rPr>
              <a:t>First inter-site demo, 1969.</a:t>
            </a:r>
          </a:p>
          <a:p>
            <a:pPr>
              <a:lnSpc>
                <a:spcPct val="90000"/>
              </a:lnSpc>
              <a:buFont typeface="Wingdings" charset="2"/>
              <a:buNone/>
              <a:defRPr/>
            </a:pPr>
            <a:r>
              <a:rPr lang="en-US" altLang="en-US" sz="2400" dirty="0" smtClean="0">
                <a:latin typeface="Comic Sans MS" charset="0"/>
              </a:rPr>
              <a:t>First crash very soon after!</a:t>
            </a: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1559742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38138" y="1154113"/>
            <a:ext cx="8489950" cy="5094287"/>
          </a:xfrm>
        </p:spPr>
        <p:txBody>
          <a:bodyPr/>
          <a:lstStyle/>
          <a:p>
            <a:r>
              <a:rPr lang="en-US" altLang="en-US" b="1" dirty="0" smtClean="0">
                <a:latin typeface="Calibri" charset="0"/>
              </a:rPr>
              <a:t>1970:</a:t>
            </a:r>
            <a:r>
              <a:rPr lang="en-US" altLang="en-US" dirty="0" smtClean="0">
                <a:latin typeface="Calibri" charset="0"/>
              </a:rPr>
              <a:t> First </a:t>
            </a:r>
            <a:r>
              <a:rPr lang="en-US" altLang="en-US" dirty="0">
                <a:latin typeface="Calibri" charset="0"/>
              </a:rPr>
              <a:t>2 cross-country link, UCLA-BBN and MIT-Utah, installed by AT&amp;T at 56kbps</a:t>
            </a:r>
          </a:p>
          <a:p>
            <a:endParaRPr lang="en-US" altLang="en-US" dirty="0">
              <a:latin typeface="Calibri" charset="0"/>
            </a:endParaRPr>
          </a:p>
          <a:p>
            <a:endParaRPr lang="en-US" altLang="en-US" dirty="0">
              <a:solidFill>
                <a:srgbClr val="444444"/>
              </a:solidFill>
              <a:latin typeface="Calibri" charset="0"/>
            </a:endParaRPr>
          </a:p>
          <a:p>
            <a:endParaRPr lang="en-US" altLang="en-US" dirty="0">
              <a:solidFill>
                <a:srgbClr val="444444"/>
              </a:solidFill>
              <a:latin typeface="Verdana" charset="0"/>
            </a:endParaRPr>
          </a:p>
        </p:txBody>
      </p:sp>
      <p:pic>
        <p:nvPicPr>
          <p:cNvPr id="31748" name="Picture 6" descr="arpanet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2438400"/>
            <a:ext cx="6245225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676746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02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7328" y="1150938"/>
            <a:ext cx="7270879" cy="5094287"/>
          </a:xfrm>
        </p:spPr>
        <p:txBody>
          <a:bodyPr tIns="91440" bIns="91440"/>
          <a:lstStyle/>
          <a:p>
            <a:pPr>
              <a:spcBef>
                <a:spcPts val="1080"/>
              </a:spcBef>
            </a:pPr>
            <a:r>
              <a:rPr lang="en-US" altLang="en-US" sz="2000" b="1" dirty="0" smtClean="0"/>
              <a:t>1971: </a:t>
            </a:r>
            <a:r>
              <a:rPr lang="en-US" altLang="en-US" sz="2000" dirty="0"/>
              <a:t>Ray Tomlinson of BBN writes </a:t>
            </a:r>
            <a:r>
              <a:rPr lang="en-US" altLang="en-US" sz="2000" dirty="0">
                <a:solidFill>
                  <a:srgbClr val="FF0000"/>
                </a:solidFill>
              </a:rPr>
              <a:t>email </a:t>
            </a:r>
            <a:r>
              <a:rPr lang="en-US" altLang="en-US" sz="2000" dirty="0"/>
              <a:t>application; derived from two existing: an intra-machine email </a:t>
            </a:r>
            <a:r>
              <a:rPr lang="en-US" altLang="en-US" sz="2000" dirty="0" smtClean="0"/>
              <a:t>program (SENDMSG</a:t>
            </a:r>
            <a:r>
              <a:rPr lang="en-US" altLang="en-US" sz="2000" dirty="0"/>
              <a:t>) and an experimental file transfer </a:t>
            </a:r>
            <a:r>
              <a:rPr lang="en-US" altLang="en-US" sz="2000" dirty="0" smtClean="0"/>
              <a:t>program (CPYNET)</a:t>
            </a:r>
            <a:endParaRPr lang="en-US" altLang="x-none" sz="2000" dirty="0" smtClean="0"/>
          </a:p>
          <a:p>
            <a:pPr eaLnBrk="1" hangingPunct="1">
              <a:lnSpc>
                <a:spcPct val="90000"/>
              </a:lnSpc>
              <a:spcBef>
                <a:spcPts val="1080"/>
              </a:spcBef>
            </a:pPr>
            <a:r>
              <a:rPr lang="en-US" altLang="x-none" sz="2000" b="1" dirty="0" smtClean="0"/>
              <a:t>1972</a:t>
            </a:r>
            <a:r>
              <a:rPr lang="en-US" altLang="x-none" sz="2000" b="1" dirty="0"/>
              <a:t>: </a:t>
            </a:r>
            <a:r>
              <a:rPr lang="en-US" altLang="x-none" sz="2000" dirty="0"/>
              <a:t>Bob Kahn and </a:t>
            </a:r>
            <a:r>
              <a:rPr lang="en-US" altLang="x-none" sz="2000" dirty="0" err="1"/>
              <a:t>Vint</a:t>
            </a:r>
            <a:r>
              <a:rPr lang="en-US" altLang="x-none" sz="2000" dirty="0"/>
              <a:t> Cerf invented TCP </a:t>
            </a:r>
            <a:r>
              <a:rPr lang="en-US" altLang="x-none" sz="2000" dirty="0" smtClean="0"/>
              <a:t>for </a:t>
            </a:r>
            <a:r>
              <a:rPr lang="en-US" altLang="x-none" sz="2000" dirty="0"/>
              <a:t>reliable packet </a:t>
            </a:r>
            <a:r>
              <a:rPr lang="en-US" altLang="x-none" sz="2000" dirty="0" smtClean="0"/>
              <a:t>transport</a:t>
            </a:r>
            <a:endParaRPr lang="en-US" altLang="x-none" sz="2000" dirty="0" smtClean="0">
              <a:solidFill>
                <a:srgbClr val="000000"/>
              </a:solidFill>
            </a:endParaRPr>
          </a:p>
          <a:p>
            <a:pPr eaLnBrk="1" hangingPunct="1">
              <a:lnSpc>
                <a:spcPct val="90000"/>
              </a:lnSpc>
              <a:spcBef>
                <a:spcPts val="1080"/>
              </a:spcBef>
            </a:pPr>
            <a:r>
              <a:rPr lang="en-US" altLang="en-US" sz="2000" b="1" dirty="0" smtClean="0"/>
              <a:t>1973: </a:t>
            </a:r>
            <a:r>
              <a:rPr lang="en-US" altLang="en-US" sz="2000" dirty="0" smtClean="0"/>
              <a:t>Ethernet </a:t>
            </a:r>
            <a:r>
              <a:rPr lang="en-US" altLang="en-US" sz="2000" dirty="0"/>
              <a:t>was designed in 1973 by Bob Metcalfe at Xerox Palo Alto Research Center (PARC</a:t>
            </a:r>
            <a:r>
              <a:rPr lang="en-US" altLang="en-US" sz="2000" dirty="0" smtClean="0"/>
              <a:t>)</a:t>
            </a:r>
          </a:p>
          <a:p>
            <a:pPr eaLnBrk="1" hangingPunct="1">
              <a:lnSpc>
                <a:spcPct val="90000"/>
              </a:lnSpc>
              <a:spcBef>
                <a:spcPts val="1080"/>
              </a:spcBef>
            </a:pPr>
            <a:r>
              <a:rPr lang="en-US" altLang="en-US" sz="2000" b="1" dirty="0"/>
              <a:t>1974: </a:t>
            </a:r>
            <a:r>
              <a:rPr lang="en-US" altLang="en-US" sz="2000" dirty="0"/>
              <a:t>Cerf and Kahn</a:t>
            </a:r>
            <a:r>
              <a:rPr lang="ja-JP" altLang="en-US" sz="2000" dirty="0"/>
              <a:t>’</a:t>
            </a:r>
            <a:r>
              <a:rPr lang="en-US" altLang="ja-JP" sz="2000" dirty="0"/>
              <a:t>s internetworking principles:</a:t>
            </a:r>
          </a:p>
          <a:p>
            <a:pPr marL="747713" lvl="1" indent="-347663" eaLnBrk="1" hangingPunct="1">
              <a:lnSpc>
                <a:spcPct val="90000"/>
              </a:lnSpc>
            </a:pPr>
            <a:r>
              <a:rPr lang="en-US" altLang="en-US" sz="2000" dirty="0"/>
              <a:t>Minimalism, autonomy - no internal changes required to interconnect networks</a:t>
            </a:r>
          </a:p>
          <a:p>
            <a:pPr marL="747713" lvl="1" indent="-347663" eaLnBrk="1" hangingPunct="1">
              <a:lnSpc>
                <a:spcPct val="90000"/>
              </a:lnSpc>
            </a:pPr>
            <a:r>
              <a:rPr lang="en-US" altLang="en-US" sz="2000" dirty="0"/>
              <a:t>Best effort service model</a:t>
            </a:r>
          </a:p>
          <a:p>
            <a:pPr marL="747713" lvl="1" indent="-347663" eaLnBrk="1" hangingPunct="1">
              <a:lnSpc>
                <a:spcPct val="90000"/>
              </a:lnSpc>
            </a:pPr>
            <a:r>
              <a:rPr lang="en-US" altLang="en-US" sz="2000" dirty="0"/>
              <a:t>Stateless routers</a:t>
            </a:r>
          </a:p>
          <a:p>
            <a:pPr marL="747713" lvl="1" indent="-347663" eaLnBrk="1" hangingPunct="1">
              <a:lnSpc>
                <a:spcPct val="90000"/>
              </a:lnSpc>
            </a:pPr>
            <a:r>
              <a:rPr lang="en-US" altLang="en-US" sz="2000" dirty="0"/>
              <a:t>Decentralized control</a:t>
            </a:r>
          </a:p>
          <a:p>
            <a:pPr eaLnBrk="1" hangingPunct="1">
              <a:lnSpc>
                <a:spcPct val="90000"/>
              </a:lnSpc>
              <a:spcBef>
                <a:spcPts val="1080"/>
              </a:spcBef>
            </a:pPr>
            <a:r>
              <a:rPr lang="en-US" altLang="en-US" sz="2000" b="1" dirty="0" smtClean="0"/>
              <a:t>1977: </a:t>
            </a:r>
            <a:r>
              <a:rPr lang="en-US" altLang="en-US" sz="2000" dirty="0"/>
              <a:t>First three-network TCP/IP based </a:t>
            </a:r>
            <a:r>
              <a:rPr lang="en-US" altLang="en-US" sz="2000" dirty="0" smtClean="0"/>
              <a:t>interconnection </a:t>
            </a:r>
            <a:r>
              <a:rPr lang="en-US" altLang="en-US" sz="2000" dirty="0"/>
              <a:t>demonstrated linking SATNET, PRNET and </a:t>
            </a:r>
            <a:r>
              <a:rPr lang="en-US" altLang="en-US" sz="2000" dirty="0" smtClean="0"/>
              <a:t>ARPANET</a:t>
            </a:r>
            <a:endParaRPr lang="en-US" altLang="en-US" sz="2000" dirty="0"/>
          </a:p>
          <a:p>
            <a:pPr eaLnBrk="1" hangingPunct="1">
              <a:lnSpc>
                <a:spcPct val="90000"/>
              </a:lnSpc>
            </a:pPr>
            <a:endParaRPr lang="en-US" altLang="en-US" sz="2000" dirty="0"/>
          </a:p>
          <a:p>
            <a:pPr eaLnBrk="1" hangingPunct="1">
              <a:lnSpc>
                <a:spcPct val="90000"/>
              </a:lnSpc>
            </a:pPr>
            <a:endParaRPr lang="en-US" altLang="en-US" sz="2000" dirty="0"/>
          </a:p>
          <a:p>
            <a:pPr lvl="0" eaLnBrk="1" hangingPunct="1">
              <a:lnSpc>
                <a:spcPct val="90000"/>
              </a:lnSpc>
            </a:pPr>
            <a:endParaRPr lang="en-US" altLang="x-none" sz="2000" dirty="0">
              <a:solidFill>
                <a:srgbClr val="000000"/>
              </a:solidFill>
            </a:endParaRPr>
          </a:p>
          <a:p>
            <a:pPr eaLnBrk="1" hangingPunct="1">
              <a:lnSpc>
                <a:spcPct val="90000"/>
              </a:lnSpc>
              <a:buNone/>
            </a:pPr>
            <a:endParaRPr lang="en-US" altLang="x-none" sz="2000" dirty="0" smtClean="0"/>
          </a:p>
          <a:p>
            <a:pPr eaLnBrk="1" hangingPunct="1">
              <a:lnSpc>
                <a:spcPct val="90000"/>
              </a:lnSpc>
              <a:buNone/>
            </a:pPr>
            <a:endParaRPr lang="en-US" altLang="x-none" sz="2000" dirty="0"/>
          </a:p>
          <a:p>
            <a:pPr marL="914400" indent="-914400">
              <a:buFont typeface="Wingdings" panose="05000000000000000000" pitchFamily="2" charset="2"/>
              <a:buNone/>
              <a:defRPr/>
            </a:pPr>
            <a:endParaRPr lang="en-US" altLang="en-US" sz="2000" dirty="0"/>
          </a:p>
          <a:p>
            <a:pPr eaLnBrk="1" hangingPunct="1">
              <a:lnSpc>
                <a:spcPct val="90000"/>
              </a:lnSpc>
              <a:buNone/>
            </a:pPr>
            <a:endParaRPr lang="en-US" altLang="x-none" sz="2000" dirty="0"/>
          </a:p>
          <a:p>
            <a:endParaRPr lang="en-US" altLang="en-US" sz="2000" dirty="0"/>
          </a:p>
          <a:p>
            <a:endParaRPr lang="en-US" altLang="en-US" sz="2000" dirty="0"/>
          </a:p>
          <a:p>
            <a:endParaRPr lang="en-US" altLang="en-US" sz="2000" dirty="0">
              <a:latin typeface="Verdana" charset="0"/>
            </a:endParaRPr>
          </a:p>
        </p:txBody>
      </p:sp>
      <p:pic>
        <p:nvPicPr>
          <p:cNvPr id="5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08207" y="1150938"/>
            <a:ext cx="1219200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08207" y="2989322"/>
            <a:ext cx="1212016" cy="1555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1309459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0227" grpId="0" uiExpand="1" build="p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Picture 3" descr="arpanet4"/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836272" y="1371567"/>
            <a:ext cx="7237786" cy="4873658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4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21212661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25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9979" y="1289011"/>
            <a:ext cx="7898158" cy="5366313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spcAft>
                <a:spcPts val="1200"/>
              </a:spcAft>
            </a:pPr>
            <a:r>
              <a:rPr lang="en-US" altLang="en-US" sz="2400" b="1" dirty="0" smtClean="0"/>
              <a:t>1981: </a:t>
            </a:r>
            <a:r>
              <a:rPr lang="en-US" altLang="en-US" sz="2400" dirty="0"/>
              <a:t>Term “Internet” coined to mean collection of interconnected </a:t>
            </a:r>
            <a:r>
              <a:rPr lang="en-US" altLang="en-US" sz="2400" dirty="0" smtClean="0"/>
              <a:t>networks</a:t>
            </a:r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1982: </a:t>
            </a:r>
            <a:r>
              <a:rPr lang="en-US" altLang="en-US" sz="2400" dirty="0"/>
              <a:t>Domain Name System introduced (DNS) to replace host.txt and address scale </a:t>
            </a:r>
            <a:r>
              <a:rPr lang="en-US" altLang="en-US" sz="2400" dirty="0" smtClean="0"/>
              <a:t>problems</a:t>
            </a:r>
            <a:endParaRPr lang="en-US" altLang="en-US" sz="2400" dirty="0"/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1983: </a:t>
            </a:r>
            <a:r>
              <a:rPr lang="en-US" altLang="en-US" sz="2400" dirty="0" smtClean="0"/>
              <a:t>ARPANET had a Flag-Day in which it transitioned to TCP/IP</a:t>
            </a:r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1988: </a:t>
            </a:r>
            <a:r>
              <a:rPr lang="en-US" altLang="en-US" sz="2400" dirty="0" smtClean="0"/>
              <a:t>TCP </a:t>
            </a:r>
            <a:r>
              <a:rPr lang="en-US" altLang="en-US" sz="2400" dirty="0"/>
              <a:t>congestion control in response to congestion collapse episodes in 1986</a:t>
            </a:r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1988: </a:t>
            </a:r>
            <a:r>
              <a:rPr lang="en-US" altLang="en-US" sz="2400" dirty="0" smtClean="0"/>
              <a:t>Nodes </a:t>
            </a:r>
            <a:r>
              <a:rPr lang="en-US" altLang="en-US" sz="2400" dirty="0"/>
              <a:t>on Internet began to double every year</a:t>
            </a:r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1988: </a:t>
            </a:r>
            <a:r>
              <a:rPr lang="en-US" altLang="en-US" sz="2400" dirty="0" smtClean="0"/>
              <a:t>Internet </a:t>
            </a:r>
            <a:r>
              <a:rPr lang="en-US" altLang="en-US" sz="2400" dirty="0"/>
              <a:t>worm affecting about 10% of the 60000 computers on the Internet (the Morris Worm</a:t>
            </a:r>
            <a:r>
              <a:rPr lang="en-US" altLang="en-US" sz="2400" dirty="0" smtClean="0"/>
              <a:t>)</a:t>
            </a:r>
            <a:endParaRPr lang="en-US" altLang="en-US" sz="2400" dirty="0"/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254674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5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5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5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5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5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5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154113"/>
            <a:ext cx="8469984" cy="5094287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spcAft>
                <a:spcPts val="1200"/>
              </a:spcAft>
            </a:pPr>
            <a:r>
              <a:rPr lang="en-US" altLang="en-US" sz="2400" b="1" dirty="0" smtClean="0"/>
              <a:t>1990: </a:t>
            </a:r>
            <a:r>
              <a:rPr lang="en-US" altLang="en-US" sz="2400" dirty="0" smtClean="0"/>
              <a:t>ARPANET </a:t>
            </a:r>
            <a:r>
              <a:rPr lang="en-US" altLang="en-US" sz="2400" dirty="0"/>
              <a:t>ceases to exist</a:t>
            </a:r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1990: </a:t>
            </a:r>
            <a:r>
              <a:rPr lang="en-US" altLang="en-US" sz="2400" dirty="0"/>
              <a:t>First ISP world.std.com</a:t>
            </a:r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1990: </a:t>
            </a:r>
            <a:r>
              <a:rPr lang="en-US" altLang="en-US" sz="2400" dirty="0" smtClean="0"/>
              <a:t>Tim </a:t>
            </a:r>
            <a:r>
              <a:rPr lang="en-US" altLang="en-US" sz="2400" dirty="0"/>
              <a:t>Berners-Lee invents the </a:t>
            </a:r>
            <a:r>
              <a:rPr lang="en-US" altLang="en-US" sz="2400" dirty="0" smtClean="0"/>
              <a:t>World Wide Web </a:t>
            </a:r>
            <a:r>
              <a:rPr lang="en-US" altLang="en-US" sz="2400" dirty="0"/>
              <a:t>and develops  HTML and HTTP</a:t>
            </a:r>
          </a:p>
          <a:p>
            <a:pPr>
              <a:spcAft>
                <a:spcPts val="1200"/>
              </a:spcAft>
            </a:pPr>
            <a:r>
              <a:rPr lang="en-US" altLang="en-US" sz="2400" b="1" dirty="0" smtClean="0"/>
              <a:t>1991: </a:t>
            </a:r>
            <a:r>
              <a:rPr lang="en-US" altLang="en-US" sz="2400" dirty="0" smtClean="0"/>
              <a:t>NSFNET </a:t>
            </a:r>
            <a:r>
              <a:rPr lang="en-US" altLang="en-US" sz="2400" dirty="0"/>
              <a:t>lifted restrictions on use of NSFNET for commercial </a:t>
            </a:r>
            <a:r>
              <a:rPr lang="en-US" altLang="en-US" sz="2400" dirty="0" smtClean="0"/>
              <a:t>purposes</a:t>
            </a:r>
          </a:p>
          <a:p>
            <a:pPr marL="347663" indent="-347663" eaLnBrk="1" hangingPunct="1"/>
            <a:r>
              <a:rPr lang="en-US" altLang="en-US" sz="2400" b="1" dirty="0" smtClean="0"/>
              <a:t>Since 1993: </a:t>
            </a:r>
            <a:r>
              <a:rPr lang="en-US" altLang="en-US" sz="2400" dirty="0" smtClean="0"/>
              <a:t>no major core protocol change.</a:t>
            </a:r>
          </a:p>
          <a:p>
            <a:pPr marL="747713" lvl="1" indent="-347663" eaLnBrk="1" hangingPunct="1"/>
            <a:r>
              <a:rPr lang="en-US" altLang="en-US" sz="2000" dirty="0" smtClean="0"/>
              <a:t>Many failed protocols: Mobile IP, IP Multicast, </a:t>
            </a:r>
            <a:r>
              <a:rPr lang="en-US" altLang="en-US" sz="2000" dirty="0" err="1" smtClean="0"/>
              <a:t>DiffServ</a:t>
            </a:r>
            <a:r>
              <a:rPr lang="en-US" altLang="en-US" sz="2000" dirty="0" smtClean="0"/>
              <a:t>, </a:t>
            </a:r>
            <a:r>
              <a:rPr lang="is-IS" altLang="en-US" sz="2000" dirty="0" smtClean="0"/>
              <a:t>….. </a:t>
            </a:r>
          </a:p>
          <a:p>
            <a:pPr marL="747713" lvl="1" indent="-347663" eaLnBrk="1" hangingPunct="1"/>
            <a:r>
              <a:rPr lang="en-US" sz="2000" dirty="0" smtClean="0"/>
              <a:t>High </a:t>
            </a:r>
            <a:r>
              <a:rPr lang="en-US" sz="2000" dirty="0"/>
              <a:t>commercial dependence prevents </a:t>
            </a:r>
            <a:r>
              <a:rPr lang="en-US" sz="2000" dirty="0" smtClean="0"/>
              <a:t>experimentation/innovation</a:t>
            </a:r>
          </a:p>
          <a:p>
            <a:pPr marL="747713" lvl="1" indent="-347663" eaLnBrk="1" hangingPunct="1"/>
            <a:r>
              <a:rPr lang="en-US" sz="2000" dirty="0" smtClean="0"/>
              <a:t>Innovation </a:t>
            </a:r>
            <a:r>
              <a:rPr lang="en-US" sz="2000" dirty="0"/>
              <a:t>does not bring money to the </a:t>
            </a:r>
            <a:r>
              <a:rPr lang="en-US" sz="2000" dirty="0" smtClean="0"/>
              <a:t>ISPs</a:t>
            </a:r>
          </a:p>
          <a:p>
            <a:pPr marL="0" indent="0" eaLnBrk="1" hangingPunct="1">
              <a:buNone/>
            </a:pPr>
            <a:r>
              <a:rPr lang="en-US" sz="2400" dirty="0">
                <a:sym typeface="Wingdings"/>
              </a:rPr>
              <a:t> </a:t>
            </a:r>
            <a:r>
              <a:rPr lang="en-US" sz="2400" dirty="0" smtClean="0">
                <a:sym typeface="Wingdings"/>
              </a:rPr>
              <a:t>      </a:t>
            </a:r>
            <a:r>
              <a:rPr lang="en-US" sz="2000" b="1" dirty="0" smtClean="0">
                <a:sym typeface="Wingdings"/>
              </a:rPr>
              <a:t>Innovation moved to the applications layer &amp; access networks</a:t>
            </a:r>
            <a:endParaRPr lang="en-US" sz="2000" b="1" dirty="0" smtClean="0"/>
          </a:p>
          <a:p>
            <a:pPr marL="747713" lvl="1" indent="-347663" eaLnBrk="1" hangingPunct="1"/>
            <a:endParaRPr lang="en-US" dirty="0" smtClean="0"/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378202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5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154113"/>
            <a:ext cx="8370888" cy="5094287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347663" indent="-347663" eaLnBrk="1" hangingPunct="1"/>
            <a:r>
              <a:rPr lang="en-US" altLang="en-US" sz="2400" b="1" dirty="0" smtClean="0"/>
              <a:t>1994</a:t>
            </a:r>
            <a:r>
              <a:rPr lang="en-US" altLang="en-US" sz="2400" b="1" dirty="0"/>
              <a:t>: </a:t>
            </a:r>
            <a:r>
              <a:rPr lang="en-US" altLang="en-US" sz="2400" dirty="0"/>
              <a:t>Mosaic, later Netscape</a:t>
            </a:r>
          </a:p>
          <a:p>
            <a:pPr marL="347663" indent="-347663" eaLnBrk="1" hangingPunct="1"/>
            <a:r>
              <a:rPr lang="en-US" altLang="en-US" sz="2400" b="1" dirty="0" smtClean="0"/>
              <a:t>Late </a:t>
            </a:r>
            <a:r>
              <a:rPr lang="en-US" altLang="en-US" sz="2400" b="1" dirty="0"/>
              <a:t>1990</a:t>
            </a:r>
            <a:r>
              <a:rPr lang="ja-JP" altLang="en-US" sz="2400" b="1" dirty="0"/>
              <a:t>’</a:t>
            </a:r>
            <a:r>
              <a:rPr lang="en-US" altLang="ja-JP" sz="2400" b="1" dirty="0"/>
              <a:t>s: </a:t>
            </a:r>
            <a:r>
              <a:rPr lang="en-US" altLang="ja-JP" sz="2400" dirty="0"/>
              <a:t>commercialization of the </a:t>
            </a:r>
            <a:r>
              <a:rPr lang="en-US" altLang="ja-JP" sz="2400" dirty="0" smtClean="0"/>
              <a:t>Web</a:t>
            </a:r>
          </a:p>
          <a:p>
            <a:pPr eaLnBrk="1" hangingPunct="1"/>
            <a:r>
              <a:rPr lang="en-US" altLang="en-US" sz="2400" b="1" dirty="0" smtClean="0">
                <a:ea typeface="ＭＳ Ｐゴシック" charset="-128"/>
              </a:rPr>
              <a:t>Early 2000’s:</a:t>
            </a:r>
            <a:r>
              <a:rPr lang="en-US" altLang="en-US" sz="2400" dirty="0" smtClean="0">
                <a:ea typeface="ＭＳ Ｐゴシック" charset="-128"/>
              </a:rPr>
              <a:t> Aggressive </a:t>
            </a:r>
            <a:r>
              <a:rPr lang="en-US" altLang="en-US" sz="2400" dirty="0">
                <a:ea typeface="ＭＳ Ｐゴシック" charset="-128"/>
              </a:rPr>
              <a:t>deployment of broadband access</a:t>
            </a:r>
          </a:p>
          <a:p>
            <a:pPr eaLnBrk="1" hangingPunct="1"/>
            <a:r>
              <a:rPr lang="en-US" altLang="en-US" sz="2400" dirty="0" smtClean="0">
                <a:ea typeface="ＭＳ Ｐゴシック" charset="-128"/>
              </a:rPr>
              <a:t>Increasing </a:t>
            </a:r>
            <a:r>
              <a:rPr lang="en-US" altLang="en-US" sz="2400" dirty="0">
                <a:ea typeface="ＭＳ Ｐゴシック" charset="-128"/>
              </a:rPr>
              <a:t>ubiquity of high-speed wireless access</a:t>
            </a:r>
          </a:p>
          <a:p>
            <a:pPr eaLnBrk="1" hangingPunct="1"/>
            <a:r>
              <a:rPr lang="en-US" altLang="en-US" sz="2400" dirty="0" smtClean="0">
                <a:ea typeface="ＭＳ Ｐゴシック" charset="-128"/>
              </a:rPr>
              <a:t>Emergence </a:t>
            </a:r>
            <a:r>
              <a:rPr lang="en-US" altLang="en-US" sz="2400" dirty="0">
                <a:ea typeface="ＭＳ Ｐゴシック" charset="-128"/>
              </a:rPr>
              <a:t>of online social networks: </a:t>
            </a:r>
          </a:p>
          <a:p>
            <a:pPr marL="682625" lvl="1" indent="-225425" eaLnBrk="1" hangingPunct="1"/>
            <a:r>
              <a:rPr lang="en-US" altLang="en-US" sz="2000" dirty="0">
                <a:ea typeface="ＭＳ Ｐゴシック" charset="-128"/>
              </a:rPr>
              <a:t>Facebook: ~ one billion users</a:t>
            </a:r>
            <a:endParaRPr lang="en-US" altLang="en-US" dirty="0">
              <a:ea typeface="ＭＳ Ｐゴシック" charset="-128"/>
            </a:endParaRPr>
          </a:p>
          <a:p>
            <a:pPr eaLnBrk="1" hangingPunct="1"/>
            <a:r>
              <a:rPr lang="en-US" altLang="en-US" sz="2400" dirty="0" smtClean="0">
                <a:ea typeface="ＭＳ Ｐゴシック" charset="-128"/>
              </a:rPr>
              <a:t>Service </a:t>
            </a:r>
            <a:r>
              <a:rPr lang="en-US" altLang="en-US" sz="2400" dirty="0">
                <a:ea typeface="ＭＳ Ｐゴシック" charset="-128"/>
              </a:rPr>
              <a:t>providers (Google, Microsoft) create their own networks</a:t>
            </a:r>
          </a:p>
          <a:p>
            <a:pPr marL="682625" lvl="1" indent="-225425" eaLnBrk="1" hangingPunct="1"/>
            <a:r>
              <a:rPr lang="en-US" altLang="en-US" dirty="0">
                <a:ea typeface="ＭＳ Ｐゴシック" charset="-128"/>
              </a:rPr>
              <a:t>bypass  Internet, providing </a:t>
            </a:r>
            <a:r>
              <a:rPr lang="ja-JP" altLang="en-US" dirty="0">
                <a:ea typeface="ＭＳ Ｐゴシック" charset="-128"/>
              </a:rPr>
              <a:t>“</a:t>
            </a:r>
            <a:r>
              <a:rPr lang="en-US" altLang="ja-JP" dirty="0">
                <a:ea typeface="ＭＳ Ｐゴシック" charset="-128"/>
              </a:rPr>
              <a:t>instantaneous</a:t>
            </a:r>
            <a:r>
              <a:rPr lang="ja-JP" altLang="en-US" dirty="0">
                <a:ea typeface="ＭＳ Ｐゴシック" charset="-128"/>
              </a:rPr>
              <a:t>”</a:t>
            </a:r>
            <a:r>
              <a:rPr lang="en-US" altLang="ja-JP" dirty="0">
                <a:ea typeface="ＭＳ Ｐゴシック" charset="-128"/>
              </a:rPr>
              <a:t> access to search, video content, email, etc.</a:t>
            </a:r>
          </a:p>
          <a:p>
            <a:pPr eaLnBrk="1" hangingPunct="1"/>
            <a:r>
              <a:rPr lang="en-US" altLang="en-US" sz="2400" dirty="0" smtClean="0">
                <a:ea typeface="ＭＳ Ｐゴシック" charset="-128"/>
              </a:rPr>
              <a:t>E-commerce</a:t>
            </a:r>
            <a:r>
              <a:rPr lang="en-US" altLang="en-US" sz="2400" dirty="0">
                <a:ea typeface="ＭＳ Ｐゴシック" charset="-128"/>
              </a:rPr>
              <a:t>, universities, enterprises running their services in </a:t>
            </a:r>
            <a:r>
              <a:rPr lang="ja-JP" altLang="en-US" sz="2400" dirty="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cloud</a:t>
            </a:r>
            <a:r>
              <a:rPr lang="ja-JP" altLang="en-US" sz="2400" dirty="0">
                <a:ea typeface="ＭＳ Ｐゴシック" charset="-128"/>
              </a:rPr>
              <a:t>”</a:t>
            </a:r>
            <a:r>
              <a:rPr lang="en-US" altLang="ja-JP" sz="2400" dirty="0">
                <a:ea typeface="ＭＳ Ｐゴシック" charset="-128"/>
              </a:rPr>
              <a:t> (e.g., Amazon EC2)</a:t>
            </a:r>
            <a:endParaRPr lang="en-US" altLang="en-US" sz="2400" dirty="0"/>
          </a:p>
          <a:p>
            <a:endParaRPr lang="en-US" altLang="en-US" sz="2400" dirty="0"/>
          </a:p>
          <a:p>
            <a:endParaRPr lang="en-US" altLang="en-US" sz="2400" dirty="0"/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519979" y="14601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000" b="0" i="0">
                <a:solidFill>
                  <a:srgbClr val="800000"/>
                </a:solidFill>
                <a:latin typeface="Calibri Light" charset="0"/>
                <a:ea typeface="Calibri Light" charset="0"/>
                <a:cs typeface="Calibri Light" charset="0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3200">
                <a:solidFill>
                  <a:srgbClr val="800000"/>
                </a:solidFill>
                <a:latin typeface="Chalkboard Bold" pitchFamily="80" charset="0"/>
                <a:ea typeface="Gungsuh" pitchFamily="18" charset="-127"/>
                <a:cs typeface="Gungsuh" pitchFamily="18" charset="-127"/>
              </a:defRPr>
            </a:lvl9pPr>
          </a:lstStyle>
          <a:p>
            <a:pPr eaLnBrk="1" hangingPunct="1"/>
            <a:r>
              <a:rPr lang="en-US" altLang="en-US" kern="0" smtClean="0">
                <a:ea typeface="ＭＳ Ｐゴシック" charset="-128"/>
              </a:rPr>
              <a:t>Internet History</a:t>
            </a:r>
            <a:endParaRPr lang="en-US" altLang="x-none" kern="0" dirty="0"/>
          </a:p>
        </p:txBody>
      </p:sp>
    </p:spTree>
    <p:extLst>
      <p:ext uri="{BB962C8B-B14F-4D97-AF65-F5344CB8AC3E}">
        <p14:creationId xmlns:p14="http://schemas.microsoft.com/office/powerpoint/2010/main" val="1417381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53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98475" y="258310"/>
            <a:ext cx="7772400" cy="903287"/>
          </a:xfrm>
        </p:spPr>
        <p:txBody>
          <a:bodyPr/>
          <a:lstStyle/>
          <a:p>
            <a:pPr eaLnBrk="1" hangingPunct="1"/>
            <a:r>
              <a:rPr lang="en-US" altLang="en-US" dirty="0">
                <a:ea typeface="ＭＳ Ｐゴシック" charset="-128"/>
              </a:rPr>
              <a:t>Introduction: </a:t>
            </a:r>
            <a:r>
              <a:rPr lang="en-US" altLang="en-US" dirty="0" smtClean="0">
                <a:ea typeface="ＭＳ Ｐゴシック" charset="-128"/>
              </a:rPr>
              <a:t>Summary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165892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8475" y="1453243"/>
            <a:ext cx="4384675" cy="5189537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covered a </a:t>
            </a:r>
            <a:r>
              <a:rPr lang="ja-JP" altLang="en-US" i="1" dirty="0">
                <a:solidFill>
                  <a:srgbClr val="CC0000"/>
                </a:solidFill>
                <a:ea typeface="ＭＳ Ｐゴシック" charset="-128"/>
              </a:rPr>
              <a:t>“</a:t>
            </a:r>
            <a:r>
              <a:rPr lang="en-US" altLang="ja-JP" i="1" dirty="0">
                <a:solidFill>
                  <a:srgbClr val="CC0000"/>
                </a:solidFill>
                <a:ea typeface="ＭＳ Ｐゴシック" charset="-128"/>
              </a:rPr>
              <a:t>ton</a:t>
            </a:r>
            <a:r>
              <a:rPr lang="ja-JP" altLang="en-US" i="1" dirty="0">
                <a:solidFill>
                  <a:srgbClr val="CC0000"/>
                </a:solidFill>
                <a:ea typeface="ＭＳ Ｐゴシック" charset="-128"/>
              </a:rPr>
              <a:t>”</a:t>
            </a:r>
            <a:r>
              <a:rPr lang="en-US" altLang="ja-JP" i="1" dirty="0">
                <a:solidFill>
                  <a:srgbClr val="CC0000"/>
                </a:solidFill>
                <a:ea typeface="ＭＳ Ｐゴシック" charset="-128"/>
              </a:rPr>
              <a:t> of material!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 dirty="0">
                <a:ea typeface="ＭＳ Ｐゴシック" charset="-128"/>
              </a:rPr>
              <a:t>Internet overview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 dirty="0">
                <a:ea typeface="ＭＳ Ｐゴシック" charset="-128"/>
              </a:rPr>
              <a:t>what</a:t>
            </a:r>
            <a:r>
              <a:rPr lang="ja-JP" altLang="en-US" sz="2400" dirty="0">
                <a:ea typeface="ＭＳ Ｐゴシック" charset="-128"/>
              </a:rPr>
              <a:t>’</a:t>
            </a:r>
            <a:r>
              <a:rPr lang="en-US" altLang="ja-JP" sz="2400" dirty="0">
                <a:ea typeface="ＭＳ Ｐゴシック" charset="-128"/>
              </a:rPr>
              <a:t>s a protocol?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 dirty="0">
                <a:ea typeface="ＭＳ Ｐゴシック" charset="-128"/>
              </a:rPr>
              <a:t>network edge, core, access network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 dirty="0"/>
              <a:t>packet-switching versus circuit-switching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 dirty="0"/>
              <a:t>Internet structure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 dirty="0">
                <a:ea typeface="ＭＳ Ｐゴシック" charset="-128"/>
              </a:rPr>
              <a:t>performance: loss, delay, throughput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 dirty="0">
                <a:ea typeface="ＭＳ Ｐゴシック" charset="-128"/>
              </a:rPr>
              <a:t>layering, service </a:t>
            </a:r>
            <a:r>
              <a:rPr lang="en-US" altLang="en-US" sz="2400" dirty="0" smtClean="0">
                <a:ea typeface="ＭＳ Ｐゴシック" charset="-128"/>
              </a:rPr>
              <a:t>models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 dirty="0" smtClean="0">
                <a:ea typeface="ＭＳ Ｐゴシック" charset="-128"/>
              </a:rPr>
              <a:t>history</a:t>
            </a:r>
            <a:endParaRPr lang="en-US" altLang="en-US" sz="2400" dirty="0">
              <a:ea typeface="ＭＳ Ｐゴシック" charset="-128"/>
            </a:endParaRPr>
          </a:p>
        </p:txBody>
      </p:sp>
      <p:sp>
        <p:nvSpPr>
          <p:cNvPr id="165893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02011" y="1453243"/>
            <a:ext cx="3724275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charset="-128"/>
              </a:rPr>
              <a:t>you now have:</a:t>
            </a:r>
            <a:r>
              <a:rPr lang="en-US" altLang="en-US" sz="2400" dirty="0">
                <a:ea typeface="ＭＳ Ｐゴシック" charset="-128"/>
              </a:rPr>
              <a:t>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 dirty="0">
                <a:ea typeface="ＭＳ Ｐゴシック" charset="-128"/>
              </a:rPr>
              <a:t>context, overview, </a:t>
            </a:r>
            <a:r>
              <a:rPr lang="ja-JP" altLang="en-US" sz="2400" dirty="0">
                <a:ea typeface="ＭＳ Ｐゴシック" charset="-128"/>
              </a:rPr>
              <a:t>“</a:t>
            </a:r>
            <a:r>
              <a:rPr lang="en-US" altLang="ja-JP" sz="2400" dirty="0">
                <a:ea typeface="ＭＳ Ｐゴシック" charset="-128"/>
              </a:rPr>
              <a:t>feel</a:t>
            </a:r>
            <a:r>
              <a:rPr lang="ja-JP" altLang="en-US" sz="2400" dirty="0">
                <a:ea typeface="ＭＳ Ｐゴシック" charset="-128"/>
              </a:rPr>
              <a:t>”</a:t>
            </a:r>
            <a:r>
              <a:rPr lang="en-US" altLang="ja-JP" sz="2400" dirty="0">
                <a:ea typeface="ＭＳ Ｐゴシック" charset="-128"/>
              </a:rPr>
              <a:t> of networking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 dirty="0">
                <a:ea typeface="ＭＳ Ｐゴシック" charset="-128"/>
              </a:rPr>
              <a:t>more depth, detail </a:t>
            </a:r>
            <a:r>
              <a:rPr lang="en-US" altLang="en-US" sz="2400" i="1" dirty="0">
                <a:ea typeface="ＭＳ Ｐゴシック" charset="-128"/>
              </a:rPr>
              <a:t>to follow!</a:t>
            </a:r>
            <a:endParaRPr lang="en-US" altLang="en-US" sz="2400" dirty="0"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586648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Chalkboard Bold"/>
        <a:ea typeface="Gungsuh"/>
        <a:cs typeface="Gungsuh"/>
      </a:majorFont>
      <a:minorFont>
        <a:latin typeface="Chalkboard"/>
        <a:ea typeface="Gungsuh"/>
        <a:cs typeface="Gungsuh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 typeface="Wingdings" charset="2"/>
          <a:buChar char="•"/>
          <a:tabLst/>
          <a:defRPr kumimoji="0" lang="en-US" sz="1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Comic Sans MS" charset="0"/>
            <a:ea typeface="Gungsuh" pitchFamily="18" charset="-127"/>
            <a:cs typeface="Gungsuh" pitchFamily="18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 typeface="Wingdings" charset="2"/>
          <a:buChar char="•"/>
          <a:tabLst/>
          <a:defRPr kumimoji="0" lang="en-US" sz="1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Comic Sans MS" charset="0"/>
            <a:ea typeface="Gungsuh" pitchFamily="18" charset="-127"/>
            <a:cs typeface="Gungsuh" pitchFamily="18" charset="-127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4036</TotalTime>
  <Words>6466</Words>
  <Application>Microsoft Macintosh PowerPoint</Application>
  <PresentationFormat>On-screen Show (4:3)</PresentationFormat>
  <Paragraphs>1760</Paragraphs>
  <Slides>98</Slides>
  <Notes>83</Notes>
  <HiddenSlides>0</HiddenSlides>
  <MMClips>2</MMClips>
  <ScaleCrop>false</ScaleCrop>
  <HeadingPairs>
    <vt:vector size="8" baseType="variant">
      <vt:variant>
        <vt:lpstr>Fonts Used</vt:lpstr>
      </vt:variant>
      <vt:variant>
        <vt:i4>15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98</vt:i4>
      </vt:variant>
    </vt:vector>
  </HeadingPairs>
  <TitlesOfParts>
    <vt:vector size="116" baseType="lpstr">
      <vt:lpstr>Calibri</vt:lpstr>
      <vt:lpstr>Calibri Light</vt:lpstr>
      <vt:lpstr>Cambria Math</vt:lpstr>
      <vt:lpstr>Chalkboard</vt:lpstr>
      <vt:lpstr>Chalkboard Bold</vt:lpstr>
      <vt:lpstr>Comic Sans MS</vt:lpstr>
      <vt:lpstr>Gill Sans</vt:lpstr>
      <vt:lpstr>Gill Sans MT</vt:lpstr>
      <vt:lpstr>Gungsuh</vt:lpstr>
      <vt:lpstr>ＭＳ Ｐゴシック</vt:lpstr>
      <vt:lpstr>Tahoma</vt:lpstr>
      <vt:lpstr>Times New Roman</vt:lpstr>
      <vt:lpstr>Verdana</vt:lpstr>
      <vt:lpstr>Wingdings</vt:lpstr>
      <vt:lpstr>Arial</vt:lpstr>
      <vt:lpstr>Office Theme</vt:lpstr>
      <vt:lpstr>Default Design</vt:lpstr>
      <vt:lpstr>Clip</vt:lpstr>
      <vt:lpstr>PowerPoint Presentation</vt:lpstr>
      <vt:lpstr>Computer Networks Are Important</vt:lpstr>
      <vt:lpstr>Computer Networks Are Critical</vt:lpstr>
      <vt:lpstr>Computer Networks Are Critical</vt:lpstr>
      <vt:lpstr>Computer Networks Are Critical</vt:lpstr>
      <vt:lpstr>Computer Networks Are Critical</vt:lpstr>
      <vt:lpstr>Computer Networks Are Critical</vt:lpstr>
      <vt:lpstr>Computer Networks Are Critical</vt:lpstr>
      <vt:lpstr>Building Networks Is Challenging</vt:lpstr>
      <vt:lpstr>Building Networks is Challenging</vt:lpstr>
      <vt:lpstr>What is this course about?</vt:lpstr>
      <vt:lpstr>Course Information</vt:lpstr>
      <vt:lpstr>Course Information</vt:lpstr>
      <vt:lpstr>What this Course Does Not Cover</vt:lpstr>
      <vt:lpstr>ECE/CS 438 Logistics</vt:lpstr>
      <vt:lpstr>ECE/CS 438 Staff</vt:lpstr>
      <vt:lpstr>ECE/CS 438 Staff</vt:lpstr>
      <vt:lpstr>ECE/CS 438 Website &amp; Syllabus</vt:lpstr>
      <vt:lpstr>ECE/CS 438 Grading</vt:lpstr>
      <vt:lpstr>ECE/CS 438 Homework</vt:lpstr>
      <vt:lpstr>ECE/CS 438 Programing</vt:lpstr>
      <vt:lpstr>ECE/CS 438 Late Policy.</vt:lpstr>
      <vt:lpstr>ECE/CS 438 Collaboration</vt:lpstr>
      <vt:lpstr>ECE/CS 438 Piazza</vt:lpstr>
      <vt:lpstr>ECE/CS 438 Exams</vt:lpstr>
      <vt:lpstr>Chapter 1: Introduction</vt:lpstr>
      <vt:lpstr>Chapter 1: Roadmap</vt:lpstr>
      <vt:lpstr>What’s the Internet: “nuts and bolts” View</vt:lpstr>
      <vt:lpstr>PowerPoint Presentation</vt:lpstr>
      <vt:lpstr>What’s the Internet: A Service View</vt:lpstr>
      <vt:lpstr>What’s a protocol?</vt:lpstr>
      <vt:lpstr>PowerPoint Presentation</vt:lpstr>
      <vt:lpstr>PowerPoint Presentation</vt:lpstr>
      <vt:lpstr>Chapter 1: Roadmap</vt:lpstr>
      <vt:lpstr>A closer look at network structure:</vt:lpstr>
      <vt:lpstr>Access Networks and Physical Media</vt:lpstr>
      <vt:lpstr>Access Network: Digital Subscriber Line</vt:lpstr>
      <vt:lpstr>PowerPoint Presentation</vt:lpstr>
      <vt:lpstr>PowerPoint Presentation</vt:lpstr>
      <vt:lpstr>PowerPoint Presentation</vt:lpstr>
      <vt:lpstr>Enterprise Access Networks (Ethernet)</vt:lpstr>
      <vt:lpstr>Wireless Access Networks</vt:lpstr>
      <vt:lpstr>Host: Sends Packets of data</vt:lpstr>
      <vt:lpstr>Physical Media</vt:lpstr>
      <vt:lpstr>Physical Media: Coax, Fiber</vt:lpstr>
      <vt:lpstr>Physical Media: Wireless Radio</vt:lpstr>
      <vt:lpstr>Chapter 1: Roadmap</vt:lpstr>
      <vt:lpstr>The Network Core</vt:lpstr>
      <vt:lpstr>Two key network-core functions</vt:lpstr>
      <vt:lpstr>Packet-switching: Store-and-Forward</vt:lpstr>
      <vt:lpstr>Packet Switching: Queueing Delay, Loss</vt:lpstr>
      <vt:lpstr>Alternative core: Circuit Switching</vt:lpstr>
      <vt:lpstr>Alternative core: Circuit Switching</vt:lpstr>
      <vt:lpstr>Circuit Switching: FDM versus TDM</vt:lpstr>
      <vt:lpstr>Packet Switching Versus Circuit Switching</vt:lpstr>
      <vt:lpstr>PowerPoint Presentation</vt:lpstr>
      <vt:lpstr>Internet Structure: Network of Networks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Tier-1 ISP: e.g., Sprint</vt:lpstr>
      <vt:lpstr>PowerPoint Presentation</vt:lpstr>
      <vt:lpstr>Chapter 1: Roadmap</vt:lpstr>
      <vt:lpstr>How do loss and delay occur?</vt:lpstr>
      <vt:lpstr>Four sources of packet delay</vt:lpstr>
      <vt:lpstr>PowerPoint Presentation</vt:lpstr>
      <vt:lpstr>Caravan Analogy</vt:lpstr>
      <vt:lpstr>PowerPoint Presentation</vt:lpstr>
      <vt:lpstr>Queueing Delay</vt:lpstr>
      <vt:lpstr>“Real” Internet delays and routes</vt:lpstr>
      <vt:lpstr>PowerPoint Presentation</vt:lpstr>
      <vt:lpstr>Packet Loss</vt:lpstr>
      <vt:lpstr>Throughput</vt:lpstr>
      <vt:lpstr>Throughput</vt:lpstr>
      <vt:lpstr>Throughput: Internet scenario</vt:lpstr>
      <vt:lpstr>Chapter 1: Roadmap</vt:lpstr>
      <vt:lpstr>Protocol “Layers”</vt:lpstr>
      <vt:lpstr>Organization of air travel</vt:lpstr>
      <vt:lpstr>Layering of airline functionality</vt:lpstr>
      <vt:lpstr>Why layering?</vt:lpstr>
      <vt:lpstr>Internet protocol stack</vt:lpstr>
      <vt:lpstr>Encapsulation</vt:lpstr>
      <vt:lpstr>Chapter 1: Roadmap</vt:lpstr>
      <vt:lpstr>PowerPoint Presentation</vt:lpstr>
      <vt:lpstr>PowerPoint Presentation</vt:lpstr>
      <vt:lpstr>ARPANET Topology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Introduction: Summary</vt:lpstr>
    </vt:vector>
  </TitlesOfParts>
  <Company/>
  <LinksUpToDate>false</LinksUpToDate>
  <SharedDoc>false</SharedDoc>
  <HyperlinksChanged>false</HyperlinksChanged>
  <AppVersion>15.0028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Haitham Hassanieh</dc:creator>
  <cp:lastModifiedBy>Haitham Hassanieh</cp:lastModifiedBy>
  <cp:revision>82</cp:revision>
  <dcterms:created xsi:type="dcterms:W3CDTF">2017-08-26T21:27:51Z</dcterms:created>
  <dcterms:modified xsi:type="dcterms:W3CDTF">2017-09-06T21:26:06Z</dcterms:modified>
</cp:coreProperties>
</file>