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860" r:id="rId2"/>
    <p:sldId id="681" r:id="rId3"/>
    <p:sldId id="682" r:id="rId4"/>
    <p:sldId id="906" r:id="rId5"/>
    <p:sldId id="683" r:id="rId6"/>
    <p:sldId id="684" r:id="rId7"/>
    <p:sldId id="68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906"/>
    <p:restoredTop sz="79562"/>
  </p:normalViewPr>
  <p:slideViewPr>
    <p:cSldViewPr snapToGrid="0" snapToObjects="1">
      <p:cViewPr>
        <p:scale>
          <a:sx n="100" d="100"/>
          <a:sy n="100" d="100"/>
        </p:scale>
        <p:origin x="736" y="-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1" d="100"/>
          <a:sy n="71" d="100"/>
        </p:scale>
        <p:origin x="3512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9A3760-6023-8640-A077-CEA786854309}" type="datetimeFigureOut">
              <a:rPr lang="en-US" smtClean="0"/>
              <a:t>2/14/25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1C97F-EA7E-6846-82CD-5CFD5989E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67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D8E9A-565D-0445-B0AA-2FC9BB9E1094}" type="datetimeFigureOut">
              <a:rPr lang="en-US" smtClean="0"/>
              <a:t>2/14/25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DD4BEA-D679-B14E-B5B5-D78ACE8AC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4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D4BEA-D679-B14E-B5B5-D78ACE8AC6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08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D4BEA-D679-B14E-B5B5-D78ACE8AC6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9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D4BEA-D679-B14E-B5B5-D78ACE8AC6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108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D4BEA-D679-B14E-B5B5-D78ACE8AC6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43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D4BEA-D679-B14E-B5B5-D78ACE8AC6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217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AE82-D0E1-A046-B3C9-D3EBFF2A5551}" type="datetimeFigureOut">
              <a:rPr lang="en-US" smtClean="0"/>
              <a:t>2/14/25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AC9DA-A050-3648-8969-32F8058F7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AE82-D0E1-A046-B3C9-D3EBFF2A5551}" type="datetimeFigureOut">
              <a:rPr lang="en-US" smtClean="0"/>
              <a:t>2/14/25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AC9DA-A050-3648-8969-32F8058F7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AE82-D0E1-A046-B3C9-D3EBFF2A5551}" type="datetimeFigureOut">
              <a:rPr lang="en-US" smtClean="0"/>
              <a:t>2/14/25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AC9DA-A050-3648-8969-32F8058F7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183" y="320674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AE82-D0E1-A046-B3C9-D3EBFF2A5551}" type="datetimeFigureOut">
              <a:rPr lang="en-US" smtClean="0"/>
              <a:t>2/14/25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AC9DA-A050-3648-8969-32F8058F7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AE82-D0E1-A046-B3C9-D3EBFF2A5551}" type="datetimeFigureOut">
              <a:rPr lang="en-US" smtClean="0"/>
              <a:t>2/14/25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AC9DA-A050-3648-8969-32F8058F7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AE82-D0E1-A046-B3C9-D3EBFF2A5551}" type="datetimeFigureOut">
              <a:rPr lang="en-US" smtClean="0"/>
              <a:t>2/14/25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AC9DA-A050-3648-8969-32F8058F7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AE82-D0E1-A046-B3C9-D3EBFF2A5551}" type="datetimeFigureOut">
              <a:rPr lang="en-US" smtClean="0"/>
              <a:t>2/14/25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AC9DA-A050-3648-8969-32F8058F7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AE82-D0E1-A046-B3C9-D3EBFF2A5551}" type="datetimeFigureOut">
              <a:rPr lang="en-US" smtClean="0"/>
              <a:t>2/14/25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AC9DA-A050-3648-8969-32F8058F7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AE82-D0E1-A046-B3C9-D3EBFF2A5551}" type="datetimeFigureOut">
              <a:rPr lang="en-US" smtClean="0"/>
              <a:t>2/14/25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AC9DA-A050-3648-8969-32F8058F7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AE82-D0E1-A046-B3C9-D3EBFF2A5551}" type="datetimeFigureOut">
              <a:rPr lang="en-US" smtClean="0"/>
              <a:t>2/14/25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AC9DA-A050-3648-8969-32F8058F7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AE82-D0E1-A046-B3C9-D3EBFF2A5551}" type="datetimeFigureOut">
              <a:rPr lang="en-US" smtClean="0"/>
              <a:t>2/14/25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AC9DA-A050-3648-8969-32F8058F7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4AE82-D0E1-A046-B3C9-D3EBFF2A5551}" type="datetimeFigureOut">
              <a:rPr lang="en-US" smtClean="0"/>
              <a:t>2/14/25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AC9DA-A050-3648-8969-32F8058F7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69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Gill Sans Light" charset="0"/>
          <a:ea typeface="Gill Sans Light" charset="0"/>
          <a:cs typeface="Gill Sans Ligh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Gill Sans Light" charset="0"/>
          <a:ea typeface="Gill Sans Light" charset="0"/>
          <a:cs typeface="Gill Sans Ligh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Gill Sans Light" charset="0"/>
          <a:ea typeface="Gill Sans Light" charset="0"/>
          <a:cs typeface="Gill Sans Ligh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Gill Sans Light" charset="0"/>
          <a:ea typeface="Gill Sans Light" charset="0"/>
          <a:cs typeface="Gill Sans Ligh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Gill Sans Light" charset="0"/>
          <a:ea typeface="Gill Sans Light" charset="0"/>
          <a:cs typeface="Gill Sans Ligh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182" y="320674"/>
            <a:ext cx="8747617" cy="1325563"/>
          </a:xfrm>
        </p:spPr>
        <p:txBody>
          <a:bodyPr>
            <a:normAutofit/>
          </a:bodyPr>
          <a:lstStyle/>
          <a:p>
            <a:r>
              <a:rPr lang="en-US" dirty="0"/>
              <a:t>Implementing total order multicast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93182" y="1360487"/>
            <a:ext cx="8747616" cy="32705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193182" y="2318266"/>
            <a:ext cx="9106935" cy="35777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ym typeface="Wingdings" charset="0"/>
              </a:rPr>
              <a:t>Basic idea: </a:t>
            </a:r>
          </a:p>
          <a:p>
            <a:pPr lvl="1"/>
            <a:r>
              <a:rPr lang="en-US" dirty="0">
                <a:sym typeface="Wingdings" charset="0"/>
              </a:rPr>
              <a:t>Same sequence number counter across different processes.</a:t>
            </a:r>
          </a:p>
          <a:p>
            <a:pPr lvl="1"/>
            <a:r>
              <a:rPr lang="en-US" dirty="0">
                <a:sym typeface="Wingdings" charset="0"/>
              </a:rPr>
              <a:t>Instead of different sequence number counter for each process.  </a:t>
            </a:r>
          </a:p>
          <a:p>
            <a:endParaRPr lang="en-US" dirty="0">
              <a:sym typeface="Wingdings" charset="0"/>
            </a:endParaRPr>
          </a:p>
          <a:p>
            <a:r>
              <a:rPr lang="en-US" dirty="0">
                <a:sym typeface="Wingdings" charset="0"/>
              </a:rPr>
              <a:t>Two types of approach</a:t>
            </a:r>
          </a:p>
          <a:p>
            <a:pPr lvl="1"/>
            <a:r>
              <a:rPr lang="en-US" dirty="0">
                <a:sym typeface="Wingdings" charset="0"/>
              </a:rPr>
              <a:t>Using a centralized sequencer</a:t>
            </a:r>
          </a:p>
          <a:p>
            <a:pPr lvl="1"/>
            <a:r>
              <a:rPr lang="en-US" dirty="0">
                <a:latin typeface="Gill Sans" charset="0"/>
                <a:ea typeface="Gill Sans" charset="0"/>
                <a:cs typeface="Gill Sans" charset="0"/>
              </a:rPr>
              <a:t>A decentralized mechanism (ISIS)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53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Oval 49"/>
          <p:cNvSpPr>
            <a:spLocks noChangeArrowheads="1"/>
          </p:cNvSpPr>
          <p:nvPr/>
        </p:nvSpPr>
        <p:spPr bwMode="auto">
          <a:xfrm>
            <a:off x="6723743" y="2572504"/>
            <a:ext cx="571500" cy="649287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182" y="320674"/>
            <a:ext cx="8747617" cy="1325563"/>
          </a:xfrm>
        </p:spPr>
        <p:txBody>
          <a:bodyPr>
            <a:normAutofit/>
          </a:bodyPr>
          <a:lstStyle/>
          <a:p>
            <a:r>
              <a:rPr lang="en-US" dirty="0"/>
              <a:t>ISIS algorithm for total ordering</a:t>
            </a:r>
          </a:p>
        </p:txBody>
      </p:sp>
      <p:sp>
        <p:nvSpPr>
          <p:cNvPr id="65" name="Oval 3"/>
          <p:cNvSpPr>
            <a:spLocks noChangeArrowheads="1"/>
          </p:cNvSpPr>
          <p:nvPr/>
        </p:nvSpPr>
        <p:spPr bwMode="auto">
          <a:xfrm>
            <a:off x="4382182" y="3399590"/>
            <a:ext cx="573087" cy="647700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" name="Arc 4"/>
          <p:cNvSpPr>
            <a:spLocks/>
          </p:cNvSpPr>
          <p:nvPr/>
        </p:nvSpPr>
        <p:spPr bwMode="auto">
          <a:xfrm>
            <a:off x="6479268" y="2499478"/>
            <a:ext cx="300038" cy="201612"/>
          </a:xfrm>
          <a:custGeom>
            <a:avLst/>
            <a:gdLst>
              <a:gd name="T0" fmla="*/ 889 w 21600"/>
              <a:gd name="T1" fmla="*/ 201612 h 14085"/>
              <a:gd name="T2" fmla="*/ 54660 w 21600"/>
              <a:gd name="T3" fmla="*/ 0 h 14085"/>
              <a:gd name="T4" fmla="*/ 300038 w 21600"/>
              <a:gd name="T5" fmla="*/ 177908 h 14085"/>
              <a:gd name="T6" fmla="*/ 0 60000 65536"/>
              <a:gd name="T7" fmla="*/ 0 60000 65536"/>
              <a:gd name="T8" fmla="*/ 0 60000 65536"/>
              <a:gd name="T9" fmla="*/ 0 w 21600"/>
              <a:gd name="T10" fmla="*/ 0 h 14085"/>
              <a:gd name="T11" fmla="*/ 21600 w 21600"/>
              <a:gd name="T12" fmla="*/ 14085 h 140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085" fill="none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</a:path>
              <a:path w="21600" h="14085" stroke="0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  <a:lnTo>
                  <a:pt x="21600" y="1242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" name="Arc 5"/>
          <p:cNvSpPr>
            <a:spLocks/>
          </p:cNvSpPr>
          <p:nvPr/>
        </p:nvSpPr>
        <p:spPr bwMode="auto">
          <a:xfrm>
            <a:off x="4655231" y="2543929"/>
            <a:ext cx="1890712" cy="1209675"/>
          </a:xfrm>
          <a:custGeom>
            <a:avLst/>
            <a:gdLst>
              <a:gd name="T0" fmla="*/ 0 w 27511"/>
              <a:gd name="T1" fmla="*/ 1208107 h 21600"/>
              <a:gd name="T2" fmla="*/ 1890712 w 27511"/>
              <a:gd name="T3" fmla="*/ 46259 h 21600"/>
              <a:gd name="T4" fmla="*/ 1484406 w 27511"/>
              <a:gd name="T5" fmla="*/ 1209675 h 21600"/>
              <a:gd name="T6" fmla="*/ 0 60000 65536"/>
              <a:gd name="T7" fmla="*/ 0 60000 65536"/>
              <a:gd name="T8" fmla="*/ 0 60000 65536"/>
              <a:gd name="T9" fmla="*/ 0 w 27511"/>
              <a:gd name="T10" fmla="*/ 0 h 21600"/>
              <a:gd name="T11" fmla="*/ 27511 w 275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511" h="21600" fill="none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</a:path>
              <a:path w="27511" h="21600" stroke="0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  <a:lnTo>
                  <a:pt x="21599" y="2160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" name="Arc 6"/>
          <p:cNvSpPr>
            <a:spLocks/>
          </p:cNvSpPr>
          <p:nvPr/>
        </p:nvSpPr>
        <p:spPr bwMode="auto">
          <a:xfrm>
            <a:off x="4939393" y="3421815"/>
            <a:ext cx="285750" cy="198438"/>
          </a:xfrm>
          <a:custGeom>
            <a:avLst/>
            <a:gdLst>
              <a:gd name="T0" fmla="*/ 218903 w 21600"/>
              <a:gd name="T1" fmla="*/ 0 h 13882"/>
              <a:gd name="T2" fmla="*/ 285750 w 21600"/>
              <a:gd name="T3" fmla="*/ 198438 h 13882"/>
              <a:gd name="T4" fmla="*/ 0 w 21600"/>
              <a:gd name="T5" fmla="*/ 198438 h 13882"/>
              <a:gd name="T6" fmla="*/ 0 60000 65536"/>
              <a:gd name="T7" fmla="*/ 0 60000 65536"/>
              <a:gd name="T8" fmla="*/ 0 60000 65536"/>
              <a:gd name="T9" fmla="*/ 0 w 21600"/>
              <a:gd name="T10" fmla="*/ 0 h 13882"/>
              <a:gd name="T11" fmla="*/ 21600 w 21600"/>
              <a:gd name="T12" fmla="*/ 13882 h 138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3882" fill="none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</a:path>
              <a:path w="21600" h="13882" stroke="0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  <a:lnTo>
                  <a:pt x="0" y="13882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Arc 7"/>
          <p:cNvSpPr>
            <a:spLocks/>
          </p:cNvSpPr>
          <p:nvPr/>
        </p:nvSpPr>
        <p:spPr bwMode="auto">
          <a:xfrm>
            <a:off x="6798356" y="3251954"/>
            <a:ext cx="184150" cy="325437"/>
          </a:xfrm>
          <a:custGeom>
            <a:avLst/>
            <a:gdLst>
              <a:gd name="T0" fmla="*/ 184150 w 13948"/>
              <a:gd name="T1" fmla="*/ 325437 h 21600"/>
              <a:gd name="T2" fmla="*/ 0 w 13948"/>
              <a:gd name="T3" fmla="*/ 248477 h 21600"/>
              <a:gd name="T4" fmla="*/ 184150 w 13948"/>
              <a:gd name="T5" fmla="*/ 0 h 21600"/>
              <a:gd name="T6" fmla="*/ 0 60000 65536"/>
              <a:gd name="T7" fmla="*/ 0 60000 65536"/>
              <a:gd name="T8" fmla="*/ 0 60000 65536"/>
              <a:gd name="T9" fmla="*/ 0 w 13948"/>
              <a:gd name="T10" fmla="*/ 0 h 21600"/>
              <a:gd name="T11" fmla="*/ 13948 w 1394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48" h="21600" fill="none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</a:path>
              <a:path w="13948" h="21600" stroke="0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  <a:lnTo>
                  <a:pt x="1394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Oval 9"/>
          <p:cNvSpPr>
            <a:spLocks noChangeArrowheads="1"/>
          </p:cNvSpPr>
          <p:nvPr/>
        </p:nvSpPr>
        <p:spPr bwMode="auto">
          <a:xfrm>
            <a:off x="2421618" y="1688265"/>
            <a:ext cx="571500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" name="Arc 10"/>
          <p:cNvSpPr>
            <a:spLocks/>
          </p:cNvSpPr>
          <p:nvPr/>
        </p:nvSpPr>
        <p:spPr bwMode="auto">
          <a:xfrm>
            <a:off x="2980418" y="1929565"/>
            <a:ext cx="287338" cy="222250"/>
          </a:xfrm>
          <a:custGeom>
            <a:avLst/>
            <a:gdLst>
              <a:gd name="T0" fmla="*/ 277334 w 21600"/>
              <a:gd name="T1" fmla="*/ 0 h 14744"/>
              <a:gd name="T2" fmla="*/ 260613 w 21600"/>
              <a:gd name="T3" fmla="*/ 222250 h 14744"/>
              <a:gd name="T4" fmla="*/ 0 w 21600"/>
              <a:gd name="T5" fmla="*/ 85138 h 14744"/>
              <a:gd name="T6" fmla="*/ 0 60000 65536"/>
              <a:gd name="T7" fmla="*/ 0 60000 65536"/>
              <a:gd name="T8" fmla="*/ 0 60000 65536"/>
              <a:gd name="T9" fmla="*/ 0 w 21600"/>
              <a:gd name="T10" fmla="*/ 0 h 14744"/>
              <a:gd name="T11" fmla="*/ 21600 w 21600"/>
              <a:gd name="T12" fmla="*/ 14744 h 147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744" fill="none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</a:path>
              <a:path w="21600" h="14744" stroke="0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  <a:lnTo>
                  <a:pt x="0" y="5648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" name="Arc 12"/>
          <p:cNvSpPr>
            <a:spLocks/>
          </p:cNvSpPr>
          <p:nvPr/>
        </p:nvSpPr>
        <p:spPr bwMode="auto">
          <a:xfrm>
            <a:off x="2659743" y="2293103"/>
            <a:ext cx="192088" cy="309562"/>
          </a:xfrm>
          <a:custGeom>
            <a:avLst/>
            <a:gdLst>
              <a:gd name="T0" fmla="*/ 192088 w 14458"/>
              <a:gd name="T1" fmla="*/ 268072 h 21600"/>
              <a:gd name="T2" fmla="*/ 0 w 14458"/>
              <a:gd name="T3" fmla="*/ 305076 h 21600"/>
              <a:gd name="T4" fmla="*/ 48600 w 14458"/>
              <a:gd name="T5" fmla="*/ 0 h 21600"/>
              <a:gd name="T6" fmla="*/ 0 60000 65536"/>
              <a:gd name="T7" fmla="*/ 0 60000 65536"/>
              <a:gd name="T8" fmla="*/ 0 60000 65536"/>
              <a:gd name="T9" fmla="*/ 0 w 14458"/>
              <a:gd name="T10" fmla="*/ 0 h 21600"/>
              <a:gd name="T11" fmla="*/ 14458 w 1445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58" h="21600" fill="none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</a:path>
              <a:path w="14458" h="21600" stroke="0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  <a:lnTo>
                  <a:pt x="365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" name="Arc 13"/>
          <p:cNvSpPr>
            <a:spLocks/>
          </p:cNvSpPr>
          <p:nvPr/>
        </p:nvSpPr>
        <p:spPr bwMode="auto">
          <a:xfrm>
            <a:off x="2751818" y="2293103"/>
            <a:ext cx="1930400" cy="1460500"/>
          </a:xfrm>
          <a:custGeom>
            <a:avLst/>
            <a:gdLst>
              <a:gd name="T0" fmla="*/ 1928948 w 21270"/>
              <a:gd name="T1" fmla="*/ 1460500 h 21599"/>
              <a:gd name="T2" fmla="*/ 0 w 21270"/>
              <a:gd name="T3" fmla="*/ 253976 h 21599"/>
              <a:gd name="T4" fmla="*/ 1930400 w 21270"/>
              <a:gd name="T5" fmla="*/ 0 h 21599"/>
              <a:gd name="T6" fmla="*/ 0 60000 65536"/>
              <a:gd name="T7" fmla="*/ 0 60000 65536"/>
              <a:gd name="T8" fmla="*/ 0 60000 65536"/>
              <a:gd name="T9" fmla="*/ 0 w 21270"/>
              <a:gd name="T10" fmla="*/ 0 h 21599"/>
              <a:gd name="T11" fmla="*/ 21270 w 2127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70" h="21599" fill="none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</a:path>
              <a:path w="21270" h="21599" stroke="0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  <a:lnTo>
                  <a:pt x="2127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" name="Arc 14"/>
          <p:cNvSpPr>
            <a:spLocks/>
          </p:cNvSpPr>
          <p:nvPr/>
        </p:nvSpPr>
        <p:spPr bwMode="auto">
          <a:xfrm>
            <a:off x="4126594" y="3180516"/>
            <a:ext cx="282575" cy="277813"/>
          </a:xfrm>
          <a:custGeom>
            <a:avLst/>
            <a:gdLst>
              <a:gd name="T0" fmla="*/ 0 w 20399"/>
              <a:gd name="T1" fmla="*/ 171230 h 18509"/>
              <a:gd name="T2" fmla="*/ 128356 w 20399"/>
              <a:gd name="T3" fmla="*/ 0 h 18509"/>
              <a:gd name="T4" fmla="*/ 282575 w 20399"/>
              <a:gd name="T5" fmla="*/ 277813 h 18509"/>
              <a:gd name="T6" fmla="*/ 0 60000 65536"/>
              <a:gd name="T7" fmla="*/ 0 60000 65536"/>
              <a:gd name="T8" fmla="*/ 0 60000 65536"/>
              <a:gd name="T9" fmla="*/ 0 w 20399"/>
              <a:gd name="T10" fmla="*/ 0 h 18509"/>
              <a:gd name="T11" fmla="*/ 20399 w 20399"/>
              <a:gd name="T12" fmla="*/ 18509 h 185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99" h="18509" fill="none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</a:path>
              <a:path w="20399" h="18509" stroke="0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  <a:lnTo>
                  <a:pt x="20399" y="1850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" name="Oval 16"/>
          <p:cNvSpPr>
            <a:spLocks noChangeArrowheads="1"/>
          </p:cNvSpPr>
          <p:nvPr/>
        </p:nvSpPr>
        <p:spPr bwMode="auto">
          <a:xfrm>
            <a:off x="2639107" y="1924804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" name="Oval 17"/>
          <p:cNvSpPr>
            <a:spLocks noChangeArrowheads="1"/>
          </p:cNvSpPr>
          <p:nvPr/>
        </p:nvSpPr>
        <p:spPr bwMode="auto">
          <a:xfrm>
            <a:off x="2829607" y="5552240"/>
            <a:ext cx="600075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" name="Arc 18"/>
          <p:cNvSpPr>
            <a:spLocks/>
          </p:cNvSpPr>
          <p:nvPr/>
        </p:nvSpPr>
        <p:spPr bwMode="auto">
          <a:xfrm>
            <a:off x="4207557" y="4048879"/>
            <a:ext cx="242887" cy="307975"/>
          </a:xfrm>
          <a:custGeom>
            <a:avLst/>
            <a:gdLst>
              <a:gd name="T0" fmla="*/ 154371 w 18371"/>
              <a:gd name="T1" fmla="*/ 307975 h 20536"/>
              <a:gd name="T2" fmla="*/ 0 w 18371"/>
              <a:gd name="T3" fmla="*/ 170364 h 20536"/>
              <a:gd name="T4" fmla="*/ 242887 w 18371"/>
              <a:gd name="T5" fmla="*/ 0 h 20536"/>
              <a:gd name="T6" fmla="*/ 0 60000 65536"/>
              <a:gd name="T7" fmla="*/ 0 60000 65536"/>
              <a:gd name="T8" fmla="*/ 0 60000 65536"/>
              <a:gd name="T9" fmla="*/ 0 w 18371"/>
              <a:gd name="T10" fmla="*/ 0 h 20536"/>
              <a:gd name="T11" fmla="*/ 18371 w 18371"/>
              <a:gd name="T12" fmla="*/ 20536 h 20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371" h="20536" fill="none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</a:path>
              <a:path w="18371" h="20536" stroke="0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  <a:lnTo>
                  <a:pt x="18371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" name="Arc 19"/>
          <p:cNvSpPr>
            <a:spLocks/>
          </p:cNvSpPr>
          <p:nvPr/>
        </p:nvSpPr>
        <p:spPr bwMode="auto">
          <a:xfrm>
            <a:off x="3402693" y="5744329"/>
            <a:ext cx="300038" cy="219075"/>
          </a:xfrm>
          <a:custGeom>
            <a:avLst/>
            <a:gdLst>
              <a:gd name="T0" fmla="*/ 259700 w 21600"/>
              <a:gd name="T1" fmla="*/ 0 h 14566"/>
              <a:gd name="T2" fmla="*/ 295468 w 21600"/>
              <a:gd name="T3" fmla="*/ 219075 h 14566"/>
              <a:gd name="T4" fmla="*/ 0 w 21600"/>
              <a:gd name="T5" fmla="*/ 162674 h 14566"/>
              <a:gd name="T6" fmla="*/ 0 60000 65536"/>
              <a:gd name="T7" fmla="*/ 0 60000 65536"/>
              <a:gd name="T8" fmla="*/ 0 60000 65536"/>
              <a:gd name="T9" fmla="*/ 0 w 21600"/>
              <a:gd name="T10" fmla="*/ 0 h 14566"/>
              <a:gd name="T11" fmla="*/ 21600 w 21600"/>
              <a:gd name="T12" fmla="*/ 14566 h 145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566" fill="none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</a:path>
              <a:path w="21600" h="14566" stroke="0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  <a:lnTo>
                  <a:pt x="0" y="10816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" name="Arc 20"/>
          <p:cNvSpPr>
            <a:spLocks/>
          </p:cNvSpPr>
          <p:nvPr/>
        </p:nvSpPr>
        <p:spPr bwMode="auto">
          <a:xfrm>
            <a:off x="3402694" y="3723441"/>
            <a:ext cx="1306513" cy="2151063"/>
          </a:xfrm>
          <a:custGeom>
            <a:avLst/>
            <a:gdLst>
              <a:gd name="T0" fmla="*/ 1306513 w 21600"/>
              <a:gd name="T1" fmla="*/ 0 h 21278"/>
              <a:gd name="T2" fmla="*/ 224466 w 21600"/>
              <a:gd name="T3" fmla="*/ 2151063 h 21278"/>
              <a:gd name="T4" fmla="*/ 0 w 21600"/>
              <a:gd name="T5" fmla="*/ 0 h 21278"/>
              <a:gd name="T6" fmla="*/ 0 60000 65536"/>
              <a:gd name="T7" fmla="*/ 0 60000 65536"/>
              <a:gd name="T8" fmla="*/ 0 60000 65536"/>
              <a:gd name="T9" fmla="*/ 0 w 21600"/>
              <a:gd name="T10" fmla="*/ 0 h 21278"/>
              <a:gd name="T11" fmla="*/ 21600 w 21600"/>
              <a:gd name="T12" fmla="*/ 21278 h 212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78" fill="none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</a:path>
              <a:path w="21600" h="21278" stroke="0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  <a:lnTo>
                  <a:pt x="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Arc 21"/>
          <p:cNvSpPr>
            <a:spLocks/>
          </p:cNvSpPr>
          <p:nvPr/>
        </p:nvSpPr>
        <p:spPr bwMode="auto">
          <a:xfrm>
            <a:off x="2997881" y="5287129"/>
            <a:ext cx="203200" cy="325437"/>
          </a:xfrm>
          <a:custGeom>
            <a:avLst/>
            <a:gdLst>
              <a:gd name="T0" fmla="*/ 0 w 14603"/>
              <a:gd name="T1" fmla="*/ 11074 h 21600"/>
              <a:gd name="T2" fmla="*/ 203200 w 14603"/>
              <a:gd name="T3" fmla="*/ 29726 h 21600"/>
              <a:gd name="T4" fmla="*/ 77715 w 14603"/>
              <a:gd name="T5" fmla="*/ 325437 h 21600"/>
              <a:gd name="T6" fmla="*/ 0 60000 65536"/>
              <a:gd name="T7" fmla="*/ 0 60000 65536"/>
              <a:gd name="T8" fmla="*/ 0 60000 65536"/>
              <a:gd name="T9" fmla="*/ 0 w 14603"/>
              <a:gd name="T10" fmla="*/ 0 h 21600"/>
              <a:gd name="T11" fmla="*/ 14603 w 146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603" h="21600" fill="none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</a:path>
              <a:path w="14603" h="21600" stroke="0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  <a:lnTo>
                  <a:pt x="5585" y="2160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" name="Arc 22"/>
          <p:cNvSpPr>
            <a:spLocks/>
          </p:cNvSpPr>
          <p:nvPr/>
        </p:nvSpPr>
        <p:spPr bwMode="auto">
          <a:xfrm>
            <a:off x="3088369" y="3723440"/>
            <a:ext cx="1566863" cy="1887538"/>
          </a:xfrm>
          <a:custGeom>
            <a:avLst/>
            <a:gdLst>
              <a:gd name="T0" fmla="*/ 0 w 21438"/>
              <a:gd name="T1" fmla="*/ 1657265 h 21599"/>
              <a:gd name="T2" fmla="*/ 1565401 w 21438"/>
              <a:gd name="T3" fmla="*/ 0 h 21599"/>
              <a:gd name="T4" fmla="*/ 1566863 w 21438"/>
              <a:gd name="T5" fmla="*/ 1887538 h 21599"/>
              <a:gd name="T6" fmla="*/ 0 60000 65536"/>
              <a:gd name="T7" fmla="*/ 0 60000 65536"/>
              <a:gd name="T8" fmla="*/ 0 60000 65536"/>
              <a:gd name="T9" fmla="*/ 0 w 21438"/>
              <a:gd name="T10" fmla="*/ 0 h 21599"/>
              <a:gd name="T11" fmla="*/ 21438 w 21438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38" h="21599" fill="none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</a:path>
              <a:path w="21438" h="21599" stroke="0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  <a:lnTo>
                  <a:pt x="21438" y="21599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" name="Oval 23"/>
          <p:cNvSpPr>
            <a:spLocks noChangeArrowheads="1"/>
          </p:cNvSpPr>
          <p:nvPr/>
        </p:nvSpPr>
        <p:spPr bwMode="auto">
          <a:xfrm>
            <a:off x="4599669" y="3664704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" name="Rectangle 24"/>
          <p:cNvSpPr>
            <a:spLocks noChangeArrowheads="1"/>
          </p:cNvSpPr>
          <p:nvPr/>
        </p:nvSpPr>
        <p:spPr bwMode="auto">
          <a:xfrm>
            <a:off x="3442381" y="2820153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7" name="Line 25"/>
          <p:cNvSpPr>
            <a:spLocks noChangeShapeType="1"/>
          </p:cNvSpPr>
          <p:nvPr/>
        </p:nvSpPr>
        <p:spPr bwMode="auto">
          <a:xfrm>
            <a:off x="4736194" y="3871079"/>
            <a:ext cx="600075" cy="796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" name="Line 26"/>
          <p:cNvSpPr>
            <a:spLocks noChangeShapeType="1"/>
          </p:cNvSpPr>
          <p:nvPr/>
        </p:nvSpPr>
        <p:spPr bwMode="auto">
          <a:xfrm>
            <a:off x="2693082" y="5876090"/>
            <a:ext cx="327025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" name="Rectangle 27"/>
          <p:cNvSpPr>
            <a:spLocks noChangeArrowheads="1"/>
          </p:cNvSpPr>
          <p:nvPr/>
        </p:nvSpPr>
        <p:spPr bwMode="auto">
          <a:xfrm>
            <a:off x="3429682" y="2778878"/>
            <a:ext cx="134937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" name="Rectangle 28"/>
          <p:cNvSpPr>
            <a:spLocks noChangeArrowheads="1"/>
          </p:cNvSpPr>
          <p:nvPr/>
        </p:nvSpPr>
        <p:spPr bwMode="auto">
          <a:xfrm>
            <a:off x="3429681" y="2778879"/>
            <a:ext cx="163512" cy="295275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Rectangle 29"/>
          <p:cNvSpPr>
            <a:spLocks noChangeArrowheads="1"/>
          </p:cNvSpPr>
          <p:nvPr/>
        </p:nvSpPr>
        <p:spPr bwMode="auto">
          <a:xfrm>
            <a:off x="2978831" y="3205915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2" name="Rectangle 30"/>
          <p:cNvSpPr>
            <a:spLocks noChangeArrowheads="1"/>
          </p:cNvSpPr>
          <p:nvPr/>
        </p:nvSpPr>
        <p:spPr bwMode="auto">
          <a:xfrm>
            <a:off x="3223306" y="4239378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3" name="Rectangle 31"/>
          <p:cNvSpPr>
            <a:spLocks noChangeArrowheads="1"/>
          </p:cNvSpPr>
          <p:nvPr/>
        </p:nvSpPr>
        <p:spPr bwMode="auto">
          <a:xfrm>
            <a:off x="3413806" y="2836707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4" name="Rectangle 32"/>
          <p:cNvSpPr>
            <a:spLocks noChangeArrowheads="1"/>
          </p:cNvSpPr>
          <p:nvPr/>
        </p:nvSpPr>
        <p:spPr bwMode="auto">
          <a:xfrm>
            <a:off x="3674156" y="4652128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5" name="Rectangle 33"/>
          <p:cNvSpPr>
            <a:spLocks noChangeArrowheads="1"/>
          </p:cNvSpPr>
          <p:nvPr/>
        </p:nvSpPr>
        <p:spPr bwMode="auto">
          <a:xfrm>
            <a:off x="4001181" y="2485190"/>
            <a:ext cx="80962" cy="147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" name="Rectangle 34"/>
          <p:cNvSpPr>
            <a:spLocks noChangeArrowheads="1"/>
          </p:cNvSpPr>
          <p:nvPr/>
        </p:nvSpPr>
        <p:spPr bwMode="auto">
          <a:xfrm>
            <a:off x="4001182" y="2485191"/>
            <a:ext cx="109537" cy="176213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" name="Rectangle 35"/>
          <p:cNvSpPr>
            <a:spLocks noChangeArrowheads="1"/>
          </p:cNvSpPr>
          <p:nvPr/>
        </p:nvSpPr>
        <p:spPr bwMode="auto">
          <a:xfrm>
            <a:off x="5039406" y="2237540"/>
            <a:ext cx="1195840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 Message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9" name="Rectangle 37"/>
          <p:cNvSpPr>
            <a:spLocks noChangeArrowheads="1"/>
          </p:cNvSpPr>
          <p:nvPr/>
        </p:nvSpPr>
        <p:spPr bwMode="auto">
          <a:xfrm>
            <a:off x="5471207" y="3547229"/>
            <a:ext cx="327025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" name="Rectangle 38"/>
          <p:cNvSpPr>
            <a:spLocks noChangeArrowheads="1"/>
          </p:cNvSpPr>
          <p:nvPr/>
        </p:nvSpPr>
        <p:spPr bwMode="auto">
          <a:xfrm>
            <a:off x="5471206" y="3547228"/>
            <a:ext cx="354012" cy="323850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" name="Rectangle 39"/>
          <p:cNvSpPr>
            <a:spLocks noChangeArrowheads="1"/>
          </p:cNvSpPr>
          <p:nvPr/>
        </p:nvSpPr>
        <p:spPr bwMode="auto">
          <a:xfrm>
            <a:off x="1985056" y="1937503"/>
            <a:ext cx="161904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2" name="Rectangle 40"/>
          <p:cNvSpPr>
            <a:spLocks noChangeArrowheads="1"/>
          </p:cNvSpPr>
          <p:nvPr/>
        </p:nvSpPr>
        <p:spPr bwMode="auto">
          <a:xfrm>
            <a:off x="2131106" y="2047040"/>
            <a:ext cx="10740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3" name="Rectangle 41"/>
          <p:cNvSpPr>
            <a:spLocks noChangeArrowheads="1"/>
          </p:cNvSpPr>
          <p:nvPr/>
        </p:nvSpPr>
        <p:spPr bwMode="auto">
          <a:xfrm>
            <a:off x="2366056" y="5803065"/>
            <a:ext cx="161904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4" name="Rectangle 42"/>
          <p:cNvSpPr>
            <a:spLocks noChangeArrowheads="1"/>
          </p:cNvSpPr>
          <p:nvPr/>
        </p:nvSpPr>
        <p:spPr bwMode="auto">
          <a:xfrm>
            <a:off x="2512106" y="5911015"/>
            <a:ext cx="10740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5" name="Rectangle 43"/>
          <p:cNvSpPr>
            <a:spLocks noChangeArrowheads="1"/>
          </p:cNvSpPr>
          <p:nvPr/>
        </p:nvSpPr>
        <p:spPr bwMode="auto">
          <a:xfrm>
            <a:off x="5402943" y="4710865"/>
            <a:ext cx="161904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6" name="Rectangle 44"/>
          <p:cNvSpPr>
            <a:spLocks noChangeArrowheads="1"/>
          </p:cNvSpPr>
          <p:nvPr/>
        </p:nvSpPr>
        <p:spPr bwMode="auto">
          <a:xfrm>
            <a:off x="5547406" y="4818815"/>
            <a:ext cx="10740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7" name="Rectangle 45"/>
          <p:cNvSpPr>
            <a:spLocks noChangeArrowheads="1"/>
          </p:cNvSpPr>
          <p:nvPr/>
        </p:nvSpPr>
        <p:spPr bwMode="auto">
          <a:xfrm>
            <a:off x="7498443" y="2793165"/>
            <a:ext cx="161904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8" name="Rectangle 46"/>
          <p:cNvSpPr>
            <a:spLocks noChangeArrowheads="1"/>
          </p:cNvSpPr>
          <p:nvPr/>
        </p:nvSpPr>
        <p:spPr bwMode="auto">
          <a:xfrm>
            <a:off x="7642906" y="2901115"/>
            <a:ext cx="10740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9" name="Rectangle 47"/>
          <p:cNvSpPr>
            <a:spLocks noChangeArrowheads="1"/>
          </p:cNvSpPr>
          <p:nvPr/>
        </p:nvSpPr>
        <p:spPr bwMode="auto">
          <a:xfrm>
            <a:off x="5471207" y="3782178"/>
            <a:ext cx="217487" cy="88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" name="Rectangle 48"/>
          <p:cNvSpPr>
            <a:spLocks noChangeArrowheads="1"/>
          </p:cNvSpPr>
          <p:nvPr/>
        </p:nvSpPr>
        <p:spPr bwMode="auto">
          <a:xfrm>
            <a:off x="5471206" y="3782178"/>
            <a:ext cx="246062" cy="119062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" name="Line 50"/>
          <p:cNvSpPr>
            <a:spLocks noChangeShapeType="1"/>
          </p:cNvSpPr>
          <p:nvPr/>
        </p:nvSpPr>
        <p:spPr bwMode="auto">
          <a:xfrm flipV="1">
            <a:off x="3156631" y="4255253"/>
            <a:ext cx="1116012" cy="1592262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" name="Oval 51"/>
          <p:cNvSpPr>
            <a:spLocks noChangeArrowheads="1"/>
          </p:cNvSpPr>
          <p:nvPr/>
        </p:nvSpPr>
        <p:spPr bwMode="auto">
          <a:xfrm>
            <a:off x="3048682" y="5788778"/>
            <a:ext cx="161925" cy="176212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" name="Line 52"/>
          <p:cNvSpPr>
            <a:spLocks noChangeShapeType="1"/>
          </p:cNvSpPr>
          <p:nvPr/>
        </p:nvSpPr>
        <p:spPr bwMode="auto">
          <a:xfrm flipH="1">
            <a:off x="5171169" y="2867779"/>
            <a:ext cx="1770063" cy="649287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" name="Oval 53"/>
          <p:cNvSpPr>
            <a:spLocks noChangeArrowheads="1"/>
          </p:cNvSpPr>
          <p:nvPr/>
        </p:nvSpPr>
        <p:spPr bwMode="auto">
          <a:xfrm>
            <a:off x="6941232" y="2809040"/>
            <a:ext cx="136525" cy="177800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" name="Line 54"/>
          <p:cNvSpPr>
            <a:spLocks noChangeShapeType="1"/>
          </p:cNvSpPr>
          <p:nvPr/>
        </p:nvSpPr>
        <p:spPr bwMode="auto">
          <a:xfrm>
            <a:off x="7160306" y="2867779"/>
            <a:ext cx="29845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" name="Rectangle 55"/>
          <p:cNvSpPr>
            <a:spLocks noChangeArrowheads="1"/>
          </p:cNvSpPr>
          <p:nvPr/>
        </p:nvSpPr>
        <p:spPr bwMode="auto">
          <a:xfrm>
            <a:off x="5493431" y="3974265"/>
            <a:ext cx="1480598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 Agreed Seq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18" name="Rectangle 56"/>
          <p:cNvSpPr>
            <a:spLocks noChangeArrowheads="1"/>
          </p:cNvSpPr>
          <p:nvPr/>
        </p:nvSpPr>
        <p:spPr bwMode="auto">
          <a:xfrm>
            <a:off x="4167868" y="5064878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19" name="Rectangle 57"/>
          <p:cNvSpPr>
            <a:spLocks noChangeArrowheads="1"/>
          </p:cNvSpPr>
          <p:nvPr/>
        </p:nvSpPr>
        <p:spPr bwMode="auto">
          <a:xfrm>
            <a:off x="3896406" y="2469315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8" name="Rectangle 36"/>
          <p:cNvSpPr>
            <a:spLocks noChangeArrowheads="1"/>
          </p:cNvSpPr>
          <p:nvPr/>
        </p:nvSpPr>
        <p:spPr bwMode="auto">
          <a:xfrm rot="-1129043">
            <a:off x="5128306" y="2913815"/>
            <a:ext cx="1638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  <a:latin typeface="Arial" charset="0"/>
              </a:rPr>
              <a:t>2 Proposed </a:t>
            </a:r>
            <a:r>
              <a:rPr lang="en-GB" sz="1800" dirty="0" err="1">
                <a:solidFill>
                  <a:srgbClr val="000000"/>
                </a:solidFill>
                <a:latin typeface="Arial" charset="0"/>
              </a:rPr>
              <a:t>Seq</a:t>
            </a:r>
            <a:endParaRPr lang="en-GB" sz="18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7" name="Line 15"/>
          <p:cNvSpPr>
            <a:spLocks noChangeShapeType="1"/>
          </p:cNvSpPr>
          <p:nvPr/>
        </p:nvSpPr>
        <p:spPr bwMode="auto">
          <a:xfrm>
            <a:off x="2721657" y="2012115"/>
            <a:ext cx="1443037" cy="1239838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" name="Arc 8"/>
          <p:cNvSpPr>
            <a:spLocks/>
          </p:cNvSpPr>
          <p:nvPr/>
        </p:nvSpPr>
        <p:spPr bwMode="auto">
          <a:xfrm>
            <a:off x="4650468" y="3355141"/>
            <a:ext cx="2222500" cy="576263"/>
          </a:xfrm>
          <a:custGeom>
            <a:avLst/>
            <a:gdLst>
              <a:gd name="T0" fmla="*/ 2222500 w 33597"/>
              <a:gd name="T1" fmla="*/ 176907 h 21600"/>
              <a:gd name="T2" fmla="*/ 0 w 33597"/>
              <a:gd name="T3" fmla="*/ 459356 h 21600"/>
              <a:gd name="T4" fmla="*/ 862685 w 33597"/>
              <a:gd name="T5" fmla="*/ 0 h 21600"/>
              <a:gd name="T6" fmla="*/ 0 60000 65536"/>
              <a:gd name="T7" fmla="*/ 0 60000 65536"/>
              <a:gd name="T8" fmla="*/ 0 60000 65536"/>
              <a:gd name="T9" fmla="*/ 0 w 33597"/>
              <a:gd name="T10" fmla="*/ 0 h 21600"/>
              <a:gd name="T11" fmla="*/ 33597 w 335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597" h="21600" fill="none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</a:path>
              <a:path w="33597" h="21600" stroke="0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  <a:lnTo>
                  <a:pt x="13041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" name="Arc 11"/>
          <p:cNvSpPr>
            <a:spLocks/>
          </p:cNvSpPr>
          <p:nvPr/>
        </p:nvSpPr>
        <p:spPr bwMode="auto">
          <a:xfrm>
            <a:off x="2980418" y="2027990"/>
            <a:ext cx="1703388" cy="1709738"/>
          </a:xfrm>
          <a:custGeom>
            <a:avLst/>
            <a:gdLst>
              <a:gd name="T0" fmla="*/ 234926 w 21600"/>
              <a:gd name="T1" fmla="*/ 0 h 21393"/>
              <a:gd name="T2" fmla="*/ 1703388 w 21600"/>
              <a:gd name="T3" fmla="*/ 1709738 h 21393"/>
              <a:gd name="T4" fmla="*/ 0 w 21600"/>
              <a:gd name="T5" fmla="*/ 1709738 h 21393"/>
              <a:gd name="T6" fmla="*/ 0 60000 65536"/>
              <a:gd name="T7" fmla="*/ 0 60000 65536"/>
              <a:gd name="T8" fmla="*/ 0 60000 65536"/>
              <a:gd name="T9" fmla="*/ 0 w 21600"/>
              <a:gd name="T10" fmla="*/ 0 h 21393"/>
              <a:gd name="T11" fmla="*/ 21600 w 21600"/>
              <a:gd name="T12" fmla="*/ 21393 h 21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393" fill="none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</a:path>
              <a:path w="21600" h="21393" stroke="0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  <a:lnTo>
                  <a:pt x="0" y="21393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4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9" grpId="0" animBg="1"/>
      <p:bldP spid="72" grpId="0" animBg="1"/>
      <p:bldP spid="76" grpId="0" animBg="1"/>
      <p:bldP spid="80" grpId="0" animBg="1"/>
      <p:bldP spid="81" grpId="0" animBg="1"/>
      <p:bldP spid="82" grpId="0" animBg="1"/>
      <p:bldP spid="86" grpId="0"/>
      <p:bldP spid="93" grpId="0"/>
      <p:bldP spid="94" grpId="0"/>
      <p:bldP spid="95" grpId="0" animBg="1"/>
      <p:bldP spid="112" grpId="0" animBg="1"/>
      <p:bldP spid="114" grpId="0" animBg="1"/>
      <p:bldP spid="117" grpId="0"/>
      <p:bldP spid="118" grpId="0"/>
      <p:bldP spid="119" grpId="0"/>
      <p:bldP spid="98" grpId="0"/>
      <p:bldP spid="77" grpId="0" animBg="1"/>
      <p:bldP spid="70" grpId="0" animBg="1"/>
      <p:bldP spid="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Oval 49"/>
          <p:cNvSpPr>
            <a:spLocks noChangeArrowheads="1"/>
          </p:cNvSpPr>
          <p:nvPr/>
        </p:nvSpPr>
        <p:spPr bwMode="auto">
          <a:xfrm>
            <a:off x="6723743" y="2572504"/>
            <a:ext cx="571500" cy="649287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182" y="320674"/>
            <a:ext cx="8747617" cy="1325563"/>
          </a:xfrm>
        </p:spPr>
        <p:txBody>
          <a:bodyPr>
            <a:normAutofit/>
          </a:bodyPr>
          <a:lstStyle/>
          <a:p>
            <a:r>
              <a:rPr lang="en-US" dirty="0"/>
              <a:t>ISIS algorithm for total ordering</a:t>
            </a:r>
          </a:p>
        </p:txBody>
      </p:sp>
      <p:sp>
        <p:nvSpPr>
          <p:cNvPr id="65" name="Oval 3"/>
          <p:cNvSpPr>
            <a:spLocks noChangeArrowheads="1"/>
          </p:cNvSpPr>
          <p:nvPr/>
        </p:nvSpPr>
        <p:spPr bwMode="auto">
          <a:xfrm>
            <a:off x="4382182" y="3399590"/>
            <a:ext cx="573087" cy="647700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" name="Arc 4"/>
          <p:cNvSpPr>
            <a:spLocks/>
          </p:cNvSpPr>
          <p:nvPr/>
        </p:nvSpPr>
        <p:spPr bwMode="auto">
          <a:xfrm>
            <a:off x="6479268" y="2499478"/>
            <a:ext cx="300038" cy="201612"/>
          </a:xfrm>
          <a:custGeom>
            <a:avLst/>
            <a:gdLst>
              <a:gd name="T0" fmla="*/ 889 w 21600"/>
              <a:gd name="T1" fmla="*/ 201612 h 14085"/>
              <a:gd name="T2" fmla="*/ 54660 w 21600"/>
              <a:gd name="T3" fmla="*/ 0 h 14085"/>
              <a:gd name="T4" fmla="*/ 300038 w 21600"/>
              <a:gd name="T5" fmla="*/ 177908 h 14085"/>
              <a:gd name="T6" fmla="*/ 0 60000 65536"/>
              <a:gd name="T7" fmla="*/ 0 60000 65536"/>
              <a:gd name="T8" fmla="*/ 0 60000 65536"/>
              <a:gd name="T9" fmla="*/ 0 w 21600"/>
              <a:gd name="T10" fmla="*/ 0 h 14085"/>
              <a:gd name="T11" fmla="*/ 21600 w 21600"/>
              <a:gd name="T12" fmla="*/ 14085 h 140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085" fill="none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</a:path>
              <a:path w="21600" h="14085" stroke="0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  <a:lnTo>
                  <a:pt x="21600" y="1242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" name="Arc 5"/>
          <p:cNvSpPr>
            <a:spLocks/>
          </p:cNvSpPr>
          <p:nvPr/>
        </p:nvSpPr>
        <p:spPr bwMode="auto">
          <a:xfrm>
            <a:off x="4655231" y="2543929"/>
            <a:ext cx="1890712" cy="1209675"/>
          </a:xfrm>
          <a:custGeom>
            <a:avLst/>
            <a:gdLst>
              <a:gd name="T0" fmla="*/ 0 w 27511"/>
              <a:gd name="T1" fmla="*/ 1208107 h 21600"/>
              <a:gd name="T2" fmla="*/ 1890712 w 27511"/>
              <a:gd name="T3" fmla="*/ 46259 h 21600"/>
              <a:gd name="T4" fmla="*/ 1484406 w 27511"/>
              <a:gd name="T5" fmla="*/ 1209675 h 21600"/>
              <a:gd name="T6" fmla="*/ 0 60000 65536"/>
              <a:gd name="T7" fmla="*/ 0 60000 65536"/>
              <a:gd name="T8" fmla="*/ 0 60000 65536"/>
              <a:gd name="T9" fmla="*/ 0 w 27511"/>
              <a:gd name="T10" fmla="*/ 0 h 21600"/>
              <a:gd name="T11" fmla="*/ 27511 w 275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511" h="21600" fill="none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</a:path>
              <a:path w="27511" h="21600" stroke="0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  <a:lnTo>
                  <a:pt x="21599" y="2160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" name="Arc 6"/>
          <p:cNvSpPr>
            <a:spLocks/>
          </p:cNvSpPr>
          <p:nvPr/>
        </p:nvSpPr>
        <p:spPr bwMode="auto">
          <a:xfrm>
            <a:off x="4939393" y="3421815"/>
            <a:ext cx="285750" cy="198438"/>
          </a:xfrm>
          <a:custGeom>
            <a:avLst/>
            <a:gdLst>
              <a:gd name="T0" fmla="*/ 218903 w 21600"/>
              <a:gd name="T1" fmla="*/ 0 h 13882"/>
              <a:gd name="T2" fmla="*/ 285750 w 21600"/>
              <a:gd name="T3" fmla="*/ 198438 h 13882"/>
              <a:gd name="T4" fmla="*/ 0 w 21600"/>
              <a:gd name="T5" fmla="*/ 198438 h 13882"/>
              <a:gd name="T6" fmla="*/ 0 60000 65536"/>
              <a:gd name="T7" fmla="*/ 0 60000 65536"/>
              <a:gd name="T8" fmla="*/ 0 60000 65536"/>
              <a:gd name="T9" fmla="*/ 0 w 21600"/>
              <a:gd name="T10" fmla="*/ 0 h 13882"/>
              <a:gd name="T11" fmla="*/ 21600 w 21600"/>
              <a:gd name="T12" fmla="*/ 13882 h 138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3882" fill="none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</a:path>
              <a:path w="21600" h="13882" stroke="0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  <a:lnTo>
                  <a:pt x="0" y="13882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Arc 7"/>
          <p:cNvSpPr>
            <a:spLocks/>
          </p:cNvSpPr>
          <p:nvPr/>
        </p:nvSpPr>
        <p:spPr bwMode="auto">
          <a:xfrm>
            <a:off x="6798356" y="3251954"/>
            <a:ext cx="184150" cy="325437"/>
          </a:xfrm>
          <a:custGeom>
            <a:avLst/>
            <a:gdLst>
              <a:gd name="T0" fmla="*/ 184150 w 13948"/>
              <a:gd name="T1" fmla="*/ 325437 h 21600"/>
              <a:gd name="T2" fmla="*/ 0 w 13948"/>
              <a:gd name="T3" fmla="*/ 248477 h 21600"/>
              <a:gd name="T4" fmla="*/ 184150 w 13948"/>
              <a:gd name="T5" fmla="*/ 0 h 21600"/>
              <a:gd name="T6" fmla="*/ 0 60000 65536"/>
              <a:gd name="T7" fmla="*/ 0 60000 65536"/>
              <a:gd name="T8" fmla="*/ 0 60000 65536"/>
              <a:gd name="T9" fmla="*/ 0 w 13948"/>
              <a:gd name="T10" fmla="*/ 0 h 21600"/>
              <a:gd name="T11" fmla="*/ 13948 w 1394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48" h="21600" fill="none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</a:path>
              <a:path w="13948" h="21600" stroke="0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  <a:lnTo>
                  <a:pt x="1394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Oval 9"/>
          <p:cNvSpPr>
            <a:spLocks noChangeArrowheads="1"/>
          </p:cNvSpPr>
          <p:nvPr/>
        </p:nvSpPr>
        <p:spPr bwMode="auto">
          <a:xfrm>
            <a:off x="2421618" y="1688265"/>
            <a:ext cx="571500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" name="Arc 10"/>
          <p:cNvSpPr>
            <a:spLocks/>
          </p:cNvSpPr>
          <p:nvPr/>
        </p:nvSpPr>
        <p:spPr bwMode="auto">
          <a:xfrm>
            <a:off x="2980418" y="1929565"/>
            <a:ext cx="287338" cy="222250"/>
          </a:xfrm>
          <a:custGeom>
            <a:avLst/>
            <a:gdLst>
              <a:gd name="T0" fmla="*/ 277334 w 21600"/>
              <a:gd name="T1" fmla="*/ 0 h 14744"/>
              <a:gd name="T2" fmla="*/ 260613 w 21600"/>
              <a:gd name="T3" fmla="*/ 222250 h 14744"/>
              <a:gd name="T4" fmla="*/ 0 w 21600"/>
              <a:gd name="T5" fmla="*/ 85138 h 14744"/>
              <a:gd name="T6" fmla="*/ 0 60000 65536"/>
              <a:gd name="T7" fmla="*/ 0 60000 65536"/>
              <a:gd name="T8" fmla="*/ 0 60000 65536"/>
              <a:gd name="T9" fmla="*/ 0 w 21600"/>
              <a:gd name="T10" fmla="*/ 0 h 14744"/>
              <a:gd name="T11" fmla="*/ 21600 w 21600"/>
              <a:gd name="T12" fmla="*/ 14744 h 147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744" fill="none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</a:path>
              <a:path w="21600" h="14744" stroke="0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  <a:lnTo>
                  <a:pt x="0" y="5648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" name="Arc 12"/>
          <p:cNvSpPr>
            <a:spLocks/>
          </p:cNvSpPr>
          <p:nvPr/>
        </p:nvSpPr>
        <p:spPr bwMode="auto">
          <a:xfrm>
            <a:off x="2659743" y="2293103"/>
            <a:ext cx="192088" cy="309562"/>
          </a:xfrm>
          <a:custGeom>
            <a:avLst/>
            <a:gdLst>
              <a:gd name="T0" fmla="*/ 192088 w 14458"/>
              <a:gd name="T1" fmla="*/ 268072 h 21600"/>
              <a:gd name="T2" fmla="*/ 0 w 14458"/>
              <a:gd name="T3" fmla="*/ 305076 h 21600"/>
              <a:gd name="T4" fmla="*/ 48600 w 14458"/>
              <a:gd name="T5" fmla="*/ 0 h 21600"/>
              <a:gd name="T6" fmla="*/ 0 60000 65536"/>
              <a:gd name="T7" fmla="*/ 0 60000 65536"/>
              <a:gd name="T8" fmla="*/ 0 60000 65536"/>
              <a:gd name="T9" fmla="*/ 0 w 14458"/>
              <a:gd name="T10" fmla="*/ 0 h 21600"/>
              <a:gd name="T11" fmla="*/ 14458 w 1445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58" h="21600" fill="none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</a:path>
              <a:path w="14458" h="21600" stroke="0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  <a:lnTo>
                  <a:pt x="365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" name="Arc 13"/>
          <p:cNvSpPr>
            <a:spLocks/>
          </p:cNvSpPr>
          <p:nvPr/>
        </p:nvSpPr>
        <p:spPr bwMode="auto">
          <a:xfrm>
            <a:off x="2751818" y="2293103"/>
            <a:ext cx="1930400" cy="1460500"/>
          </a:xfrm>
          <a:custGeom>
            <a:avLst/>
            <a:gdLst>
              <a:gd name="T0" fmla="*/ 1928948 w 21270"/>
              <a:gd name="T1" fmla="*/ 1460500 h 21599"/>
              <a:gd name="T2" fmla="*/ 0 w 21270"/>
              <a:gd name="T3" fmla="*/ 253976 h 21599"/>
              <a:gd name="T4" fmla="*/ 1930400 w 21270"/>
              <a:gd name="T5" fmla="*/ 0 h 21599"/>
              <a:gd name="T6" fmla="*/ 0 60000 65536"/>
              <a:gd name="T7" fmla="*/ 0 60000 65536"/>
              <a:gd name="T8" fmla="*/ 0 60000 65536"/>
              <a:gd name="T9" fmla="*/ 0 w 21270"/>
              <a:gd name="T10" fmla="*/ 0 h 21599"/>
              <a:gd name="T11" fmla="*/ 21270 w 2127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70" h="21599" fill="none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</a:path>
              <a:path w="21270" h="21599" stroke="0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  <a:lnTo>
                  <a:pt x="2127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" name="Arc 14"/>
          <p:cNvSpPr>
            <a:spLocks/>
          </p:cNvSpPr>
          <p:nvPr/>
        </p:nvSpPr>
        <p:spPr bwMode="auto">
          <a:xfrm>
            <a:off x="4126594" y="3180516"/>
            <a:ext cx="282575" cy="277813"/>
          </a:xfrm>
          <a:custGeom>
            <a:avLst/>
            <a:gdLst>
              <a:gd name="T0" fmla="*/ 0 w 20399"/>
              <a:gd name="T1" fmla="*/ 171230 h 18509"/>
              <a:gd name="T2" fmla="*/ 128356 w 20399"/>
              <a:gd name="T3" fmla="*/ 0 h 18509"/>
              <a:gd name="T4" fmla="*/ 282575 w 20399"/>
              <a:gd name="T5" fmla="*/ 277813 h 18509"/>
              <a:gd name="T6" fmla="*/ 0 60000 65536"/>
              <a:gd name="T7" fmla="*/ 0 60000 65536"/>
              <a:gd name="T8" fmla="*/ 0 60000 65536"/>
              <a:gd name="T9" fmla="*/ 0 w 20399"/>
              <a:gd name="T10" fmla="*/ 0 h 18509"/>
              <a:gd name="T11" fmla="*/ 20399 w 20399"/>
              <a:gd name="T12" fmla="*/ 18509 h 185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99" h="18509" fill="none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</a:path>
              <a:path w="20399" h="18509" stroke="0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  <a:lnTo>
                  <a:pt x="20399" y="1850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" name="Oval 16"/>
          <p:cNvSpPr>
            <a:spLocks noChangeArrowheads="1"/>
          </p:cNvSpPr>
          <p:nvPr/>
        </p:nvSpPr>
        <p:spPr bwMode="auto">
          <a:xfrm>
            <a:off x="2639107" y="1924804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" name="Oval 17"/>
          <p:cNvSpPr>
            <a:spLocks noChangeArrowheads="1"/>
          </p:cNvSpPr>
          <p:nvPr/>
        </p:nvSpPr>
        <p:spPr bwMode="auto">
          <a:xfrm>
            <a:off x="2829607" y="5552240"/>
            <a:ext cx="600075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" name="Arc 18"/>
          <p:cNvSpPr>
            <a:spLocks/>
          </p:cNvSpPr>
          <p:nvPr/>
        </p:nvSpPr>
        <p:spPr bwMode="auto">
          <a:xfrm>
            <a:off x="4207557" y="4048879"/>
            <a:ext cx="242887" cy="307975"/>
          </a:xfrm>
          <a:custGeom>
            <a:avLst/>
            <a:gdLst>
              <a:gd name="T0" fmla="*/ 154371 w 18371"/>
              <a:gd name="T1" fmla="*/ 307975 h 20536"/>
              <a:gd name="T2" fmla="*/ 0 w 18371"/>
              <a:gd name="T3" fmla="*/ 170364 h 20536"/>
              <a:gd name="T4" fmla="*/ 242887 w 18371"/>
              <a:gd name="T5" fmla="*/ 0 h 20536"/>
              <a:gd name="T6" fmla="*/ 0 60000 65536"/>
              <a:gd name="T7" fmla="*/ 0 60000 65536"/>
              <a:gd name="T8" fmla="*/ 0 60000 65536"/>
              <a:gd name="T9" fmla="*/ 0 w 18371"/>
              <a:gd name="T10" fmla="*/ 0 h 20536"/>
              <a:gd name="T11" fmla="*/ 18371 w 18371"/>
              <a:gd name="T12" fmla="*/ 20536 h 20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371" h="20536" fill="none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</a:path>
              <a:path w="18371" h="20536" stroke="0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  <a:lnTo>
                  <a:pt x="18371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" name="Arc 19"/>
          <p:cNvSpPr>
            <a:spLocks/>
          </p:cNvSpPr>
          <p:nvPr/>
        </p:nvSpPr>
        <p:spPr bwMode="auto">
          <a:xfrm>
            <a:off x="3402693" y="5744329"/>
            <a:ext cx="300038" cy="219075"/>
          </a:xfrm>
          <a:custGeom>
            <a:avLst/>
            <a:gdLst>
              <a:gd name="T0" fmla="*/ 259700 w 21600"/>
              <a:gd name="T1" fmla="*/ 0 h 14566"/>
              <a:gd name="T2" fmla="*/ 295468 w 21600"/>
              <a:gd name="T3" fmla="*/ 219075 h 14566"/>
              <a:gd name="T4" fmla="*/ 0 w 21600"/>
              <a:gd name="T5" fmla="*/ 162674 h 14566"/>
              <a:gd name="T6" fmla="*/ 0 60000 65536"/>
              <a:gd name="T7" fmla="*/ 0 60000 65536"/>
              <a:gd name="T8" fmla="*/ 0 60000 65536"/>
              <a:gd name="T9" fmla="*/ 0 w 21600"/>
              <a:gd name="T10" fmla="*/ 0 h 14566"/>
              <a:gd name="T11" fmla="*/ 21600 w 21600"/>
              <a:gd name="T12" fmla="*/ 14566 h 145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566" fill="none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</a:path>
              <a:path w="21600" h="14566" stroke="0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  <a:lnTo>
                  <a:pt x="0" y="10816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" name="Arc 20"/>
          <p:cNvSpPr>
            <a:spLocks/>
          </p:cNvSpPr>
          <p:nvPr/>
        </p:nvSpPr>
        <p:spPr bwMode="auto">
          <a:xfrm>
            <a:off x="3402694" y="3723441"/>
            <a:ext cx="1306513" cy="2151063"/>
          </a:xfrm>
          <a:custGeom>
            <a:avLst/>
            <a:gdLst>
              <a:gd name="T0" fmla="*/ 1306513 w 21600"/>
              <a:gd name="T1" fmla="*/ 0 h 21278"/>
              <a:gd name="T2" fmla="*/ 224466 w 21600"/>
              <a:gd name="T3" fmla="*/ 2151063 h 21278"/>
              <a:gd name="T4" fmla="*/ 0 w 21600"/>
              <a:gd name="T5" fmla="*/ 0 h 21278"/>
              <a:gd name="T6" fmla="*/ 0 60000 65536"/>
              <a:gd name="T7" fmla="*/ 0 60000 65536"/>
              <a:gd name="T8" fmla="*/ 0 60000 65536"/>
              <a:gd name="T9" fmla="*/ 0 w 21600"/>
              <a:gd name="T10" fmla="*/ 0 h 21278"/>
              <a:gd name="T11" fmla="*/ 21600 w 21600"/>
              <a:gd name="T12" fmla="*/ 21278 h 212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78" fill="none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</a:path>
              <a:path w="21600" h="21278" stroke="0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  <a:lnTo>
                  <a:pt x="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Arc 21"/>
          <p:cNvSpPr>
            <a:spLocks/>
          </p:cNvSpPr>
          <p:nvPr/>
        </p:nvSpPr>
        <p:spPr bwMode="auto">
          <a:xfrm>
            <a:off x="2997881" y="5287129"/>
            <a:ext cx="203200" cy="325437"/>
          </a:xfrm>
          <a:custGeom>
            <a:avLst/>
            <a:gdLst>
              <a:gd name="T0" fmla="*/ 0 w 14603"/>
              <a:gd name="T1" fmla="*/ 11074 h 21600"/>
              <a:gd name="T2" fmla="*/ 203200 w 14603"/>
              <a:gd name="T3" fmla="*/ 29726 h 21600"/>
              <a:gd name="T4" fmla="*/ 77715 w 14603"/>
              <a:gd name="T5" fmla="*/ 325437 h 21600"/>
              <a:gd name="T6" fmla="*/ 0 60000 65536"/>
              <a:gd name="T7" fmla="*/ 0 60000 65536"/>
              <a:gd name="T8" fmla="*/ 0 60000 65536"/>
              <a:gd name="T9" fmla="*/ 0 w 14603"/>
              <a:gd name="T10" fmla="*/ 0 h 21600"/>
              <a:gd name="T11" fmla="*/ 14603 w 146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603" h="21600" fill="none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</a:path>
              <a:path w="14603" h="21600" stroke="0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  <a:lnTo>
                  <a:pt x="5585" y="2160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" name="Arc 22"/>
          <p:cNvSpPr>
            <a:spLocks/>
          </p:cNvSpPr>
          <p:nvPr/>
        </p:nvSpPr>
        <p:spPr bwMode="auto">
          <a:xfrm>
            <a:off x="3088369" y="3723440"/>
            <a:ext cx="1566863" cy="1887538"/>
          </a:xfrm>
          <a:custGeom>
            <a:avLst/>
            <a:gdLst>
              <a:gd name="T0" fmla="*/ 0 w 21438"/>
              <a:gd name="T1" fmla="*/ 1657265 h 21599"/>
              <a:gd name="T2" fmla="*/ 1565401 w 21438"/>
              <a:gd name="T3" fmla="*/ 0 h 21599"/>
              <a:gd name="T4" fmla="*/ 1566863 w 21438"/>
              <a:gd name="T5" fmla="*/ 1887538 h 21599"/>
              <a:gd name="T6" fmla="*/ 0 60000 65536"/>
              <a:gd name="T7" fmla="*/ 0 60000 65536"/>
              <a:gd name="T8" fmla="*/ 0 60000 65536"/>
              <a:gd name="T9" fmla="*/ 0 w 21438"/>
              <a:gd name="T10" fmla="*/ 0 h 21599"/>
              <a:gd name="T11" fmla="*/ 21438 w 21438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38" h="21599" fill="none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</a:path>
              <a:path w="21438" h="21599" stroke="0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  <a:lnTo>
                  <a:pt x="21438" y="21599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" name="Oval 23"/>
          <p:cNvSpPr>
            <a:spLocks noChangeArrowheads="1"/>
          </p:cNvSpPr>
          <p:nvPr/>
        </p:nvSpPr>
        <p:spPr bwMode="auto">
          <a:xfrm>
            <a:off x="4599669" y="3664704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" name="Rectangle 24"/>
          <p:cNvSpPr>
            <a:spLocks noChangeArrowheads="1"/>
          </p:cNvSpPr>
          <p:nvPr/>
        </p:nvSpPr>
        <p:spPr bwMode="auto">
          <a:xfrm>
            <a:off x="3442381" y="2820153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87" name="Line 25"/>
          <p:cNvSpPr>
            <a:spLocks noChangeShapeType="1"/>
          </p:cNvSpPr>
          <p:nvPr/>
        </p:nvSpPr>
        <p:spPr bwMode="auto">
          <a:xfrm>
            <a:off x="4736194" y="3871079"/>
            <a:ext cx="600075" cy="796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" name="Line 26"/>
          <p:cNvSpPr>
            <a:spLocks noChangeShapeType="1"/>
          </p:cNvSpPr>
          <p:nvPr/>
        </p:nvSpPr>
        <p:spPr bwMode="auto">
          <a:xfrm>
            <a:off x="2693082" y="5876090"/>
            <a:ext cx="327025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" name="Rectangle 27"/>
          <p:cNvSpPr>
            <a:spLocks noChangeArrowheads="1"/>
          </p:cNvSpPr>
          <p:nvPr/>
        </p:nvSpPr>
        <p:spPr bwMode="auto">
          <a:xfrm>
            <a:off x="3429682" y="2778878"/>
            <a:ext cx="134937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" name="Rectangle 28"/>
          <p:cNvSpPr>
            <a:spLocks noChangeArrowheads="1"/>
          </p:cNvSpPr>
          <p:nvPr/>
        </p:nvSpPr>
        <p:spPr bwMode="auto">
          <a:xfrm>
            <a:off x="3429681" y="2778879"/>
            <a:ext cx="163512" cy="295275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Rectangle 29"/>
          <p:cNvSpPr>
            <a:spLocks noChangeArrowheads="1"/>
          </p:cNvSpPr>
          <p:nvPr/>
        </p:nvSpPr>
        <p:spPr bwMode="auto">
          <a:xfrm>
            <a:off x="2978831" y="3205915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2" name="Rectangle 30"/>
          <p:cNvSpPr>
            <a:spLocks noChangeArrowheads="1"/>
          </p:cNvSpPr>
          <p:nvPr/>
        </p:nvSpPr>
        <p:spPr bwMode="auto">
          <a:xfrm>
            <a:off x="3223306" y="4239378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3" name="Rectangle 31"/>
          <p:cNvSpPr>
            <a:spLocks noChangeArrowheads="1"/>
          </p:cNvSpPr>
          <p:nvPr/>
        </p:nvSpPr>
        <p:spPr bwMode="auto">
          <a:xfrm>
            <a:off x="3413806" y="2836707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4" name="Rectangle 32"/>
          <p:cNvSpPr>
            <a:spLocks noChangeArrowheads="1"/>
          </p:cNvSpPr>
          <p:nvPr/>
        </p:nvSpPr>
        <p:spPr bwMode="auto">
          <a:xfrm>
            <a:off x="3674156" y="4652128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5" name="Rectangle 33"/>
          <p:cNvSpPr>
            <a:spLocks noChangeArrowheads="1"/>
          </p:cNvSpPr>
          <p:nvPr/>
        </p:nvSpPr>
        <p:spPr bwMode="auto">
          <a:xfrm>
            <a:off x="4001181" y="2485190"/>
            <a:ext cx="80962" cy="147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" name="Rectangle 34"/>
          <p:cNvSpPr>
            <a:spLocks noChangeArrowheads="1"/>
          </p:cNvSpPr>
          <p:nvPr/>
        </p:nvSpPr>
        <p:spPr bwMode="auto">
          <a:xfrm>
            <a:off x="4001182" y="2485191"/>
            <a:ext cx="109537" cy="176213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" name="Rectangle 35"/>
          <p:cNvSpPr>
            <a:spLocks noChangeArrowheads="1"/>
          </p:cNvSpPr>
          <p:nvPr/>
        </p:nvSpPr>
        <p:spPr bwMode="auto">
          <a:xfrm>
            <a:off x="5039406" y="2237540"/>
            <a:ext cx="1195840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 Message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9" name="Rectangle 37"/>
          <p:cNvSpPr>
            <a:spLocks noChangeArrowheads="1"/>
          </p:cNvSpPr>
          <p:nvPr/>
        </p:nvSpPr>
        <p:spPr bwMode="auto">
          <a:xfrm>
            <a:off x="5471207" y="3547229"/>
            <a:ext cx="327025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" name="Rectangle 38"/>
          <p:cNvSpPr>
            <a:spLocks noChangeArrowheads="1"/>
          </p:cNvSpPr>
          <p:nvPr/>
        </p:nvSpPr>
        <p:spPr bwMode="auto">
          <a:xfrm>
            <a:off x="5471206" y="3547228"/>
            <a:ext cx="354012" cy="323850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" name="Rectangle 39"/>
          <p:cNvSpPr>
            <a:spLocks noChangeArrowheads="1"/>
          </p:cNvSpPr>
          <p:nvPr/>
        </p:nvSpPr>
        <p:spPr bwMode="auto">
          <a:xfrm>
            <a:off x="1985056" y="1937503"/>
            <a:ext cx="161904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2" name="Rectangle 40"/>
          <p:cNvSpPr>
            <a:spLocks noChangeArrowheads="1"/>
          </p:cNvSpPr>
          <p:nvPr/>
        </p:nvSpPr>
        <p:spPr bwMode="auto">
          <a:xfrm>
            <a:off x="2131106" y="2047040"/>
            <a:ext cx="10740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3" name="Rectangle 41"/>
          <p:cNvSpPr>
            <a:spLocks noChangeArrowheads="1"/>
          </p:cNvSpPr>
          <p:nvPr/>
        </p:nvSpPr>
        <p:spPr bwMode="auto">
          <a:xfrm>
            <a:off x="2366056" y="5803065"/>
            <a:ext cx="161904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4" name="Rectangle 42"/>
          <p:cNvSpPr>
            <a:spLocks noChangeArrowheads="1"/>
          </p:cNvSpPr>
          <p:nvPr/>
        </p:nvSpPr>
        <p:spPr bwMode="auto">
          <a:xfrm>
            <a:off x="2512106" y="5911015"/>
            <a:ext cx="10740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5" name="Rectangle 43"/>
          <p:cNvSpPr>
            <a:spLocks noChangeArrowheads="1"/>
          </p:cNvSpPr>
          <p:nvPr/>
        </p:nvSpPr>
        <p:spPr bwMode="auto">
          <a:xfrm>
            <a:off x="5402943" y="4710865"/>
            <a:ext cx="161904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6" name="Rectangle 44"/>
          <p:cNvSpPr>
            <a:spLocks noChangeArrowheads="1"/>
          </p:cNvSpPr>
          <p:nvPr/>
        </p:nvSpPr>
        <p:spPr bwMode="auto">
          <a:xfrm>
            <a:off x="5547406" y="4818815"/>
            <a:ext cx="10740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7" name="Rectangle 45"/>
          <p:cNvSpPr>
            <a:spLocks noChangeArrowheads="1"/>
          </p:cNvSpPr>
          <p:nvPr/>
        </p:nvSpPr>
        <p:spPr bwMode="auto">
          <a:xfrm>
            <a:off x="7498443" y="2793165"/>
            <a:ext cx="161904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8" name="Rectangle 46"/>
          <p:cNvSpPr>
            <a:spLocks noChangeArrowheads="1"/>
          </p:cNvSpPr>
          <p:nvPr/>
        </p:nvSpPr>
        <p:spPr bwMode="auto">
          <a:xfrm>
            <a:off x="7642906" y="2901115"/>
            <a:ext cx="10740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09" name="Rectangle 47"/>
          <p:cNvSpPr>
            <a:spLocks noChangeArrowheads="1"/>
          </p:cNvSpPr>
          <p:nvPr/>
        </p:nvSpPr>
        <p:spPr bwMode="auto">
          <a:xfrm>
            <a:off x="5471207" y="3782178"/>
            <a:ext cx="217487" cy="88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" name="Rectangle 48"/>
          <p:cNvSpPr>
            <a:spLocks noChangeArrowheads="1"/>
          </p:cNvSpPr>
          <p:nvPr/>
        </p:nvSpPr>
        <p:spPr bwMode="auto">
          <a:xfrm>
            <a:off x="5471206" y="3782178"/>
            <a:ext cx="246062" cy="119062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" name="Line 50"/>
          <p:cNvSpPr>
            <a:spLocks noChangeShapeType="1"/>
          </p:cNvSpPr>
          <p:nvPr/>
        </p:nvSpPr>
        <p:spPr bwMode="auto">
          <a:xfrm flipV="1">
            <a:off x="3156631" y="4255253"/>
            <a:ext cx="1116012" cy="1592262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" name="Oval 51"/>
          <p:cNvSpPr>
            <a:spLocks noChangeArrowheads="1"/>
          </p:cNvSpPr>
          <p:nvPr/>
        </p:nvSpPr>
        <p:spPr bwMode="auto">
          <a:xfrm>
            <a:off x="3048682" y="5788778"/>
            <a:ext cx="161925" cy="176212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" name="Line 52"/>
          <p:cNvSpPr>
            <a:spLocks noChangeShapeType="1"/>
          </p:cNvSpPr>
          <p:nvPr/>
        </p:nvSpPr>
        <p:spPr bwMode="auto">
          <a:xfrm flipH="1">
            <a:off x="5171169" y="2867779"/>
            <a:ext cx="1770063" cy="649287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" name="Oval 53"/>
          <p:cNvSpPr>
            <a:spLocks noChangeArrowheads="1"/>
          </p:cNvSpPr>
          <p:nvPr/>
        </p:nvSpPr>
        <p:spPr bwMode="auto">
          <a:xfrm>
            <a:off x="6941232" y="2809040"/>
            <a:ext cx="136525" cy="177800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" name="Line 54"/>
          <p:cNvSpPr>
            <a:spLocks noChangeShapeType="1"/>
          </p:cNvSpPr>
          <p:nvPr/>
        </p:nvSpPr>
        <p:spPr bwMode="auto">
          <a:xfrm>
            <a:off x="7160306" y="2867779"/>
            <a:ext cx="29845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" name="Rectangle 55"/>
          <p:cNvSpPr>
            <a:spLocks noChangeArrowheads="1"/>
          </p:cNvSpPr>
          <p:nvPr/>
        </p:nvSpPr>
        <p:spPr bwMode="auto">
          <a:xfrm>
            <a:off x="5493431" y="3974265"/>
            <a:ext cx="1480598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 Agreed Seq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18" name="Rectangle 56"/>
          <p:cNvSpPr>
            <a:spLocks noChangeArrowheads="1"/>
          </p:cNvSpPr>
          <p:nvPr/>
        </p:nvSpPr>
        <p:spPr bwMode="auto">
          <a:xfrm>
            <a:off x="4167868" y="5064878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119" name="Rectangle 57"/>
          <p:cNvSpPr>
            <a:spLocks noChangeArrowheads="1"/>
          </p:cNvSpPr>
          <p:nvPr/>
        </p:nvSpPr>
        <p:spPr bwMode="auto">
          <a:xfrm>
            <a:off x="3896406" y="2469315"/>
            <a:ext cx="136256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98" name="Rectangle 36"/>
          <p:cNvSpPr>
            <a:spLocks noChangeArrowheads="1"/>
          </p:cNvSpPr>
          <p:nvPr/>
        </p:nvSpPr>
        <p:spPr bwMode="auto">
          <a:xfrm rot="-1129043">
            <a:off x="5128306" y="2913815"/>
            <a:ext cx="1638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  <a:latin typeface="Arial" charset="0"/>
              </a:rPr>
              <a:t>2 Proposed </a:t>
            </a:r>
            <a:r>
              <a:rPr lang="en-GB" sz="1800" dirty="0" err="1">
                <a:solidFill>
                  <a:srgbClr val="000000"/>
                </a:solidFill>
                <a:latin typeface="Arial" charset="0"/>
              </a:rPr>
              <a:t>Seq</a:t>
            </a:r>
            <a:endParaRPr lang="en-GB" sz="18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7" name="Line 15"/>
          <p:cNvSpPr>
            <a:spLocks noChangeShapeType="1"/>
          </p:cNvSpPr>
          <p:nvPr/>
        </p:nvSpPr>
        <p:spPr bwMode="auto">
          <a:xfrm>
            <a:off x="2721657" y="2012115"/>
            <a:ext cx="1443037" cy="1239838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" name="Arc 8"/>
          <p:cNvSpPr>
            <a:spLocks/>
          </p:cNvSpPr>
          <p:nvPr/>
        </p:nvSpPr>
        <p:spPr bwMode="auto">
          <a:xfrm>
            <a:off x="4650468" y="3355141"/>
            <a:ext cx="2222500" cy="576263"/>
          </a:xfrm>
          <a:custGeom>
            <a:avLst/>
            <a:gdLst>
              <a:gd name="T0" fmla="*/ 2222500 w 33597"/>
              <a:gd name="T1" fmla="*/ 176907 h 21600"/>
              <a:gd name="T2" fmla="*/ 0 w 33597"/>
              <a:gd name="T3" fmla="*/ 459356 h 21600"/>
              <a:gd name="T4" fmla="*/ 862685 w 33597"/>
              <a:gd name="T5" fmla="*/ 0 h 21600"/>
              <a:gd name="T6" fmla="*/ 0 60000 65536"/>
              <a:gd name="T7" fmla="*/ 0 60000 65536"/>
              <a:gd name="T8" fmla="*/ 0 60000 65536"/>
              <a:gd name="T9" fmla="*/ 0 w 33597"/>
              <a:gd name="T10" fmla="*/ 0 h 21600"/>
              <a:gd name="T11" fmla="*/ 33597 w 335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597" h="21600" fill="none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</a:path>
              <a:path w="33597" h="21600" stroke="0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  <a:lnTo>
                  <a:pt x="13041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" name="Arc 11"/>
          <p:cNvSpPr>
            <a:spLocks/>
          </p:cNvSpPr>
          <p:nvPr/>
        </p:nvSpPr>
        <p:spPr bwMode="auto">
          <a:xfrm>
            <a:off x="2980418" y="2027990"/>
            <a:ext cx="1703388" cy="1709738"/>
          </a:xfrm>
          <a:custGeom>
            <a:avLst/>
            <a:gdLst>
              <a:gd name="T0" fmla="*/ 234926 w 21600"/>
              <a:gd name="T1" fmla="*/ 0 h 21393"/>
              <a:gd name="T2" fmla="*/ 1703388 w 21600"/>
              <a:gd name="T3" fmla="*/ 1709738 h 21393"/>
              <a:gd name="T4" fmla="*/ 0 w 21600"/>
              <a:gd name="T5" fmla="*/ 1709738 h 21393"/>
              <a:gd name="T6" fmla="*/ 0 60000 65536"/>
              <a:gd name="T7" fmla="*/ 0 60000 65536"/>
              <a:gd name="T8" fmla="*/ 0 60000 65536"/>
              <a:gd name="T9" fmla="*/ 0 w 21600"/>
              <a:gd name="T10" fmla="*/ 0 h 21393"/>
              <a:gd name="T11" fmla="*/ 21600 w 21600"/>
              <a:gd name="T12" fmla="*/ 21393 h 21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393" fill="none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</a:path>
              <a:path w="21600" h="21393" stroke="0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  <a:lnTo>
                  <a:pt x="0" y="21393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8343" y="1451429"/>
            <a:ext cx="8592456" cy="5239657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>
          <a:xfrm>
            <a:off x="348343" y="1488240"/>
            <a:ext cx="8815871" cy="41148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Sender multicasts message to everyone.</a:t>
            </a:r>
          </a:p>
          <a:p>
            <a:r>
              <a:rPr lang="en-US" sz="2200" dirty="0">
                <a:solidFill>
                  <a:srgbClr val="7030A0"/>
                </a:solidFill>
              </a:rPr>
              <a:t>Receiving processes:</a:t>
            </a:r>
          </a:p>
          <a:p>
            <a:pPr lvl="1"/>
            <a:r>
              <a:rPr lang="en-US" sz="2200" dirty="0">
                <a:solidFill>
                  <a:srgbClr val="7030A0"/>
                </a:solidFill>
              </a:rPr>
              <a:t>reply with </a:t>
            </a:r>
            <a:r>
              <a:rPr lang="en-US" sz="2200" i="1" dirty="0">
                <a:solidFill>
                  <a:srgbClr val="7030A0"/>
                </a:solidFill>
              </a:rPr>
              <a:t>proposed</a:t>
            </a:r>
            <a:r>
              <a:rPr lang="en-US" sz="2200" dirty="0">
                <a:solidFill>
                  <a:srgbClr val="7030A0"/>
                </a:solidFill>
              </a:rPr>
              <a:t> priority (sequence no.)</a:t>
            </a:r>
          </a:p>
          <a:p>
            <a:pPr lvl="2"/>
            <a:r>
              <a:rPr lang="en-US" dirty="0">
                <a:solidFill>
                  <a:srgbClr val="7030A0"/>
                </a:solidFill>
              </a:rPr>
              <a:t>larger than all observed </a:t>
            </a:r>
            <a:r>
              <a:rPr lang="en-US" i="1" dirty="0">
                <a:solidFill>
                  <a:srgbClr val="7030A0"/>
                </a:solidFill>
              </a:rPr>
              <a:t>agreed </a:t>
            </a:r>
            <a:r>
              <a:rPr lang="en-US" dirty="0">
                <a:solidFill>
                  <a:srgbClr val="7030A0"/>
                </a:solidFill>
              </a:rPr>
              <a:t>priorities</a:t>
            </a:r>
          </a:p>
          <a:p>
            <a:pPr lvl="2"/>
            <a:r>
              <a:rPr lang="en-US" dirty="0">
                <a:solidFill>
                  <a:srgbClr val="7030A0"/>
                </a:solidFill>
              </a:rPr>
              <a:t>larger than any previously proposed (by self) priority</a:t>
            </a:r>
          </a:p>
          <a:p>
            <a:pPr lvl="1"/>
            <a:r>
              <a:rPr lang="en-US" sz="2200" dirty="0">
                <a:solidFill>
                  <a:srgbClr val="7030A0"/>
                </a:solidFill>
              </a:rPr>
              <a:t>store message in </a:t>
            </a:r>
            <a:r>
              <a:rPr lang="en-US" sz="2200" i="1" dirty="0">
                <a:solidFill>
                  <a:srgbClr val="7030A0"/>
                </a:solidFill>
              </a:rPr>
              <a:t>priority queue</a:t>
            </a:r>
            <a:endParaRPr lang="en-US" sz="2200" dirty="0">
              <a:solidFill>
                <a:srgbClr val="7030A0"/>
              </a:solidFill>
            </a:endParaRPr>
          </a:p>
          <a:p>
            <a:pPr lvl="2"/>
            <a:r>
              <a:rPr lang="en-US" dirty="0">
                <a:solidFill>
                  <a:srgbClr val="7030A0"/>
                </a:solidFill>
              </a:rPr>
              <a:t>ordered by priority (proposed or agreed)</a:t>
            </a:r>
          </a:p>
          <a:p>
            <a:pPr lvl="1"/>
            <a:r>
              <a:rPr lang="en-US" sz="2200" dirty="0">
                <a:solidFill>
                  <a:srgbClr val="7030A0"/>
                </a:solidFill>
              </a:rPr>
              <a:t>mark message as undeliverable</a:t>
            </a:r>
          </a:p>
          <a:p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Sender chooses </a:t>
            </a:r>
            <a:r>
              <a:rPr lang="en-US" sz="2200" i="1" dirty="0">
                <a:solidFill>
                  <a:schemeClr val="accent5">
                    <a:lumMod val="75000"/>
                  </a:schemeClr>
                </a:solidFill>
              </a:rPr>
              <a:t>agreed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priority, re-multicasts message id with agreed priority</a:t>
            </a:r>
          </a:p>
          <a:p>
            <a:pPr lvl="1"/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maximum of all proposed priorities</a:t>
            </a:r>
          </a:p>
          <a:p>
            <a:r>
              <a:rPr lang="en-US" sz="2200" dirty="0">
                <a:solidFill>
                  <a:srgbClr val="7030A0"/>
                </a:solidFill>
              </a:rPr>
              <a:t>Upon receiving agreed (final) priority for a message ‘m’</a:t>
            </a:r>
          </a:p>
          <a:p>
            <a:pPr lvl="1"/>
            <a:r>
              <a:rPr lang="en-US" sz="2200" dirty="0">
                <a:solidFill>
                  <a:srgbClr val="7030A0"/>
                </a:solidFill>
              </a:rPr>
              <a:t>Update m’s priority to final, and accordingly reorder messages in queue.</a:t>
            </a:r>
          </a:p>
          <a:p>
            <a:pPr lvl="1"/>
            <a:r>
              <a:rPr lang="en-US" sz="2200" dirty="0">
                <a:solidFill>
                  <a:srgbClr val="7030A0"/>
                </a:solidFill>
              </a:rPr>
              <a:t>mark the message m as deliverable.</a:t>
            </a:r>
          </a:p>
          <a:p>
            <a:pPr lvl="1"/>
            <a:r>
              <a:rPr lang="en-US" sz="2200" dirty="0">
                <a:solidFill>
                  <a:srgbClr val="7030A0"/>
                </a:solidFill>
              </a:rPr>
              <a:t>deliver any deliverable messages at front of priority queue.</a:t>
            </a:r>
          </a:p>
          <a:p>
            <a:endParaRPr lang="en-US" sz="2200" dirty="0"/>
          </a:p>
          <a:p>
            <a:endParaRPr lang="en-US" altLang="x-none" sz="2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03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9" grpId="0" animBg="1"/>
      <p:bldP spid="72" grpId="0" animBg="1"/>
      <p:bldP spid="76" grpId="0" animBg="1"/>
      <p:bldP spid="80" grpId="0" animBg="1"/>
      <p:bldP spid="81" grpId="0" animBg="1"/>
      <p:bldP spid="82" grpId="0" animBg="1"/>
      <p:bldP spid="86" grpId="0"/>
      <p:bldP spid="93" grpId="0"/>
      <p:bldP spid="94" grpId="0"/>
      <p:bldP spid="95" grpId="0" animBg="1"/>
      <p:bldP spid="112" grpId="0" animBg="1"/>
      <p:bldP spid="114" grpId="0" animBg="1"/>
      <p:bldP spid="117" grpId="0"/>
      <p:bldP spid="118" grpId="0"/>
      <p:bldP spid="119" grpId="0"/>
      <p:bldP spid="98" grpId="0"/>
      <p:bldP spid="77" grpId="0" animBg="1"/>
      <p:bldP spid="70" grpId="0" animBg="1"/>
      <p:bldP spid="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 txBox="1">
            <a:spLocks/>
          </p:cNvSpPr>
          <p:nvPr/>
        </p:nvSpPr>
        <p:spPr>
          <a:xfrm>
            <a:off x="193182" y="1360487"/>
            <a:ext cx="8747616" cy="32705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193182" y="2318266"/>
            <a:ext cx="9106935" cy="35777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ym typeface="Wingdings" charset="0"/>
              </a:rPr>
              <a:t>Will continue ISIS in next class. </a:t>
            </a:r>
          </a:p>
          <a:p>
            <a:endParaRPr lang="en-US" dirty="0">
              <a:sym typeface="Wingdings" charset="0"/>
            </a:endParaRPr>
          </a:p>
          <a:p>
            <a:r>
              <a:rPr lang="en-US" dirty="0" smtClean="0">
                <a:sym typeface="Wingdings" charset="0"/>
              </a:rPr>
              <a:t>Additional slides provided for early reference.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560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76962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67" y="629782"/>
            <a:ext cx="7543800" cy="1088068"/>
          </a:xfrm>
        </p:spPr>
        <p:txBody>
          <a:bodyPr/>
          <a:lstStyle/>
          <a:p>
            <a:r>
              <a:rPr lang="en-US" dirty="0"/>
              <a:t>Example: ISIS algorithm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2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3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66800" y="5105401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B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90800" y="304800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C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0866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0104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0866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6200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3058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</a:t>
            </a:r>
          </a:p>
        </p:txBody>
      </p:sp>
      <p:sp>
        <p:nvSpPr>
          <p:cNvPr id="66" name="Rectangle 65"/>
          <p:cNvSpPr/>
          <p:nvPr/>
        </p:nvSpPr>
        <p:spPr>
          <a:xfrm>
            <a:off x="76962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</a:t>
            </a:r>
          </a:p>
        </p:txBody>
      </p:sp>
      <p:sp>
        <p:nvSpPr>
          <p:cNvPr id="67" name="Rectangle 66"/>
          <p:cNvSpPr/>
          <p:nvPr/>
        </p:nvSpPr>
        <p:spPr>
          <a:xfrm>
            <a:off x="83058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</a:t>
            </a:r>
          </a:p>
        </p:txBody>
      </p:sp>
      <p:sp>
        <p:nvSpPr>
          <p:cNvPr id="68" name="Rectangle 67"/>
          <p:cNvSpPr/>
          <p:nvPr/>
        </p:nvSpPr>
        <p:spPr>
          <a:xfrm>
            <a:off x="83820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1" y="182880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1" y="320040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1" y="480060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086600" y="1752600"/>
            <a:ext cx="5334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8669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6730"/>
    </mc:Choice>
    <mc:Fallback xmlns="">
      <p:transition xmlns:p14="http://schemas.microsoft.com/office/powerpoint/2010/main" spd="slow" advTm="2467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55" grpId="0"/>
      <p:bldP spid="57" grpId="0"/>
      <p:bldP spid="58" grpId="0"/>
      <p:bldP spid="60" grpId="0" animBg="1"/>
      <p:bldP spid="60" grpId="1" animBg="1"/>
      <p:bldP spid="61" grpId="0" animBg="1"/>
      <p:bldP spid="62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break ties?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515350" cy="4351338"/>
          </a:xfrm>
        </p:spPr>
        <p:txBody>
          <a:bodyPr>
            <a:normAutofit/>
          </a:bodyPr>
          <a:lstStyle/>
          <a:p>
            <a:r>
              <a:rPr lang="en-US" dirty="0"/>
              <a:t>Problem: priority queue requires unique priorities.</a:t>
            </a:r>
          </a:p>
          <a:p>
            <a:endParaRPr lang="en-US" dirty="0"/>
          </a:p>
          <a:p>
            <a:r>
              <a:rPr lang="en-US" dirty="0"/>
              <a:t>Solution: add process # to suggested priority.</a:t>
            </a:r>
          </a:p>
          <a:p>
            <a:pPr lvl="1"/>
            <a:r>
              <a:rPr lang="en-US" dirty="0"/>
              <a:t>priority.(</a:t>
            </a:r>
            <a:r>
              <a:rPr lang="en-US" i="1" dirty="0"/>
              <a:t>id of the process that proposed the priority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i.e., 3.2 == process 2 proposed priority 3</a:t>
            </a:r>
          </a:p>
          <a:p>
            <a:pPr lvl="1"/>
            <a:endParaRPr lang="en-US" dirty="0"/>
          </a:p>
          <a:p>
            <a:r>
              <a:rPr lang="en-US" dirty="0"/>
              <a:t>Compare on priority first, use process # to break ties.</a:t>
            </a:r>
          </a:p>
          <a:p>
            <a:pPr lvl="1"/>
            <a:r>
              <a:rPr lang="en-US" dirty="0"/>
              <a:t>2.1 &gt; 1.3</a:t>
            </a:r>
          </a:p>
          <a:p>
            <a:pPr lvl="1"/>
            <a:r>
              <a:rPr lang="en-US" dirty="0"/>
              <a:t>3.2 &gt; 3.1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24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601"/>
    </mc:Choice>
    <mc:Fallback xmlns="">
      <p:transition xmlns:p14="http://schemas.microsoft.com/office/powerpoint/2010/main" spd="slow" advTm="3860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7086600" y="3276600"/>
            <a:ext cx="6096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7696200" y="1752600"/>
            <a:ext cx="6096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C:2.1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696200" y="4800600"/>
            <a:ext cx="6096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67" name="Rectangle 66"/>
          <p:cNvSpPr/>
          <p:nvPr/>
        </p:nvSpPr>
        <p:spPr>
          <a:xfrm>
            <a:off x="8305800" y="3276600"/>
            <a:ext cx="6096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010400" y="4800600"/>
            <a:ext cx="6096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010400" y="1752600"/>
            <a:ext cx="6096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010400" y="4800600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86" name="Rectangle 85"/>
          <p:cNvSpPr/>
          <p:nvPr/>
        </p:nvSpPr>
        <p:spPr>
          <a:xfrm>
            <a:off x="8305800" y="3276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086600" y="3276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87" name="Rectangle 86"/>
          <p:cNvSpPr/>
          <p:nvPr/>
        </p:nvSpPr>
        <p:spPr>
          <a:xfrm>
            <a:off x="7010400" y="1752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73" name="Rectangle 72"/>
          <p:cNvSpPr/>
          <p:nvPr/>
        </p:nvSpPr>
        <p:spPr>
          <a:xfrm>
            <a:off x="7010400" y="1752600"/>
            <a:ext cx="6096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7543800" cy="1088068"/>
          </a:xfrm>
        </p:spPr>
        <p:txBody>
          <a:bodyPr/>
          <a:lstStyle/>
          <a:p>
            <a:r>
              <a:rPr lang="en-US" dirty="0"/>
              <a:t>Example: ISIS algorithm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2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3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3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267200" y="2045733"/>
            <a:ext cx="1447800" cy="2983467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5715000" y="3429000"/>
            <a:ext cx="762000" cy="1600200"/>
          </a:xfrm>
          <a:prstGeom prst="straightConnector1">
            <a:avLst/>
          </a:prstGeom>
          <a:ln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5715000" y="1981200"/>
            <a:ext cx="990600" cy="3048000"/>
          </a:xfrm>
          <a:prstGeom prst="straightConnector1">
            <a:avLst/>
          </a:prstGeom>
          <a:ln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66800" y="5105401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6BB76D"/>
                </a:solidFill>
              </a:rPr>
              <a:t>B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90800" y="3048001"/>
            <a:ext cx="30649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C</a:t>
            </a:r>
          </a:p>
        </p:txBody>
      </p:sp>
      <p:sp>
        <p:nvSpPr>
          <p:cNvPr id="63" name="Rectangle 62"/>
          <p:cNvSpPr/>
          <p:nvPr/>
        </p:nvSpPr>
        <p:spPr>
          <a:xfrm>
            <a:off x="7696200" y="3276600"/>
            <a:ext cx="6096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305800" y="4800600"/>
            <a:ext cx="6096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68" name="Rectangle 67"/>
          <p:cNvSpPr/>
          <p:nvPr/>
        </p:nvSpPr>
        <p:spPr>
          <a:xfrm>
            <a:off x="8382000" y="1752600"/>
            <a:ext cx="6096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1" y="182880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1" y="320040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1" y="480060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239000" y="1600201"/>
            <a:ext cx="37702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81" name="Rectangle 80"/>
          <p:cNvSpPr/>
          <p:nvPr/>
        </p:nvSpPr>
        <p:spPr>
          <a:xfrm>
            <a:off x="7162800" y="4648201"/>
            <a:ext cx="37702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772400" y="4572001"/>
            <a:ext cx="37702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0" name="Rectangle 89"/>
          <p:cNvSpPr/>
          <p:nvPr/>
        </p:nvSpPr>
        <p:spPr>
          <a:xfrm>
            <a:off x="8534400" y="4572001"/>
            <a:ext cx="37702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086600" y="3048001"/>
            <a:ext cx="37702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458200" y="3048001"/>
            <a:ext cx="37702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7" name="Rectangle 96"/>
          <p:cNvSpPr/>
          <p:nvPr/>
        </p:nvSpPr>
        <p:spPr>
          <a:xfrm>
            <a:off x="7772400" y="1600201"/>
            <a:ext cx="37702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8" name="Rectangle 97"/>
          <p:cNvSpPr/>
          <p:nvPr/>
        </p:nvSpPr>
        <p:spPr>
          <a:xfrm>
            <a:off x="8458200" y="1600201"/>
            <a:ext cx="37702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696200" y="3276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94" name="Rectangle 93"/>
          <p:cNvSpPr/>
          <p:nvPr/>
        </p:nvSpPr>
        <p:spPr>
          <a:xfrm>
            <a:off x="7772400" y="3048001"/>
            <a:ext cx="37702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>
                <a:solidFill>
                  <a:schemeClr val="accent6"/>
                </a:solidFill>
              </a:rPr>
              <a:t>✔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617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0128"/>
    </mc:Choice>
    <mc:Fallback xmlns="">
      <p:transition xmlns:p14="http://schemas.microsoft.com/office/powerpoint/2010/main" spd="slow" advTm="2501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33333E-6 L -0.075 0.0055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0" y="278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1621E-6 0.00555 L 0.08337 7.63535E-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9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504 0 " pathEditMode="relative" ptsTypes="AA">
                                      <p:cBhvr>
                                        <p:cTn id="52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504 0 " pathEditMode="relative" ptsTypes="AA">
                                      <p:cBhvr>
                                        <p:cTn id="5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5008 0 " pathEditMode="relative" ptsTypes="AA">
                                      <p:cBhvr>
                                        <p:cTn id="9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38 7.63535E-7 L 0.00834 7.63535E-7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2" y="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67587E-6 2.98473E-6 L -0.08338 2.98473E-6 " pathEditMode="relative" ptsTypes="AA">
                                      <p:cBhvr>
                                        <p:cTn id="9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671 0 " pathEditMode="relative" ptsTypes="AA">
                                      <p:cBhvr>
                                        <p:cTn id="120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504 0 " pathEditMode="relative" ptsTypes="AA">
                                      <p:cBhvr>
                                        <p:cTn id="122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9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6" grpId="0" animBg="1"/>
      <p:bldP spid="66" grpId="1" animBg="1"/>
      <p:bldP spid="64" grpId="0" animBg="1"/>
      <p:bldP spid="67" grpId="0" animBg="1"/>
      <p:bldP spid="61" grpId="0" animBg="1"/>
      <p:bldP spid="60" grpId="0" animBg="1"/>
      <p:bldP spid="80" grpId="0" animBg="1"/>
      <p:bldP spid="80" grpId="1" animBg="1"/>
      <p:bldP spid="86" grpId="0" animBg="1"/>
      <p:bldP spid="92" grpId="0" animBg="1"/>
      <p:bldP spid="92" grpId="1" animBg="1"/>
      <p:bldP spid="87" grpId="0" animBg="1"/>
      <p:bldP spid="87" grpId="1" animBg="1"/>
      <p:bldP spid="73" grpId="0" animBg="1"/>
      <p:bldP spid="73" grpId="1" animBg="1"/>
      <p:bldP spid="73" grpId="2" animBg="1"/>
      <p:bldP spid="63" grpId="0" animBg="1"/>
      <p:bldP spid="68" grpId="0" animBg="1"/>
      <p:bldP spid="77" grpId="0"/>
      <p:bldP spid="81" grpId="0"/>
      <p:bldP spid="89" grpId="0"/>
      <p:bldP spid="90" grpId="0"/>
      <p:bldP spid="93" grpId="0"/>
      <p:bldP spid="95" grpId="0"/>
      <p:bldP spid="97" grpId="0"/>
      <p:bldP spid="98" grpId="0"/>
      <p:bldP spid="59" grpId="0" animBg="1"/>
      <p:bldP spid="59" grpId="1" animBg="1"/>
      <p:bldP spid="9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8.3|16.6|6.4|4.5|4.9|10.5|19.7|15.9|4.5|7|9.7|11.6|13.9|42.5|23.4"/>
  <p:tag name="__MICROSOFT_TRANSLATOR_CLM_SLIDEINFO" val="{&quot;Guid&quot;:&quot;edd05f42-3d12-4fd3-82e0-e84bcf9e3aa1&quot;,&quot;TimeStamp&quot;:&quot;2019-02-05T09:34:29.520991-06:00&quot;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8ec693c0-c956-4687-80c9-5885ae2aac67&quot;,&quot;TimeStamp&quot;:&quot;2019-02-05T09:34:29.520991-06:00&quot;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|17|6.9|9.6|15.7|19.6|27.2|4|15.1|9.2|14.1|14.7|1.3|9.4|8|14.6|10.5|1.8|5.6|5.2|13|2"/>
  <p:tag name="__MICROSOFT_TRANSLATOR_CLM_SLIDEINFO" val="{&quot;Guid&quot;:&quot;afb32996-3e63-4c83-b0d5-0a666eb0db2d&quot;,&quot;TimeStamp&quot;:&quot;2019-02-05T09:34:29.520991-06:00&quot;}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5509</TotalTime>
  <Words>339</Words>
  <Application>Microsoft Macintosh PowerPoint</Application>
  <PresentationFormat>On-screen Show (4:3)</PresentationFormat>
  <Paragraphs>150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Calibri</vt:lpstr>
      <vt:lpstr>Gill Sans</vt:lpstr>
      <vt:lpstr>Gill Sans Light</vt:lpstr>
      <vt:lpstr>Times</vt:lpstr>
      <vt:lpstr>Wingdings</vt:lpstr>
      <vt:lpstr>Arial</vt:lpstr>
      <vt:lpstr>Office Theme</vt:lpstr>
      <vt:lpstr>Implementing total order multicast</vt:lpstr>
      <vt:lpstr>ISIS algorithm for total ordering</vt:lpstr>
      <vt:lpstr>ISIS algorithm for total ordering</vt:lpstr>
      <vt:lpstr>PowerPoint Presentation</vt:lpstr>
      <vt:lpstr>Example: ISIS algorithm</vt:lpstr>
      <vt:lpstr>How do we break ties? </vt:lpstr>
      <vt:lpstr>Example: ISIS algorithm</vt:lpstr>
    </vt:vector>
  </TitlesOfParts>
  <Company/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High-speed and Programmable Networks</dc:title>
  <dc:creator>Radhika Mittal</dc:creator>
  <cp:lastModifiedBy>Mittal, Radhika</cp:lastModifiedBy>
  <cp:revision>708</cp:revision>
  <cp:lastPrinted>2022-02-10T18:30:53Z</cp:lastPrinted>
  <dcterms:created xsi:type="dcterms:W3CDTF">2019-08-20T20:36:50Z</dcterms:created>
  <dcterms:modified xsi:type="dcterms:W3CDTF">2025-02-14T20:14:50Z</dcterms:modified>
</cp:coreProperties>
</file>