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648" r:id="rId2"/>
    <p:sldId id="698" r:id="rId3"/>
    <p:sldId id="760" r:id="rId4"/>
    <p:sldId id="710" r:id="rId5"/>
    <p:sldId id="585" r:id="rId6"/>
    <p:sldId id="676" r:id="rId7"/>
    <p:sldId id="677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761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2" r:id="rId26"/>
    <p:sldId id="773" r:id="rId27"/>
    <p:sldId id="774" r:id="rId28"/>
    <p:sldId id="775" r:id="rId29"/>
    <p:sldId id="776" r:id="rId30"/>
    <p:sldId id="777" r:id="rId31"/>
    <p:sldId id="778" r:id="rId32"/>
    <p:sldId id="779" r:id="rId33"/>
    <p:sldId id="780" r:id="rId34"/>
    <p:sldId id="781" r:id="rId35"/>
    <p:sldId id="782" r:id="rId36"/>
    <p:sldId id="783" r:id="rId37"/>
    <p:sldId id="784" r:id="rId38"/>
    <p:sldId id="785" r:id="rId39"/>
    <p:sldId id="786" r:id="rId40"/>
    <p:sldId id="787" r:id="rId41"/>
    <p:sldId id="788" r:id="rId42"/>
    <p:sldId id="789" r:id="rId43"/>
    <p:sldId id="790" r:id="rId44"/>
    <p:sldId id="791" r:id="rId45"/>
    <p:sldId id="792" r:id="rId46"/>
    <p:sldId id="793" r:id="rId47"/>
    <p:sldId id="794" r:id="rId48"/>
    <p:sldId id="795" r:id="rId49"/>
    <p:sldId id="796" r:id="rId50"/>
    <p:sldId id="797" r:id="rId51"/>
    <p:sldId id="798" r:id="rId52"/>
    <p:sldId id="799" r:id="rId53"/>
    <p:sldId id="800" r:id="rId54"/>
    <p:sldId id="801" r:id="rId55"/>
    <p:sldId id="802" r:id="rId56"/>
    <p:sldId id="803" r:id="rId57"/>
    <p:sldId id="804" r:id="rId58"/>
    <p:sldId id="805" r:id="rId59"/>
    <p:sldId id="806" r:id="rId60"/>
    <p:sldId id="807" r:id="rId61"/>
    <p:sldId id="808" r:id="rId62"/>
    <p:sldId id="809" r:id="rId63"/>
    <p:sldId id="810" r:id="rId64"/>
    <p:sldId id="811" r:id="rId65"/>
    <p:sldId id="718" r:id="rId66"/>
    <p:sldId id="727" r:id="rId67"/>
    <p:sldId id="725" r:id="rId68"/>
    <p:sldId id="720" r:id="rId69"/>
    <p:sldId id="721" r:id="rId70"/>
    <p:sldId id="722" r:id="rId71"/>
    <p:sldId id="724" r:id="rId72"/>
    <p:sldId id="72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46"/>
    <p:restoredTop sz="79562"/>
  </p:normalViewPr>
  <p:slideViewPr>
    <p:cSldViewPr snapToGrid="0" snapToObjects="1">
      <p:cViewPr>
        <p:scale>
          <a:sx n="100" d="100"/>
          <a:sy n="100" d="100"/>
        </p:scale>
        <p:origin x="528" y="-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3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A3760-6023-8640-A077-CEA786854309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1C97F-EA7E-6846-82CD-5CFD5989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D8E9A-565D-0445-B0AA-2FC9BB9E1094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4BEA-D679-B14E-B5B5-D78ACE8A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4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0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1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1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0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28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3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4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1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57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02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2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9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78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 value (called the reproduction number) for coronavirus: 2.6. For flu it is 1.3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6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 value (called the </a:t>
            </a:r>
            <a:r>
              <a:rPr lang="en-US" baseline="0"/>
              <a:t>reproduction number) </a:t>
            </a:r>
            <a:r>
              <a:rPr lang="en-US" baseline="0" dirty="0"/>
              <a:t>for coronavirus: 2.6. For flu it is 1.3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39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7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1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6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8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7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4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081164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513629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1946095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378560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811026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243491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675957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2C6589-A35F-F649-8A13-3150791726A4}" type="slidenum">
              <a:rPr lang="en-US" sz="900">
                <a:solidFill>
                  <a:schemeClr val="tx1"/>
                </a:solidFill>
                <a:latin typeface="Times New Roman" charset="0"/>
              </a:rPr>
              <a:pPr/>
              <a:t>38</a:t>
            </a:fld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3" tIns="45327" rIns="90653" bIns="45327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79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1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0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081164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513629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1946095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378560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811026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243491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675957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2C6589-A35F-F649-8A13-3150791726A4}" type="slidenum">
              <a:rPr lang="en-US" sz="900">
                <a:solidFill>
                  <a:schemeClr val="tx1"/>
                </a:solidFill>
                <a:latin typeface="Times New Roman" charset="0"/>
              </a:rPr>
              <a:pPr/>
              <a:t>41</a:t>
            </a:fld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3" tIns="45327" rIns="90653" bIns="45327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7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062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081164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513629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1946095" indent="-216233" defTabSz="926498"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378560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811026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243491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675957" indent="-216233" defTabSz="92649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3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2C6589-A35F-F649-8A13-3150791726A4}" type="slidenum">
              <a:rPr lang="en-US" sz="900">
                <a:solidFill>
                  <a:schemeClr val="tx1"/>
                </a:solidFill>
                <a:latin typeface="Times New Roman" charset="0"/>
              </a:rPr>
              <a:pPr/>
              <a:t>42</a:t>
            </a:fld>
            <a:endParaRPr lang="en-US" sz="9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3" tIns="45327" rIns="90653" bIns="45327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9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744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0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7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08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04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52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321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59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618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57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6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8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67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26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06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30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19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3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96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75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73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17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304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8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6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06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33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8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5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4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Why Byzantine?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D4BEA-D679-B14E-B5B5-D78ACE8AC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4AE82-D0E1-A046-B3C9-D3EBFF2A5551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C9DA-A050-3648-8969-32F8058F7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courses.grainger.illinois.edu/cs425/sp2021/mps/mp0.htm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958" y="2586226"/>
            <a:ext cx="7652084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Distributed Systems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975" dirty="0"/>
              <a:t>CS425/ECE428</a:t>
            </a:r>
            <a:br>
              <a:rPr lang="en-US" sz="3975" dirty="0"/>
            </a:br>
            <a:r>
              <a:rPr lang="en-US" sz="3975" dirty="0"/>
              <a:t/>
            </a:r>
            <a:br>
              <a:rPr lang="en-US" sz="3975" dirty="0"/>
            </a:br>
            <a:endParaRPr lang="en-US" sz="36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9689" y="4773478"/>
            <a:ext cx="306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ill Sans Light" charset="0"/>
                <a:ea typeface="Gill Sans Light" charset="0"/>
                <a:cs typeface="Gill Sans Light" charset="0"/>
              </a:rPr>
              <a:t>Instructor: Radhika Mittal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985" y="6217650"/>
            <a:ext cx="844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Gill Sans Light" charset="0"/>
                <a:ea typeface="Gill Sans Light" charset="0"/>
                <a:cs typeface="Gill Sans Light" charset="0"/>
              </a:rPr>
              <a:t>Acknowledgements for some of materials: </a:t>
            </a:r>
            <a:r>
              <a:rPr lang="en-US" sz="2400" i="1" dirty="0">
                <a:latin typeface="Gill Sans Light" charset="0"/>
                <a:ea typeface="Gill Sans Light" charset="0"/>
                <a:cs typeface="Gill Sans Light" charset="0"/>
              </a:rPr>
              <a:t>Indy Gupta and </a:t>
            </a:r>
            <a:r>
              <a:rPr lang="en-US" sz="2400" i="1">
                <a:latin typeface="Gill Sans Light" charset="0"/>
                <a:ea typeface="Gill Sans Light" charset="0"/>
                <a:cs typeface="Gill Sans Light" charset="0"/>
              </a:rPr>
              <a:t>Nikita </a:t>
            </a:r>
            <a:r>
              <a:rPr lang="en-US" sz="2400" i="1" dirty="0" err="1">
                <a:latin typeface="Gill Sans Light" charset="0"/>
                <a:ea typeface="Gill Sans Light" charset="0"/>
                <a:cs typeface="Gill Sans Light" charset="0"/>
              </a:rPr>
              <a:t>Borisov</a:t>
            </a:r>
            <a:endParaRPr lang="en-US" sz="2400" i="1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6723743" y="2572504"/>
            <a:ext cx="571500" cy="649287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ISIS algorithm for total ordering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4382182" y="3399590"/>
            <a:ext cx="573087" cy="647700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Arc 4"/>
          <p:cNvSpPr>
            <a:spLocks/>
          </p:cNvSpPr>
          <p:nvPr/>
        </p:nvSpPr>
        <p:spPr bwMode="auto">
          <a:xfrm>
            <a:off x="6479268" y="2499478"/>
            <a:ext cx="300038" cy="201612"/>
          </a:xfrm>
          <a:custGeom>
            <a:avLst/>
            <a:gdLst>
              <a:gd name="T0" fmla="*/ 889 w 21600"/>
              <a:gd name="T1" fmla="*/ 201612 h 14085"/>
              <a:gd name="T2" fmla="*/ 54660 w 21600"/>
              <a:gd name="T3" fmla="*/ 0 h 14085"/>
              <a:gd name="T4" fmla="*/ 300038 w 21600"/>
              <a:gd name="T5" fmla="*/ 177908 h 14085"/>
              <a:gd name="T6" fmla="*/ 0 60000 65536"/>
              <a:gd name="T7" fmla="*/ 0 60000 65536"/>
              <a:gd name="T8" fmla="*/ 0 60000 65536"/>
              <a:gd name="T9" fmla="*/ 0 w 21600"/>
              <a:gd name="T10" fmla="*/ 0 h 14085"/>
              <a:gd name="T11" fmla="*/ 21600 w 21600"/>
              <a:gd name="T12" fmla="*/ 14085 h 14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085" fill="none" extrusionOk="0">
                <a:moveTo>
                  <a:pt x="63" y="14085"/>
                </a:moveTo>
                <a:cubicBezTo>
                  <a:pt x="21" y="13534"/>
                  <a:pt x="0" y="12981"/>
                  <a:pt x="0" y="12429"/>
                </a:cubicBezTo>
                <a:cubicBezTo>
                  <a:pt x="0" y="7979"/>
                  <a:pt x="1374" y="3638"/>
                  <a:pt x="3934" y="-1"/>
                </a:cubicBezTo>
              </a:path>
              <a:path w="21600" h="14085" stroke="0" extrusionOk="0">
                <a:moveTo>
                  <a:pt x="63" y="14085"/>
                </a:moveTo>
                <a:cubicBezTo>
                  <a:pt x="21" y="13534"/>
                  <a:pt x="0" y="12981"/>
                  <a:pt x="0" y="12429"/>
                </a:cubicBezTo>
                <a:cubicBezTo>
                  <a:pt x="0" y="7979"/>
                  <a:pt x="1374" y="3638"/>
                  <a:pt x="3934" y="-1"/>
                </a:cubicBezTo>
                <a:lnTo>
                  <a:pt x="21600" y="12429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Arc 5"/>
          <p:cNvSpPr>
            <a:spLocks/>
          </p:cNvSpPr>
          <p:nvPr/>
        </p:nvSpPr>
        <p:spPr bwMode="auto">
          <a:xfrm>
            <a:off x="4655231" y="2543929"/>
            <a:ext cx="1890712" cy="1209675"/>
          </a:xfrm>
          <a:custGeom>
            <a:avLst/>
            <a:gdLst>
              <a:gd name="T0" fmla="*/ 0 w 27511"/>
              <a:gd name="T1" fmla="*/ 1208107 h 21600"/>
              <a:gd name="T2" fmla="*/ 1890712 w 27511"/>
              <a:gd name="T3" fmla="*/ 46259 h 21600"/>
              <a:gd name="T4" fmla="*/ 1484406 w 27511"/>
              <a:gd name="T5" fmla="*/ 1209675 h 21600"/>
              <a:gd name="T6" fmla="*/ 0 60000 65536"/>
              <a:gd name="T7" fmla="*/ 0 60000 65536"/>
              <a:gd name="T8" fmla="*/ 0 60000 65536"/>
              <a:gd name="T9" fmla="*/ 0 w 27511"/>
              <a:gd name="T10" fmla="*/ 0 h 21600"/>
              <a:gd name="T11" fmla="*/ 27511 w 275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11" h="21600" fill="none" extrusionOk="0">
                <a:moveTo>
                  <a:pt x="-1" y="21571"/>
                </a:moveTo>
                <a:cubicBezTo>
                  <a:pt x="14" y="9653"/>
                  <a:pt x="9680" y="-1"/>
                  <a:pt x="21599" y="-1"/>
                </a:cubicBezTo>
                <a:cubicBezTo>
                  <a:pt x="23598" y="-1"/>
                  <a:pt x="25588" y="277"/>
                  <a:pt x="27511" y="824"/>
                </a:cubicBezTo>
              </a:path>
              <a:path w="27511" h="21600" stroke="0" extrusionOk="0">
                <a:moveTo>
                  <a:pt x="-1" y="21571"/>
                </a:moveTo>
                <a:cubicBezTo>
                  <a:pt x="14" y="9653"/>
                  <a:pt x="9680" y="-1"/>
                  <a:pt x="21599" y="-1"/>
                </a:cubicBezTo>
                <a:cubicBezTo>
                  <a:pt x="23598" y="-1"/>
                  <a:pt x="25588" y="277"/>
                  <a:pt x="27511" y="824"/>
                </a:cubicBezTo>
                <a:lnTo>
                  <a:pt x="21599" y="2160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Arc 6"/>
          <p:cNvSpPr>
            <a:spLocks/>
          </p:cNvSpPr>
          <p:nvPr/>
        </p:nvSpPr>
        <p:spPr bwMode="auto">
          <a:xfrm>
            <a:off x="4939393" y="3421815"/>
            <a:ext cx="285750" cy="198438"/>
          </a:xfrm>
          <a:custGeom>
            <a:avLst/>
            <a:gdLst>
              <a:gd name="T0" fmla="*/ 218903 w 21600"/>
              <a:gd name="T1" fmla="*/ 0 h 13882"/>
              <a:gd name="T2" fmla="*/ 285750 w 21600"/>
              <a:gd name="T3" fmla="*/ 198438 h 13882"/>
              <a:gd name="T4" fmla="*/ 0 w 21600"/>
              <a:gd name="T5" fmla="*/ 198438 h 13882"/>
              <a:gd name="T6" fmla="*/ 0 60000 65536"/>
              <a:gd name="T7" fmla="*/ 0 60000 65536"/>
              <a:gd name="T8" fmla="*/ 0 60000 65536"/>
              <a:gd name="T9" fmla="*/ 0 w 21600"/>
              <a:gd name="T10" fmla="*/ 0 h 13882"/>
              <a:gd name="T11" fmla="*/ 21600 w 21600"/>
              <a:gd name="T12" fmla="*/ 13882 h 13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82" fill="none" extrusionOk="0">
                <a:moveTo>
                  <a:pt x="16547" y="-1"/>
                </a:moveTo>
                <a:cubicBezTo>
                  <a:pt x="19811" y="3889"/>
                  <a:pt x="21600" y="8804"/>
                  <a:pt x="21600" y="13882"/>
                </a:cubicBezTo>
              </a:path>
              <a:path w="21600" h="13882" stroke="0" extrusionOk="0">
                <a:moveTo>
                  <a:pt x="16547" y="-1"/>
                </a:moveTo>
                <a:cubicBezTo>
                  <a:pt x="19811" y="3889"/>
                  <a:pt x="21600" y="8804"/>
                  <a:pt x="21600" y="13882"/>
                </a:cubicBezTo>
                <a:lnTo>
                  <a:pt x="0" y="13882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Arc 7"/>
          <p:cNvSpPr>
            <a:spLocks/>
          </p:cNvSpPr>
          <p:nvPr/>
        </p:nvSpPr>
        <p:spPr bwMode="auto">
          <a:xfrm>
            <a:off x="6798356" y="3251954"/>
            <a:ext cx="184150" cy="325437"/>
          </a:xfrm>
          <a:custGeom>
            <a:avLst/>
            <a:gdLst>
              <a:gd name="T0" fmla="*/ 184150 w 13948"/>
              <a:gd name="T1" fmla="*/ 325437 h 21600"/>
              <a:gd name="T2" fmla="*/ 0 w 13948"/>
              <a:gd name="T3" fmla="*/ 248477 h 21600"/>
              <a:gd name="T4" fmla="*/ 184150 w 13948"/>
              <a:gd name="T5" fmla="*/ 0 h 21600"/>
              <a:gd name="T6" fmla="*/ 0 60000 65536"/>
              <a:gd name="T7" fmla="*/ 0 60000 65536"/>
              <a:gd name="T8" fmla="*/ 0 60000 65536"/>
              <a:gd name="T9" fmla="*/ 0 w 13948"/>
              <a:gd name="T10" fmla="*/ 0 h 21600"/>
              <a:gd name="T11" fmla="*/ 13948 w 139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48" h="21600" fill="none" extrusionOk="0">
                <a:moveTo>
                  <a:pt x="13948" y="21599"/>
                </a:moveTo>
                <a:cubicBezTo>
                  <a:pt x="8840" y="21599"/>
                  <a:pt x="3899" y="19790"/>
                  <a:pt x="-1" y="16492"/>
                </a:cubicBezTo>
              </a:path>
              <a:path w="13948" h="21600" stroke="0" extrusionOk="0">
                <a:moveTo>
                  <a:pt x="13948" y="21599"/>
                </a:moveTo>
                <a:cubicBezTo>
                  <a:pt x="8840" y="21599"/>
                  <a:pt x="3899" y="19790"/>
                  <a:pt x="-1" y="16492"/>
                </a:cubicBezTo>
                <a:lnTo>
                  <a:pt x="13948" y="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2421618" y="1688265"/>
            <a:ext cx="571500" cy="649288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Arc 10"/>
          <p:cNvSpPr>
            <a:spLocks/>
          </p:cNvSpPr>
          <p:nvPr/>
        </p:nvSpPr>
        <p:spPr bwMode="auto">
          <a:xfrm>
            <a:off x="2980418" y="1929565"/>
            <a:ext cx="287338" cy="222250"/>
          </a:xfrm>
          <a:custGeom>
            <a:avLst/>
            <a:gdLst>
              <a:gd name="T0" fmla="*/ 277334 w 21600"/>
              <a:gd name="T1" fmla="*/ 0 h 14744"/>
              <a:gd name="T2" fmla="*/ 260613 w 21600"/>
              <a:gd name="T3" fmla="*/ 222250 h 14744"/>
              <a:gd name="T4" fmla="*/ 0 w 21600"/>
              <a:gd name="T5" fmla="*/ 85138 h 14744"/>
              <a:gd name="T6" fmla="*/ 0 60000 65536"/>
              <a:gd name="T7" fmla="*/ 0 60000 65536"/>
              <a:gd name="T8" fmla="*/ 0 60000 65536"/>
              <a:gd name="T9" fmla="*/ 0 w 21600"/>
              <a:gd name="T10" fmla="*/ 0 h 14744"/>
              <a:gd name="T11" fmla="*/ 21600 w 21600"/>
              <a:gd name="T12" fmla="*/ 14744 h 14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744" fill="none" extrusionOk="0">
                <a:moveTo>
                  <a:pt x="20848" y="-1"/>
                </a:moveTo>
                <a:cubicBezTo>
                  <a:pt x="21347" y="1841"/>
                  <a:pt x="21600" y="3740"/>
                  <a:pt x="21600" y="5648"/>
                </a:cubicBezTo>
                <a:cubicBezTo>
                  <a:pt x="21600" y="8790"/>
                  <a:pt x="20914" y="11894"/>
                  <a:pt x="19591" y="14744"/>
                </a:cubicBezTo>
              </a:path>
              <a:path w="21600" h="14744" stroke="0" extrusionOk="0">
                <a:moveTo>
                  <a:pt x="20848" y="-1"/>
                </a:moveTo>
                <a:cubicBezTo>
                  <a:pt x="21347" y="1841"/>
                  <a:pt x="21600" y="3740"/>
                  <a:pt x="21600" y="5648"/>
                </a:cubicBezTo>
                <a:cubicBezTo>
                  <a:pt x="21600" y="8790"/>
                  <a:pt x="20914" y="11894"/>
                  <a:pt x="19591" y="14744"/>
                </a:cubicBezTo>
                <a:lnTo>
                  <a:pt x="0" y="5648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Arc 12"/>
          <p:cNvSpPr>
            <a:spLocks/>
          </p:cNvSpPr>
          <p:nvPr/>
        </p:nvSpPr>
        <p:spPr bwMode="auto">
          <a:xfrm>
            <a:off x="2659743" y="2293103"/>
            <a:ext cx="192088" cy="309562"/>
          </a:xfrm>
          <a:custGeom>
            <a:avLst/>
            <a:gdLst>
              <a:gd name="T0" fmla="*/ 192088 w 14458"/>
              <a:gd name="T1" fmla="*/ 268072 h 21600"/>
              <a:gd name="T2" fmla="*/ 0 w 14458"/>
              <a:gd name="T3" fmla="*/ 305076 h 21600"/>
              <a:gd name="T4" fmla="*/ 48600 w 14458"/>
              <a:gd name="T5" fmla="*/ 0 h 21600"/>
              <a:gd name="T6" fmla="*/ 0 60000 65536"/>
              <a:gd name="T7" fmla="*/ 0 60000 65536"/>
              <a:gd name="T8" fmla="*/ 0 60000 65536"/>
              <a:gd name="T9" fmla="*/ 0 w 14458"/>
              <a:gd name="T10" fmla="*/ 0 h 21600"/>
              <a:gd name="T11" fmla="*/ 14458 w 144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58" h="21600" fill="none" extrusionOk="0">
                <a:moveTo>
                  <a:pt x="14458" y="18705"/>
                </a:moveTo>
                <a:cubicBezTo>
                  <a:pt x="11174" y="20601"/>
                  <a:pt x="7449" y="21599"/>
                  <a:pt x="3658" y="21599"/>
                </a:cubicBezTo>
                <a:cubicBezTo>
                  <a:pt x="2431" y="21599"/>
                  <a:pt x="1208" y="21495"/>
                  <a:pt x="-1" y="21287"/>
                </a:cubicBezTo>
              </a:path>
              <a:path w="14458" h="21600" stroke="0" extrusionOk="0">
                <a:moveTo>
                  <a:pt x="14458" y="18705"/>
                </a:moveTo>
                <a:cubicBezTo>
                  <a:pt x="11174" y="20601"/>
                  <a:pt x="7449" y="21599"/>
                  <a:pt x="3658" y="21599"/>
                </a:cubicBezTo>
                <a:cubicBezTo>
                  <a:pt x="2431" y="21599"/>
                  <a:pt x="1208" y="21495"/>
                  <a:pt x="-1" y="21287"/>
                </a:cubicBezTo>
                <a:lnTo>
                  <a:pt x="3658" y="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Arc 13"/>
          <p:cNvSpPr>
            <a:spLocks/>
          </p:cNvSpPr>
          <p:nvPr/>
        </p:nvSpPr>
        <p:spPr bwMode="auto">
          <a:xfrm>
            <a:off x="2751818" y="2293103"/>
            <a:ext cx="1930400" cy="1460500"/>
          </a:xfrm>
          <a:custGeom>
            <a:avLst/>
            <a:gdLst>
              <a:gd name="T0" fmla="*/ 1928948 w 21270"/>
              <a:gd name="T1" fmla="*/ 1460500 h 21599"/>
              <a:gd name="T2" fmla="*/ 0 w 21270"/>
              <a:gd name="T3" fmla="*/ 253976 h 21599"/>
              <a:gd name="T4" fmla="*/ 1930400 w 21270"/>
              <a:gd name="T5" fmla="*/ 0 h 21599"/>
              <a:gd name="T6" fmla="*/ 0 60000 65536"/>
              <a:gd name="T7" fmla="*/ 0 60000 65536"/>
              <a:gd name="T8" fmla="*/ 0 60000 65536"/>
              <a:gd name="T9" fmla="*/ 0 w 21270"/>
              <a:gd name="T10" fmla="*/ 0 h 21599"/>
              <a:gd name="T11" fmla="*/ 21270 w 2127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70" h="21599" fill="none" extrusionOk="0">
                <a:moveTo>
                  <a:pt x="21253" y="21599"/>
                </a:moveTo>
                <a:cubicBezTo>
                  <a:pt x="10779" y="21592"/>
                  <a:pt x="1820" y="14070"/>
                  <a:pt x="-1" y="3756"/>
                </a:cubicBezTo>
              </a:path>
              <a:path w="21270" h="21599" stroke="0" extrusionOk="0">
                <a:moveTo>
                  <a:pt x="21253" y="21599"/>
                </a:moveTo>
                <a:cubicBezTo>
                  <a:pt x="10779" y="21592"/>
                  <a:pt x="1820" y="14070"/>
                  <a:pt x="-1" y="3756"/>
                </a:cubicBezTo>
                <a:lnTo>
                  <a:pt x="21270" y="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Arc 14"/>
          <p:cNvSpPr>
            <a:spLocks/>
          </p:cNvSpPr>
          <p:nvPr/>
        </p:nvSpPr>
        <p:spPr bwMode="auto">
          <a:xfrm>
            <a:off x="4126594" y="3180516"/>
            <a:ext cx="282575" cy="277813"/>
          </a:xfrm>
          <a:custGeom>
            <a:avLst/>
            <a:gdLst>
              <a:gd name="T0" fmla="*/ 0 w 20399"/>
              <a:gd name="T1" fmla="*/ 171230 h 18509"/>
              <a:gd name="T2" fmla="*/ 128356 w 20399"/>
              <a:gd name="T3" fmla="*/ 0 h 18509"/>
              <a:gd name="T4" fmla="*/ 282575 w 20399"/>
              <a:gd name="T5" fmla="*/ 277813 h 18509"/>
              <a:gd name="T6" fmla="*/ 0 60000 65536"/>
              <a:gd name="T7" fmla="*/ 0 60000 65536"/>
              <a:gd name="T8" fmla="*/ 0 60000 65536"/>
              <a:gd name="T9" fmla="*/ 0 w 20399"/>
              <a:gd name="T10" fmla="*/ 0 h 18509"/>
              <a:gd name="T11" fmla="*/ 20399 w 20399"/>
              <a:gd name="T12" fmla="*/ 18509 h 18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99" h="18509" fill="none" extrusionOk="0">
                <a:moveTo>
                  <a:pt x="-1" y="11407"/>
                </a:moveTo>
                <a:cubicBezTo>
                  <a:pt x="1659" y="6638"/>
                  <a:pt x="4938" y="2602"/>
                  <a:pt x="9265" y="-1"/>
                </a:cubicBezTo>
              </a:path>
              <a:path w="20399" h="18509" stroke="0" extrusionOk="0">
                <a:moveTo>
                  <a:pt x="-1" y="11407"/>
                </a:moveTo>
                <a:cubicBezTo>
                  <a:pt x="1659" y="6638"/>
                  <a:pt x="4938" y="2602"/>
                  <a:pt x="9265" y="-1"/>
                </a:cubicBezTo>
                <a:lnTo>
                  <a:pt x="20399" y="18509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2639107" y="1924804"/>
            <a:ext cx="136525" cy="147637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Oval 17"/>
          <p:cNvSpPr>
            <a:spLocks noChangeArrowheads="1"/>
          </p:cNvSpPr>
          <p:nvPr/>
        </p:nvSpPr>
        <p:spPr bwMode="auto">
          <a:xfrm>
            <a:off x="2829607" y="5552240"/>
            <a:ext cx="600075" cy="649288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Arc 18"/>
          <p:cNvSpPr>
            <a:spLocks/>
          </p:cNvSpPr>
          <p:nvPr/>
        </p:nvSpPr>
        <p:spPr bwMode="auto">
          <a:xfrm>
            <a:off x="4207557" y="4048879"/>
            <a:ext cx="242887" cy="307975"/>
          </a:xfrm>
          <a:custGeom>
            <a:avLst/>
            <a:gdLst>
              <a:gd name="T0" fmla="*/ 154371 w 18371"/>
              <a:gd name="T1" fmla="*/ 307975 h 20536"/>
              <a:gd name="T2" fmla="*/ 0 w 18371"/>
              <a:gd name="T3" fmla="*/ 170364 h 20536"/>
              <a:gd name="T4" fmla="*/ 242887 w 18371"/>
              <a:gd name="T5" fmla="*/ 0 h 20536"/>
              <a:gd name="T6" fmla="*/ 0 60000 65536"/>
              <a:gd name="T7" fmla="*/ 0 60000 65536"/>
              <a:gd name="T8" fmla="*/ 0 60000 65536"/>
              <a:gd name="T9" fmla="*/ 0 w 18371"/>
              <a:gd name="T10" fmla="*/ 0 h 20536"/>
              <a:gd name="T11" fmla="*/ 18371 w 18371"/>
              <a:gd name="T12" fmla="*/ 20536 h 20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71" h="20536" fill="none" extrusionOk="0">
                <a:moveTo>
                  <a:pt x="11675" y="20536"/>
                </a:moveTo>
                <a:cubicBezTo>
                  <a:pt x="6821" y="18953"/>
                  <a:pt x="2684" y="15702"/>
                  <a:pt x="-1" y="11360"/>
                </a:cubicBezTo>
              </a:path>
              <a:path w="18371" h="20536" stroke="0" extrusionOk="0">
                <a:moveTo>
                  <a:pt x="11675" y="20536"/>
                </a:moveTo>
                <a:cubicBezTo>
                  <a:pt x="6821" y="18953"/>
                  <a:pt x="2684" y="15702"/>
                  <a:pt x="-1" y="11360"/>
                </a:cubicBezTo>
                <a:lnTo>
                  <a:pt x="18371" y="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Arc 19"/>
          <p:cNvSpPr>
            <a:spLocks/>
          </p:cNvSpPr>
          <p:nvPr/>
        </p:nvSpPr>
        <p:spPr bwMode="auto">
          <a:xfrm>
            <a:off x="3402693" y="5744329"/>
            <a:ext cx="300038" cy="219075"/>
          </a:xfrm>
          <a:custGeom>
            <a:avLst/>
            <a:gdLst>
              <a:gd name="T0" fmla="*/ 259700 w 21600"/>
              <a:gd name="T1" fmla="*/ 0 h 14566"/>
              <a:gd name="T2" fmla="*/ 295468 w 21600"/>
              <a:gd name="T3" fmla="*/ 219075 h 14566"/>
              <a:gd name="T4" fmla="*/ 0 w 21600"/>
              <a:gd name="T5" fmla="*/ 162674 h 14566"/>
              <a:gd name="T6" fmla="*/ 0 60000 65536"/>
              <a:gd name="T7" fmla="*/ 0 60000 65536"/>
              <a:gd name="T8" fmla="*/ 0 60000 65536"/>
              <a:gd name="T9" fmla="*/ 0 w 21600"/>
              <a:gd name="T10" fmla="*/ 0 h 14566"/>
              <a:gd name="T11" fmla="*/ 21600 w 21600"/>
              <a:gd name="T12" fmla="*/ 14566 h 14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66" fill="none" extrusionOk="0">
                <a:moveTo>
                  <a:pt x="18696" y="-1"/>
                </a:moveTo>
                <a:cubicBezTo>
                  <a:pt x="20598" y="3287"/>
                  <a:pt x="21600" y="7017"/>
                  <a:pt x="21600" y="10816"/>
                </a:cubicBezTo>
                <a:cubicBezTo>
                  <a:pt x="21600" y="12073"/>
                  <a:pt x="21490" y="13328"/>
                  <a:pt x="21271" y="14566"/>
                </a:cubicBezTo>
              </a:path>
              <a:path w="21600" h="14566" stroke="0" extrusionOk="0">
                <a:moveTo>
                  <a:pt x="18696" y="-1"/>
                </a:moveTo>
                <a:cubicBezTo>
                  <a:pt x="20598" y="3287"/>
                  <a:pt x="21600" y="7017"/>
                  <a:pt x="21600" y="10816"/>
                </a:cubicBezTo>
                <a:cubicBezTo>
                  <a:pt x="21600" y="12073"/>
                  <a:pt x="21490" y="13328"/>
                  <a:pt x="21271" y="14566"/>
                </a:cubicBezTo>
                <a:lnTo>
                  <a:pt x="0" y="10816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Arc 20"/>
          <p:cNvSpPr>
            <a:spLocks/>
          </p:cNvSpPr>
          <p:nvPr/>
        </p:nvSpPr>
        <p:spPr bwMode="auto">
          <a:xfrm>
            <a:off x="3402694" y="3723441"/>
            <a:ext cx="1306513" cy="2151063"/>
          </a:xfrm>
          <a:custGeom>
            <a:avLst/>
            <a:gdLst>
              <a:gd name="T0" fmla="*/ 1306513 w 21600"/>
              <a:gd name="T1" fmla="*/ 0 h 21278"/>
              <a:gd name="T2" fmla="*/ 224466 w 21600"/>
              <a:gd name="T3" fmla="*/ 2151063 h 21278"/>
              <a:gd name="T4" fmla="*/ 0 w 21600"/>
              <a:gd name="T5" fmla="*/ 0 h 21278"/>
              <a:gd name="T6" fmla="*/ 0 60000 65536"/>
              <a:gd name="T7" fmla="*/ 0 60000 65536"/>
              <a:gd name="T8" fmla="*/ 0 60000 65536"/>
              <a:gd name="T9" fmla="*/ 0 w 21600"/>
              <a:gd name="T10" fmla="*/ 0 h 21278"/>
              <a:gd name="T11" fmla="*/ 21600 w 21600"/>
              <a:gd name="T12" fmla="*/ 21278 h 21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8" fill="none" extrusionOk="0">
                <a:moveTo>
                  <a:pt x="21600" y="0"/>
                </a:moveTo>
                <a:cubicBezTo>
                  <a:pt x="21600" y="10497"/>
                  <a:pt x="14052" y="19475"/>
                  <a:pt x="3711" y="21278"/>
                </a:cubicBezTo>
              </a:path>
              <a:path w="21600" h="21278" stroke="0" extrusionOk="0">
                <a:moveTo>
                  <a:pt x="21600" y="0"/>
                </a:moveTo>
                <a:cubicBezTo>
                  <a:pt x="21600" y="10497"/>
                  <a:pt x="14052" y="19475"/>
                  <a:pt x="3711" y="21278"/>
                </a:cubicBezTo>
                <a:lnTo>
                  <a:pt x="0" y="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Arc 21"/>
          <p:cNvSpPr>
            <a:spLocks/>
          </p:cNvSpPr>
          <p:nvPr/>
        </p:nvSpPr>
        <p:spPr bwMode="auto">
          <a:xfrm>
            <a:off x="2997881" y="5287129"/>
            <a:ext cx="203200" cy="325437"/>
          </a:xfrm>
          <a:custGeom>
            <a:avLst/>
            <a:gdLst>
              <a:gd name="T0" fmla="*/ 0 w 14603"/>
              <a:gd name="T1" fmla="*/ 11074 h 21600"/>
              <a:gd name="T2" fmla="*/ 203200 w 14603"/>
              <a:gd name="T3" fmla="*/ 29726 h 21600"/>
              <a:gd name="T4" fmla="*/ 77715 w 14603"/>
              <a:gd name="T5" fmla="*/ 325437 h 21600"/>
              <a:gd name="T6" fmla="*/ 0 60000 65536"/>
              <a:gd name="T7" fmla="*/ 0 60000 65536"/>
              <a:gd name="T8" fmla="*/ 0 60000 65536"/>
              <a:gd name="T9" fmla="*/ 0 w 14603"/>
              <a:gd name="T10" fmla="*/ 0 h 21600"/>
              <a:gd name="T11" fmla="*/ 14603 w 1460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3" h="21600" fill="none" extrusionOk="0">
                <a:moveTo>
                  <a:pt x="-1" y="734"/>
                </a:moveTo>
                <a:cubicBezTo>
                  <a:pt x="1821" y="246"/>
                  <a:pt x="3699" y="-1"/>
                  <a:pt x="5585" y="-1"/>
                </a:cubicBezTo>
                <a:cubicBezTo>
                  <a:pt x="8698" y="-1"/>
                  <a:pt x="11774" y="672"/>
                  <a:pt x="14603" y="1972"/>
                </a:cubicBezTo>
              </a:path>
              <a:path w="14603" h="21600" stroke="0" extrusionOk="0">
                <a:moveTo>
                  <a:pt x="-1" y="734"/>
                </a:moveTo>
                <a:cubicBezTo>
                  <a:pt x="1821" y="246"/>
                  <a:pt x="3699" y="-1"/>
                  <a:pt x="5585" y="-1"/>
                </a:cubicBezTo>
                <a:cubicBezTo>
                  <a:pt x="8698" y="-1"/>
                  <a:pt x="11774" y="672"/>
                  <a:pt x="14603" y="1972"/>
                </a:cubicBezTo>
                <a:lnTo>
                  <a:pt x="5585" y="2160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Arc 22"/>
          <p:cNvSpPr>
            <a:spLocks/>
          </p:cNvSpPr>
          <p:nvPr/>
        </p:nvSpPr>
        <p:spPr bwMode="auto">
          <a:xfrm>
            <a:off x="3088369" y="3723440"/>
            <a:ext cx="1566863" cy="1887538"/>
          </a:xfrm>
          <a:custGeom>
            <a:avLst/>
            <a:gdLst>
              <a:gd name="T0" fmla="*/ 0 w 21438"/>
              <a:gd name="T1" fmla="*/ 1657265 h 21599"/>
              <a:gd name="T2" fmla="*/ 1565401 w 21438"/>
              <a:gd name="T3" fmla="*/ 0 h 21599"/>
              <a:gd name="T4" fmla="*/ 1566863 w 21438"/>
              <a:gd name="T5" fmla="*/ 1887538 h 21599"/>
              <a:gd name="T6" fmla="*/ 0 60000 65536"/>
              <a:gd name="T7" fmla="*/ 0 60000 65536"/>
              <a:gd name="T8" fmla="*/ 0 60000 65536"/>
              <a:gd name="T9" fmla="*/ 0 w 21438"/>
              <a:gd name="T10" fmla="*/ 0 h 21599"/>
              <a:gd name="T11" fmla="*/ 21438 w 21438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8" h="21599" fill="none" extrusionOk="0">
                <a:moveTo>
                  <a:pt x="-1" y="18963"/>
                </a:moveTo>
                <a:cubicBezTo>
                  <a:pt x="1329" y="8142"/>
                  <a:pt x="10515" y="9"/>
                  <a:pt x="21417" y="-1"/>
                </a:cubicBezTo>
              </a:path>
              <a:path w="21438" h="21599" stroke="0" extrusionOk="0">
                <a:moveTo>
                  <a:pt x="-1" y="18963"/>
                </a:moveTo>
                <a:cubicBezTo>
                  <a:pt x="1329" y="8142"/>
                  <a:pt x="10515" y="9"/>
                  <a:pt x="21417" y="-1"/>
                </a:cubicBezTo>
                <a:lnTo>
                  <a:pt x="21438" y="21599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23"/>
          <p:cNvSpPr>
            <a:spLocks noChangeArrowheads="1"/>
          </p:cNvSpPr>
          <p:nvPr/>
        </p:nvSpPr>
        <p:spPr bwMode="auto">
          <a:xfrm>
            <a:off x="4599669" y="3664704"/>
            <a:ext cx="136525" cy="147637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3442381" y="282015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4736194" y="3871079"/>
            <a:ext cx="600075" cy="796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6"/>
          <p:cNvSpPr>
            <a:spLocks noChangeShapeType="1"/>
          </p:cNvSpPr>
          <p:nvPr/>
        </p:nvSpPr>
        <p:spPr bwMode="auto">
          <a:xfrm>
            <a:off x="2693082" y="5876090"/>
            <a:ext cx="3270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Rectangle 27"/>
          <p:cNvSpPr>
            <a:spLocks noChangeArrowheads="1"/>
          </p:cNvSpPr>
          <p:nvPr/>
        </p:nvSpPr>
        <p:spPr bwMode="auto">
          <a:xfrm>
            <a:off x="3429682" y="2778878"/>
            <a:ext cx="134937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Rectangle 28"/>
          <p:cNvSpPr>
            <a:spLocks noChangeArrowheads="1"/>
          </p:cNvSpPr>
          <p:nvPr/>
        </p:nvSpPr>
        <p:spPr bwMode="auto">
          <a:xfrm>
            <a:off x="3429681" y="2778879"/>
            <a:ext cx="163512" cy="295275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Rectangle 29"/>
          <p:cNvSpPr>
            <a:spLocks noChangeArrowheads="1"/>
          </p:cNvSpPr>
          <p:nvPr/>
        </p:nvSpPr>
        <p:spPr bwMode="auto">
          <a:xfrm>
            <a:off x="2978831" y="320591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3223306" y="4239378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3413806" y="283670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3674156" y="4652128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auto">
          <a:xfrm>
            <a:off x="4001181" y="2485190"/>
            <a:ext cx="80962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34"/>
          <p:cNvSpPr>
            <a:spLocks noChangeArrowheads="1"/>
          </p:cNvSpPr>
          <p:nvPr/>
        </p:nvSpPr>
        <p:spPr bwMode="auto">
          <a:xfrm>
            <a:off x="4001182" y="2485191"/>
            <a:ext cx="109537" cy="176213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35"/>
          <p:cNvSpPr>
            <a:spLocks noChangeArrowheads="1"/>
          </p:cNvSpPr>
          <p:nvPr/>
        </p:nvSpPr>
        <p:spPr bwMode="auto">
          <a:xfrm>
            <a:off x="5039406" y="2237540"/>
            <a:ext cx="11958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1 Message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9" name="Rectangle 37"/>
          <p:cNvSpPr>
            <a:spLocks noChangeArrowheads="1"/>
          </p:cNvSpPr>
          <p:nvPr/>
        </p:nvSpPr>
        <p:spPr bwMode="auto">
          <a:xfrm>
            <a:off x="5471207" y="3547229"/>
            <a:ext cx="327025" cy="293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Rectangle 38"/>
          <p:cNvSpPr>
            <a:spLocks noChangeArrowheads="1"/>
          </p:cNvSpPr>
          <p:nvPr/>
        </p:nvSpPr>
        <p:spPr bwMode="auto">
          <a:xfrm>
            <a:off x="5471206" y="3547228"/>
            <a:ext cx="354012" cy="323850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1985056" y="1937503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2" name="Rectangle 40"/>
          <p:cNvSpPr>
            <a:spLocks noChangeArrowheads="1"/>
          </p:cNvSpPr>
          <p:nvPr/>
        </p:nvSpPr>
        <p:spPr bwMode="auto">
          <a:xfrm>
            <a:off x="2131106" y="2047040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" name="Rectangle 41"/>
          <p:cNvSpPr>
            <a:spLocks noChangeArrowheads="1"/>
          </p:cNvSpPr>
          <p:nvPr/>
        </p:nvSpPr>
        <p:spPr bwMode="auto">
          <a:xfrm>
            <a:off x="2366056" y="5803065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4" name="Rectangle 42"/>
          <p:cNvSpPr>
            <a:spLocks noChangeArrowheads="1"/>
          </p:cNvSpPr>
          <p:nvPr/>
        </p:nvSpPr>
        <p:spPr bwMode="auto">
          <a:xfrm>
            <a:off x="2512106" y="591101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3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5402943" y="4710865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5547406" y="481881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7" name="Rectangle 45"/>
          <p:cNvSpPr>
            <a:spLocks noChangeArrowheads="1"/>
          </p:cNvSpPr>
          <p:nvPr/>
        </p:nvSpPr>
        <p:spPr bwMode="auto">
          <a:xfrm>
            <a:off x="7498443" y="2793165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8" name="Rectangle 46"/>
          <p:cNvSpPr>
            <a:spLocks noChangeArrowheads="1"/>
          </p:cNvSpPr>
          <p:nvPr/>
        </p:nvSpPr>
        <p:spPr bwMode="auto">
          <a:xfrm>
            <a:off x="7642906" y="290111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4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9" name="Rectangle 47"/>
          <p:cNvSpPr>
            <a:spLocks noChangeArrowheads="1"/>
          </p:cNvSpPr>
          <p:nvPr/>
        </p:nvSpPr>
        <p:spPr bwMode="auto">
          <a:xfrm>
            <a:off x="5471207" y="3782178"/>
            <a:ext cx="217487" cy="88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48"/>
          <p:cNvSpPr>
            <a:spLocks noChangeArrowheads="1"/>
          </p:cNvSpPr>
          <p:nvPr/>
        </p:nvSpPr>
        <p:spPr bwMode="auto">
          <a:xfrm>
            <a:off x="5471206" y="3782178"/>
            <a:ext cx="246062" cy="119062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50"/>
          <p:cNvSpPr>
            <a:spLocks noChangeShapeType="1"/>
          </p:cNvSpPr>
          <p:nvPr/>
        </p:nvSpPr>
        <p:spPr bwMode="auto">
          <a:xfrm flipV="1">
            <a:off x="3156631" y="4255253"/>
            <a:ext cx="1116012" cy="1592262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3048682" y="5788778"/>
            <a:ext cx="161925" cy="176212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52"/>
          <p:cNvSpPr>
            <a:spLocks noChangeShapeType="1"/>
          </p:cNvSpPr>
          <p:nvPr/>
        </p:nvSpPr>
        <p:spPr bwMode="auto">
          <a:xfrm flipH="1">
            <a:off x="5171169" y="2867779"/>
            <a:ext cx="1770063" cy="649287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6941232" y="2809040"/>
            <a:ext cx="136525" cy="177800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54"/>
          <p:cNvSpPr>
            <a:spLocks noChangeShapeType="1"/>
          </p:cNvSpPr>
          <p:nvPr/>
        </p:nvSpPr>
        <p:spPr bwMode="auto">
          <a:xfrm>
            <a:off x="7160306" y="2867779"/>
            <a:ext cx="2984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Rectangle 55"/>
          <p:cNvSpPr>
            <a:spLocks noChangeArrowheads="1"/>
          </p:cNvSpPr>
          <p:nvPr/>
        </p:nvSpPr>
        <p:spPr bwMode="auto">
          <a:xfrm>
            <a:off x="5493431" y="3974265"/>
            <a:ext cx="14805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3 Agreed Seq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8" name="Rectangle 56"/>
          <p:cNvSpPr>
            <a:spLocks noChangeArrowheads="1"/>
          </p:cNvSpPr>
          <p:nvPr/>
        </p:nvSpPr>
        <p:spPr bwMode="auto">
          <a:xfrm>
            <a:off x="4167868" y="5064878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3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9" name="Rectangle 57"/>
          <p:cNvSpPr>
            <a:spLocks noChangeArrowheads="1"/>
          </p:cNvSpPr>
          <p:nvPr/>
        </p:nvSpPr>
        <p:spPr bwMode="auto">
          <a:xfrm>
            <a:off x="3896406" y="246931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3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 rot="-1129043">
            <a:off x="5128306" y="2913815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2 Proposed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Seq</a:t>
            </a:r>
            <a:endParaRPr lang="en-GB" sz="18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>
            <a:off x="2721657" y="2012115"/>
            <a:ext cx="1443037" cy="1239838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Arc 8"/>
          <p:cNvSpPr>
            <a:spLocks/>
          </p:cNvSpPr>
          <p:nvPr/>
        </p:nvSpPr>
        <p:spPr bwMode="auto">
          <a:xfrm>
            <a:off x="4650468" y="3355141"/>
            <a:ext cx="2222500" cy="576263"/>
          </a:xfrm>
          <a:custGeom>
            <a:avLst/>
            <a:gdLst>
              <a:gd name="T0" fmla="*/ 2222500 w 33597"/>
              <a:gd name="T1" fmla="*/ 176907 h 21600"/>
              <a:gd name="T2" fmla="*/ 0 w 33597"/>
              <a:gd name="T3" fmla="*/ 459356 h 21600"/>
              <a:gd name="T4" fmla="*/ 862685 w 33597"/>
              <a:gd name="T5" fmla="*/ 0 h 21600"/>
              <a:gd name="T6" fmla="*/ 0 60000 65536"/>
              <a:gd name="T7" fmla="*/ 0 60000 65536"/>
              <a:gd name="T8" fmla="*/ 0 60000 65536"/>
              <a:gd name="T9" fmla="*/ 0 w 33597"/>
              <a:gd name="T10" fmla="*/ 0 h 21600"/>
              <a:gd name="T11" fmla="*/ 33597 w 33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97" h="21600" fill="none" extrusionOk="0">
                <a:moveTo>
                  <a:pt x="33597" y="6631"/>
                </a:moveTo>
                <a:cubicBezTo>
                  <a:pt x="30719" y="15553"/>
                  <a:pt x="22415" y="21599"/>
                  <a:pt x="13041" y="21599"/>
                </a:cubicBezTo>
                <a:cubicBezTo>
                  <a:pt x="8332" y="21599"/>
                  <a:pt x="3752" y="20061"/>
                  <a:pt x="-1" y="17218"/>
                </a:cubicBezTo>
              </a:path>
              <a:path w="33597" h="21600" stroke="0" extrusionOk="0">
                <a:moveTo>
                  <a:pt x="33597" y="6631"/>
                </a:moveTo>
                <a:cubicBezTo>
                  <a:pt x="30719" y="15553"/>
                  <a:pt x="22415" y="21599"/>
                  <a:pt x="13041" y="21599"/>
                </a:cubicBezTo>
                <a:cubicBezTo>
                  <a:pt x="8332" y="21599"/>
                  <a:pt x="3752" y="20061"/>
                  <a:pt x="-1" y="17218"/>
                </a:cubicBezTo>
                <a:lnTo>
                  <a:pt x="13041" y="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Arc 11"/>
          <p:cNvSpPr>
            <a:spLocks/>
          </p:cNvSpPr>
          <p:nvPr/>
        </p:nvSpPr>
        <p:spPr bwMode="auto">
          <a:xfrm>
            <a:off x="2980418" y="2027990"/>
            <a:ext cx="1703388" cy="1709738"/>
          </a:xfrm>
          <a:custGeom>
            <a:avLst/>
            <a:gdLst>
              <a:gd name="T0" fmla="*/ 234926 w 21600"/>
              <a:gd name="T1" fmla="*/ 0 h 21393"/>
              <a:gd name="T2" fmla="*/ 1703388 w 21600"/>
              <a:gd name="T3" fmla="*/ 1709738 h 21393"/>
              <a:gd name="T4" fmla="*/ 0 w 21600"/>
              <a:gd name="T5" fmla="*/ 1709738 h 21393"/>
              <a:gd name="T6" fmla="*/ 0 60000 65536"/>
              <a:gd name="T7" fmla="*/ 0 60000 65536"/>
              <a:gd name="T8" fmla="*/ 0 60000 65536"/>
              <a:gd name="T9" fmla="*/ 0 w 21600"/>
              <a:gd name="T10" fmla="*/ 0 h 21393"/>
              <a:gd name="T11" fmla="*/ 21600 w 21600"/>
              <a:gd name="T12" fmla="*/ 21393 h 2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3" fill="none" extrusionOk="0">
                <a:moveTo>
                  <a:pt x="2979" y="-1"/>
                </a:moveTo>
                <a:cubicBezTo>
                  <a:pt x="13654" y="1485"/>
                  <a:pt x="21600" y="10614"/>
                  <a:pt x="21600" y="21393"/>
                </a:cubicBezTo>
              </a:path>
              <a:path w="21600" h="21393" stroke="0" extrusionOk="0">
                <a:moveTo>
                  <a:pt x="2979" y="-1"/>
                </a:moveTo>
                <a:cubicBezTo>
                  <a:pt x="13654" y="1485"/>
                  <a:pt x="21600" y="10614"/>
                  <a:pt x="21600" y="21393"/>
                </a:cubicBezTo>
                <a:lnTo>
                  <a:pt x="0" y="21393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8343" y="1451429"/>
            <a:ext cx="8592456" cy="523965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348343" y="1488240"/>
            <a:ext cx="8815871" cy="411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Sender multicasts message to everyone.</a:t>
            </a:r>
          </a:p>
          <a:p>
            <a:r>
              <a:rPr lang="en-US" sz="2200" dirty="0">
                <a:solidFill>
                  <a:srgbClr val="7030A0"/>
                </a:solidFill>
              </a:rPr>
              <a:t>Receiving processes: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reply with </a:t>
            </a:r>
            <a:r>
              <a:rPr lang="en-US" sz="2200" i="1" dirty="0">
                <a:solidFill>
                  <a:srgbClr val="7030A0"/>
                </a:solidFill>
              </a:rPr>
              <a:t>proposed</a:t>
            </a:r>
            <a:r>
              <a:rPr lang="en-US" sz="2200" dirty="0">
                <a:solidFill>
                  <a:srgbClr val="7030A0"/>
                </a:solidFill>
              </a:rPr>
              <a:t> priority (sequence no.)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larger than all observed </a:t>
            </a:r>
            <a:r>
              <a:rPr lang="en-US" i="1" dirty="0">
                <a:solidFill>
                  <a:srgbClr val="7030A0"/>
                </a:solidFill>
              </a:rPr>
              <a:t>agreed </a:t>
            </a:r>
            <a:r>
              <a:rPr lang="en-US" dirty="0">
                <a:solidFill>
                  <a:srgbClr val="7030A0"/>
                </a:solidFill>
              </a:rPr>
              <a:t>priorities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larger than any previously proposed (by self) priority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store message in </a:t>
            </a:r>
            <a:r>
              <a:rPr lang="en-US" sz="2200" i="1" dirty="0">
                <a:solidFill>
                  <a:srgbClr val="7030A0"/>
                </a:solidFill>
              </a:rPr>
              <a:t>priority queue</a:t>
            </a:r>
            <a:endParaRPr lang="en-US" sz="2200" dirty="0">
              <a:solidFill>
                <a:srgbClr val="7030A0"/>
              </a:solidFill>
            </a:endParaRPr>
          </a:p>
          <a:p>
            <a:pPr lvl="2"/>
            <a:r>
              <a:rPr lang="en-US" dirty="0">
                <a:solidFill>
                  <a:srgbClr val="7030A0"/>
                </a:solidFill>
              </a:rPr>
              <a:t>ordered by priority (proposed or agreed)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mark message as undeliverable</a:t>
            </a:r>
          </a:p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Sender chooses 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</a:rPr>
              <a:t>agreed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priority, re-multicasts message id with agreed priority</a:t>
            </a:r>
          </a:p>
          <a:p>
            <a:pPr lvl="1"/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maximum of all proposed priorities</a:t>
            </a:r>
          </a:p>
          <a:p>
            <a:r>
              <a:rPr lang="en-US" sz="2200" dirty="0">
                <a:solidFill>
                  <a:srgbClr val="7030A0"/>
                </a:solidFill>
              </a:rPr>
              <a:t>Upon receiving agreed (final) priority for a message ‘m’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Update m’s priority to final, and accordingly reorder messages in queue.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mark the message m as deliverable.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deliver any deliverable messages at front of priority queue.</a:t>
            </a:r>
          </a:p>
          <a:p>
            <a:endParaRPr lang="en-US" sz="2200" dirty="0"/>
          </a:p>
          <a:p>
            <a:endParaRPr lang="en-US" altLang="x-none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2" grpId="0" animBg="1"/>
      <p:bldP spid="76" grpId="0" animBg="1"/>
      <p:bldP spid="80" grpId="0" animBg="1"/>
      <p:bldP spid="81" grpId="0" animBg="1"/>
      <p:bldP spid="82" grpId="0" animBg="1"/>
      <p:bldP spid="86" grpId="0"/>
      <p:bldP spid="93" grpId="0"/>
      <p:bldP spid="94" grpId="0"/>
      <p:bldP spid="95" grpId="0" animBg="1"/>
      <p:bldP spid="112" grpId="0" animBg="1"/>
      <p:bldP spid="114" grpId="0" animBg="1"/>
      <p:bldP spid="117" grpId="0"/>
      <p:bldP spid="118" grpId="0"/>
      <p:bldP spid="119" grpId="0"/>
      <p:bldP spid="98" grpId="0"/>
      <p:bldP spid="77" grpId="0" animBg="1"/>
      <p:bldP spid="70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696200" y="3276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67" y="629782"/>
            <a:ext cx="7543800" cy="1088068"/>
          </a:xfrm>
        </p:spPr>
        <p:txBody>
          <a:bodyPr/>
          <a:lstStyle/>
          <a:p>
            <a:r>
              <a:rPr lang="en-US" dirty="0"/>
              <a:t>Example: ISIS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981200"/>
            <a:ext cx="571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3429000"/>
            <a:ext cx="571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5029200"/>
            <a:ext cx="563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1981200"/>
            <a:ext cx="609600" cy="1447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1981200"/>
            <a:ext cx="1676400" cy="3124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295400" y="3429000"/>
            <a:ext cx="304800" cy="16002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95400" y="1981200"/>
            <a:ext cx="2971800" cy="30480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971800" y="1981200"/>
            <a:ext cx="685800" cy="1447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71800" y="3429000"/>
            <a:ext cx="1143000" cy="1600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3429000"/>
            <a:ext cx="381000" cy="1600200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05000" y="1981200"/>
            <a:ext cx="609600" cy="144780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71800" y="1981200"/>
            <a:ext cx="1447800" cy="312420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57600" y="1981200"/>
            <a:ext cx="685800" cy="144780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43000" y="167640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6800" y="510540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90800" y="30480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86600" y="1752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10400" y="4800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B:1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086600" y="3276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B:1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620000" y="4800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305800" y="4800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C:3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696200" y="1752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C:2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305800" y="3276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C:3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382000" y="1752600"/>
            <a:ext cx="5334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B:3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3401" y="182880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3401" y="320040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3401" y="480060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086600" y="1752600"/>
            <a:ext cx="533400" cy="381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A:2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6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30"/>
    </mc:Choice>
    <mc:Fallback xmlns="">
      <p:transition xmlns:p14="http://schemas.microsoft.com/office/powerpoint/2010/main" spd="slow" advTm="246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5" grpId="0"/>
      <p:bldP spid="57" grpId="0"/>
      <p:bldP spid="58" grpId="0"/>
      <p:bldP spid="60" grpId="0" animBg="1"/>
      <p:bldP spid="60" grpId="1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break ties?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r>
              <a:rPr lang="en-US" dirty="0"/>
              <a:t>Problem: priority queue requires unique priorities.</a:t>
            </a:r>
          </a:p>
          <a:p>
            <a:endParaRPr lang="en-US" dirty="0"/>
          </a:p>
          <a:p>
            <a:r>
              <a:rPr lang="en-US" dirty="0"/>
              <a:t>Solution: add process # to suggested priority.</a:t>
            </a:r>
          </a:p>
          <a:p>
            <a:pPr lvl="1"/>
            <a:r>
              <a:rPr lang="en-US" dirty="0"/>
              <a:t>priority.(</a:t>
            </a:r>
            <a:r>
              <a:rPr lang="en-US" i="1" dirty="0"/>
              <a:t>id of the process that proposed the priority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i.e., 3.2 == process 2 proposed priority 3</a:t>
            </a:r>
          </a:p>
          <a:p>
            <a:pPr lvl="1"/>
            <a:endParaRPr lang="en-US" dirty="0"/>
          </a:p>
          <a:p>
            <a:r>
              <a:rPr lang="en-US" dirty="0"/>
              <a:t>Compare on priority first, use process # to break ties.</a:t>
            </a:r>
          </a:p>
          <a:p>
            <a:pPr lvl="1"/>
            <a:r>
              <a:rPr lang="en-US" dirty="0"/>
              <a:t>2.1 &gt; 1.3</a:t>
            </a:r>
          </a:p>
          <a:p>
            <a:pPr lvl="1"/>
            <a:r>
              <a:rPr lang="en-US" dirty="0"/>
              <a:t>3.2 &gt; 3.1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1"/>
    </mc:Choice>
    <mc:Fallback xmlns="">
      <p:transition xmlns:p14="http://schemas.microsoft.com/office/powerpoint/2010/main" spd="slow" advTm="386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7086600" y="3276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B:1.2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696200" y="1752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C:2.1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696200" y="4800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A:2.3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305800" y="3276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C:3.2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10400" y="4800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B:1.3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10400" y="1752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A:1.1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010400" y="4800600"/>
            <a:ext cx="685800" cy="381000"/>
          </a:xfrm>
          <a:prstGeom prst="rect">
            <a:avLst/>
          </a:prstGeom>
          <a:solidFill>
            <a:srgbClr val="F0A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B:3.1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305800" y="3276600"/>
            <a:ext cx="609600" cy="381000"/>
          </a:xfrm>
          <a:prstGeom prst="rect">
            <a:avLst/>
          </a:prstGeom>
          <a:solidFill>
            <a:srgbClr val="F0A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C:3.3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086600" y="3276600"/>
            <a:ext cx="609600" cy="381000"/>
          </a:xfrm>
          <a:prstGeom prst="rect">
            <a:avLst/>
          </a:prstGeom>
          <a:solidFill>
            <a:srgbClr val="F0A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B:3.1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010400" y="1752600"/>
            <a:ext cx="609600" cy="381000"/>
          </a:xfrm>
          <a:prstGeom prst="rect">
            <a:avLst/>
          </a:prstGeom>
          <a:solidFill>
            <a:srgbClr val="F0A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C:3.3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010400" y="1752600"/>
            <a:ext cx="609600" cy="381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A:2.3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543800" cy="1088068"/>
          </a:xfrm>
        </p:spPr>
        <p:txBody>
          <a:bodyPr/>
          <a:lstStyle/>
          <a:p>
            <a:r>
              <a:rPr lang="en-US" dirty="0"/>
              <a:t>Example: ISIS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1981200"/>
            <a:ext cx="571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3429000"/>
            <a:ext cx="571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5029200"/>
            <a:ext cx="5638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95400" y="1981200"/>
            <a:ext cx="609600" cy="1447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1981200"/>
            <a:ext cx="1676400" cy="3124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295400" y="3429000"/>
            <a:ext cx="304800" cy="16002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95400" y="1981200"/>
            <a:ext cx="2971800" cy="30480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971800" y="1981200"/>
            <a:ext cx="685800" cy="1447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71800" y="3429000"/>
            <a:ext cx="1143000" cy="1600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3429000"/>
            <a:ext cx="381000" cy="1600200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05000" y="1981200"/>
            <a:ext cx="609600" cy="144780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971800" y="1981200"/>
            <a:ext cx="1447800" cy="312420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114800" y="3429000"/>
            <a:ext cx="1524000" cy="152400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57600" y="1981200"/>
            <a:ext cx="685800" cy="144780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267200" y="2045733"/>
            <a:ext cx="1447800" cy="2983467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19600" y="1981200"/>
            <a:ext cx="1143000" cy="1447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419600" y="1981200"/>
            <a:ext cx="609600" cy="3048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715000" y="1981200"/>
            <a:ext cx="609600" cy="1447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15000" y="3429000"/>
            <a:ext cx="533400" cy="1600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715000" y="3429000"/>
            <a:ext cx="762000" cy="16002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715000" y="1981200"/>
            <a:ext cx="990600" cy="304800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43000" y="167640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6800" y="510540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BB76D"/>
                </a:solidFill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90800" y="3048001"/>
            <a:ext cx="3064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696200" y="3276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A:2.2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305800" y="4800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C:3.3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382000" y="1752600"/>
            <a:ext cx="609600" cy="381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B:3.1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3401" y="182880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3401" y="320040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3401" y="480060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P3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239000" y="16002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162800" y="46482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772400" y="45720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534400" y="45720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086600" y="30480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95" name="Rectangle 94"/>
          <p:cNvSpPr/>
          <p:nvPr/>
        </p:nvSpPr>
        <p:spPr>
          <a:xfrm>
            <a:off x="8458200" y="30480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772400" y="16002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98" name="Rectangle 97"/>
          <p:cNvSpPr/>
          <p:nvPr/>
        </p:nvSpPr>
        <p:spPr>
          <a:xfrm>
            <a:off x="8458200" y="16002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696200" y="3276600"/>
            <a:ext cx="609600" cy="381000"/>
          </a:xfrm>
          <a:prstGeom prst="rect">
            <a:avLst/>
          </a:prstGeom>
          <a:solidFill>
            <a:srgbClr val="F0A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A:2.3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772400" y="3048001"/>
            <a:ext cx="3770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0520" y="6043135"/>
            <a:ext cx="293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[see .</a:t>
            </a:r>
            <a:r>
              <a:rPr lang="en-US" dirty="0" err="1" smtClean="0"/>
              <a:t>pptx</a:t>
            </a:r>
            <a:r>
              <a:rPr lang="en-US" dirty="0" smtClean="0"/>
              <a:t> file for animations]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1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28"/>
    </mc:Choice>
    <mc:Fallback xmlns="">
      <p:transition xmlns:p14="http://schemas.microsoft.com/office/powerpoint/2010/main" spd="slow" advTm="250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75 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621E-6 0.00555 L 0.08337 7.63535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04 0 " pathEditMode="relative" ptsTypes="AA">
                                      <p:cBhvr>
                                        <p:cTn id="5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04 0 " pathEditMode="relative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008 0 " pathEditMode="relative" ptsTypes="AA">
                                      <p:cBhvr>
                                        <p:cTn id="9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8 7.63535E-7 L 0.00834 7.63535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2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7587E-6 2.98473E-6 L -0.08338 2.98473E-6 " pathEditMode="relative" ptsTypes="AA">
                                      <p:cBhvr>
                                        <p:cTn id="9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71 0 " pathEditMode="relative" ptsTypes="AA">
                                      <p:cBhvr>
                                        <p:cTn id="12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04 0 " pathEditMode="relative" ptsTypes="AA">
                                      <p:cBhvr>
                                        <p:cTn id="1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6" grpId="1" animBg="1"/>
      <p:bldP spid="64" grpId="0" animBg="1"/>
      <p:bldP spid="67" grpId="0" animBg="1"/>
      <p:bldP spid="61" grpId="0" animBg="1"/>
      <p:bldP spid="60" grpId="0" animBg="1"/>
      <p:bldP spid="80" grpId="0" animBg="1"/>
      <p:bldP spid="80" grpId="1" animBg="1"/>
      <p:bldP spid="86" grpId="0" animBg="1"/>
      <p:bldP spid="92" grpId="0" animBg="1"/>
      <p:bldP spid="92" grpId="1" animBg="1"/>
      <p:bldP spid="87" grpId="0" animBg="1"/>
      <p:bldP spid="87" grpId="1" animBg="1"/>
      <p:bldP spid="73" grpId="0" animBg="1"/>
      <p:bldP spid="73" grpId="1" animBg="1"/>
      <p:bldP spid="73" grpId="2" animBg="1"/>
      <p:bldP spid="63" grpId="0" animBg="1"/>
      <p:bldP spid="68" grpId="0" animBg="1"/>
      <p:bldP spid="77" grpId="0"/>
      <p:bldP spid="81" grpId="0"/>
      <p:bldP spid="89" grpId="0"/>
      <p:bldP spid="90" grpId="0"/>
      <p:bldP spid="93" grpId="0"/>
      <p:bldP spid="95" grpId="0"/>
      <p:bldP spid="97" grpId="0"/>
      <p:bldP spid="98" grpId="0"/>
      <p:bldP spid="59" grpId="0" animBg="1"/>
      <p:bldP spid="59" grpId="1" animBg="1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Proof of total order with ISIS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8128" y="1556001"/>
            <a:ext cx="8815871" cy="411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Consider two messages, m</a:t>
            </a:r>
            <a:r>
              <a:rPr lang="en-US" sz="2400" baseline="-25000" dirty="0"/>
              <a:t>1</a:t>
            </a:r>
            <a:r>
              <a:rPr lang="en-US" sz="2400" dirty="0"/>
              <a:t> and m</a:t>
            </a:r>
            <a:r>
              <a:rPr lang="en-US" sz="2400" baseline="-25000" dirty="0"/>
              <a:t>2</a:t>
            </a:r>
            <a:r>
              <a:rPr lang="en-US" sz="2400" dirty="0"/>
              <a:t>, and two processes, p and p’.</a:t>
            </a:r>
          </a:p>
          <a:p>
            <a:r>
              <a:rPr lang="en-US" sz="2400" dirty="0"/>
              <a:t>Suppose that p delivers m</a:t>
            </a:r>
            <a:r>
              <a:rPr lang="en-US" sz="2400" baseline="-25000" dirty="0"/>
              <a:t>1</a:t>
            </a:r>
            <a:r>
              <a:rPr lang="en-US" sz="2400" dirty="0"/>
              <a:t> before m</a:t>
            </a:r>
            <a:r>
              <a:rPr lang="en-US" sz="2400" baseline="-25000" dirty="0"/>
              <a:t>2</a:t>
            </a:r>
            <a:r>
              <a:rPr lang="en-US" sz="2400" dirty="0"/>
              <a:t>.</a:t>
            </a:r>
            <a:endParaRPr lang="en-US" sz="2400" baseline="-25000" dirty="0"/>
          </a:p>
          <a:p>
            <a:r>
              <a:rPr lang="en-US" sz="2400" dirty="0"/>
              <a:t>When </a:t>
            </a:r>
            <a:r>
              <a:rPr lang="en-US" sz="2400" i="1" dirty="0"/>
              <a:t>p</a:t>
            </a:r>
            <a:r>
              <a:rPr lang="en-US" sz="2400" dirty="0"/>
              <a:t> delivers m</a:t>
            </a:r>
            <a:r>
              <a:rPr lang="en-US" sz="2400" baseline="-25000" dirty="0"/>
              <a:t>1</a:t>
            </a:r>
            <a:r>
              <a:rPr lang="en-US" sz="2400" dirty="0"/>
              <a:t>, it is at the head of the queue. m</a:t>
            </a:r>
            <a:r>
              <a:rPr lang="en-US" sz="2400" baseline="-25000" dirty="0"/>
              <a:t>2</a:t>
            </a:r>
            <a:r>
              <a:rPr lang="en-US" sz="2400" dirty="0"/>
              <a:t> is either:</a:t>
            </a:r>
          </a:p>
          <a:p>
            <a:pPr lvl="1"/>
            <a:r>
              <a:rPr lang="en-US" dirty="0"/>
              <a:t>Already in </a:t>
            </a:r>
            <a:r>
              <a:rPr lang="en-US" i="1" dirty="0"/>
              <a:t>p</a:t>
            </a:r>
            <a:r>
              <a:rPr lang="en-US" dirty="0"/>
              <a:t>’s queue, and deliverable, so</a:t>
            </a:r>
          </a:p>
          <a:p>
            <a:pPr lvl="2"/>
            <a:r>
              <a:rPr lang="en-US" sz="2400" dirty="0" err="1"/>
              <a:t>finalpriority</a:t>
            </a:r>
            <a:r>
              <a:rPr lang="en-US" sz="2400" dirty="0"/>
              <a:t>(m</a:t>
            </a:r>
            <a:r>
              <a:rPr lang="en-US" sz="2400" baseline="-25000" dirty="0"/>
              <a:t>1</a:t>
            </a:r>
            <a:r>
              <a:rPr lang="en-US" sz="2400" dirty="0"/>
              <a:t>) &lt; </a:t>
            </a:r>
            <a:r>
              <a:rPr lang="en-US" sz="2400" dirty="0" err="1"/>
              <a:t>finalpriority</a:t>
            </a:r>
            <a:r>
              <a:rPr lang="en-US" sz="2400" dirty="0"/>
              <a:t>(m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Already in </a:t>
            </a:r>
            <a:r>
              <a:rPr lang="en-US" i="1" dirty="0"/>
              <a:t>p’</a:t>
            </a:r>
            <a:r>
              <a:rPr lang="en-US" dirty="0"/>
              <a:t>s queue, and not deliverable, so</a:t>
            </a:r>
          </a:p>
          <a:p>
            <a:pPr lvl="2"/>
            <a:r>
              <a:rPr lang="en-US" sz="2400" dirty="0" err="1"/>
              <a:t>finalpriority</a:t>
            </a:r>
            <a:r>
              <a:rPr lang="en-US" sz="2400" dirty="0"/>
              <a:t>(m</a:t>
            </a:r>
            <a:r>
              <a:rPr lang="en-US" sz="2400" baseline="-25000" dirty="0"/>
              <a:t>1</a:t>
            </a:r>
            <a:r>
              <a:rPr lang="en-US" sz="2400" dirty="0"/>
              <a:t>) &lt; </a:t>
            </a:r>
            <a:r>
              <a:rPr lang="en-US" sz="2400" dirty="0" err="1"/>
              <a:t>proposedpriority</a:t>
            </a:r>
            <a:r>
              <a:rPr lang="en-US" sz="2400" dirty="0"/>
              <a:t>(m</a:t>
            </a:r>
            <a:r>
              <a:rPr lang="en-US" sz="2400" baseline="-25000" dirty="0"/>
              <a:t>2</a:t>
            </a:r>
            <a:r>
              <a:rPr lang="en-US" sz="2400" dirty="0"/>
              <a:t>) &lt;= </a:t>
            </a:r>
            <a:r>
              <a:rPr lang="en-US" sz="2400" dirty="0" err="1"/>
              <a:t>finalpriority</a:t>
            </a:r>
            <a:r>
              <a:rPr lang="en-US" sz="2400" dirty="0"/>
              <a:t>(m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Not yet in </a:t>
            </a:r>
            <a:r>
              <a:rPr lang="en-US" i="1" dirty="0"/>
              <a:t>p</a:t>
            </a:r>
            <a:r>
              <a:rPr lang="en-US" dirty="0"/>
              <a:t>’s queue: </a:t>
            </a:r>
          </a:p>
          <a:p>
            <a:pPr lvl="2"/>
            <a:r>
              <a:rPr lang="en-US" sz="2400" dirty="0"/>
              <a:t>same as above, since proposed priority &gt; priority of any delivered message</a:t>
            </a:r>
          </a:p>
          <a:p>
            <a:r>
              <a:rPr lang="en-US" sz="2400" dirty="0"/>
              <a:t>Suppose </a:t>
            </a:r>
            <a:r>
              <a:rPr lang="en-US" sz="2400" i="1" dirty="0"/>
              <a:t>p</a:t>
            </a:r>
            <a:r>
              <a:rPr lang="en-US" sz="2400" dirty="0"/>
              <a:t>’ delivers m</a:t>
            </a:r>
            <a:r>
              <a:rPr lang="en-US" sz="2400" baseline="-25000" dirty="0"/>
              <a:t>2</a:t>
            </a:r>
            <a:r>
              <a:rPr lang="en-US" sz="2400" dirty="0"/>
              <a:t> before m</a:t>
            </a:r>
            <a:r>
              <a:rPr lang="en-US" sz="2400" baseline="-25000" dirty="0"/>
              <a:t>1</a:t>
            </a:r>
            <a:r>
              <a:rPr lang="en-US" sz="2400" dirty="0"/>
              <a:t>, by the same argument:</a:t>
            </a:r>
          </a:p>
          <a:p>
            <a:pPr lvl="1"/>
            <a:r>
              <a:rPr lang="en-US" dirty="0" err="1"/>
              <a:t>finalpriority</a:t>
            </a:r>
            <a:r>
              <a:rPr lang="en-US" dirty="0"/>
              <a:t>(m</a:t>
            </a:r>
            <a:r>
              <a:rPr lang="en-US" baseline="-25000" dirty="0"/>
              <a:t>2</a:t>
            </a:r>
            <a:r>
              <a:rPr lang="en-US" dirty="0"/>
              <a:t>) &lt; </a:t>
            </a:r>
            <a:r>
              <a:rPr lang="en-US" dirty="0" err="1"/>
              <a:t>finalpriority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Contradiction!</a:t>
            </a:r>
          </a:p>
          <a:p>
            <a:endParaRPr lang="en-US" sz="2200" dirty="0"/>
          </a:p>
          <a:p>
            <a:endParaRPr lang="en-US" altLang="x-none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Ordered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0" y="1646237"/>
            <a:ext cx="9106935" cy="357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FIFO ordering</a:t>
            </a:r>
          </a:p>
          <a:p>
            <a:pPr lvl="1"/>
            <a:r>
              <a:rPr lang="en-US" dirty="0"/>
              <a:t>If a correct process issues multicast(</a:t>
            </a:r>
            <a:r>
              <a:rPr lang="en-US" i="1" dirty="0" err="1"/>
              <a:t>g</a:t>
            </a:r>
            <a:r>
              <a:rPr lang="en-US" dirty="0" err="1"/>
              <a:t>,</a:t>
            </a:r>
            <a:r>
              <a:rPr lang="en-US" i="1" dirty="0" err="1"/>
              <a:t>m</a:t>
            </a:r>
            <a:r>
              <a:rPr lang="en-US" dirty="0"/>
              <a:t>) and then multicast(</a:t>
            </a:r>
            <a:r>
              <a:rPr lang="en-US" i="1" dirty="0" err="1"/>
              <a:t>g</a:t>
            </a:r>
            <a:r>
              <a:rPr lang="en-US" dirty="0" err="1"/>
              <a:t>,</a:t>
            </a:r>
            <a:r>
              <a:rPr lang="en-US" i="1" dirty="0" err="1"/>
              <a:t>m</a:t>
            </a:r>
            <a:r>
              <a:rPr lang="en-US" i="1" dirty="0"/>
              <a:t>’</a:t>
            </a:r>
            <a:r>
              <a:rPr lang="en-US" dirty="0"/>
              <a:t>), then every correct process that delivers </a:t>
            </a:r>
            <a:r>
              <a:rPr lang="en-US" i="1" dirty="0"/>
              <a:t>m’</a:t>
            </a:r>
            <a:r>
              <a:rPr lang="en-US" dirty="0"/>
              <a:t> will have already delivered m.</a:t>
            </a:r>
            <a:endParaRPr lang="en-US" sz="1000" dirty="0"/>
          </a:p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Causal ordering</a:t>
            </a:r>
          </a:p>
          <a:p>
            <a:pPr lvl="1"/>
            <a:r>
              <a:rPr lang="en-US" dirty="0"/>
              <a:t>If multicast(</a:t>
            </a:r>
            <a:r>
              <a:rPr lang="en-US" i="1" dirty="0" err="1"/>
              <a:t>g</a:t>
            </a:r>
            <a:r>
              <a:rPr lang="en-US" dirty="0" err="1"/>
              <a:t>,</a:t>
            </a:r>
            <a:r>
              <a:rPr lang="en-US" i="1" dirty="0" err="1"/>
              <a:t>m</a:t>
            </a:r>
            <a:r>
              <a:rPr lang="en-US" dirty="0"/>
              <a:t>) </a:t>
            </a:r>
            <a:r>
              <a:rPr lang="en-US" dirty="0">
                <a:sym typeface="Wingdings" charset="0"/>
              </a:rPr>
              <a:t> multicast(</a:t>
            </a:r>
            <a:r>
              <a:rPr lang="en-US" i="1" dirty="0" err="1">
                <a:sym typeface="Wingdings" charset="0"/>
              </a:rPr>
              <a:t>g</a:t>
            </a:r>
            <a:r>
              <a:rPr lang="en-US" dirty="0" err="1">
                <a:sym typeface="Wingdings" charset="0"/>
              </a:rPr>
              <a:t>,</a:t>
            </a:r>
            <a:r>
              <a:rPr lang="en-US" i="1" dirty="0" err="1">
                <a:sym typeface="Wingdings" charset="0"/>
              </a:rPr>
              <a:t>m</a:t>
            </a:r>
            <a:r>
              <a:rPr lang="en-US" i="1" dirty="0">
                <a:sym typeface="Wingdings" charset="0"/>
              </a:rPr>
              <a:t>’</a:t>
            </a:r>
            <a:r>
              <a:rPr lang="en-US" dirty="0">
                <a:sym typeface="Wingdings" charset="0"/>
              </a:rPr>
              <a:t>) then any correct process that delivers </a:t>
            </a:r>
            <a:r>
              <a:rPr lang="en-US" i="1" dirty="0">
                <a:sym typeface="Wingdings" charset="0"/>
              </a:rPr>
              <a:t>m’ </a:t>
            </a:r>
            <a:r>
              <a:rPr lang="en-US" dirty="0">
                <a:sym typeface="Wingdings" charset="0"/>
              </a:rPr>
              <a:t>will have already delivered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.</a:t>
            </a:r>
          </a:p>
          <a:p>
            <a:pPr lvl="1"/>
            <a:r>
              <a:rPr lang="en-US" dirty="0">
                <a:sym typeface="Wingdings" charset="0"/>
              </a:rPr>
              <a:t>Note that  </a:t>
            </a:r>
            <a:r>
              <a:rPr lang="en-US" dirty="0" smtClean="0">
                <a:sym typeface="Wingdings" charset="0"/>
              </a:rPr>
              <a:t>counts multicast </a:t>
            </a:r>
            <a:r>
              <a:rPr lang="en-US" dirty="0">
                <a:sym typeface="Wingdings" charset="0"/>
              </a:rPr>
              <a:t>messages </a:t>
            </a:r>
            <a:r>
              <a:rPr lang="en-US" dirty="0">
                <a:latin typeface="Gill Sans" charset="0"/>
                <a:ea typeface="Gill Sans" charset="0"/>
                <a:cs typeface="Gill Sans" charset="0"/>
                <a:sym typeface="Wingdings" charset="0"/>
              </a:rPr>
              <a:t>delivered</a:t>
            </a:r>
            <a:r>
              <a:rPr lang="en-US" dirty="0">
                <a:sym typeface="Wingdings" charset="0"/>
              </a:rPr>
              <a:t> to the application, rather than all network messages.</a:t>
            </a:r>
          </a:p>
          <a:p>
            <a:r>
              <a:rPr lang="en-US" dirty="0">
                <a:latin typeface="Gill Sans" charset="0"/>
                <a:ea typeface="Gill Sans" charset="0"/>
                <a:cs typeface="Gill Sans" charset="0"/>
                <a:sym typeface="Wingdings" charset="0"/>
              </a:rPr>
              <a:t>Total ordering</a:t>
            </a:r>
            <a:endParaRPr lang="en-US" dirty="0">
              <a:sym typeface="Wingdings" charset="0"/>
            </a:endParaRPr>
          </a:p>
          <a:p>
            <a:pPr lvl="1"/>
            <a:r>
              <a:rPr lang="en-US" dirty="0">
                <a:sym typeface="Wingdings" charset="0"/>
              </a:rPr>
              <a:t>If a correct process delivers message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 before </a:t>
            </a:r>
            <a:r>
              <a:rPr lang="en-US" i="1" dirty="0" smtClean="0">
                <a:sym typeface="Wingdings" charset="0"/>
              </a:rPr>
              <a:t>m’, </a:t>
            </a:r>
            <a:r>
              <a:rPr lang="en-US" dirty="0" smtClean="0">
                <a:sym typeface="Wingdings" charset="0"/>
              </a:rPr>
              <a:t>then </a:t>
            </a:r>
            <a:r>
              <a:rPr lang="en-US" dirty="0">
                <a:sym typeface="Wingdings" charset="0"/>
              </a:rPr>
              <a:t>any other correct process that delivers </a:t>
            </a:r>
            <a:r>
              <a:rPr lang="en-US" i="1" dirty="0">
                <a:sym typeface="Wingdings" charset="0"/>
              </a:rPr>
              <a:t>m’ </a:t>
            </a:r>
            <a:r>
              <a:rPr lang="en-US" dirty="0">
                <a:sym typeface="Wingdings" charset="0"/>
              </a:rPr>
              <a:t>will have already delivered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More efficient multicast mechanisms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3182" y="2398684"/>
            <a:ext cx="8815871" cy="411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focus so far has been on the application-level semantics of multicast. </a:t>
            </a:r>
          </a:p>
          <a:p>
            <a:endParaRPr lang="en-US" sz="2600" dirty="0"/>
          </a:p>
          <a:p>
            <a:r>
              <a:rPr lang="en-US" sz="2600" i="1" dirty="0"/>
              <a:t>What are some of the more efficient underlying mechanisms for a B-multicast? </a:t>
            </a:r>
          </a:p>
          <a:p>
            <a:endParaRPr lang="en-US" altLang="x-none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B-Multicast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B-Multicast using unicast sends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42886" y="3064232"/>
            <a:ext cx="1990704" cy="1725363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1787" y="3086195"/>
            <a:ext cx="4250004" cy="1459354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399" y="3611674"/>
            <a:ext cx="188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ill Sans" charset="0"/>
                <a:ea typeface="Gill Sans" charset="0"/>
                <a:cs typeface="Gill Sans" charset="0"/>
              </a:rPr>
              <a:t>TCP/UDP packets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Arrow Connector 59"/>
          <p:cNvCxnSpPr>
            <a:stCxn id="7" idx="5"/>
            <a:endCxn id="19" idx="1"/>
          </p:cNvCxnSpPr>
          <p:nvPr/>
        </p:nvCxnSpPr>
        <p:spPr>
          <a:xfrm>
            <a:off x="2116534" y="2939960"/>
            <a:ext cx="830686" cy="60760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9" idx="7"/>
          </p:cNvCxnSpPr>
          <p:nvPr/>
        </p:nvCxnSpPr>
        <p:spPr>
          <a:xfrm flipH="1">
            <a:off x="3272156" y="3480754"/>
            <a:ext cx="621193" cy="6681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9" idx="5"/>
            <a:endCxn id="22" idx="2"/>
          </p:cNvCxnSpPr>
          <p:nvPr/>
        </p:nvCxnSpPr>
        <p:spPr>
          <a:xfrm>
            <a:off x="3272156" y="3870164"/>
            <a:ext cx="1295377" cy="39894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2" idx="2"/>
            <a:endCxn id="22" idx="6"/>
          </p:cNvCxnSpPr>
          <p:nvPr/>
        </p:nvCxnSpPr>
        <p:spPr>
          <a:xfrm flipH="1" flipV="1">
            <a:off x="5027061" y="4269111"/>
            <a:ext cx="1354731" cy="42337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2" idx="4"/>
            <a:endCxn id="10" idx="7"/>
          </p:cNvCxnSpPr>
          <p:nvPr/>
        </p:nvCxnSpPr>
        <p:spPr>
          <a:xfrm flipH="1">
            <a:off x="4448839" y="4497221"/>
            <a:ext cx="348458" cy="30079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3"/>
            <a:endCxn id="9" idx="7"/>
          </p:cNvCxnSpPr>
          <p:nvPr/>
        </p:nvCxnSpPr>
        <p:spPr>
          <a:xfrm flipH="1">
            <a:off x="2472134" y="3870164"/>
            <a:ext cx="475086" cy="4044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B-Multicast using unicast sends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79924" y="3480755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67533" y="4041000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634829" y="2217300"/>
            <a:ext cx="417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Closer look at physical network paths.</a:t>
            </a:r>
          </a:p>
        </p:txBody>
      </p:sp>
      <p:cxnSp>
        <p:nvCxnSpPr>
          <p:cNvPr id="72" name="Straight Arrow Connector 71"/>
          <p:cNvCxnSpPr>
            <a:stCxn id="22" idx="0"/>
            <a:endCxn id="11" idx="5"/>
          </p:cNvCxnSpPr>
          <p:nvPr/>
        </p:nvCxnSpPr>
        <p:spPr>
          <a:xfrm flipH="1" flipV="1">
            <a:off x="4462837" y="3578589"/>
            <a:ext cx="334460" cy="462411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646237"/>
            <a:ext cx="9144000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MP1 has been released.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Due on March </a:t>
            </a:r>
            <a:r>
              <a:rPr lang="en-US" dirty="0" smtClean="0"/>
              <a:t>4th</a:t>
            </a:r>
            <a:r>
              <a:rPr lang="en-US" dirty="0"/>
              <a:t>, 11:59pm.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HW1 is due </a:t>
            </a:r>
            <a:r>
              <a:rPr lang="en-US" dirty="0" smtClean="0"/>
              <a:t>next week Monday.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You should be able to solve all questions by now (except 7c).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You should be able to solve 7c after the end of today’s class. 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Academic Integrity: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Violation: copying from peers, from previous years’, from the web, etc.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3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>
            <a:stCxn id="19" idx="3"/>
            <a:endCxn id="9" idx="7"/>
          </p:cNvCxnSpPr>
          <p:nvPr/>
        </p:nvCxnSpPr>
        <p:spPr>
          <a:xfrm flipH="1">
            <a:off x="2472134" y="3870164"/>
            <a:ext cx="475086" cy="4044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B-Multicast using unicast sends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19" idx="2"/>
          </p:cNvCxnSpPr>
          <p:nvPr/>
        </p:nvCxnSpPr>
        <p:spPr>
          <a:xfrm>
            <a:off x="1865087" y="3033485"/>
            <a:ext cx="1014837" cy="67538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</p:cNvCxnSpPr>
          <p:nvPr/>
        </p:nvCxnSpPr>
        <p:spPr>
          <a:xfrm>
            <a:off x="2116534" y="2939960"/>
            <a:ext cx="956352" cy="5615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</p:cNvCxnSpPr>
          <p:nvPr/>
        </p:nvCxnSpPr>
        <p:spPr>
          <a:xfrm>
            <a:off x="1865087" y="3033485"/>
            <a:ext cx="1066800" cy="638629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5"/>
            <a:endCxn id="19" idx="1"/>
          </p:cNvCxnSpPr>
          <p:nvPr/>
        </p:nvCxnSpPr>
        <p:spPr>
          <a:xfrm>
            <a:off x="2116534" y="2939960"/>
            <a:ext cx="830686" cy="607607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879924" y="3480755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67533" y="4041000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9" idx="3"/>
            <a:endCxn id="9" idx="7"/>
          </p:cNvCxnSpPr>
          <p:nvPr/>
        </p:nvCxnSpPr>
        <p:spPr>
          <a:xfrm flipH="1">
            <a:off x="2472134" y="3870164"/>
            <a:ext cx="475086" cy="4044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39452" y="3480756"/>
            <a:ext cx="637462" cy="668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5"/>
            <a:endCxn id="22" idx="2"/>
          </p:cNvCxnSpPr>
          <p:nvPr/>
        </p:nvCxnSpPr>
        <p:spPr>
          <a:xfrm>
            <a:off x="3272156" y="3870164"/>
            <a:ext cx="1295377" cy="398947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5"/>
            <a:endCxn id="22" idx="1"/>
          </p:cNvCxnSpPr>
          <p:nvPr/>
        </p:nvCxnSpPr>
        <p:spPr>
          <a:xfrm>
            <a:off x="3272156" y="3870164"/>
            <a:ext cx="1362673" cy="237648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4"/>
            <a:endCxn id="10" idx="7"/>
          </p:cNvCxnSpPr>
          <p:nvPr/>
        </p:nvCxnSpPr>
        <p:spPr>
          <a:xfrm flipH="1">
            <a:off x="4448839" y="4497221"/>
            <a:ext cx="348458" cy="300795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6"/>
            <a:endCxn id="12" idx="2"/>
          </p:cNvCxnSpPr>
          <p:nvPr/>
        </p:nvCxnSpPr>
        <p:spPr>
          <a:xfrm>
            <a:off x="5027061" y="4269111"/>
            <a:ext cx="1354731" cy="423373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72204" y="2285940"/>
            <a:ext cx="214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Gill Sans Light" charset="0"/>
                <a:ea typeface="Gill Sans Light" charset="0"/>
                <a:cs typeface="Gill Sans Light" charset="0"/>
              </a:rPr>
              <a:t>Redundant packets!</a:t>
            </a:r>
          </a:p>
        </p:txBody>
      </p:sp>
      <p:cxnSp>
        <p:nvCxnSpPr>
          <p:cNvPr id="60" name="Straight Arrow Connector 59"/>
          <p:cNvCxnSpPr>
            <a:stCxn id="7" idx="5"/>
            <a:endCxn id="19" idx="1"/>
          </p:cNvCxnSpPr>
          <p:nvPr/>
        </p:nvCxnSpPr>
        <p:spPr>
          <a:xfrm>
            <a:off x="2116534" y="2939960"/>
            <a:ext cx="830686" cy="60760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9" idx="5"/>
            <a:endCxn id="22" idx="2"/>
          </p:cNvCxnSpPr>
          <p:nvPr/>
        </p:nvCxnSpPr>
        <p:spPr>
          <a:xfrm>
            <a:off x="3272156" y="3870164"/>
            <a:ext cx="1295377" cy="39894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2" idx="4"/>
            <a:endCxn id="10" idx="7"/>
          </p:cNvCxnSpPr>
          <p:nvPr/>
        </p:nvCxnSpPr>
        <p:spPr>
          <a:xfrm flipH="1">
            <a:off x="4448839" y="4497221"/>
            <a:ext cx="348458" cy="30079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2" idx="0"/>
            <a:endCxn id="11" idx="5"/>
          </p:cNvCxnSpPr>
          <p:nvPr/>
        </p:nvCxnSpPr>
        <p:spPr>
          <a:xfrm flipH="1" flipV="1">
            <a:off x="4462837" y="3578589"/>
            <a:ext cx="334460" cy="462411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9" idx="7"/>
          </p:cNvCxnSpPr>
          <p:nvPr/>
        </p:nvCxnSpPr>
        <p:spPr>
          <a:xfrm flipH="1">
            <a:off x="3272156" y="3480754"/>
            <a:ext cx="621193" cy="6681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2" idx="2"/>
            <a:endCxn id="22" idx="6"/>
          </p:cNvCxnSpPr>
          <p:nvPr/>
        </p:nvCxnSpPr>
        <p:spPr>
          <a:xfrm flipH="1" flipV="1">
            <a:off x="5027061" y="4269111"/>
            <a:ext cx="1354731" cy="42337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B-Multicast using unicast sends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</p:cNvCxnSpPr>
          <p:nvPr/>
        </p:nvCxnSpPr>
        <p:spPr>
          <a:xfrm>
            <a:off x="2116534" y="2939960"/>
            <a:ext cx="1739256" cy="4128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>
            <a:off x="2309587" y="2820414"/>
            <a:ext cx="1650356" cy="306596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3"/>
          </p:cNvCxnSpPr>
          <p:nvPr/>
        </p:nvCxnSpPr>
        <p:spPr>
          <a:xfrm>
            <a:off x="2131787" y="3086195"/>
            <a:ext cx="1828156" cy="492394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5"/>
            <a:endCxn id="12" idx="1"/>
          </p:cNvCxnSpPr>
          <p:nvPr/>
        </p:nvCxnSpPr>
        <p:spPr>
          <a:xfrm>
            <a:off x="4462837" y="3578589"/>
            <a:ext cx="2023108" cy="888105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4"/>
            <a:endCxn id="10" idx="0"/>
          </p:cNvCxnSpPr>
          <p:nvPr/>
        </p:nvCxnSpPr>
        <p:spPr>
          <a:xfrm flipH="1">
            <a:off x="4197392" y="3672114"/>
            <a:ext cx="13998" cy="1032377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05449" y="1649729"/>
            <a:ext cx="473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Similar redundancy when individual nodes also act as routers (e.g. wireless sensor networks).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2496" y="2882071"/>
            <a:ext cx="473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Gill Sans Light" charset="0"/>
                <a:ea typeface="Gill Sans Light" charset="0"/>
                <a:cs typeface="Gill Sans Light" charset="0"/>
              </a:rPr>
              <a:t>How do we reduce the overhead?</a:t>
            </a:r>
            <a:endParaRPr lang="en-US" sz="2000" dirty="0">
              <a:solidFill>
                <a:srgbClr val="C00000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Tree-based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4"/>
          </p:cNvCxnSpPr>
          <p:nvPr/>
        </p:nvCxnSpPr>
        <p:spPr>
          <a:xfrm flipH="1">
            <a:off x="4033590" y="3672114"/>
            <a:ext cx="177800" cy="11174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5"/>
          </p:cNvCxnSpPr>
          <p:nvPr/>
        </p:nvCxnSpPr>
        <p:spPr>
          <a:xfrm>
            <a:off x="4462837" y="3578589"/>
            <a:ext cx="1918954" cy="9669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399" y="3611674"/>
            <a:ext cx="188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TCP/UDP packets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7571" y="1823565"/>
            <a:ext cx="437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Instead of sending a unicast to all nodes,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construct a minimum spanning tree and unicast along that.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Tree-based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4"/>
          </p:cNvCxnSpPr>
          <p:nvPr/>
        </p:nvCxnSpPr>
        <p:spPr>
          <a:xfrm flipH="1">
            <a:off x="4033590" y="3672114"/>
            <a:ext cx="177800" cy="11174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5"/>
          </p:cNvCxnSpPr>
          <p:nvPr/>
        </p:nvCxnSpPr>
        <p:spPr>
          <a:xfrm>
            <a:off x="4462837" y="3578589"/>
            <a:ext cx="1918954" cy="9669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399" y="3611674"/>
            <a:ext cx="188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ill Sans" charset="0"/>
                <a:ea typeface="Gill Sans" charset="0"/>
                <a:cs typeface="Gill Sans" charset="0"/>
              </a:rPr>
              <a:t>TCP/UDP packets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9914" y="1427467"/>
            <a:ext cx="5210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A process does not directly send messages to </a:t>
            </a:r>
            <a:r>
              <a:rPr lang="en-US" sz="2000" i="1" dirty="0">
                <a:latin typeface="Gill Sans Light" charset="0"/>
                <a:ea typeface="Gill Sans Light" charset="0"/>
                <a:cs typeface="Gill Sans Light" charset="0"/>
              </a:rPr>
              <a:t>all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 other processes in the group.</a:t>
            </a:r>
          </a:p>
          <a:p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It sends a message to only a subset of processes.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Tree-based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19" idx="2"/>
          </p:cNvCxnSpPr>
          <p:nvPr/>
        </p:nvCxnSpPr>
        <p:spPr>
          <a:xfrm>
            <a:off x="1865087" y="3033485"/>
            <a:ext cx="1014837" cy="6753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</p:cNvCxnSpPr>
          <p:nvPr/>
        </p:nvCxnSpPr>
        <p:spPr>
          <a:xfrm>
            <a:off x="2116534" y="2939960"/>
            <a:ext cx="956352" cy="5615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879924" y="3480755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67533" y="4041000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9" idx="3"/>
            <a:endCxn id="9" idx="7"/>
          </p:cNvCxnSpPr>
          <p:nvPr/>
        </p:nvCxnSpPr>
        <p:spPr>
          <a:xfrm flipH="1">
            <a:off x="2472134" y="3870164"/>
            <a:ext cx="475086" cy="4044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39452" y="3480756"/>
            <a:ext cx="637462" cy="668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4"/>
            <a:endCxn id="10" idx="7"/>
          </p:cNvCxnSpPr>
          <p:nvPr/>
        </p:nvCxnSpPr>
        <p:spPr>
          <a:xfrm flipH="1">
            <a:off x="4448839" y="4497221"/>
            <a:ext cx="348458" cy="3007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6"/>
            <a:endCxn id="12" idx="2"/>
          </p:cNvCxnSpPr>
          <p:nvPr/>
        </p:nvCxnSpPr>
        <p:spPr>
          <a:xfrm>
            <a:off x="5027061" y="4269111"/>
            <a:ext cx="1354731" cy="42337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5"/>
            <a:endCxn id="22" idx="0"/>
          </p:cNvCxnSpPr>
          <p:nvPr/>
        </p:nvCxnSpPr>
        <p:spPr>
          <a:xfrm>
            <a:off x="4462837" y="3578589"/>
            <a:ext cx="334460" cy="4624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6" idx="5"/>
          </p:cNvCxnSpPr>
          <p:nvPr/>
        </p:nvCxnSpPr>
        <p:spPr>
          <a:xfrm>
            <a:off x="2116534" y="2939960"/>
            <a:ext cx="830686" cy="60760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72156" y="3480754"/>
            <a:ext cx="621193" cy="6681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272156" y="3870164"/>
            <a:ext cx="1295377" cy="39894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027061" y="4269111"/>
            <a:ext cx="1354731" cy="42337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448839" y="4497221"/>
            <a:ext cx="348458" cy="30079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472134" y="3870164"/>
            <a:ext cx="475086" cy="4044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462837" y="3578589"/>
            <a:ext cx="334460" cy="462411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29914" y="1427467"/>
            <a:ext cx="5210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A process does not directly send messages to </a:t>
            </a:r>
            <a:r>
              <a:rPr lang="en-US" sz="2000" i="1" dirty="0">
                <a:latin typeface="Gill Sans Light" charset="0"/>
                <a:ea typeface="Gill Sans Light" charset="0"/>
                <a:cs typeface="Gill Sans Light" charset="0"/>
              </a:rPr>
              <a:t>all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 other processes in the group.</a:t>
            </a:r>
          </a:p>
          <a:p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It sends a message to only a subset of processes. </a:t>
            </a:r>
          </a:p>
          <a:p>
            <a:endParaRPr lang="en-US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             </a:t>
            </a:r>
            <a:r>
              <a:rPr lang="en-US" sz="2000" i="1" dirty="0">
                <a:latin typeface="Gill Sans Light" charset="0"/>
                <a:ea typeface="Gill Sans Light" charset="0"/>
                <a:cs typeface="Gill Sans Light" charset="0"/>
              </a:rPr>
              <a:t>Closer look at the physical network.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/>
              <a:t>Tree-based multicast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7" idx="5"/>
            <a:endCxn id="19" idx="1"/>
          </p:cNvCxnSpPr>
          <p:nvPr/>
        </p:nvCxnSpPr>
        <p:spPr>
          <a:xfrm>
            <a:off x="2116534" y="2939960"/>
            <a:ext cx="830686" cy="6076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879924" y="3480755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67533" y="4041000"/>
            <a:ext cx="459528" cy="45622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9" idx="3"/>
            <a:endCxn id="9" idx="7"/>
          </p:cNvCxnSpPr>
          <p:nvPr/>
        </p:nvCxnSpPr>
        <p:spPr>
          <a:xfrm flipH="1">
            <a:off x="2472134" y="3870164"/>
            <a:ext cx="475086" cy="4044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39452" y="3480756"/>
            <a:ext cx="637462" cy="6681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4"/>
            <a:endCxn id="10" idx="7"/>
          </p:cNvCxnSpPr>
          <p:nvPr/>
        </p:nvCxnSpPr>
        <p:spPr>
          <a:xfrm flipH="1">
            <a:off x="4448839" y="4497221"/>
            <a:ext cx="348458" cy="3007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6"/>
            <a:endCxn id="12" idx="2"/>
          </p:cNvCxnSpPr>
          <p:nvPr/>
        </p:nvCxnSpPr>
        <p:spPr>
          <a:xfrm>
            <a:off x="5027061" y="4269111"/>
            <a:ext cx="1354731" cy="42337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5"/>
            <a:endCxn id="22" idx="2"/>
          </p:cNvCxnSpPr>
          <p:nvPr/>
        </p:nvCxnSpPr>
        <p:spPr>
          <a:xfrm>
            <a:off x="3272156" y="3870164"/>
            <a:ext cx="1295377" cy="39894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2837" y="2015123"/>
            <a:ext cx="437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Also possible to construct a tree that includes network routers.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IP multicast!</a:t>
            </a:r>
          </a:p>
        </p:txBody>
      </p:sp>
      <p:cxnSp>
        <p:nvCxnSpPr>
          <p:cNvPr id="24" name="Straight Arrow Connector 23"/>
          <p:cNvCxnSpPr>
            <a:stCxn id="32" idx="5"/>
          </p:cNvCxnSpPr>
          <p:nvPr/>
        </p:nvCxnSpPr>
        <p:spPr>
          <a:xfrm>
            <a:off x="2116534" y="2939960"/>
            <a:ext cx="830686" cy="60760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72156" y="3480754"/>
            <a:ext cx="621193" cy="6681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72156" y="3870164"/>
            <a:ext cx="1295377" cy="39894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027061" y="4269111"/>
            <a:ext cx="1354731" cy="42337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48839" y="4497221"/>
            <a:ext cx="348458" cy="30079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472134" y="3870164"/>
            <a:ext cx="475086" cy="4044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462837" y="3578589"/>
            <a:ext cx="334460" cy="462411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Tree-based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4"/>
          </p:cNvCxnSpPr>
          <p:nvPr/>
        </p:nvCxnSpPr>
        <p:spPr>
          <a:xfrm flipH="1">
            <a:off x="4033590" y="3672114"/>
            <a:ext cx="177800" cy="11174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5"/>
          </p:cNvCxnSpPr>
          <p:nvPr/>
        </p:nvCxnSpPr>
        <p:spPr>
          <a:xfrm>
            <a:off x="4462837" y="3578589"/>
            <a:ext cx="1918954" cy="9669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7392" y="2086874"/>
            <a:ext cx="4627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Gill Sans Light" charset="0"/>
                <a:ea typeface="Gill Sans Light" charset="0"/>
                <a:cs typeface="Gill Sans Light" charset="0"/>
              </a:rPr>
              <a:t>What happens if a node fails? </a:t>
            </a:r>
          </a:p>
          <a:p>
            <a:r>
              <a:rPr lang="en-US" sz="20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Overhead of tree construction and repair.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5406" y="2044878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Gill Sans" charset="0"/>
                <a:ea typeface="Gill Sans" charset="0"/>
                <a:cs typeface="Gill Sans" charset="0"/>
              </a:rPr>
              <a:t>Sender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399" y="3611674"/>
            <a:ext cx="188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ill Sans" charset="0"/>
                <a:ea typeface="Gill Sans" charset="0"/>
                <a:cs typeface="Gill Sans" charset="0"/>
              </a:rPr>
              <a:t>TCP/UDP packets</a:t>
            </a:r>
          </a:p>
        </p:txBody>
      </p:sp>
    </p:spTree>
    <p:extLst>
      <p:ext uri="{BB962C8B-B14F-4D97-AF65-F5344CB8AC3E}">
        <p14:creationId xmlns:p14="http://schemas.microsoft.com/office/powerpoint/2010/main" val="5267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Third approach: Gossip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740" y="1957995"/>
            <a:ext cx="515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ill Sans Light" charset="0"/>
                <a:ea typeface="Gill Sans Light" charset="0"/>
                <a:cs typeface="Gill Sans Light" charset="0"/>
              </a:rPr>
              <a:t>Transmit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to b random targets.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Third approach: Gossip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9" idx="7"/>
          </p:cNvCxnSpPr>
          <p:nvPr/>
        </p:nvCxnSpPr>
        <p:spPr>
          <a:xfrm flipH="1">
            <a:off x="2472134" y="3578589"/>
            <a:ext cx="1487809" cy="6959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5"/>
          </p:cNvCxnSpPr>
          <p:nvPr/>
        </p:nvCxnSpPr>
        <p:spPr>
          <a:xfrm>
            <a:off x="4462837" y="3578589"/>
            <a:ext cx="1918954" cy="9669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0" idx="2"/>
          </p:cNvCxnSpPr>
          <p:nvPr/>
        </p:nvCxnSpPr>
        <p:spPr>
          <a:xfrm>
            <a:off x="2472134" y="4726149"/>
            <a:ext cx="1369658" cy="297657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22" idx="7"/>
          </p:cNvCxnSpPr>
          <p:nvPr/>
        </p:nvCxnSpPr>
        <p:spPr>
          <a:xfrm flipH="1">
            <a:off x="1255737" y="4726149"/>
            <a:ext cx="713503" cy="825544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48690" y="5458168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66990" y="2746513"/>
            <a:ext cx="410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Other nodes do the same when they receive </a:t>
            </a:r>
            <a:r>
              <a:rPr lang="en-US" sz="2000">
                <a:latin typeface="Gill Sans Light" charset="0"/>
                <a:ea typeface="Gill Sans Light" charset="0"/>
                <a:cs typeface="Gill Sans Light" charset="0"/>
              </a:rPr>
              <a:t>a message.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7740" y="1957995"/>
            <a:ext cx="515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ill Sans Light" charset="0"/>
                <a:ea typeface="Gill Sans Light" charset="0"/>
                <a:cs typeface="Gill Sans Light" charset="0"/>
              </a:rPr>
              <a:t>Transmit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to b random targets.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Third approach: Gossip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9" idx="7"/>
          </p:cNvCxnSpPr>
          <p:nvPr/>
        </p:nvCxnSpPr>
        <p:spPr>
          <a:xfrm flipH="1">
            <a:off x="2472134" y="3578589"/>
            <a:ext cx="1487809" cy="6959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5"/>
          </p:cNvCxnSpPr>
          <p:nvPr/>
        </p:nvCxnSpPr>
        <p:spPr>
          <a:xfrm>
            <a:off x="4462837" y="3578589"/>
            <a:ext cx="1918954" cy="9669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0" idx="2"/>
          </p:cNvCxnSpPr>
          <p:nvPr/>
        </p:nvCxnSpPr>
        <p:spPr>
          <a:xfrm>
            <a:off x="2472134" y="4726149"/>
            <a:ext cx="1369658" cy="297657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22" idx="7"/>
          </p:cNvCxnSpPr>
          <p:nvPr/>
        </p:nvCxnSpPr>
        <p:spPr>
          <a:xfrm flipH="1">
            <a:off x="1255737" y="4726149"/>
            <a:ext cx="713503" cy="825544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48690" y="5458168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66990" y="2746513"/>
            <a:ext cx="4102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Other nodes do the same when they receive </a:t>
            </a:r>
            <a:r>
              <a:rPr lang="en-US" sz="2000">
                <a:latin typeface="Gill Sans Light" charset="0"/>
                <a:ea typeface="Gill Sans Light" charset="0"/>
                <a:cs typeface="Gill Sans Light" charset="0"/>
              </a:rPr>
              <a:t>a message.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66990" y="4828971"/>
            <a:ext cx="1814801" cy="261682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5"/>
            <a:endCxn id="26" idx="1"/>
          </p:cNvCxnSpPr>
          <p:nvPr/>
        </p:nvCxnSpPr>
        <p:spPr>
          <a:xfrm>
            <a:off x="4448839" y="5249595"/>
            <a:ext cx="1325905" cy="910901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0591" y="6066971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47943" y="5864568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22114" y="4109404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 flipV="1">
            <a:off x="7092992" y="4428719"/>
            <a:ext cx="629122" cy="275772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5"/>
          </p:cNvCxnSpPr>
          <p:nvPr/>
        </p:nvCxnSpPr>
        <p:spPr>
          <a:xfrm>
            <a:off x="6988839" y="4918273"/>
            <a:ext cx="418714" cy="989837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7740" y="1957995"/>
            <a:ext cx="515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ill Sans Light" charset="0"/>
                <a:ea typeface="Gill Sans Light" charset="0"/>
                <a:cs typeface="Gill Sans Light" charset="0"/>
              </a:rPr>
              <a:t>Transmit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to b random targets.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67" y="1759183"/>
            <a:ext cx="8629576" cy="327050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Gill Sans" charset="0"/>
                <a:ea typeface="Gill Sans" charset="0"/>
                <a:cs typeface="Gill Sans" charset="0"/>
              </a:rPr>
              <a:t>Wrap up Multicast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Chapter 15.4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Tree-based multicast and Gossip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Gill Sans" charset="0"/>
                <a:ea typeface="Gill Sans" charset="0"/>
                <a:cs typeface="Gill Sans" charset="0"/>
              </a:rPr>
              <a:t>Mutual Exclusion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Chapter 15.2</a:t>
            </a: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002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Third approach: Gossip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9" idx="7"/>
          </p:cNvCxnSpPr>
          <p:nvPr/>
        </p:nvCxnSpPr>
        <p:spPr>
          <a:xfrm flipH="1">
            <a:off x="2472134" y="3578589"/>
            <a:ext cx="1487809" cy="6959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5"/>
          </p:cNvCxnSpPr>
          <p:nvPr/>
        </p:nvCxnSpPr>
        <p:spPr>
          <a:xfrm>
            <a:off x="4462837" y="3578589"/>
            <a:ext cx="1918954" cy="9669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0" idx="2"/>
          </p:cNvCxnSpPr>
          <p:nvPr/>
        </p:nvCxnSpPr>
        <p:spPr>
          <a:xfrm>
            <a:off x="2472134" y="4726149"/>
            <a:ext cx="1369658" cy="297657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22" idx="7"/>
          </p:cNvCxnSpPr>
          <p:nvPr/>
        </p:nvCxnSpPr>
        <p:spPr>
          <a:xfrm flipH="1">
            <a:off x="1255737" y="4726149"/>
            <a:ext cx="713503" cy="825544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48690" y="5458168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92686" y="1374494"/>
            <a:ext cx="48502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No “tree-construction” overhead.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More efficient than unicasting to all receivers.</a:t>
            </a:r>
          </a:p>
          <a:p>
            <a:r>
              <a:rPr lang="en-US" sz="2000" i="1" dirty="0">
                <a:latin typeface="Gill Sans Light" charset="0"/>
                <a:ea typeface="Gill Sans Light" charset="0"/>
                <a:cs typeface="Gill Sans Light" charset="0"/>
              </a:rPr>
              <a:t>Also known as “epidemic multicast”.</a:t>
            </a:r>
          </a:p>
          <a:p>
            <a:r>
              <a:rPr lang="en-US" sz="2000" i="1" dirty="0">
                <a:solidFill>
                  <a:srgbClr val="C00000"/>
                </a:solidFill>
                <a:latin typeface="Gill Sans Light" charset="0"/>
                <a:ea typeface="Gill Sans Light" charset="0"/>
                <a:cs typeface="Gill Sans Light" charset="0"/>
              </a:rPr>
              <a:t>Probabilistic in nature – no hard guarantees. </a:t>
            </a:r>
            <a:r>
              <a:rPr lang="en-US" sz="2000" i="1" dirty="0">
                <a:latin typeface="Gill Sans Light" charset="0"/>
                <a:ea typeface="Gill Sans Light" charset="0"/>
                <a:cs typeface="Gill Sans Light" charset="0"/>
              </a:rPr>
              <a:t>Good enough for many applications.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66990" y="4828971"/>
            <a:ext cx="1814801" cy="261682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5"/>
            <a:endCxn id="26" idx="1"/>
          </p:cNvCxnSpPr>
          <p:nvPr/>
        </p:nvCxnSpPr>
        <p:spPr>
          <a:xfrm>
            <a:off x="4448839" y="5249595"/>
            <a:ext cx="1325905" cy="910901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0591" y="6066971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47943" y="5864568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22114" y="4109404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 flipV="1">
            <a:off x="7092992" y="4428719"/>
            <a:ext cx="629122" cy="275772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5"/>
          </p:cNvCxnSpPr>
          <p:nvPr/>
        </p:nvCxnSpPr>
        <p:spPr>
          <a:xfrm>
            <a:off x="6988839" y="4918273"/>
            <a:ext cx="418714" cy="989837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Third approach: Gossip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9487" y="2394856"/>
            <a:ext cx="711200" cy="63862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65087" y="418104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41792" y="4704491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5790" y="3033485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81792" y="4373169"/>
            <a:ext cx="711200" cy="638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7" idx="4"/>
            <a:endCxn id="9" idx="0"/>
          </p:cNvCxnSpPr>
          <p:nvPr/>
        </p:nvCxnSpPr>
        <p:spPr>
          <a:xfrm>
            <a:off x="1865087" y="3033485"/>
            <a:ext cx="355600" cy="114756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2"/>
          </p:cNvCxnSpPr>
          <p:nvPr/>
        </p:nvCxnSpPr>
        <p:spPr>
          <a:xfrm>
            <a:off x="2042887" y="3033485"/>
            <a:ext cx="1812903" cy="319315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9" idx="7"/>
          </p:cNvCxnSpPr>
          <p:nvPr/>
        </p:nvCxnSpPr>
        <p:spPr>
          <a:xfrm flipH="1">
            <a:off x="2472134" y="3578589"/>
            <a:ext cx="1487809" cy="6959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5"/>
          </p:cNvCxnSpPr>
          <p:nvPr/>
        </p:nvCxnSpPr>
        <p:spPr>
          <a:xfrm>
            <a:off x="4462837" y="3578589"/>
            <a:ext cx="1918954" cy="9669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0" idx="2"/>
          </p:cNvCxnSpPr>
          <p:nvPr/>
        </p:nvCxnSpPr>
        <p:spPr>
          <a:xfrm>
            <a:off x="2472134" y="4726149"/>
            <a:ext cx="1369658" cy="297657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22" idx="7"/>
          </p:cNvCxnSpPr>
          <p:nvPr/>
        </p:nvCxnSpPr>
        <p:spPr>
          <a:xfrm flipH="1">
            <a:off x="1255737" y="4726149"/>
            <a:ext cx="713503" cy="825544"/>
          </a:xfrm>
          <a:prstGeom prst="straightConnector1">
            <a:avLst/>
          </a:prstGeom>
          <a:ln w="3810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48690" y="5458168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49629" y="1437494"/>
            <a:ext cx="5199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Used in many real-world systems: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Facebook’s distributed </a:t>
            </a:r>
            <a:r>
              <a:rPr lang="en-US" sz="2000" dirty="0" err="1">
                <a:latin typeface="Gill Sans Light" charset="0"/>
                <a:ea typeface="Gill Sans Light" charset="0"/>
                <a:cs typeface="Gill Sans Light" charset="0"/>
              </a:rPr>
              <a:t>datastore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 uses it to determine group membership and failures.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Bitcoin uses it to exchange transaction information between nodes.</a:t>
            </a:r>
          </a:p>
          <a:p>
            <a:r>
              <a:rPr lang="en-US" sz="2000" i="1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66990" y="4828971"/>
            <a:ext cx="1814801" cy="261682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5"/>
            <a:endCxn id="26" idx="1"/>
          </p:cNvCxnSpPr>
          <p:nvPr/>
        </p:nvCxnSpPr>
        <p:spPr>
          <a:xfrm>
            <a:off x="4448839" y="5249595"/>
            <a:ext cx="1325905" cy="910901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0591" y="6066971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47943" y="5864568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22114" y="4109404"/>
            <a:ext cx="711200" cy="6386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 flipV="1">
            <a:off x="7092992" y="4428719"/>
            <a:ext cx="629122" cy="275772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5"/>
          </p:cNvCxnSpPr>
          <p:nvPr/>
        </p:nvCxnSpPr>
        <p:spPr>
          <a:xfrm>
            <a:off x="6988839" y="4918273"/>
            <a:ext cx="418714" cy="989837"/>
          </a:xfrm>
          <a:prstGeom prst="straightConnector1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Multicast Summary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3182" y="1646237"/>
            <a:ext cx="8815871" cy="411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Multicast is an important communication mode in distributed systems.</a:t>
            </a:r>
          </a:p>
          <a:p>
            <a:endParaRPr lang="en-US" sz="800" dirty="0"/>
          </a:p>
          <a:p>
            <a:r>
              <a:rPr lang="en-US" sz="2400" dirty="0"/>
              <a:t>Applications may have different requirements:</a:t>
            </a:r>
          </a:p>
          <a:p>
            <a:pPr lvl="1"/>
            <a:r>
              <a:rPr lang="en-US" dirty="0"/>
              <a:t>Basic</a:t>
            </a:r>
          </a:p>
          <a:p>
            <a:pPr lvl="1"/>
            <a:r>
              <a:rPr lang="en-US" dirty="0"/>
              <a:t>Reliable</a:t>
            </a:r>
          </a:p>
          <a:p>
            <a:pPr lvl="1"/>
            <a:r>
              <a:rPr lang="en-US" dirty="0"/>
              <a:t>Ordered: FIFO, Causal, Total</a:t>
            </a:r>
          </a:p>
          <a:p>
            <a:pPr lvl="1"/>
            <a:r>
              <a:rPr lang="en-US" dirty="0"/>
              <a:t>Combinations of the above.</a:t>
            </a:r>
          </a:p>
          <a:p>
            <a:endParaRPr lang="en-US" sz="800" dirty="0"/>
          </a:p>
          <a:p>
            <a:r>
              <a:rPr lang="en-US" sz="2400" dirty="0"/>
              <a:t>Underlying mechanisms to spread the information: </a:t>
            </a:r>
          </a:p>
          <a:p>
            <a:pPr lvl="1"/>
            <a:r>
              <a:rPr lang="en-US" dirty="0"/>
              <a:t>Unicast to all receivers. </a:t>
            </a:r>
          </a:p>
          <a:p>
            <a:pPr lvl="1"/>
            <a:r>
              <a:rPr lang="en-US" dirty="0"/>
              <a:t>Tree-based multicast, and gossip: sender unicasts messages to only a subset of other processes, and they spread the message further. </a:t>
            </a:r>
          </a:p>
          <a:p>
            <a:pPr lvl="1"/>
            <a:r>
              <a:rPr lang="en-US" dirty="0"/>
              <a:t>Gossip is more scalable and more robust to process failures. </a:t>
            </a:r>
          </a:p>
          <a:p>
            <a:endParaRPr lang="en-US" dirty="0"/>
          </a:p>
          <a:p>
            <a:endParaRPr lang="en-US" sz="2200" dirty="0"/>
          </a:p>
          <a:p>
            <a:endParaRPr lang="en-US" altLang="x-none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410841"/>
            <a:ext cx="8629576" cy="3270501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Wrap up Multicast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Chapter 15.4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Tree-based multicast and Gossip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Gill Sans" charset="0"/>
                <a:ea typeface="Gill Sans" charset="0"/>
                <a:cs typeface="Gill Sans" charset="0"/>
              </a:rPr>
              <a:t>Mutual Exclusion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Chapter 15.2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Goal: reason about ways in which different processes in a distributed system can safely manipulate shared resources.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43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Why Mutual Exclusion?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Content Placeholder 54"/>
          <p:cNvSpPr>
            <a:spLocks noGrp="1"/>
          </p:cNvSpPr>
          <p:nvPr>
            <p:ph idx="1"/>
          </p:nvPr>
        </p:nvSpPr>
        <p:spPr>
          <a:xfrm>
            <a:off x="193181" y="1514731"/>
            <a:ext cx="8747617" cy="455168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hlink"/>
                </a:solidFill>
              </a:rPr>
              <a:t>Bank’</a:t>
            </a:r>
            <a:r>
              <a:rPr lang="en-US" altLang="ja-JP" sz="2600" dirty="0">
                <a:solidFill>
                  <a:schemeClr val="hlink"/>
                </a:solidFill>
              </a:rPr>
              <a:t>s Servers in the Cloud</a:t>
            </a:r>
            <a:r>
              <a:rPr lang="en-US" altLang="ja-JP" sz="2600" dirty="0"/>
              <a:t>:  Two of your customers make simultaneous deposits of $10,000 into your bank account, each from a separate ATM. </a:t>
            </a:r>
          </a:p>
          <a:p>
            <a:pPr lvl="1"/>
            <a:r>
              <a:rPr lang="en-US" sz="2600" dirty="0"/>
              <a:t>Both ATMs read initial amount of $1000 concurrently from the bank</a:t>
            </a:r>
            <a:r>
              <a:rPr lang="ja-JP" altLang="en-US" sz="2600" dirty="0"/>
              <a:t>’</a:t>
            </a:r>
            <a:r>
              <a:rPr lang="en-US" altLang="ja-JP" sz="2600" dirty="0"/>
              <a:t>s cloud server</a:t>
            </a:r>
          </a:p>
          <a:p>
            <a:pPr lvl="1"/>
            <a:r>
              <a:rPr lang="en-US" sz="2600" dirty="0"/>
              <a:t>Both ATMs add $10,000 to this amount (locally at the ATM)</a:t>
            </a:r>
          </a:p>
          <a:p>
            <a:pPr lvl="1"/>
            <a:r>
              <a:rPr lang="en-US" sz="2600" dirty="0"/>
              <a:t>Both write the final amount to the server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What</a:t>
            </a:r>
            <a:r>
              <a:rPr lang="ja-JP" altLang="en-US" sz="2600" dirty="0">
                <a:solidFill>
                  <a:srgbClr val="C00000"/>
                </a:solidFill>
              </a:rPr>
              <a:t>’</a:t>
            </a:r>
            <a:r>
              <a:rPr lang="en-US" altLang="ja-JP" sz="2600" dirty="0">
                <a:solidFill>
                  <a:srgbClr val="C00000"/>
                </a:solidFill>
              </a:rPr>
              <a:t>s wrong?</a:t>
            </a:r>
          </a:p>
          <a:p>
            <a:pPr lvl="1"/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124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Why Mutual Exclusion?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Content Placeholder 54"/>
          <p:cNvSpPr>
            <a:spLocks noGrp="1"/>
          </p:cNvSpPr>
          <p:nvPr>
            <p:ph idx="1"/>
          </p:nvPr>
        </p:nvSpPr>
        <p:spPr>
          <a:xfrm>
            <a:off x="193181" y="1514731"/>
            <a:ext cx="8747617" cy="455168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hlink"/>
                </a:solidFill>
              </a:rPr>
              <a:t>Bank’</a:t>
            </a:r>
            <a:r>
              <a:rPr lang="en-US" altLang="ja-JP" sz="2600" dirty="0">
                <a:solidFill>
                  <a:schemeClr val="hlink"/>
                </a:solidFill>
              </a:rPr>
              <a:t>s Servers in the Cloud</a:t>
            </a:r>
            <a:r>
              <a:rPr lang="en-US" altLang="ja-JP" sz="2600" dirty="0"/>
              <a:t>:  Two of your customers make simultaneous deposits of $10,000 into your bank account, each from a separate ATM. </a:t>
            </a:r>
          </a:p>
          <a:p>
            <a:pPr lvl="1"/>
            <a:r>
              <a:rPr lang="en-US" sz="2600" dirty="0"/>
              <a:t>Both ATMs read initial amount of $1000 concurrently from the bank</a:t>
            </a:r>
            <a:r>
              <a:rPr lang="ja-JP" altLang="en-US" sz="2600" dirty="0"/>
              <a:t>’</a:t>
            </a:r>
            <a:r>
              <a:rPr lang="en-US" altLang="ja-JP" sz="2600" dirty="0"/>
              <a:t>s cloud server</a:t>
            </a:r>
          </a:p>
          <a:p>
            <a:pPr lvl="1"/>
            <a:r>
              <a:rPr lang="en-US" sz="2600" dirty="0"/>
              <a:t>Both ATMs add $10,000 to this amount (locally at the ATM)</a:t>
            </a:r>
          </a:p>
          <a:p>
            <a:pPr lvl="1"/>
            <a:r>
              <a:rPr lang="en-US" sz="2600" dirty="0"/>
              <a:t>Both write the final amount to the server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ea typeface="ＭＳ Ｐゴシック" charset="0"/>
              </a:rPr>
              <a:t>You lost $10,000!</a:t>
            </a:r>
          </a:p>
          <a:p>
            <a:r>
              <a:rPr lang="en-US" sz="2600" dirty="0">
                <a:solidFill>
                  <a:srgbClr val="C00000"/>
                </a:solidFill>
                <a:ea typeface="ＭＳ Ｐゴシック" charset="0"/>
              </a:rPr>
              <a:t>The ATMs need </a:t>
            </a:r>
            <a:r>
              <a:rPr lang="en-US" sz="2600" i="1" dirty="0">
                <a:solidFill>
                  <a:srgbClr val="0070C0"/>
                </a:solidFill>
                <a:ea typeface="ＭＳ Ｐゴシック" charset="0"/>
              </a:rPr>
              <a:t>mutually exclusive </a:t>
            </a:r>
            <a:r>
              <a:rPr lang="en-US" sz="2600" dirty="0">
                <a:solidFill>
                  <a:srgbClr val="C00000"/>
                </a:solidFill>
                <a:ea typeface="ＭＳ Ｐゴシック" charset="0"/>
              </a:rPr>
              <a:t>access to your  account entry at the server </a:t>
            </a:r>
          </a:p>
          <a:p>
            <a:pPr lvl="1"/>
            <a:r>
              <a:rPr lang="en-US" sz="2600" dirty="0">
                <a:ea typeface="ＭＳ Ｐゴシック" charset="0"/>
              </a:rPr>
              <a:t>or, mutually exclusive access to executing the code that modifies the account entry.</a:t>
            </a:r>
          </a:p>
          <a:p>
            <a:endParaRPr lang="en-US" sz="2600" dirty="0">
              <a:solidFill>
                <a:srgbClr val="C00000"/>
              </a:solidFill>
              <a:ea typeface="ＭＳ Ｐゴシック" charset="0"/>
            </a:endParaRPr>
          </a:p>
          <a:p>
            <a:pPr lvl="1"/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69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More uses of mutual exclusion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7560" y="2306320"/>
            <a:ext cx="8950819" cy="4551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rgbClr val="C00000"/>
                </a:solidFill>
              </a:rPr>
              <a:t>Distributed file systems</a:t>
            </a:r>
          </a:p>
          <a:p>
            <a:pPr lvl="1"/>
            <a:r>
              <a:rPr lang="en-US" sz="2600" dirty="0"/>
              <a:t>Locking of files and directories</a:t>
            </a:r>
          </a:p>
          <a:p>
            <a:r>
              <a:rPr lang="en-US" sz="2600" dirty="0">
                <a:solidFill>
                  <a:srgbClr val="660066"/>
                </a:solidFill>
              </a:rPr>
              <a:t>Accessing objects</a:t>
            </a:r>
            <a:r>
              <a:rPr lang="en-US" sz="2600" dirty="0"/>
              <a:t> in a safe and consistent way</a:t>
            </a:r>
          </a:p>
          <a:p>
            <a:pPr lvl="1"/>
            <a:r>
              <a:rPr lang="en-US" sz="2600" dirty="0"/>
              <a:t>Ensure at most one server has access to object at any point of time</a:t>
            </a:r>
          </a:p>
          <a:p>
            <a:r>
              <a:rPr lang="en-US" sz="2600" dirty="0">
                <a:solidFill>
                  <a:srgbClr val="0000FF"/>
                </a:solidFill>
              </a:rPr>
              <a:t>In industry</a:t>
            </a:r>
          </a:p>
          <a:p>
            <a:pPr lvl="1"/>
            <a:r>
              <a:rPr lang="en-US" sz="2600" dirty="0"/>
              <a:t>Chubby is Google’s locking service</a:t>
            </a:r>
          </a:p>
        </p:txBody>
      </p:sp>
    </p:spTree>
    <p:extLst>
      <p:ext uri="{BB962C8B-B14F-4D97-AF65-F5344CB8AC3E}">
        <p14:creationId xmlns:p14="http://schemas.microsoft.com/office/powerpoint/2010/main" val="11480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233589"/>
            <a:ext cx="956041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Problem Statement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Critical Section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Problem: 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Piece of code (at all processes) for which we need to ensure there is </a:t>
            </a:r>
            <a:r>
              <a:rPr lang="en-US" sz="2800" u="sng" dirty="0">
                <a:ea typeface="ＭＳ Ｐゴシック" charset="0"/>
              </a:rPr>
              <a:t>at most one process</a:t>
            </a:r>
            <a:r>
              <a:rPr lang="en-US" sz="2800" dirty="0">
                <a:ea typeface="ＭＳ Ｐゴシック" charset="0"/>
              </a:rPr>
              <a:t> executing it at any point of time.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endParaRPr lang="en-US" dirty="0">
              <a:ea typeface="ＭＳ Ｐゴシック" charset="0"/>
            </a:endParaRP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Each process can call three functions</a:t>
            </a:r>
          </a:p>
          <a:p>
            <a:pPr lvl="1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 enter() </a:t>
            </a:r>
            <a:r>
              <a:rPr lang="en-US" sz="2800" dirty="0">
                <a:ea typeface="ＭＳ Ｐゴシック" charset="0"/>
              </a:rPr>
              <a:t>to enter the critical section (CS)</a:t>
            </a:r>
          </a:p>
          <a:p>
            <a:pPr lvl="1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ea typeface="ＭＳ Ｐゴシック" charset="0"/>
              </a:rPr>
              <a:t>AccessResource</a:t>
            </a:r>
            <a:r>
              <a:rPr lang="en-US" sz="2800" dirty="0">
                <a:solidFill>
                  <a:schemeClr val="hlink"/>
                </a:solidFill>
                <a:ea typeface="ＭＳ Ｐゴシック" charset="0"/>
              </a:rPr>
              <a:t>()</a:t>
            </a:r>
            <a:r>
              <a:rPr lang="en-US" sz="2800" dirty="0">
                <a:ea typeface="ＭＳ Ｐゴシック" charset="0"/>
              </a:rPr>
              <a:t> to run the critical section code</a:t>
            </a:r>
          </a:p>
          <a:p>
            <a:pPr lvl="1">
              <a:buClr>
                <a:schemeClr val="tx1"/>
              </a:buClr>
              <a:buSzPct val="120000"/>
              <a:buFont typeface="Arial"/>
              <a:buChar char="•"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exit() </a:t>
            </a:r>
            <a:r>
              <a:rPr lang="en-US" sz="2800" dirty="0">
                <a:ea typeface="ＭＳ Ｐゴシック" charset="0"/>
              </a:rPr>
              <a:t>to exit the critical section </a:t>
            </a:r>
          </a:p>
          <a:p>
            <a:pPr marL="57169" indent="0">
              <a:buClr>
                <a:srgbClr val="037C03"/>
              </a:buClr>
              <a:buSzPct val="120000"/>
              <a:buNone/>
            </a:pPr>
            <a:r>
              <a:rPr lang="en-US" dirty="0">
                <a:ea typeface="ＭＳ Ｐゴシック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154" y="1782082"/>
            <a:ext cx="3886200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ATM1: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	enter();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      // </a:t>
            </a:r>
            <a:r>
              <a:rPr lang="en-US" sz="2000" dirty="0" err="1">
                <a:solidFill>
                  <a:srgbClr val="0070C0"/>
                </a:solidFill>
              </a:rPr>
              <a:t>AccessResource</a:t>
            </a:r>
            <a:r>
              <a:rPr lang="en-US" sz="2000" dirty="0">
                <a:solidFill>
                  <a:srgbClr val="0070C0"/>
                </a:solidFill>
              </a:rPr>
              <a:t>()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obtain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add in deposit;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update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     // </a:t>
            </a:r>
            <a:r>
              <a:rPr lang="en-US" sz="2000" dirty="0" err="1">
                <a:solidFill>
                  <a:srgbClr val="0070C0"/>
                </a:solidFill>
              </a:rPr>
              <a:t>AccessResource</a:t>
            </a:r>
            <a:r>
              <a:rPr lang="en-US" sz="2000" dirty="0">
                <a:solidFill>
                  <a:srgbClr val="0070C0"/>
                </a:solidFill>
              </a:rPr>
              <a:t>() end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exit(); </a:t>
            </a:r>
            <a:r>
              <a:rPr lang="en-US" sz="2000" dirty="0"/>
              <a:t>	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1936" y="1782082"/>
            <a:ext cx="3810000" cy="309100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ATM2: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enter();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   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AccessResource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()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obtain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add in deposit;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update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  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AccessResource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() end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	exit(); </a:t>
            </a:r>
            <a:r>
              <a:rPr lang="en-US" sz="2000" dirty="0"/>
              <a:t>	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67051" y="2267357"/>
            <a:ext cx="0" cy="33807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3183" y="3206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Our bank example</a:t>
            </a:r>
          </a:p>
        </p:txBody>
      </p:sp>
    </p:spTree>
    <p:extLst>
      <p:ext uri="{BB962C8B-B14F-4D97-AF65-F5344CB8AC3E}">
        <p14:creationId xmlns:p14="http://schemas.microsoft.com/office/powerpoint/2010/main" val="6444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/>
          <a:lstStyle/>
          <a:p>
            <a:r>
              <a:rPr lang="en-US" dirty="0"/>
              <a:t>Mutual exclusion for a single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37C03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If all processes are running in one OS on a machine (or VM):</a:t>
            </a:r>
          </a:p>
          <a:p>
            <a:pPr lvl="1">
              <a:buClr>
                <a:srgbClr val="037C03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Semaphores</a:t>
            </a:r>
          </a:p>
          <a:p>
            <a:pPr lvl="1">
              <a:buClr>
                <a:srgbClr val="037C03"/>
              </a:buClr>
              <a:buSzPct val="120000"/>
              <a:buFont typeface="Arial"/>
              <a:buChar char="•"/>
            </a:pPr>
            <a:r>
              <a:rPr lang="en-US" sz="2800" dirty="0" err="1">
                <a:ea typeface="ＭＳ Ｐゴシック" charset="0"/>
              </a:rPr>
              <a:t>Mutexes</a:t>
            </a:r>
            <a:endParaRPr lang="en-US" sz="2800" dirty="0">
              <a:ea typeface="ＭＳ Ｐゴシック" charset="0"/>
            </a:endParaRPr>
          </a:p>
          <a:p>
            <a:pPr lvl="1">
              <a:buClr>
                <a:srgbClr val="037C03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Condition variables</a:t>
            </a:r>
          </a:p>
          <a:p>
            <a:pPr lvl="1">
              <a:buClr>
                <a:srgbClr val="037C03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Monitors</a:t>
            </a:r>
          </a:p>
          <a:p>
            <a:pPr lvl="1">
              <a:buClr>
                <a:srgbClr val="037C03"/>
              </a:buClr>
              <a:buSzPct val="120000"/>
              <a:buFont typeface="Arial"/>
              <a:buChar char="•"/>
            </a:pPr>
            <a:r>
              <a:rPr lang="mr-IN" sz="2800" dirty="0">
                <a:ea typeface="ＭＳ Ｐゴシック" charset="0"/>
              </a:rPr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Recap: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808063"/>
            <a:ext cx="8950818" cy="4737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Useful communication mode in distributed systems: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Writing an object across replica servers.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Group messaging.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mr-IN" sz="2000" dirty="0"/>
              <a:t>…</a:t>
            </a:r>
            <a:r>
              <a:rPr lang="en-US" sz="2000" dirty="0"/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Basic multicast (B-multicast): unicast send to each process in the group.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Does not guarantee consistent message delivery if sender fails.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Reliable multicast (R-</a:t>
            </a:r>
            <a:r>
              <a:rPr lang="en-US" sz="2400" dirty="0" err="1"/>
              <a:t>mulicast</a:t>
            </a:r>
            <a:r>
              <a:rPr lang="en-US" sz="2400" dirty="0"/>
              <a:t>):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Defined by three properties: </a:t>
            </a:r>
            <a:r>
              <a:rPr lang="en-US" sz="2000" i="1" dirty="0"/>
              <a:t>integrity, validity, agreement</a:t>
            </a:r>
            <a:r>
              <a:rPr lang="en-US" sz="2000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If some correct process multicasts a message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dirty="0"/>
              <a:t>, then all other correct processes deliver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dirty="0"/>
              <a:t> (exactly once).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When a process receives a message ‘m’ for the first time, it re-multicasts it again to other processes in the group.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/>
          <a:lstStyle/>
          <a:p>
            <a:r>
              <a:rPr lang="en-US" dirty="0"/>
              <a:t>Processes Sharing an OS: 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94" y="1860690"/>
            <a:ext cx="8433835" cy="34833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Semaphore == an integer that can only be accessed via two special functions</a:t>
            </a:r>
          </a:p>
          <a:p>
            <a:pPr>
              <a:lnSpc>
                <a:spcPct val="100000"/>
              </a:lnSpc>
              <a:defRPr/>
            </a:pPr>
            <a:r>
              <a:rPr lang="en-US" sz="2200" dirty="0">
                <a:ea typeface="ＭＳ Ｐゴシック" charset="0"/>
                <a:cs typeface="ＭＳ Ｐゴシック" charset="0"/>
              </a:rPr>
              <a:t>Semaphore S=1; // Max number of allowed accessors.</a:t>
            </a:r>
          </a:p>
          <a:p>
            <a:pPr marL="321961" lvl="1" indent="0">
              <a:lnSpc>
                <a:spcPct val="80000"/>
              </a:lnSpc>
              <a:buNone/>
              <a:defRPr/>
            </a:pPr>
            <a:endParaRPr lang="en-US" sz="800" dirty="0">
              <a:ea typeface="ＭＳ Ｐゴシック" charset="0"/>
              <a:cs typeface="ＭＳ Ｐゴシック" charset="0"/>
            </a:endParaRPr>
          </a:p>
          <a:p>
            <a:pPr marL="457200" lvl="1" indent="-135239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rgbClr val="C00000"/>
                </a:solidFill>
                <a:latin typeface="Gill Sans" charset="0"/>
                <a:ea typeface="Gill Sans" charset="0"/>
                <a:cs typeface="Gill Sans" charset="0"/>
              </a:rPr>
              <a:t>wait(S) (or P(S) or down(S)): </a:t>
            </a:r>
          </a:p>
          <a:p>
            <a:pPr marL="779160" lvl="2" indent="0">
              <a:lnSpc>
                <a:spcPct val="80000"/>
              </a:lnSpc>
              <a:buNone/>
              <a:defRPr/>
            </a:pPr>
            <a:r>
              <a:rPr lang="en-US" sz="2200" i="1" dirty="0"/>
              <a:t>while(1) { // each execution of the while loop is </a:t>
            </a:r>
            <a:r>
              <a:rPr lang="en-US" sz="2200" i="1" u="sng" dirty="0"/>
              <a:t>atomic</a:t>
            </a:r>
            <a:endParaRPr lang="en-US" sz="2200" i="1" dirty="0"/>
          </a:p>
          <a:p>
            <a:pPr marL="779160" lvl="2" indent="0">
              <a:lnSpc>
                <a:spcPct val="80000"/>
              </a:lnSpc>
              <a:buNone/>
              <a:defRPr/>
            </a:pPr>
            <a:r>
              <a:rPr lang="en-US" sz="2200" i="1" dirty="0"/>
              <a:t>	if (S &gt; 0) {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200" i="1" dirty="0"/>
              <a:t>		     S--;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200" i="1" dirty="0"/>
              <a:t>		     break;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200" i="1" dirty="0"/>
              <a:t>           }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200" i="1" dirty="0"/>
              <a:t>}</a:t>
            </a:r>
          </a:p>
          <a:p>
            <a:pPr marL="457200" lvl="1" indent="-135240">
              <a:lnSpc>
                <a:spcPct val="80000"/>
              </a:lnSpc>
              <a:buNone/>
              <a:defRPr/>
            </a:pPr>
            <a:r>
              <a:rPr lang="en-US" sz="2200" dirty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signal(S) (or V(S) or up(s)): 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200" i="1" dirty="0"/>
              <a:t>   S++; // </a:t>
            </a:r>
            <a:r>
              <a:rPr lang="en-US" sz="2200" i="1" u="sng" dirty="0"/>
              <a:t>atomic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2585" y="4179219"/>
            <a:ext cx="103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Gill Sans Light" charset="0"/>
                <a:ea typeface="Gill Sans Light" charset="0"/>
                <a:cs typeface="Gill Sans Light" charset="0"/>
              </a:rPr>
              <a:t>enter()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43993" y="5790173"/>
            <a:ext cx="835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Gill Sans Light" charset="0"/>
                <a:ea typeface="Gill Sans Light" charset="0"/>
                <a:cs typeface="Gill Sans Light" charset="0"/>
              </a:rPr>
              <a:t>exit()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04588" y="4416632"/>
            <a:ext cx="2860439" cy="1835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2200" i="1">
                <a:ea typeface="ＭＳ Ｐゴシック" charset="0"/>
              </a:rPr>
              <a:t>Atomic </a:t>
            </a:r>
            <a:r>
              <a:rPr lang="en-US" sz="2200">
                <a:ea typeface="ＭＳ Ｐゴシック" charset="0"/>
              </a:rPr>
              <a:t>operations are supported </a:t>
            </a:r>
            <a:r>
              <a:rPr lang="en-US" sz="2200" dirty="0">
                <a:ea typeface="ＭＳ Ｐゴシック" charset="0"/>
              </a:rPr>
              <a:t>via hardware instructions such as compare-and-swap, test-and-set, etc.</a:t>
            </a:r>
          </a:p>
        </p:txBody>
      </p:sp>
    </p:spTree>
    <p:extLst>
      <p:ext uri="{BB962C8B-B14F-4D97-AF65-F5344CB8AC3E}">
        <p14:creationId xmlns:p14="http://schemas.microsoft.com/office/powerpoint/2010/main" val="19017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154" y="1782082"/>
            <a:ext cx="3886200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ATM1: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	enter();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      // </a:t>
            </a:r>
            <a:r>
              <a:rPr lang="en-US" sz="2000" dirty="0" err="1">
                <a:solidFill>
                  <a:srgbClr val="0070C0"/>
                </a:solidFill>
              </a:rPr>
              <a:t>AccessResource</a:t>
            </a:r>
            <a:r>
              <a:rPr lang="en-US" sz="2000" dirty="0">
                <a:solidFill>
                  <a:srgbClr val="0070C0"/>
                </a:solidFill>
              </a:rPr>
              <a:t>()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obtain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add in deposit;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update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     // </a:t>
            </a:r>
            <a:r>
              <a:rPr lang="en-US" sz="2000" dirty="0" err="1">
                <a:solidFill>
                  <a:srgbClr val="0070C0"/>
                </a:solidFill>
              </a:rPr>
              <a:t>AccessResource</a:t>
            </a:r>
            <a:r>
              <a:rPr lang="en-US" sz="2000" dirty="0">
                <a:solidFill>
                  <a:srgbClr val="0070C0"/>
                </a:solidFill>
              </a:rPr>
              <a:t>() end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exit(); </a:t>
            </a:r>
            <a:r>
              <a:rPr lang="en-US" sz="2000" dirty="0"/>
              <a:t>	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1936" y="1782082"/>
            <a:ext cx="3810000" cy="309100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ATM2: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enter();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   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AccessResource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()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obtain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add in deposit;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update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  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AccessResource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() end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	exit(); 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67051" y="2267357"/>
            <a:ext cx="0" cy="33807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3183" y="3206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Our bank example</a:t>
            </a:r>
          </a:p>
        </p:txBody>
      </p:sp>
    </p:spTree>
    <p:extLst>
      <p:ext uri="{BB962C8B-B14F-4D97-AF65-F5344CB8AC3E}">
        <p14:creationId xmlns:p14="http://schemas.microsoft.com/office/powerpoint/2010/main" val="8105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6154" y="1782082"/>
            <a:ext cx="3886200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ATM1: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	wait(S);   //enter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      // </a:t>
            </a:r>
            <a:r>
              <a:rPr lang="en-US" sz="2000" dirty="0" err="1">
                <a:solidFill>
                  <a:srgbClr val="0070C0"/>
                </a:solidFill>
              </a:rPr>
              <a:t>AccessResource</a:t>
            </a:r>
            <a:r>
              <a:rPr lang="en-US" sz="2000" dirty="0">
                <a:solidFill>
                  <a:srgbClr val="0070C0"/>
                </a:solidFill>
              </a:rPr>
              <a:t>()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obtain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add in deposit;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	update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70C0"/>
                </a:solidFill>
              </a:rPr>
              <a:t>     // </a:t>
            </a:r>
            <a:r>
              <a:rPr lang="en-US" sz="2000" dirty="0" err="1">
                <a:solidFill>
                  <a:srgbClr val="0070C0"/>
                </a:solidFill>
              </a:rPr>
              <a:t>AccessResource</a:t>
            </a:r>
            <a:r>
              <a:rPr lang="en-US" sz="2000" dirty="0">
                <a:solidFill>
                  <a:srgbClr val="0070C0"/>
                </a:solidFill>
              </a:rPr>
              <a:t>() end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B050"/>
                </a:solidFill>
              </a:rPr>
              <a:t>signal(S); // exit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1936" y="1782082"/>
            <a:ext cx="3810000" cy="309100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ATM2: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C00000"/>
                </a:solidFill>
              </a:rPr>
              <a:t>wait(S);  //enter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   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AccessResource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()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obtain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add in deposit;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	update bank amount;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    //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AccessResource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() end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B050"/>
                </a:solidFill>
              </a:rPr>
              <a:t>	signal(S); // exit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67051" y="2267357"/>
            <a:ext cx="0" cy="33807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93183" y="3206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Our bank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333" y="1621026"/>
            <a:ext cx="3346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Gill Sans" charset="0"/>
                <a:ea typeface="Gill Sans" charset="0"/>
                <a:cs typeface="Gill Sans" charset="0"/>
              </a:rPr>
              <a:t>Semaphore S=1; // shared</a:t>
            </a:r>
          </a:p>
          <a:p>
            <a:endParaRPr lang="en-US" sz="2400" dirty="0">
              <a:solidFill>
                <a:srgbClr val="7030A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Mutual exclusion in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99" y="2314157"/>
            <a:ext cx="8146382" cy="4351338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Processes communicating by passing messages.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endParaRPr lang="en-US" dirty="0">
              <a:ea typeface="ＭＳ Ｐゴシック" charset="0"/>
            </a:endParaRP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Cannot share variables like semaphores!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endParaRPr lang="en-US" dirty="0">
              <a:ea typeface="ＭＳ Ｐゴシック" charset="0"/>
            </a:endParaRP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i="1" dirty="0">
                <a:ea typeface="ＭＳ Ｐゴシック" charset="0"/>
              </a:rPr>
              <a:t>How do we support mutual exclusion in a distributed system?</a:t>
            </a:r>
          </a:p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endParaRPr lang="en-US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Mutual exclusion in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99" y="1921877"/>
            <a:ext cx="8146382" cy="4351338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Our focus today: Classical algorithms for mutual exclusion in distributed systems. 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Central server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Ring-based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ea typeface="ＭＳ Ｐゴシック" charset="0"/>
              </a:rPr>
              <a:t>Ricart-Agrawala</a:t>
            </a:r>
            <a:r>
              <a:rPr lang="en-US" sz="2800" dirty="0">
                <a:ea typeface="ＭＳ Ｐゴシック" charset="0"/>
              </a:rPr>
              <a:t>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ea typeface="ＭＳ Ｐゴシック" charset="0"/>
              </a:rPr>
              <a:t>Maekawa</a:t>
            </a:r>
            <a:r>
              <a:rPr lang="en-US" sz="2800" dirty="0">
                <a:ea typeface="ＭＳ Ｐゴシック" charset="0"/>
              </a:rPr>
              <a:t> Algorithm </a:t>
            </a:r>
          </a:p>
        </p:txBody>
      </p:sp>
    </p:spTree>
    <p:extLst>
      <p:ext uri="{BB962C8B-B14F-4D97-AF65-F5344CB8AC3E}">
        <p14:creationId xmlns:p14="http://schemas.microsoft.com/office/powerpoint/2010/main" val="19807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/>
          <a:lstStyle/>
          <a:p>
            <a:r>
              <a:rPr lang="en-US" dirty="0"/>
              <a:t>Mutual Exclusion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22" y="1883682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Need to guarantee 3 properties: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en-US" sz="2800" dirty="0">
                <a:solidFill>
                  <a:schemeClr val="hlink"/>
                </a:solidFill>
                <a:ea typeface="ＭＳ Ｐゴシック" charset="0"/>
              </a:rPr>
              <a:t>Safety </a:t>
            </a:r>
            <a:r>
              <a:rPr lang="en-US" sz="2800" dirty="0">
                <a:ea typeface="ＭＳ Ｐゴシック" charset="0"/>
              </a:rPr>
              <a:t>(essential):</a:t>
            </a:r>
          </a:p>
          <a:p>
            <a:pPr lvl="2">
              <a:buClr>
                <a:schemeClr val="tx1"/>
              </a:buClr>
              <a:buSzPct val="120000"/>
            </a:pPr>
            <a:r>
              <a:rPr lang="en-US" sz="2800" dirty="0">
                <a:ea typeface="ＭＳ Ｐゴシック" charset="0"/>
              </a:rPr>
              <a:t>At most one process executes in CS (Critical Section) at any time.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en-US" sz="2800" dirty="0">
                <a:solidFill>
                  <a:schemeClr val="hlink"/>
                </a:solidFill>
                <a:ea typeface="ＭＳ Ｐゴシック" charset="0"/>
              </a:rPr>
              <a:t>Liveness </a:t>
            </a:r>
            <a:r>
              <a:rPr lang="en-US" sz="2800" dirty="0">
                <a:ea typeface="ＭＳ Ｐゴシック" charset="0"/>
              </a:rPr>
              <a:t>(essential):</a:t>
            </a:r>
          </a:p>
          <a:p>
            <a:pPr lvl="2">
              <a:buClr>
                <a:schemeClr val="tx1"/>
              </a:buClr>
              <a:buSzPct val="120000"/>
            </a:pPr>
            <a:r>
              <a:rPr lang="en-US" sz="2800" dirty="0">
                <a:ea typeface="ＭＳ Ｐゴシック" charset="0"/>
              </a:rPr>
              <a:t>Every request for a CS is granted eventually.</a:t>
            </a:r>
          </a:p>
          <a:p>
            <a:pPr lvl="1">
              <a:buClr>
                <a:schemeClr val="tx1"/>
              </a:buClr>
              <a:buSzPct val="120000"/>
            </a:pPr>
            <a:r>
              <a:rPr lang="en-US" sz="2800" dirty="0">
                <a:solidFill>
                  <a:schemeClr val="hlink"/>
                </a:solidFill>
                <a:ea typeface="ＭＳ Ｐゴシック" charset="0"/>
              </a:rPr>
              <a:t>Ordering</a:t>
            </a:r>
            <a:r>
              <a:rPr lang="en-US" sz="2800" dirty="0">
                <a:ea typeface="ＭＳ Ｐゴシック" charset="0"/>
              </a:rPr>
              <a:t> (desirable):</a:t>
            </a:r>
          </a:p>
          <a:p>
            <a:pPr lvl="2">
              <a:buClr>
                <a:schemeClr val="tx1"/>
              </a:buClr>
              <a:buSzPct val="120000"/>
            </a:pPr>
            <a:r>
              <a:rPr lang="en-US" sz="2800" dirty="0">
                <a:ea typeface="ＭＳ Ｐゴシック" charset="0"/>
              </a:rPr>
              <a:t>Requests are granted in the order they were made.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22" y="186916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</a:rPr>
              <a:t>Each pair of processes is connected by reliable channels (such as TCP). </a:t>
            </a:r>
          </a:p>
          <a:p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Messages sent on a channel are eventually delivered to recipient, and </a:t>
            </a:r>
            <a:r>
              <a:rPr lang="en-US" altLang="ja-JP" dirty="0">
                <a:ea typeface="ＭＳ Ｐゴシック" charset="0"/>
              </a:rPr>
              <a:t>in FIFO (First In First Out) order.</a:t>
            </a:r>
          </a:p>
          <a:p>
            <a:endParaRPr lang="en-US" altLang="ja-JP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Processes do not fail.</a:t>
            </a:r>
          </a:p>
          <a:p>
            <a:pPr lvl="1"/>
            <a:r>
              <a:rPr lang="en-US" sz="2800" dirty="0">
                <a:ea typeface="ＭＳ Ｐゴシック" charset="0"/>
              </a:rPr>
              <a:t>Fault-tolerant variants exist in literature.</a:t>
            </a:r>
          </a:p>
        </p:txBody>
      </p:sp>
    </p:spTree>
    <p:extLst>
      <p:ext uri="{BB962C8B-B14F-4D97-AF65-F5344CB8AC3E}">
        <p14:creationId xmlns:p14="http://schemas.microsoft.com/office/powerpoint/2010/main" val="17940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Mutual exclusion in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99" y="1921877"/>
            <a:ext cx="8146382" cy="4351338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Our focus today: Classical algorithms for mutual exclusion in distributed systems. 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Central server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Ring-based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Ricart-Agrawala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Maekawa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 Algorithm </a:t>
            </a:r>
          </a:p>
        </p:txBody>
      </p:sp>
    </p:spTree>
    <p:extLst>
      <p:ext uri="{BB962C8B-B14F-4D97-AF65-F5344CB8AC3E}">
        <p14:creationId xmlns:p14="http://schemas.microsoft.com/office/powerpoint/2010/main" val="13178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Server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Elect a central server (or leader)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Leader keeps 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A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queue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of waiting requests from processes who wish to access the CS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A special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token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which allows its holder to access CS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Actions of any process in group: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enter()</a:t>
            </a:r>
          </a:p>
          <a:p>
            <a:pPr lvl="2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Send a request to leader</a:t>
            </a:r>
          </a:p>
          <a:p>
            <a:pPr lvl="2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Wait for token from leader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solidFill>
                  <a:srgbClr val="008000"/>
                </a:solidFill>
                <a:ea typeface="ＭＳ Ｐゴシック" charset="0"/>
              </a:rPr>
              <a:t>exit()</a:t>
            </a:r>
          </a:p>
          <a:p>
            <a:pPr lvl="2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Send back token to leader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120000"/>
            </a:pPr>
            <a:endParaRPr lang="en-US" dirty="0"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Server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Leader Actions: 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On receiving a request from process P</a:t>
            </a:r>
            <a:r>
              <a:rPr lang="en-US" i="1" dirty="0">
                <a:solidFill>
                  <a:srgbClr val="C00000"/>
                </a:solidFill>
                <a:ea typeface="ＭＳ Ｐゴシック" charset="0"/>
              </a:rPr>
              <a:t>i</a:t>
            </a:r>
          </a:p>
          <a:p>
            <a:pPr marL="914704" lvl="2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if</a:t>
            </a:r>
            <a:r>
              <a:rPr lang="en-US" dirty="0">
                <a:ea typeface="ＭＳ Ｐゴシック" charset="0"/>
              </a:rPr>
              <a:t> (leader has token) </a:t>
            </a:r>
          </a:p>
          <a:p>
            <a:pPr marL="1372056" lvl="3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sz="2000" dirty="0">
                <a:ea typeface="ＭＳ Ｐゴシック" charset="0"/>
              </a:rPr>
              <a:t>Send token to P</a:t>
            </a:r>
            <a:r>
              <a:rPr lang="en-US" sz="2000" i="1" dirty="0">
                <a:ea typeface="ＭＳ Ｐゴシック" charset="0"/>
              </a:rPr>
              <a:t>i</a:t>
            </a:r>
          </a:p>
          <a:p>
            <a:pPr marL="914704" lvl="2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else</a:t>
            </a:r>
          </a:p>
          <a:p>
            <a:pPr marL="1372056" lvl="3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sz="2000" dirty="0">
                <a:ea typeface="ＭＳ Ｐゴシック" charset="0"/>
              </a:rPr>
              <a:t>Add P</a:t>
            </a:r>
            <a:r>
              <a:rPr lang="en-US" sz="2000" i="1" dirty="0">
                <a:ea typeface="ＭＳ Ｐゴシック" charset="0"/>
              </a:rPr>
              <a:t>i </a:t>
            </a:r>
            <a:r>
              <a:rPr lang="en-US" sz="2000" dirty="0">
                <a:ea typeface="ＭＳ Ｐゴシック" charset="0"/>
              </a:rPr>
              <a:t>to queue</a:t>
            </a:r>
          </a:p>
          <a:p>
            <a:pPr lvl="1">
              <a:lnSpc>
                <a:spcPct val="110000"/>
              </a:lnSpc>
              <a:buClr>
                <a:schemeClr val="hlink"/>
              </a:buClr>
              <a:buSzPct val="120000"/>
            </a:pPr>
            <a:r>
              <a:rPr lang="en-US" dirty="0">
                <a:solidFill>
                  <a:srgbClr val="00B050"/>
                </a:solidFill>
                <a:ea typeface="ＭＳ Ｐゴシック" charset="0"/>
              </a:rPr>
              <a:t>On receiving a token from process P</a:t>
            </a:r>
            <a:r>
              <a:rPr lang="en-US" i="1" dirty="0">
                <a:solidFill>
                  <a:srgbClr val="00B050"/>
                </a:solidFill>
                <a:ea typeface="ＭＳ Ｐゴシック" charset="0"/>
              </a:rPr>
              <a:t>i</a:t>
            </a:r>
          </a:p>
          <a:p>
            <a:pPr marL="914704" lvl="2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if</a:t>
            </a:r>
            <a:r>
              <a:rPr lang="en-US" dirty="0">
                <a:ea typeface="ＭＳ Ｐゴシック" charset="0"/>
              </a:rPr>
              <a:t> (queue is not empty)</a:t>
            </a:r>
          </a:p>
          <a:p>
            <a:pPr marL="1372056" lvl="3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sz="2000" dirty="0" err="1">
                <a:ea typeface="ＭＳ Ｐゴシック" charset="0"/>
              </a:rPr>
              <a:t>Dequeue</a:t>
            </a:r>
            <a:r>
              <a:rPr lang="en-US" sz="2000" dirty="0">
                <a:ea typeface="ＭＳ Ｐゴシック" charset="0"/>
              </a:rPr>
              <a:t> head of queue (say </a:t>
            </a:r>
            <a:r>
              <a:rPr lang="en-US" sz="2000" dirty="0" err="1">
                <a:ea typeface="ＭＳ Ｐゴシック" charset="0"/>
              </a:rPr>
              <a:t>P</a:t>
            </a:r>
            <a:r>
              <a:rPr lang="en-US" sz="2000" i="1" dirty="0" err="1">
                <a:ea typeface="ＭＳ Ｐゴシック" charset="0"/>
              </a:rPr>
              <a:t>j</a:t>
            </a:r>
            <a:r>
              <a:rPr lang="en-US" sz="2000" dirty="0">
                <a:ea typeface="ＭＳ Ｐゴシック" charset="0"/>
              </a:rPr>
              <a:t>), send that process the token</a:t>
            </a:r>
          </a:p>
          <a:p>
            <a:pPr marL="914704" lvl="2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else</a:t>
            </a:r>
          </a:p>
          <a:p>
            <a:pPr marL="1372056" lvl="3" indent="0">
              <a:lnSpc>
                <a:spcPct val="110000"/>
              </a:lnSpc>
              <a:buClr>
                <a:schemeClr val="hlink"/>
              </a:buClr>
              <a:buSzPct val="120000"/>
              <a:buNone/>
            </a:pPr>
            <a:r>
              <a:rPr lang="en-US" sz="2000" dirty="0">
                <a:ea typeface="ＭＳ Ｐゴシック" charset="0"/>
              </a:rPr>
              <a:t>Retain token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120000"/>
            </a:pPr>
            <a:endParaRPr lang="en-US" dirty="0">
              <a:ea typeface="ＭＳ Ｐゴシック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Recap: Ordered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065" y="1646237"/>
            <a:ext cx="9106935" cy="357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FIFO ordering: </a:t>
            </a:r>
            <a:r>
              <a:rPr lang="en-US" dirty="0"/>
              <a:t>If a correct process issues multicast(</a:t>
            </a:r>
            <a:r>
              <a:rPr lang="en-US" i="1" dirty="0" err="1"/>
              <a:t>g</a:t>
            </a:r>
            <a:r>
              <a:rPr lang="en-US" dirty="0" err="1"/>
              <a:t>,</a:t>
            </a:r>
            <a:r>
              <a:rPr lang="en-US" i="1" dirty="0" err="1"/>
              <a:t>m</a:t>
            </a:r>
            <a:r>
              <a:rPr lang="en-US" dirty="0"/>
              <a:t>) and then multicast(</a:t>
            </a:r>
            <a:r>
              <a:rPr lang="en-US" i="1" dirty="0" err="1"/>
              <a:t>g</a:t>
            </a:r>
            <a:r>
              <a:rPr lang="en-US" dirty="0" err="1"/>
              <a:t>,</a:t>
            </a:r>
            <a:r>
              <a:rPr lang="en-US" i="1" dirty="0" err="1"/>
              <a:t>m</a:t>
            </a:r>
            <a:r>
              <a:rPr lang="en-US" i="1" dirty="0"/>
              <a:t>’</a:t>
            </a:r>
            <a:r>
              <a:rPr lang="en-US" dirty="0"/>
              <a:t>), then every correct process that delivers </a:t>
            </a:r>
            <a:r>
              <a:rPr lang="en-US" i="1" dirty="0"/>
              <a:t>m’</a:t>
            </a:r>
            <a:r>
              <a:rPr lang="en-US" dirty="0"/>
              <a:t> will have already delivered m.</a:t>
            </a:r>
          </a:p>
          <a:p>
            <a:endParaRPr lang="en-US" sz="1000" dirty="0"/>
          </a:p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Causal ordering: </a:t>
            </a:r>
            <a:r>
              <a:rPr lang="en-US" dirty="0"/>
              <a:t>If multicast(</a:t>
            </a:r>
            <a:r>
              <a:rPr lang="en-US" i="1" dirty="0" err="1"/>
              <a:t>g</a:t>
            </a:r>
            <a:r>
              <a:rPr lang="en-US" dirty="0" err="1"/>
              <a:t>,</a:t>
            </a:r>
            <a:r>
              <a:rPr lang="en-US" i="1" dirty="0" err="1"/>
              <a:t>m</a:t>
            </a:r>
            <a:r>
              <a:rPr lang="en-US" dirty="0"/>
              <a:t>) </a:t>
            </a:r>
            <a:r>
              <a:rPr lang="en-US" dirty="0">
                <a:sym typeface="Wingdings" charset="0"/>
              </a:rPr>
              <a:t> multicast(</a:t>
            </a:r>
            <a:r>
              <a:rPr lang="en-US" i="1" dirty="0" err="1">
                <a:sym typeface="Wingdings" charset="0"/>
              </a:rPr>
              <a:t>g</a:t>
            </a:r>
            <a:r>
              <a:rPr lang="en-US" dirty="0" err="1">
                <a:sym typeface="Wingdings" charset="0"/>
              </a:rPr>
              <a:t>,</a:t>
            </a:r>
            <a:r>
              <a:rPr lang="en-US" i="1" dirty="0" err="1">
                <a:sym typeface="Wingdings" charset="0"/>
              </a:rPr>
              <a:t>m</a:t>
            </a:r>
            <a:r>
              <a:rPr lang="en-US" i="1" dirty="0">
                <a:sym typeface="Wingdings" charset="0"/>
              </a:rPr>
              <a:t>’</a:t>
            </a:r>
            <a:r>
              <a:rPr lang="en-US" dirty="0">
                <a:sym typeface="Wingdings" charset="0"/>
              </a:rPr>
              <a:t>) then any correct process that delivers </a:t>
            </a:r>
            <a:r>
              <a:rPr lang="en-US" i="1" dirty="0">
                <a:sym typeface="Wingdings" charset="0"/>
              </a:rPr>
              <a:t>m’ </a:t>
            </a:r>
            <a:r>
              <a:rPr lang="en-US" dirty="0">
                <a:sym typeface="Wingdings" charset="0"/>
              </a:rPr>
              <a:t>will have already delivered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.</a:t>
            </a:r>
          </a:p>
          <a:p>
            <a:pPr lvl="1"/>
            <a:r>
              <a:rPr lang="en-US" dirty="0">
                <a:sym typeface="Wingdings" charset="0"/>
              </a:rPr>
              <a:t>Note that  counts multicast messages </a:t>
            </a:r>
            <a:r>
              <a:rPr lang="en-US" dirty="0">
                <a:latin typeface="Gill Sans" charset="0"/>
                <a:ea typeface="Gill Sans" charset="0"/>
                <a:cs typeface="Gill Sans" charset="0"/>
                <a:sym typeface="Wingdings" charset="0"/>
              </a:rPr>
              <a:t>delivered</a:t>
            </a:r>
            <a:r>
              <a:rPr lang="en-US" dirty="0">
                <a:sym typeface="Wingdings" charset="0"/>
              </a:rPr>
              <a:t> to the application, rather than all network messages.</a:t>
            </a:r>
          </a:p>
          <a:p>
            <a:pPr lvl="1"/>
            <a:endParaRPr lang="en-US" sz="1000" dirty="0">
              <a:sym typeface="Wingdings" charset="0"/>
            </a:endParaRPr>
          </a:p>
          <a:p>
            <a:r>
              <a:rPr lang="en-US" dirty="0">
                <a:latin typeface="Gill Sans" charset="0"/>
                <a:ea typeface="Gill Sans" charset="0"/>
                <a:cs typeface="Gill Sans" charset="0"/>
                <a:sym typeface="Wingdings" charset="0"/>
              </a:rPr>
              <a:t>Total ordering</a:t>
            </a:r>
            <a:r>
              <a:rPr lang="en-US" dirty="0">
                <a:sym typeface="Wingdings" charset="0"/>
              </a:rPr>
              <a:t>: If a correct process delivers message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 before </a:t>
            </a:r>
            <a:r>
              <a:rPr lang="en-US" i="1" dirty="0">
                <a:sym typeface="Wingdings" charset="0"/>
              </a:rPr>
              <a:t>m’</a:t>
            </a:r>
            <a:r>
              <a:rPr lang="en-US" dirty="0">
                <a:sym typeface="Wingdings" charset="0"/>
              </a:rPr>
              <a:t>, then any other correct process that delivers </a:t>
            </a:r>
            <a:r>
              <a:rPr lang="en-US" i="1" dirty="0">
                <a:sym typeface="Wingdings" charset="0"/>
              </a:rPr>
              <a:t>m’ </a:t>
            </a:r>
            <a:r>
              <a:rPr lang="en-US" dirty="0">
                <a:sym typeface="Wingdings" charset="0"/>
              </a:rPr>
              <a:t>will have already delivered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7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Central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08" y="2002088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120000"/>
            </a:pPr>
            <a:r>
              <a:rPr lang="en-US" sz="2400" dirty="0">
                <a:ea typeface="ＭＳ Ｐゴシック" charset="0"/>
              </a:rPr>
              <a:t>Safety – at most one process in CS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Exactly one token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US" sz="2400" dirty="0" err="1">
                <a:ea typeface="ＭＳ Ｐゴシック" charset="0"/>
              </a:rPr>
              <a:t>Liveness</a:t>
            </a:r>
            <a:r>
              <a:rPr lang="en-US" sz="2400" dirty="0">
                <a:ea typeface="ＭＳ Ｐゴシック" charset="0"/>
              </a:rPr>
              <a:t> – every request for CS granted eventually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With </a:t>
            </a:r>
            <a:r>
              <a:rPr lang="en-US" i="1" dirty="0">
                <a:ea typeface="ＭＳ Ｐゴシック" charset="0"/>
              </a:rPr>
              <a:t>N </a:t>
            </a:r>
            <a:r>
              <a:rPr lang="en-US" dirty="0">
                <a:ea typeface="ＭＳ Ｐゴシック" charset="0"/>
              </a:rPr>
              <a:t>processes in system, queue has at most </a:t>
            </a:r>
            <a:r>
              <a:rPr lang="en-US" i="1" dirty="0">
                <a:ea typeface="ＭＳ Ｐゴシック" charset="0"/>
              </a:rPr>
              <a:t>N </a:t>
            </a:r>
            <a:r>
              <a:rPr lang="en-US" dirty="0">
                <a:ea typeface="ＭＳ Ｐゴシック" charset="0"/>
              </a:rPr>
              <a:t>processes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If each process exits CS eventually and no failures, liveness guaranteed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US" sz="2400" dirty="0">
                <a:ea typeface="ＭＳ Ｐゴシック" charset="0"/>
              </a:rPr>
              <a:t>Ordering: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FIFO ordering guaranteed in order of requests received at leader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Not in the order in which requests were sent or the order in which processes enter CS!</a:t>
            </a:r>
          </a:p>
          <a:p>
            <a:pPr>
              <a:buClr>
                <a:srgbClr val="037C03"/>
              </a:buClr>
              <a:buSzPct val="120000"/>
            </a:pPr>
            <a:endParaRPr lang="en-US" sz="2400" dirty="0">
              <a:ea typeface="ＭＳ Ｐゴシック" charset="0"/>
            </a:endParaRPr>
          </a:p>
          <a:p>
            <a:pPr marL="0" indent="0">
              <a:buClr>
                <a:srgbClr val="037C03"/>
              </a:buClr>
              <a:buSzPct val="120000"/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Central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08" y="2002088"/>
            <a:ext cx="7886700" cy="4351338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120000"/>
            </a:pPr>
            <a:r>
              <a:rPr lang="en-US" sz="2400" dirty="0">
                <a:solidFill>
                  <a:srgbClr val="00B050"/>
                </a:solidFill>
                <a:ea typeface="ＭＳ Ｐゴシック" charset="0"/>
              </a:rPr>
              <a:t>Safety – at most one process in CS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Exactly one token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US" sz="2400" dirty="0" err="1">
                <a:solidFill>
                  <a:srgbClr val="00B050"/>
                </a:solidFill>
                <a:ea typeface="ＭＳ Ｐゴシック" charset="0"/>
              </a:rPr>
              <a:t>Liveness</a:t>
            </a:r>
            <a:r>
              <a:rPr lang="en-US" sz="2400" dirty="0">
                <a:solidFill>
                  <a:srgbClr val="00B050"/>
                </a:solidFill>
                <a:ea typeface="ＭＳ Ｐゴシック" charset="0"/>
              </a:rPr>
              <a:t> – every request for CS granted eventually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With </a:t>
            </a:r>
            <a:r>
              <a:rPr lang="en-US" i="1" dirty="0">
                <a:ea typeface="ＭＳ Ｐゴシック" charset="0"/>
              </a:rPr>
              <a:t>N </a:t>
            </a:r>
            <a:r>
              <a:rPr lang="en-US" dirty="0">
                <a:ea typeface="ＭＳ Ｐゴシック" charset="0"/>
              </a:rPr>
              <a:t>processes in system, queue has at most </a:t>
            </a:r>
            <a:r>
              <a:rPr lang="en-US" i="1" dirty="0">
                <a:ea typeface="ＭＳ Ｐゴシック" charset="0"/>
              </a:rPr>
              <a:t>N </a:t>
            </a:r>
            <a:r>
              <a:rPr lang="en-US" dirty="0">
                <a:ea typeface="ＭＳ Ｐゴシック" charset="0"/>
              </a:rPr>
              <a:t>processes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If each process exits CS eventually and no failures, liveness guaranteed</a:t>
            </a:r>
          </a:p>
          <a:p>
            <a:pPr>
              <a:buClr>
                <a:schemeClr val="hlink"/>
              </a:buClr>
              <a:buSzPct val="120000"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Ordering: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FIFO ordering guaranteed in order of requests received at leader</a:t>
            </a:r>
          </a:p>
          <a:p>
            <a:pPr lvl="1">
              <a:buClr>
                <a:schemeClr val="hlink"/>
              </a:buClr>
              <a:buSzPct val="120000"/>
            </a:pPr>
            <a:r>
              <a:rPr lang="en-US" dirty="0">
                <a:ea typeface="ＭＳ Ｐゴシック" charset="0"/>
              </a:rPr>
              <a:t>Not in the order in which requests were sent or the order in which </a:t>
            </a:r>
            <a:r>
              <a:rPr lang="en-US" smtClean="0">
                <a:ea typeface="ＭＳ Ｐゴシック" charset="0"/>
              </a:rPr>
              <a:t>processes call “enter”!</a:t>
            </a:r>
            <a:endParaRPr lang="en-US" dirty="0">
              <a:ea typeface="ＭＳ Ｐゴシック" charset="0"/>
            </a:endParaRPr>
          </a:p>
          <a:p>
            <a:pPr>
              <a:buClr>
                <a:srgbClr val="037C03"/>
              </a:buClr>
              <a:buSzPct val="120000"/>
            </a:pPr>
            <a:endParaRPr lang="en-US" sz="2400" dirty="0">
              <a:ea typeface="ＭＳ Ｐゴシック" charset="0"/>
            </a:endParaRPr>
          </a:p>
          <a:p>
            <a:pPr marL="0" indent="0">
              <a:buClr>
                <a:srgbClr val="037C03"/>
              </a:buClr>
              <a:buSzPct val="120000"/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07" y="1527843"/>
            <a:ext cx="840305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ea typeface="ＭＳ Ｐゴシック" charset="0"/>
              </a:rPr>
              <a:t>Three metrics: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37C03"/>
                </a:solidFill>
                <a:latin typeface="Gill Sans" charset="0"/>
                <a:ea typeface="Gill Sans" charset="0"/>
                <a:cs typeface="Gill Sans" charset="0"/>
              </a:rPr>
              <a:t>Bandwidth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400" dirty="0">
                <a:ea typeface="ＭＳ Ｐゴシック" charset="0"/>
              </a:rPr>
              <a:t>the total number of messages sent in each </a:t>
            </a:r>
            <a:r>
              <a:rPr lang="en-US" sz="2400" i="1" dirty="0">
                <a:ea typeface="ＭＳ Ｐゴシック" charset="0"/>
              </a:rPr>
              <a:t>enter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>
                <a:ea typeface="ＭＳ Ｐゴシック" charset="0"/>
              </a:rPr>
              <a:t>exit </a:t>
            </a:r>
            <a:r>
              <a:rPr lang="en-US" sz="2400" dirty="0">
                <a:ea typeface="ＭＳ Ｐゴシック" charset="0"/>
              </a:rPr>
              <a:t>operation.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37C03"/>
                </a:solidFill>
                <a:latin typeface="Gill Sans" charset="0"/>
                <a:ea typeface="Gill Sans" charset="0"/>
                <a:cs typeface="Gill Sans" charset="0"/>
              </a:rPr>
              <a:t>Client delay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400" dirty="0">
                <a:ea typeface="ＭＳ Ｐゴシック" charset="0"/>
              </a:rPr>
              <a:t>the delay incurred by a process at each enter and exit operation (when </a:t>
            </a:r>
            <a:r>
              <a:rPr lang="en-US" sz="2400" i="1" dirty="0">
                <a:ea typeface="ＭＳ Ｐゴシック" charset="0"/>
              </a:rPr>
              <a:t>no </a:t>
            </a:r>
            <a:r>
              <a:rPr lang="en-US" sz="2400" dirty="0">
                <a:ea typeface="ＭＳ Ｐゴシック" charset="0"/>
              </a:rPr>
              <a:t>other process is </a:t>
            </a:r>
            <a:r>
              <a:rPr lang="en-US" sz="2400" dirty="0" smtClean="0">
                <a:ea typeface="ＭＳ Ｐゴシック" charset="0"/>
              </a:rPr>
              <a:t>in CS, </a:t>
            </a:r>
            <a:r>
              <a:rPr lang="en-US" sz="2400" dirty="0">
                <a:ea typeface="ＭＳ Ｐゴシック" charset="0"/>
              </a:rPr>
              <a:t>or waiting)</a:t>
            </a:r>
          </a:p>
          <a:p>
            <a:pPr lvl="1">
              <a:lnSpc>
                <a:spcPct val="120000"/>
              </a:lnSpc>
            </a:pPr>
            <a:r>
              <a:rPr lang="en-US" sz="2200" i="1" dirty="0">
                <a:ea typeface="ＭＳ Ｐゴシック" charset="0"/>
              </a:rPr>
              <a:t>We will focus on the client delay for the enter operation.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37C03"/>
                </a:solidFill>
                <a:latin typeface="Gill Sans" charset="0"/>
                <a:ea typeface="Gill Sans" charset="0"/>
                <a:cs typeface="Gill Sans" charset="0"/>
              </a:rPr>
              <a:t>Synchronization delay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400" dirty="0">
                <a:ea typeface="ＭＳ Ｐゴシック" charset="0"/>
              </a:rPr>
              <a:t>the time interval between one process exiting the critical section and the next process entering it (when there is </a:t>
            </a:r>
            <a:r>
              <a:rPr lang="en-US" sz="2400" i="1" dirty="0">
                <a:ea typeface="ＭＳ Ｐゴシック" charset="0"/>
              </a:rPr>
              <a:t>only one </a:t>
            </a:r>
            <a:r>
              <a:rPr lang="en-US" sz="2400" dirty="0">
                <a:ea typeface="ＭＳ Ｐゴシック" charset="0"/>
              </a:rPr>
              <a:t>process waiting). </a:t>
            </a:r>
            <a:r>
              <a:rPr lang="en-US" sz="2400" dirty="0" smtClean="0">
                <a:ea typeface="ＭＳ Ｐゴシック" charset="0"/>
              </a:rPr>
              <a:t>Measures </a:t>
            </a:r>
            <a:r>
              <a:rPr lang="en-US" sz="2400" dirty="0">
                <a:ea typeface="ＭＳ Ｐゴシック" charset="0"/>
              </a:rPr>
              <a:t>of the </a:t>
            </a:r>
            <a:r>
              <a:rPr lang="en-US" sz="2400" i="1" dirty="0">
                <a:ea typeface="ＭＳ Ｐゴシック" charset="0"/>
              </a:rPr>
              <a:t>throughput</a:t>
            </a:r>
            <a:r>
              <a:rPr lang="en-US" sz="2400" dirty="0">
                <a:ea typeface="ＭＳ Ｐゴシック" charset="0"/>
              </a:rPr>
              <a:t> of the system. </a:t>
            </a:r>
          </a:p>
          <a:p>
            <a:pPr>
              <a:lnSpc>
                <a:spcPct val="120000"/>
              </a:lnSpc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Central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440615"/>
            <a:ext cx="8627644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37C03"/>
                </a:solidFill>
                <a:latin typeface="Gill Sans" charset="0"/>
                <a:ea typeface="Gill Sans" charset="0"/>
                <a:cs typeface="Gill Sans" charset="0"/>
              </a:rPr>
              <a:t>Bandwidth</a:t>
            </a:r>
            <a:r>
              <a:rPr lang="en-US" sz="2400" dirty="0">
                <a:ea typeface="ＭＳ Ｐゴシック" charset="0"/>
              </a:rPr>
              <a:t>: the total number of messages sent in each </a:t>
            </a:r>
            <a:r>
              <a:rPr lang="en-US" sz="2400" i="1" dirty="0">
                <a:ea typeface="ＭＳ Ｐゴシック" charset="0"/>
              </a:rPr>
              <a:t>enter </a:t>
            </a:r>
            <a:r>
              <a:rPr lang="en-US" sz="2400" dirty="0">
                <a:ea typeface="ＭＳ Ｐゴシック" charset="0"/>
              </a:rPr>
              <a:t>and </a:t>
            </a:r>
            <a:r>
              <a:rPr lang="en-US" sz="2400" i="1" dirty="0">
                <a:ea typeface="ＭＳ Ｐゴシック" charset="0"/>
              </a:rPr>
              <a:t>exit </a:t>
            </a:r>
            <a:r>
              <a:rPr lang="en-US" sz="2400" dirty="0">
                <a:ea typeface="ＭＳ Ｐゴシック" charset="0"/>
              </a:rPr>
              <a:t>operation.</a:t>
            </a:r>
          </a:p>
          <a:p>
            <a:pPr lvl="1">
              <a:buClr>
                <a:srgbClr val="037C03"/>
              </a:buClr>
              <a:buSzPct val="120000"/>
            </a:pPr>
            <a:r>
              <a:rPr lang="en-US" dirty="0">
                <a:ea typeface="ＭＳ Ｐゴシック" charset="0"/>
              </a:rPr>
              <a:t>2 messages for enter </a:t>
            </a:r>
          </a:p>
          <a:p>
            <a:pPr lvl="1">
              <a:buClr>
                <a:srgbClr val="037C03"/>
              </a:buClr>
              <a:buSzPct val="120000"/>
            </a:pPr>
            <a:r>
              <a:rPr lang="en-US" dirty="0">
                <a:ea typeface="ＭＳ Ｐゴシック" charset="0"/>
              </a:rPr>
              <a:t>1 message for exit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37C03"/>
                </a:solidFill>
                <a:latin typeface="Gill Sans" charset="0"/>
                <a:ea typeface="Gill Sans" charset="0"/>
                <a:cs typeface="Gill Sans" charset="0"/>
              </a:rPr>
              <a:t>Client delay</a:t>
            </a:r>
            <a:r>
              <a:rPr lang="en-US" sz="2400" dirty="0">
                <a:ea typeface="ＭＳ Ｐゴシック" charset="0"/>
              </a:rPr>
              <a:t>: the delay incurred by a process at each enter and exit operation (when </a:t>
            </a:r>
            <a:r>
              <a:rPr lang="en-US" sz="2400" i="1" dirty="0">
                <a:ea typeface="ＭＳ Ｐゴシック" charset="0"/>
              </a:rPr>
              <a:t>no </a:t>
            </a:r>
            <a:r>
              <a:rPr lang="en-US" sz="2400" dirty="0">
                <a:ea typeface="ＭＳ Ｐゴシック" charset="0"/>
              </a:rPr>
              <a:t>other process is </a:t>
            </a:r>
            <a:r>
              <a:rPr lang="en-US" sz="2400" dirty="0" smtClean="0">
                <a:ea typeface="ＭＳ Ｐゴシック" charset="0"/>
              </a:rPr>
              <a:t>in CS, </a:t>
            </a:r>
            <a:r>
              <a:rPr lang="en-US" sz="2400" dirty="0">
                <a:ea typeface="ＭＳ Ｐゴシック" charset="0"/>
              </a:rPr>
              <a:t>or waiting)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</a:rPr>
              <a:t>2 message latencies or 1 round-trip (request + grant) on enter.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37C03"/>
                </a:solidFill>
                <a:latin typeface="Gill Sans" charset="0"/>
                <a:ea typeface="Gill Sans" charset="0"/>
                <a:cs typeface="Gill Sans" charset="0"/>
              </a:rPr>
              <a:t>Synchronization delay</a:t>
            </a:r>
            <a:r>
              <a:rPr lang="en-US" sz="2400" dirty="0">
                <a:ea typeface="ＭＳ Ｐゴシック" charset="0"/>
              </a:rPr>
              <a:t>: the time interval between one process exiting the critical section and the next process entering it (when there is </a:t>
            </a:r>
            <a:r>
              <a:rPr lang="en-US" sz="2400" i="1" dirty="0">
                <a:ea typeface="ＭＳ Ｐゴシック" charset="0"/>
              </a:rPr>
              <a:t>only one </a:t>
            </a:r>
            <a:r>
              <a:rPr lang="en-US" sz="2400" dirty="0">
                <a:ea typeface="ＭＳ Ｐゴシック" charset="0"/>
              </a:rPr>
              <a:t>process waiting)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ＭＳ Ｐゴシック" charset="0"/>
              </a:rPr>
              <a:t>2 message latencies (release + grant) </a:t>
            </a:r>
          </a:p>
          <a:p>
            <a:pPr marL="57169" indent="0">
              <a:lnSpc>
                <a:spcPct val="120000"/>
              </a:lnSpc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Central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a typeface="ＭＳ Ｐゴシック" charset="0"/>
              </a:rPr>
              <a:t>The leader is the performance bottleneck and single point of failure.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4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Mutual exclusion in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99" y="1921877"/>
            <a:ext cx="8146382" cy="4351338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Our focus today: Classical algorithms for mutual exclusion in distributed systems. 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Central server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ea typeface="ＭＳ Ｐゴシック" charset="0"/>
              </a:rPr>
              <a:t>Ring-based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Ricart-Agrawala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Maekawa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 Algorithm </a:t>
            </a:r>
          </a:p>
        </p:txBody>
      </p:sp>
    </p:spTree>
    <p:extLst>
      <p:ext uri="{BB962C8B-B14F-4D97-AF65-F5344CB8AC3E}">
        <p14:creationId xmlns:p14="http://schemas.microsoft.com/office/powerpoint/2010/main" val="16893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Ring-based Mutual Exclusion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" y="2406064"/>
            <a:ext cx="6646789" cy="3465064"/>
            <a:chOff x="0" y="2205065"/>
            <a:chExt cx="9438210" cy="492027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0" y="2205065"/>
              <a:ext cx="9438210" cy="4920270"/>
              <a:chOff x="0" y="1828800"/>
              <a:chExt cx="9437484" cy="4919970"/>
            </a:xfrm>
          </p:grpSpPr>
          <p:sp>
            <p:nvSpPr>
              <p:cNvPr id="5" name="TextBox 1"/>
              <p:cNvSpPr txBox="1">
                <a:spLocks noChangeArrowheads="1"/>
              </p:cNvSpPr>
              <p:nvPr/>
            </p:nvSpPr>
            <p:spPr bwMode="auto">
              <a:xfrm>
                <a:off x="6400800" y="1976736"/>
                <a:ext cx="3036684" cy="869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90" dirty="0"/>
                  <a:t>Currently holds token,</a:t>
                </a:r>
              </a:p>
              <a:p>
                <a:pPr eaLnBrk="1" hangingPunct="1"/>
                <a:r>
                  <a:rPr lang="en-US" sz="1690" dirty="0"/>
                  <a:t>   can access CS</a:t>
                </a:r>
              </a:p>
            </p:txBody>
          </p:sp>
          <p:sp>
            <p:nvSpPr>
              <p:cNvPr id="6" name="TextBox 24"/>
              <p:cNvSpPr txBox="1">
                <a:spLocks noChangeArrowheads="1"/>
              </p:cNvSpPr>
              <p:nvPr/>
            </p:nvSpPr>
            <p:spPr bwMode="auto">
              <a:xfrm>
                <a:off x="7010400" y="2895600"/>
                <a:ext cx="262291" cy="50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1690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7" name="TextBox 25"/>
              <p:cNvSpPr txBox="1">
                <a:spLocks noChangeArrowheads="1"/>
              </p:cNvSpPr>
              <p:nvPr/>
            </p:nvSpPr>
            <p:spPr bwMode="auto">
              <a:xfrm>
                <a:off x="0" y="6248399"/>
                <a:ext cx="1194644" cy="50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90" dirty="0">
                    <a:solidFill>
                      <a:srgbClr val="0000FF"/>
                    </a:solidFill>
                  </a:rPr>
                  <a:t>Token: </a:t>
                </a: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981200" y="1828800"/>
                <a:ext cx="5254193" cy="4521200"/>
                <a:chOff x="1981200" y="1828800"/>
                <a:chExt cx="5254193" cy="4521200"/>
              </a:xfrm>
            </p:grpSpPr>
            <p:sp>
              <p:nvSpPr>
                <p:cNvPr id="9" name="Oval 3"/>
                <p:cNvSpPr>
                  <a:spLocks noChangeArrowheads="1"/>
                </p:cNvSpPr>
                <p:nvPr/>
              </p:nvSpPr>
              <p:spPr bwMode="auto">
                <a:xfrm>
                  <a:off x="2897188" y="2528888"/>
                  <a:ext cx="3427412" cy="342741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590800" y="5424488"/>
                  <a:ext cx="826656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N80</a:t>
                  </a:r>
                </a:p>
              </p:txBody>
            </p:sp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408737" y="4038600"/>
                  <a:ext cx="826656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N32</a:t>
                  </a:r>
                </a:p>
              </p:txBody>
            </p:sp>
            <p:sp>
              <p:nvSpPr>
                <p:cNvPr id="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816600" y="5400675"/>
                  <a:ext cx="655954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N5</a:t>
                  </a:r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5791200" y="2895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6172200" y="41910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5943600" y="5181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>
                  <a:off x="3276600" y="5181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3505200" y="2895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19400" y="41148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9" name="Freeform 16"/>
                <p:cNvSpPr>
                  <a:spLocks/>
                </p:cNvSpPr>
                <p:nvPr/>
              </p:nvSpPr>
              <p:spPr bwMode="auto">
                <a:xfrm>
                  <a:off x="2209800" y="4114800"/>
                  <a:ext cx="304800" cy="1219200"/>
                </a:xfrm>
                <a:custGeom>
                  <a:avLst/>
                  <a:gdLst>
                    <a:gd name="T0" fmla="*/ 2147483647 w 312"/>
                    <a:gd name="T1" fmla="*/ 2147483647 h 1200"/>
                    <a:gd name="T2" fmla="*/ 2147483647 w 312"/>
                    <a:gd name="T3" fmla="*/ 2147483647 h 1200"/>
                    <a:gd name="T4" fmla="*/ 2147483647 w 312"/>
                    <a:gd name="T5" fmla="*/ 0 h 1200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1200"/>
                    <a:gd name="T11" fmla="*/ 312 w 312"/>
                    <a:gd name="T12" fmla="*/ 1200 h 1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1200">
                      <a:moveTo>
                        <a:pt x="312" y="1200"/>
                      </a:moveTo>
                      <a:cubicBezTo>
                        <a:pt x="180" y="1012"/>
                        <a:pt x="48" y="824"/>
                        <a:pt x="24" y="624"/>
                      </a:cubicBezTo>
                      <a:cubicBezTo>
                        <a:pt x="0" y="424"/>
                        <a:pt x="84" y="212"/>
                        <a:pt x="16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6553200" y="2971799"/>
                  <a:ext cx="457199" cy="408146"/>
                </a:xfrm>
                <a:custGeom>
                  <a:avLst/>
                  <a:gdLst>
                    <a:gd name="T0" fmla="*/ 0 w 432"/>
                    <a:gd name="T1" fmla="*/ 0 h 768"/>
                    <a:gd name="T2" fmla="*/ 2147483647 w 432"/>
                    <a:gd name="T3" fmla="*/ 2147483647 h 768"/>
                    <a:gd name="T4" fmla="*/ 2147483647 w 432"/>
                    <a:gd name="T5" fmla="*/ 2147483647 h 768"/>
                    <a:gd name="T6" fmla="*/ 0 60000 65536"/>
                    <a:gd name="T7" fmla="*/ 0 60000 65536"/>
                    <a:gd name="T8" fmla="*/ 0 60000 65536"/>
                    <a:gd name="T9" fmla="*/ 0 w 432"/>
                    <a:gd name="T10" fmla="*/ 0 h 768"/>
                    <a:gd name="T11" fmla="*/ 432 w 432"/>
                    <a:gd name="T12" fmla="*/ 768 h 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" h="768">
                      <a:moveTo>
                        <a:pt x="0" y="0"/>
                      </a:moveTo>
                      <a:cubicBezTo>
                        <a:pt x="108" y="104"/>
                        <a:pt x="216" y="208"/>
                        <a:pt x="288" y="336"/>
                      </a:cubicBezTo>
                      <a:cubicBezTo>
                        <a:pt x="360" y="464"/>
                        <a:pt x="396" y="616"/>
                        <a:pt x="432" y="7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268"/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2819400" y="1828800"/>
                  <a:ext cx="3352800" cy="609600"/>
                </a:xfrm>
                <a:custGeom>
                  <a:avLst/>
                  <a:gdLst>
                    <a:gd name="T0" fmla="*/ 0 w 2112"/>
                    <a:gd name="T1" fmla="*/ 2147483647 h 384"/>
                    <a:gd name="T2" fmla="*/ 2147483647 w 2112"/>
                    <a:gd name="T3" fmla="*/ 0 h 384"/>
                    <a:gd name="T4" fmla="*/ 2147483647 w 2112"/>
                    <a:gd name="T5" fmla="*/ 2147483647 h 384"/>
                    <a:gd name="T6" fmla="*/ 0 60000 65536"/>
                    <a:gd name="T7" fmla="*/ 0 60000 65536"/>
                    <a:gd name="T8" fmla="*/ 0 60000 65536"/>
                    <a:gd name="T9" fmla="*/ 0 w 2112"/>
                    <a:gd name="T10" fmla="*/ 0 h 384"/>
                    <a:gd name="T11" fmla="*/ 2112 w 2112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2" h="384">
                      <a:moveTo>
                        <a:pt x="0" y="384"/>
                      </a:moveTo>
                      <a:cubicBezTo>
                        <a:pt x="328" y="192"/>
                        <a:pt x="656" y="0"/>
                        <a:pt x="1008" y="0"/>
                      </a:cubicBezTo>
                      <a:cubicBezTo>
                        <a:pt x="1360" y="0"/>
                        <a:pt x="1736" y="192"/>
                        <a:pt x="2112" y="38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268"/>
                </a:p>
              </p:txBody>
            </p:sp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590800" y="2971800"/>
                  <a:ext cx="152400" cy="6096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68"/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6324599" y="4572000"/>
                  <a:ext cx="457199" cy="408146"/>
                </a:xfrm>
                <a:custGeom>
                  <a:avLst/>
                  <a:gdLst>
                    <a:gd name="T0" fmla="*/ 2147483647 w 624"/>
                    <a:gd name="T1" fmla="*/ 0 h 1056"/>
                    <a:gd name="T2" fmla="*/ 2147483647 w 624"/>
                    <a:gd name="T3" fmla="*/ 2147483647 h 1056"/>
                    <a:gd name="T4" fmla="*/ 0 w 624"/>
                    <a:gd name="T5" fmla="*/ 2147483647 h 1056"/>
                    <a:gd name="T6" fmla="*/ 0 60000 65536"/>
                    <a:gd name="T7" fmla="*/ 0 60000 65536"/>
                    <a:gd name="T8" fmla="*/ 0 60000 65536"/>
                    <a:gd name="T9" fmla="*/ 0 w 624"/>
                    <a:gd name="T10" fmla="*/ 0 h 1056"/>
                    <a:gd name="T11" fmla="*/ 624 w 624"/>
                    <a:gd name="T12" fmla="*/ 1056 h 1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4" h="1056">
                      <a:moveTo>
                        <a:pt x="624" y="0"/>
                      </a:moveTo>
                      <a:cubicBezTo>
                        <a:pt x="580" y="200"/>
                        <a:pt x="536" y="400"/>
                        <a:pt x="432" y="576"/>
                      </a:cubicBezTo>
                      <a:cubicBezTo>
                        <a:pt x="328" y="752"/>
                        <a:pt x="164" y="904"/>
                        <a:pt x="0" y="105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268"/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3505200" y="5867400"/>
                  <a:ext cx="2286000" cy="482600"/>
                </a:xfrm>
                <a:custGeom>
                  <a:avLst/>
                  <a:gdLst>
                    <a:gd name="T0" fmla="*/ 2147483647 w 1440"/>
                    <a:gd name="T1" fmla="*/ 0 h 304"/>
                    <a:gd name="T2" fmla="*/ 2147483647 w 1440"/>
                    <a:gd name="T3" fmla="*/ 2147483647 h 304"/>
                    <a:gd name="T4" fmla="*/ 0 w 1440"/>
                    <a:gd name="T5" fmla="*/ 2147483647 h 304"/>
                    <a:gd name="T6" fmla="*/ 0 60000 65536"/>
                    <a:gd name="T7" fmla="*/ 0 60000 65536"/>
                    <a:gd name="T8" fmla="*/ 0 60000 65536"/>
                    <a:gd name="T9" fmla="*/ 0 w 1440"/>
                    <a:gd name="T10" fmla="*/ 0 h 304"/>
                    <a:gd name="T11" fmla="*/ 1440 w 1440"/>
                    <a:gd name="T12" fmla="*/ 304 h 3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0" h="304">
                      <a:moveTo>
                        <a:pt x="1440" y="0"/>
                      </a:moveTo>
                      <a:cubicBezTo>
                        <a:pt x="1224" y="136"/>
                        <a:pt x="1008" y="272"/>
                        <a:pt x="768" y="288"/>
                      </a:cubicBezTo>
                      <a:cubicBezTo>
                        <a:pt x="528" y="304"/>
                        <a:pt x="264" y="200"/>
                        <a:pt x="0" y="9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62200" y="2451100"/>
                  <a:ext cx="826656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N12</a:t>
                  </a:r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81200" y="3581402"/>
                  <a:ext cx="655954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N6</a:t>
                  </a:r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943599" y="2438399"/>
                  <a:ext cx="655954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N3</a:t>
                  </a:r>
                </a:p>
              </p:txBody>
            </p:sp>
          </p:grpSp>
        </p:grpSp>
        <p:sp>
          <p:nvSpPr>
            <p:cNvPr id="28" name="Oval 27"/>
            <p:cNvSpPr/>
            <p:nvPr/>
          </p:nvSpPr>
          <p:spPr>
            <a:xfrm>
              <a:off x="1018381" y="68072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8"/>
            </a:p>
          </p:txBody>
        </p:sp>
        <p:sp>
          <p:nvSpPr>
            <p:cNvPr id="29" name="Oval 28"/>
            <p:cNvSpPr/>
            <p:nvPr/>
          </p:nvSpPr>
          <p:spPr>
            <a:xfrm>
              <a:off x="6415881" y="28194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8"/>
            </a:p>
          </p:txBody>
        </p:sp>
      </p:grpSp>
    </p:spTree>
    <p:extLst>
      <p:ext uri="{BB962C8B-B14F-4D97-AF65-F5344CB8AC3E}">
        <p14:creationId xmlns:p14="http://schemas.microsoft.com/office/powerpoint/2010/main" val="5322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Ring-based Mutual Exclusion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406064"/>
            <a:ext cx="7063571" cy="3465064"/>
            <a:chOff x="0" y="2205065"/>
            <a:chExt cx="10030025" cy="492027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0" y="2205065"/>
              <a:ext cx="10030025" cy="4920270"/>
              <a:chOff x="0" y="1828800"/>
              <a:chExt cx="10029253" cy="4919970"/>
            </a:xfrm>
          </p:grpSpPr>
          <p:sp>
            <p:nvSpPr>
              <p:cNvPr id="5" name="TextBox 1"/>
              <p:cNvSpPr txBox="1">
                <a:spLocks noChangeArrowheads="1"/>
              </p:cNvSpPr>
              <p:nvPr/>
            </p:nvSpPr>
            <p:spPr bwMode="auto">
              <a:xfrm>
                <a:off x="6400800" y="1976736"/>
                <a:ext cx="3628453" cy="50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90" dirty="0"/>
                  <a:t>Cannot access CS anymore</a:t>
                </a:r>
              </a:p>
            </p:txBody>
          </p:sp>
          <p:sp>
            <p:nvSpPr>
              <p:cNvPr id="6" name="TextBox 24"/>
              <p:cNvSpPr txBox="1">
                <a:spLocks noChangeArrowheads="1"/>
              </p:cNvSpPr>
              <p:nvPr/>
            </p:nvSpPr>
            <p:spPr bwMode="auto">
              <a:xfrm>
                <a:off x="7010399" y="2895600"/>
                <a:ext cx="2389288" cy="50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90" dirty="0">
                    <a:solidFill>
                      <a:srgbClr val="FF6600"/>
                    </a:solidFill>
                  </a:rPr>
                  <a:t>Here’s the token!</a:t>
                </a:r>
              </a:p>
            </p:txBody>
          </p:sp>
          <p:sp>
            <p:nvSpPr>
              <p:cNvPr id="7" name="TextBox 25"/>
              <p:cNvSpPr txBox="1">
                <a:spLocks noChangeArrowheads="1"/>
              </p:cNvSpPr>
              <p:nvPr/>
            </p:nvSpPr>
            <p:spPr bwMode="auto">
              <a:xfrm>
                <a:off x="0" y="6248399"/>
                <a:ext cx="1194644" cy="50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90" dirty="0">
                    <a:solidFill>
                      <a:srgbClr val="0000FF"/>
                    </a:solidFill>
                  </a:rPr>
                  <a:t>Token: </a:t>
                </a: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981200" y="1828800"/>
                <a:ext cx="5254194" cy="4521200"/>
                <a:chOff x="1981200" y="1828800"/>
                <a:chExt cx="5254194" cy="4521200"/>
              </a:xfrm>
            </p:grpSpPr>
            <p:sp>
              <p:nvSpPr>
                <p:cNvPr id="9" name="Oval 3"/>
                <p:cNvSpPr>
                  <a:spLocks noChangeArrowheads="1"/>
                </p:cNvSpPr>
                <p:nvPr/>
              </p:nvSpPr>
              <p:spPr bwMode="auto">
                <a:xfrm>
                  <a:off x="2897188" y="2528888"/>
                  <a:ext cx="3427412" cy="342741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590799" y="5424488"/>
                  <a:ext cx="826656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N80</a:t>
                  </a:r>
                </a:p>
              </p:txBody>
            </p:sp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408738" y="4038600"/>
                  <a:ext cx="826656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N32</a:t>
                  </a:r>
                </a:p>
              </p:txBody>
            </p:sp>
            <p:sp>
              <p:nvSpPr>
                <p:cNvPr id="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816600" y="5400675"/>
                  <a:ext cx="655954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N5</a:t>
                  </a:r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5791200" y="2895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6172200" y="41910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5943600" y="5181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>
                  <a:off x="3276600" y="5181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3505200" y="2895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19400" y="41148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9" name="Freeform 16"/>
                <p:cNvSpPr>
                  <a:spLocks/>
                </p:cNvSpPr>
                <p:nvPr/>
              </p:nvSpPr>
              <p:spPr bwMode="auto">
                <a:xfrm>
                  <a:off x="2209800" y="4114800"/>
                  <a:ext cx="304800" cy="1219200"/>
                </a:xfrm>
                <a:custGeom>
                  <a:avLst/>
                  <a:gdLst>
                    <a:gd name="T0" fmla="*/ 2147483647 w 312"/>
                    <a:gd name="T1" fmla="*/ 2147483647 h 1200"/>
                    <a:gd name="T2" fmla="*/ 2147483647 w 312"/>
                    <a:gd name="T3" fmla="*/ 2147483647 h 1200"/>
                    <a:gd name="T4" fmla="*/ 2147483647 w 312"/>
                    <a:gd name="T5" fmla="*/ 0 h 1200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1200"/>
                    <a:gd name="T11" fmla="*/ 312 w 312"/>
                    <a:gd name="T12" fmla="*/ 1200 h 1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1200">
                      <a:moveTo>
                        <a:pt x="312" y="1200"/>
                      </a:moveTo>
                      <a:cubicBezTo>
                        <a:pt x="180" y="1012"/>
                        <a:pt x="48" y="824"/>
                        <a:pt x="24" y="624"/>
                      </a:cubicBezTo>
                      <a:cubicBezTo>
                        <a:pt x="0" y="424"/>
                        <a:pt x="84" y="212"/>
                        <a:pt x="16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6553200" y="2971799"/>
                  <a:ext cx="457199" cy="408146"/>
                </a:xfrm>
                <a:custGeom>
                  <a:avLst/>
                  <a:gdLst>
                    <a:gd name="T0" fmla="*/ 0 w 432"/>
                    <a:gd name="T1" fmla="*/ 0 h 768"/>
                    <a:gd name="T2" fmla="*/ 2147483647 w 432"/>
                    <a:gd name="T3" fmla="*/ 2147483647 h 768"/>
                    <a:gd name="T4" fmla="*/ 2147483647 w 432"/>
                    <a:gd name="T5" fmla="*/ 2147483647 h 768"/>
                    <a:gd name="T6" fmla="*/ 0 60000 65536"/>
                    <a:gd name="T7" fmla="*/ 0 60000 65536"/>
                    <a:gd name="T8" fmla="*/ 0 60000 65536"/>
                    <a:gd name="T9" fmla="*/ 0 w 432"/>
                    <a:gd name="T10" fmla="*/ 0 h 768"/>
                    <a:gd name="T11" fmla="*/ 432 w 432"/>
                    <a:gd name="T12" fmla="*/ 768 h 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" h="768">
                      <a:moveTo>
                        <a:pt x="0" y="0"/>
                      </a:moveTo>
                      <a:cubicBezTo>
                        <a:pt x="108" y="104"/>
                        <a:pt x="216" y="208"/>
                        <a:pt x="288" y="336"/>
                      </a:cubicBezTo>
                      <a:cubicBezTo>
                        <a:pt x="360" y="464"/>
                        <a:pt x="396" y="616"/>
                        <a:pt x="432" y="7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268"/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2819400" y="1828800"/>
                  <a:ext cx="3352800" cy="609600"/>
                </a:xfrm>
                <a:custGeom>
                  <a:avLst/>
                  <a:gdLst>
                    <a:gd name="T0" fmla="*/ 0 w 2112"/>
                    <a:gd name="T1" fmla="*/ 2147483647 h 384"/>
                    <a:gd name="T2" fmla="*/ 2147483647 w 2112"/>
                    <a:gd name="T3" fmla="*/ 0 h 384"/>
                    <a:gd name="T4" fmla="*/ 2147483647 w 2112"/>
                    <a:gd name="T5" fmla="*/ 2147483647 h 384"/>
                    <a:gd name="T6" fmla="*/ 0 60000 65536"/>
                    <a:gd name="T7" fmla="*/ 0 60000 65536"/>
                    <a:gd name="T8" fmla="*/ 0 60000 65536"/>
                    <a:gd name="T9" fmla="*/ 0 w 2112"/>
                    <a:gd name="T10" fmla="*/ 0 h 384"/>
                    <a:gd name="T11" fmla="*/ 2112 w 2112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2" h="384">
                      <a:moveTo>
                        <a:pt x="0" y="384"/>
                      </a:moveTo>
                      <a:cubicBezTo>
                        <a:pt x="328" y="192"/>
                        <a:pt x="656" y="0"/>
                        <a:pt x="1008" y="0"/>
                      </a:cubicBezTo>
                      <a:cubicBezTo>
                        <a:pt x="1360" y="0"/>
                        <a:pt x="1736" y="192"/>
                        <a:pt x="2112" y="38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268"/>
                </a:p>
              </p:txBody>
            </p:sp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590800" y="2971800"/>
                  <a:ext cx="152400" cy="6096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68"/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6324600" y="4572000"/>
                  <a:ext cx="457199" cy="408146"/>
                </a:xfrm>
                <a:custGeom>
                  <a:avLst/>
                  <a:gdLst>
                    <a:gd name="T0" fmla="*/ 2147483647 w 624"/>
                    <a:gd name="T1" fmla="*/ 0 h 1056"/>
                    <a:gd name="T2" fmla="*/ 2147483647 w 624"/>
                    <a:gd name="T3" fmla="*/ 2147483647 h 1056"/>
                    <a:gd name="T4" fmla="*/ 0 w 624"/>
                    <a:gd name="T5" fmla="*/ 2147483647 h 1056"/>
                    <a:gd name="T6" fmla="*/ 0 60000 65536"/>
                    <a:gd name="T7" fmla="*/ 0 60000 65536"/>
                    <a:gd name="T8" fmla="*/ 0 60000 65536"/>
                    <a:gd name="T9" fmla="*/ 0 w 624"/>
                    <a:gd name="T10" fmla="*/ 0 h 1056"/>
                    <a:gd name="T11" fmla="*/ 624 w 624"/>
                    <a:gd name="T12" fmla="*/ 1056 h 1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4" h="1056">
                      <a:moveTo>
                        <a:pt x="624" y="0"/>
                      </a:moveTo>
                      <a:cubicBezTo>
                        <a:pt x="580" y="200"/>
                        <a:pt x="536" y="400"/>
                        <a:pt x="432" y="576"/>
                      </a:cubicBezTo>
                      <a:cubicBezTo>
                        <a:pt x="328" y="752"/>
                        <a:pt x="164" y="904"/>
                        <a:pt x="0" y="105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268"/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3505200" y="5867400"/>
                  <a:ext cx="2286000" cy="482600"/>
                </a:xfrm>
                <a:custGeom>
                  <a:avLst/>
                  <a:gdLst>
                    <a:gd name="T0" fmla="*/ 2147483647 w 1440"/>
                    <a:gd name="T1" fmla="*/ 0 h 304"/>
                    <a:gd name="T2" fmla="*/ 2147483647 w 1440"/>
                    <a:gd name="T3" fmla="*/ 2147483647 h 304"/>
                    <a:gd name="T4" fmla="*/ 0 w 1440"/>
                    <a:gd name="T5" fmla="*/ 2147483647 h 304"/>
                    <a:gd name="T6" fmla="*/ 0 60000 65536"/>
                    <a:gd name="T7" fmla="*/ 0 60000 65536"/>
                    <a:gd name="T8" fmla="*/ 0 60000 65536"/>
                    <a:gd name="T9" fmla="*/ 0 w 1440"/>
                    <a:gd name="T10" fmla="*/ 0 h 304"/>
                    <a:gd name="T11" fmla="*/ 1440 w 1440"/>
                    <a:gd name="T12" fmla="*/ 304 h 3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0" h="304">
                      <a:moveTo>
                        <a:pt x="1440" y="0"/>
                      </a:moveTo>
                      <a:cubicBezTo>
                        <a:pt x="1224" y="136"/>
                        <a:pt x="1008" y="272"/>
                        <a:pt x="768" y="288"/>
                      </a:cubicBezTo>
                      <a:cubicBezTo>
                        <a:pt x="528" y="304"/>
                        <a:pt x="264" y="200"/>
                        <a:pt x="0" y="9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62200" y="2451100"/>
                  <a:ext cx="826656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N12</a:t>
                  </a:r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81200" y="3581402"/>
                  <a:ext cx="655954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N6</a:t>
                  </a:r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943601" y="2438399"/>
                  <a:ext cx="655954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N3</a:t>
                  </a:r>
                </a:p>
              </p:txBody>
            </p:sp>
          </p:grpSp>
        </p:grpSp>
        <p:sp>
          <p:nvSpPr>
            <p:cNvPr id="29" name="Oval 28"/>
            <p:cNvSpPr/>
            <p:nvPr/>
          </p:nvSpPr>
          <p:spPr>
            <a:xfrm>
              <a:off x="6873081" y="35052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8"/>
            </a:p>
          </p:txBody>
        </p:sp>
        <p:sp>
          <p:nvSpPr>
            <p:cNvPr id="30" name="Oval 29"/>
            <p:cNvSpPr/>
            <p:nvPr/>
          </p:nvSpPr>
          <p:spPr>
            <a:xfrm>
              <a:off x="1018381" y="68072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8"/>
            </a:p>
          </p:txBody>
        </p:sp>
      </p:grpSp>
    </p:spTree>
    <p:extLst>
      <p:ext uri="{BB962C8B-B14F-4D97-AF65-F5344CB8AC3E}">
        <p14:creationId xmlns:p14="http://schemas.microsoft.com/office/powerpoint/2010/main" val="16266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Ring-based Mutual Exclusion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" y="2406064"/>
            <a:ext cx="7104688" cy="3465064"/>
            <a:chOff x="0" y="2205065"/>
            <a:chExt cx="10088411" cy="4920270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0" y="2205065"/>
              <a:ext cx="7235950" cy="4920270"/>
              <a:chOff x="0" y="1828800"/>
              <a:chExt cx="7235393" cy="4919970"/>
            </a:xfrm>
          </p:grpSpPr>
          <p:sp>
            <p:nvSpPr>
              <p:cNvPr id="7" name="TextBox 25"/>
              <p:cNvSpPr txBox="1">
                <a:spLocks noChangeArrowheads="1"/>
              </p:cNvSpPr>
              <p:nvPr/>
            </p:nvSpPr>
            <p:spPr bwMode="auto">
              <a:xfrm>
                <a:off x="0" y="6248399"/>
                <a:ext cx="1194644" cy="50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90" dirty="0">
                    <a:solidFill>
                      <a:srgbClr val="0000FF"/>
                    </a:solidFill>
                  </a:rPr>
                  <a:t>Token: </a:t>
                </a: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981200" y="1828800"/>
                <a:ext cx="5254193" cy="4521200"/>
                <a:chOff x="1981200" y="1828800"/>
                <a:chExt cx="5254193" cy="4521200"/>
              </a:xfrm>
            </p:grpSpPr>
            <p:sp>
              <p:nvSpPr>
                <p:cNvPr id="9" name="Oval 3"/>
                <p:cNvSpPr>
                  <a:spLocks noChangeArrowheads="1"/>
                </p:cNvSpPr>
                <p:nvPr/>
              </p:nvSpPr>
              <p:spPr bwMode="auto">
                <a:xfrm>
                  <a:off x="2897188" y="2528888"/>
                  <a:ext cx="3427412" cy="342741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590800" y="5424488"/>
                  <a:ext cx="826656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N80</a:t>
                  </a:r>
                </a:p>
              </p:txBody>
            </p:sp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408737" y="4038600"/>
                  <a:ext cx="826656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N32</a:t>
                  </a:r>
                </a:p>
              </p:txBody>
            </p:sp>
            <p:sp>
              <p:nvSpPr>
                <p:cNvPr id="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816600" y="5400675"/>
                  <a:ext cx="655954" cy="50037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N5</a:t>
                  </a:r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5791200" y="2895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6172200" y="41910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5943600" y="5181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>
                  <a:off x="3276600" y="5181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3505200" y="2895600"/>
                  <a:ext cx="0" cy="22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819400" y="411480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19" name="Freeform 16"/>
                <p:cNvSpPr>
                  <a:spLocks/>
                </p:cNvSpPr>
                <p:nvPr/>
              </p:nvSpPr>
              <p:spPr bwMode="auto">
                <a:xfrm>
                  <a:off x="2209800" y="4114800"/>
                  <a:ext cx="304800" cy="1219200"/>
                </a:xfrm>
                <a:custGeom>
                  <a:avLst/>
                  <a:gdLst>
                    <a:gd name="T0" fmla="*/ 2147483647 w 312"/>
                    <a:gd name="T1" fmla="*/ 2147483647 h 1200"/>
                    <a:gd name="T2" fmla="*/ 2147483647 w 312"/>
                    <a:gd name="T3" fmla="*/ 2147483647 h 1200"/>
                    <a:gd name="T4" fmla="*/ 2147483647 w 312"/>
                    <a:gd name="T5" fmla="*/ 0 h 1200"/>
                    <a:gd name="T6" fmla="*/ 0 60000 65536"/>
                    <a:gd name="T7" fmla="*/ 0 60000 65536"/>
                    <a:gd name="T8" fmla="*/ 0 60000 65536"/>
                    <a:gd name="T9" fmla="*/ 0 w 312"/>
                    <a:gd name="T10" fmla="*/ 0 h 1200"/>
                    <a:gd name="T11" fmla="*/ 312 w 312"/>
                    <a:gd name="T12" fmla="*/ 1200 h 1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2" h="1200">
                      <a:moveTo>
                        <a:pt x="312" y="1200"/>
                      </a:moveTo>
                      <a:cubicBezTo>
                        <a:pt x="180" y="1012"/>
                        <a:pt x="48" y="824"/>
                        <a:pt x="24" y="624"/>
                      </a:cubicBezTo>
                      <a:cubicBezTo>
                        <a:pt x="0" y="424"/>
                        <a:pt x="84" y="212"/>
                        <a:pt x="16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6553200" y="2971799"/>
                  <a:ext cx="457199" cy="408146"/>
                </a:xfrm>
                <a:custGeom>
                  <a:avLst/>
                  <a:gdLst>
                    <a:gd name="T0" fmla="*/ 0 w 432"/>
                    <a:gd name="T1" fmla="*/ 0 h 768"/>
                    <a:gd name="T2" fmla="*/ 2147483647 w 432"/>
                    <a:gd name="T3" fmla="*/ 2147483647 h 768"/>
                    <a:gd name="T4" fmla="*/ 2147483647 w 432"/>
                    <a:gd name="T5" fmla="*/ 2147483647 h 768"/>
                    <a:gd name="T6" fmla="*/ 0 60000 65536"/>
                    <a:gd name="T7" fmla="*/ 0 60000 65536"/>
                    <a:gd name="T8" fmla="*/ 0 60000 65536"/>
                    <a:gd name="T9" fmla="*/ 0 w 432"/>
                    <a:gd name="T10" fmla="*/ 0 h 768"/>
                    <a:gd name="T11" fmla="*/ 432 w 432"/>
                    <a:gd name="T12" fmla="*/ 768 h 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" h="768">
                      <a:moveTo>
                        <a:pt x="0" y="0"/>
                      </a:moveTo>
                      <a:cubicBezTo>
                        <a:pt x="108" y="104"/>
                        <a:pt x="216" y="208"/>
                        <a:pt x="288" y="336"/>
                      </a:cubicBezTo>
                      <a:cubicBezTo>
                        <a:pt x="360" y="464"/>
                        <a:pt x="396" y="616"/>
                        <a:pt x="432" y="7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268"/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2819400" y="1828800"/>
                  <a:ext cx="3352800" cy="609600"/>
                </a:xfrm>
                <a:custGeom>
                  <a:avLst/>
                  <a:gdLst>
                    <a:gd name="T0" fmla="*/ 0 w 2112"/>
                    <a:gd name="T1" fmla="*/ 2147483647 h 384"/>
                    <a:gd name="T2" fmla="*/ 2147483647 w 2112"/>
                    <a:gd name="T3" fmla="*/ 0 h 384"/>
                    <a:gd name="T4" fmla="*/ 2147483647 w 2112"/>
                    <a:gd name="T5" fmla="*/ 2147483647 h 384"/>
                    <a:gd name="T6" fmla="*/ 0 60000 65536"/>
                    <a:gd name="T7" fmla="*/ 0 60000 65536"/>
                    <a:gd name="T8" fmla="*/ 0 60000 65536"/>
                    <a:gd name="T9" fmla="*/ 0 w 2112"/>
                    <a:gd name="T10" fmla="*/ 0 h 384"/>
                    <a:gd name="T11" fmla="*/ 2112 w 2112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2" h="384">
                      <a:moveTo>
                        <a:pt x="0" y="384"/>
                      </a:moveTo>
                      <a:cubicBezTo>
                        <a:pt x="328" y="192"/>
                        <a:pt x="656" y="0"/>
                        <a:pt x="1008" y="0"/>
                      </a:cubicBezTo>
                      <a:cubicBezTo>
                        <a:pt x="1360" y="0"/>
                        <a:pt x="1736" y="192"/>
                        <a:pt x="2112" y="38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268"/>
                </a:p>
              </p:txBody>
            </p:sp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590800" y="2971800"/>
                  <a:ext cx="152400" cy="6096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68"/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6324599" y="4572000"/>
                  <a:ext cx="457199" cy="408146"/>
                </a:xfrm>
                <a:custGeom>
                  <a:avLst/>
                  <a:gdLst>
                    <a:gd name="T0" fmla="*/ 2147483647 w 624"/>
                    <a:gd name="T1" fmla="*/ 0 h 1056"/>
                    <a:gd name="T2" fmla="*/ 2147483647 w 624"/>
                    <a:gd name="T3" fmla="*/ 2147483647 h 1056"/>
                    <a:gd name="T4" fmla="*/ 0 w 624"/>
                    <a:gd name="T5" fmla="*/ 2147483647 h 1056"/>
                    <a:gd name="T6" fmla="*/ 0 60000 65536"/>
                    <a:gd name="T7" fmla="*/ 0 60000 65536"/>
                    <a:gd name="T8" fmla="*/ 0 60000 65536"/>
                    <a:gd name="T9" fmla="*/ 0 w 624"/>
                    <a:gd name="T10" fmla="*/ 0 h 1056"/>
                    <a:gd name="T11" fmla="*/ 624 w 624"/>
                    <a:gd name="T12" fmla="*/ 1056 h 1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4" h="1056">
                      <a:moveTo>
                        <a:pt x="624" y="0"/>
                      </a:moveTo>
                      <a:cubicBezTo>
                        <a:pt x="580" y="200"/>
                        <a:pt x="536" y="400"/>
                        <a:pt x="432" y="576"/>
                      </a:cubicBezTo>
                      <a:cubicBezTo>
                        <a:pt x="328" y="752"/>
                        <a:pt x="164" y="904"/>
                        <a:pt x="0" y="105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 sz="1268"/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3505200" y="5867400"/>
                  <a:ext cx="2286000" cy="482600"/>
                </a:xfrm>
                <a:custGeom>
                  <a:avLst/>
                  <a:gdLst>
                    <a:gd name="T0" fmla="*/ 2147483647 w 1440"/>
                    <a:gd name="T1" fmla="*/ 0 h 304"/>
                    <a:gd name="T2" fmla="*/ 2147483647 w 1440"/>
                    <a:gd name="T3" fmla="*/ 2147483647 h 304"/>
                    <a:gd name="T4" fmla="*/ 0 w 1440"/>
                    <a:gd name="T5" fmla="*/ 2147483647 h 304"/>
                    <a:gd name="T6" fmla="*/ 0 60000 65536"/>
                    <a:gd name="T7" fmla="*/ 0 60000 65536"/>
                    <a:gd name="T8" fmla="*/ 0 60000 65536"/>
                    <a:gd name="T9" fmla="*/ 0 w 1440"/>
                    <a:gd name="T10" fmla="*/ 0 h 304"/>
                    <a:gd name="T11" fmla="*/ 1440 w 1440"/>
                    <a:gd name="T12" fmla="*/ 304 h 3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0" h="304">
                      <a:moveTo>
                        <a:pt x="1440" y="0"/>
                      </a:moveTo>
                      <a:cubicBezTo>
                        <a:pt x="1224" y="136"/>
                        <a:pt x="1008" y="272"/>
                        <a:pt x="768" y="288"/>
                      </a:cubicBezTo>
                      <a:cubicBezTo>
                        <a:pt x="528" y="304"/>
                        <a:pt x="264" y="200"/>
                        <a:pt x="0" y="96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68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62200" y="2451100"/>
                  <a:ext cx="826656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N12</a:t>
                  </a:r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81200" y="3581402"/>
                  <a:ext cx="655954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N6</a:t>
                  </a:r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943599" y="2438399"/>
                  <a:ext cx="655954" cy="5003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1690">
                      <a:solidFill>
                        <a:schemeClr val="accent2"/>
                      </a:solidFill>
                      <a:latin typeface="Helvetica" charset="0"/>
                    </a:rPr>
                    <a:t>N3</a:t>
                  </a:r>
                </a:p>
              </p:txBody>
            </p:sp>
          </p:grpSp>
        </p:grpSp>
        <p:sp>
          <p:nvSpPr>
            <p:cNvPr id="29" name="Oval 28"/>
            <p:cNvSpPr/>
            <p:nvPr/>
          </p:nvSpPr>
          <p:spPr>
            <a:xfrm>
              <a:off x="7025481" y="44196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8"/>
            </a:p>
          </p:txBody>
        </p:sp>
        <p:sp>
          <p:nvSpPr>
            <p:cNvPr id="30" name="Oval 29"/>
            <p:cNvSpPr/>
            <p:nvPr/>
          </p:nvSpPr>
          <p:spPr>
            <a:xfrm>
              <a:off x="1018381" y="68072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8"/>
            </a:p>
          </p:txBody>
        </p:sp>
        <p:sp>
          <p:nvSpPr>
            <p:cNvPr id="32" name="TextBox 1"/>
            <p:cNvSpPr txBox="1">
              <a:spLocks noChangeArrowheads="1"/>
            </p:cNvSpPr>
            <p:nvPr/>
          </p:nvSpPr>
          <p:spPr bwMode="auto">
            <a:xfrm>
              <a:off x="7051493" y="3962400"/>
              <a:ext cx="3036918" cy="86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90" dirty="0"/>
                <a:t>Currently holds token,</a:t>
              </a:r>
            </a:p>
            <a:p>
              <a:pPr eaLnBrk="1" hangingPunct="1"/>
              <a:r>
                <a:rPr lang="en-US" sz="1690" dirty="0"/>
                <a:t>   can access 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6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Ring-based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2" y="1809583"/>
            <a:ext cx="8643687" cy="4351338"/>
          </a:xfrm>
        </p:spPr>
        <p:txBody>
          <a:bodyPr>
            <a:normAutofit/>
          </a:bodyPr>
          <a:lstStyle/>
          <a:p>
            <a:r>
              <a:rPr lang="en-US" i="1" dirty="0"/>
              <a:t>N </a:t>
            </a:r>
            <a:r>
              <a:rPr lang="en-US" dirty="0"/>
              <a:t>Processes organized in a virtual ring</a:t>
            </a:r>
          </a:p>
          <a:p>
            <a:r>
              <a:rPr lang="en-US" dirty="0"/>
              <a:t>Each process can send message to its successor in ring</a:t>
            </a:r>
          </a:p>
          <a:p>
            <a:r>
              <a:rPr lang="en-US" dirty="0"/>
              <a:t>Exactly 1 token</a:t>
            </a:r>
          </a:p>
          <a:p>
            <a:r>
              <a:rPr lang="en-US" dirty="0">
                <a:solidFill>
                  <a:srgbClr val="C00000"/>
                </a:solidFill>
              </a:rPr>
              <a:t>enter()</a:t>
            </a:r>
          </a:p>
          <a:p>
            <a:pPr lvl="1"/>
            <a:r>
              <a:rPr lang="en-US" dirty="0"/>
              <a:t>Wait until you get token</a:t>
            </a:r>
          </a:p>
          <a:p>
            <a:r>
              <a:rPr lang="en-US" dirty="0">
                <a:solidFill>
                  <a:srgbClr val="00B050"/>
                </a:solidFill>
              </a:rPr>
              <a:t>exit() </a:t>
            </a:r>
            <a:r>
              <a:rPr lang="en-US" dirty="0"/>
              <a:t>// already have token</a:t>
            </a:r>
          </a:p>
          <a:p>
            <a:pPr lvl="1"/>
            <a:r>
              <a:rPr lang="en-US" dirty="0"/>
              <a:t>Pass on token to ring successor</a:t>
            </a:r>
          </a:p>
          <a:p>
            <a:r>
              <a:rPr lang="en-US" dirty="0"/>
              <a:t>If receive token, and not currently in enter(), just pass on token to ring successor</a:t>
            </a:r>
          </a:p>
        </p:txBody>
      </p:sp>
    </p:spTree>
    <p:extLst>
      <p:ext uri="{BB962C8B-B14F-4D97-AF65-F5344CB8AC3E}">
        <p14:creationId xmlns:p14="http://schemas.microsoft.com/office/powerpoint/2010/main" val="6297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Ordered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7065" y="1646237"/>
            <a:ext cx="9106935" cy="357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FIFO ordering: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a correct process issues multicast(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and then multicast(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’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), then every correct process that delivers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m’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will have already delivered m.</a:t>
            </a:r>
          </a:p>
          <a:p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Causal ordering: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If multicast(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 multicast(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g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,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m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’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) then any correct process that delivers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m’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will have already delivered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.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Note that  counts multicast messages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  <a:sym typeface="Wingdings" charset="0"/>
              </a:rPr>
              <a:t>delivered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charset="0"/>
              </a:rPr>
              <a:t> to the application, rather than all network messages.</a:t>
            </a:r>
          </a:p>
          <a:p>
            <a:pPr lvl="1"/>
            <a:endParaRPr lang="en-US" sz="1000" dirty="0">
              <a:solidFill>
                <a:schemeClr val="bg1">
                  <a:lumMod val="75000"/>
                </a:schemeClr>
              </a:solidFill>
              <a:sym typeface="Wingdings" charset="0"/>
            </a:endParaRPr>
          </a:p>
          <a:p>
            <a:r>
              <a:rPr lang="en-US" dirty="0">
                <a:latin typeface="Gill Sans" charset="0"/>
                <a:ea typeface="Gill Sans" charset="0"/>
                <a:cs typeface="Gill Sans" charset="0"/>
                <a:sym typeface="Wingdings" charset="0"/>
              </a:rPr>
              <a:t>Total ordering</a:t>
            </a:r>
            <a:r>
              <a:rPr lang="en-US" dirty="0">
                <a:sym typeface="Wingdings" charset="0"/>
              </a:rPr>
              <a:t>: If a correct process delivers message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 before </a:t>
            </a:r>
            <a:r>
              <a:rPr lang="en-US" i="1" dirty="0">
                <a:sym typeface="Wingdings" charset="0"/>
              </a:rPr>
              <a:t>m’ </a:t>
            </a:r>
            <a:r>
              <a:rPr lang="en-US" dirty="0">
                <a:sym typeface="Wingdings" charset="0"/>
              </a:rPr>
              <a:t>then any other correct process that delivers </a:t>
            </a:r>
            <a:r>
              <a:rPr lang="en-US" i="1" dirty="0">
                <a:sym typeface="Wingdings" charset="0"/>
              </a:rPr>
              <a:t>m’ </a:t>
            </a:r>
            <a:r>
              <a:rPr lang="en-US" dirty="0">
                <a:sym typeface="Wingdings" charset="0"/>
              </a:rPr>
              <a:t>will have already delivered </a:t>
            </a:r>
            <a:r>
              <a:rPr lang="en-US" i="1" dirty="0">
                <a:sym typeface="Wingdings" charset="0"/>
              </a:rPr>
              <a:t>m</a:t>
            </a:r>
            <a:r>
              <a:rPr lang="en-US" dirty="0">
                <a:sym typeface="Wingdings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36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322167" cy="1325563"/>
          </a:xfrm>
        </p:spPr>
        <p:txBody>
          <a:bodyPr/>
          <a:lstStyle/>
          <a:p>
            <a:r>
              <a:rPr lang="en-US" dirty="0"/>
              <a:t>Analysis of Ring-based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Exactly one token</a:t>
            </a:r>
          </a:p>
          <a:p>
            <a:r>
              <a:rPr lang="en-US" dirty="0" err="1"/>
              <a:t>Liveness</a:t>
            </a:r>
            <a:endParaRPr lang="en-US" dirty="0"/>
          </a:p>
          <a:p>
            <a:pPr lvl="1"/>
            <a:r>
              <a:rPr lang="en-US" dirty="0"/>
              <a:t>Token eventually loops around ring and reaches requesting process (no failures)</a:t>
            </a:r>
          </a:p>
          <a:p>
            <a:r>
              <a:rPr lang="en-US" dirty="0"/>
              <a:t>Ordering</a:t>
            </a:r>
          </a:p>
          <a:p>
            <a:pPr lvl="1"/>
            <a:r>
              <a:rPr lang="en-US" dirty="0"/>
              <a:t>Token not always obtained in order of enter events.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322167" cy="1325563"/>
          </a:xfrm>
        </p:spPr>
        <p:txBody>
          <a:bodyPr/>
          <a:lstStyle/>
          <a:p>
            <a:r>
              <a:rPr lang="en-US" dirty="0"/>
              <a:t>Analysis of Ring-based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Safety</a:t>
            </a:r>
          </a:p>
          <a:p>
            <a:pPr lvl="1"/>
            <a:r>
              <a:rPr lang="en-US" dirty="0"/>
              <a:t>Exactly one token</a:t>
            </a:r>
          </a:p>
          <a:p>
            <a:r>
              <a:rPr lang="en-US" dirty="0" err="1">
                <a:solidFill>
                  <a:srgbClr val="00B050"/>
                </a:solidFill>
              </a:rPr>
              <a:t>Liveness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Token eventually loops around ring and reaches requesting process (no failures)</a:t>
            </a:r>
          </a:p>
          <a:p>
            <a:r>
              <a:rPr lang="en-US" dirty="0">
                <a:solidFill>
                  <a:srgbClr val="C00000"/>
                </a:solidFill>
              </a:rPr>
              <a:t>Ordering</a:t>
            </a:r>
          </a:p>
          <a:p>
            <a:pPr lvl="1"/>
            <a:r>
              <a:rPr lang="en-US" dirty="0"/>
              <a:t>Token not always obtained in order of enter events.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Ring-based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8466" cy="4351338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sz="2400" dirty="0"/>
              <a:t>Bandwidth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dirty="0"/>
              <a:t>Per enter, 1 message at requesting process but up to </a:t>
            </a:r>
            <a:r>
              <a:rPr lang="en-US" i="1" dirty="0"/>
              <a:t>N </a:t>
            </a:r>
            <a:r>
              <a:rPr lang="en-US" dirty="0"/>
              <a:t>messages throughout system.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dirty="0"/>
              <a:t>1 message sent per exit.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i="1" dirty="0"/>
              <a:t>Constantly consumes bandwidth even when no process requires entry to the critical section (except when a process is executing critical section).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Ring-based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46237"/>
            <a:ext cx="7886700" cy="4351338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sz="2400" dirty="0"/>
              <a:t>Client delay: 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dirty="0"/>
              <a:t>Best case: just received token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dirty="0"/>
              <a:t>Worst case: just sent token to neighbor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dirty="0"/>
              <a:t>0 to </a:t>
            </a:r>
            <a:r>
              <a:rPr lang="en-US" i="1" dirty="0"/>
              <a:t>N</a:t>
            </a:r>
            <a:r>
              <a:rPr lang="en-US" dirty="0"/>
              <a:t> message transmissions after entering enter()</a:t>
            </a:r>
          </a:p>
          <a:p>
            <a:pPr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sz="2400" dirty="0"/>
              <a:t>Synchronization delay between one process’</a:t>
            </a:r>
            <a:r>
              <a:rPr lang="en-US" altLang="ja-JP" sz="2400" dirty="0"/>
              <a:t> exit() from the CS and the next process’ enter(): 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dirty="0"/>
              <a:t>Best case: process in enter() is successor of process in exit()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dirty="0"/>
              <a:t>Worst case: process in enter() is predecessor of process in exit()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altLang="ja-JP" dirty="0"/>
              <a:t>Between 1 and (</a:t>
            </a:r>
            <a:r>
              <a:rPr lang="en-US" altLang="ja-JP" i="1" dirty="0"/>
              <a:t>N-1</a:t>
            </a:r>
            <a:r>
              <a:rPr lang="en-US" altLang="ja-JP" dirty="0"/>
              <a:t>) message transmissions.</a:t>
            </a:r>
          </a:p>
          <a:p>
            <a:pPr>
              <a:spcBef>
                <a:spcPct val="30000"/>
              </a:spcBef>
              <a:buClr>
                <a:schemeClr val="hlink"/>
              </a:buClr>
              <a:buSzPct val="120000"/>
            </a:pPr>
            <a:r>
              <a:rPr lang="en-US" sz="2400" i="1" dirty="0">
                <a:solidFill>
                  <a:srgbClr val="C00000"/>
                </a:solidFill>
              </a:rPr>
              <a:t>Can we improve upon this O(n) client and synchronization delays? </a:t>
            </a:r>
          </a:p>
          <a:p>
            <a:pPr lvl="1">
              <a:spcBef>
                <a:spcPct val="30000"/>
              </a:spcBef>
              <a:buClr>
                <a:schemeClr val="hlink"/>
              </a:buClr>
              <a:buSzPct val="120000"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6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950817" cy="1325563"/>
          </a:xfrm>
        </p:spPr>
        <p:txBody>
          <a:bodyPr>
            <a:normAutofit/>
          </a:bodyPr>
          <a:lstStyle/>
          <a:p>
            <a:r>
              <a:rPr lang="en-US" sz="4200" dirty="0"/>
              <a:t>Mutual exclusion in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99" y="1921877"/>
            <a:ext cx="8146382" cy="4351338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dirty="0">
                <a:ea typeface="ＭＳ Ｐゴシック" charset="0"/>
              </a:rPr>
              <a:t>Our focus today: Classical algorithms for mutual exclusion in distributed systems. 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Central server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Ring-based algorithm</a:t>
            </a: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ea typeface="ＭＳ Ｐゴシック" charset="0"/>
              </a:rPr>
              <a:t>Ricart-Agrawala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</a:rPr>
              <a:t>Algorithm (next class)</a:t>
            </a:r>
            <a:endParaRPr lang="en-US" sz="2800" dirty="0">
              <a:ea typeface="ＭＳ Ｐゴシック" charset="0"/>
            </a:endParaRPr>
          </a:p>
          <a:p>
            <a:pPr lvl="1">
              <a:buClr>
                <a:schemeClr val="hlink"/>
              </a:buClr>
              <a:buSzPct val="120000"/>
              <a:buFont typeface="Arial"/>
              <a:buChar char="•"/>
            </a:pPr>
            <a:r>
              <a:rPr lang="en-US" sz="28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Maekawa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charset="0"/>
              </a:rPr>
              <a:t> Algorithm </a:t>
            </a:r>
          </a:p>
        </p:txBody>
      </p:sp>
    </p:spTree>
    <p:extLst>
      <p:ext uri="{BB962C8B-B14F-4D97-AF65-F5344CB8AC3E}">
        <p14:creationId xmlns:p14="http://schemas.microsoft.com/office/powerpoint/2010/main" val="14686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8175902" cy="1325563"/>
          </a:xfrm>
        </p:spPr>
        <p:txBody>
          <a:bodyPr/>
          <a:lstStyle/>
          <a:p>
            <a:r>
              <a:rPr lang="en-US" dirty="0"/>
              <a:t>MP1: Event Ordering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8487" y="1898667"/>
            <a:ext cx="9035513" cy="3270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courses.grainger.illinois.edu/ece428/sp2024/mps/mp1.html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Lead TA: </a:t>
            </a:r>
            <a:r>
              <a:rPr lang="en-US" dirty="0" err="1" smtClean="0"/>
              <a:t>Siddharth</a:t>
            </a:r>
            <a:r>
              <a:rPr lang="en-US" dirty="0" smtClean="0"/>
              <a:t> Lal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Task: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Collect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transaction</a:t>
            </a:r>
            <a:r>
              <a:rPr lang="en-US" sz="2000" dirty="0"/>
              <a:t> events on distributed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nodes</a:t>
            </a:r>
            <a:r>
              <a:rPr lang="en-US" sz="2000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Multicast</a:t>
            </a:r>
            <a:r>
              <a:rPr lang="en-US" sz="2000" dirty="0"/>
              <a:t> transactions to all nodes while maintaining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total order</a:t>
            </a:r>
            <a:r>
              <a:rPr lang="en-US" sz="2000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Ensure transaction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validity</a:t>
            </a:r>
            <a:r>
              <a:rPr lang="en-US" sz="2000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Handle 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failure</a:t>
            </a:r>
            <a:r>
              <a:rPr lang="en-US" sz="2000" dirty="0"/>
              <a:t> of arbitrary nodes.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Objective: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Build a decentralized multicast protocol to ensure total ordering and handle node failures. </a:t>
            </a:r>
          </a:p>
        </p:txBody>
      </p:sp>
    </p:spTree>
    <p:extLst>
      <p:ext uri="{BB962C8B-B14F-4D97-AF65-F5344CB8AC3E}">
        <p14:creationId xmlns:p14="http://schemas.microsoft.com/office/powerpoint/2010/main" val="14810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8175902" cy="1325563"/>
          </a:xfrm>
        </p:spPr>
        <p:txBody>
          <a:bodyPr/>
          <a:lstStyle/>
          <a:p>
            <a:r>
              <a:rPr lang="en-US" dirty="0"/>
              <a:t>MP1 Architecture Setup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12" y="2687541"/>
            <a:ext cx="6324600" cy="1143000"/>
          </a:xfrm>
        </p:spPr>
      </p:pic>
      <p:sp>
        <p:nvSpPr>
          <p:cNvPr id="6" name="Rectangle 5"/>
          <p:cNvSpPr/>
          <p:nvPr/>
        </p:nvSpPr>
        <p:spPr>
          <a:xfrm>
            <a:off x="1386072" y="1696904"/>
            <a:ext cx="1507460" cy="9562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node ID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config_file</a:t>
            </a:r>
            <a:endParaRPr lang="en-US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6775" y="1714101"/>
            <a:ext cx="1507460" cy="9562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node ID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config_file</a:t>
            </a:r>
            <a:endParaRPr lang="en-US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78" y="1646237"/>
            <a:ext cx="1507460" cy="9562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node ID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config_file</a:t>
            </a:r>
            <a:endParaRPr lang="en-US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481" y="4204250"/>
            <a:ext cx="6899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latin typeface="Gill Sans Light" charset="0"/>
                <a:ea typeface="Gill Sans Light" charset="0"/>
                <a:cs typeface="Gill Sans Light" charset="0"/>
              </a:rPr>
              <a:t>Example input arguments for first node:</a:t>
            </a:r>
          </a:p>
          <a:p>
            <a:pPr lvl="1"/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./mp1_node node1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config.txt</a:t>
            </a:r>
            <a:endParaRPr lang="en-US" sz="2400" dirty="0">
              <a:latin typeface="Andale Mono" charset="0"/>
              <a:ea typeface="Andale Mono" charset="0"/>
              <a:cs typeface="Andale Mon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err="1">
                <a:latin typeface="Gill Sans Light" charset="0"/>
                <a:ea typeface="Gill Sans Light" charset="0"/>
                <a:cs typeface="Gill Sans Light" charset="0"/>
              </a:rPr>
              <a:t>config.txt</a:t>
            </a:r>
            <a:r>
              <a:rPr lang="en-US" sz="2800" dirty="0">
                <a:latin typeface="Gill Sans Light" charset="0"/>
                <a:ea typeface="Gill Sans Light" charset="0"/>
                <a:cs typeface="Gill Sans Light" charset="0"/>
              </a:rPr>
              <a:t> looks like this: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</a:t>
            </a:r>
          </a:p>
          <a:p>
            <a:endParaRPr lang="en-US" sz="28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02" y="5600700"/>
            <a:ext cx="4991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8175902" cy="1325563"/>
          </a:xfrm>
        </p:spPr>
        <p:txBody>
          <a:bodyPr/>
          <a:lstStyle/>
          <a:p>
            <a:r>
              <a:rPr lang="en-US" dirty="0"/>
              <a:t>MP1 Architecture Setup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602480"/>
            <a:ext cx="6324600" cy="1143000"/>
          </a:xfrm>
        </p:spPr>
      </p:pic>
      <p:sp>
        <p:nvSpPr>
          <p:cNvPr id="6" name="Rectangle 5"/>
          <p:cNvSpPr/>
          <p:nvPr/>
        </p:nvSpPr>
        <p:spPr>
          <a:xfrm>
            <a:off x="1088360" y="1611843"/>
            <a:ext cx="1507460" cy="9562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node ID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config_file</a:t>
            </a:r>
            <a:endParaRPr lang="en-US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9063" y="1629040"/>
            <a:ext cx="1507460" cy="9562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node ID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config_file</a:t>
            </a:r>
            <a:endParaRPr lang="en-US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9766" y="1561176"/>
            <a:ext cx="1507460" cy="9562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node ID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config_file</a:t>
            </a:r>
            <a:endParaRPr lang="en-US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7" y="4944864"/>
            <a:ext cx="6311900" cy="5969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1928909" y="3779874"/>
            <a:ext cx="2303478" cy="1164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62716" y="3745480"/>
            <a:ext cx="4145579" cy="1199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flipH="1">
            <a:off x="1913860" y="3745480"/>
            <a:ext cx="2251740" cy="1164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81134" y="3745480"/>
            <a:ext cx="2162196" cy="1164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062716" y="3745480"/>
            <a:ext cx="4380614" cy="1164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81243" y="3745480"/>
            <a:ext cx="2062087" cy="1199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131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8175902" cy="1325563"/>
          </a:xfrm>
        </p:spPr>
        <p:txBody>
          <a:bodyPr/>
          <a:lstStyle/>
          <a:p>
            <a:r>
              <a:rPr lang="en-US" dirty="0"/>
              <a:t>MP1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" y="1825625"/>
            <a:ext cx="7844329" cy="4351338"/>
          </a:xfrm>
        </p:spPr>
      </p:pic>
    </p:spTree>
    <p:extLst>
      <p:ext uri="{BB962C8B-B14F-4D97-AF65-F5344CB8AC3E}">
        <p14:creationId xmlns:p14="http://schemas.microsoft.com/office/powerpoint/2010/main" val="8738294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8175902" cy="1325563"/>
          </a:xfrm>
        </p:spPr>
        <p:txBody>
          <a:bodyPr/>
          <a:lstStyle/>
          <a:p>
            <a:r>
              <a:rPr lang="en-US" dirty="0"/>
              <a:t>Transaction Validity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4" y="2442028"/>
            <a:ext cx="8293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6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Implementing total order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93182" y="2318266"/>
            <a:ext cx="9106935" cy="357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charset="0"/>
              </a:rPr>
              <a:t>Basic idea: </a:t>
            </a:r>
          </a:p>
          <a:p>
            <a:pPr lvl="1"/>
            <a:r>
              <a:rPr lang="en-US" dirty="0">
                <a:sym typeface="Wingdings" charset="0"/>
              </a:rPr>
              <a:t>Same sequence number counter across different processes.</a:t>
            </a:r>
          </a:p>
          <a:p>
            <a:pPr lvl="1"/>
            <a:r>
              <a:rPr lang="en-US" dirty="0">
                <a:sym typeface="Wingdings" charset="0"/>
              </a:rPr>
              <a:t>Instead of different sequence number counter for each process.  </a:t>
            </a:r>
          </a:p>
          <a:p>
            <a:endParaRPr lang="en-US" dirty="0">
              <a:sym typeface="Wingdings" charset="0"/>
            </a:endParaRPr>
          </a:p>
          <a:p>
            <a:r>
              <a:rPr lang="en-US" dirty="0">
                <a:sym typeface="Wingdings" charset="0"/>
              </a:rPr>
              <a:t>Two types of approach</a:t>
            </a:r>
          </a:p>
          <a:p>
            <a:pPr lvl="1"/>
            <a:r>
              <a:rPr lang="en-US" dirty="0">
                <a:sym typeface="Wingdings" charset="0"/>
              </a:rPr>
              <a:t>Using a centralized sequencer</a:t>
            </a:r>
          </a:p>
          <a:p>
            <a:pPr lvl="1"/>
            <a:r>
              <a:rPr lang="en-US" dirty="0"/>
              <a:t>A decentralized mechanism (ISIS)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849217" cy="1325563"/>
          </a:xfrm>
        </p:spPr>
        <p:txBody>
          <a:bodyPr/>
          <a:lstStyle/>
          <a:p>
            <a:r>
              <a:rPr lang="en-US" dirty="0"/>
              <a:t>Transaction Validity: ordering matters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" y="2162629"/>
            <a:ext cx="9105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40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8175902" cy="1325563"/>
          </a:xfrm>
        </p:spPr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2127500"/>
            <a:ext cx="9035513" cy="3270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Compute the “processing time” for each transaction: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Time difference between when it was generated (read) at a node, and when it was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processed</a:t>
            </a:r>
            <a:r>
              <a:rPr lang="en-US" dirty="0"/>
              <a:t> by the last (alive) node.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Plot the CDF (cumulative distribution function) of the transaction processing time for each evaluation scenario. </a:t>
            </a:r>
          </a:p>
        </p:txBody>
      </p:sp>
    </p:spTree>
    <p:extLst>
      <p:ext uri="{BB962C8B-B14F-4D97-AF65-F5344CB8AC3E}">
        <p14:creationId xmlns:p14="http://schemas.microsoft.com/office/powerpoint/2010/main" val="18893782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20674"/>
            <a:ext cx="8175902" cy="1325563"/>
          </a:xfrm>
        </p:spPr>
        <p:txBody>
          <a:bodyPr/>
          <a:lstStyle/>
          <a:p>
            <a:r>
              <a:rPr lang="en-US" dirty="0"/>
              <a:t>MP1: Logistics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8487" y="1646237"/>
            <a:ext cx="9035513" cy="3270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Due on </a:t>
            </a:r>
            <a:r>
              <a:rPr lang="en-US" dirty="0" smtClean="0"/>
              <a:t>March 4th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Late policy: Can use part of your 168hours of grace period accounted per student over the entire semester.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 are allowed to reuse code from MP0.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MP1 requires all nodes to connect to each other, as opposed to each node connecting to a central logger.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Read the specification carefully. Start early!!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Implementing total order multicast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3182" y="1360487"/>
            <a:ext cx="8747616" cy="327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93182" y="2318266"/>
            <a:ext cx="9106935" cy="3577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charset="0"/>
              </a:rPr>
              <a:t>Basic idea: </a:t>
            </a:r>
          </a:p>
          <a:p>
            <a:pPr lvl="1"/>
            <a:r>
              <a:rPr lang="en-US" dirty="0">
                <a:sym typeface="Wingdings" charset="0"/>
              </a:rPr>
              <a:t>Same sequence number counter across different processes.</a:t>
            </a:r>
          </a:p>
          <a:p>
            <a:pPr lvl="1"/>
            <a:r>
              <a:rPr lang="en-US" dirty="0">
                <a:sym typeface="Wingdings" charset="0"/>
              </a:rPr>
              <a:t>Instead of different sequence number counter for each process.  </a:t>
            </a:r>
          </a:p>
          <a:p>
            <a:endParaRPr lang="en-US" dirty="0">
              <a:sym typeface="Wingdings" charset="0"/>
            </a:endParaRPr>
          </a:p>
          <a:p>
            <a:r>
              <a:rPr lang="en-US" dirty="0">
                <a:sym typeface="Wingdings" charset="0"/>
              </a:rPr>
              <a:t>Two types of approach</a:t>
            </a:r>
          </a:p>
          <a:p>
            <a:pPr lvl="1"/>
            <a:r>
              <a:rPr lang="en-US" dirty="0">
                <a:sym typeface="Wingdings" charset="0"/>
              </a:rPr>
              <a:t>Using a centralized sequencer</a:t>
            </a:r>
          </a:p>
          <a:p>
            <a:pPr lvl="1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A decentralized mechanism (ISIS)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1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val 49"/>
          <p:cNvSpPr>
            <a:spLocks noChangeArrowheads="1"/>
          </p:cNvSpPr>
          <p:nvPr/>
        </p:nvSpPr>
        <p:spPr bwMode="auto">
          <a:xfrm>
            <a:off x="6723743" y="2572504"/>
            <a:ext cx="571500" cy="649287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2" y="320674"/>
            <a:ext cx="8747617" cy="1325563"/>
          </a:xfrm>
        </p:spPr>
        <p:txBody>
          <a:bodyPr>
            <a:normAutofit/>
          </a:bodyPr>
          <a:lstStyle/>
          <a:p>
            <a:r>
              <a:rPr lang="en-US" dirty="0"/>
              <a:t>ISIS algorithm for total ordering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4382182" y="3399590"/>
            <a:ext cx="573087" cy="647700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Arc 4"/>
          <p:cNvSpPr>
            <a:spLocks/>
          </p:cNvSpPr>
          <p:nvPr/>
        </p:nvSpPr>
        <p:spPr bwMode="auto">
          <a:xfrm>
            <a:off x="6479268" y="2499478"/>
            <a:ext cx="300038" cy="201612"/>
          </a:xfrm>
          <a:custGeom>
            <a:avLst/>
            <a:gdLst>
              <a:gd name="T0" fmla="*/ 889 w 21600"/>
              <a:gd name="T1" fmla="*/ 201612 h 14085"/>
              <a:gd name="T2" fmla="*/ 54660 w 21600"/>
              <a:gd name="T3" fmla="*/ 0 h 14085"/>
              <a:gd name="T4" fmla="*/ 300038 w 21600"/>
              <a:gd name="T5" fmla="*/ 177908 h 14085"/>
              <a:gd name="T6" fmla="*/ 0 60000 65536"/>
              <a:gd name="T7" fmla="*/ 0 60000 65536"/>
              <a:gd name="T8" fmla="*/ 0 60000 65536"/>
              <a:gd name="T9" fmla="*/ 0 w 21600"/>
              <a:gd name="T10" fmla="*/ 0 h 14085"/>
              <a:gd name="T11" fmla="*/ 21600 w 21600"/>
              <a:gd name="T12" fmla="*/ 14085 h 14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085" fill="none" extrusionOk="0">
                <a:moveTo>
                  <a:pt x="63" y="14085"/>
                </a:moveTo>
                <a:cubicBezTo>
                  <a:pt x="21" y="13534"/>
                  <a:pt x="0" y="12981"/>
                  <a:pt x="0" y="12429"/>
                </a:cubicBezTo>
                <a:cubicBezTo>
                  <a:pt x="0" y="7979"/>
                  <a:pt x="1374" y="3638"/>
                  <a:pt x="3934" y="-1"/>
                </a:cubicBezTo>
              </a:path>
              <a:path w="21600" h="14085" stroke="0" extrusionOk="0">
                <a:moveTo>
                  <a:pt x="63" y="14085"/>
                </a:moveTo>
                <a:cubicBezTo>
                  <a:pt x="21" y="13534"/>
                  <a:pt x="0" y="12981"/>
                  <a:pt x="0" y="12429"/>
                </a:cubicBezTo>
                <a:cubicBezTo>
                  <a:pt x="0" y="7979"/>
                  <a:pt x="1374" y="3638"/>
                  <a:pt x="3934" y="-1"/>
                </a:cubicBezTo>
                <a:lnTo>
                  <a:pt x="21600" y="12429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Arc 5"/>
          <p:cNvSpPr>
            <a:spLocks/>
          </p:cNvSpPr>
          <p:nvPr/>
        </p:nvSpPr>
        <p:spPr bwMode="auto">
          <a:xfrm>
            <a:off x="4655231" y="2543929"/>
            <a:ext cx="1890712" cy="1209675"/>
          </a:xfrm>
          <a:custGeom>
            <a:avLst/>
            <a:gdLst>
              <a:gd name="T0" fmla="*/ 0 w 27511"/>
              <a:gd name="T1" fmla="*/ 1208107 h 21600"/>
              <a:gd name="T2" fmla="*/ 1890712 w 27511"/>
              <a:gd name="T3" fmla="*/ 46259 h 21600"/>
              <a:gd name="T4" fmla="*/ 1484406 w 27511"/>
              <a:gd name="T5" fmla="*/ 1209675 h 21600"/>
              <a:gd name="T6" fmla="*/ 0 60000 65536"/>
              <a:gd name="T7" fmla="*/ 0 60000 65536"/>
              <a:gd name="T8" fmla="*/ 0 60000 65536"/>
              <a:gd name="T9" fmla="*/ 0 w 27511"/>
              <a:gd name="T10" fmla="*/ 0 h 21600"/>
              <a:gd name="T11" fmla="*/ 27511 w 275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11" h="21600" fill="none" extrusionOk="0">
                <a:moveTo>
                  <a:pt x="-1" y="21571"/>
                </a:moveTo>
                <a:cubicBezTo>
                  <a:pt x="14" y="9653"/>
                  <a:pt x="9680" y="-1"/>
                  <a:pt x="21599" y="-1"/>
                </a:cubicBezTo>
                <a:cubicBezTo>
                  <a:pt x="23598" y="-1"/>
                  <a:pt x="25588" y="277"/>
                  <a:pt x="27511" y="824"/>
                </a:cubicBezTo>
              </a:path>
              <a:path w="27511" h="21600" stroke="0" extrusionOk="0">
                <a:moveTo>
                  <a:pt x="-1" y="21571"/>
                </a:moveTo>
                <a:cubicBezTo>
                  <a:pt x="14" y="9653"/>
                  <a:pt x="9680" y="-1"/>
                  <a:pt x="21599" y="-1"/>
                </a:cubicBezTo>
                <a:cubicBezTo>
                  <a:pt x="23598" y="-1"/>
                  <a:pt x="25588" y="277"/>
                  <a:pt x="27511" y="824"/>
                </a:cubicBezTo>
                <a:lnTo>
                  <a:pt x="21599" y="2160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Arc 6"/>
          <p:cNvSpPr>
            <a:spLocks/>
          </p:cNvSpPr>
          <p:nvPr/>
        </p:nvSpPr>
        <p:spPr bwMode="auto">
          <a:xfrm>
            <a:off x="4939393" y="3421815"/>
            <a:ext cx="285750" cy="198438"/>
          </a:xfrm>
          <a:custGeom>
            <a:avLst/>
            <a:gdLst>
              <a:gd name="T0" fmla="*/ 218903 w 21600"/>
              <a:gd name="T1" fmla="*/ 0 h 13882"/>
              <a:gd name="T2" fmla="*/ 285750 w 21600"/>
              <a:gd name="T3" fmla="*/ 198438 h 13882"/>
              <a:gd name="T4" fmla="*/ 0 w 21600"/>
              <a:gd name="T5" fmla="*/ 198438 h 13882"/>
              <a:gd name="T6" fmla="*/ 0 60000 65536"/>
              <a:gd name="T7" fmla="*/ 0 60000 65536"/>
              <a:gd name="T8" fmla="*/ 0 60000 65536"/>
              <a:gd name="T9" fmla="*/ 0 w 21600"/>
              <a:gd name="T10" fmla="*/ 0 h 13882"/>
              <a:gd name="T11" fmla="*/ 21600 w 21600"/>
              <a:gd name="T12" fmla="*/ 13882 h 13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882" fill="none" extrusionOk="0">
                <a:moveTo>
                  <a:pt x="16547" y="-1"/>
                </a:moveTo>
                <a:cubicBezTo>
                  <a:pt x="19811" y="3889"/>
                  <a:pt x="21600" y="8804"/>
                  <a:pt x="21600" y="13882"/>
                </a:cubicBezTo>
              </a:path>
              <a:path w="21600" h="13882" stroke="0" extrusionOk="0">
                <a:moveTo>
                  <a:pt x="16547" y="-1"/>
                </a:moveTo>
                <a:cubicBezTo>
                  <a:pt x="19811" y="3889"/>
                  <a:pt x="21600" y="8804"/>
                  <a:pt x="21600" y="13882"/>
                </a:cubicBezTo>
                <a:lnTo>
                  <a:pt x="0" y="13882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Arc 7"/>
          <p:cNvSpPr>
            <a:spLocks/>
          </p:cNvSpPr>
          <p:nvPr/>
        </p:nvSpPr>
        <p:spPr bwMode="auto">
          <a:xfrm>
            <a:off x="6798356" y="3251954"/>
            <a:ext cx="184150" cy="325437"/>
          </a:xfrm>
          <a:custGeom>
            <a:avLst/>
            <a:gdLst>
              <a:gd name="T0" fmla="*/ 184150 w 13948"/>
              <a:gd name="T1" fmla="*/ 325437 h 21600"/>
              <a:gd name="T2" fmla="*/ 0 w 13948"/>
              <a:gd name="T3" fmla="*/ 248477 h 21600"/>
              <a:gd name="T4" fmla="*/ 184150 w 13948"/>
              <a:gd name="T5" fmla="*/ 0 h 21600"/>
              <a:gd name="T6" fmla="*/ 0 60000 65536"/>
              <a:gd name="T7" fmla="*/ 0 60000 65536"/>
              <a:gd name="T8" fmla="*/ 0 60000 65536"/>
              <a:gd name="T9" fmla="*/ 0 w 13948"/>
              <a:gd name="T10" fmla="*/ 0 h 21600"/>
              <a:gd name="T11" fmla="*/ 13948 w 139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48" h="21600" fill="none" extrusionOk="0">
                <a:moveTo>
                  <a:pt x="13948" y="21599"/>
                </a:moveTo>
                <a:cubicBezTo>
                  <a:pt x="8840" y="21599"/>
                  <a:pt x="3899" y="19790"/>
                  <a:pt x="-1" y="16492"/>
                </a:cubicBezTo>
              </a:path>
              <a:path w="13948" h="21600" stroke="0" extrusionOk="0">
                <a:moveTo>
                  <a:pt x="13948" y="21599"/>
                </a:moveTo>
                <a:cubicBezTo>
                  <a:pt x="8840" y="21599"/>
                  <a:pt x="3899" y="19790"/>
                  <a:pt x="-1" y="16492"/>
                </a:cubicBezTo>
                <a:lnTo>
                  <a:pt x="13948" y="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2421618" y="1688265"/>
            <a:ext cx="571500" cy="649288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Arc 10"/>
          <p:cNvSpPr>
            <a:spLocks/>
          </p:cNvSpPr>
          <p:nvPr/>
        </p:nvSpPr>
        <p:spPr bwMode="auto">
          <a:xfrm>
            <a:off x="2980418" y="1929565"/>
            <a:ext cx="287338" cy="222250"/>
          </a:xfrm>
          <a:custGeom>
            <a:avLst/>
            <a:gdLst>
              <a:gd name="T0" fmla="*/ 277334 w 21600"/>
              <a:gd name="T1" fmla="*/ 0 h 14744"/>
              <a:gd name="T2" fmla="*/ 260613 w 21600"/>
              <a:gd name="T3" fmla="*/ 222250 h 14744"/>
              <a:gd name="T4" fmla="*/ 0 w 21600"/>
              <a:gd name="T5" fmla="*/ 85138 h 14744"/>
              <a:gd name="T6" fmla="*/ 0 60000 65536"/>
              <a:gd name="T7" fmla="*/ 0 60000 65536"/>
              <a:gd name="T8" fmla="*/ 0 60000 65536"/>
              <a:gd name="T9" fmla="*/ 0 w 21600"/>
              <a:gd name="T10" fmla="*/ 0 h 14744"/>
              <a:gd name="T11" fmla="*/ 21600 w 21600"/>
              <a:gd name="T12" fmla="*/ 14744 h 14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744" fill="none" extrusionOk="0">
                <a:moveTo>
                  <a:pt x="20848" y="-1"/>
                </a:moveTo>
                <a:cubicBezTo>
                  <a:pt x="21347" y="1841"/>
                  <a:pt x="21600" y="3740"/>
                  <a:pt x="21600" y="5648"/>
                </a:cubicBezTo>
                <a:cubicBezTo>
                  <a:pt x="21600" y="8790"/>
                  <a:pt x="20914" y="11894"/>
                  <a:pt x="19591" y="14744"/>
                </a:cubicBezTo>
              </a:path>
              <a:path w="21600" h="14744" stroke="0" extrusionOk="0">
                <a:moveTo>
                  <a:pt x="20848" y="-1"/>
                </a:moveTo>
                <a:cubicBezTo>
                  <a:pt x="21347" y="1841"/>
                  <a:pt x="21600" y="3740"/>
                  <a:pt x="21600" y="5648"/>
                </a:cubicBezTo>
                <a:cubicBezTo>
                  <a:pt x="21600" y="8790"/>
                  <a:pt x="20914" y="11894"/>
                  <a:pt x="19591" y="14744"/>
                </a:cubicBezTo>
                <a:lnTo>
                  <a:pt x="0" y="5648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Arc 12"/>
          <p:cNvSpPr>
            <a:spLocks/>
          </p:cNvSpPr>
          <p:nvPr/>
        </p:nvSpPr>
        <p:spPr bwMode="auto">
          <a:xfrm>
            <a:off x="2659743" y="2293103"/>
            <a:ext cx="192088" cy="309562"/>
          </a:xfrm>
          <a:custGeom>
            <a:avLst/>
            <a:gdLst>
              <a:gd name="T0" fmla="*/ 192088 w 14458"/>
              <a:gd name="T1" fmla="*/ 268072 h 21600"/>
              <a:gd name="T2" fmla="*/ 0 w 14458"/>
              <a:gd name="T3" fmla="*/ 305076 h 21600"/>
              <a:gd name="T4" fmla="*/ 48600 w 14458"/>
              <a:gd name="T5" fmla="*/ 0 h 21600"/>
              <a:gd name="T6" fmla="*/ 0 60000 65536"/>
              <a:gd name="T7" fmla="*/ 0 60000 65536"/>
              <a:gd name="T8" fmla="*/ 0 60000 65536"/>
              <a:gd name="T9" fmla="*/ 0 w 14458"/>
              <a:gd name="T10" fmla="*/ 0 h 21600"/>
              <a:gd name="T11" fmla="*/ 14458 w 144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58" h="21600" fill="none" extrusionOk="0">
                <a:moveTo>
                  <a:pt x="14458" y="18705"/>
                </a:moveTo>
                <a:cubicBezTo>
                  <a:pt x="11174" y="20601"/>
                  <a:pt x="7449" y="21599"/>
                  <a:pt x="3658" y="21599"/>
                </a:cubicBezTo>
                <a:cubicBezTo>
                  <a:pt x="2431" y="21599"/>
                  <a:pt x="1208" y="21495"/>
                  <a:pt x="-1" y="21287"/>
                </a:cubicBezTo>
              </a:path>
              <a:path w="14458" h="21600" stroke="0" extrusionOk="0">
                <a:moveTo>
                  <a:pt x="14458" y="18705"/>
                </a:moveTo>
                <a:cubicBezTo>
                  <a:pt x="11174" y="20601"/>
                  <a:pt x="7449" y="21599"/>
                  <a:pt x="3658" y="21599"/>
                </a:cubicBezTo>
                <a:cubicBezTo>
                  <a:pt x="2431" y="21599"/>
                  <a:pt x="1208" y="21495"/>
                  <a:pt x="-1" y="21287"/>
                </a:cubicBezTo>
                <a:lnTo>
                  <a:pt x="3658" y="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Arc 13"/>
          <p:cNvSpPr>
            <a:spLocks/>
          </p:cNvSpPr>
          <p:nvPr/>
        </p:nvSpPr>
        <p:spPr bwMode="auto">
          <a:xfrm>
            <a:off x="2751818" y="2293103"/>
            <a:ext cx="1930400" cy="1460500"/>
          </a:xfrm>
          <a:custGeom>
            <a:avLst/>
            <a:gdLst>
              <a:gd name="T0" fmla="*/ 1928948 w 21270"/>
              <a:gd name="T1" fmla="*/ 1460500 h 21599"/>
              <a:gd name="T2" fmla="*/ 0 w 21270"/>
              <a:gd name="T3" fmla="*/ 253976 h 21599"/>
              <a:gd name="T4" fmla="*/ 1930400 w 21270"/>
              <a:gd name="T5" fmla="*/ 0 h 21599"/>
              <a:gd name="T6" fmla="*/ 0 60000 65536"/>
              <a:gd name="T7" fmla="*/ 0 60000 65536"/>
              <a:gd name="T8" fmla="*/ 0 60000 65536"/>
              <a:gd name="T9" fmla="*/ 0 w 21270"/>
              <a:gd name="T10" fmla="*/ 0 h 21599"/>
              <a:gd name="T11" fmla="*/ 21270 w 2127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70" h="21599" fill="none" extrusionOk="0">
                <a:moveTo>
                  <a:pt x="21253" y="21599"/>
                </a:moveTo>
                <a:cubicBezTo>
                  <a:pt x="10779" y="21592"/>
                  <a:pt x="1820" y="14070"/>
                  <a:pt x="-1" y="3756"/>
                </a:cubicBezTo>
              </a:path>
              <a:path w="21270" h="21599" stroke="0" extrusionOk="0">
                <a:moveTo>
                  <a:pt x="21253" y="21599"/>
                </a:moveTo>
                <a:cubicBezTo>
                  <a:pt x="10779" y="21592"/>
                  <a:pt x="1820" y="14070"/>
                  <a:pt x="-1" y="3756"/>
                </a:cubicBezTo>
                <a:lnTo>
                  <a:pt x="21270" y="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Arc 14"/>
          <p:cNvSpPr>
            <a:spLocks/>
          </p:cNvSpPr>
          <p:nvPr/>
        </p:nvSpPr>
        <p:spPr bwMode="auto">
          <a:xfrm>
            <a:off x="4126594" y="3180516"/>
            <a:ext cx="282575" cy="277813"/>
          </a:xfrm>
          <a:custGeom>
            <a:avLst/>
            <a:gdLst>
              <a:gd name="T0" fmla="*/ 0 w 20399"/>
              <a:gd name="T1" fmla="*/ 171230 h 18509"/>
              <a:gd name="T2" fmla="*/ 128356 w 20399"/>
              <a:gd name="T3" fmla="*/ 0 h 18509"/>
              <a:gd name="T4" fmla="*/ 282575 w 20399"/>
              <a:gd name="T5" fmla="*/ 277813 h 18509"/>
              <a:gd name="T6" fmla="*/ 0 60000 65536"/>
              <a:gd name="T7" fmla="*/ 0 60000 65536"/>
              <a:gd name="T8" fmla="*/ 0 60000 65536"/>
              <a:gd name="T9" fmla="*/ 0 w 20399"/>
              <a:gd name="T10" fmla="*/ 0 h 18509"/>
              <a:gd name="T11" fmla="*/ 20399 w 20399"/>
              <a:gd name="T12" fmla="*/ 18509 h 18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99" h="18509" fill="none" extrusionOk="0">
                <a:moveTo>
                  <a:pt x="-1" y="11407"/>
                </a:moveTo>
                <a:cubicBezTo>
                  <a:pt x="1659" y="6638"/>
                  <a:pt x="4938" y="2602"/>
                  <a:pt x="9265" y="-1"/>
                </a:cubicBezTo>
              </a:path>
              <a:path w="20399" h="18509" stroke="0" extrusionOk="0">
                <a:moveTo>
                  <a:pt x="-1" y="11407"/>
                </a:moveTo>
                <a:cubicBezTo>
                  <a:pt x="1659" y="6638"/>
                  <a:pt x="4938" y="2602"/>
                  <a:pt x="9265" y="-1"/>
                </a:cubicBezTo>
                <a:lnTo>
                  <a:pt x="20399" y="18509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Oval 16"/>
          <p:cNvSpPr>
            <a:spLocks noChangeArrowheads="1"/>
          </p:cNvSpPr>
          <p:nvPr/>
        </p:nvSpPr>
        <p:spPr bwMode="auto">
          <a:xfrm>
            <a:off x="2639107" y="1924804"/>
            <a:ext cx="136525" cy="147637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Oval 17"/>
          <p:cNvSpPr>
            <a:spLocks noChangeArrowheads="1"/>
          </p:cNvSpPr>
          <p:nvPr/>
        </p:nvSpPr>
        <p:spPr bwMode="auto">
          <a:xfrm>
            <a:off x="2829607" y="5552240"/>
            <a:ext cx="600075" cy="649288"/>
          </a:xfrm>
          <a:prstGeom prst="ellipse">
            <a:avLst/>
          </a:prstGeom>
          <a:solidFill>
            <a:srgbClr val="FFDC99"/>
          </a:solidFill>
          <a:ln w="42863">
            <a:solidFill>
              <a:srgbClr val="FFD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Arc 18"/>
          <p:cNvSpPr>
            <a:spLocks/>
          </p:cNvSpPr>
          <p:nvPr/>
        </p:nvSpPr>
        <p:spPr bwMode="auto">
          <a:xfrm>
            <a:off x="4207557" y="4048879"/>
            <a:ext cx="242887" cy="307975"/>
          </a:xfrm>
          <a:custGeom>
            <a:avLst/>
            <a:gdLst>
              <a:gd name="T0" fmla="*/ 154371 w 18371"/>
              <a:gd name="T1" fmla="*/ 307975 h 20536"/>
              <a:gd name="T2" fmla="*/ 0 w 18371"/>
              <a:gd name="T3" fmla="*/ 170364 h 20536"/>
              <a:gd name="T4" fmla="*/ 242887 w 18371"/>
              <a:gd name="T5" fmla="*/ 0 h 20536"/>
              <a:gd name="T6" fmla="*/ 0 60000 65536"/>
              <a:gd name="T7" fmla="*/ 0 60000 65536"/>
              <a:gd name="T8" fmla="*/ 0 60000 65536"/>
              <a:gd name="T9" fmla="*/ 0 w 18371"/>
              <a:gd name="T10" fmla="*/ 0 h 20536"/>
              <a:gd name="T11" fmla="*/ 18371 w 18371"/>
              <a:gd name="T12" fmla="*/ 20536 h 20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71" h="20536" fill="none" extrusionOk="0">
                <a:moveTo>
                  <a:pt x="11675" y="20536"/>
                </a:moveTo>
                <a:cubicBezTo>
                  <a:pt x="6821" y="18953"/>
                  <a:pt x="2684" y="15702"/>
                  <a:pt x="-1" y="11360"/>
                </a:cubicBezTo>
              </a:path>
              <a:path w="18371" h="20536" stroke="0" extrusionOk="0">
                <a:moveTo>
                  <a:pt x="11675" y="20536"/>
                </a:moveTo>
                <a:cubicBezTo>
                  <a:pt x="6821" y="18953"/>
                  <a:pt x="2684" y="15702"/>
                  <a:pt x="-1" y="11360"/>
                </a:cubicBezTo>
                <a:lnTo>
                  <a:pt x="18371" y="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Arc 19"/>
          <p:cNvSpPr>
            <a:spLocks/>
          </p:cNvSpPr>
          <p:nvPr/>
        </p:nvSpPr>
        <p:spPr bwMode="auto">
          <a:xfrm>
            <a:off x="3402693" y="5744329"/>
            <a:ext cx="300038" cy="219075"/>
          </a:xfrm>
          <a:custGeom>
            <a:avLst/>
            <a:gdLst>
              <a:gd name="T0" fmla="*/ 259700 w 21600"/>
              <a:gd name="T1" fmla="*/ 0 h 14566"/>
              <a:gd name="T2" fmla="*/ 295468 w 21600"/>
              <a:gd name="T3" fmla="*/ 219075 h 14566"/>
              <a:gd name="T4" fmla="*/ 0 w 21600"/>
              <a:gd name="T5" fmla="*/ 162674 h 14566"/>
              <a:gd name="T6" fmla="*/ 0 60000 65536"/>
              <a:gd name="T7" fmla="*/ 0 60000 65536"/>
              <a:gd name="T8" fmla="*/ 0 60000 65536"/>
              <a:gd name="T9" fmla="*/ 0 w 21600"/>
              <a:gd name="T10" fmla="*/ 0 h 14566"/>
              <a:gd name="T11" fmla="*/ 21600 w 21600"/>
              <a:gd name="T12" fmla="*/ 14566 h 14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66" fill="none" extrusionOk="0">
                <a:moveTo>
                  <a:pt x="18696" y="-1"/>
                </a:moveTo>
                <a:cubicBezTo>
                  <a:pt x="20598" y="3287"/>
                  <a:pt x="21600" y="7017"/>
                  <a:pt x="21600" y="10816"/>
                </a:cubicBezTo>
                <a:cubicBezTo>
                  <a:pt x="21600" y="12073"/>
                  <a:pt x="21490" y="13328"/>
                  <a:pt x="21271" y="14566"/>
                </a:cubicBezTo>
              </a:path>
              <a:path w="21600" h="14566" stroke="0" extrusionOk="0">
                <a:moveTo>
                  <a:pt x="18696" y="-1"/>
                </a:moveTo>
                <a:cubicBezTo>
                  <a:pt x="20598" y="3287"/>
                  <a:pt x="21600" y="7017"/>
                  <a:pt x="21600" y="10816"/>
                </a:cubicBezTo>
                <a:cubicBezTo>
                  <a:pt x="21600" y="12073"/>
                  <a:pt x="21490" y="13328"/>
                  <a:pt x="21271" y="14566"/>
                </a:cubicBezTo>
                <a:lnTo>
                  <a:pt x="0" y="10816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Arc 20"/>
          <p:cNvSpPr>
            <a:spLocks/>
          </p:cNvSpPr>
          <p:nvPr/>
        </p:nvSpPr>
        <p:spPr bwMode="auto">
          <a:xfrm>
            <a:off x="3402694" y="3723441"/>
            <a:ext cx="1306513" cy="2151063"/>
          </a:xfrm>
          <a:custGeom>
            <a:avLst/>
            <a:gdLst>
              <a:gd name="T0" fmla="*/ 1306513 w 21600"/>
              <a:gd name="T1" fmla="*/ 0 h 21278"/>
              <a:gd name="T2" fmla="*/ 224466 w 21600"/>
              <a:gd name="T3" fmla="*/ 2151063 h 21278"/>
              <a:gd name="T4" fmla="*/ 0 w 21600"/>
              <a:gd name="T5" fmla="*/ 0 h 21278"/>
              <a:gd name="T6" fmla="*/ 0 60000 65536"/>
              <a:gd name="T7" fmla="*/ 0 60000 65536"/>
              <a:gd name="T8" fmla="*/ 0 60000 65536"/>
              <a:gd name="T9" fmla="*/ 0 w 21600"/>
              <a:gd name="T10" fmla="*/ 0 h 21278"/>
              <a:gd name="T11" fmla="*/ 21600 w 21600"/>
              <a:gd name="T12" fmla="*/ 21278 h 21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8" fill="none" extrusionOk="0">
                <a:moveTo>
                  <a:pt x="21600" y="0"/>
                </a:moveTo>
                <a:cubicBezTo>
                  <a:pt x="21600" y="10497"/>
                  <a:pt x="14052" y="19475"/>
                  <a:pt x="3711" y="21278"/>
                </a:cubicBezTo>
              </a:path>
              <a:path w="21600" h="21278" stroke="0" extrusionOk="0">
                <a:moveTo>
                  <a:pt x="21600" y="0"/>
                </a:moveTo>
                <a:cubicBezTo>
                  <a:pt x="21600" y="10497"/>
                  <a:pt x="14052" y="19475"/>
                  <a:pt x="3711" y="21278"/>
                </a:cubicBezTo>
                <a:lnTo>
                  <a:pt x="0" y="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Arc 21"/>
          <p:cNvSpPr>
            <a:spLocks/>
          </p:cNvSpPr>
          <p:nvPr/>
        </p:nvSpPr>
        <p:spPr bwMode="auto">
          <a:xfrm>
            <a:off x="2997881" y="5287129"/>
            <a:ext cx="203200" cy="325437"/>
          </a:xfrm>
          <a:custGeom>
            <a:avLst/>
            <a:gdLst>
              <a:gd name="T0" fmla="*/ 0 w 14603"/>
              <a:gd name="T1" fmla="*/ 11074 h 21600"/>
              <a:gd name="T2" fmla="*/ 203200 w 14603"/>
              <a:gd name="T3" fmla="*/ 29726 h 21600"/>
              <a:gd name="T4" fmla="*/ 77715 w 14603"/>
              <a:gd name="T5" fmla="*/ 325437 h 21600"/>
              <a:gd name="T6" fmla="*/ 0 60000 65536"/>
              <a:gd name="T7" fmla="*/ 0 60000 65536"/>
              <a:gd name="T8" fmla="*/ 0 60000 65536"/>
              <a:gd name="T9" fmla="*/ 0 w 14603"/>
              <a:gd name="T10" fmla="*/ 0 h 21600"/>
              <a:gd name="T11" fmla="*/ 14603 w 1460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3" h="21600" fill="none" extrusionOk="0">
                <a:moveTo>
                  <a:pt x="-1" y="734"/>
                </a:moveTo>
                <a:cubicBezTo>
                  <a:pt x="1821" y="246"/>
                  <a:pt x="3699" y="-1"/>
                  <a:pt x="5585" y="-1"/>
                </a:cubicBezTo>
                <a:cubicBezTo>
                  <a:pt x="8698" y="-1"/>
                  <a:pt x="11774" y="672"/>
                  <a:pt x="14603" y="1972"/>
                </a:cubicBezTo>
              </a:path>
              <a:path w="14603" h="21600" stroke="0" extrusionOk="0">
                <a:moveTo>
                  <a:pt x="-1" y="734"/>
                </a:moveTo>
                <a:cubicBezTo>
                  <a:pt x="1821" y="246"/>
                  <a:pt x="3699" y="-1"/>
                  <a:pt x="5585" y="-1"/>
                </a:cubicBezTo>
                <a:cubicBezTo>
                  <a:pt x="8698" y="-1"/>
                  <a:pt x="11774" y="672"/>
                  <a:pt x="14603" y="1972"/>
                </a:cubicBezTo>
                <a:lnTo>
                  <a:pt x="5585" y="21600"/>
                </a:lnTo>
                <a:close/>
              </a:path>
            </a:pathLst>
          </a:cu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Arc 22"/>
          <p:cNvSpPr>
            <a:spLocks/>
          </p:cNvSpPr>
          <p:nvPr/>
        </p:nvSpPr>
        <p:spPr bwMode="auto">
          <a:xfrm>
            <a:off x="3088369" y="3723440"/>
            <a:ext cx="1566863" cy="1887538"/>
          </a:xfrm>
          <a:custGeom>
            <a:avLst/>
            <a:gdLst>
              <a:gd name="T0" fmla="*/ 0 w 21438"/>
              <a:gd name="T1" fmla="*/ 1657265 h 21599"/>
              <a:gd name="T2" fmla="*/ 1565401 w 21438"/>
              <a:gd name="T3" fmla="*/ 0 h 21599"/>
              <a:gd name="T4" fmla="*/ 1566863 w 21438"/>
              <a:gd name="T5" fmla="*/ 1887538 h 21599"/>
              <a:gd name="T6" fmla="*/ 0 60000 65536"/>
              <a:gd name="T7" fmla="*/ 0 60000 65536"/>
              <a:gd name="T8" fmla="*/ 0 60000 65536"/>
              <a:gd name="T9" fmla="*/ 0 w 21438"/>
              <a:gd name="T10" fmla="*/ 0 h 21599"/>
              <a:gd name="T11" fmla="*/ 21438 w 21438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8" h="21599" fill="none" extrusionOk="0">
                <a:moveTo>
                  <a:pt x="-1" y="18963"/>
                </a:moveTo>
                <a:cubicBezTo>
                  <a:pt x="1329" y="8142"/>
                  <a:pt x="10515" y="9"/>
                  <a:pt x="21417" y="-1"/>
                </a:cubicBezTo>
              </a:path>
              <a:path w="21438" h="21599" stroke="0" extrusionOk="0">
                <a:moveTo>
                  <a:pt x="-1" y="18963"/>
                </a:moveTo>
                <a:cubicBezTo>
                  <a:pt x="1329" y="8142"/>
                  <a:pt x="10515" y="9"/>
                  <a:pt x="21417" y="-1"/>
                </a:cubicBezTo>
                <a:lnTo>
                  <a:pt x="21438" y="21599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23"/>
          <p:cNvSpPr>
            <a:spLocks noChangeArrowheads="1"/>
          </p:cNvSpPr>
          <p:nvPr/>
        </p:nvSpPr>
        <p:spPr bwMode="auto">
          <a:xfrm>
            <a:off x="4599669" y="3664704"/>
            <a:ext cx="136525" cy="147637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3442381" y="282015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4736194" y="3871079"/>
            <a:ext cx="600075" cy="796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26"/>
          <p:cNvSpPr>
            <a:spLocks noChangeShapeType="1"/>
          </p:cNvSpPr>
          <p:nvPr/>
        </p:nvSpPr>
        <p:spPr bwMode="auto">
          <a:xfrm>
            <a:off x="2693082" y="5876090"/>
            <a:ext cx="3270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Rectangle 27"/>
          <p:cNvSpPr>
            <a:spLocks noChangeArrowheads="1"/>
          </p:cNvSpPr>
          <p:nvPr/>
        </p:nvSpPr>
        <p:spPr bwMode="auto">
          <a:xfrm>
            <a:off x="3429682" y="2778878"/>
            <a:ext cx="134937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Rectangle 28"/>
          <p:cNvSpPr>
            <a:spLocks noChangeArrowheads="1"/>
          </p:cNvSpPr>
          <p:nvPr/>
        </p:nvSpPr>
        <p:spPr bwMode="auto">
          <a:xfrm>
            <a:off x="3429681" y="2778879"/>
            <a:ext cx="163512" cy="295275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Rectangle 29"/>
          <p:cNvSpPr>
            <a:spLocks noChangeArrowheads="1"/>
          </p:cNvSpPr>
          <p:nvPr/>
        </p:nvSpPr>
        <p:spPr bwMode="auto">
          <a:xfrm>
            <a:off x="2978831" y="320591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3223306" y="4239378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3413806" y="283670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3674156" y="4652128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auto">
          <a:xfrm>
            <a:off x="4001181" y="2485190"/>
            <a:ext cx="80962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Rectangle 34"/>
          <p:cNvSpPr>
            <a:spLocks noChangeArrowheads="1"/>
          </p:cNvSpPr>
          <p:nvPr/>
        </p:nvSpPr>
        <p:spPr bwMode="auto">
          <a:xfrm>
            <a:off x="4001182" y="2485191"/>
            <a:ext cx="109537" cy="176213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35"/>
          <p:cNvSpPr>
            <a:spLocks noChangeArrowheads="1"/>
          </p:cNvSpPr>
          <p:nvPr/>
        </p:nvSpPr>
        <p:spPr bwMode="auto">
          <a:xfrm>
            <a:off x="5039406" y="2237540"/>
            <a:ext cx="119584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1 Message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9" name="Rectangle 37"/>
          <p:cNvSpPr>
            <a:spLocks noChangeArrowheads="1"/>
          </p:cNvSpPr>
          <p:nvPr/>
        </p:nvSpPr>
        <p:spPr bwMode="auto">
          <a:xfrm>
            <a:off x="5471207" y="3547229"/>
            <a:ext cx="327025" cy="293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Rectangle 38"/>
          <p:cNvSpPr>
            <a:spLocks noChangeArrowheads="1"/>
          </p:cNvSpPr>
          <p:nvPr/>
        </p:nvSpPr>
        <p:spPr bwMode="auto">
          <a:xfrm>
            <a:off x="5471206" y="3547228"/>
            <a:ext cx="354012" cy="323850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1985056" y="1937503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2" name="Rectangle 40"/>
          <p:cNvSpPr>
            <a:spLocks noChangeArrowheads="1"/>
          </p:cNvSpPr>
          <p:nvPr/>
        </p:nvSpPr>
        <p:spPr bwMode="auto">
          <a:xfrm>
            <a:off x="2131106" y="2047040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2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" name="Rectangle 41"/>
          <p:cNvSpPr>
            <a:spLocks noChangeArrowheads="1"/>
          </p:cNvSpPr>
          <p:nvPr/>
        </p:nvSpPr>
        <p:spPr bwMode="auto">
          <a:xfrm>
            <a:off x="2366056" y="5803065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4" name="Rectangle 42"/>
          <p:cNvSpPr>
            <a:spLocks noChangeArrowheads="1"/>
          </p:cNvSpPr>
          <p:nvPr/>
        </p:nvSpPr>
        <p:spPr bwMode="auto">
          <a:xfrm>
            <a:off x="2512106" y="591101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3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5402943" y="4710865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5547406" y="481881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1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7" name="Rectangle 45"/>
          <p:cNvSpPr>
            <a:spLocks noChangeArrowheads="1"/>
          </p:cNvSpPr>
          <p:nvPr/>
        </p:nvSpPr>
        <p:spPr bwMode="auto">
          <a:xfrm>
            <a:off x="7498443" y="2793165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P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8" name="Rectangle 46"/>
          <p:cNvSpPr>
            <a:spLocks noChangeArrowheads="1"/>
          </p:cNvSpPr>
          <p:nvPr/>
        </p:nvSpPr>
        <p:spPr bwMode="auto">
          <a:xfrm>
            <a:off x="7642906" y="290111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>
                <a:solidFill>
                  <a:srgbClr val="000000"/>
                </a:solidFill>
                <a:latin typeface="Arial" charset="0"/>
              </a:rPr>
              <a:t>4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9" name="Rectangle 47"/>
          <p:cNvSpPr>
            <a:spLocks noChangeArrowheads="1"/>
          </p:cNvSpPr>
          <p:nvPr/>
        </p:nvSpPr>
        <p:spPr bwMode="auto">
          <a:xfrm>
            <a:off x="5471207" y="3782178"/>
            <a:ext cx="217487" cy="88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48"/>
          <p:cNvSpPr>
            <a:spLocks noChangeArrowheads="1"/>
          </p:cNvSpPr>
          <p:nvPr/>
        </p:nvSpPr>
        <p:spPr bwMode="auto">
          <a:xfrm>
            <a:off x="5471206" y="3782178"/>
            <a:ext cx="246062" cy="119062"/>
          </a:xfrm>
          <a:prstGeom prst="rect">
            <a:avLst/>
          </a:prstGeom>
          <a:noFill/>
          <a:ln w="42863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50"/>
          <p:cNvSpPr>
            <a:spLocks noChangeShapeType="1"/>
          </p:cNvSpPr>
          <p:nvPr/>
        </p:nvSpPr>
        <p:spPr bwMode="auto">
          <a:xfrm flipV="1">
            <a:off x="3156631" y="4255253"/>
            <a:ext cx="1116012" cy="1592262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Oval 51"/>
          <p:cNvSpPr>
            <a:spLocks noChangeArrowheads="1"/>
          </p:cNvSpPr>
          <p:nvPr/>
        </p:nvSpPr>
        <p:spPr bwMode="auto">
          <a:xfrm>
            <a:off x="3048682" y="5788778"/>
            <a:ext cx="161925" cy="176212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52"/>
          <p:cNvSpPr>
            <a:spLocks noChangeShapeType="1"/>
          </p:cNvSpPr>
          <p:nvPr/>
        </p:nvSpPr>
        <p:spPr bwMode="auto">
          <a:xfrm flipH="1">
            <a:off x="5171169" y="2867779"/>
            <a:ext cx="1770063" cy="649287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Oval 53"/>
          <p:cNvSpPr>
            <a:spLocks noChangeArrowheads="1"/>
          </p:cNvSpPr>
          <p:nvPr/>
        </p:nvSpPr>
        <p:spPr bwMode="auto">
          <a:xfrm>
            <a:off x="6941232" y="2809040"/>
            <a:ext cx="136525" cy="177800"/>
          </a:xfrm>
          <a:prstGeom prst="ellipse">
            <a:avLst/>
          </a:prstGeom>
          <a:solidFill>
            <a:srgbClr val="FFFFFF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54"/>
          <p:cNvSpPr>
            <a:spLocks noChangeShapeType="1"/>
          </p:cNvSpPr>
          <p:nvPr/>
        </p:nvSpPr>
        <p:spPr bwMode="auto">
          <a:xfrm>
            <a:off x="7160306" y="2867779"/>
            <a:ext cx="2984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Rectangle 55"/>
          <p:cNvSpPr>
            <a:spLocks noChangeArrowheads="1"/>
          </p:cNvSpPr>
          <p:nvPr/>
        </p:nvSpPr>
        <p:spPr bwMode="auto">
          <a:xfrm>
            <a:off x="5493431" y="3974265"/>
            <a:ext cx="14805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3 Agreed Seq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8" name="Rectangle 56"/>
          <p:cNvSpPr>
            <a:spLocks noChangeArrowheads="1"/>
          </p:cNvSpPr>
          <p:nvPr/>
        </p:nvSpPr>
        <p:spPr bwMode="auto">
          <a:xfrm>
            <a:off x="4167868" y="5064878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3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9" name="Rectangle 57"/>
          <p:cNvSpPr>
            <a:spLocks noChangeArrowheads="1"/>
          </p:cNvSpPr>
          <p:nvPr/>
        </p:nvSpPr>
        <p:spPr bwMode="auto">
          <a:xfrm>
            <a:off x="3896406" y="246931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900">
                <a:solidFill>
                  <a:srgbClr val="000000"/>
                </a:solidFill>
                <a:latin typeface="Arial" charset="0"/>
              </a:rPr>
              <a:t>3</a:t>
            </a:r>
            <a:endParaRPr lang="en-GB" sz="24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 rot="-1129043">
            <a:off x="5128306" y="2913815"/>
            <a:ext cx="1638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000000"/>
                </a:solidFill>
                <a:latin typeface="Arial" charset="0"/>
              </a:rPr>
              <a:t>2 Proposed </a:t>
            </a:r>
            <a:r>
              <a:rPr lang="en-GB" sz="1800" dirty="0" err="1">
                <a:solidFill>
                  <a:srgbClr val="000000"/>
                </a:solidFill>
                <a:latin typeface="Arial" charset="0"/>
              </a:rPr>
              <a:t>Seq</a:t>
            </a:r>
            <a:endParaRPr lang="en-GB" sz="18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7" name="Line 15"/>
          <p:cNvSpPr>
            <a:spLocks noChangeShapeType="1"/>
          </p:cNvSpPr>
          <p:nvPr/>
        </p:nvSpPr>
        <p:spPr bwMode="auto">
          <a:xfrm>
            <a:off x="2721657" y="2012115"/>
            <a:ext cx="1443037" cy="1239838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Arc 8"/>
          <p:cNvSpPr>
            <a:spLocks/>
          </p:cNvSpPr>
          <p:nvPr/>
        </p:nvSpPr>
        <p:spPr bwMode="auto">
          <a:xfrm>
            <a:off x="4650468" y="3355141"/>
            <a:ext cx="2222500" cy="576263"/>
          </a:xfrm>
          <a:custGeom>
            <a:avLst/>
            <a:gdLst>
              <a:gd name="T0" fmla="*/ 2222500 w 33597"/>
              <a:gd name="T1" fmla="*/ 176907 h 21600"/>
              <a:gd name="T2" fmla="*/ 0 w 33597"/>
              <a:gd name="T3" fmla="*/ 459356 h 21600"/>
              <a:gd name="T4" fmla="*/ 862685 w 33597"/>
              <a:gd name="T5" fmla="*/ 0 h 21600"/>
              <a:gd name="T6" fmla="*/ 0 60000 65536"/>
              <a:gd name="T7" fmla="*/ 0 60000 65536"/>
              <a:gd name="T8" fmla="*/ 0 60000 65536"/>
              <a:gd name="T9" fmla="*/ 0 w 33597"/>
              <a:gd name="T10" fmla="*/ 0 h 21600"/>
              <a:gd name="T11" fmla="*/ 33597 w 33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97" h="21600" fill="none" extrusionOk="0">
                <a:moveTo>
                  <a:pt x="33597" y="6631"/>
                </a:moveTo>
                <a:cubicBezTo>
                  <a:pt x="30719" y="15553"/>
                  <a:pt x="22415" y="21599"/>
                  <a:pt x="13041" y="21599"/>
                </a:cubicBezTo>
                <a:cubicBezTo>
                  <a:pt x="8332" y="21599"/>
                  <a:pt x="3752" y="20061"/>
                  <a:pt x="-1" y="17218"/>
                </a:cubicBezTo>
              </a:path>
              <a:path w="33597" h="21600" stroke="0" extrusionOk="0">
                <a:moveTo>
                  <a:pt x="33597" y="6631"/>
                </a:moveTo>
                <a:cubicBezTo>
                  <a:pt x="30719" y="15553"/>
                  <a:pt x="22415" y="21599"/>
                  <a:pt x="13041" y="21599"/>
                </a:cubicBezTo>
                <a:cubicBezTo>
                  <a:pt x="8332" y="21599"/>
                  <a:pt x="3752" y="20061"/>
                  <a:pt x="-1" y="17218"/>
                </a:cubicBezTo>
                <a:lnTo>
                  <a:pt x="13041" y="0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Arc 11"/>
          <p:cNvSpPr>
            <a:spLocks/>
          </p:cNvSpPr>
          <p:nvPr/>
        </p:nvSpPr>
        <p:spPr bwMode="auto">
          <a:xfrm>
            <a:off x="2980418" y="2027990"/>
            <a:ext cx="1703388" cy="1709738"/>
          </a:xfrm>
          <a:custGeom>
            <a:avLst/>
            <a:gdLst>
              <a:gd name="T0" fmla="*/ 234926 w 21600"/>
              <a:gd name="T1" fmla="*/ 0 h 21393"/>
              <a:gd name="T2" fmla="*/ 1703388 w 21600"/>
              <a:gd name="T3" fmla="*/ 1709738 h 21393"/>
              <a:gd name="T4" fmla="*/ 0 w 21600"/>
              <a:gd name="T5" fmla="*/ 1709738 h 21393"/>
              <a:gd name="T6" fmla="*/ 0 60000 65536"/>
              <a:gd name="T7" fmla="*/ 0 60000 65536"/>
              <a:gd name="T8" fmla="*/ 0 60000 65536"/>
              <a:gd name="T9" fmla="*/ 0 w 21600"/>
              <a:gd name="T10" fmla="*/ 0 h 21393"/>
              <a:gd name="T11" fmla="*/ 21600 w 21600"/>
              <a:gd name="T12" fmla="*/ 21393 h 21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93" fill="none" extrusionOk="0">
                <a:moveTo>
                  <a:pt x="2979" y="-1"/>
                </a:moveTo>
                <a:cubicBezTo>
                  <a:pt x="13654" y="1485"/>
                  <a:pt x="21600" y="10614"/>
                  <a:pt x="21600" y="21393"/>
                </a:cubicBezTo>
              </a:path>
              <a:path w="21600" h="21393" stroke="0" extrusionOk="0">
                <a:moveTo>
                  <a:pt x="2979" y="-1"/>
                </a:moveTo>
                <a:cubicBezTo>
                  <a:pt x="13654" y="1485"/>
                  <a:pt x="21600" y="10614"/>
                  <a:pt x="21600" y="21393"/>
                </a:cubicBezTo>
                <a:lnTo>
                  <a:pt x="0" y="21393"/>
                </a:lnTo>
                <a:close/>
              </a:path>
            </a:pathLst>
          </a:custGeom>
          <a:noFill/>
          <a:ln w="428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2" grpId="0" animBg="1"/>
      <p:bldP spid="76" grpId="0" animBg="1"/>
      <p:bldP spid="80" grpId="0" animBg="1"/>
      <p:bldP spid="81" grpId="0" animBg="1"/>
      <p:bldP spid="82" grpId="0" animBg="1"/>
      <p:bldP spid="86" grpId="0"/>
      <p:bldP spid="93" grpId="0"/>
      <p:bldP spid="94" grpId="0"/>
      <p:bldP spid="95" grpId="0" animBg="1"/>
      <p:bldP spid="112" grpId="0" animBg="1"/>
      <p:bldP spid="114" grpId="0" animBg="1"/>
      <p:bldP spid="117" grpId="0"/>
      <p:bldP spid="118" grpId="0"/>
      <p:bldP spid="119" grpId="0"/>
      <p:bldP spid="98" grpId="0"/>
      <p:bldP spid="77" grpId="0" animBg="1"/>
      <p:bldP spid="70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8.3|16.6|6.4|4.5|4.9|10.5|19.7|15.9|4.5|7|9.7|11.6|13.9|42.5|23.4"/>
  <p:tag name="__MICROSOFT_TRANSLATOR_CLM_SLIDEINFO" val="{&quot;Guid&quot;:&quot;edd05f42-3d12-4fd3-82e0-e84bcf9e3aa1&quot;,&quot;TimeStamp&quot;:&quot;2019-02-05T09:34:29.520991-06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ec693c0-c956-4687-80c9-5885ae2aac67&quot;,&quot;TimeStamp&quot;:&quot;2019-02-05T09:34:29.520991-06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7|6.9|9.6|15.7|19.6|27.2|4|15.1|9.2|14.1|14.7|1.3|9.4|8|14.6|10.5|1.8|5.6|5.2|13|2"/>
  <p:tag name="__MICROSOFT_TRANSLATOR_CLM_SLIDEINFO" val="{&quot;Guid&quot;:&quot;afb32996-3e63-4c83-b0d5-0a666eb0db2d&quot;,&quot;TimeStamp&quot;:&quot;2019-02-05T09:34:29.520991-06:00&quot;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</TotalTime>
  <Words>3275</Words>
  <Application>Microsoft Macintosh PowerPoint</Application>
  <PresentationFormat>On-screen Show (4:3)</PresentationFormat>
  <Paragraphs>1038</Paragraphs>
  <Slides>72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Andale Mono</vt:lpstr>
      <vt:lpstr>Calibri</vt:lpstr>
      <vt:lpstr>Gill Sans</vt:lpstr>
      <vt:lpstr>Gill Sans Light</vt:lpstr>
      <vt:lpstr>Helvetica</vt:lpstr>
      <vt:lpstr>ＭＳ Ｐゴシック</vt:lpstr>
      <vt:lpstr>Times</vt:lpstr>
      <vt:lpstr>Times New Roman</vt:lpstr>
      <vt:lpstr>Wingdings</vt:lpstr>
      <vt:lpstr>Arial</vt:lpstr>
      <vt:lpstr>Office Theme</vt:lpstr>
      <vt:lpstr>Distributed Systems  CS425/ECE428  </vt:lpstr>
      <vt:lpstr>Logistics</vt:lpstr>
      <vt:lpstr>Today’s agenda</vt:lpstr>
      <vt:lpstr>Recap: Multicast</vt:lpstr>
      <vt:lpstr>Recap: Ordered Multicast</vt:lpstr>
      <vt:lpstr>Ordered Multicast</vt:lpstr>
      <vt:lpstr>Implementing total order multicast</vt:lpstr>
      <vt:lpstr>Implementing total order multicast</vt:lpstr>
      <vt:lpstr>ISIS algorithm for total ordering</vt:lpstr>
      <vt:lpstr>ISIS algorithm for total ordering</vt:lpstr>
      <vt:lpstr>Example: ISIS algorithm</vt:lpstr>
      <vt:lpstr>How do we break ties? </vt:lpstr>
      <vt:lpstr>Example: ISIS algorithm</vt:lpstr>
      <vt:lpstr>Proof of total order with ISIS</vt:lpstr>
      <vt:lpstr>Ordered Multicast</vt:lpstr>
      <vt:lpstr>More efficient multicast mechanisms</vt:lpstr>
      <vt:lpstr>B-Multicast</vt:lpstr>
      <vt:lpstr>B-Multicast using unicast sends</vt:lpstr>
      <vt:lpstr>B-Multicast using unicast sends</vt:lpstr>
      <vt:lpstr>B-Multicast using unicast sends</vt:lpstr>
      <vt:lpstr>B-Multicast using unicast sends</vt:lpstr>
      <vt:lpstr>Tree-based multicast</vt:lpstr>
      <vt:lpstr>Tree-based multicast</vt:lpstr>
      <vt:lpstr>Tree-based multicast</vt:lpstr>
      <vt:lpstr>Tree-based multicast</vt:lpstr>
      <vt:lpstr>Tree-based multicast</vt:lpstr>
      <vt:lpstr>Third approach: Gossip</vt:lpstr>
      <vt:lpstr>Third approach: Gossip</vt:lpstr>
      <vt:lpstr>Third approach: Gossip</vt:lpstr>
      <vt:lpstr>Third approach: Gossip</vt:lpstr>
      <vt:lpstr>Third approach: Gossip</vt:lpstr>
      <vt:lpstr>Multicast Summary</vt:lpstr>
      <vt:lpstr>Today’s agenda</vt:lpstr>
      <vt:lpstr>Why Mutual Exclusion? </vt:lpstr>
      <vt:lpstr>Why Mutual Exclusion? </vt:lpstr>
      <vt:lpstr>More uses of mutual exclusion</vt:lpstr>
      <vt:lpstr>Problem Statement for mutual exclusion</vt:lpstr>
      <vt:lpstr>PowerPoint Presentation</vt:lpstr>
      <vt:lpstr>Mutual exclusion for a single OS</vt:lpstr>
      <vt:lpstr>Processes Sharing an OS: Semaphores</vt:lpstr>
      <vt:lpstr>PowerPoint Presentation</vt:lpstr>
      <vt:lpstr>PowerPoint Presentation</vt:lpstr>
      <vt:lpstr>Mutual exclusion in distributed systems</vt:lpstr>
      <vt:lpstr>Mutual exclusion in distributed systems</vt:lpstr>
      <vt:lpstr>Mutual Exclusion Requirements</vt:lpstr>
      <vt:lpstr>System Model</vt:lpstr>
      <vt:lpstr>Mutual exclusion in distributed systems</vt:lpstr>
      <vt:lpstr>Central Server Algorithm</vt:lpstr>
      <vt:lpstr>Central Server Algorithm</vt:lpstr>
      <vt:lpstr>Analysis of Central Algorithm</vt:lpstr>
      <vt:lpstr>Analysis of Central Algorithm</vt:lpstr>
      <vt:lpstr>Analyzing Performance</vt:lpstr>
      <vt:lpstr>Analysis of Central Algorithm</vt:lpstr>
      <vt:lpstr>Limitations of Central Algorithm</vt:lpstr>
      <vt:lpstr>Mutual exclusion in distributed systems</vt:lpstr>
      <vt:lpstr>Ring-based Mutual Exclusion</vt:lpstr>
      <vt:lpstr>Ring-based Mutual Exclusion</vt:lpstr>
      <vt:lpstr>Ring-based Mutual Exclusion</vt:lpstr>
      <vt:lpstr>Ring-based Mutual Exclusion</vt:lpstr>
      <vt:lpstr>Analysis of Ring-based algorithm</vt:lpstr>
      <vt:lpstr>Analysis of Ring-based algorithm</vt:lpstr>
      <vt:lpstr>Analysis of Ring-based algorithm</vt:lpstr>
      <vt:lpstr>Analysis of Ring-based algorithm</vt:lpstr>
      <vt:lpstr>Mutual exclusion in distributed systems</vt:lpstr>
      <vt:lpstr>MP1: Event Ordering</vt:lpstr>
      <vt:lpstr>MP1 Architecture Setup</vt:lpstr>
      <vt:lpstr>MP1 Architecture Setup</vt:lpstr>
      <vt:lpstr>MP1 Architecture</vt:lpstr>
      <vt:lpstr>Transaction Validity</vt:lpstr>
      <vt:lpstr>Transaction Validity: ordering matters</vt:lpstr>
      <vt:lpstr>Graph</vt:lpstr>
      <vt:lpstr>MP1: Logistics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High-speed and Programmable Networks</dc:title>
  <dc:creator>Radhika Mittal</dc:creator>
  <cp:lastModifiedBy>Mittal, Radhika</cp:lastModifiedBy>
  <cp:revision>692</cp:revision>
  <cp:lastPrinted>2022-02-10T18:30:53Z</cp:lastPrinted>
  <dcterms:created xsi:type="dcterms:W3CDTF">2019-08-20T20:36:50Z</dcterms:created>
  <dcterms:modified xsi:type="dcterms:W3CDTF">2024-02-12T22:10:40Z</dcterms:modified>
</cp:coreProperties>
</file>