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34" r:id="rId2"/>
    <p:sldId id="292" r:id="rId3"/>
    <p:sldId id="293" r:id="rId4"/>
    <p:sldId id="294" r:id="rId5"/>
    <p:sldId id="291" r:id="rId6"/>
    <p:sldId id="295" r:id="rId7"/>
    <p:sldId id="296" r:id="rId8"/>
    <p:sldId id="298" r:id="rId9"/>
    <p:sldId id="299" r:id="rId10"/>
    <p:sldId id="300" r:id="rId11"/>
    <p:sldId id="297" r:id="rId12"/>
    <p:sldId id="301" r:id="rId13"/>
    <p:sldId id="302" r:id="rId14"/>
    <p:sldId id="307" r:id="rId15"/>
    <p:sldId id="306" r:id="rId16"/>
    <p:sldId id="308" r:id="rId17"/>
    <p:sldId id="309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0" r:id="rId26"/>
    <p:sldId id="336" r:id="rId27"/>
    <p:sldId id="318" r:id="rId28"/>
    <p:sldId id="321" r:id="rId29"/>
    <p:sldId id="322" r:id="rId30"/>
    <p:sldId id="323" r:id="rId31"/>
    <p:sldId id="335" r:id="rId32"/>
    <p:sldId id="325" r:id="rId33"/>
    <p:sldId id="326" r:id="rId34"/>
    <p:sldId id="327" r:id="rId35"/>
    <p:sldId id="328" r:id="rId36"/>
    <p:sldId id="331" r:id="rId37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74"/>
  </p:normalViewPr>
  <p:slideViewPr>
    <p:cSldViewPr>
      <p:cViewPr varScale="1">
        <p:scale>
          <a:sx n="116" d="100"/>
          <a:sy n="116" d="100"/>
        </p:scale>
        <p:origin x="1104" y="184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2/27/18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114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17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682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79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92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014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25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251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759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65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394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474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763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437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838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272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097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084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12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24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728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698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5846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750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3852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9246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9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80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90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60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7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75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95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812E-561E-438A-81D3-22B6B9FAEA9A}" type="datetimeFigureOut">
              <a:rPr lang="en-US" smtClean="0"/>
              <a:t>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Fall </a:t>
            </a:r>
            <a:r>
              <a:rPr lang="en-US" sz="6100" dirty="0" smtClean="0">
                <a:solidFill>
                  <a:schemeClr val="tx2"/>
                </a:solidFill>
              </a:rPr>
              <a:t>2015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</a:t>
            </a:r>
            <a:r>
              <a:rPr lang="en-US" sz="3900" dirty="0" smtClean="0"/>
              <a:t>)</a:t>
            </a:r>
          </a:p>
          <a:p>
            <a:pPr algn="ctr">
              <a:spcBef>
                <a:spcPct val="20000"/>
              </a:spcBef>
            </a:pPr>
            <a:r>
              <a:rPr lang="en-US" sz="4000" dirty="0" smtClean="0"/>
              <a:t>Oct 1, 2015</a:t>
            </a:r>
            <a:endParaRPr lang="en-US" sz="3900" dirty="0"/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</a:t>
            </a:r>
            <a:r>
              <a:rPr lang="en-US" sz="3900" i="1" dirty="0" smtClean="0"/>
              <a:t>12: Mutual Exclusion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92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All slides © 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" y="2205066"/>
            <a:ext cx="9997281" cy="4881535"/>
            <a:chOff x="0" y="2205065"/>
            <a:chExt cx="99972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7158505" cy="4881535"/>
              <a:chOff x="0" y="1828800"/>
              <a:chExt cx="7157954" cy="4881237"/>
            </a:xfrm>
          </p:grpSpPr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0000FF"/>
                    </a:solidFill>
                  </a:rPr>
                  <a:t>Token: 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7025481" y="44196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7051492" y="3962400"/>
              <a:ext cx="294578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 smtClean="0"/>
                <a:t>Currently holds token,</a:t>
              </a:r>
            </a:p>
            <a:p>
              <a:pPr eaLnBrk="1" hangingPunct="1"/>
              <a:r>
                <a:rPr lang="en-US" dirty="0"/>
                <a:t> </a:t>
              </a:r>
              <a:r>
                <a:rPr lang="en-US" dirty="0" smtClean="0"/>
                <a:t>  can access CS</a:t>
              </a:r>
              <a:endParaRPr lang="en-US" dirty="0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49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N </a:t>
            </a:r>
            <a:r>
              <a:rPr lang="en-US" dirty="0" smtClean="0"/>
              <a:t>Processes organized in a virtual ring</a:t>
            </a:r>
          </a:p>
          <a:p>
            <a:r>
              <a:rPr lang="en-US" dirty="0" smtClean="0"/>
              <a:t>Each process can send message to its successor in ring</a:t>
            </a:r>
          </a:p>
          <a:p>
            <a:r>
              <a:rPr lang="en-US" dirty="0" smtClean="0"/>
              <a:t>Exactly 1 token</a:t>
            </a:r>
          </a:p>
          <a:p>
            <a:r>
              <a:rPr lang="en-US" dirty="0" smtClean="0"/>
              <a:t>enter()</a:t>
            </a:r>
          </a:p>
          <a:p>
            <a:pPr lvl="1"/>
            <a:r>
              <a:rPr lang="en-US" dirty="0" smtClean="0"/>
              <a:t>Wait until you get token</a:t>
            </a:r>
          </a:p>
          <a:p>
            <a:r>
              <a:rPr lang="en-US" dirty="0"/>
              <a:t>e</a:t>
            </a:r>
            <a:r>
              <a:rPr lang="en-US" dirty="0" smtClean="0"/>
              <a:t>xit() // already have token</a:t>
            </a:r>
          </a:p>
          <a:p>
            <a:pPr lvl="1"/>
            <a:r>
              <a:rPr lang="en-US" dirty="0" smtClean="0"/>
              <a:t>Pass on token to ring successor</a:t>
            </a:r>
          </a:p>
          <a:p>
            <a:r>
              <a:rPr lang="en-US" dirty="0" smtClean="0"/>
              <a:t>If receive token, and not currently in enter(), just pass on token to ring successor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06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Ring-based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 smtClean="0"/>
              <a:t>Exactly one token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 smtClean="0"/>
              <a:t>Token eventually loops around ring and reaches requesting process (no failures)</a:t>
            </a:r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Bandwidth</a:t>
            </a:r>
            <a:endParaRPr lang="en-US" sz="2400" dirty="0"/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P</a:t>
            </a:r>
            <a:r>
              <a:rPr lang="en-US" sz="2400" dirty="0" smtClean="0"/>
              <a:t>er enter(), 1 message by requesting process but up to </a:t>
            </a:r>
            <a:r>
              <a:rPr lang="en-US" sz="2400" i="1" dirty="0" smtClean="0"/>
              <a:t>N </a:t>
            </a:r>
            <a:r>
              <a:rPr lang="en-US" sz="2400" dirty="0" smtClean="0"/>
              <a:t>messages throughout system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1 </a:t>
            </a:r>
            <a:r>
              <a:rPr lang="en-US" sz="2400" dirty="0"/>
              <a:t>message </a:t>
            </a:r>
            <a:r>
              <a:rPr lang="en-US" sz="2400" dirty="0" smtClean="0"/>
              <a:t>sent per exit()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66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Ring-Based Mutual Exclusion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Client </a:t>
            </a:r>
            <a:r>
              <a:rPr lang="en-US" sz="2400" dirty="0"/>
              <a:t>delay: 0 to </a:t>
            </a:r>
            <a:r>
              <a:rPr lang="en-US" sz="2400" i="1" dirty="0"/>
              <a:t>N</a:t>
            </a:r>
            <a:r>
              <a:rPr lang="en-US" sz="2400" dirty="0"/>
              <a:t> message </a:t>
            </a:r>
            <a:r>
              <a:rPr lang="en-US" sz="2400" dirty="0" smtClean="0"/>
              <a:t>transmissions after entering enter()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Best case: already have token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 smtClean="0"/>
              <a:t>Worst case: just sent token to neighbor</a:t>
            </a:r>
            <a:endParaRPr lang="en-US" sz="2400" dirty="0"/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Synchronization delay between one </a:t>
            </a:r>
            <a:r>
              <a:rPr lang="en-US" sz="2400" dirty="0" smtClean="0"/>
              <a:t>process’</a:t>
            </a:r>
            <a:r>
              <a:rPr lang="en-US" altLang="ja-JP" sz="2400" dirty="0" smtClean="0"/>
              <a:t> exit() </a:t>
            </a:r>
            <a:r>
              <a:rPr lang="en-US" altLang="ja-JP" sz="2400" dirty="0"/>
              <a:t>from the CS and the next </a:t>
            </a:r>
            <a:r>
              <a:rPr lang="en-US" altLang="ja-JP" sz="2400" dirty="0" smtClean="0"/>
              <a:t>process’ enter(): 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altLang="ja-JP" sz="2400" dirty="0"/>
              <a:t>B</a:t>
            </a:r>
            <a:r>
              <a:rPr lang="en-US" altLang="ja-JP" sz="2400" dirty="0" smtClean="0"/>
              <a:t>etween </a:t>
            </a:r>
            <a:r>
              <a:rPr lang="en-US" altLang="ja-JP" sz="2400" dirty="0"/>
              <a:t>1 and </a:t>
            </a:r>
            <a:r>
              <a:rPr lang="en-US" altLang="ja-JP" sz="2400" dirty="0" smtClean="0"/>
              <a:t>(</a:t>
            </a:r>
            <a:r>
              <a:rPr lang="en-US" altLang="ja-JP" sz="2400" i="1" dirty="0" smtClean="0"/>
              <a:t>N</a:t>
            </a:r>
            <a:r>
              <a:rPr lang="en-US" altLang="ja-JP" sz="2400" i="1" dirty="0"/>
              <a:t>-</a:t>
            </a:r>
            <a:r>
              <a:rPr lang="en-US" altLang="ja-JP" sz="2400" i="1" dirty="0" smtClean="0"/>
              <a:t>1</a:t>
            </a:r>
            <a:r>
              <a:rPr lang="en-US" altLang="ja-JP" sz="2400" dirty="0" smtClean="0"/>
              <a:t>) </a:t>
            </a:r>
            <a:r>
              <a:rPr lang="en-US" altLang="ja-JP" sz="2400" dirty="0"/>
              <a:t>message transmissions</a:t>
            </a:r>
            <a:r>
              <a:rPr lang="en-US" altLang="ja-JP" sz="2400" dirty="0" smtClean="0"/>
              <a:t>.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 smtClean="0"/>
              <a:t>Best case</a:t>
            </a:r>
            <a:r>
              <a:rPr lang="en-US" sz="2400" dirty="0" smtClean="0"/>
              <a:t>: process in enter() is successor of process in exit()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 smtClean="0"/>
              <a:t>Worst case</a:t>
            </a:r>
            <a:r>
              <a:rPr lang="en-US" sz="2400" dirty="0" smtClean="0"/>
              <a:t>: process in enter()</a:t>
            </a:r>
            <a:r>
              <a:rPr lang="en-US" sz="2400" dirty="0"/>
              <a:t> </a:t>
            </a:r>
            <a:r>
              <a:rPr lang="en-US" sz="2400" dirty="0" smtClean="0"/>
              <a:t>is predecessor of process in exit()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55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Ricart-Agrawala’s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Classical algorithm from 1981</a:t>
            </a:r>
          </a:p>
          <a:p>
            <a:endParaRPr lang="en-US" dirty="0"/>
          </a:p>
          <a:p>
            <a:r>
              <a:rPr lang="en-US" dirty="0" smtClean="0"/>
              <a:t>No token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651500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05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enter() at process P</a:t>
            </a:r>
            <a:r>
              <a:rPr lang="en-US" sz="2400" i="1" dirty="0" smtClean="0">
                <a:ea typeface="ＭＳ Ｐゴシック" charset="0"/>
              </a:rPr>
              <a:t>i</a:t>
            </a:r>
            <a:endParaRPr lang="en-US" sz="2400" dirty="0" smtClean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u="sng" dirty="0" smtClean="0">
                <a:solidFill>
                  <a:srgbClr val="FF6600"/>
                </a:solidFill>
                <a:ea typeface="ＭＳ Ｐゴシック" charset="0"/>
              </a:rPr>
              <a:t>multicast</a:t>
            </a:r>
            <a:r>
              <a:rPr lang="en-US" sz="2400" dirty="0" smtClean="0">
                <a:solidFill>
                  <a:srgbClr val="FF6600"/>
                </a:solidFill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a </a:t>
            </a:r>
            <a:r>
              <a:rPr lang="en-US" sz="2400" dirty="0" smtClean="0">
                <a:ea typeface="ＭＳ Ｐゴシック" charset="0"/>
              </a:rPr>
              <a:t>request to all processes</a:t>
            </a:r>
          </a:p>
          <a:p>
            <a:pPr lvl="2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Request: &lt;T, P</a:t>
            </a:r>
            <a:r>
              <a:rPr lang="en-US" sz="2400" i="1" dirty="0" smtClean="0">
                <a:ea typeface="ＭＳ Ｐゴシック" charset="0"/>
              </a:rPr>
              <a:t>i</a:t>
            </a:r>
            <a:r>
              <a:rPr lang="en-US" sz="2400" dirty="0" smtClean="0">
                <a:ea typeface="ＭＳ Ｐゴシック" charset="0"/>
              </a:rPr>
              <a:t>&gt;, where T = current </a:t>
            </a:r>
            <a:r>
              <a:rPr lang="en-US" sz="2400" dirty="0" err="1" smtClean="0">
                <a:ea typeface="ＭＳ Ｐゴシック" charset="0"/>
              </a:rPr>
              <a:t>Lamport</a:t>
            </a:r>
            <a:r>
              <a:rPr lang="en-US" sz="2400" dirty="0" smtClean="0">
                <a:ea typeface="ＭＳ Ｐゴシック" charset="0"/>
              </a:rPr>
              <a:t> timestamp at P</a:t>
            </a:r>
            <a:r>
              <a:rPr lang="en-US" sz="2400" i="1" dirty="0" smtClean="0">
                <a:ea typeface="ＭＳ Ｐゴシック" charset="0"/>
              </a:rPr>
              <a:t>i</a:t>
            </a:r>
            <a:endParaRPr lang="en-US" sz="2400" dirty="0" smtClean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0"/>
              </a:rPr>
              <a:t>Wait until 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all </a:t>
            </a:r>
            <a:r>
              <a:rPr lang="en-US" sz="2400" dirty="0">
                <a:ea typeface="ＭＳ Ｐゴシック" charset="0"/>
              </a:rPr>
              <a:t>other processes have </a:t>
            </a:r>
            <a:r>
              <a:rPr lang="en-US" sz="2400" dirty="0" smtClean="0">
                <a:ea typeface="ＭＳ Ｐゴシック" charset="0"/>
              </a:rPr>
              <a:t>responded positively to request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&lt;T</a:t>
            </a:r>
            <a:r>
              <a:rPr lang="en-US" sz="2400" dirty="0">
                <a:ea typeface="ＭＳ Ｐゴシック" charset="0"/>
              </a:rPr>
              <a:t>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 smtClean="0">
                <a:ea typeface="ＭＳ Ｐゴシック" charset="0"/>
              </a:rPr>
              <a:t>&gt; is used lexicographically: P</a:t>
            </a:r>
            <a:r>
              <a:rPr lang="en-US" sz="2400" i="1" dirty="0" smtClean="0">
                <a:ea typeface="ＭＳ Ｐゴシック" charset="0"/>
              </a:rPr>
              <a:t>i </a:t>
            </a:r>
            <a:r>
              <a:rPr lang="en-US" sz="2400" dirty="0" smtClean="0">
                <a:ea typeface="ＭＳ Ｐゴシック" charset="0"/>
              </a:rPr>
              <a:t>in request</a:t>
            </a:r>
            <a:br>
              <a:rPr lang="en-US" sz="2400" dirty="0" smtClean="0">
                <a:ea typeface="ＭＳ Ｐゴシック" charset="0"/>
              </a:rPr>
            </a:br>
            <a:r>
              <a:rPr lang="en-US" sz="2400" dirty="0" smtClean="0">
                <a:ea typeface="ＭＳ Ｐゴシック" charset="0"/>
              </a:rPr>
              <a:t>&lt;</a:t>
            </a:r>
            <a:r>
              <a:rPr lang="en-US" sz="2400" dirty="0">
                <a:ea typeface="ＭＳ Ｐゴシック" charset="0"/>
              </a:rPr>
              <a:t>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 smtClean="0">
                <a:ea typeface="ＭＳ Ｐゴシック" charset="0"/>
              </a:rPr>
              <a:t>&gt; is used to break ties (since </a:t>
            </a:r>
            <a:r>
              <a:rPr lang="en-US" sz="2400" dirty="0" err="1" smtClean="0">
                <a:ea typeface="ＭＳ Ｐゴシック" charset="0"/>
              </a:rPr>
              <a:t>Lamport</a:t>
            </a:r>
            <a:r>
              <a:rPr lang="en-US" sz="2400" dirty="0" smtClean="0">
                <a:ea typeface="ＭＳ Ｐゴシック" charset="0"/>
              </a:rPr>
              <a:t> timestamps are not unique for concurrent events)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endParaRPr lang="en-US" sz="24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20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in RA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1828800"/>
            <a:ext cx="7033088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enter</a:t>
            </a:r>
            <a:r>
              <a:rPr lang="en-US" sz="2400" dirty="0">
                <a:ea typeface="ＭＳ Ｐゴシック" charset="0"/>
              </a:rPr>
              <a:t>() at process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 smtClean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set state to </a:t>
            </a:r>
            <a:r>
              <a:rPr lang="en-US" sz="1800" u="sng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</a:rPr>
              <a:t>W</a:t>
            </a:r>
            <a:r>
              <a:rPr lang="en-US" sz="1800" u="sng" dirty="0" smtClean="0">
                <a:solidFill>
                  <a:schemeClr val="accent2">
                    <a:lumMod val="75000"/>
                  </a:schemeClr>
                </a:solidFill>
                <a:ea typeface="ＭＳ Ｐゴシック" charset="0"/>
              </a:rPr>
              <a:t>anted</a:t>
            </a:r>
            <a:endParaRPr lang="en-US" sz="1800" dirty="0">
              <a:solidFill>
                <a:schemeClr val="accent2">
                  <a:lumMod val="75000"/>
                </a:schemeClr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multicast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Request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&lt;</a:t>
            </a:r>
            <a:r>
              <a:rPr lang="en-US" sz="1800" dirty="0" smtClean="0">
                <a:ea typeface="ＭＳ Ｐゴシック" charset="0"/>
              </a:rPr>
              <a:t>T</a:t>
            </a:r>
            <a:r>
              <a:rPr lang="en-US" altLang="ja-JP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dirty="0">
                <a:ea typeface="ＭＳ Ｐゴシック" charset="0"/>
              </a:rPr>
              <a:t>P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&gt; </a:t>
            </a:r>
            <a:r>
              <a:rPr lang="en-US" altLang="ja-JP" sz="1800" dirty="0" smtClean="0">
                <a:ea typeface="ＭＳ Ｐゴシック" charset="0"/>
              </a:rPr>
              <a:t>to </a:t>
            </a:r>
            <a:r>
              <a:rPr lang="en-US" altLang="ja-JP" sz="1800" dirty="0">
                <a:ea typeface="ＭＳ Ｐゴシック" charset="0"/>
              </a:rPr>
              <a:t>all </a:t>
            </a:r>
            <a:r>
              <a:rPr lang="en-US" altLang="ja-JP" sz="1800" dirty="0" smtClean="0">
                <a:ea typeface="ＭＳ Ｐゴシック" charset="0"/>
              </a:rPr>
              <a:t>processes, where T</a:t>
            </a:r>
            <a:r>
              <a:rPr lang="en-US" altLang="ja-JP" sz="1800" i="1" dirty="0" smtClean="0">
                <a:ea typeface="ＭＳ Ｐゴシック" charset="0"/>
              </a:rPr>
              <a:t>i</a:t>
            </a:r>
            <a:r>
              <a:rPr lang="en-US" altLang="ja-JP" sz="1800" dirty="0" smtClean="0">
                <a:ea typeface="ＭＳ Ｐゴシック" charset="0"/>
              </a:rPr>
              <a:t> = current </a:t>
            </a:r>
            <a:r>
              <a:rPr lang="en-US" altLang="ja-JP" sz="1800" dirty="0" err="1" smtClean="0">
                <a:ea typeface="ＭＳ Ｐゴシック" charset="0"/>
              </a:rPr>
              <a:t>Lamport</a:t>
            </a:r>
            <a:r>
              <a:rPr lang="en-US" altLang="ja-JP" sz="1800" dirty="0" smtClean="0">
                <a:ea typeface="ＭＳ Ｐゴシック" charset="0"/>
              </a:rPr>
              <a:t> timestamp at P</a:t>
            </a:r>
            <a:r>
              <a:rPr lang="en-US" altLang="ja-JP" sz="1800" i="1" dirty="0" smtClean="0">
                <a:ea typeface="ＭＳ Ｐゴシック" charset="0"/>
              </a:rPr>
              <a:t>i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wait until </a:t>
            </a:r>
            <a:r>
              <a:rPr lang="en-US" sz="1800" b="1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sz="1800" dirty="0">
                <a:ea typeface="ＭＳ Ｐゴシック" charset="0"/>
              </a:rPr>
              <a:t> processes send back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eld</a:t>
            </a:r>
            <a:r>
              <a:rPr lang="en-US" sz="1800" dirty="0" smtClean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enter the </a:t>
            </a:r>
            <a:r>
              <a:rPr lang="en-US" sz="1800" dirty="0" smtClean="0">
                <a:ea typeface="ＭＳ Ｐゴシック" charset="0"/>
              </a:rPr>
              <a:t>CS</a:t>
            </a:r>
            <a:endParaRPr lang="en-US" sz="1800" u="sng" dirty="0" smtClean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0"/>
              </a:rPr>
              <a:t>On 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receipt of a 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Request 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&lt;</a:t>
            </a:r>
            <a:r>
              <a:rPr lang="en-US" sz="2400" dirty="0" err="1" smtClean="0">
                <a:solidFill>
                  <a:schemeClr val="hlink"/>
                </a:solidFill>
                <a:ea typeface="ＭＳ Ｐゴシック" charset="0"/>
              </a:rPr>
              <a:t>T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, </a:t>
            </a:r>
            <a:r>
              <a:rPr lang="en-US" sz="2400" dirty="0" err="1" smtClean="0">
                <a:solidFill>
                  <a:schemeClr val="hlink"/>
                </a:solidFill>
                <a:ea typeface="ＭＳ Ｐゴシック" charset="0"/>
              </a:rPr>
              <a:t>P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&gt; at P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i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ea typeface="ＭＳ Ｐゴシック" charset="0"/>
              </a:rPr>
              <a:t>i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 ≠ j</a:t>
            </a:r>
            <a:r>
              <a:rPr lang="en-US" sz="2400" dirty="0" smtClean="0">
                <a:solidFill>
                  <a:schemeClr val="hlink"/>
                </a:solidFill>
                <a:ea typeface="ＭＳ Ｐゴシック" charset="0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ea typeface="ＭＳ Ｐゴシック" charset="0"/>
              </a:rPr>
              <a:t>:</a:t>
            </a:r>
            <a:endParaRPr lang="en-US" sz="2800" i="1" dirty="0" smtClean="0">
              <a:solidFill>
                <a:schemeClr val="hlink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b="1" dirty="0" smtClean="0">
                <a:solidFill>
                  <a:srgbClr val="000000"/>
                </a:solidFill>
                <a:ea typeface="ＭＳ Ｐゴシック" charset="0"/>
              </a:rPr>
              <a:t>if</a:t>
            </a:r>
            <a:r>
              <a:rPr lang="en-US" sz="1800" dirty="0" smtClean="0">
                <a:solidFill>
                  <a:srgbClr val="000000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eld</a:t>
            </a:r>
            <a:r>
              <a:rPr lang="en-US" sz="1800" dirty="0">
                <a:ea typeface="ＭＳ Ｐゴシック" charset="0"/>
              </a:rPr>
              <a:t>) or 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W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anted</a:t>
            </a:r>
            <a:r>
              <a:rPr lang="en-US" sz="1800" dirty="0" smtClean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&amp; (</a:t>
            </a:r>
            <a:r>
              <a:rPr lang="en-US" sz="1800" dirty="0" smtClean="0">
                <a:ea typeface="ＭＳ Ｐゴシック" charset="0"/>
              </a:rPr>
              <a:t>T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 smtClean="0">
                <a:ea typeface="ＭＳ Ｐゴシック" charset="0"/>
              </a:rPr>
              <a:t>) &lt; (</a:t>
            </a:r>
            <a:r>
              <a:rPr lang="en-US" sz="1800" dirty="0" err="1" smtClean="0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)) </a:t>
            </a: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>
                <a:ea typeface="ＭＳ Ｐゴシック" charset="0"/>
              </a:rPr>
              <a:t>	</a:t>
            </a:r>
            <a:r>
              <a:rPr lang="en-US" sz="1800" dirty="0" smtClean="0">
                <a:ea typeface="ＭＳ Ｐゴシック" charset="0"/>
              </a:rPr>
              <a:t>	/</a:t>
            </a:r>
            <a:r>
              <a:rPr lang="en-US" sz="1800" dirty="0">
                <a:ea typeface="ＭＳ Ｐゴシック" charset="0"/>
              </a:rPr>
              <a:t>/ lexicographic </a:t>
            </a:r>
            <a:r>
              <a:rPr lang="en-US" sz="1800" dirty="0" smtClean="0">
                <a:ea typeface="ＭＳ Ｐゴシック" charset="0"/>
              </a:rPr>
              <a:t>ordering in (</a:t>
            </a:r>
            <a:r>
              <a:rPr lang="en-US" sz="1800" dirty="0" err="1" smtClean="0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, </a:t>
            </a:r>
            <a:r>
              <a:rPr lang="en-US" sz="1800" dirty="0" err="1" smtClean="0">
                <a:ea typeface="ＭＳ Ｐゴシック" charset="0"/>
              </a:rPr>
              <a:t>P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 smtClean="0">
                <a:ea typeface="ＭＳ Ｐゴシック" charset="0"/>
              </a:rPr>
              <a:t>)</a:t>
            </a:r>
            <a:endParaRPr lang="en-US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bg2"/>
              </a:buClr>
              <a:buSzPct val="12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    		</a:t>
            </a:r>
            <a:r>
              <a:rPr lang="en-US" sz="1800" dirty="0" smtClean="0">
                <a:ea typeface="ＭＳ Ｐゴシック" charset="0"/>
              </a:rPr>
              <a:t>add request to local queue (of waiting requests)</a:t>
            </a:r>
            <a:endParaRPr lang="en-US" sz="1800" dirty="0">
              <a:ea typeface="ＭＳ Ｐゴシック" charset="0"/>
            </a:endParaRP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 smtClean="0">
                <a:solidFill>
                  <a:srgbClr val="000000"/>
                </a:solidFill>
                <a:ea typeface="ＭＳ Ｐゴシック" charset="0"/>
              </a:rPr>
              <a:t>        </a:t>
            </a:r>
            <a:r>
              <a:rPr lang="en-US" sz="1800" b="1" dirty="0" smtClean="0">
                <a:solidFill>
                  <a:srgbClr val="000000"/>
                </a:solidFill>
                <a:ea typeface="ＭＳ Ｐゴシック" charset="0"/>
              </a:rPr>
              <a:t>else </a:t>
            </a:r>
            <a:r>
              <a:rPr lang="en-US" sz="1800" dirty="0" smtClean="0">
                <a:solidFill>
                  <a:srgbClr val="000000"/>
                </a:solidFill>
                <a:ea typeface="ＭＳ Ｐゴシック" charset="0"/>
              </a:rPr>
              <a:t>send</a:t>
            </a:r>
            <a:r>
              <a:rPr lang="en-US" sz="1800" dirty="0" smtClean="0">
                <a:ea typeface="ＭＳ Ｐゴシック" charset="0"/>
              </a:rPr>
              <a:t>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dirty="0" err="1" smtClean="0">
                <a:ea typeface="ＭＳ Ｐゴシック" charset="0"/>
              </a:rPr>
              <a:t>P</a:t>
            </a:r>
            <a:r>
              <a:rPr lang="en-US" altLang="ja-JP" sz="1800" i="1" dirty="0" err="1">
                <a:ea typeface="ＭＳ Ｐゴシック" charset="0"/>
              </a:rPr>
              <a:t>j</a:t>
            </a:r>
            <a:endParaRPr lang="en-US" sz="1800" u="sng" dirty="0" smtClean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0"/>
              </a:rPr>
              <a:t>exit() at process P</a:t>
            </a:r>
            <a:r>
              <a:rPr lang="en-US" sz="2400" i="1" dirty="0" smtClean="0">
                <a:solidFill>
                  <a:srgbClr val="000000"/>
                </a:solidFill>
                <a:ea typeface="ＭＳ Ｐゴシック" charset="0"/>
              </a:rPr>
              <a:t>i</a:t>
            </a:r>
            <a:endParaRPr lang="en-US" sz="2800" dirty="0" smtClean="0">
              <a:solidFill>
                <a:srgbClr val="000000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R</a:t>
            </a:r>
            <a:r>
              <a:rPr lang="en-US" sz="1800" u="sng" dirty="0" smtClean="0">
                <a:solidFill>
                  <a:srgbClr val="953735"/>
                </a:solidFill>
                <a:ea typeface="ＭＳ Ｐゴシック" charset="0"/>
              </a:rPr>
              <a:t>eleased</a:t>
            </a:r>
            <a:r>
              <a:rPr lang="en-US" sz="1800" dirty="0" smtClean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</a:t>
            </a:r>
            <a:r>
              <a:rPr lang="ja-JP" altLang="en-US" sz="1800" dirty="0" smtClean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 smtClean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altLang="ja-JP" sz="1800" dirty="0">
                <a:ea typeface="ＭＳ Ｐゴシック" charset="0"/>
              </a:rPr>
              <a:t> queued requests.</a:t>
            </a:r>
            <a:endParaRPr lang="en-US" sz="2800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0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081883" y="2209801"/>
            <a:ext cx="7282999" cy="4043065"/>
            <a:chOff x="1081881" y="2209800"/>
            <a:chExt cx="7282999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1"/>
            </p:cNvCxnSpPr>
            <p:nvPr/>
          </p:nvCxnSpPr>
          <p:spPr bwMode="auto">
            <a:xfrm flipH="1" flipV="1">
              <a:off x="5501481" y="2667001"/>
              <a:ext cx="304800" cy="152623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6" idx="1"/>
              <a:endCxn id="9" idx="3"/>
            </p:cNvCxnSpPr>
            <p:nvPr/>
          </p:nvCxnSpPr>
          <p:spPr bwMode="auto">
            <a:xfrm flipH="1" flipV="1">
              <a:off x="1659984" y="3964633"/>
              <a:ext cx="4146297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6" idx="1"/>
              <a:endCxn id="7" idx="0"/>
            </p:cNvCxnSpPr>
            <p:nvPr/>
          </p:nvCxnSpPr>
          <p:spPr bwMode="auto">
            <a:xfrm flipH="1">
              <a:off x="5561933" y="4193233"/>
              <a:ext cx="244348" cy="15979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  <a:endCxn id="5" idx="0"/>
            </p:cNvCxnSpPr>
            <p:nvPr/>
          </p:nvCxnSpPr>
          <p:spPr bwMode="auto">
            <a:xfrm flipH="1">
              <a:off x="2599518" y="4193233"/>
              <a:ext cx="3206763" cy="13693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653881" y="3124200"/>
              <a:ext cx="271099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&lt;T, P</a:t>
              </a:r>
              <a:r>
                <a:rPr lang="en-US" i="1" dirty="0" smtClean="0">
                  <a:latin typeface="Times New Roman"/>
                  <a:cs typeface="Times New Roman"/>
                </a:rPr>
                <a:t>i</a:t>
              </a:r>
              <a:r>
                <a:rPr lang="en-US" dirty="0" smtClean="0">
                  <a:latin typeface="Times New Roman"/>
                  <a:cs typeface="Times New Roman"/>
                </a:rPr>
                <a:t>&gt; = &lt;102, 32&gt;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3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1081881" y="2209801"/>
            <a:ext cx="7874372" cy="4043065"/>
            <a:chOff x="1081881" y="2209800"/>
            <a:chExt cx="7874372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6"/>
              <a:ext cx="3206763" cy="12147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2"/>
            </p:cNvCxnSpPr>
            <p:nvPr/>
          </p:nvCxnSpPr>
          <p:spPr bwMode="auto">
            <a:xfrm>
              <a:off x="5714333" y="2671465"/>
              <a:ext cx="244348" cy="1290936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9" idx="3"/>
              <a:endCxn id="6" idx="1"/>
            </p:cNvCxnSpPr>
            <p:nvPr/>
          </p:nvCxnSpPr>
          <p:spPr bwMode="auto">
            <a:xfrm>
              <a:off x="1659984" y="3964633"/>
              <a:ext cx="4146297" cy="228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5806281" y="4419600"/>
              <a:ext cx="152400" cy="1371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2986881" y="4343400"/>
              <a:ext cx="2819400" cy="13716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882481" y="31242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05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8" idx="2"/>
            </p:cNvCxnSpPr>
            <p:nvPr/>
          </p:nvCxnSpPr>
          <p:spPr bwMode="auto">
            <a:xfrm flipV="1">
              <a:off x="2599518" y="2438401"/>
              <a:ext cx="2063763" cy="309264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8" idx="2"/>
            </p:cNvCxnSpPr>
            <p:nvPr/>
          </p:nvCxnSpPr>
          <p:spPr bwMode="auto">
            <a:xfrm flipH="1">
              <a:off x="1691482" y="2747665"/>
              <a:ext cx="908036" cy="6813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8" idx="2"/>
            </p:cNvCxnSpPr>
            <p:nvPr/>
          </p:nvCxnSpPr>
          <p:spPr bwMode="auto">
            <a:xfrm>
              <a:off x="2599518" y="2747665"/>
              <a:ext cx="1758963" cy="19767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flipH="1" flipV="1">
              <a:off x="1920081" y="4572000"/>
              <a:ext cx="1066800" cy="1295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>
              <a:off x="2986881" y="5867400"/>
              <a:ext cx="1600200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2986881" y="4876800"/>
              <a:ext cx="685800" cy="990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43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82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Elect a central master (or leader)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 smtClean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Master keeps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A </a:t>
            </a:r>
            <a:r>
              <a:rPr lang="en-US" b="1" dirty="0" smtClean="0">
                <a:ea typeface="ＭＳ Ｐゴシック" charset="0"/>
              </a:rPr>
              <a:t>queue </a:t>
            </a:r>
            <a:r>
              <a:rPr lang="en-US" dirty="0" smtClean="0">
                <a:ea typeface="ＭＳ Ｐゴシック" charset="0"/>
              </a:rPr>
              <a:t>of waiting requests from processes who wish to access the CS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A special </a:t>
            </a:r>
            <a:r>
              <a:rPr lang="en-US" b="1" dirty="0" smtClean="0">
                <a:ea typeface="ＭＳ Ｐゴシック" charset="0"/>
              </a:rPr>
              <a:t>token </a:t>
            </a:r>
            <a:r>
              <a:rPr lang="en-US" dirty="0" smtClean="0">
                <a:ea typeface="ＭＳ Ｐゴシック" charset="0"/>
              </a:rPr>
              <a:t>which allows its holder to access CS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Actions of any process in group: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</a:t>
            </a:r>
            <a:r>
              <a:rPr lang="en-US" dirty="0" smtClean="0">
                <a:solidFill>
                  <a:srgbClr val="008000"/>
                </a:solidFill>
                <a:ea typeface="ＭＳ Ｐゴシック" charset="0"/>
              </a:rPr>
              <a:t>nter()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Send a request to master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Wait for token from master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</a:t>
            </a:r>
            <a:r>
              <a:rPr lang="en-US" dirty="0" smtClean="0">
                <a:solidFill>
                  <a:srgbClr val="008000"/>
                </a:solidFill>
                <a:ea typeface="ＭＳ Ｐゴシック" charset="0"/>
              </a:rPr>
              <a:t>xit()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Send back token to master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62601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54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41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0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2"/>
            <a:ext cx="8440311" cy="4717196"/>
            <a:chOff x="777081" y="2133600"/>
            <a:chExt cx="8440311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3206763" cy="12909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343400"/>
              <a:ext cx="2819400" cy="1524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3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  <a:endCxn id="5" idx="0"/>
            </p:cNvCxnSpPr>
            <p:nvPr/>
          </p:nvCxnSpPr>
          <p:spPr bwMode="auto">
            <a:xfrm>
              <a:off x="2599518" y="2747665"/>
              <a:ext cx="0" cy="28149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7162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</a:t>
              </a:r>
              <a:r>
                <a:rPr lang="en-US" dirty="0" smtClean="0">
                  <a:latin typeface="Times New Roman"/>
                  <a:cs typeface="Times New Roman"/>
                </a:rPr>
                <a:t>: &lt;115, 12&gt; (since &gt; (110, 80)) </a:t>
              </a:r>
              <a:endParaRPr lang="en-US" dirty="0"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</a:t>
              </a:r>
              <a:r>
                <a:rPr lang="en-US" dirty="0" smtClean="0">
                  <a:latin typeface="Times New Roman"/>
                  <a:cs typeface="Times New Roman"/>
                </a:rPr>
                <a:t>an now access CS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</a:t>
              </a:r>
              <a:r>
                <a:rPr lang="en-US" dirty="0" smtClean="0">
                  <a:latin typeface="Times New Roman"/>
                  <a:cs typeface="Times New Roman"/>
                </a:rPr>
                <a:t>: &lt;115, 12&gt;</a:t>
              </a:r>
              <a:endParaRPr lang="en-US" dirty="0"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2743200"/>
              <a:ext cx="2" cy="31242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7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Ricart-Agrawala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7483" y="2133600"/>
            <a:ext cx="9049911" cy="5455861"/>
            <a:chOff x="167481" y="2133600"/>
            <a:chExt cx="90499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N32 state: </a:t>
              </a:r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Released</a:t>
              </a:r>
              <a:r>
                <a:rPr lang="en-US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Multicast Reply to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167481" y="2133600"/>
              <a:ext cx="3841274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(waiting for 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N80’s </a:t>
              </a:r>
            </a:p>
            <a:p>
              <a:r>
                <a:rPr lang="en-US" dirty="0" smtClean="0">
                  <a:latin typeface="Times New Roman"/>
                  <a:cs typeface="Times New Roman"/>
                </a:rPr>
                <a:t>reply)</a:t>
              </a:r>
              <a:endParaRPr lang="en-US" dirty="0" smtClean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Held. </a:t>
              </a:r>
              <a:r>
                <a:rPr lang="en-US" dirty="0" smtClean="0">
                  <a:latin typeface="Times New Roman"/>
                  <a:cs typeface="Times New Roman"/>
                </a:rPr>
                <a:t>Can now access CS.</a:t>
              </a:r>
              <a:endParaRPr lang="en-US" dirty="0" smtClean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r>
                <a:rPr lang="en-US" dirty="0">
                  <a:latin typeface="Times New Roman"/>
                  <a:cs typeface="Times New Roman"/>
                </a:rPr>
                <a:t>Queue requests</a:t>
              </a:r>
              <a:r>
                <a:rPr lang="en-US" dirty="0" smtClean="0">
                  <a:latin typeface="Times New Roman"/>
                  <a:cs typeface="Times New Roman"/>
                </a:rPr>
                <a:t>: &lt;115, 12&gt;</a:t>
              </a:r>
              <a:endParaRPr lang="en-US" dirty="0"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</a:t>
              </a:r>
              <a:r>
                <a:rPr lang="en-US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eply</a:t>
              </a:r>
              <a:r>
                <a:rPr lang="en-US" dirty="0" smtClean="0">
                  <a:latin typeface="Times New Roman"/>
                  <a:cs typeface="Times New Roman"/>
                </a:rPr>
                <a:t> messages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&lt;115, 12&gt;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 smtClean="0">
                  <a:latin typeface="Times New Roman"/>
                  <a:cs typeface="Times New Roman"/>
                </a:rPr>
                <a:t>&lt;110, 80&gt;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1"/>
            </p:cNvCxnSpPr>
            <p:nvPr/>
          </p:nvCxnSpPr>
          <p:spPr bwMode="auto">
            <a:xfrm flipH="1">
              <a:off x="2910681" y="4193233"/>
              <a:ext cx="2895600" cy="1369368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4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Analysis: </a:t>
            </a:r>
            <a:r>
              <a:rPr lang="en-US" dirty="0" err="1" smtClean="0"/>
              <a:t>Ricart-Agrawala’s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Two processes P</a:t>
            </a:r>
            <a:r>
              <a:rPr lang="en-US" i="1" dirty="0"/>
              <a:t>i</a:t>
            </a:r>
            <a:r>
              <a:rPr lang="en-US" dirty="0"/>
              <a:t>  and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 cannot both have access to CS</a:t>
            </a:r>
          </a:p>
          <a:p>
            <a:pPr lvl="2"/>
            <a:r>
              <a:rPr lang="en-US" sz="2200" dirty="0"/>
              <a:t>If they did, then both would have sent Reply to each other </a:t>
            </a:r>
          </a:p>
          <a:p>
            <a:pPr lvl="2"/>
            <a:r>
              <a:rPr lang="en-US" sz="2200" dirty="0"/>
              <a:t>Thus, </a:t>
            </a:r>
            <a:r>
              <a:rPr lang="en-US" sz="2200" dirty="0">
                <a:ea typeface="ＭＳ Ｐゴシック" charset="0"/>
              </a:rPr>
              <a:t>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&lt;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), which are together not possible</a:t>
            </a:r>
          </a:p>
          <a:p>
            <a:pPr lvl="2"/>
            <a:r>
              <a:rPr lang="en-US" sz="2200" dirty="0">
                <a:ea typeface="ＭＳ Ｐゴシック" charset="0"/>
              </a:rPr>
              <a:t>What if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</a:t>
            </a:r>
            <a:r>
              <a:rPr lang="en-US" sz="2200" dirty="0"/>
              <a:t>P</a:t>
            </a:r>
            <a:r>
              <a:rPr lang="en-US" sz="2200" i="1" dirty="0"/>
              <a:t>i </a:t>
            </a:r>
            <a:r>
              <a:rPr lang="en-US" sz="2200" dirty="0"/>
              <a:t>replied to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 err="1"/>
              <a:t>’s</a:t>
            </a:r>
            <a:r>
              <a:rPr lang="en-US" sz="2200" dirty="0"/>
              <a:t> request before it created its own request? </a:t>
            </a:r>
          </a:p>
          <a:p>
            <a:pPr lvl="3"/>
            <a:r>
              <a:rPr lang="en-US" sz="2200" dirty="0"/>
              <a:t>Then it seems like both P</a:t>
            </a:r>
            <a:r>
              <a:rPr lang="en-US" sz="2200" i="1" dirty="0"/>
              <a:t>i</a:t>
            </a:r>
            <a:r>
              <a:rPr lang="en-US" sz="2200" dirty="0"/>
              <a:t> and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/>
              <a:t> would approve each others’ requests</a:t>
            </a:r>
          </a:p>
          <a:p>
            <a:pPr lvl="3"/>
            <a:r>
              <a:rPr lang="en-US" sz="2200" dirty="0"/>
              <a:t>But then, causality and </a:t>
            </a:r>
            <a:r>
              <a:rPr lang="en-US" sz="2200" dirty="0" err="1"/>
              <a:t>Lamport</a:t>
            </a:r>
            <a:r>
              <a:rPr lang="en-US" sz="2200" dirty="0"/>
              <a:t> timestamps at P</a:t>
            </a:r>
            <a:r>
              <a:rPr lang="en-US" sz="2200" i="1" dirty="0"/>
              <a:t>i</a:t>
            </a:r>
            <a:r>
              <a:rPr lang="en-US" sz="2200" dirty="0"/>
              <a:t> implies that </a:t>
            </a:r>
            <a:r>
              <a:rPr lang="en-US" sz="2200" dirty="0">
                <a:ea typeface="ＭＳ Ｐゴシック" charset="0"/>
              </a:rPr>
              <a:t>T</a:t>
            </a:r>
            <a:r>
              <a:rPr lang="en-US" sz="2200" i="1" dirty="0">
                <a:ea typeface="ＭＳ Ｐゴシック" charset="0"/>
              </a:rPr>
              <a:t>i </a:t>
            </a:r>
            <a:r>
              <a:rPr lang="en-US" sz="2200" dirty="0">
                <a:ea typeface="ＭＳ Ｐゴシック" charset="0"/>
              </a:rPr>
              <a:t>&gt; 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i="1" dirty="0">
                <a:ea typeface="ＭＳ Ｐゴシック" charset="0"/>
              </a:rPr>
              <a:t> </a:t>
            </a:r>
            <a:r>
              <a:rPr lang="en-US" sz="2200" dirty="0">
                <a:ea typeface="ＭＳ Ｐゴシック" charset="0"/>
              </a:rPr>
              <a:t>, which is a contradiction</a:t>
            </a:r>
          </a:p>
          <a:p>
            <a:pPr lvl="3"/>
            <a:r>
              <a:rPr lang="en-US" sz="2200" dirty="0">
                <a:ea typeface="ＭＳ Ｐゴシック" charset="0"/>
              </a:rPr>
              <a:t>So this situation cannot </a:t>
            </a:r>
            <a:r>
              <a:rPr lang="en-US" sz="2200" dirty="0" smtClean="0">
                <a:ea typeface="ＭＳ Ｐゴシック" charset="0"/>
              </a:rPr>
              <a:t>arise</a:t>
            </a:r>
            <a:endParaRPr lang="en-US" sz="2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6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Analysis: </a:t>
            </a:r>
            <a:r>
              <a:rPr lang="en-US" dirty="0" err="1" smtClean="0"/>
              <a:t>Ricart-Agrawala’s</a:t>
            </a:r>
            <a:r>
              <a:rPr lang="en-US" smtClean="0"/>
              <a:t> Algorithm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ea typeface="ＭＳ Ｐゴシック" charset="0"/>
              </a:rPr>
              <a:t>Liveness</a:t>
            </a:r>
            <a:endParaRPr lang="en-US" dirty="0" smtClean="0">
              <a:ea typeface="ＭＳ Ｐゴシック" charset="0"/>
            </a:endParaRPr>
          </a:p>
          <a:p>
            <a:pPr lvl="1"/>
            <a:r>
              <a:rPr lang="en-US" dirty="0" smtClean="0">
                <a:ea typeface="ＭＳ Ｐゴシック" charset="0"/>
              </a:rPr>
              <a:t>Worst-case: wait for all other (</a:t>
            </a:r>
            <a:r>
              <a:rPr lang="en-US" i="1" dirty="0" smtClean="0">
                <a:ea typeface="ＭＳ Ｐゴシック" charset="0"/>
              </a:rPr>
              <a:t>N-1</a:t>
            </a:r>
            <a:r>
              <a:rPr lang="en-US" dirty="0" smtClean="0">
                <a:ea typeface="ＭＳ Ｐゴシック" charset="0"/>
              </a:rPr>
              <a:t>) processes to send Reply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8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Performance: </a:t>
            </a:r>
            <a:r>
              <a:rPr lang="en-US" dirty="0" err="1"/>
              <a:t>Ricart-Agrawala’s</a:t>
            </a:r>
            <a:r>
              <a:rPr lang="en-US" dirty="0"/>
              <a:t> Algorithm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20000"/>
            </a:pPr>
            <a:r>
              <a:rPr lang="en-US" dirty="0" smtClean="0">
                <a:ea typeface="ＭＳ Ｐゴシック" charset="0"/>
              </a:rPr>
              <a:t>Overhead: 2*(</a:t>
            </a:r>
            <a:r>
              <a:rPr lang="en-US" i="1" dirty="0">
                <a:ea typeface="ＭＳ Ｐゴシック" charset="0"/>
              </a:rPr>
              <a:t>N-1</a:t>
            </a:r>
            <a:r>
              <a:rPr lang="en-US" dirty="0">
                <a:ea typeface="ＭＳ Ｐゴシック" charset="0"/>
              </a:rPr>
              <a:t>) messages per </a:t>
            </a:r>
            <a:r>
              <a:rPr lang="en-US" dirty="0" smtClean="0">
                <a:ea typeface="ＭＳ Ｐゴシック" charset="0"/>
              </a:rPr>
              <a:t>enter() operation</a:t>
            </a:r>
            <a:endParaRPr lang="en-US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unicasts for the multicast request + </a:t>
            </a: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replies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</a:t>
            </a:r>
            <a:r>
              <a:rPr lang="en-US" sz="2000" dirty="0">
                <a:ea typeface="ＭＳ Ｐゴシック" charset="0"/>
              </a:rPr>
              <a:t> messages if the underlying network supports </a:t>
            </a:r>
            <a:r>
              <a:rPr lang="en-US" sz="2000" dirty="0" smtClean="0">
                <a:ea typeface="ＭＳ Ｐゴシック" charset="0"/>
              </a:rPr>
              <a:t>multicast (1 multicast + </a:t>
            </a:r>
            <a:r>
              <a:rPr lang="en-US" sz="2000" i="1" dirty="0" smtClean="0">
                <a:ea typeface="ＭＳ Ｐゴシック" charset="0"/>
              </a:rPr>
              <a:t>N-1</a:t>
            </a:r>
            <a:r>
              <a:rPr lang="en-US" sz="2000" dirty="0" smtClean="0">
                <a:ea typeface="ＭＳ Ｐゴシック" charset="0"/>
              </a:rPr>
              <a:t> unicast replies)</a:t>
            </a:r>
            <a:endParaRPr lang="en-US" sz="2000" dirty="0">
              <a:ea typeface="ＭＳ Ｐゴシック" charset="0"/>
            </a:endParaRP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 messages per exit operation </a:t>
            </a:r>
          </a:p>
          <a:p>
            <a:pPr lvl="2">
              <a:buClr>
                <a:schemeClr val="tx1"/>
              </a:buClr>
              <a:buSzPct val="120000"/>
            </a:pPr>
            <a:r>
              <a:rPr lang="en-US" sz="2000" dirty="0">
                <a:ea typeface="ＭＳ Ｐゴシック" charset="0"/>
              </a:rPr>
              <a:t>1 multicast if the underlying network supports multicast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64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Maekawa’s</a:t>
            </a:r>
            <a:r>
              <a:rPr lang="en-US" dirty="0" smtClean="0"/>
              <a:t> Algorithm: Key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ea typeface="ＭＳ Ｐゴシック" charset="0"/>
              </a:rPr>
              <a:t>Ricart-Agrawala</a:t>
            </a:r>
            <a:r>
              <a:rPr lang="en-US" sz="2400" dirty="0" smtClean="0">
                <a:ea typeface="ＭＳ Ｐゴシック" charset="0"/>
              </a:rPr>
              <a:t> requires replies from </a:t>
            </a:r>
            <a:r>
              <a:rPr lang="en-US" sz="2400" i="1" dirty="0" smtClean="0">
                <a:ea typeface="ＭＳ Ｐゴシック" charset="0"/>
              </a:rPr>
              <a:t>all</a:t>
            </a:r>
            <a:r>
              <a:rPr lang="en-US" sz="2400" dirty="0" smtClean="0">
                <a:ea typeface="ＭＳ Ｐゴシック" charset="0"/>
              </a:rPr>
              <a:t> processes in group</a:t>
            </a:r>
          </a:p>
          <a:p>
            <a:r>
              <a:rPr lang="en-US" sz="2400" dirty="0" smtClean="0">
                <a:ea typeface="ＭＳ Ｐゴシック" charset="0"/>
              </a:rPr>
              <a:t>Instead, get replies from only </a:t>
            </a:r>
            <a:r>
              <a:rPr lang="en-US" sz="2400" i="1" dirty="0" smtClean="0">
                <a:ea typeface="ＭＳ Ｐゴシック" charset="0"/>
              </a:rPr>
              <a:t>some </a:t>
            </a:r>
            <a:r>
              <a:rPr lang="en-US" sz="2400" dirty="0" smtClean="0">
                <a:ea typeface="ＭＳ Ｐゴシック" charset="0"/>
              </a:rPr>
              <a:t>processes in group</a:t>
            </a:r>
          </a:p>
          <a:p>
            <a:r>
              <a:rPr lang="en-US" sz="2400" dirty="0" smtClean="0">
                <a:ea typeface="ＭＳ Ｐゴシック" charset="0"/>
              </a:rPr>
              <a:t>But ensure that only one process is given access to CS (Critical Section) at any given time</a:t>
            </a:r>
            <a:endParaRPr lang="en-US" sz="24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15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Maekawa’s</a:t>
            </a:r>
            <a:r>
              <a:rPr lang="en-US" dirty="0" smtClean="0"/>
              <a:t> Voting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9" y="1849120"/>
            <a:ext cx="80526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process </a:t>
            </a:r>
            <a:r>
              <a:rPr lang="en-US" sz="2400" dirty="0" smtClean="0">
                <a:ea typeface="ＭＳ Ｐゴシック" charset="0"/>
              </a:rPr>
              <a:t>P</a:t>
            </a:r>
            <a:r>
              <a:rPr lang="en-US" sz="2400" i="1" dirty="0" smtClean="0">
                <a:ea typeface="ＭＳ Ｐゴシック" charset="0"/>
              </a:rPr>
              <a:t>i </a:t>
            </a:r>
            <a:r>
              <a:rPr lang="en-US" sz="2400" dirty="0" smtClean="0">
                <a:ea typeface="ＭＳ Ｐゴシック" charset="0"/>
              </a:rPr>
              <a:t>is </a:t>
            </a:r>
            <a:r>
              <a:rPr lang="en-US" sz="2400" dirty="0">
                <a:ea typeface="ＭＳ Ｐゴシック" charset="0"/>
              </a:rPr>
              <a:t>associated with a </a:t>
            </a:r>
            <a:r>
              <a:rPr lang="en-US" sz="2400" i="1" u="sng" dirty="0">
                <a:ea typeface="ＭＳ Ｐゴシック" charset="0"/>
              </a:rPr>
              <a:t>voting set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 smtClean="0">
                <a:ea typeface="ＭＳ Ｐゴシック" charset="0"/>
              </a:rPr>
              <a:t>V</a:t>
            </a:r>
            <a:r>
              <a:rPr lang="en-US" sz="2400" i="1" dirty="0" smtClean="0">
                <a:ea typeface="ＭＳ Ｐゴシック" charset="0"/>
              </a:rPr>
              <a:t>i </a:t>
            </a:r>
            <a:r>
              <a:rPr lang="en-US" sz="2400" dirty="0" smtClean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</a:rPr>
              <a:t>of processes)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process belongs to its own voting set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 smtClean="0">
                <a:ea typeface="ＭＳ Ｐゴシック" charset="0"/>
              </a:rPr>
              <a:t>The </a:t>
            </a:r>
            <a:r>
              <a:rPr lang="en-US" sz="2400" i="1" dirty="0">
                <a:ea typeface="ＭＳ Ｐゴシック" charset="0"/>
              </a:rPr>
              <a:t>intersection of any two voting sets </a:t>
            </a:r>
            <a:r>
              <a:rPr lang="en-US" sz="2400" i="1" dirty="0" smtClean="0">
                <a:ea typeface="ＭＳ Ｐゴシック" charset="0"/>
              </a:rPr>
              <a:t>must be </a:t>
            </a:r>
            <a:r>
              <a:rPr lang="en-US" sz="2400" i="1" dirty="0">
                <a:ea typeface="ＭＳ Ｐゴシック" charset="0"/>
              </a:rPr>
              <a:t>non-</a:t>
            </a:r>
            <a:r>
              <a:rPr lang="en-US" sz="2400" i="1" dirty="0" smtClean="0">
                <a:ea typeface="ＭＳ Ｐゴシック" charset="0"/>
              </a:rPr>
              <a:t>empty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 smtClean="0">
                <a:ea typeface="ＭＳ Ｐゴシック" charset="0"/>
              </a:rPr>
              <a:t>Same concept as </a:t>
            </a:r>
            <a:r>
              <a:rPr lang="en-US" sz="2400" i="1" dirty="0" smtClean="0">
                <a:solidFill>
                  <a:srgbClr val="FF6600"/>
                </a:solidFill>
                <a:ea typeface="ＭＳ Ｐゴシック" charset="0"/>
              </a:rPr>
              <a:t>Quorums</a:t>
            </a:r>
            <a:endParaRPr lang="en-US" sz="2400" i="1" dirty="0" smtClean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voting set is of size </a:t>
            </a:r>
            <a:r>
              <a:rPr lang="en-US" sz="2400" i="1" dirty="0">
                <a:ea typeface="ＭＳ Ｐゴシック" charset="0"/>
              </a:rPr>
              <a:t>K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Each </a:t>
            </a:r>
            <a:r>
              <a:rPr lang="en-US" sz="2400" dirty="0">
                <a:ea typeface="ＭＳ Ｐゴシック" charset="0"/>
              </a:rPr>
              <a:t>process belongs to </a:t>
            </a:r>
            <a:r>
              <a:rPr lang="en-US" sz="2400" i="1" dirty="0">
                <a:ea typeface="ＭＳ Ｐゴシック" charset="0"/>
              </a:rPr>
              <a:t>M</a:t>
            </a:r>
            <a:r>
              <a:rPr lang="en-US" sz="2400" dirty="0">
                <a:ea typeface="ＭＳ Ｐゴシック" charset="0"/>
              </a:rPr>
              <a:t> other voting sets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err="1">
                <a:ea typeface="ＭＳ Ｐゴシック" charset="0"/>
              </a:rPr>
              <a:t>Maekawa</a:t>
            </a:r>
            <a:r>
              <a:rPr lang="en-US" sz="2400" dirty="0">
                <a:ea typeface="ＭＳ Ｐゴシック" charset="0"/>
              </a:rPr>
              <a:t> showed that </a:t>
            </a:r>
            <a:r>
              <a:rPr lang="en-US" sz="2400" i="1" dirty="0">
                <a:ea typeface="ＭＳ Ｐゴシック" charset="0"/>
              </a:rPr>
              <a:t>K=M</a:t>
            </a:r>
            <a:r>
              <a:rPr lang="en-US" sz="2400" i="1" dirty="0" smtClean="0">
                <a:ea typeface="ＭＳ Ｐゴシック" charset="0"/>
              </a:rPr>
              <a:t>= order of </a:t>
            </a:r>
            <a:r>
              <a:rPr lang="en-US" sz="2400" dirty="0" smtClean="0">
                <a:ea typeface="ＭＳ Ｐゴシック" charset="0"/>
                <a:sym typeface="Symbol" charset="0"/>
              </a:rPr>
              <a:t></a:t>
            </a:r>
            <a:r>
              <a:rPr lang="en-US" sz="2400" i="1" dirty="0">
                <a:ea typeface="ＭＳ Ｐゴシック" charset="0"/>
                <a:sym typeface="Symbol" charset="0"/>
              </a:rPr>
              <a:t>N</a:t>
            </a:r>
            <a:r>
              <a:rPr lang="en-US" sz="2400" dirty="0">
                <a:ea typeface="ＭＳ Ｐゴシック" charset="0"/>
                <a:sym typeface="Symbol" charset="0"/>
              </a:rPr>
              <a:t> </a:t>
            </a:r>
            <a:r>
              <a:rPr lang="en-US" sz="2400" dirty="0" smtClean="0">
                <a:ea typeface="ＭＳ Ｐゴシック" charset="0"/>
                <a:sym typeface="Symbol" charset="0"/>
              </a:rPr>
              <a:t>feasible</a:t>
            </a:r>
            <a:endParaRPr lang="en-US" sz="24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  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</a:rPr>
              <a:t>One way of doing this is to put N processes in a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by 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 matrix and for each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P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, its voting set V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=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row containing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P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+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column containing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P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i. 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Size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of voting set = 2*</a:t>
            </a:r>
            <a:r>
              <a:rPr lang="en-US" sz="2000" i="1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 smtClean="0">
                <a:solidFill>
                  <a:schemeClr val="hlink"/>
                </a:solidFill>
                <a:ea typeface="ＭＳ Ｐゴシック" charset="0"/>
                <a:sym typeface="Symbol" charset="0"/>
              </a:rPr>
              <a:t>-1</a:t>
            </a:r>
            <a:endParaRPr lang="en-US" sz="2000" dirty="0">
              <a:solidFill>
                <a:schemeClr val="hlink"/>
              </a:solidFill>
              <a:ea typeface="ＭＳ Ｐゴシック" charset="0"/>
              <a:sym typeface="Symbol" charset="0"/>
            </a:endParaRP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96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Master Actions: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On receiving a request from process P</a:t>
            </a:r>
            <a:r>
              <a:rPr lang="en-US" i="1" dirty="0" smtClean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 smtClean="0">
                <a:ea typeface="ＭＳ Ｐゴシック" charset="0"/>
              </a:rPr>
              <a:t>if</a:t>
            </a:r>
            <a:r>
              <a:rPr lang="en-US" dirty="0" smtClean="0">
                <a:ea typeface="ＭＳ Ｐゴシック" charset="0"/>
              </a:rPr>
              <a:t> (master has token) 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S</a:t>
            </a:r>
            <a:r>
              <a:rPr lang="en-US" dirty="0" smtClean="0">
                <a:ea typeface="ＭＳ Ｐゴシック" charset="0"/>
              </a:rPr>
              <a:t>end token to P</a:t>
            </a:r>
            <a:r>
              <a:rPr lang="en-US" i="1" dirty="0" smtClean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e</a:t>
            </a:r>
            <a:r>
              <a:rPr lang="en-US" b="1" dirty="0" smtClean="0">
                <a:ea typeface="ＭＳ Ｐゴシック" charset="0"/>
              </a:rPr>
              <a:t>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smtClean="0">
                <a:ea typeface="ＭＳ Ｐゴシック" charset="0"/>
              </a:rPr>
              <a:t>Add P</a:t>
            </a:r>
            <a:r>
              <a:rPr lang="en-US" i="1" dirty="0" smtClean="0">
                <a:ea typeface="ＭＳ Ｐゴシック" charset="0"/>
              </a:rPr>
              <a:t>i </a:t>
            </a:r>
            <a:r>
              <a:rPr lang="en-US" dirty="0" smtClean="0">
                <a:ea typeface="ＭＳ Ｐゴシック" charset="0"/>
              </a:rPr>
              <a:t>to queue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On receiving a token from process P</a:t>
            </a:r>
            <a:r>
              <a:rPr lang="en-US" i="1" dirty="0" smtClean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 smtClean="0">
                <a:ea typeface="ＭＳ Ｐゴシック" charset="0"/>
              </a:rPr>
              <a:t>if</a:t>
            </a:r>
            <a:r>
              <a:rPr lang="en-US" dirty="0" smtClean="0">
                <a:ea typeface="ＭＳ Ｐゴシック" charset="0"/>
              </a:rPr>
              <a:t> (queue is not empty)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err="1" smtClean="0">
                <a:ea typeface="ＭＳ Ｐゴシック" charset="0"/>
              </a:rPr>
              <a:t>Dequeue</a:t>
            </a:r>
            <a:r>
              <a:rPr lang="en-US" dirty="0" smtClean="0">
                <a:ea typeface="ＭＳ Ｐゴシック" charset="0"/>
              </a:rPr>
              <a:t> head of queue (say </a:t>
            </a:r>
            <a:r>
              <a:rPr lang="en-US" dirty="0" err="1" smtClean="0">
                <a:ea typeface="ＭＳ Ｐゴシック" charset="0"/>
              </a:rPr>
              <a:t>P</a:t>
            </a:r>
            <a:r>
              <a:rPr lang="en-US" i="1" dirty="0" err="1" smtClean="0">
                <a:ea typeface="ＭＳ Ｐゴシック" charset="0"/>
              </a:rPr>
              <a:t>j</a:t>
            </a:r>
            <a:r>
              <a:rPr lang="en-US" dirty="0" smtClean="0">
                <a:ea typeface="ＭＳ Ｐゴシック" charset="0"/>
              </a:rPr>
              <a:t>), send that process the token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 smtClean="0">
                <a:ea typeface="ＭＳ Ｐゴシック" charset="0"/>
              </a:rPr>
              <a:t>else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smtClean="0">
                <a:ea typeface="ＭＳ Ｐゴシック" charset="0"/>
              </a:rPr>
              <a:t>Retain token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08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Voting Sets with N=4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658815" y="2438402"/>
            <a:ext cx="7418387" cy="3832027"/>
            <a:chOff x="658813" y="2438400"/>
            <a:chExt cx="7418387" cy="3832027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658813" y="2895600"/>
              <a:ext cx="5384252" cy="3374827"/>
              <a:chOff x="658813" y="1676400"/>
              <a:chExt cx="5384252" cy="3374827"/>
            </a:xfrm>
          </p:grpSpPr>
          <p:sp>
            <p:nvSpPr>
              <p:cNvPr id="5" name="Oval 11"/>
              <p:cNvSpPr>
                <a:spLocks noChangeArrowheads="1"/>
              </p:cNvSpPr>
              <p:nvPr/>
            </p:nvSpPr>
            <p:spPr bwMode="auto">
              <a:xfrm>
                <a:off x="3579813" y="26670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Oval 3"/>
              <p:cNvSpPr>
                <a:spLocks noChangeArrowheads="1"/>
              </p:cNvSpPr>
              <p:nvPr/>
            </p:nvSpPr>
            <p:spPr bwMode="auto">
              <a:xfrm>
                <a:off x="2290763" y="1703388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 b="1">
                  <a:solidFill>
                    <a:srgbClr val="0070C0"/>
                  </a:solidFill>
                </a:endParaRPr>
              </a:p>
            </p:txBody>
          </p:sp>
          <p:sp>
            <p:nvSpPr>
              <p:cNvPr id="7" name="Oval 4"/>
              <p:cNvSpPr>
                <a:spLocks noChangeArrowheads="1"/>
              </p:cNvSpPr>
              <p:nvPr/>
            </p:nvSpPr>
            <p:spPr bwMode="auto">
              <a:xfrm>
                <a:off x="3581400" y="16764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2306638" y="2690813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6"/>
              <p:cNvSpPr txBox="1">
                <a:spLocks noChangeArrowheads="1"/>
              </p:cNvSpPr>
              <p:nvPr/>
            </p:nvSpPr>
            <p:spPr bwMode="auto">
              <a:xfrm>
                <a:off x="3541713" y="278130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p1</a:t>
                </a:r>
              </a:p>
            </p:txBody>
          </p:sp>
          <p:sp>
            <p:nvSpPr>
              <p:cNvPr id="10" name="TextBox 7"/>
              <p:cNvSpPr txBox="1">
                <a:spLocks noChangeArrowheads="1"/>
              </p:cNvSpPr>
              <p:nvPr/>
            </p:nvSpPr>
            <p:spPr bwMode="auto">
              <a:xfrm>
                <a:off x="4229100" y="276225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p2</a:t>
                </a:r>
              </a:p>
            </p:txBody>
          </p:sp>
          <p:sp>
            <p:nvSpPr>
              <p:cNvPr id="11" name="TextBox 8"/>
              <p:cNvSpPr txBox="1">
                <a:spLocks noChangeArrowheads="1"/>
              </p:cNvSpPr>
              <p:nvPr/>
            </p:nvSpPr>
            <p:spPr bwMode="auto">
              <a:xfrm>
                <a:off x="3535363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p3</a:t>
                </a:r>
              </a:p>
            </p:txBody>
          </p:sp>
          <p:sp>
            <p:nvSpPr>
              <p:cNvPr id="12" name="TextBox 10"/>
              <p:cNvSpPr txBox="1">
                <a:spLocks noChangeArrowheads="1"/>
              </p:cNvSpPr>
              <p:nvPr/>
            </p:nvSpPr>
            <p:spPr bwMode="auto">
              <a:xfrm>
                <a:off x="4211638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p4</a:t>
                </a:r>
              </a:p>
            </p:txBody>
          </p:sp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658813" y="1819275"/>
                <a:ext cx="177331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P</a:t>
                </a:r>
                <a:r>
                  <a:rPr lang="en-US" i="1" dirty="0" smtClean="0"/>
                  <a:t>1</a:t>
                </a:r>
                <a:r>
                  <a:rPr lang="en-US" dirty="0"/>
                  <a:t>’s voting set = </a:t>
                </a:r>
                <a:r>
                  <a:rPr lang="en-US" dirty="0" smtClean="0"/>
                  <a:t>V</a:t>
                </a:r>
                <a:r>
                  <a:rPr lang="en-US" i="1" dirty="0" smtClean="0"/>
                  <a:t>1</a:t>
                </a:r>
                <a:endParaRPr lang="en-US" dirty="0"/>
              </a:p>
            </p:txBody>
          </p:sp>
          <p:sp>
            <p:nvSpPr>
              <p:cNvPr id="14" name="TextBox 13"/>
              <p:cNvSpPr txBox="1">
                <a:spLocks noChangeArrowheads="1"/>
              </p:cNvSpPr>
              <p:nvPr/>
            </p:nvSpPr>
            <p:spPr bwMode="auto">
              <a:xfrm>
                <a:off x="5494338" y="1676400"/>
                <a:ext cx="43422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V</a:t>
                </a:r>
                <a:r>
                  <a:rPr lang="en-US" i="1" dirty="0" smtClean="0"/>
                  <a:t>2</a:t>
                </a:r>
                <a:endParaRPr lang="en-US" i="1" dirty="0"/>
              </a:p>
            </p:txBody>
          </p:sp>
          <p:sp>
            <p:nvSpPr>
              <p:cNvPr id="15" name="TextBox 14"/>
              <p:cNvSpPr txBox="1">
                <a:spLocks noChangeArrowheads="1"/>
              </p:cNvSpPr>
              <p:nvPr/>
            </p:nvSpPr>
            <p:spPr bwMode="auto">
              <a:xfrm>
                <a:off x="1989138" y="4743450"/>
                <a:ext cx="41549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V</a:t>
                </a:r>
                <a:r>
                  <a:rPr lang="en-US" i="1" dirty="0" smtClean="0"/>
                  <a:t>3</a:t>
                </a:r>
                <a:endParaRPr lang="en-US" dirty="0"/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638800" y="4724400"/>
                <a:ext cx="404265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 smtClean="0"/>
                  <a:t>V</a:t>
                </a:r>
                <a:r>
                  <a:rPr lang="en-US" i="1" dirty="0" smtClean="0"/>
                  <a:t>4</a:t>
                </a:r>
                <a:endParaRPr lang="en-US" dirty="0"/>
              </a:p>
            </p:txBody>
          </p:sp>
        </p:grp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7162800" y="2590800"/>
              <a:ext cx="70346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70C0"/>
                  </a:solidFill>
                </a:rPr>
                <a:t>p1  p2</a:t>
              </a:r>
            </a:p>
            <a:p>
              <a:r>
                <a:rPr lang="en-US" b="1">
                  <a:solidFill>
                    <a:srgbClr val="0070C0"/>
                  </a:solidFill>
                </a:rPr>
                <a:t>p3  p4</a:t>
              </a:r>
            </a:p>
          </p:txBody>
        </p:sp>
        <p:cxnSp>
          <p:nvCxnSpPr>
            <p:cNvPr id="18" name="Straight Connector 18"/>
            <p:cNvCxnSpPr>
              <a:cxnSpLocks noChangeShapeType="1"/>
            </p:cNvCxnSpPr>
            <p:nvPr/>
          </p:nvCxnSpPr>
          <p:spPr bwMode="auto">
            <a:xfrm>
              <a:off x="7513638" y="2438400"/>
              <a:ext cx="0" cy="914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Connector 19"/>
            <p:cNvCxnSpPr>
              <a:cxnSpLocks noChangeShapeType="1"/>
            </p:cNvCxnSpPr>
            <p:nvPr/>
          </p:nvCxnSpPr>
          <p:spPr bwMode="auto">
            <a:xfrm flipH="1">
              <a:off x="7010400" y="2830513"/>
              <a:ext cx="1066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1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306320"/>
            <a:ext cx="7033088" cy="4551680"/>
          </a:xfrm>
        </p:spPr>
        <p:txBody>
          <a:bodyPr>
            <a:noAutofit/>
          </a:bodyPr>
          <a:lstStyle/>
          <a:p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Released</a:t>
            </a:r>
            <a:r>
              <a:rPr lang="en-US" sz="2200" dirty="0" smtClean="0"/>
              <a:t>, voted = false</a:t>
            </a:r>
          </a:p>
          <a:p>
            <a:r>
              <a:rPr lang="en-US" sz="2200" dirty="0" smtClean="0"/>
              <a:t>enter() at process P</a:t>
            </a:r>
            <a:r>
              <a:rPr lang="en-US" sz="2200" i="1" dirty="0" smtClean="0"/>
              <a:t>i</a:t>
            </a:r>
            <a:r>
              <a:rPr lang="en-US" sz="2200" dirty="0" smtClean="0"/>
              <a:t>:</a:t>
            </a:r>
          </a:p>
          <a:p>
            <a:pPr lvl="1"/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Wanted</a:t>
            </a:r>
          </a:p>
          <a:p>
            <a:pPr lvl="1"/>
            <a:r>
              <a:rPr lang="en-US" sz="2200" dirty="0" smtClean="0"/>
              <a:t>Multicast </a:t>
            </a:r>
            <a:r>
              <a:rPr lang="en-US" sz="2200" dirty="0" smtClean="0">
                <a:solidFill>
                  <a:srgbClr val="0000FF"/>
                </a:solidFill>
              </a:rPr>
              <a:t>Request</a:t>
            </a:r>
            <a:r>
              <a:rPr lang="en-US" sz="2200" dirty="0" smtClean="0"/>
              <a:t> message to all processes in V</a:t>
            </a:r>
            <a:r>
              <a:rPr lang="en-US" sz="2200" i="1" dirty="0" smtClean="0"/>
              <a:t>i</a:t>
            </a:r>
          </a:p>
          <a:p>
            <a:pPr lvl="1"/>
            <a:r>
              <a:rPr lang="en-US" sz="2200" dirty="0" smtClean="0"/>
              <a:t>Wait for </a:t>
            </a:r>
            <a:r>
              <a:rPr lang="en-US" sz="2200" dirty="0" smtClean="0">
                <a:solidFill>
                  <a:srgbClr val="0000FF"/>
                </a:solidFill>
              </a:rPr>
              <a:t>Reply (vote)</a:t>
            </a:r>
            <a:r>
              <a:rPr lang="en-US" sz="2200" dirty="0" smtClean="0"/>
              <a:t> messages from all processes in V</a:t>
            </a:r>
            <a:r>
              <a:rPr lang="en-US" sz="2200" i="1" dirty="0" smtClean="0"/>
              <a:t>i </a:t>
            </a:r>
            <a:r>
              <a:rPr lang="en-US" sz="2200" dirty="0" smtClean="0"/>
              <a:t>(</a:t>
            </a:r>
            <a:r>
              <a:rPr lang="en-US" sz="2200" smtClean="0"/>
              <a:t>including vote from </a:t>
            </a:r>
            <a:r>
              <a:rPr lang="en-US" sz="2200" dirty="0" smtClean="0"/>
              <a:t>self)</a:t>
            </a:r>
          </a:p>
          <a:p>
            <a:pPr lvl="1"/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Held</a:t>
            </a:r>
          </a:p>
          <a:p>
            <a:r>
              <a:rPr lang="en-US" sz="2200" dirty="0"/>
              <a:t>exit() at process P</a:t>
            </a:r>
            <a:r>
              <a:rPr lang="en-US" sz="2200" i="1" dirty="0"/>
              <a:t>i</a:t>
            </a:r>
            <a:r>
              <a:rPr lang="en-US" sz="2200" dirty="0"/>
              <a:t>:</a:t>
            </a:r>
          </a:p>
          <a:p>
            <a:pPr lvl="1"/>
            <a:r>
              <a:rPr lang="en-US" sz="2200" dirty="0"/>
              <a:t>s</a:t>
            </a:r>
            <a:r>
              <a:rPr lang="en-US" sz="2200" dirty="0" smtClean="0"/>
              <a:t>tate = </a:t>
            </a:r>
            <a:r>
              <a:rPr lang="en-US" sz="2200" u="sng" dirty="0" smtClean="0">
                <a:solidFill>
                  <a:srgbClr val="953735"/>
                </a:solidFill>
              </a:rPr>
              <a:t>Released</a:t>
            </a:r>
          </a:p>
          <a:p>
            <a:pPr lvl="1"/>
            <a:r>
              <a:rPr lang="en-US" sz="2200" dirty="0" smtClean="0"/>
              <a:t>Multicast </a:t>
            </a:r>
            <a:r>
              <a:rPr lang="en-US" sz="2200" dirty="0" smtClean="0">
                <a:solidFill>
                  <a:srgbClr val="0000FF"/>
                </a:solidFill>
              </a:rPr>
              <a:t>Release </a:t>
            </a:r>
            <a:r>
              <a:rPr lang="en-US" sz="2200" dirty="0" smtClean="0"/>
              <a:t>to all processes in V</a:t>
            </a:r>
            <a:r>
              <a:rPr lang="en-US" sz="2200" i="1" dirty="0" smtClean="0"/>
              <a:t>i</a:t>
            </a:r>
            <a:endParaRPr lang="en-US" sz="22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5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P</a:t>
            </a:r>
            <a:r>
              <a:rPr lang="en-US" i="1" dirty="0" smtClean="0"/>
              <a:t>i </a:t>
            </a:r>
            <a:r>
              <a:rPr lang="en-US" dirty="0" smtClean="0"/>
              <a:t>receives a Request from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/>
              <a:t>i</a:t>
            </a:r>
            <a:r>
              <a:rPr lang="en-US" b="1" dirty="0" smtClean="0"/>
              <a:t>f </a:t>
            </a:r>
            <a:r>
              <a:rPr lang="en-US" dirty="0" smtClean="0"/>
              <a:t>(state == </a:t>
            </a:r>
            <a:r>
              <a:rPr lang="en-US" u="sng" dirty="0" smtClean="0">
                <a:solidFill>
                  <a:srgbClr val="953735"/>
                </a:solidFill>
              </a:rPr>
              <a:t>Held</a:t>
            </a:r>
            <a:r>
              <a:rPr lang="en-US" dirty="0" smtClean="0">
                <a:solidFill>
                  <a:srgbClr val="953735"/>
                </a:solidFill>
              </a:rPr>
              <a:t> </a:t>
            </a:r>
            <a:r>
              <a:rPr lang="en-US" dirty="0" smtClean="0"/>
              <a:t>OR voted = true)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queue Request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pPr marL="0" indent="0">
              <a:buNone/>
            </a:pPr>
            <a:r>
              <a:rPr lang="en-US" dirty="0" smtClean="0"/>
              <a:t>	send </a:t>
            </a:r>
            <a:r>
              <a:rPr lang="en-US" dirty="0" smtClean="0">
                <a:solidFill>
                  <a:srgbClr val="0000FF"/>
                </a:solidFill>
              </a:rPr>
              <a:t>Reply</a:t>
            </a:r>
            <a:r>
              <a:rPr lang="en-US" dirty="0" smtClean="0"/>
              <a:t> to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/>
              <a:t>and set voted = true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When P</a:t>
            </a:r>
            <a:r>
              <a:rPr lang="en-US" i="1" dirty="0" smtClean="0"/>
              <a:t>i</a:t>
            </a:r>
            <a:r>
              <a:rPr lang="en-US" dirty="0" smtClean="0"/>
              <a:t> receives a Release from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/>
              <a:t>i</a:t>
            </a:r>
            <a:r>
              <a:rPr lang="en-US" b="1" dirty="0" smtClean="0"/>
              <a:t>f</a:t>
            </a:r>
            <a:r>
              <a:rPr lang="en-US" dirty="0" smtClean="0"/>
              <a:t> (queue empty)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voted = false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dequeue</a:t>
            </a:r>
            <a:r>
              <a:rPr lang="en-US" dirty="0" smtClean="0"/>
              <a:t> head of queue, say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dirty="0" smtClean="0"/>
              <a:t>Send </a:t>
            </a:r>
            <a:r>
              <a:rPr lang="en-US" dirty="0" smtClean="0">
                <a:solidFill>
                  <a:srgbClr val="0000FF"/>
                </a:solidFill>
              </a:rPr>
              <a:t>Reply </a:t>
            </a:r>
            <a:r>
              <a:rPr lang="en-US" i="1" dirty="0" smtClean="0"/>
              <a:t>only</a:t>
            </a:r>
            <a:r>
              <a:rPr lang="en-US" dirty="0" smtClean="0"/>
              <a:t> to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	voted = true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98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a process P</a:t>
            </a:r>
            <a:r>
              <a:rPr lang="en-US" i="1" dirty="0" smtClean="0"/>
              <a:t>i </a:t>
            </a:r>
            <a:r>
              <a:rPr lang="en-US" dirty="0" smtClean="0"/>
              <a:t>receives replies from all its voting set V</a:t>
            </a:r>
            <a:r>
              <a:rPr lang="en-US" i="1" dirty="0" smtClean="0"/>
              <a:t>i </a:t>
            </a:r>
            <a:r>
              <a:rPr lang="en-US" dirty="0" smtClean="0"/>
              <a:t>members, no other process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r>
              <a:rPr lang="en-US" dirty="0" smtClean="0"/>
              <a:t> could have received replies from all its voting set members </a:t>
            </a:r>
            <a:r>
              <a:rPr lang="en-US" dirty="0" err="1" smtClean="0"/>
              <a:t>V</a:t>
            </a:r>
            <a:r>
              <a:rPr lang="en-US" i="1" dirty="0" err="1" smtClean="0"/>
              <a:t>j</a:t>
            </a:r>
            <a:endParaRPr lang="en-US" i="1" dirty="0" smtClean="0"/>
          </a:p>
          <a:p>
            <a:pPr lvl="1"/>
            <a:r>
              <a:rPr lang="en-US" dirty="0" smtClean="0"/>
              <a:t>V</a:t>
            </a:r>
            <a:r>
              <a:rPr lang="en-US" i="1" dirty="0" smtClean="0"/>
              <a:t>i </a:t>
            </a:r>
            <a:r>
              <a:rPr lang="en-US" dirty="0" smtClean="0"/>
              <a:t>and </a:t>
            </a:r>
            <a:r>
              <a:rPr lang="en-US" dirty="0" err="1" smtClean="0"/>
              <a:t>V</a:t>
            </a:r>
            <a:r>
              <a:rPr lang="en-US" i="1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/>
              <a:t>intersect in at least one process say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endParaRPr lang="en-US" dirty="0" smtClean="0"/>
          </a:p>
          <a:p>
            <a:pPr lvl="1"/>
            <a:r>
              <a:rPr lang="en-US" dirty="0" smtClean="0"/>
              <a:t>But </a:t>
            </a:r>
            <a:r>
              <a:rPr lang="en-US" dirty="0" err="1" smtClean="0"/>
              <a:t>P</a:t>
            </a:r>
            <a:r>
              <a:rPr lang="en-US" i="1" dirty="0" err="1" smtClean="0"/>
              <a:t>k</a:t>
            </a:r>
            <a:r>
              <a:rPr lang="en-US" i="1" dirty="0" smtClean="0"/>
              <a:t> </a:t>
            </a:r>
            <a:r>
              <a:rPr lang="en-US" dirty="0" smtClean="0"/>
              <a:t>sends only one Reply (vote) at a time, so it could not have voted for both P</a:t>
            </a:r>
            <a:r>
              <a:rPr lang="en-US" i="1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i="1" dirty="0" err="1" smtClean="0"/>
              <a:t>j</a:t>
            </a:r>
            <a:endParaRPr lang="en-US" i="1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6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 process needs to wait for at most (</a:t>
            </a:r>
            <a:r>
              <a:rPr lang="en-US" i="1" dirty="0" smtClean="0"/>
              <a:t>N-1</a:t>
            </a:r>
            <a:r>
              <a:rPr lang="en-US" dirty="0" smtClean="0"/>
              <a:t>) other processes to finish CS</a:t>
            </a:r>
          </a:p>
          <a:p>
            <a:r>
              <a:rPr lang="en-US" dirty="0" smtClean="0"/>
              <a:t>But does not guarantee </a:t>
            </a:r>
            <a:r>
              <a:rPr lang="en-US" dirty="0" err="1" smtClean="0"/>
              <a:t>liveness</a:t>
            </a:r>
            <a:endParaRPr lang="en-US" dirty="0" smtClean="0"/>
          </a:p>
          <a:p>
            <a:r>
              <a:rPr lang="en-US" dirty="0" smtClean="0"/>
              <a:t>Since can have a </a:t>
            </a:r>
            <a:r>
              <a:rPr lang="en-US" i="1" dirty="0" smtClean="0"/>
              <a:t>deadlock</a:t>
            </a:r>
          </a:p>
          <a:p>
            <a:r>
              <a:rPr lang="en-US" dirty="0" smtClean="0"/>
              <a:t>Example: all 4 processes need access</a:t>
            </a:r>
          </a:p>
          <a:p>
            <a:pPr lvl="1"/>
            <a:r>
              <a:rPr lang="en-US" dirty="0" smtClean="0"/>
              <a:t>P1 is waiting for P3</a:t>
            </a:r>
          </a:p>
          <a:p>
            <a:pPr lvl="1"/>
            <a:r>
              <a:rPr lang="en-US" dirty="0" smtClean="0"/>
              <a:t>P3 is waiting for P4</a:t>
            </a:r>
          </a:p>
          <a:p>
            <a:pPr lvl="1"/>
            <a:r>
              <a:rPr lang="en-US" dirty="0" smtClean="0"/>
              <a:t>P4 is waiting for P2</a:t>
            </a:r>
          </a:p>
          <a:p>
            <a:pPr lvl="1"/>
            <a:r>
              <a:rPr lang="en-US" dirty="0" smtClean="0"/>
              <a:t>P2 is waiting for P1</a:t>
            </a:r>
          </a:p>
          <a:p>
            <a:pPr lvl="1"/>
            <a:r>
              <a:rPr lang="en-US" dirty="0" smtClean="0"/>
              <a:t>No progress in the system!</a:t>
            </a:r>
          </a:p>
          <a:p>
            <a:r>
              <a:rPr lang="en-US" dirty="0" smtClean="0"/>
              <a:t>There are deadlock-free versions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899029" y="1882974"/>
            <a:ext cx="5384252" cy="3374827"/>
            <a:chOff x="658813" y="1676400"/>
            <a:chExt cx="5384252" cy="3374827"/>
          </a:xfrm>
        </p:grpSpPr>
        <p:sp>
          <p:nvSpPr>
            <p:cNvPr id="5" name="Oval 11"/>
            <p:cNvSpPr>
              <a:spLocks noChangeArrowheads="1"/>
            </p:cNvSpPr>
            <p:nvPr/>
          </p:nvSpPr>
          <p:spPr bwMode="auto">
            <a:xfrm>
              <a:off x="3579813" y="26670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2290763" y="1703388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 b="1">
                <a:solidFill>
                  <a:srgbClr val="0070C0"/>
                </a:solidFill>
              </a:endParaRPr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81400" y="16764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2306638" y="2690813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3541713" y="278130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p1</a:t>
              </a: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4229100" y="276225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p2</a:t>
              </a:r>
            </a:p>
          </p:txBody>
        </p:sp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3535363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p3</a:t>
              </a:r>
            </a:p>
          </p:txBody>
        </p:sp>
        <p:sp>
          <p:nvSpPr>
            <p:cNvPr id="12" name="TextBox 10"/>
            <p:cNvSpPr txBox="1">
              <a:spLocks noChangeArrowheads="1"/>
            </p:cNvSpPr>
            <p:nvPr/>
          </p:nvSpPr>
          <p:spPr bwMode="auto">
            <a:xfrm>
              <a:off x="4211638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p4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658813" y="1819275"/>
              <a:ext cx="177331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P</a:t>
              </a:r>
              <a:r>
                <a:rPr lang="en-US" i="1" dirty="0" smtClean="0"/>
                <a:t>1</a:t>
              </a:r>
              <a:r>
                <a:rPr lang="en-US" dirty="0"/>
                <a:t>’s voting set = </a:t>
              </a:r>
              <a:r>
                <a:rPr lang="en-US" dirty="0" smtClean="0"/>
                <a:t>V</a:t>
              </a:r>
              <a:r>
                <a:rPr lang="en-US" i="1" dirty="0" smtClean="0"/>
                <a:t>1</a:t>
              </a:r>
              <a:endParaRPr lang="en-US" dirty="0"/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5494338" y="1676400"/>
              <a:ext cx="4342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V</a:t>
              </a:r>
              <a:r>
                <a:rPr lang="en-US" i="1" dirty="0" smtClean="0"/>
                <a:t>2</a:t>
              </a:r>
              <a:endParaRPr lang="en-US" i="1" dirty="0"/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989138" y="4743450"/>
              <a:ext cx="4154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V</a:t>
              </a:r>
              <a:r>
                <a:rPr lang="en-US" i="1" dirty="0" smtClean="0"/>
                <a:t>3</a:t>
              </a:r>
              <a:endParaRPr lang="en-US" dirty="0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5638800" y="4724400"/>
              <a:ext cx="40426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V</a:t>
              </a:r>
              <a:r>
                <a:rPr lang="en-US" i="1" dirty="0" smtClean="0"/>
                <a:t>4</a:t>
              </a:r>
              <a:endParaRPr lang="en-US" dirty="0"/>
            </a:p>
          </p:txBody>
        </p:sp>
      </p:grp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1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0"/>
                <a:sym typeface="Symbol" charset="0"/>
              </a:rPr>
              <a:t>Overhead</a:t>
            </a:r>
          </a:p>
          <a:p>
            <a:pPr lvl="1"/>
            <a:r>
              <a:rPr lang="en-US" dirty="0" smtClean="0">
                <a:ea typeface="ＭＳ Ｐゴシック" charset="0"/>
                <a:sym typeface="Symbol" charset="0"/>
              </a:rPr>
              <a:t>2</a:t>
            </a:r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</a:t>
            </a:r>
            <a:r>
              <a:rPr lang="en-US" dirty="0" smtClean="0">
                <a:ea typeface="ＭＳ Ｐゴシック" charset="0"/>
                <a:sym typeface="Symbol" charset="0"/>
              </a:rPr>
              <a:t>enter() </a:t>
            </a:r>
          </a:p>
          <a:p>
            <a:pPr lvl="1"/>
            <a:r>
              <a:rPr lang="en-US" dirty="0" smtClean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</a:t>
            </a:r>
            <a:r>
              <a:rPr lang="en-US" dirty="0" smtClean="0">
                <a:ea typeface="ＭＳ Ｐゴシック" charset="0"/>
                <a:sym typeface="Symbol" charset="0"/>
              </a:rPr>
              <a:t>exit()</a:t>
            </a:r>
            <a:endParaRPr lang="en-US" dirty="0"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Better than </a:t>
            </a:r>
            <a:r>
              <a:rPr lang="en-US" dirty="0" err="1">
                <a:ea typeface="ＭＳ Ｐゴシック" charset="0"/>
                <a:sym typeface="Symbol" charset="0"/>
              </a:rPr>
              <a:t>Ricart</a:t>
            </a:r>
            <a:r>
              <a:rPr lang="en-US" dirty="0">
                <a:ea typeface="ＭＳ Ｐゴシック" charset="0"/>
                <a:sym typeface="Symbol" charset="0"/>
              </a:rPr>
              <a:t> and </a:t>
            </a:r>
            <a:r>
              <a:rPr lang="en-US" dirty="0" err="1">
                <a:ea typeface="ＭＳ Ｐゴシック" charset="0"/>
                <a:sym typeface="Symbol" charset="0"/>
              </a:rPr>
              <a:t>Agrawala</a:t>
            </a:r>
            <a:r>
              <a:rPr lang="ja-JP" altLang="en-US" dirty="0">
                <a:ea typeface="ＭＳ Ｐゴシック" charset="0"/>
                <a:sym typeface="Symbol" charset="0"/>
              </a:rPr>
              <a:t>’</a:t>
            </a:r>
            <a:r>
              <a:rPr lang="en-US" altLang="ja-JP" dirty="0">
                <a:ea typeface="ＭＳ Ｐゴシック" charset="0"/>
                <a:sym typeface="Symbol" charset="0"/>
              </a:rPr>
              <a:t>s (</a:t>
            </a:r>
            <a:r>
              <a:rPr lang="en-US" altLang="ja-JP" dirty="0" smtClean="0">
                <a:ea typeface="ＭＳ Ｐゴシック" charset="0"/>
                <a:sym typeface="Symbol" charset="0"/>
              </a:rPr>
              <a:t>2*(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) and 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 messages</a:t>
            </a:r>
            <a:r>
              <a:rPr lang="en-US" altLang="ja-JP" dirty="0" smtClean="0">
                <a:ea typeface="ＭＳ Ｐゴシック" charset="0"/>
                <a:sym typeface="Symbol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 smtClean="0">
                <a:ea typeface="ＭＳ Ｐゴシック" charset="0"/>
                <a:sym typeface="Symbol" charset="0"/>
              </a:rPr>
              <a:t>N </a:t>
            </a:r>
            <a:r>
              <a:rPr lang="en-US" dirty="0" smtClean="0">
                <a:ea typeface="ＭＳ Ｐゴシック" charset="0"/>
                <a:sym typeface="Symbol" charset="0"/>
              </a:rPr>
              <a:t>quite small. </a:t>
            </a:r>
            <a:r>
              <a:rPr lang="en-US" i="1" dirty="0" smtClean="0">
                <a:ea typeface="ＭＳ Ｐゴシック" charset="0"/>
                <a:sym typeface="Symbol" charset="0"/>
              </a:rPr>
              <a:t>N</a:t>
            </a:r>
            <a:r>
              <a:rPr lang="en-US" dirty="0" smtClean="0">
                <a:ea typeface="ＭＳ Ｐゴシック" charset="0"/>
                <a:sym typeface="Symbol" charset="0"/>
              </a:rPr>
              <a:t> ~ 1 million =&gt; </a:t>
            </a:r>
            <a:r>
              <a:rPr lang="en-US" i="1" dirty="0" smtClean="0">
                <a:ea typeface="ＭＳ Ｐゴシック" charset="0"/>
                <a:sym typeface="Symbol" charset="0"/>
              </a:rPr>
              <a:t>N = </a:t>
            </a:r>
            <a:r>
              <a:rPr lang="en-US" dirty="0" smtClean="0">
                <a:ea typeface="ＭＳ Ｐゴシック" charset="0"/>
                <a:sym typeface="Symbol" charset="0"/>
              </a:rPr>
              <a:t>1K</a:t>
            </a:r>
            <a:endParaRPr lang="en-US" altLang="ja-JP" dirty="0">
              <a:ea typeface="ＭＳ Ｐゴシック" charset="0"/>
              <a:sym typeface="Symbol" charset="0"/>
            </a:endParaRPr>
          </a:p>
          <a:p>
            <a:endParaRPr lang="en-US" dirty="0">
              <a:ea typeface="ＭＳ Ｐゴシック" charset="0"/>
              <a:sym typeface="Symbol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22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exclusion important problem in cloud computing systems</a:t>
            </a:r>
          </a:p>
          <a:p>
            <a:r>
              <a:rPr lang="en-US" dirty="0" smtClean="0"/>
              <a:t>Classical algorithms</a:t>
            </a:r>
          </a:p>
          <a:p>
            <a:pPr lvl="1"/>
            <a:r>
              <a:rPr lang="en-US" dirty="0" smtClean="0"/>
              <a:t>Central</a:t>
            </a:r>
          </a:p>
          <a:p>
            <a:pPr lvl="1"/>
            <a:r>
              <a:rPr lang="en-US" dirty="0" smtClean="0"/>
              <a:t>Ring-based</a:t>
            </a:r>
          </a:p>
          <a:p>
            <a:pPr lvl="1"/>
            <a:r>
              <a:rPr lang="en-US" dirty="0" err="1" smtClean="0"/>
              <a:t>Ricart-Agrawala</a:t>
            </a:r>
            <a:endParaRPr lang="en-US" dirty="0"/>
          </a:p>
          <a:p>
            <a:pPr lvl="1"/>
            <a:r>
              <a:rPr lang="en-US" dirty="0" err="1" smtClean="0"/>
              <a:t>Maekawa</a:t>
            </a:r>
            <a:endParaRPr lang="en-US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59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Central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Safety – at most one process in CS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Exactly one token</a:t>
            </a:r>
            <a:endParaRPr lang="en-US" sz="2400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</a:pPr>
            <a:r>
              <a:rPr lang="en-US" sz="2400" dirty="0" err="1" smtClean="0">
                <a:ea typeface="ＭＳ Ｐゴシック" charset="0"/>
              </a:rPr>
              <a:t>Liveness</a:t>
            </a:r>
            <a:r>
              <a:rPr lang="en-US" sz="2400" dirty="0" smtClean="0">
                <a:ea typeface="ＭＳ Ｐゴシック" charset="0"/>
              </a:rPr>
              <a:t> – every request for CS granted eventually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With </a:t>
            </a:r>
            <a:r>
              <a:rPr lang="en-US" sz="2400" i="1" dirty="0" smtClean="0">
                <a:ea typeface="ＭＳ Ｐゴシック" charset="0"/>
              </a:rPr>
              <a:t>N </a:t>
            </a:r>
            <a:r>
              <a:rPr lang="en-US" sz="2400" dirty="0" smtClean="0">
                <a:ea typeface="ＭＳ Ｐゴシック" charset="0"/>
              </a:rPr>
              <a:t>processes in system, queue has at most </a:t>
            </a:r>
            <a:r>
              <a:rPr lang="en-US" sz="2400" i="1" dirty="0" smtClean="0">
                <a:ea typeface="ＭＳ Ｐゴシック" charset="0"/>
              </a:rPr>
              <a:t>N </a:t>
            </a:r>
            <a:r>
              <a:rPr lang="en-US" sz="2400" dirty="0" smtClean="0">
                <a:ea typeface="ＭＳ Ｐゴシック" charset="0"/>
              </a:rPr>
              <a:t>processes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If each process exits CS eventually and no failures, </a:t>
            </a:r>
            <a:r>
              <a:rPr lang="en-US" sz="2400" dirty="0" err="1" smtClean="0">
                <a:ea typeface="ＭＳ Ｐゴシック" charset="0"/>
              </a:rPr>
              <a:t>liveness</a:t>
            </a:r>
            <a:r>
              <a:rPr lang="en-US" sz="2400" dirty="0" smtClean="0">
                <a:ea typeface="ＭＳ Ｐゴシック" charset="0"/>
              </a:rPr>
              <a:t> guaranteed</a:t>
            </a:r>
            <a:endParaRPr lang="en-US" sz="2400" dirty="0">
              <a:ea typeface="ＭＳ Ｐゴシック" charset="0"/>
            </a:endParaRPr>
          </a:p>
          <a:p>
            <a:pPr>
              <a:buClr>
                <a:srgbClr val="037C03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FIFO Ordering is guaranteed, in order of requests received at master</a:t>
            </a:r>
          </a:p>
          <a:p>
            <a:pPr>
              <a:buClr>
                <a:srgbClr val="037C03"/>
              </a:buClr>
              <a:buSzPct val="120000"/>
            </a:pPr>
            <a:endParaRPr lang="en-US" sz="2400" dirty="0">
              <a:ea typeface="ＭＳ Ｐゴシック" charset="0"/>
            </a:endParaRPr>
          </a:p>
          <a:p>
            <a:pPr marL="0" indent="0">
              <a:buClr>
                <a:srgbClr val="037C03"/>
              </a:buClr>
              <a:buSzPct val="120000"/>
              <a:buNone/>
            </a:pPr>
            <a:endParaRPr lang="en-US" sz="36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29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Analyzing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dirty="0" smtClean="0">
                <a:ea typeface="ＭＳ Ｐゴシック" charset="0"/>
              </a:rPr>
              <a:t>Efficient mutual exclusion algorithms use fewer messages, and make processes wait for shorter durations to access resources. Three metrics:</a:t>
            </a:r>
          </a:p>
          <a:p>
            <a:pPr>
              <a:lnSpc>
                <a:spcPct val="120000"/>
              </a:lnSpc>
            </a:pPr>
            <a:r>
              <a:rPr lang="en-US" sz="3200" b="1" i="1" dirty="0" smtClean="0">
                <a:solidFill>
                  <a:srgbClr val="037C03"/>
                </a:solidFill>
                <a:ea typeface="ＭＳ Ｐゴシック" charset="0"/>
              </a:rPr>
              <a:t>Overhead</a:t>
            </a:r>
            <a:r>
              <a:rPr lang="en-US" sz="3200" dirty="0" smtClean="0">
                <a:ea typeface="ＭＳ Ｐゴシック" charset="0"/>
              </a:rPr>
              <a:t>: </a:t>
            </a:r>
            <a:r>
              <a:rPr lang="en-US" sz="3200" dirty="0">
                <a:ea typeface="ＭＳ Ｐゴシック" charset="0"/>
              </a:rPr>
              <a:t>the total number of messages sent in each </a:t>
            </a:r>
            <a:r>
              <a:rPr lang="en-US" sz="3200" i="1" dirty="0" smtClean="0">
                <a:ea typeface="ＭＳ Ｐゴシック" charset="0"/>
              </a:rPr>
              <a:t>enter</a:t>
            </a:r>
            <a:r>
              <a:rPr lang="en-US" sz="3200" dirty="0" smtClean="0">
                <a:ea typeface="ＭＳ Ｐゴシック" charset="0"/>
              </a:rPr>
              <a:t> </a:t>
            </a:r>
            <a:r>
              <a:rPr lang="en-US" sz="3200" dirty="0">
                <a:ea typeface="ＭＳ Ｐゴシック" charset="0"/>
              </a:rPr>
              <a:t>and </a:t>
            </a:r>
            <a:r>
              <a:rPr lang="en-US" sz="3200" i="1" dirty="0">
                <a:ea typeface="ＭＳ Ｐゴシック" charset="0"/>
              </a:rPr>
              <a:t>exit </a:t>
            </a:r>
            <a:r>
              <a:rPr lang="en-US" sz="3200" dirty="0">
                <a:ea typeface="ＭＳ Ｐゴシック" charset="0"/>
              </a:rPr>
              <a:t>operation.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3200" dirty="0">
                <a:ea typeface="ＭＳ Ｐゴシック" charset="0"/>
              </a:rPr>
              <a:t>: the delay incurred by a process at each </a:t>
            </a:r>
            <a:r>
              <a:rPr lang="en-US" sz="3200" dirty="0" smtClean="0">
                <a:ea typeface="ＭＳ Ｐゴシック" charset="0"/>
              </a:rPr>
              <a:t>enter </a:t>
            </a:r>
            <a:r>
              <a:rPr lang="en-US" sz="3200" dirty="0">
                <a:ea typeface="ＭＳ Ｐゴシック" charset="0"/>
              </a:rPr>
              <a:t>and exit operation (when </a:t>
            </a:r>
            <a:r>
              <a:rPr lang="en-US" sz="3200" i="1" dirty="0">
                <a:ea typeface="ＭＳ Ｐゴシック" charset="0"/>
              </a:rPr>
              <a:t>no </a:t>
            </a:r>
            <a:r>
              <a:rPr lang="en-US" sz="3200" dirty="0">
                <a:ea typeface="ＭＳ Ｐゴシック" charset="0"/>
              </a:rPr>
              <a:t>other process is in, or waiting)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200" dirty="0">
                <a:ea typeface="ＭＳ Ｐゴシック" charset="0"/>
              </a:rPr>
              <a:t>		(We will prefer mostly the </a:t>
            </a:r>
            <a:r>
              <a:rPr lang="en-US" sz="3200" dirty="0" smtClean="0">
                <a:ea typeface="ＭＳ Ｐゴシック" charset="0"/>
              </a:rPr>
              <a:t>enter </a:t>
            </a:r>
            <a:r>
              <a:rPr lang="en-US" sz="3200" dirty="0">
                <a:ea typeface="ＭＳ Ｐゴシック" charset="0"/>
              </a:rPr>
              <a:t>operation.)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Synchronization delay</a:t>
            </a:r>
            <a:r>
              <a:rPr lang="en-US" sz="32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3200" i="1" dirty="0">
                <a:ea typeface="ＭＳ Ｐゴシック" charset="0"/>
              </a:rPr>
              <a:t>only one </a:t>
            </a:r>
            <a:r>
              <a:rPr lang="en-US" sz="3200" dirty="0">
                <a:ea typeface="ＭＳ Ｐゴシック" charset="0"/>
              </a:rPr>
              <a:t>process waiting)</a:t>
            </a: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54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Central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i="1" dirty="0" smtClean="0">
                <a:solidFill>
                  <a:srgbClr val="037C03"/>
                </a:solidFill>
                <a:ea typeface="ＭＳ Ｐゴシック" charset="0"/>
              </a:rPr>
              <a:t>Bandwidth</a:t>
            </a:r>
            <a:r>
              <a:rPr lang="en-US" sz="2000" dirty="0">
                <a:ea typeface="ＭＳ Ｐゴシック" charset="0"/>
              </a:rPr>
              <a:t>: the total number of messages sent in each </a:t>
            </a:r>
            <a:r>
              <a:rPr lang="en-US" sz="2000" i="1" dirty="0" smtClean="0">
                <a:ea typeface="ＭＳ Ｐゴシック" charset="0"/>
              </a:rPr>
              <a:t>enter </a:t>
            </a:r>
            <a:r>
              <a:rPr lang="en-US" sz="2000" dirty="0" smtClean="0">
                <a:ea typeface="ＭＳ Ｐゴシック" charset="0"/>
              </a:rPr>
              <a:t>and </a:t>
            </a:r>
            <a:r>
              <a:rPr lang="en-US" sz="2000" i="1" dirty="0">
                <a:ea typeface="ＭＳ Ｐゴシック" charset="0"/>
              </a:rPr>
              <a:t>exit </a:t>
            </a:r>
            <a:r>
              <a:rPr lang="en-US" sz="2000" dirty="0">
                <a:ea typeface="ＭＳ Ｐゴシック" charset="0"/>
              </a:rPr>
              <a:t>operation</a:t>
            </a:r>
            <a:r>
              <a:rPr lang="en-US" sz="2000" dirty="0" smtClean="0">
                <a:ea typeface="ＭＳ Ｐゴシック" charset="0"/>
              </a:rPr>
              <a:t>.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2 messages for enter 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1 message for </a:t>
            </a:r>
            <a:r>
              <a:rPr lang="en-US" sz="2000" dirty="0" smtClean="0">
                <a:ea typeface="ＭＳ Ｐゴシック" charset="0"/>
              </a:rPr>
              <a:t>exit</a:t>
            </a:r>
            <a:endParaRPr lang="en-US" sz="20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2000" dirty="0">
                <a:ea typeface="ＭＳ Ｐゴシック" charset="0"/>
              </a:rPr>
              <a:t>: the delay incurred by a process at each enter and exit operation (when </a:t>
            </a:r>
            <a:r>
              <a:rPr lang="en-US" sz="2000" i="1" dirty="0">
                <a:ea typeface="ＭＳ Ｐゴシック" charset="0"/>
              </a:rPr>
              <a:t>no </a:t>
            </a:r>
            <a:r>
              <a:rPr lang="en-US" sz="2000" dirty="0">
                <a:ea typeface="ＭＳ Ｐゴシック" charset="0"/>
              </a:rPr>
              <a:t>other process is in, or waiting</a:t>
            </a:r>
            <a:r>
              <a:rPr lang="en-US" sz="2000" dirty="0" smtClean="0">
                <a:ea typeface="ＭＳ Ｐゴシック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</a:t>
            </a:r>
            <a:r>
              <a:rPr lang="en-US" sz="2000" dirty="0" smtClean="0">
                <a:ea typeface="ＭＳ Ｐゴシック" charset="0"/>
              </a:rPr>
              <a:t>(request + </a:t>
            </a:r>
            <a:r>
              <a:rPr lang="en-US" sz="2000" dirty="0">
                <a:ea typeface="ＭＳ Ｐゴシック" charset="0"/>
              </a:rPr>
              <a:t>grant) </a:t>
            </a:r>
          </a:p>
          <a:p>
            <a:pPr>
              <a:lnSpc>
                <a:spcPct val="120000"/>
              </a:lnSpc>
            </a:pPr>
            <a:r>
              <a:rPr lang="en-US" sz="2000" b="1" i="1" dirty="0" smtClean="0">
                <a:solidFill>
                  <a:srgbClr val="037C03"/>
                </a:solidFill>
                <a:ea typeface="ＭＳ Ｐゴシック" charset="0"/>
              </a:rPr>
              <a:t>Synchronization </a:t>
            </a: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delay</a:t>
            </a:r>
            <a:r>
              <a:rPr lang="en-US" sz="20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2000" i="1" dirty="0">
                <a:ea typeface="ＭＳ Ｐゴシック" charset="0"/>
              </a:rPr>
              <a:t>only one </a:t>
            </a:r>
            <a:r>
              <a:rPr lang="en-US" sz="2000" dirty="0">
                <a:ea typeface="ＭＳ Ｐゴシック" charset="0"/>
              </a:rPr>
              <a:t>process waiting</a:t>
            </a:r>
            <a:r>
              <a:rPr lang="en-US" sz="2000" dirty="0" smtClean="0">
                <a:ea typeface="ＭＳ Ｐゴシック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</a:t>
            </a:r>
            <a:r>
              <a:rPr lang="en-US" sz="2000" dirty="0" smtClean="0">
                <a:ea typeface="ＭＳ Ｐゴシック" charset="0"/>
              </a:rPr>
              <a:t>(release + grant) </a:t>
            </a:r>
            <a:endParaRPr lang="en-US" sz="2000" dirty="0">
              <a:ea typeface="ＭＳ Ｐゴシック" charset="0"/>
            </a:endParaRPr>
          </a:p>
          <a:p>
            <a:pPr marL="81183" indent="0">
              <a:lnSpc>
                <a:spcPct val="120000"/>
              </a:lnSpc>
              <a:buNone/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04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a typeface="ＭＳ Ｐゴシック" charset="0"/>
              </a:rPr>
              <a:t>The </a:t>
            </a:r>
            <a:r>
              <a:rPr lang="en-US" sz="2800" dirty="0" smtClean="0">
                <a:ea typeface="ＭＳ Ｐゴシック" charset="0"/>
              </a:rPr>
              <a:t>master is the performance </a:t>
            </a:r>
            <a:r>
              <a:rPr lang="en-US" sz="2800" dirty="0">
                <a:ea typeface="ＭＳ Ｐゴシック" charset="0"/>
              </a:rPr>
              <a:t>bottleneck and </a:t>
            </a:r>
            <a:r>
              <a:rPr lang="en-US" sz="2800" dirty="0" err="1">
                <a:ea typeface="ＭＳ Ｐゴシック" charset="0"/>
              </a:rPr>
              <a:t>SPoF</a:t>
            </a:r>
            <a:r>
              <a:rPr lang="en-US" sz="2800" dirty="0">
                <a:ea typeface="ＭＳ Ｐゴシック" charset="0"/>
              </a:rPr>
              <a:t> (single point of failure)</a:t>
            </a:r>
            <a:endParaRPr lang="en-US" sz="4000" dirty="0"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8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" y="2205066"/>
            <a:ext cx="9347081" cy="4881535"/>
            <a:chOff x="0" y="2205065"/>
            <a:chExt cx="93470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347081" cy="4881535"/>
              <a:chOff x="0" y="1828800"/>
              <a:chExt cx="9346362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2945562" cy="830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/>
                  <a:t>Currently holds token,</a:t>
                </a:r>
              </a:p>
              <a:p>
                <a:pPr eaLnBrk="1" hangingPunct="1"/>
                <a:r>
                  <a:rPr lang="en-US" dirty="0"/>
                  <a:t> </a:t>
                </a:r>
                <a:r>
                  <a:rPr lang="en-US" dirty="0" smtClean="0"/>
                  <a:t>  can access CS</a:t>
                </a:r>
                <a:endParaRPr lang="en-US" dirty="0"/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184652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dirty="0">
                  <a:solidFill>
                    <a:srgbClr val="FF6600"/>
                  </a:solidFill>
                </a:endParaRP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0000FF"/>
                    </a:solidFill>
                  </a:rPr>
                  <a:t>Token: 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8" name="Oval 27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15881" y="28194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0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Mutual Exclusion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0" y="2205066"/>
            <a:ext cx="9945052" cy="4881535"/>
            <a:chOff x="0" y="2205065"/>
            <a:chExt cx="9945052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945052" cy="4881535"/>
              <a:chOff x="0" y="1828800"/>
              <a:chExt cx="9944286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3543486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/>
                  <a:t>Cannot access CS anymore</a:t>
                </a:r>
                <a:endParaRPr lang="en-US" dirty="0"/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230390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FF6600"/>
                    </a:solidFill>
                  </a:rPr>
                  <a:t>Here’s the token!</a:t>
                </a:r>
                <a:endParaRPr lang="en-US" dirty="0">
                  <a:solidFill>
                    <a:srgbClr val="FF6600"/>
                  </a:solidFill>
                </a:endParaRP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 smtClean="0">
                    <a:solidFill>
                      <a:srgbClr val="0000FF"/>
                    </a:solidFill>
                  </a:rPr>
                  <a:t>Token: 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8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6873081" y="3505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43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Words>1872</Words>
  <Application>Microsoft Macintosh PowerPoint</Application>
  <PresentationFormat>Custom</PresentationFormat>
  <Paragraphs>409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Akzidenz-Grotesk BQ</vt:lpstr>
      <vt:lpstr>Akzidenz-Grotesk Extended BQ</vt:lpstr>
      <vt:lpstr>Calibri</vt:lpstr>
      <vt:lpstr>Helvetica</vt:lpstr>
      <vt:lpstr>ＭＳ Ｐゴシック</vt:lpstr>
      <vt:lpstr>Symbol</vt:lpstr>
      <vt:lpstr>Times New Roman</vt:lpstr>
      <vt:lpstr>Whitney-BlackSC</vt:lpstr>
      <vt:lpstr>Wingdings</vt:lpstr>
      <vt:lpstr>Arial</vt:lpstr>
      <vt:lpstr>HPP-template</vt:lpstr>
      <vt:lpstr>PowerPoint Presentation</vt:lpstr>
      <vt:lpstr>Central Solution</vt:lpstr>
      <vt:lpstr>Central Solution</vt:lpstr>
      <vt:lpstr>Analysis of Central Algorithm</vt:lpstr>
      <vt:lpstr>Analyzing Performance</vt:lpstr>
      <vt:lpstr>Analysis of Central Algorithm</vt:lpstr>
      <vt:lpstr>But…</vt:lpstr>
      <vt:lpstr>Ring-based Mutual Exclusion</vt:lpstr>
      <vt:lpstr>Ring-based Mutual Exclusion</vt:lpstr>
      <vt:lpstr>Ring-based Mutual Exclusion</vt:lpstr>
      <vt:lpstr>Ring-based Mutual Exclusion</vt:lpstr>
      <vt:lpstr>Analysis of Ring-based Mutual Exclusion</vt:lpstr>
      <vt:lpstr>Analysis of Ring-Based Mutual Exclusion (2)</vt:lpstr>
      <vt:lpstr>Ricart-Agrawala’s Algorithm</vt:lpstr>
      <vt:lpstr>Key Idea: Ricart-Agrawala Algorithm</vt:lpstr>
      <vt:lpstr>Messages in RA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Analysis: Ricart-Agrawala’s Algorithm</vt:lpstr>
      <vt:lpstr>Analysis: Ricart-Agrawala’s Algorithm (2)</vt:lpstr>
      <vt:lpstr>Performance: Ricart-Agrawala’s Algorithm </vt:lpstr>
      <vt:lpstr>Maekawa’s Algorithm: Key Idea</vt:lpstr>
      <vt:lpstr>Maekawa’s Voting Sets</vt:lpstr>
      <vt:lpstr>Example: Voting Sets with N=4</vt:lpstr>
      <vt:lpstr>Actions</vt:lpstr>
      <vt:lpstr>Actions (2)</vt:lpstr>
      <vt:lpstr>Safety</vt:lpstr>
      <vt:lpstr>Liveness</vt:lpstr>
      <vt:lpstr>Performance</vt:lpstr>
      <vt:lpstr>Summary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Microsoft Office User</cp:lastModifiedBy>
  <cp:revision>366</cp:revision>
  <dcterms:created xsi:type="dcterms:W3CDTF">2012-12-19T21:49:48Z</dcterms:created>
  <dcterms:modified xsi:type="dcterms:W3CDTF">2018-02-27T15:08:03Z</dcterms:modified>
</cp:coreProperties>
</file>