
<file path=[Content_Types].xml><?xml version="1.0" encoding="utf-8"?>
<Types xmlns="http://schemas.openxmlformats.org/package/2006/content-types">
  <Default Extension="xml" ContentType="application/xml"/>
  <Default Extension="wmf" ContentType="image/x-wmf"/>
  <Default Extension="jpg" ContentType="image/jpeg"/>
  <Default Extension="jpeg" ContentType="image/jpeg"/>
  <Default Extension="emf" ContentType="image/x-emf"/>
  <Default Extension="rels" ContentType="application/vnd.openxmlformats-package.relationships+xml"/>
  <Default Extension="vml" ContentType="application/vnd.openxmlformats-officedocument.vmlDrawing"/>
  <Default Extension="bin" ContentType="application/vnd.openxmlformats-officedocument.oleObject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0"/>
  </p:notesMasterIdLst>
  <p:sldIdLst>
    <p:sldId id="339" r:id="rId2"/>
    <p:sldId id="261" r:id="rId3"/>
    <p:sldId id="333" r:id="rId4"/>
    <p:sldId id="267" r:id="rId5"/>
    <p:sldId id="271" r:id="rId6"/>
    <p:sldId id="273" r:id="rId7"/>
    <p:sldId id="291" r:id="rId8"/>
    <p:sldId id="292" r:id="rId9"/>
    <p:sldId id="293" r:id="rId10"/>
    <p:sldId id="338" r:id="rId11"/>
    <p:sldId id="295" r:id="rId12"/>
    <p:sldId id="296" r:id="rId13"/>
    <p:sldId id="297" r:id="rId14"/>
    <p:sldId id="298" r:id="rId15"/>
    <p:sldId id="299" r:id="rId16"/>
    <p:sldId id="300" r:id="rId17"/>
    <p:sldId id="301" r:id="rId18"/>
    <p:sldId id="340" r:id="rId19"/>
    <p:sldId id="302" r:id="rId20"/>
    <p:sldId id="303" r:id="rId21"/>
    <p:sldId id="304" r:id="rId22"/>
    <p:sldId id="305" r:id="rId23"/>
    <p:sldId id="306" r:id="rId24"/>
    <p:sldId id="307" r:id="rId25"/>
    <p:sldId id="308" r:id="rId26"/>
    <p:sldId id="309" r:id="rId27"/>
    <p:sldId id="310" r:id="rId28"/>
    <p:sldId id="311" r:id="rId29"/>
  </p:sldIdLst>
  <p:sldSz cx="12984163" cy="6858000"/>
  <p:notesSz cx="6858000" cy="9144000"/>
  <p:defaultTextStyle>
    <a:defPPr>
      <a:defRPr lang="en-US"/>
    </a:defPPr>
    <a:lvl1pPr marL="0" algn="l" defTabSz="1269827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1pPr>
    <a:lvl2pPr marL="634914" algn="l" defTabSz="1269827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2pPr>
    <a:lvl3pPr marL="1269827" algn="l" defTabSz="1269827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3pPr>
    <a:lvl4pPr marL="1904741" algn="l" defTabSz="1269827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4pPr>
    <a:lvl5pPr marL="2539655" algn="l" defTabSz="1269827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5pPr>
    <a:lvl6pPr marL="3174568" algn="l" defTabSz="1269827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6pPr>
    <a:lvl7pPr marL="3809482" algn="l" defTabSz="1269827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7pPr>
    <a:lvl8pPr marL="4444395" algn="l" defTabSz="1269827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8pPr>
    <a:lvl9pPr marL="5079309" algn="l" defTabSz="1269827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409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807" autoAdjust="0"/>
  </p:normalViewPr>
  <p:slideViewPr>
    <p:cSldViewPr>
      <p:cViewPr varScale="1">
        <p:scale>
          <a:sx n="124" d="100"/>
          <a:sy n="124" d="100"/>
        </p:scale>
        <p:origin x="328" y="176"/>
      </p:cViewPr>
      <p:guideLst>
        <p:guide orient="horz" pos="2160"/>
        <p:guide pos="409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notesMaster" Target="notesMasters/notesMaster1.xml"/><Relationship Id="rId31" Type="http://schemas.openxmlformats.org/officeDocument/2006/relationships/presProps" Target="presProps.xml"/><Relationship Id="rId32" Type="http://schemas.openxmlformats.org/officeDocument/2006/relationships/viewProps" Target="viewProps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theme" Target="theme/theme1.xml"/><Relationship Id="rId34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Relationship Id="rId2" Type="http://schemas.openxmlformats.org/officeDocument/2006/relationships/image" Target="../media/image6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wmf"/><Relationship Id="rId2" Type="http://schemas.openxmlformats.org/officeDocument/2006/relationships/image" Target="../media/image11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11F443E-0F79-A241-AF3A-49CA404541F0}" type="datetimeFigureOut">
              <a:rPr lang="en-US" smtClean="0"/>
              <a:t>3/13/18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84150" y="685800"/>
            <a:ext cx="64897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99C5403-D6CF-9147-BC21-EBC85D0043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94482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34914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1pPr>
    <a:lvl2pPr marL="634914" algn="l" defTabSz="634914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2pPr>
    <a:lvl3pPr marL="1269827" algn="l" defTabSz="634914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3pPr>
    <a:lvl4pPr marL="1904741" algn="l" defTabSz="634914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4pPr>
    <a:lvl5pPr marL="2539655" algn="l" defTabSz="634914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5pPr>
    <a:lvl6pPr marL="3174568" algn="l" defTabSz="634914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6pPr>
    <a:lvl7pPr marL="3809482" algn="l" defTabSz="634914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7pPr>
    <a:lvl8pPr marL="4444395" algn="l" defTabSz="634914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8pPr>
    <a:lvl9pPr marL="5079309" algn="l" defTabSz="634914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1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1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1.xml"/></Relationships>
</file>

<file path=ppt/notesSlides/_rels/notesSlide2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2.xml"/></Relationships>
</file>

<file path=ppt/notesSlides/_rels/notesSlide2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3.xml"/></Relationships>
</file>

<file path=ppt/notesSlides/_rels/notesSlide2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4.xml"/></Relationships>
</file>

<file path=ppt/notesSlides/_rels/notesSlide2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5.xml"/></Relationships>
</file>

<file path=ppt/notesSlides/_rels/notesSlide2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6.xml"/></Relationships>
</file>

<file path=ppt/notesSlides/_rels/notesSlide2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7.xml"/></Relationships>
</file>

<file path=ppt/notesSlides/_rels/notesSlide2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8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84150" y="685800"/>
            <a:ext cx="6491288" cy="3429000"/>
          </a:xfrm>
          <a:ln/>
        </p:spPr>
      </p:sp>
      <p:sp>
        <p:nvSpPr>
          <p:cNvPr id="1638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9C5403-D6CF-9147-BC21-EBC85D004347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606684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9C5403-D6CF-9147-BC21-EBC85D004347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705823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9C5403-D6CF-9147-BC21-EBC85D004347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837941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9C5403-D6CF-9147-BC21-EBC85D004347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884919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9C5403-D6CF-9147-BC21-EBC85D004347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446753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9C5403-D6CF-9147-BC21-EBC85D004347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365386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9C5403-D6CF-9147-BC21-EBC85D004347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9960766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9C5403-D6CF-9147-BC21-EBC85D004347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0170406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9C5403-D6CF-9147-BC21-EBC85D004347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449754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9C5403-D6CF-9147-BC21-EBC85D004347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324823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9C5403-D6CF-9147-BC21-EBC85D004347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3067254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9C5403-D6CF-9147-BC21-EBC85D004347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979666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9C5403-D6CF-9147-BC21-EBC85D004347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5538645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9C5403-D6CF-9147-BC21-EBC85D004347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411879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9C5403-D6CF-9147-BC21-EBC85D004347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8152876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9C5403-D6CF-9147-BC21-EBC85D004347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3298604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9C5403-D6CF-9147-BC21-EBC85D004347}" type="slidenum">
              <a:rPr lang="en-US" smtClean="0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6004255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9C5403-D6CF-9147-BC21-EBC85D004347}" type="slidenum">
              <a:rPr lang="en-US" smtClean="0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9371107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9C5403-D6CF-9147-BC21-EBC85D004347}" type="slidenum">
              <a:rPr lang="en-US" smtClean="0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975912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9C5403-D6CF-9147-BC21-EBC85D004347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137666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9C5403-D6CF-9147-BC21-EBC85D004347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868234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9C5403-D6CF-9147-BC21-EBC85D004347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553011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9C5403-D6CF-9147-BC21-EBC85D004347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835609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9C5403-D6CF-9147-BC21-EBC85D004347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1597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9C5403-D6CF-9147-BC21-EBC85D004347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787292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9C5403-D6CF-9147-BC21-EBC85D004347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09508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ext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01-background.jp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984163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9208" y="274640"/>
            <a:ext cx="11902149" cy="1122361"/>
          </a:xfrm>
        </p:spPr>
        <p:txBody>
          <a:bodyPr>
            <a:normAutofit/>
          </a:bodyPr>
          <a:lstStyle>
            <a:lvl1pPr algn="l">
              <a:defRPr sz="3900" b="0" i="0">
                <a:solidFill>
                  <a:schemeClr val="bg1"/>
                </a:solidFill>
                <a:latin typeface="Whitney-BlackSC"/>
                <a:cs typeface="Whitney-BlackSC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9208" y="2006600"/>
            <a:ext cx="7033088" cy="4267200"/>
          </a:xfrm>
        </p:spPr>
        <p:txBody>
          <a:bodyPr>
            <a:normAutofit/>
          </a:bodyPr>
          <a:lstStyle>
            <a:lvl1pPr>
              <a:defRPr sz="2500">
                <a:latin typeface="Times New Roman"/>
                <a:cs typeface="Times New Roman"/>
              </a:defRPr>
            </a:lvl1pPr>
            <a:lvl2pPr marL="1031735" indent="-396821">
              <a:buFont typeface="Arial" pitchFamily="34" charset="0"/>
              <a:buChar char="•"/>
              <a:defRPr sz="2500">
                <a:latin typeface="Times New Roman"/>
                <a:cs typeface="Times New Roman"/>
              </a:defRPr>
            </a:lvl2pPr>
            <a:lvl3pPr>
              <a:defRPr sz="2500">
                <a:latin typeface="Times New Roman"/>
                <a:cs typeface="Times New Roman"/>
              </a:defRPr>
            </a:lvl3pPr>
            <a:lvl4pPr marL="2222198" indent="-317457">
              <a:buFont typeface="Arial" pitchFamily="34" charset="0"/>
              <a:buChar char="•"/>
              <a:defRPr sz="2500">
                <a:latin typeface="Times New Roman"/>
                <a:cs typeface="Times New Roman"/>
              </a:defRPr>
            </a:lvl4pPr>
            <a:lvl5pPr marL="2857111" indent="-317457">
              <a:buFont typeface="Arial" pitchFamily="34" charset="0"/>
              <a:buChar char="•"/>
              <a:defRPr sz="2500">
                <a:latin typeface="Times New Roman"/>
                <a:cs typeface="Times New Roman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04191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988329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3812" y="2130426"/>
            <a:ext cx="11036539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7625" y="3886200"/>
            <a:ext cx="9088914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349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698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90474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5396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1745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8094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44439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0793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A6590A-EE2E-4445-B31E-1D199C07F3B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17285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theme" Target="../theme/theme1.xml"/><Relationship Id="rId5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5">
            <a:lum/>
          </a:blip>
          <a:srcRect/>
          <a:stretch>
            <a:fillRect t="-3000" b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9208" y="274639"/>
            <a:ext cx="11685747" cy="1143000"/>
          </a:xfrm>
          <a:prstGeom prst="rect">
            <a:avLst/>
          </a:prstGeom>
        </p:spPr>
        <p:txBody>
          <a:bodyPr vert="horz" lIns="126983" tIns="63491" rIns="126983" bIns="63491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49208" y="1600201"/>
            <a:ext cx="11685747" cy="4525963"/>
          </a:xfrm>
          <a:prstGeom prst="rect">
            <a:avLst/>
          </a:prstGeom>
        </p:spPr>
        <p:txBody>
          <a:bodyPr vert="horz" lIns="126983" tIns="63491" rIns="126983" bIns="6349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9208" y="6356351"/>
            <a:ext cx="3029638" cy="365125"/>
          </a:xfrm>
          <a:prstGeom prst="rect">
            <a:avLst/>
          </a:prstGeom>
        </p:spPr>
        <p:txBody>
          <a:bodyPr vert="horz" lIns="126983" tIns="63491" rIns="126983" bIns="63491" rtlCol="0" anchor="ctr"/>
          <a:lstStyle>
            <a:lvl1pPr algn="l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48812E-561E-438A-81D3-22B6B9FAEA9A}" type="datetimeFigureOut">
              <a:rPr lang="en-US" smtClean="0"/>
              <a:t>3/13/18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436256" y="6356351"/>
            <a:ext cx="4111652" cy="365125"/>
          </a:xfrm>
          <a:prstGeom prst="rect">
            <a:avLst/>
          </a:prstGeom>
        </p:spPr>
        <p:txBody>
          <a:bodyPr vert="horz" lIns="126983" tIns="63491" rIns="126983" bIns="63491" rtlCol="0" anchor="ctr"/>
          <a:lstStyle>
            <a:lvl1pPr algn="ctr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05317" y="6356351"/>
            <a:ext cx="3029638" cy="365125"/>
          </a:xfrm>
          <a:prstGeom prst="rect">
            <a:avLst/>
          </a:prstGeom>
        </p:spPr>
        <p:txBody>
          <a:bodyPr vert="horz" lIns="126983" tIns="63491" rIns="126983" bIns="63491" rtlCol="0" anchor="ctr"/>
          <a:lstStyle>
            <a:lvl1pPr algn="r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288952-07DD-45F2-92DF-2D7C6E70F1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24207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</p:sldLayoutIdLst>
  <p:txStyles>
    <p:titleStyle>
      <a:lvl1pPr algn="ctr" defTabSz="1269827" rtl="0" eaLnBrk="1" latinLnBrk="0" hangingPunct="1">
        <a:spcBef>
          <a:spcPct val="0"/>
        </a:spcBef>
        <a:buNone/>
        <a:defRPr sz="61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76185" indent="-476185" algn="l" defTabSz="1269827" rtl="0" eaLnBrk="1" latinLnBrk="0" hangingPunct="1">
        <a:spcBef>
          <a:spcPct val="20000"/>
        </a:spcBef>
        <a:buFont typeface="Arial" pitchFamily="34" charset="0"/>
        <a:buChar char="•"/>
        <a:defRPr sz="4400" kern="1200">
          <a:solidFill>
            <a:schemeClr val="tx1"/>
          </a:solidFill>
          <a:latin typeface="+mn-lt"/>
          <a:ea typeface="+mn-ea"/>
          <a:cs typeface="+mn-cs"/>
        </a:defRPr>
      </a:lvl1pPr>
      <a:lvl2pPr marL="1031735" indent="-396821" algn="l" defTabSz="1269827" rtl="0" eaLnBrk="1" latinLnBrk="0" hangingPunct="1">
        <a:spcBef>
          <a:spcPct val="20000"/>
        </a:spcBef>
        <a:buFont typeface="Arial" pitchFamily="34" charset="0"/>
        <a:buChar char="–"/>
        <a:defRPr sz="3900" kern="1200">
          <a:solidFill>
            <a:schemeClr val="tx1"/>
          </a:solidFill>
          <a:latin typeface="+mn-lt"/>
          <a:ea typeface="+mn-ea"/>
          <a:cs typeface="+mn-cs"/>
        </a:defRPr>
      </a:lvl2pPr>
      <a:lvl3pPr marL="1587284" indent="-317457" algn="l" defTabSz="1269827" rtl="0" eaLnBrk="1" latinLnBrk="0" hangingPunct="1">
        <a:spcBef>
          <a:spcPct val="20000"/>
        </a:spcBef>
        <a:buFont typeface="Arial" pitchFamily="34" charset="0"/>
        <a:buChar char="•"/>
        <a:defRPr sz="3300" kern="1200">
          <a:solidFill>
            <a:schemeClr val="tx1"/>
          </a:solidFill>
          <a:latin typeface="+mn-lt"/>
          <a:ea typeface="+mn-ea"/>
          <a:cs typeface="+mn-cs"/>
        </a:defRPr>
      </a:lvl3pPr>
      <a:lvl4pPr marL="2222198" indent="-317457" algn="l" defTabSz="1269827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2857111" indent="-317457" algn="l" defTabSz="1269827" rtl="0" eaLnBrk="1" latinLnBrk="0" hangingPunct="1">
        <a:spcBef>
          <a:spcPct val="20000"/>
        </a:spcBef>
        <a:buFont typeface="Arial" pitchFamily="34" charset="0"/>
        <a:buChar char="»"/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3492025" indent="-317457" algn="l" defTabSz="1269827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4126939" indent="-317457" algn="l" defTabSz="1269827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4761852" indent="-317457" algn="l" defTabSz="1269827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5396766" indent="-317457" algn="l" defTabSz="1269827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69827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1pPr>
      <a:lvl2pPr marL="634914" algn="l" defTabSz="1269827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2pPr>
      <a:lvl3pPr marL="1269827" algn="l" defTabSz="1269827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904741" algn="l" defTabSz="1269827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4pPr>
      <a:lvl5pPr marL="2539655" algn="l" defTabSz="1269827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5pPr>
      <a:lvl6pPr marL="3174568" algn="l" defTabSz="1269827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6pPr>
      <a:lvl7pPr marL="3809482" algn="l" defTabSz="1269827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7pPr>
      <a:lvl8pPr marL="4444395" algn="l" defTabSz="1269827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8pPr>
      <a:lvl9pPr marL="5079309" algn="l" defTabSz="1269827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7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4" Type="http://schemas.openxmlformats.org/officeDocument/2006/relationships/oleObject" Target="../embeddings/oleObject3.bin"/><Relationship Id="rId5" Type="http://schemas.openxmlformats.org/officeDocument/2006/relationships/image" Target="../media/image8.wmf"/><Relationship Id="rId1" Type="http://schemas.openxmlformats.org/officeDocument/2006/relationships/vmlDrawing" Target="../drawings/vmlDrawing2.vml"/><Relationship Id="rId2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4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4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4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6.xml"/><Relationship Id="rId4" Type="http://schemas.openxmlformats.org/officeDocument/2006/relationships/oleObject" Target="../embeddings/oleObject4.bin"/><Relationship Id="rId5" Type="http://schemas.openxmlformats.org/officeDocument/2006/relationships/image" Target="../media/image9.emf"/><Relationship Id="rId1" Type="http://schemas.openxmlformats.org/officeDocument/2006/relationships/vmlDrawing" Target="../drawings/vmlDrawing3.vml"/><Relationship Id="rId2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4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4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9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0.xml"/><Relationship Id="rId4" Type="http://schemas.openxmlformats.org/officeDocument/2006/relationships/oleObject" Target="../embeddings/oleObject5.bin"/><Relationship Id="rId5" Type="http://schemas.openxmlformats.org/officeDocument/2006/relationships/image" Target="../media/image10.wmf"/><Relationship Id="rId6" Type="http://schemas.openxmlformats.org/officeDocument/2006/relationships/oleObject" Target="../embeddings/oleObject6.bin"/><Relationship Id="rId7" Type="http://schemas.openxmlformats.org/officeDocument/2006/relationships/image" Target="../media/image11.wmf"/><Relationship Id="rId1" Type="http://schemas.openxmlformats.org/officeDocument/2006/relationships/vmlDrawing" Target="../drawings/vmlDrawing4.vml"/><Relationship Id="rId2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4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1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4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4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5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6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7.xml"/><Relationship Id="rId4" Type="http://schemas.openxmlformats.org/officeDocument/2006/relationships/oleObject" Target="../embeddings/oleObject7.bin"/><Relationship Id="rId5" Type="http://schemas.openxmlformats.org/officeDocument/2006/relationships/image" Target="../media/image12.wmf"/><Relationship Id="rId1" Type="http://schemas.openxmlformats.org/officeDocument/2006/relationships/vmlDrawing" Target="../drawings/vmlDrawing5.vml"/><Relationship Id="rId2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4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4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4" Type="http://schemas.openxmlformats.org/officeDocument/2006/relationships/oleObject" Target="../embeddings/oleObject1.bin"/><Relationship Id="rId5" Type="http://schemas.openxmlformats.org/officeDocument/2006/relationships/image" Target="../media/image5.wmf"/><Relationship Id="rId6" Type="http://schemas.openxmlformats.org/officeDocument/2006/relationships/oleObject" Target="../embeddings/oleObject2.bin"/><Relationship Id="rId7" Type="http://schemas.openxmlformats.org/officeDocument/2006/relationships/image" Target="../media/image6.wmf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12"/>
          <p:cNvSpPr>
            <a:spLocks noChangeArrowheads="1"/>
          </p:cNvSpPr>
          <p:nvPr/>
        </p:nvSpPr>
        <p:spPr bwMode="auto">
          <a:xfrm>
            <a:off x="865611" y="2311400"/>
            <a:ext cx="11036539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6969" tIns="63484" rIns="126969" bIns="63484" anchor="ctr"/>
          <a:lstStyle/>
          <a:p>
            <a:pPr algn="ctr"/>
            <a:r>
              <a:rPr lang="en-US" sz="6100" dirty="0">
                <a:solidFill>
                  <a:schemeClr val="tx2"/>
                </a:solidFill>
              </a:rPr>
              <a:t>CS 425 / ECE 428 </a:t>
            </a:r>
          </a:p>
          <a:p>
            <a:pPr algn="ctr"/>
            <a:r>
              <a:rPr lang="en-US" sz="6100" dirty="0">
                <a:solidFill>
                  <a:schemeClr val="tx2"/>
                </a:solidFill>
              </a:rPr>
              <a:t>Distributed Systems</a:t>
            </a:r>
          </a:p>
          <a:p>
            <a:pPr algn="ctr"/>
            <a:r>
              <a:rPr lang="en-US" sz="6100" dirty="0">
                <a:solidFill>
                  <a:schemeClr val="tx2"/>
                </a:solidFill>
              </a:rPr>
              <a:t>Fall </a:t>
            </a:r>
            <a:r>
              <a:rPr lang="en-US" sz="6100" dirty="0" smtClean="0">
                <a:solidFill>
                  <a:schemeClr val="tx2"/>
                </a:solidFill>
              </a:rPr>
              <a:t>2015</a:t>
            </a:r>
            <a:endParaRPr lang="en-US" sz="6100" dirty="0">
              <a:solidFill>
                <a:schemeClr val="tx2"/>
              </a:solidFill>
            </a:endParaRPr>
          </a:p>
        </p:txBody>
      </p:sp>
      <p:sp>
        <p:nvSpPr>
          <p:cNvPr id="15362" name="Rectangle 3"/>
          <p:cNvSpPr>
            <a:spLocks noChangeArrowheads="1"/>
          </p:cNvSpPr>
          <p:nvPr/>
        </p:nvSpPr>
        <p:spPr bwMode="auto">
          <a:xfrm>
            <a:off x="1947625" y="4521200"/>
            <a:ext cx="9088914" cy="175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6969" tIns="63484" rIns="126969" bIns="63484"/>
          <a:lstStyle/>
          <a:p>
            <a:pPr algn="ctr">
              <a:spcBef>
                <a:spcPct val="20000"/>
              </a:spcBef>
            </a:pPr>
            <a:r>
              <a:rPr lang="en-US" sz="3900" dirty="0"/>
              <a:t>Indranil Gupta (</a:t>
            </a:r>
            <a:r>
              <a:rPr lang="en-US" sz="3900" dirty="0" smtClean="0"/>
              <a:t>Indy)</a:t>
            </a:r>
          </a:p>
          <a:p>
            <a:pPr algn="ctr">
              <a:spcBef>
                <a:spcPct val="20000"/>
              </a:spcBef>
            </a:pPr>
            <a:r>
              <a:rPr lang="en-US" sz="3900" i="1" dirty="0" smtClean="0"/>
              <a:t>Peer-to-peer Systems</a:t>
            </a:r>
            <a:endParaRPr lang="en-US" sz="3900" i="1" dirty="0">
              <a:solidFill>
                <a:srgbClr val="17375E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0606881" y="6396335"/>
            <a:ext cx="208262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All slides © IG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2757874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Peer pointers (2): finger tables</a:t>
            </a:r>
          </a:p>
        </p:txBody>
      </p:sp>
      <p:pic>
        <p:nvPicPr>
          <p:cNvPr id="3" name="Picture 2" descr="Untitled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7081" y="1752600"/>
            <a:ext cx="8485632" cy="45902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02964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about the files?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lnSpc>
                <a:spcPct val="120000"/>
              </a:lnSpc>
            </a:pPr>
            <a:r>
              <a:rPr lang="en-US" sz="2000" dirty="0">
                <a:latin typeface="Times New Roman" charset="0"/>
                <a:ea typeface="ＭＳ Ｐゴシック" charset="0"/>
              </a:rPr>
              <a:t>Filenames also mapped using same consistent hash function</a:t>
            </a:r>
          </a:p>
          <a:p>
            <a:pPr lvl="1">
              <a:lnSpc>
                <a:spcPct val="120000"/>
              </a:lnSpc>
            </a:pPr>
            <a:r>
              <a:rPr lang="en-US" sz="1800" dirty="0">
                <a:latin typeface="Times New Roman" charset="0"/>
                <a:ea typeface="ＭＳ Ｐゴシック" charset="0"/>
              </a:rPr>
              <a:t>SHA-1(filename) </a:t>
            </a:r>
            <a:r>
              <a:rPr lang="en-US" sz="1800" dirty="0">
                <a:latin typeface="Times New Roman" charset="0"/>
                <a:ea typeface="ＭＳ Ｐゴシック" charset="0"/>
                <a:sym typeface="Wingdings" charset="0"/>
              </a:rPr>
              <a:t>160 bit string (</a:t>
            </a:r>
            <a:r>
              <a:rPr lang="en-US" sz="1800" i="1" dirty="0">
                <a:latin typeface="Times New Roman" charset="0"/>
                <a:ea typeface="ＭＳ Ｐゴシック" charset="0"/>
                <a:sym typeface="Wingdings" charset="0"/>
              </a:rPr>
              <a:t>key</a:t>
            </a:r>
            <a:r>
              <a:rPr lang="en-US" sz="1800" dirty="0">
                <a:latin typeface="Times New Roman" charset="0"/>
                <a:ea typeface="ＭＳ Ｐゴシック" charset="0"/>
                <a:sym typeface="Wingdings" charset="0"/>
              </a:rPr>
              <a:t>)</a:t>
            </a:r>
          </a:p>
          <a:p>
            <a:pPr lvl="1">
              <a:lnSpc>
                <a:spcPct val="120000"/>
              </a:lnSpc>
            </a:pPr>
            <a:r>
              <a:rPr lang="en-US" sz="1800" dirty="0">
                <a:latin typeface="Times New Roman" charset="0"/>
                <a:ea typeface="ＭＳ Ｐゴシック" charset="0"/>
                <a:sym typeface="Wingdings" charset="0"/>
              </a:rPr>
              <a:t>File is stored at </a:t>
            </a:r>
            <a:r>
              <a:rPr lang="en-US" sz="1800" dirty="0">
                <a:solidFill>
                  <a:schemeClr val="accent2"/>
                </a:solidFill>
                <a:latin typeface="Times New Roman" charset="0"/>
                <a:ea typeface="ＭＳ Ｐゴシック" charset="0"/>
                <a:sym typeface="Wingdings" charset="0"/>
              </a:rPr>
              <a:t>first peer with id greater </a:t>
            </a:r>
            <a:r>
              <a:rPr lang="en-US" sz="1800" dirty="0" smtClean="0">
                <a:solidFill>
                  <a:schemeClr val="accent2"/>
                </a:solidFill>
                <a:latin typeface="Times New Roman" charset="0"/>
                <a:ea typeface="ＭＳ Ｐゴシック" charset="0"/>
                <a:sym typeface="Wingdings" charset="0"/>
              </a:rPr>
              <a:t>than or equal to its </a:t>
            </a:r>
            <a:r>
              <a:rPr lang="en-US" sz="1800" dirty="0">
                <a:solidFill>
                  <a:schemeClr val="accent2"/>
                </a:solidFill>
                <a:latin typeface="Times New Roman" charset="0"/>
                <a:ea typeface="ＭＳ Ｐゴシック" charset="0"/>
                <a:sym typeface="Wingdings" charset="0"/>
              </a:rPr>
              <a:t>key (mod       ) </a:t>
            </a:r>
          </a:p>
          <a:p>
            <a:pPr>
              <a:lnSpc>
                <a:spcPct val="120000"/>
              </a:lnSpc>
            </a:pPr>
            <a:r>
              <a:rPr lang="en-US" sz="2000" dirty="0">
                <a:latin typeface="Times New Roman" charset="0"/>
                <a:ea typeface="ＭＳ Ｐゴシック" charset="0"/>
              </a:rPr>
              <a:t>File </a:t>
            </a:r>
            <a:r>
              <a:rPr lang="en-US" sz="1400" i="1" dirty="0" err="1">
                <a:latin typeface="Times New Roman" charset="0"/>
                <a:ea typeface="ＭＳ Ｐゴシック" charset="0"/>
              </a:rPr>
              <a:t>cnn.com</a:t>
            </a:r>
            <a:r>
              <a:rPr lang="en-US" sz="1400" i="1" dirty="0">
                <a:latin typeface="Times New Roman" charset="0"/>
                <a:ea typeface="ＭＳ Ｐゴシック" charset="0"/>
              </a:rPr>
              <a:t>/</a:t>
            </a:r>
            <a:r>
              <a:rPr lang="en-US" sz="1400" i="1" dirty="0" err="1">
                <a:latin typeface="Times New Roman" charset="0"/>
                <a:ea typeface="ＭＳ Ｐゴシック" charset="0"/>
              </a:rPr>
              <a:t>index.html</a:t>
            </a:r>
            <a:r>
              <a:rPr lang="en-US" sz="3200" i="1" dirty="0">
                <a:latin typeface="Times New Roman" charset="0"/>
                <a:ea typeface="ＭＳ Ｐゴシック" charset="0"/>
              </a:rPr>
              <a:t> </a:t>
            </a:r>
            <a:r>
              <a:rPr lang="en-US" sz="2000" dirty="0">
                <a:latin typeface="Times New Roman" charset="0"/>
                <a:ea typeface="ＭＳ Ｐゴシック" charset="0"/>
              </a:rPr>
              <a:t>that maps to key K42 is stored at first peer with id greater than 42</a:t>
            </a:r>
          </a:p>
          <a:p>
            <a:pPr lvl="1">
              <a:lnSpc>
                <a:spcPct val="120000"/>
              </a:lnSpc>
            </a:pPr>
            <a:r>
              <a:rPr lang="en-US" sz="1800" dirty="0">
                <a:latin typeface="Times New Roman" charset="0"/>
                <a:ea typeface="ＭＳ Ｐゴシック" charset="0"/>
              </a:rPr>
              <a:t>Note that we are considering a different file-sharing application here : </a:t>
            </a:r>
            <a:r>
              <a:rPr lang="en-US" sz="1800" i="1" dirty="0">
                <a:latin typeface="Times New Roman" charset="0"/>
                <a:ea typeface="ＭＳ Ｐゴシック" charset="0"/>
              </a:rPr>
              <a:t>cooperative web caching</a:t>
            </a:r>
          </a:p>
          <a:p>
            <a:pPr lvl="1">
              <a:lnSpc>
                <a:spcPct val="120000"/>
              </a:lnSpc>
            </a:pPr>
            <a:r>
              <a:rPr lang="en-US" sz="1800" dirty="0">
                <a:latin typeface="Times New Roman" charset="0"/>
                <a:ea typeface="ＭＳ Ｐゴシック" charset="0"/>
              </a:rPr>
              <a:t>The same discussion applies to any other file sharing application, including that of mp3 files</a:t>
            </a:r>
            <a:r>
              <a:rPr lang="en-US" sz="1800" dirty="0" smtClean="0">
                <a:latin typeface="Times New Roman" charset="0"/>
                <a:ea typeface="ＭＳ Ｐゴシック" charset="0"/>
              </a:rPr>
              <a:t>.</a:t>
            </a:r>
          </a:p>
          <a:p>
            <a:pPr>
              <a:lnSpc>
                <a:spcPct val="120000"/>
              </a:lnSpc>
            </a:pPr>
            <a:r>
              <a:rPr lang="en-US" sz="1800" dirty="0" smtClean="0">
                <a:latin typeface="Times New Roman" charset="0"/>
                <a:ea typeface="ＭＳ Ｐゴシック" charset="0"/>
              </a:rPr>
              <a:t>Consistent Hashing =&gt; with K keys and N peers, each peer stores </a:t>
            </a:r>
            <a:r>
              <a:rPr lang="en-US" sz="1800" i="1" dirty="0" smtClean="0">
                <a:latin typeface="Times New Roman" charset="0"/>
                <a:ea typeface="ＭＳ Ｐゴシック" charset="0"/>
              </a:rPr>
              <a:t>O(K/N) </a:t>
            </a:r>
            <a:r>
              <a:rPr lang="en-US" sz="1800" dirty="0" smtClean="0">
                <a:latin typeface="Times New Roman" charset="0"/>
                <a:ea typeface="ＭＳ Ｐゴシック" charset="0"/>
              </a:rPr>
              <a:t>keys. (i.e., </a:t>
            </a:r>
            <a:r>
              <a:rPr lang="en-US" sz="1800" i="1" dirty="0" smtClean="0">
                <a:latin typeface="Times New Roman" charset="0"/>
                <a:ea typeface="ＭＳ Ｐゴシック" charset="0"/>
              </a:rPr>
              <a:t>&lt; </a:t>
            </a:r>
            <a:r>
              <a:rPr lang="en-US" sz="1800" i="1" dirty="0" err="1" smtClean="0">
                <a:latin typeface="Times New Roman" charset="0"/>
                <a:ea typeface="ＭＳ Ｐゴシック" charset="0"/>
              </a:rPr>
              <a:t>c.K</a:t>
            </a:r>
            <a:r>
              <a:rPr lang="en-US" sz="1800" i="1" dirty="0" smtClean="0">
                <a:latin typeface="Times New Roman" charset="0"/>
                <a:ea typeface="ＭＳ Ｐゴシック" charset="0"/>
              </a:rPr>
              <a:t>/N</a:t>
            </a:r>
            <a:r>
              <a:rPr lang="en-US" sz="1800" dirty="0" smtClean="0">
                <a:latin typeface="Times New Roman" charset="0"/>
                <a:ea typeface="ＭＳ Ｐゴシック" charset="0"/>
              </a:rPr>
              <a:t>, for some constant </a:t>
            </a:r>
            <a:r>
              <a:rPr lang="en-US" sz="1800" i="1" dirty="0" smtClean="0">
                <a:latin typeface="Times New Roman" charset="0"/>
                <a:ea typeface="ＭＳ Ｐゴシック" charset="0"/>
              </a:rPr>
              <a:t>c</a:t>
            </a:r>
            <a:r>
              <a:rPr lang="en-US" sz="1800" dirty="0" smtClean="0">
                <a:latin typeface="Times New Roman" charset="0"/>
                <a:ea typeface="ＭＳ Ｐゴシック" charset="0"/>
              </a:rPr>
              <a:t>)</a:t>
            </a:r>
            <a:endParaRPr lang="en-US" sz="1800" dirty="0">
              <a:latin typeface="Times New Roman" charset="0"/>
              <a:ea typeface="ＭＳ Ｐゴシック" charset="0"/>
            </a:endParaRPr>
          </a:p>
          <a:p>
            <a:pPr>
              <a:lnSpc>
                <a:spcPct val="120000"/>
              </a:lnSpc>
            </a:pPr>
            <a:endParaRPr lang="en-US" sz="1400" dirty="0"/>
          </a:p>
        </p:txBody>
      </p:sp>
      <p:graphicFrame>
        <p:nvGraphicFramePr>
          <p:cNvPr id="4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21210676"/>
              </p:ext>
            </p:extLst>
          </p:nvPr>
        </p:nvGraphicFramePr>
        <p:xfrm>
          <a:off x="2770981" y="3200400"/>
          <a:ext cx="3683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885" name="Equation" r:id="rId4" imgW="177800" imgH="165100" progId="Equation.3">
                  <p:embed/>
                </p:oleObj>
              </mc:Choice>
              <mc:Fallback>
                <p:oleObj name="Equation" r:id="rId4" imgW="177800" imgH="1651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70981" y="3200400"/>
                        <a:ext cx="368300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8058507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Mapping Files</a:t>
            </a:r>
          </a:p>
        </p:txBody>
      </p:sp>
      <p:sp>
        <p:nvSpPr>
          <p:cNvPr id="5" name="Oval 3"/>
          <p:cNvSpPr>
            <a:spLocks noChangeArrowheads="1"/>
          </p:cNvSpPr>
          <p:nvPr/>
        </p:nvSpPr>
        <p:spPr bwMode="auto">
          <a:xfrm>
            <a:off x="2529681" y="2514600"/>
            <a:ext cx="3427411" cy="3427413"/>
          </a:xfrm>
          <a:prstGeom prst="ellips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lIns="91435" tIns="45718" rIns="91435" bIns="45718" anchor="ctr"/>
          <a:lstStyle/>
          <a:p>
            <a:endParaRPr lang="en-US"/>
          </a:p>
        </p:txBody>
      </p:sp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2223290" y="5410199"/>
            <a:ext cx="749264" cy="461661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lIns="91435" tIns="45718" rIns="91435" bIns="4571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9pPr>
          </a:lstStyle>
          <a:p>
            <a:r>
              <a:rPr lang="en-US">
                <a:solidFill>
                  <a:schemeClr val="accent2"/>
                </a:solidFill>
                <a:latin typeface="Helvetica" charset="0"/>
              </a:rPr>
              <a:t>N80</a:t>
            </a: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4095547" y="2074217"/>
            <a:ext cx="338544" cy="4616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5" tIns="45718" rIns="91435" bIns="45718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9pPr>
          </a:lstStyle>
          <a:p>
            <a:pPr algn="ctr"/>
            <a:r>
              <a:rPr lang="en-US"/>
              <a:t>0</a:t>
            </a:r>
          </a:p>
        </p:txBody>
      </p:sp>
      <p:sp>
        <p:nvSpPr>
          <p:cNvPr id="8" name="Text Box 6"/>
          <p:cNvSpPr txBox="1">
            <a:spLocks noChangeArrowheads="1"/>
          </p:cNvSpPr>
          <p:nvPr/>
        </p:nvSpPr>
        <p:spPr bwMode="auto">
          <a:xfrm>
            <a:off x="302418" y="1931985"/>
            <a:ext cx="1385656" cy="4616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5" tIns="45718" rIns="91435" bIns="4571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9pPr>
          </a:lstStyle>
          <a:p>
            <a:pPr eaLnBrk="1" hangingPunct="1"/>
            <a:r>
              <a:rPr lang="en-US"/>
              <a:t>Say </a:t>
            </a:r>
            <a:r>
              <a:rPr lang="en-US" i="1"/>
              <a:t>m=7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6041229" y="4024309"/>
            <a:ext cx="749264" cy="461661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lIns="91435" tIns="45718" rIns="91435" bIns="4571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9pPr>
          </a:lstStyle>
          <a:p>
            <a:r>
              <a:rPr lang="en-US">
                <a:solidFill>
                  <a:schemeClr val="accent2"/>
                </a:solidFill>
                <a:latin typeface="Helvetica" charset="0"/>
              </a:rPr>
              <a:t>N32</a:t>
            </a:r>
          </a:p>
        </p:txBody>
      </p:sp>
      <p:sp>
        <p:nvSpPr>
          <p:cNvPr id="10" name="Text Box 8"/>
          <p:cNvSpPr txBox="1">
            <a:spLocks noChangeArrowheads="1"/>
          </p:cNvSpPr>
          <p:nvPr/>
        </p:nvSpPr>
        <p:spPr bwMode="auto">
          <a:xfrm>
            <a:off x="5449090" y="5386384"/>
            <a:ext cx="749264" cy="461661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lIns="91435" tIns="45718" rIns="91435" bIns="4571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9pPr>
          </a:lstStyle>
          <a:p>
            <a:r>
              <a:rPr lang="en-US">
                <a:solidFill>
                  <a:schemeClr val="accent2"/>
                </a:solidFill>
                <a:latin typeface="Helvetica" charset="0"/>
              </a:rPr>
              <a:t>N45</a:t>
            </a:r>
          </a:p>
        </p:txBody>
      </p:sp>
      <p:sp>
        <p:nvSpPr>
          <p:cNvPr id="11" name="Text Box 9"/>
          <p:cNvSpPr txBox="1">
            <a:spLocks noChangeArrowheads="1"/>
          </p:cNvSpPr>
          <p:nvPr/>
        </p:nvSpPr>
        <p:spPr bwMode="auto">
          <a:xfrm>
            <a:off x="6203156" y="5853110"/>
            <a:ext cx="2511014" cy="8309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5" tIns="45718" rIns="91435" bIns="4571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9pPr>
          </a:lstStyle>
          <a:p>
            <a:r>
              <a:rPr lang="en-US">
                <a:latin typeface="Helvetica" charset="0"/>
              </a:rPr>
              <a:t>File with key </a:t>
            </a:r>
            <a:r>
              <a:rPr lang="en-US">
                <a:solidFill>
                  <a:srgbClr val="00BE00"/>
                </a:solidFill>
                <a:latin typeface="Helvetica" charset="0"/>
              </a:rPr>
              <a:t>K42 </a:t>
            </a:r>
          </a:p>
          <a:p>
            <a:r>
              <a:rPr lang="en-US">
                <a:latin typeface="Helvetica" charset="0"/>
              </a:rPr>
              <a:t>stored here</a:t>
            </a:r>
          </a:p>
        </p:txBody>
      </p:sp>
      <p:sp>
        <p:nvSpPr>
          <p:cNvPr id="12" name="Line 10"/>
          <p:cNvSpPr>
            <a:spLocks noChangeShapeType="1"/>
          </p:cNvSpPr>
          <p:nvPr/>
        </p:nvSpPr>
        <p:spPr bwMode="auto">
          <a:xfrm>
            <a:off x="6185690" y="5395909"/>
            <a:ext cx="6096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lIns="91435" tIns="45718" rIns="91435" bIns="45718"/>
          <a:lstStyle/>
          <a:p>
            <a:endParaRPr lang="en-US"/>
          </a:p>
        </p:txBody>
      </p:sp>
      <p:sp>
        <p:nvSpPr>
          <p:cNvPr id="13" name="Text Box 11"/>
          <p:cNvSpPr txBox="1">
            <a:spLocks noChangeArrowheads="1"/>
          </p:cNvSpPr>
          <p:nvPr/>
        </p:nvSpPr>
        <p:spPr bwMode="auto">
          <a:xfrm>
            <a:off x="1994690" y="2436810"/>
            <a:ext cx="897742" cy="461661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lIns="91435" tIns="45718" rIns="91435" bIns="4571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9pPr>
          </a:lstStyle>
          <a:p>
            <a:r>
              <a:rPr lang="en-US">
                <a:solidFill>
                  <a:schemeClr val="accent2"/>
                </a:solidFill>
                <a:latin typeface="Helvetica" charset="0"/>
              </a:rPr>
              <a:t>N112</a:t>
            </a:r>
          </a:p>
        </p:txBody>
      </p:sp>
      <p:sp>
        <p:nvSpPr>
          <p:cNvPr id="14" name="Text Box 12"/>
          <p:cNvSpPr txBox="1">
            <a:spLocks noChangeArrowheads="1"/>
          </p:cNvSpPr>
          <p:nvPr/>
        </p:nvSpPr>
        <p:spPr bwMode="auto">
          <a:xfrm>
            <a:off x="1613690" y="3567109"/>
            <a:ext cx="749264" cy="461661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lIns="91435" tIns="45718" rIns="91435" bIns="4571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9pPr>
          </a:lstStyle>
          <a:p>
            <a:r>
              <a:rPr lang="en-US">
                <a:solidFill>
                  <a:schemeClr val="accent2"/>
                </a:solidFill>
                <a:latin typeface="Helvetica" charset="0"/>
              </a:rPr>
              <a:t>N96</a:t>
            </a:r>
          </a:p>
        </p:txBody>
      </p:sp>
      <p:sp>
        <p:nvSpPr>
          <p:cNvPr id="15" name="Text Box 13"/>
          <p:cNvSpPr txBox="1">
            <a:spLocks noChangeArrowheads="1"/>
          </p:cNvSpPr>
          <p:nvPr/>
        </p:nvSpPr>
        <p:spPr bwMode="auto">
          <a:xfrm>
            <a:off x="5576090" y="2424109"/>
            <a:ext cx="749264" cy="461661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lIns="91435" tIns="45718" rIns="91435" bIns="4571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9pPr>
          </a:lstStyle>
          <a:p>
            <a:r>
              <a:rPr lang="en-US">
                <a:solidFill>
                  <a:schemeClr val="accent2"/>
                </a:solidFill>
                <a:latin typeface="Helvetica" charset="0"/>
              </a:rPr>
              <a:t>N16</a:t>
            </a:r>
          </a:p>
        </p:txBody>
      </p:sp>
    </p:spTree>
    <p:extLst>
      <p:ext uri="{BB962C8B-B14F-4D97-AF65-F5344CB8AC3E}">
        <p14:creationId xmlns:p14="http://schemas.microsoft.com/office/powerpoint/2010/main" val="14351181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Search</a:t>
            </a:r>
          </a:p>
        </p:txBody>
      </p:sp>
      <p:sp>
        <p:nvSpPr>
          <p:cNvPr id="6" name="Oval 3"/>
          <p:cNvSpPr>
            <a:spLocks noChangeArrowheads="1"/>
          </p:cNvSpPr>
          <p:nvPr/>
        </p:nvSpPr>
        <p:spPr bwMode="auto">
          <a:xfrm>
            <a:off x="2897191" y="2528891"/>
            <a:ext cx="3427411" cy="3427413"/>
          </a:xfrm>
          <a:prstGeom prst="ellips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lIns="91435" tIns="45718" rIns="91435" bIns="45718" anchor="ctr"/>
          <a:lstStyle/>
          <a:p>
            <a:endParaRPr lang="en-US"/>
          </a:p>
        </p:txBody>
      </p:sp>
      <p:sp>
        <p:nvSpPr>
          <p:cNvPr id="7" name="Text Box 4"/>
          <p:cNvSpPr txBox="1">
            <a:spLocks noChangeArrowheads="1"/>
          </p:cNvSpPr>
          <p:nvPr/>
        </p:nvSpPr>
        <p:spPr bwMode="auto">
          <a:xfrm>
            <a:off x="2590800" y="5424490"/>
            <a:ext cx="749264" cy="461661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lIns="91435" tIns="45718" rIns="91435" bIns="4571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9pPr>
          </a:lstStyle>
          <a:p>
            <a:r>
              <a:rPr lang="en-US">
                <a:solidFill>
                  <a:schemeClr val="accent2"/>
                </a:solidFill>
                <a:latin typeface="Helvetica" charset="0"/>
              </a:rPr>
              <a:t>N80</a:t>
            </a:r>
          </a:p>
        </p:txBody>
      </p:sp>
      <p:sp>
        <p:nvSpPr>
          <p:cNvPr id="8" name="Text Box 5"/>
          <p:cNvSpPr txBox="1">
            <a:spLocks noChangeArrowheads="1"/>
          </p:cNvSpPr>
          <p:nvPr/>
        </p:nvSpPr>
        <p:spPr bwMode="auto">
          <a:xfrm>
            <a:off x="4463057" y="2088508"/>
            <a:ext cx="338544" cy="4616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5" tIns="45718" rIns="91435" bIns="45718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9pPr>
          </a:lstStyle>
          <a:p>
            <a:pPr algn="ctr"/>
            <a:r>
              <a:rPr lang="en-US"/>
              <a:t>0</a:t>
            </a:r>
          </a:p>
        </p:txBody>
      </p:sp>
      <p:sp>
        <p:nvSpPr>
          <p:cNvPr id="9" name="Text Box 6"/>
          <p:cNvSpPr txBox="1">
            <a:spLocks noChangeArrowheads="1"/>
          </p:cNvSpPr>
          <p:nvPr/>
        </p:nvSpPr>
        <p:spPr bwMode="auto">
          <a:xfrm>
            <a:off x="669928" y="1946276"/>
            <a:ext cx="1385656" cy="4616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5" tIns="45718" rIns="91435" bIns="4571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9pPr>
          </a:lstStyle>
          <a:p>
            <a:pPr eaLnBrk="1" hangingPunct="1"/>
            <a:r>
              <a:rPr lang="en-US"/>
              <a:t>Say </a:t>
            </a:r>
            <a:r>
              <a:rPr lang="en-US" i="1"/>
              <a:t>m=7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6408739" y="4038600"/>
            <a:ext cx="749264" cy="461661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lIns="91435" tIns="45718" rIns="91435" bIns="4571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9pPr>
          </a:lstStyle>
          <a:p>
            <a:r>
              <a:rPr lang="en-US">
                <a:solidFill>
                  <a:schemeClr val="accent2"/>
                </a:solidFill>
                <a:latin typeface="Helvetica" charset="0"/>
              </a:rPr>
              <a:t>N32</a:t>
            </a:r>
          </a:p>
        </p:txBody>
      </p:sp>
      <p:sp>
        <p:nvSpPr>
          <p:cNvPr id="11" name="Text Box 8"/>
          <p:cNvSpPr txBox="1">
            <a:spLocks noChangeArrowheads="1"/>
          </p:cNvSpPr>
          <p:nvPr/>
        </p:nvSpPr>
        <p:spPr bwMode="auto">
          <a:xfrm>
            <a:off x="5816600" y="5400675"/>
            <a:ext cx="749264" cy="461661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lIns="91435" tIns="45718" rIns="91435" bIns="4571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9pPr>
          </a:lstStyle>
          <a:p>
            <a:r>
              <a:rPr lang="en-US">
                <a:solidFill>
                  <a:schemeClr val="accent2"/>
                </a:solidFill>
                <a:latin typeface="Helvetica" charset="0"/>
              </a:rPr>
              <a:t>N45</a:t>
            </a:r>
          </a:p>
        </p:txBody>
      </p:sp>
      <p:sp>
        <p:nvSpPr>
          <p:cNvPr id="12" name="Text Box 9"/>
          <p:cNvSpPr txBox="1">
            <a:spLocks noChangeArrowheads="1"/>
          </p:cNvSpPr>
          <p:nvPr/>
        </p:nvSpPr>
        <p:spPr bwMode="auto">
          <a:xfrm>
            <a:off x="6644481" y="5943600"/>
            <a:ext cx="2939166" cy="8309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5" tIns="45718" rIns="91435" bIns="4571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9pPr>
          </a:lstStyle>
          <a:p>
            <a:r>
              <a:rPr lang="en-US" dirty="0">
                <a:latin typeface="Helvetica" charset="0"/>
              </a:rPr>
              <a:t>File </a:t>
            </a:r>
            <a:r>
              <a:rPr lang="en-US" sz="1500" dirty="0" err="1"/>
              <a:t>cnn.com</a:t>
            </a:r>
            <a:r>
              <a:rPr lang="en-US" sz="1500" dirty="0"/>
              <a:t>/</a:t>
            </a:r>
            <a:r>
              <a:rPr lang="en-US" sz="1500" dirty="0" err="1"/>
              <a:t>index.html</a:t>
            </a:r>
            <a:r>
              <a:rPr lang="en-US" dirty="0">
                <a:latin typeface="Helvetica" charset="0"/>
              </a:rPr>
              <a:t> with </a:t>
            </a:r>
          </a:p>
          <a:p>
            <a:r>
              <a:rPr lang="en-US" dirty="0">
                <a:latin typeface="Helvetica" charset="0"/>
              </a:rPr>
              <a:t>key </a:t>
            </a:r>
            <a:r>
              <a:rPr lang="en-US" dirty="0">
                <a:solidFill>
                  <a:srgbClr val="00BE00"/>
                </a:solidFill>
                <a:latin typeface="Helvetica" charset="0"/>
              </a:rPr>
              <a:t>K42 </a:t>
            </a:r>
            <a:r>
              <a:rPr lang="en-US" dirty="0">
                <a:latin typeface="Helvetica" charset="0"/>
              </a:rPr>
              <a:t>stored here</a:t>
            </a:r>
          </a:p>
        </p:txBody>
      </p:sp>
      <p:sp>
        <p:nvSpPr>
          <p:cNvPr id="13" name="Line 10"/>
          <p:cNvSpPr>
            <a:spLocks noChangeShapeType="1"/>
          </p:cNvSpPr>
          <p:nvPr/>
        </p:nvSpPr>
        <p:spPr bwMode="auto">
          <a:xfrm>
            <a:off x="6553200" y="5410200"/>
            <a:ext cx="6096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lIns="91435" tIns="45718" rIns="91435" bIns="45718"/>
          <a:lstStyle/>
          <a:p>
            <a:endParaRPr lang="en-US"/>
          </a:p>
        </p:txBody>
      </p:sp>
      <p:sp>
        <p:nvSpPr>
          <p:cNvPr id="15" name="Text Box 12"/>
          <p:cNvSpPr txBox="1">
            <a:spLocks noChangeArrowheads="1"/>
          </p:cNvSpPr>
          <p:nvPr/>
        </p:nvSpPr>
        <p:spPr bwMode="auto">
          <a:xfrm>
            <a:off x="-15719" y="4114801"/>
            <a:ext cx="3022290" cy="8309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5" tIns="45718" rIns="91435" bIns="4571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9pPr>
          </a:lstStyle>
          <a:p>
            <a:pPr algn="ctr" eaLnBrk="1" hangingPunct="1"/>
            <a:r>
              <a:rPr lang="en-US"/>
              <a:t>Who has </a:t>
            </a:r>
            <a:r>
              <a:rPr lang="en-US" sz="1500"/>
              <a:t>cnn.com/index.html</a:t>
            </a:r>
            <a:r>
              <a:rPr lang="en-US"/>
              <a:t>?</a:t>
            </a:r>
          </a:p>
          <a:p>
            <a:pPr algn="ctr" eaLnBrk="1" hangingPunct="1"/>
            <a:r>
              <a:rPr lang="en-US"/>
              <a:t>(hashes to K42)</a:t>
            </a:r>
          </a:p>
        </p:txBody>
      </p:sp>
      <p:sp>
        <p:nvSpPr>
          <p:cNvPr id="16" name="AutoShape 13"/>
          <p:cNvSpPr>
            <a:spLocks noChangeArrowheads="1"/>
          </p:cNvSpPr>
          <p:nvPr/>
        </p:nvSpPr>
        <p:spPr bwMode="auto">
          <a:xfrm>
            <a:off x="0" y="3962400"/>
            <a:ext cx="2819400" cy="1143000"/>
          </a:xfrm>
          <a:prstGeom prst="cloudCallout">
            <a:avLst>
              <a:gd name="adj1" fmla="val 38005"/>
              <a:gd name="adj2" fmla="val 68611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lIns="91435" tIns="45718" rIns="91435" bIns="45718"/>
          <a:lstStyle/>
          <a:p>
            <a:pPr algn="ctr"/>
            <a:endParaRPr lang="en-US"/>
          </a:p>
        </p:txBody>
      </p:sp>
      <p:sp>
        <p:nvSpPr>
          <p:cNvPr id="17" name="Text Box 14"/>
          <p:cNvSpPr txBox="1">
            <a:spLocks noChangeArrowheads="1"/>
          </p:cNvSpPr>
          <p:nvPr/>
        </p:nvSpPr>
        <p:spPr bwMode="auto">
          <a:xfrm>
            <a:off x="2362200" y="2451101"/>
            <a:ext cx="897742" cy="461661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lIns="91435" tIns="45718" rIns="91435" bIns="4571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9pPr>
          </a:lstStyle>
          <a:p>
            <a:r>
              <a:rPr lang="en-US">
                <a:solidFill>
                  <a:schemeClr val="accent2"/>
                </a:solidFill>
                <a:latin typeface="Helvetica" charset="0"/>
              </a:rPr>
              <a:t>N112</a:t>
            </a:r>
          </a:p>
        </p:txBody>
      </p:sp>
      <p:sp>
        <p:nvSpPr>
          <p:cNvPr id="18" name="Text Box 15"/>
          <p:cNvSpPr txBox="1">
            <a:spLocks noChangeArrowheads="1"/>
          </p:cNvSpPr>
          <p:nvPr/>
        </p:nvSpPr>
        <p:spPr bwMode="auto">
          <a:xfrm>
            <a:off x="1981200" y="3581400"/>
            <a:ext cx="749264" cy="461661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lIns="91435" tIns="45718" rIns="91435" bIns="4571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9pPr>
          </a:lstStyle>
          <a:p>
            <a:r>
              <a:rPr lang="en-US">
                <a:solidFill>
                  <a:schemeClr val="accent2"/>
                </a:solidFill>
                <a:latin typeface="Helvetica" charset="0"/>
              </a:rPr>
              <a:t>N96</a:t>
            </a:r>
          </a:p>
        </p:txBody>
      </p:sp>
      <p:sp>
        <p:nvSpPr>
          <p:cNvPr id="19" name="Text Box 16"/>
          <p:cNvSpPr txBox="1">
            <a:spLocks noChangeArrowheads="1"/>
          </p:cNvSpPr>
          <p:nvPr/>
        </p:nvSpPr>
        <p:spPr bwMode="auto">
          <a:xfrm>
            <a:off x="5943600" y="2438400"/>
            <a:ext cx="749264" cy="461661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lIns="91435" tIns="45718" rIns="91435" bIns="4571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9pPr>
          </a:lstStyle>
          <a:p>
            <a:r>
              <a:rPr lang="en-US">
                <a:solidFill>
                  <a:schemeClr val="accent2"/>
                </a:solidFill>
                <a:latin typeface="Helvetica" charset="0"/>
              </a:rPr>
              <a:t>N16</a:t>
            </a:r>
          </a:p>
        </p:txBody>
      </p:sp>
      <p:pic>
        <p:nvPicPr>
          <p:cNvPr id="20" name="Picture 2" descr="Y:\Graphics_Main\CSRA\CSRA-V-2013-8\development\PublicDomain_Clipart\sign-post-hi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537" y="5144365"/>
            <a:ext cx="1375823" cy="13621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21" name="Picture 3" descr="Y:\Graphics_Main\CSRA\CSRA-V-2013-8\development\PublicDomain_Clipart\thinking-man-silhouette-hi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1340916" y="5753970"/>
            <a:ext cx="397896" cy="10736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195608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Search</a:t>
            </a:r>
          </a:p>
        </p:txBody>
      </p:sp>
      <p:sp>
        <p:nvSpPr>
          <p:cNvPr id="7" name="Oval 3"/>
          <p:cNvSpPr>
            <a:spLocks noChangeArrowheads="1"/>
          </p:cNvSpPr>
          <p:nvPr/>
        </p:nvSpPr>
        <p:spPr bwMode="auto">
          <a:xfrm>
            <a:off x="2919939" y="2650183"/>
            <a:ext cx="3427411" cy="3427413"/>
          </a:xfrm>
          <a:prstGeom prst="ellips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lIns="91435" tIns="45718" rIns="91435" bIns="45718" anchor="ctr"/>
          <a:lstStyle/>
          <a:p>
            <a:endParaRPr lang="en-US"/>
          </a:p>
        </p:txBody>
      </p:sp>
      <p:sp>
        <p:nvSpPr>
          <p:cNvPr id="8" name="Text Box 4"/>
          <p:cNvSpPr txBox="1">
            <a:spLocks noChangeArrowheads="1"/>
          </p:cNvSpPr>
          <p:nvPr/>
        </p:nvSpPr>
        <p:spPr bwMode="auto">
          <a:xfrm>
            <a:off x="2613548" y="5545782"/>
            <a:ext cx="749264" cy="461661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lIns="91435" tIns="45718" rIns="91435" bIns="4571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9pPr>
          </a:lstStyle>
          <a:p>
            <a:r>
              <a:rPr lang="en-US">
                <a:solidFill>
                  <a:schemeClr val="accent2"/>
                </a:solidFill>
                <a:latin typeface="Helvetica" charset="0"/>
              </a:rPr>
              <a:t>N80</a:t>
            </a:r>
          </a:p>
        </p:txBody>
      </p:sp>
      <p:sp>
        <p:nvSpPr>
          <p:cNvPr id="9" name="Text Box 5"/>
          <p:cNvSpPr txBox="1">
            <a:spLocks noChangeArrowheads="1"/>
          </p:cNvSpPr>
          <p:nvPr/>
        </p:nvSpPr>
        <p:spPr bwMode="auto">
          <a:xfrm>
            <a:off x="4485805" y="2209800"/>
            <a:ext cx="338544" cy="4616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5" tIns="45718" rIns="91435" bIns="45718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9pPr>
          </a:lstStyle>
          <a:p>
            <a:pPr algn="ctr"/>
            <a:r>
              <a:rPr lang="en-US"/>
              <a:t>0</a:t>
            </a:r>
          </a:p>
        </p:txBody>
      </p:sp>
      <p:sp>
        <p:nvSpPr>
          <p:cNvPr id="10" name="Text Box 6"/>
          <p:cNvSpPr txBox="1">
            <a:spLocks noChangeArrowheads="1"/>
          </p:cNvSpPr>
          <p:nvPr/>
        </p:nvSpPr>
        <p:spPr bwMode="auto">
          <a:xfrm>
            <a:off x="418829" y="2864492"/>
            <a:ext cx="1385656" cy="4616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5" tIns="45718" rIns="91435" bIns="4571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9pPr>
          </a:lstStyle>
          <a:p>
            <a:pPr eaLnBrk="1" hangingPunct="1"/>
            <a:r>
              <a:rPr lang="en-US" dirty="0"/>
              <a:t>Say </a:t>
            </a:r>
            <a:r>
              <a:rPr lang="en-US" i="1" dirty="0"/>
              <a:t>m=7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6431487" y="4159892"/>
            <a:ext cx="749264" cy="461661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lIns="91435" tIns="45718" rIns="91435" bIns="4571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9pPr>
          </a:lstStyle>
          <a:p>
            <a:r>
              <a:rPr lang="en-US">
                <a:solidFill>
                  <a:schemeClr val="accent2"/>
                </a:solidFill>
                <a:latin typeface="Helvetica" charset="0"/>
              </a:rPr>
              <a:t>N32</a:t>
            </a:r>
          </a:p>
        </p:txBody>
      </p:sp>
      <p:sp>
        <p:nvSpPr>
          <p:cNvPr id="12" name="Text Box 8"/>
          <p:cNvSpPr txBox="1">
            <a:spLocks noChangeArrowheads="1"/>
          </p:cNvSpPr>
          <p:nvPr/>
        </p:nvSpPr>
        <p:spPr bwMode="auto">
          <a:xfrm>
            <a:off x="5839348" y="5521967"/>
            <a:ext cx="749264" cy="461661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lIns="91435" tIns="45718" rIns="91435" bIns="4571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9pPr>
          </a:lstStyle>
          <a:p>
            <a:r>
              <a:rPr lang="en-US">
                <a:solidFill>
                  <a:schemeClr val="accent2"/>
                </a:solidFill>
                <a:latin typeface="Helvetica" charset="0"/>
              </a:rPr>
              <a:t>N45</a:t>
            </a:r>
          </a:p>
        </p:txBody>
      </p:sp>
      <p:sp>
        <p:nvSpPr>
          <p:cNvPr id="13" name="Text Box 9"/>
          <p:cNvSpPr txBox="1">
            <a:spLocks noChangeArrowheads="1"/>
          </p:cNvSpPr>
          <p:nvPr/>
        </p:nvSpPr>
        <p:spPr bwMode="auto">
          <a:xfrm>
            <a:off x="5981429" y="6064892"/>
            <a:ext cx="2939166" cy="8309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5" tIns="45718" rIns="91435" bIns="4571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9pPr>
          </a:lstStyle>
          <a:p>
            <a:r>
              <a:rPr lang="en-US" dirty="0">
                <a:latin typeface="Helvetica" charset="0"/>
              </a:rPr>
              <a:t>File </a:t>
            </a:r>
            <a:r>
              <a:rPr lang="en-US" sz="1500" dirty="0" err="1"/>
              <a:t>cnn.com</a:t>
            </a:r>
            <a:r>
              <a:rPr lang="en-US" sz="1500" dirty="0"/>
              <a:t>/</a:t>
            </a:r>
            <a:r>
              <a:rPr lang="en-US" sz="1500" dirty="0" err="1"/>
              <a:t>index.html</a:t>
            </a:r>
            <a:r>
              <a:rPr lang="en-US" dirty="0">
                <a:latin typeface="Helvetica" charset="0"/>
              </a:rPr>
              <a:t> with </a:t>
            </a:r>
          </a:p>
          <a:p>
            <a:r>
              <a:rPr lang="en-US" dirty="0">
                <a:latin typeface="Helvetica" charset="0"/>
              </a:rPr>
              <a:t>key </a:t>
            </a:r>
            <a:r>
              <a:rPr lang="en-US" dirty="0">
                <a:solidFill>
                  <a:srgbClr val="00BE00"/>
                </a:solidFill>
                <a:latin typeface="Helvetica" charset="0"/>
              </a:rPr>
              <a:t>K42 </a:t>
            </a:r>
            <a:r>
              <a:rPr lang="en-US" dirty="0">
                <a:latin typeface="Helvetica" charset="0"/>
              </a:rPr>
              <a:t>stored here</a:t>
            </a:r>
          </a:p>
        </p:txBody>
      </p:sp>
      <p:sp>
        <p:nvSpPr>
          <p:cNvPr id="14" name="Line 10"/>
          <p:cNvSpPr>
            <a:spLocks noChangeShapeType="1"/>
          </p:cNvSpPr>
          <p:nvPr/>
        </p:nvSpPr>
        <p:spPr bwMode="auto">
          <a:xfrm>
            <a:off x="6575948" y="5531492"/>
            <a:ext cx="6096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lIns="91435" tIns="45718" rIns="91435" bIns="45718"/>
          <a:lstStyle/>
          <a:p>
            <a:endParaRPr lang="en-US"/>
          </a:p>
        </p:txBody>
      </p:sp>
      <p:sp>
        <p:nvSpPr>
          <p:cNvPr id="16" name="AutoShape 12"/>
          <p:cNvSpPr>
            <a:spLocks noChangeArrowheads="1"/>
          </p:cNvSpPr>
          <p:nvPr/>
        </p:nvSpPr>
        <p:spPr bwMode="auto">
          <a:xfrm>
            <a:off x="22748" y="4159892"/>
            <a:ext cx="2819400" cy="1143000"/>
          </a:xfrm>
          <a:prstGeom prst="cloudCallout">
            <a:avLst>
              <a:gd name="adj1" fmla="val 38005"/>
              <a:gd name="adj2" fmla="val 68611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lIns="91435" tIns="45718" rIns="91435" bIns="45718"/>
          <a:lstStyle/>
          <a:p>
            <a:pPr algn="ctr"/>
            <a:endParaRPr lang="en-US"/>
          </a:p>
        </p:txBody>
      </p:sp>
      <p:sp>
        <p:nvSpPr>
          <p:cNvPr id="17" name="Text Box 13"/>
          <p:cNvSpPr txBox="1">
            <a:spLocks noChangeArrowheads="1"/>
          </p:cNvSpPr>
          <p:nvPr/>
        </p:nvSpPr>
        <p:spPr bwMode="auto">
          <a:xfrm>
            <a:off x="1691481" y="1752600"/>
            <a:ext cx="5943600" cy="584771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square" lIns="91435" tIns="45718" rIns="91435" bIns="4571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9pPr>
          </a:lstStyle>
          <a:p>
            <a:pPr eaLnBrk="1" hangingPunct="1"/>
            <a:r>
              <a:rPr lang="en-US" sz="1600" dirty="0"/>
              <a:t>At node </a:t>
            </a:r>
            <a:r>
              <a:rPr lang="en-US" sz="1600" i="1" dirty="0"/>
              <a:t>n</a:t>
            </a:r>
            <a:r>
              <a:rPr lang="en-US" sz="1600" dirty="0"/>
              <a:t>, send query for key </a:t>
            </a:r>
            <a:r>
              <a:rPr lang="en-US" sz="1600" i="1" dirty="0"/>
              <a:t>k</a:t>
            </a:r>
            <a:r>
              <a:rPr lang="en-US" sz="1600" dirty="0"/>
              <a:t> to largest successor/finger entry </a:t>
            </a:r>
            <a:r>
              <a:rPr lang="en-US" sz="1600" i="1" dirty="0"/>
              <a:t>&lt;= k</a:t>
            </a:r>
          </a:p>
          <a:p>
            <a:pPr eaLnBrk="1" hangingPunct="1"/>
            <a:r>
              <a:rPr lang="en-US" sz="1600" dirty="0"/>
              <a:t>	if none exist, send query to </a:t>
            </a:r>
            <a:r>
              <a:rPr lang="en-US" sz="1600" i="1" dirty="0"/>
              <a:t>successor(n) </a:t>
            </a:r>
          </a:p>
        </p:txBody>
      </p:sp>
      <p:sp>
        <p:nvSpPr>
          <p:cNvPr id="18" name="Text Box 14"/>
          <p:cNvSpPr txBox="1">
            <a:spLocks noChangeArrowheads="1"/>
          </p:cNvSpPr>
          <p:nvPr/>
        </p:nvSpPr>
        <p:spPr bwMode="auto">
          <a:xfrm>
            <a:off x="2384948" y="2572393"/>
            <a:ext cx="897742" cy="461661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lIns="91435" tIns="45718" rIns="91435" bIns="4571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9pPr>
          </a:lstStyle>
          <a:p>
            <a:r>
              <a:rPr lang="en-US">
                <a:solidFill>
                  <a:schemeClr val="accent2"/>
                </a:solidFill>
                <a:latin typeface="Helvetica" charset="0"/>
              </a:rPr>
              <a:t>N112</a:t>
            </a:r>
          </a:p>
        </p:txBody>
      </p:sp>
      <p:sp>
        <p:nvSpPr>
          <p:cNvPr id="19" name="Text Box 15"/>
          <p:cNvSpPr txBox="1">
            <a:spLocks noChangeArrowheads="1"/>
          </p:cNvSpPr>
          <p:nvPr/>
        </p:nvSpPr>
        <p:spPr bwMode="auto">
          <a:xfrm>
            <a:off x="2003948" y="3702692"/>
            <a:ext cx="749264" cy="461661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lIns="91435" tIns="45718" rIns="91435" bIns="4571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9pPr>
          </a:lstStyle>
          <a:p>
            <a:r>
              <a:rPr lang="en-US">
                <a:solidFill>
                  <a:schemeClr val="accent2"/>
                </a:solidFill>
                <a:latin typeface="Helvetica" charset="0"/>
              </a:rPr>
              <a:t>N96</a:t>
            </a:r>
          </a:p>
        </p:txBody>
      </p:sp>
      <p:sp>
        <p:nvSpPr>
          <p:cNvPr id="20" name="Text Box 16"/>
          <p:cNvSpPr txBox="1">
            <a:spLocks noChangeArrowheads="1"/>
          </p:cNvSpPr>
          <p:nvPr/>
        </p:nvSpPr>
        <p:spPr bwMode="auto">
          <a:xfrm>
            <a:off x="5966348" y="2559692"/>
            <a:ext cx="749264" cy="461661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lIns="91435" tIns="45718" rIns="91435" bIns="4571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9pPr>
          </a:lstStyle>
          <a:p>
            <a:r>
              <a:rPr lang="en-US">
                <a:solidFill>
                  <a:schemeClr val="accent2"/>
                </a:solidFill>
                <a:latin typeface="Helvetica" charset="0"/>
              </a:rPr>
              <a:t>N16</a:t>
            </a:r>
          </a:p>
        </p:txBody>
      </p:sp>
      <p:sp>
        <p:nvSpPr>
          <p:cNvPr id="21" name="Text Box 17"/>
          <p:cNvSpPr txBox="1">
            <a:spLocks noChangeArrowheads="1"/>
          </p:cNvSpPr>
          <p:nvPr/>
        </p:nvSpPr>
        <p:spPr bwMode="auto">
          <a:xfrm>
            <a:off x="5441" y="4236093"/>
            <a:ext cx="3022290" cy="8309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5" tIns="45718" rIns="91435" bIns="4571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9pPr>
          </a:lstStyle>
          <a:p>
            <a:pPr algn="ctr" eaLnBrk="1" hangingPunct="1"/>
            <a:r>
              <a:rPr lang="en-US"/>
              <a:t>Who has </a:t>
            </a:r>
            <a:r>
              <a:rPr lang="en-US" sz="1500"/>
              <a:t>cnn.com/index.html</a:t>
            </a:r>
            <a:r>
              <a:rPr lang="en-US"/>
              <a:t>?</a:t>
            </a:r>
          </a:p>
          <a:p>
            <a:pPr algn="ctr" eaLnBrk="1" hangingPunct="1"/>
            <a:r>
              <a:rPr lang="en-US"/>
              <a:t>(hashes to K42)</a:t>
            </a:r>
          </a:p>
        </p:txBody>
      </p:sp>
      <p:pic>
        <p:nvPicPr>
          <p:cNvPr id="22" name="Picture 2" descr="Y:\Graphics_Main\CSRA\CSRA-V-2013-8\development\PublicDomain_Clipart\sign-post-hi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3745" y="5307594"/>
            <a:ext cx="1375823" cy="13621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23" name="Picture 3" descr="Y:\Graphics_Main\CSRA\CSRA-V-2013-8\development\PublicDomain_Clipart\thinking-man-silhouette-hi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1410124" y="5917199"/>
            <a:ext cx="397896" cy="10736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4" name="TextBox 23"/>
          <p:cNvSpPr txBox="1"/>
          <p:nvPr/>
        </p:nvSpPr>
        <p:spPr>
          <a:xfrm>
            <a:off x="8133015" y="1981200"/>
            <a:ext cx="4455066" cy="8617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At or to the anti-clockwise of </a:t>
            </a:r>
            <a:r>
              <a:rPr lang="en-US" i="1" dirty="0" smtClean="0">
                <a:solidFill>
                  <a:srgbClr val="FF0000"/>
                </a:solidFill>
              </a:rPr>
              <a:t>k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(it wraps around the ring)</a:t>
            </a:r>
          </a:p>
        </p:txBody>
      </p:sp>
      <p:sp>
        <p:nvSpPr>
          <p:cNvPr id="25" name="Oval 24"/>
          <p:cNvSpPr/>
          <p:nvPr/>
        </p:nvSpPr>
        <p:spPr>
          <a:xfrm>
            <a:off x="6990015" y="1600200"/>
            <a:ext cx="609600" cy="9144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Line 14"/>
          <p:cNvSpPr>
            <a:spLocks noChangeShapeType="1"/>
          </p:cNvSpPr>
          <p:nvPr/>
        </p:nvSpPr>
        <p:spPr bwMode="auto">
          <a:xfrm flipH="1" flipV="1">
            <a:off x="7599614" y="2133600"/>
            <a:ext cx="533400" cy="3810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lIns="91435" tIns="45718" rIns="91435" bIns="45718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87494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Search</a:t>
            </a:r>
          </a:p>
        </p:txBody>
      </p:sp>
      <p:sp>
        <p:nvSpPr>
          <p:cNvPr id="6" name="Oval 3"/>
          <p:cNvSpPr>
            <a:spLocks noChangeArrowheads="1"/>
          </p:cNvSpPr>
          <p:nvPr/>
        </p:nvSpPr>
        <p:spPr bwMode="auto">
          <a:xfrm>
            <a:off x="2935563" y="2596422"/>
            <a:ext cx="3427411" cy="3427413"/>
          </a:xfrm>
          <a:prstGeom prst="ellips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lIns="91435" tIns="45718" rIns="91435" bIns="45718" anchor="ctr"/>
          <a:lstStyle/>
          <a:p>
            <a:endParaRPr lang="en-US"/>
          </a:p>
        </p:txBody>
      </p:sp>
      <p:sp>
        <p:nvSpPr>
          <p:cNvPr id="7" name="Text Box 4"/>
          <p:cNvSpPr txBox="1">
            <a:spLocks noChangeArrowheads="1"/>
          </p:cNvSpPr>
          <p:nvPr/>
        </p:nvSpPr>
        <p:spPr bwMode="auto">
          <a:xfrm>
            <a:off x="2629172" y="5492021"/>
            <a:ext cx="749264" cy="461661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lIns="91435" tIns="45718" rIns="91435" bIns="4571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9pPr>
          </a:lstStyle>
          <a:p>
            <a:r>
              <a:rPr lang="en-US">
                <a:solidFill>
                  <a:schemeClr val="accent2"/>
                </a:solidFill>
                <a:latin typeface="Helvetica" charset="0"/>
              </a:rPr>
              <a:t>N80</a:t>
            </a:r>
          </a:p>
        </p:txBody>
      </p:sp>
      <p:sp>
        <p:nvSpPr>
          <p:cNvPr id="8" name="Text Box 5"/>
          <p:cNvSpPr txBox="1">
            <a:spLocks noChangeArrowheads="1"/>
          </p:cNvSpPr>
          <p:nvPr/>
        </p:nvSpPr>
        <p:spPr bwMode="auto">
          <a:xfrm>
            <a:off x="4510881" y="2209800"/>
            <a:ext cx="338544" cy="4616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5" tIns="45718" rIns="91435" bIns="45718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9pPr>
          </a:lstStyle>
          <a:p>
            <a:pPr algn="ctr"/>
            <a:r>
              <a:rPr lang="en-US"/>
              <a:t>0</a:t>
            </a:r>
          </a:p>
        </p:txBody>
      </p:sp>
      <p:sp>
        <p:nvSpPr>
          <p:cNvPr id="9" name="Text Box 6"/>
          <p:cNvSpPr txBox="1">
            <a:spLocks noChangeArrowheads="1"/>
          </p:cNvSpPr>
          <p:nvPr/>
        </p:nvSpPr>
        <p:spPr bwMode="auto">
          <a:xfrm>
            <a:off x="396081" y="2743200"/>
            <a:ext cx="1385656" cy="4616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5" tIns="45718" rIns="91435" bIns="4571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9pPr>
          </a:lstStyle>
          <a:p>
            <a:pPr eaLnBrk="1" hangingPunct="1"/>
            <a:r>
              <a:rPr lang="en-US" dirty="0"/>
              <a:t>Say </a:t>
            </a:r>
            <a:r>
              <a:rPr lang="en-US" i="1" dirty="0"/>
              <a:t>m=7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6447111" y="4106131"/>
            <a:ext cx="749264" cy="461661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lIns="91435" tIns="45718" rIns="91435" bIns="4571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9pPr>
          </a:lstStyle>
          <a:p>
            <a:r>
              <a:rPr lang="en-US">
                <a:solidFill>
                  <a:schemeClr val="accent2"/>
                </a:solidFill>
                <a:latin typeface="Helvetica" charset="0"/>
              </a:rPr>
              <a:t>N32</a:t>
            </a:r>
          </a:p>
        </p:txBody>
      </p:sp>
      <p:sp>
        <p:nvSpPr>
          <p:cNvPr id="11" name="Text Box 8"/>
          <p:cNvSpPr txBox="1">
            <a:spLocks noChangeArrowheads="1"/>
          </p:cNvSpPr>
          <p:nvPr/>
        </p:nvSpPr>
        <p:spPr bwMode="auto">
          <a:xfrm>
            <a:off x="5854972" y="5468206"/>
            <a:ext cx="749264" cy="461661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lIns="91435" tIns="45718" rIns="91435" bIns="4571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9pPr>
          </a:lstStyle>
          <a:p>
            <a:r>
              <a:rPr lang="en-US">
                <a:solidFill>
                  <a:schemeClr val="accent2"/>
                </a:solidFill>
                <a:latin typeface="Helvetica" charset="0"/>
              </a:rPr>
              <a:t>N45</a:t>
            </a:r>
          </a:p>
        </p:txBody>
      </p:sp>
      <p:sp>
        <p:nvSpPr>
          <p:cNvPr id="12" name="Text Box 9"/>
          <p:cNvSpPr txBox="1">
            <a:spLocks noChangeArrowheads="1"/>
          </p:cNvSpPr>
          <p:nvPr/>
        </p:nvSpPr>
        <p:spPr bwMode="auto">
          <a:xfrm>
            <a:off x="5730081" y="6027007"/>
            <a:ext cx="2939166" cy="8309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5" tIns="45718" rIns="91435" bIns="4571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9pPr>
          </a:lstStyle>
          <a:p>
            <a:r>
              <a:rPr lang="en-US" dirty="0">
                <a:latin typeface="Helvetica" charset="0"/>
              </a:rPr>
              <a:t>File </a:t>
            </a:r>
            <a:r>
              <a:rPr lang="en-US" sz="1500" dirty="0" err="1"/>
              <a:t>cnn.com</a:t>
            </a:r>
            <a:r>
              <a:rPr lang="en-US" sz="1500" dirty="0"/>
              <a:t>/</a:t>
            </a:r>
            <a:r>
              <a:rPr lang="en-US" sz="1500" dirty="0" err="1"/>
              <a:t>index.html</a:t>
            </a:r>
            <a:r>
              <a:rPr lang="en-US" dirty="0">
                <a:latin typeface="Helvetica" charset="0"/>
              </a:rPr>
              <a:t> with </a:t>
            </a:r>
          </a:p>
          <a:p>
            <a:r>
              <a:rPr lang="en-US" dirty="0">
                <a:latin typeface="Helvetica" charset="0"/>
              </a:rPr>
              <a:t>key </a:t>
            </a:r>
            <a:r>
              <a:rPr lang="en-US" dirty="0">
                <a:solidFill>
                  <a:srgbClr val="00BE00"/>
                </a:solidFill>
                <a:latin typeface="Helvetica" charset="0"/>
              </a:rPr>
              <a:t>K42 </a:t>
            </a:r>
            <a:r>
              <a:rPr lang="en-US" dirty="0">
                <a:latin typeface="Helvetica" charset="0"/>
              </a:rPr>
              <a:t>stored here</a:t>
            </a:r>
          </a:p>
        </p:txBody>
      </p:sp>
      <p:sp>
        <p:nvSpPr>
          <p:cNvPr id="13" name="Line 10"/>
          <p:cNvSpPr>
            <a:spLocks noChangeShapeType="1"/>
          </p:cNvSpPr>
          <p:nvPr/>
        </p:nvSpPr>
        <p:spPr bwMode="auto">
          <a:xfrm>
            <a:off x="6591572" y="5477731"/>
            <a:ext cx="6096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lIns="91435" tIns="45718" rIns="91435" bIns="45718"/>
          <a:lstStyle/>
          <a:p>
            <a:endParaRPr lang="en-US"/>
          </a:p>
        </p:txBody>
      </p:sp>
      <p:sp>
        <p:nvSpPr>
          <p:cNvPr id="15" name="AutoShape 12"/>
          <p:cNvSpPr>
            <a:spLocks noChangeArrowheads="1"/>
          </p:cNvSpPr>
          <p:nvPr/>
        </p:nvSpPr>
        <p:spPr bwMode="auto">
          <a:xfrm>
            <a:off x="38372" y="4106131"/>
            <a:ext cx="2819400" cy="1143000"/>
          </a:xfrm>
          <a:prstGeom prst="cloudCallout">
            <a:avLst>
              <a:gd name="adj1" fmla="val 38005"/>
              <a:gd name="adj2" fmla="val 68611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lIns="91435" tIns="45718" rIns="91435" bIns="45718"/>
          <a:lstStyle/>
          <a:p>
            <a:pPr algn="ctr"/>
            <a:endParaRPr lang="en-US"/>
          </a:p>
        </p:txBody>
      </p:sp>
      <p:sp>
        <p:nvSpPr>
          <p:cNvPr id="16" name="Text Box 13"/>
          <p:cNvSpPr txBox="1">
            <a:spLocks noChangeArrowheads="1"/>
          </p:cNvSpPr>
          <p:nvPr/>
        </p:nvSpPr>
        <p:spPr bwMode="auto">
          <a:xfrm>
            <a:off x="1615281" y="1752600"/>
            <a:ext cx="5957237" cy="584771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lIns="91435" tIns="45718" rIns="91435" bIns="4571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9pPr>
          </a:lstStyle>
          <a:p>
            <a:pPr eaLnBrk="1" hangingPunct="1"/>
            <a:r>
              <a:rPr lang="en-US" sz="1600" dirty="0"/>
              <a:t>At node </a:t>
            </a:r>
            <a:r>
              <a:rPr lang="en-US" sz="1600" i="1" dirty="0"/>
              <a:t>n</a:t>
            </a:r>
            <a:r>
              <a:rPr lang="en-US" sz="1600" dirty="0"/>
              <a:t>, send query for key </a:t>
            </a:r>
            <a:r>
              <a:rPr lang="en-US" sz="1600" i="1" dirty="0"/>
              <a:t>k</a:t>
            </a:r>
            <a:r>
              <a:rPr lang="en-US" sz="1600" dirty="0"/>
              <a:t> to largest successor/finger entry </a:t>
            </a:r>
            <a:r>
              <a:rPr lang="en-US" sz="1600" i="1" dirty="0"/>
              <a:t>&lt;= k</a:t>
            </a:r>
          </a:p>
          <a:p>
            <a:pPr eaLnBrk="1" hangingPunct="1"/>
            <a:r>
              <a:rPr lang="en-US" sz="1600" dirty="0"/>
              <a:t>	if none exist, send query to </a:t>
            </a:r>
            <a:r>
              <a:rPr lang="en-US" sz="1600" i="1" dirty="0"/>
              <a:t>successor(n)</a:t>
            </a:r>
            <a:r>
              <a:rPr lang="en-US" sz="1600" dirty="0"/>
              <a:t> </a:t>
            </a:r>
          </a:p>
        </p:txBody>
      </p:sp>
      <p:sp>
        <p:nvSpPr>
          <p:cNvPr id="17" name="Line 14"/>
          <p:cNvSpPr>
            <a:spLocks noChangeShapeType="1"/>
          </p:cNvSpPr>
          <p:nvPr/>
        </p:nvSpPr>
        <p:spPr bwMode="auto">
          <a:xfrm flipV="1">
            <a:off x="3391172" y="3115531"/>
            <a:ext cx="2438400" cy="2362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lIns="91435" tIns="45718" rIns="91435" bIns="45718"/>
          <a:lstStyle/>
          <a:p>
            <a:endParaRPr lang="en-US"/>
          </a:p>
        </p:txBody>
      </p:sp>
      <p:sp>
        <p:nvSpPr>
          <p:cNvPr id="18" name="Freeform 15"/>
          <p:cNvSpPr>
            <a:spLocks/>
          </p:cNvSpPr>
          <p:nvPr/>
        </p:nvSpPr>
        <p:spPr bwMode="auto">
          <a:xfrm>
            <a:off x="5727972" y="3191731"/>
            <a:ext cx="635000" cy="1143000"/>
          </a:xfrm>
          <a:custGeom>
            <a:avLst/>
            <a:gdLst>
              <a:gd name="T0" fmla="*/ 2147483647 w 448"/>
              <a:gd name="T1" fmla="*/ 0 h 720"/>
              <a:gd name="T2" fmla="*/ 2147483647 w 448"/>
              <a:gd name="T3" fmla="*/ 2147483647 h 720"/>
              <a:gd name="T4" fmla="*/ 2147483647 w 448"/>
              <a:gd name="T5" fmla="*/ 2147483647 h 720"/>
              <a:gd name="T6" fmla="*/ 2147483647 w 448"/>
              <a:gd name="T7" fmla="*/ 2147483647 h 720"/>
              <a:gd name="T8" fmla="*/ 0 60000 65536"/>
              <a:gd name="T9" fmla="*/ 0 60000 65536"/>
              <a:gd name="T10" fmla="*/ 0 60000 65536"/>
              <a:gd name="T11" fmla="*/ 0 60000 65536"/>
              <a:gd name="T12" fmla="*/ 0 w 448"/>
              <a:gd name="T13" fmla="*/ 0 h 720"/>
              <a:gd name="T14" fmla="*/ 448 w 448"/>
              <a:gd name="T15" fmla="*/ 720 h 72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448" h="720">
                <a:moveTo>
                  <a:pt x="64" y="0"/>
                </a:moveTo>
                <a:cubicBezTo>
                  <a:pt x="32" y="72"/>
                  <a:pt x="0" y="144"/>
                  <a:pt x="16" y="240"/>
                </a:cubicBezTo>
                <a:cubicBezTo>
                  <a:pt x="32" y="336"/>
                  <a:pt x="88" y="496"/>
                  <a:pt x="160" y="576"/>
                </a:cubicBezTo>
                <a:cubicBezTo>
                  <a:pt x="232" y="656"/>
                  <a:pt x="400" y="696"/>
                  <a:pt x="448" y="720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lIns="91435" tIns="45718" rIns="91435" bIns="45718"/>
          <a:lstStyle/>
          <a:p>
            <a:endParaRPr lang="en-US"/>
          </a:p>
        </p:txBody>
      </p:sp>
      <p:sp>
        <p:nvSpPr>
          <p:cNvPr id="19" name="Freeform 16"/>
          <p:cNvSpPr>
            <a:spLocks/>
          </p:cNvSpPr>
          <p:nvPr/>
        </p:nvSpPr>
        <p:spPr bwMode="auto">
          <a:xfrm>
            <a:off x="5715273" y="4334731"/>
            <a:ext cx="647700" cy="1066800"/>
          </a:xfrm>
          <a:custGeom>
            <a:avLst/>
            <a:gdLst>
              <a:gd name="T0" fmla="*/ 2147483647 w 456"/>
              <a:gd name="T1" fmla="*/ 2147483647 h 584"/>
              <a:gd name="T2" fmla="*/ 2147483647 w 456"/>
              <a:gd name="T3" fmla="*/ 2147483647 h 584"/>
              <a:gd name="T4" fmla="*/ 2147483647 w 456"/>
              <a:gd name="T5" fmla="*/ 2147483647 h 584"/>
              <a:gd name="T6" fmla="*/ 2147483647 w 456"/>
              <a:gd name="T7" fmla="*/ 2147483647 h 584"/>
              <a:gd name="T8" fmla="*/ 0 60000 65536"/>
              <a:gd name="T9" fmla="*/ 0 60000 65536"/>
              <a:gd name="T10" fmla="*/ 0 60000 65536"/>
              <a:gd name="T11" fmla="*/ 0 60000 65536"/>
              <a:gd name="T12" fmla="*/ 0 w 456"/>
              <a:gd name="T13" fmla="*/ 0 h 584"/>
              <a:gd name="T14" fmla="*/ 456 w 456"/>
              <a:gd name="T15" fmla="*/ 584 h 584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456" h="584">
                <a:moveTo>
                  <a:pt x="456" y="8"/>
                </a:moveTo>
                <a:cubicBezTo>
                  <a:pt x="372" y="4"/>
                  <a:pt x="288" y="0"/>
                  <a:pt x="216" y="56"/>
                </a:cubicBezTo>
                <a:cubicBezTo>
                  <a:pt x="144" y="112"/>
                  <a:pt x="48" y="256"/>
                  <a:pt x="24" y="344"/>
                </a:cubicBezTo>
                <a:cubicBezTo>
                  <a:pt x="0" y="432"/>
                  <a:pt x="36" y="508"/>
                  <a:pt x="72" y="584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lIns="91435" tIns="45718" rIns="91435" bIns="45718"/>
          <a:lstStyle/>
          <a:p>
            <a:endParaRPr lang="en-US"/>
          </a:p>
        </p:txBody>
      </p:sp>
      <p:sp>
        <p:nvSpPr>
          <p:cNvPr id="20" name="Text Box 17"/>
          <p:cNvSpPr txBox="1">
            <a:spLocks noChangeArrowheads="1"/>
          </p:cNvSpPr>
          <p:nvPr/>
        </p:nvSpPr>
        <p:spPr bwMode="auto">
          <a:xfrm>
            <a:off x="6210575" y="3115531"/>
            <a:ext cx="2440457" cy="64632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lIns="91435" tIns="45718" rIns="91435" bIns="4571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9pPr>
          </a:lstStyle>
          <a:p>
            <a:pPr eaLnBrk="1" hangingPunct="1"/>
            <a:r>
              <a:rPr lang="en-US" sz="1800" dirty="0"/>
              <a:t>All </a:t>
            </a:r>
            <a:r>
              <a:rPr lang="ja-JP" altLang="en-US" sz="1800" dirty="0"/>
              <a:t>“</a:t>
            </a:r>
            <a:r>
              <a:rPr lang="en-US" altLang="ja-JP" sz="1800" dirty="0"/>
              <a:t>arrows</a:t>
            </a:r>
            <a:r>
              <a:rPr lang="ja-JP" altLang="en-US" sz="1800" dirty="0"/>
              <a:t>”</a:t>
            </a:r>
            <a:r>
              <a:rPr lang="en-US" altLang="ja-JP" sz="1800" dirty="0"/>
              <a:t> are </a:t>
            </a:r>
            <a:r>
              <a:rPr lang="en-US" altLang="ja-JP" sz="1800" dirty="0" smtClean="0"/>
              <a:t>RPCs</a:t>
            </a:r>
          </a:p>
          <a:p>
            <a:pPr eaLnBrk="1" hangingPunct="1"/>
            <a:r>
              <a:rPr lang="en-US" sz="1800" dirty="0" smtClean="0"/>
              <a:t>(remote procedure calls)</a:t>
            </a:r>
            <a:endParaRPr lang="en-US" sz="1800" dirty="0"/>
          </a:p>
        </p:txBody>
      </p:sp>
      <p:sp>
        <p:nvSpPr>
          <p:cNvPr id="21" name="Text Box 18"/>
          <p:cNvSpPr txBox="1">
            <a:spLocks noChangeArrowheads="1"/>
          </p:cNvSpPr>
          <p:nvPr/>
        </p:nvSpPr>
        <p:spPr bwMode="auto">
          <a:xfrm>
            <a:off x="2400572" y="2518632"/>
            <a:ext cx="897742" cy="461661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lIns="91435" tIns="45718" rIns="91435" bIns="4571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9pPr>
          </a:lstStyle>
          <a:p>
            <a:r>
              <a:rPr lang="en-US">
                <a:solidFill>
                  <a:schemeClr val="accent2"/>
                </a:solidFill>
                <a:latin typeface="Helvetica" charset="0"/>
              </a:rPr>
              <a:t>N112</a:t>
            </a:r>
          </a:p>
        </p:txBody>
      </p:sp>
      <p:sp>
        <p:nvSpPr>
          <p:cNvPr id="22" name="Text Box 19"/>
          <p:cNvSpPr txBox="1">
            <a:spLocks noChangeArrowheads="1"/>
          </p:cNvSpPr>
          <p:nvPr/>
        </p:nvSpPr>
        <p:spPr bwMode="auto">
          <a:xfrm>
            <a:off x="2019572" y="3648931"/>
            <a:ext cx="749264" cy="461661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lIns="91435" tIns="45718" rIns="91435" bIns="4571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9pPr>
          </a:lstStyle>
          <a:p>
            <a:r>
              <a:rPr lang="en-US">
                <a:solidFill>
                  <a:schemeClr val="accent2"/>
                </a:solidFill>
                <a:latin typeface="Helvetica" charset="0"/>
              </a:rPr>
              <a:t>N96</a:t>
            </a:r>
          </a:p>
        </p:txBody>
      </p:sp>
      <p:sp>
        <p:nvSpPr>
          <p:cNvPr id="23" name="Text Box 20"/>
          <p:cNvSpPr txBox="1">
            <a:spLocks noChangeArrowheads="1"/>
          </p:cNvSpPr>
          <p:nvPr/>
        </p:nvSpPr>
        <p:spPr bwMode="auto">
          <a:xfrm>
            <a:off x="5981972" y="2505931"/>
            <a:ext cx="749264" cy="461661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lIns="91435" tIns="45718" rIns="91435" bIns="4571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9pPr>
          </a:lstStyle>
          <a:p>
            <a:r>
              <a:rPr lang="en-US">
                <a:solidFill>
                  <a:schemeClr val="accent2"/>
                </a:solidFill>
                <a:latin typeface="Helvetica" charset="0"/>
              </a:rPr>
              <a:t>N16</a:t>
            </a:r>
          </a:p>
        </p:txBody>
      </p:sp>
      <p:sp>
        <p:nvSpPr>
          <p:cNvPr id="24" name="Text Box 21"/>
          <p:cNvSpPr txBox="1">
            <a:spLocks noChangeArrowheads="1"/>
          </p:cNvSpPr>
          <p:nvPr/>
        </p:nvSpPr>
        <p:spPr bwMode="auto">
          <a:xfrm>
            <a:off x="21065" y="4182332"/>
            <a:ext cx="3022290" cy="8309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5" tIns="45718" rIns="91435" bIns="4571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9pPr>
          </a:lstStyle>
          <a:p>
            <a:pPr algn="ctr" eaLnBrk="1" hangingPunct="1"/>
            <a:r>
              <a:rPr lang="en-US"/>
              <a:t>Who has </a:t>
            </a:r>
            <a:r>
              <a:rPr lang="en-US" sz="1500"/>
              <a:t>cnn.com/index.html</a:t>
            </a:r>
            <a:r>
              <a:rPr lang="en-US"/>
              <a:t>?</a:t>
            </a:r>
          </a:p>
          <a:p>
            <a:pPr algn="ctr" eaLnBrk="1" hangingPunct="1"/>
            <a:r>
              <a:rPr lang="en-US"/>
              <a:t>(hashes to K42)</a:t>
            </a:r>
          </a:p>
        </p:txBody>
      </p:sp>
      <p:pic>
        <p:nvPicPr>
          <p:cNvPr id="25" name="Picture 2" descr="Y:\Graphics_Main\CSRA\CSRA-V-2013-8\development\PublicDomain_Clipart\sign-post-hi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5914" y="5345909"/>
            <a:ext cx="1375823" cy="13621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26" name="Picture 3" descr="Y:\Graphics_Main\CSRA\CSRA-V-2013-8\development\PublicDomain_Clipart\thinking-man-silhouette-hi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1392293" y="5955514"/>
            <a:ext cx="397896" cy="10736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532860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Analysis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081" y="2006600"/>
            <a:ext cx="7033088" cy="4699000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20000"/>
              </a:lnSpc>
              <a:buNone/>
            </a:pPr>
            <a:r>
              <a:rPr lang="en-US" sz="3900" dirty="0">
                <a:solidFill>
                  <a:srgbClr val="FF0000"/>
                </a:solidFill>
                <a:latin typeface="Times New Roman" charset="0"/>
                <a:ea typeface="ＭＳ Ｐゴシック" charset="0"/>
              </a:rPr>
              <a:t>Search takes </a:t>
            </a:r>
            <a:r>
              <a:rPr lang="en-US" sz="3900" i="1" dirty="0">
                <a:solidFill>
                  <a:srgbClr val="FF0000"/>
                </a:solidFill>
                <a:latin typeface="Times New Roman" charset="0"/>
                <a:ea typeface="ＭＳ Ｐゴシック" charset="0"/>
              </a:rPr>
              <a:t>O(log(N))</a:t>
            </a:r>
            <a:r>
              <a:rPr lang="en-US" sz="3900" dirty="0">
                <a:solidFill>
                  <a:srgbClr val="FF0000"/>
                </a:solidFill>
                <a:latin typeface="Times New Roman" charset="0"/>
                <a:ea typeface="ＭＳ Ｐゴシック" charset="0"/>
              </a:rPr>
              <a:t> time</a:t>
            </a:r>
            <a:endParaRPr lang="en-US" sz="3900" i="1" dirty="0">
              <a:solidFill>
                <a:srgbClr val="FF0000"/>
              </a:solidFill>
              <a:latin typeface="Times New Roman" charset="0"/>
              <a:ea typeface="ＭＳ Ｐゴシック" charset="0"/>
            </a:endParaRPr>
          </a:p>
          <a:p>
            <a:pPr lvl="1">
              <a:lnSpc>
                <a:spcPct val="120000"/>
              </a:lnSpc>
              <a:buNone/>
            </a:pPr>
            <a:r>
              <a:rPr lang="en-US" sz="3300" b="1" dirty="0">
                <a:latin typeface="Times New Roman" charset="0"/>
                <a:ea typeface="ＭＳ Ｐゴシック" charset="0"/>
              </a:rPr>
              <a:t>Proof  </a:t>
            </a:r>
          </a:p>
          <a:p>
            <a:pPr lvl="1">
              <a:lnSpc>
                <a:spcPct val="120000"/>
              </a:lnSpc>
            </a:pPr>
            <a:r>
              <a:rPr lang="en-US" sz="3300" dirty="0">
                <a:latin typeface="Times New Roman" charset="0"/>
                <a:ea typeface="ＭＳ Ｐゴシック" charset="0"/>
              </a:rPr>
              <a:t>(intuition): </a:t>
            </a:r>
            <a:r>
              <a:rPr lang="en-US" sz="3300" i="1" dirty="0">
                <a:solidFill>
                  <a:schemeClr val="accent2"/>
                </a:solidFill>
                <a:latin typeface="Times New Roman" charset="0"/>
                <a:ea typeface="ＭＳ Ｐゴシック" charset="0"/>
              </a:rPr>
              <a:t>at each step, distance between query and peer-with-file reduces by a factor of at least </a:t>
            </a:r>
            <a:r>
              <a:rPr lang="en-US" sz="3300" i="1" dirty="0" smtClean="0">
                <a:solidFill>
                  <a:schemeClr val="accent2"/>
                </a:solidFill>
                <a:latin typeface="Times New Roman" charset="0"/>
                <a:ea typeface="ＭＳ Ｐゴシック" charset="0"/>
              </a:rPr>
              <a:t>2</a:t>
            </a:r>
            <a:endParaRPr lang="en-US" sz="3300" dirty="0">
              <a:latin typeface="Times New Roman" charset="0"/>
              <a:ea typeface="ＭＳ Ｐゴシック" charset="0"/>
            </a:endParaRPr>
          </a:p>
          <a:p>
            <a:pPr lvl="1">
              <a:lnSpc>
                <a:spcPct val="120000"/>
              </a:lnSpc>
              <a:buNone/>
            </a:pPr>
            <a:r>
              <a:rPr lang="en-US" sz="3300" dirty="0">
                <a:latin typeface="Times New Roman" charset="0"/>
                <a:ea typeface="ＭＳ Ｐゴシック" charset="0"/>
              </a:rPr>
              <a:t>	</a:t>
            </a:r>
            <a:endParaRPr lang="en-US" sz="3300" i="1" dirty="0">
              <a:latin typeface="Times New Roman" charset="0"/>
              <a:ea typeface="ＭＳ Ｐゴシック" charset="0"/>
            </a:endParaRPr>
          </a:p>
          <a:p>
            <a:pPr lvl="1">
              <a:lnSpc>
                <a:spcPct val="120000"/>
              </a:lnSpc>
            </a:pPr>
            <a:r>
              <a:rPr lang="en-US" sz="3300" dirty="0">
                <a:latin typeface="Times New Roman" charset="0"/>
                <a:ea typeface="ＭＳ Ｐゴシック" charset="0"/>
              </a:rPr>
              <a:t>(intuition): after </a:t>
            </a:r>
            <a:r>
              <a:rPr lang="en-US" sz="3300" i="1" dirty="0">
                <a:latin typeface="Times New Roman" charset="0"/>
                <a:ea typeface="ＭＳ Ｐゴシック" charset="0"/>
              </a:rPr>
              <a:t>log(N) </a:t>
            </a:r>
            <a:r>
              <a:rPr lang="en-US" sz="3300" dirty="0" err="1">
                <a:latin typeface="Times New Roman" charset="0"/>
                <a:ea typeface="ＭＳ Ｐゴシック" charset="0"/>
              </a:rPr>
              <a:t>forwardings</a:t>
            </a:r>
            <a:r>
              <a:rPr lang="en-US" sz="3300" dirty="0">
                <a:latin typeface="Times New Roman" charset="0"/>
                <a:ea typeface="ＭＳ Ｐゴシック" charset="0"/>
              </a:rPr>
              <a:t>, distance to key is at </a:t>
            </a:r>
            <a:r>
              <a:rPr lang="en-US" sz="3300" dirty="0" smtClean="0">
                <a:latin typeface="Times New Roman" charset="0"/>
                <a:ea typeface="ＭＳ Ｐゴシック" charset="0"/>
              </a:rPr>
              <a:t>most</a:t>
            </a:r>
          </a:p>
          <a:p>
            <a:pPr lvl="1">
              <a:lnSpc>
                <a:spcPct val="120000"/>
              </a:lnSpc>
            </a:pPr>
            <a:r>
              <a:rPr lang="en-US" sz="3300" dirty="0" smtClean="0">
                <a:latin typeface="Times New Roman" charset="0"/>
                <a:ea typeface="ＭＳ Ｐゴシック" charset="0"/>
              </a:rPr>
              <a:t>Number of node identifiers in a range of </a:t>
            </a:r>
          </a:p>
          <a:p>
            <a:pPr lvl="1">
              <a:lnSpc>
                <a:spcPct val="120000"/>
              </a:lnSpc>
              <a:buNone/>
            </a:pPr>
            <a:r>
              <a:rPr lang="en-US" sz="3300" dirty="0">
                <a:latin typeface="Times New Roman" charset="0"/>
                <a:ea typeface="ＭＳ Ｐゴシック" charset="0"/>
              </a:rPr>
              <a:t>	is </a:t>
            </a:r>
            <a:r>
              <a:rPr lang="en-US" sz="3300" i="1" dirty="0">
                <a:latin typeface="Times New Roman" charset="0"/>
                <a:ea typeface="ＭＳ Ｐゴシック" charset="0"/>
              </a:rPr>
              <a:t>O(log(N))</a:t>
            </a:r>
            <a:r>
              <a:rPr lang="en-US" sz="3300" dirty="0">
                <a:latin typeface="Times New Roman" charset="0"/>
                <a:ea typeface="ＭＳ Ｐゴシック" charset="0"/>
              </a:rPr>
              <a:t> with high probability (why? SHA-1</a:t>
            </a:r>
            <a:r>
              <a:rPr lang="en-US" sz="3300" dirty="0" smtClean="0">
                <a:latin typeface="Times New Roman" charset="0"/>
                <a:ea typeface="ＭＳ Ｐゴシック" charset="0"/>
              </a:rPr>
              <a:t>! </a:t>
            </a:r>
            <a:r>
              <a:rPr lang="en-US" sz="3300" dirty="0">
                <a:latin typeface="Times New Roman" charset="0"/>
                <a:ea typeface="ＭＳ Ｐゴシック" charset="0"/>
              </a:rPr>
              <a:t>a</a:t>
            </a:r>
            <a:r>
              <a:rPr lang="en-US" sz="3300" dirty="0" smtClean="0">
                <a:latin typeface="Times New Roman" charset="0"/>
                <a:ea typeface="ＭＳ Ｐゴシック" charset="0"/>
              </a:rPr>
              <a:t>nd “Balls and Bins”)</a:t>
            </a:r>
            <a:endParaRPr lang="en-US" sz="3300" dirty="0">
              <a:latin typeface="Times New Roman" charset="0"/>
              <a:ea typeface="ＭＳ Ｐゴシック" charset="0"/>
            </a:endParaRPr>
          </a:p>
          <a:p>
            <a:pPr lvl="1">
              <a:lnSpc>
                <a:spcPct val="120000"/>
              </a:lnSpc>
              <a:buNone/>
            </a:pPr>
            <a:r>
              <a:rPr lang="en-US" sz="3300" dirty="0">
                <a:latin typeface="Times New Roman" charset="0"/>
                <a:ea typeface="ＭＳ Ｐゴシック" charset="0"/>
              </a:rPr>
              <a:t>	So using </a:t>
            </a:r>
            <a:r>
              <a:rPr lang="en-US" sz="3300" i="1" dirty="0">
                <a:latin typeface="Times New Roman" charset="0"/>
                <a:ea typeface="ＭＳ Ｐゴシック" charset="0"/>
              </a:rPr>
              <a:t>successor</a:t>
            </a:r>
            <a:r>
              <a:rPr lang="en-US" sz="3300" dirty="0">
                <a:latin typeface="Times New Roman" charset="0"/>
                <a:ea typeface="ＭＳ Ｐゴシック" charset="0"/>
              </a:rPr>
              <a:t>s in that range will be </a:t>
            </a:r>
            <a:r>
              <a:rPr lang="en-US" sz="3300" dirty="0" smtClean="0">
                <a:latin typeface="Times New Roman" charset="0"/>
                <a:ea typeface="ＭＳ Ｐゴシック" charset="0"/>
              </a:rPr>
              <a:t>ok</a:t>
            </a:r>
            <a:r>
              <a:rPr lang="en-US" sz="3300" i="1" dirty="0" smtClean="0">
                <a:latin typeface="Times New Roman" charset="0"/>
                <a:ea typeface="ＭＳ Ｐゴシック" charset="0"/>
              </a:rPr>
              <a:t>, </a:t>
            </a:r>
            <a:r>
              <a:rPr lang="en-US" sz="3300" dirty="0" smtClean="0">
                <a:latin typeface="Times New Roman" charset="0"/>
                <a:ea typeface="ＭＳ Ｐゴシック" charset="0"/>
              </a:rPr>
              <a:t>using another </a:t>
            </a:r>
            <a:r>
              <a:rPr lang="en-US" sz="3300" i="1" dirty="0" smtClean="0">
                <a:latin typeface="Times New Roman" charset="0"/>
                <a:ea typeface="ＭＳ Ｐゴシック" charset="0"/>
              </a:rPr>
              <a:t>O(log(N)) </a:t>
            </a:r>
            <a:r>
              <a:rPr lang="en-US" sz="3300" dirty="0" smtClean="0">
                <a:latin typeface="Times New Roman" charset="0"/>
                <a:ea typeface="ＭＳ Ｐゴシック" charset="0"/>
              </a:rPr>
              <a:t>hops</a:t>
            </a:r>
            <a:endParaRPr lang="en-US" sz="3300" i="1" dirty="0">
              <a:latin typeface="Times New Roman" charset="0"/>
              <a:ea typeface="ＭＳ Ｐゴシック" charset="0"/>
            </a:endParaRPr>
          </a:p>
          <a:p>
            <a:pPr>
              <a:lnSpc>
                <a:spcPct val="120000"/>
              </a:lnSpc>
            </a:pPr>
            <a:endParaRPr lang="en-US" dirty="0"/>
          </a:p>
        </p:txBody>
      </p:sp>
      <p:sp>
        <p:nvSpPr>
          <p:cNvPr id="5" name="Oval 7"/>
          <p:cNvSpPr>
            <a:spLocks noChangeArrowheads="1"/>
          </p:cNvSpPr>
          <p:nvPr/>
        </p:nvSpPr>
        <p:spPr bwMode="auto">
          <a:xfrm>
            <a:off x="5791200" y="1789113"/>
            <a:ext cx="1522413" cy="1509712"/>
          </a:xfrm>
          <a:prstGeom prst="ellips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Freeform 8"/>
          <p:cNvSpPr>
            <a:spLocks/>
          </p:cNvSpPr>
          <p:nvPr/>
        </p:nvSpPr>
        <p:spPr bwMode="auto">
          <a:xfrm>
            <a:off x="6530975" y="1752600"/>
            <a:ext cx="708025" cy="708025"/>
          </a:xfrm>
          <a:custGeom>
            <a:avLst/>
            <a:gdLst>
              <a:gd name="T0" fmla="*/ 2147483647 w 448"/>
              <a:gd name="T1" fmla="*/ 0 h 720"/>
              <a:gd name="T2" fmla="*/ 2147483647 w 448"/>
              <a:gd name="T3" fmla="*/ 2147483647 h 720"/>
              <a:gd name="T4" fmla="*/ 2147483647 w 448"/>
              <a:gd name="T5" fmla="*/ 2147483647 h 720"/>
              <a:gd name="T6" fmla="*/ 2147483647 w 448"/>
              <a:gd name="T7" fmla="*/ 2147483647 h 720"/>
              <a:gd name="T8" fmla="*/ 0 60000 65536"/>
              <a:gd name="T9" fmla="*/ 0 60000 65536"/>
              <a:gd name="T10" fmla="*/ 0 60000 65536"/>
              <a:gd name="T11" fmla="*/ 0 60000 65536"/>
              <a:gd name="T12" fmla="*/ 0 w 448"/>
              <a:gd name="T13" fmla="*/ 0 h 720"/>
              <a:gd name="T14" fmla="*/ 448 w 448"/>
              <a:gd name="T15" fmla="*/ 720 h 72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448" h="720">
                <a:moveTo>
                  <a:pt x="64" y="0"/>
                </a:moveTo>
                <a:cubicBezTo>
                  <a:pt x="32" y="72"/>
                  <a:pt x="0" y="144"/>
                  <a:pt x="16" y="240"/>
                </a:cubicBezTo>
                <a:cubicBezTo>
                  <a:pt x="32" y="336"/>
                  <a:pt x="88" y="496"/>
                  <a:pt x="160" y="576"/>
                </a:cubicBezTo>
                <a:cubicBezTo>
                  <a:pt x="232" y="656"/>
                  <a:pt x="400" y="696"/>
                  <a:pt x="448" y="720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" name="Freeform 9"/>
          <p:cNvSpPr>
            <a:spLocks/>
          </p:cNvSpPr>
          <p:nvPr/>
        </p:nvSpPr>
        <p:spPr bwMode="auto">
          <a:xfrm rot="20695049">
            <a:off x="6751638" y="1751013"/>
            <a:ext cx="101600" cy="1457325"/>
          </a:xfrm>
          <a:custGeom>
            <a:avLst/>
            <a:gdLst>
              <a:gd name="T0" fmla="*/ 2147483647 w 448"/>
              <a:gd name="T1" fmla="*/ 0 h 720"/>
              <a:gd name="T2" fmla="*/ 2147483647 w 448"/>
              <a:gd name="T3" fmla="*/ 2147483647 h 720"/>
              <a:gd name="T4" fmla="*/ 2147483647 w 448"/>
              <a:gd name="T5" fmla="*/ 2147483647 h 720"/>
              <a:gd name="T6" fmla="*/ 2147483647 w 448"/>
              <a:gd name="T7" fmla="*/ 2147483647 h 720"/>
              <a:gd name="T8" fmla="*/ 0 60000 65536"/>
              <a:gd name="T9" fmla="*/ 0 60000 65536"/>
              <a:gd name="T10" fmla="*/ 0 60000 65536"/>
              <a:gd name="T11" fmla="*/ 0 60000 65536"/>
              <a:gd name="T12" fmla="*/ 0 w 448"/>
              <a:gd name="T13" fmla="*/ 0 h 720"/>
              <a:gd name="T14" fmla="*/ 448 w 448"/>
              <a:gd name="T15" fmla="*/ 720 h 72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448" h="720">
                <a:moveTo>
                  <a:pt x="64" y="0"/>
                </a:moveTo>
                <a:cubicBezTo>
                  <a:pt x="32" y="72"/>
                  <a:pt x="0" y="144"/>
                  <a:pt x="16" y="240"/>
                </a:cubicBezTo>
                <a:cubicBezTo>
                  <a:pt x="32" y="336"/>
                  <a:pt x="88" y="496"/>
                  <a:pt x="160" y="576"/>
                </a:cubicBezTo>
                <a:cubicBezTo>
                  <a:pt x="232" y="656"/>
                  <a:pt x="400" y="696"/>
                  <a:pt x="448" y="720"/>
                </a:cubicBezTo>
              </a:path>
            </a:pathLst>
          </a:cu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" name="Text Box 11"/>
          <p:cNvSpPr txBox="1">
            <a:spLocks noChangeArrowheads="1"/>
          </p:cNvSpPr>
          <p:nvPr/>
        </p:nvSpPr>
        <p:spPr bwMode="auto">
          <a:xfrm>
            <a:off x="7620000" y="2460625"/>
            <a:ext cx="13096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Next hop</a:t>
            </a:r>
          </a:p>
        </p:txBody>
      </p:sp>
      <p:sp>
        <p:nvSpPr>
          <p:cNvPr id="9" name="Text Box 12"/>
          <p:cNvSpPr txBox="1">
            <a:spLocks noChangeArrowheads="1"/>
          </p:cNvSpPr>
          <p:nvPr/>
        </p:nvSpPr>
        <p:spPr bwMode="auto">
          <a:xfrm>
            <a:off x="6781800" y="3222625"/>
            <a:ext cx="692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Key</a:t>
            </a:r>
          </a:p>
        </p:txBody>
      </p:sp>
      <p:sp>
        <p:nvSpPr>
          <p:cNvPr id="10" name="AutoShape 13"/>
          <p:cNvSpPr>
            <a:spLocks/>
          </p:cNvSpPr>
          <p:nvPr/>
        </p:nvSpPr>
        <p:spPr bwMode="auto">
          <a:xfrm>
            <a:off x="7391400" y="2536825"/>
            <a:ext cx="152400" cy="609600"/>
          </a:xfrm>
          <a:prstGeom prst="rightBrace">
            <a:avLst>
              <a:gd name="adj1" fmla="val 33333"/>
              <a:gd name="adj2" fmla="val 39236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" name="Text Box 10"/>
          <p:cNvSpPr txBox="1">
            <a:spLocks noChangeArrowheads="1"/>
          </p:cNvSpPr>
          <p:nvPr/>
        </p:nvSpPr>
        <p:spPr bwMode="auto">
          <a:xfrm>
            <a:off x="6858794" y="1523999"/>
            <a:ext cx="776287" cy="4572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r>
              <a:rPr lang="en-US" dirty="0"/>
              <a:t>Here</a:t>
            </a:r>
          </a:p>
        </p:txBody>
      </p:sp>
      <p:graphicFrame>
        <p:nvGraphicFramePr>
          <p:cNvPr id="12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89321745"/>
              </p:ext>
            </p:extLst>
          </p:nvPr>
        </p:nvGraphicFramePr>
        <p:xfrm>
          <a:off x="2310606" y="4191000"/>
          <a:ext cx="2657475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531" name="Equation" r:id="rId4" imgW="1181100" imgH="203200" progId="Equation.3">
                  <p:embed/>
                </p:oleObj>
              </mc:Choice>
              <mc:Fallback>
                <p:oleObj name="Equation" r:id="rId4" imgW="1181100" imgH="203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10606" y="4191000"/>
                        <a:ext cx="2657475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0178995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Analysis (contd.)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sz="3900" i="1" dirty="0">
                <a:latin typeface="Times New Roman" charset="0"/>
                <a:ea typeface="ＭＳ Ｐゴシック" charset="0"/>
              </a:rPr>
              <a:t>O(log(N)) </a:t>
            </a:r>
            <a:r>
              <a:rPr lang="en-US" sz="3900" dirty="0">
                <a:latin typeface="Times New Roman" charset="0"/>
                <a:ea typeface="ＭＳ Ｐゴシック" charset="0"/>
              </a:rPr>
              <a:t>search time holds for file insertions too (in general for </a:t>
            </a:r>
            <a:r>
              <a:rPr lang="en-US" sz="3900" i="1" dirty="0">
                <a:solidFill>
                  <a:srgbClr val="FF0000"/>
                </a:solidFill>
                <a:latin typeface="Times New Roman" charset="0"/>
                <a:ea typeface="ＭＳ Ｐゴシック" charset="0"/>
              </a:rPr>
              <a:t>routing</a:t>
            </a:r>
            <a:r>
              <a:rPr lang="en-US" sz="3900" i="1" dirty="0">
                <a:latin typeface="Times New Roman" charset="0"/>
                <a:ea typeface="ＭＳ Ｐゴシック" charset="0"/>
              </a:rPr>
              <a:t> to any key</a:t>
            </a:r>
            <a:r>
              <a:rPr lang="en-US" sz="3900" dirty="0">
                <a:latin typeface="Times New Roman" charset="0"/>
                <a:ea typeface="ＭＳ Ｐゴシック" charset="0"/>
              </a:rPr>
              <a:t>)</a:t>
            </a:r>
          </a:p>
          <a:p>
            <a:pPr lvl="1"/>
            <a:r>
              <a:rPr lang="ja-JP" altLang="en-US" sz="3300" dirty="0">
                <a:latin typeface="Times New Roman" charset="0"/>
                <a:ea typeface="ＭＳ Ｐゴシック" charset="0"/>
              </a:rPr>
              <a:t>“</a:t>
            </a:r>
            <a:r>
              <a:rPr lang="en-US" altLang="ja-JP" sz="3300" dirty="0">
                <a:latin typeface="Times New Roman" charset="0"/>
                <a:ea typeface="ＭＳ Ｐゴシック" charset="0"/>
              </a:rPr>
              <a:t>Routing</a:t>
            </a:r>
            <a:r>
              <a:rPr lang="ja-JP" altLang="en-US" sz="3300" dirty="0">
                <a:latin typeface="Times New Roman" charset="0"/>
                <a:ea typeface="ＭＳ Ｐゴシック" charset="0"/>
              </a:rPr>
              <a:t>”</a:t>
            </a:r>
            <a:r>
              <a:rPr lang="en-US" altLang="ja-JP" sz="3300" dirty="0">
                <a:latin typeface="Times New Roman" charset="0"/>
                <a:ea typeface="ＭＳ Ｐゴシック" charset="0"/>
              </a:rPr>
              <a:t> can thus be used as a </a:t>
            </a:r>
            <a:r>
              <a:rPr lang="en-US" altLang="ja-JP" sz="3300" dirty="0">
                <a:solidFill>
                  <a:srgbClr val="FF0000"/>
                </a:solidFill>
                <a:latin typeface="Times New Roman" charset="0"/>
                <a:ea typeface="ＭＳ Ｐゴシック" charset="0"/>
              </a:rPr>
              <a:t>building block</a:t>
            </a:r>
            <a:r>
              <a:rPr lang="en-US" altLang="ja-JP" sz="3300" dirty="0">
                <a:latin typeface="Times New Roman" charset="0"/>
                <a:ea typeface="ＭＳ Ｐゴシック" charset="0"/>
              </a:rPr>
              <a:t> for</a:t>
            </a:r>
          </a:p>
          <a:p>
            <a:pPr lvl="2"/>
            <a:r>
              <a:rPr lang="en-US" sz="2800" dirty="0">
                <a:latin typeface="Times New Roman" charset="0"/>
                <a:ea typeface="ＭＳ Ｐゴシック" charset="0"/>
              </a:rPr>
              <a:t>All operations: insert, lookup, delete</a:t>
            </a:r>
          </a:p>
          <a:p>
            <a:r>
              <a:rPr lang="en-US" sz="3900" i="1" dirty="0">
                <a:latin typeface="Times New Roman" charset="0"/>
                <a:ea typeface="ＭＳ Ｐゴシック" charset="0"/>
              </a:rPr>
              <a:t>O(log(N)) </a:t>
            </a:r>
            <a:r>
              <a:rPr lang="en-US" sz="3900" dirty="0">
                <a:latin typeface="Times New Roman" charset="0"/>
                <a:ea typeface="ＭＳ Ｐゴシック" charset="0"/>
              </a:rPr>
              <a:t>time true only if finger and successor entries correct</a:t>
            </a:r>
          </a:p>
          <a:p>
            <a:r>
              <a:rPr lang="en-US" sz="3900" dirty="0">
                <a:latin typeface="Times New Roman" charset="0"/>
                <a:ea typeface="ＭＳ Ｐゴシック" charset="0"/>
              </a:rPr>
              <a:t>When might these entries be wrong?</a:t>
            </a:r>
          </a:p>
          <a:p>
            <a:pPr lvl="1"/>
            <a:r>
              <a:rPr lang="en-US" sz="3300" dirty="0">
                <a:latin typeface="Times New Roman" charset="0"/>
                <a:ea typeface="ＭＳ Ｐゴシック" charset="0"/>
              </a:rPr>
              <a:t>When you have failures</a:t>
            </a:r>
          </a:p>
          <a:p>
            <a:pPr lvl="1"/>
            <a:endParaRPr lang="en-US" sz="3300" i="1" dirty="0">
              <a:latin typeface="Times New Roman" charset="0"/>
              <a:ea typeface="ＭＳ Ｐゴシック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98563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910681" y="3962400"/>
            <a:ext cx="6260047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Rest of the slides are for </a:t>
            </a:r>
            <a:r>
              <a:rPr lang="en-US" dirty="0" smtClean="0"/>
              <a:t>recommended reading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725204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Search under peer failures</a:t>
            </a:r>
          </a:p>
        </p:txBody>
      </p:sp>
      <p:sp>
        <p:nvSpPr>
          <p:cNvPr id="7" name="Oval 3"/>
          <p:cNvSpPr>
            <a:spLocks noChangeArrowheads="1"/>
          </p:cNvSpPr>
          <p:nvPr/>
        </p:nvSpPr>
        <p:spPr bwMode="auto">
          <a:xfrm>
            <a:off x="2897191" y="2528891"/>
            <a:ext cx="3427411" cy="3427413"/>
          </a:xfrm>
          <a:prstGeom prst="ellips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lIns="91435" tIns="45718" rIns="91435" bIns="45718" anchor="ctr"/>
          <a:lstStyle/>
          <a:p>
            <a:endParaRPr lang="en-US"/>
          </a:p>
        </p:txBody>
      </p:sp>
      <p:sp>
        <p:nvSpPr>
          <p:cNvPr id="8" name="Text Box 4"/>
          <p:cNvSpPr txBox="1">
            <a:spLocks noChangeArrowheads="1"/>
          </p:cNvSpPr>
          <p:nvPr/>
        </p:nvSpPr>
        <p:spPr bwMode="auto">
          <a:xfrm>
            <a:off x="2590800" y="5424490"/>
            <a:ext cx="749264" cy="461661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lIns="91435" tIns="45718" rIns="91435" bIns="4571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9pPr>
          </a:lstStyle>
          <a:p>
            <a:r>
              <a:rPr lang="en-US">
                <a:solidFill>
                  <a:schemeClr val="accent2"/>
                </a:solidFill>
                <a:latin typeface="Helvetica" charset="0"/>
              </a:rPr>
              <a:t>N80</a:t>
            </a:r>
          </a:p>
        </p:txBody>
      </p:sp>
      <p:sp>
        <p:nvSpPr>
          <p:cNvPr id="9" name="Text Box 5"/>
          <p:cNvSpPr txBox="1">
            <a:spLocks noChangeArrowheads="1"/>
          </p:cNvSpPr>
          <p:nvPr/>
        </p:nvSpPr>
        <p:spPr bwMode="auto">
          <a:xfrm>
            <a:off x="4463057" y="2088508"/>
            <a:ext cx="338544" cy="4616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5" tIns="45718" rIns="91435" bIns="45718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9pPr>
          </a:lstStyle>
          <a:p>
            <a:pPr algn="ctr"/>
            <a:r>
              <a:rPr lang="en-US"/>
              <a:t>0</a:t>
            </a:r>
          </a:p>
        </p:txBody>
      </p:sp>
      <p:sp>
        <p:nvSpPr>
          <p:cNvPr id="10" name="Text Box 6"/>
          <p:cNvSpPr txBox="1">
            <a:spLocks noChangeArrowheads="1"/>
          </p:cNvSpPr>
          <p:nvPr/>
        </p:nvSpPr>
        <p:spPr bwMode="auto">
          <a:xfrm>
            <a:off x="669928" y="1946276"/>
            <a:ext cx="1385656" cy="4616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5" tIns="45718" rIns="91435" bIns="4571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9pPr>
          </a:lstStyle>
          <a:p>
            <a:pPr eaLnBrk="1" hangingPunct="1"/>
            <a:r>
              <a:rPr lang="en-US"/>
              <a:t>Say </a:t>
            </a:r>
            <a:r>
              <a:rPr lang="en-US" i="1"/>
              <a:t>m=7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6408739" y="4038600"/>
            <a:ext cx="749264" cy="461661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lIns="91435" tIns="45718" rIns="91435" bIns="4571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9pPr>
          </a:lstStyle>
          <a:p>
            <a:r>
              <a:rPr lang="en-US">
                <a:solidFill>
                  <a:schemeClr val="accent2"/>
                </a:solidFill>
                <a:latin typeface="Helvetica" charset="0"/>
              </a:rPr>
              <a:t>N32</a:t>
            </a:r>
          </a:p>
        </p:txBody>
      </p:sp>
      <p:sp>
        <p:nvSpPr>
          <p:cNvPr id="12" name="Text Box 8"/>
          <p:cNvSpPr txBox="1">
            <a:spLocks noChangeArrowheads="1"/>
          </p:cNvSpPr>
          <p:nvPr/>
        </p:nvSpPr>
        <p:spPr bwMode="auto">
          <a:xfrm>
            <a:off x="5816600" y="5400675"/>
            <a:ext cx="749264" cy="461661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lIns="91435" tIns="45718" rIns="91435" bIns="4571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9pPr>
          </a:lstStyle>
          <a:p>
            <a:r>
              <a:rPr lang="en-US">
                <a:solidFill>
                  <a:schemeClr val="accent2"/>
                </a:solidFill>
                <a:latin typeface="Helvetica" charset="0"/>
              </a:rPr>
              <a:t>N45</a:t>
            </a:r>
          </a:p>
        </p:txBody>
      </p:sp>
      <p:sp>
        <p:nvSpPr>
          <p:cNvPr id="13" name="Text Box 9"/>
          <p:cNvSpPr txBox="1">
            <a:spLocks noChangeArrowheads="1"/>
          </p:cNvSpPr>
          <p:nvPr/>
        </p:nvSpPr>
        <p:spPr bwMode="auto">
          <a:xfrm>
            <a:off x="4891881" y="6027007"/>
            <a:ext cx="2939166" cy="8309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5" tIns="45718" rIns="91435" bIns="4571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9pPr>
          </a:lstStyle>
          <a:p>
            <a:r>
              <a:rPr lang="en-US" dirty="0">
                <a:latin typeface="Helvetica" charset="0"/>
              </a:rPr>
              <a:t>File </a:t>
            </a:r>
            <a:r>
              <a:rPr lang="en-US" sz="1500" dirty="0" err="1"/>
              <a:t>cnn.com</a:t>
            </a:r>
            <a:r>
              <a:rPr lang="en-US" sz="1500" dirty="0"/>
              <a:t>/</a:t>
            </a:r>
            <a:r>
              <a:rPr lang="en-US" sz="1500" dirty="0" err="1"/>
              <a:t>index.html</a:t>
            </a:r>
            <a:r>
              <a:rPr lang="en-US" dirty="0">
                <a:latin typeface="Helvetica" charset="0"/>
              </a:rPr>
              <a:t> with </a:t>
            </a:r>
          </a:p>
          <a:p>
            <a:r>
              <a:rPr lang="en-US" dirty="0">
                <a:latin typeface="Helvetica" charset="0"/>
              </a:rPr>
              <a:t>key </a:t>
            </a:r>
            <a:r>
              <a:rPr lang="en-US" dirty="0">
                <a:solidFill>
                  <a:srgbClr val="00BE00"/>
                </a:solidFill>
                <a:latin typeface="Helvetica" charset="0"/>
              </a:rPr>
              <a:t>K42 </a:t>
            </a:r>
            <a:r>
              <a:rPr lang="en-US" dirty="0">
                <a:latin typeface="Helvetica" charset="0"/>
              </a:rPr>
              <a:t>stored here</a:t>
            </a:r>
          </a:p>
        </p:txBody>
      </p:sp>
      <p:sp>
        <p:nvSpPr>
          <p:cNvPr id="14" name="Line 10"/>
          <p:cNvSpPr>
            <a:spLocks noChangeShapeType="1"/>
          </p:cNvSpPr>
          <p:nvPr/>
        </p:nvSpPr>
        <p:spPr bwMode="auto">
          <a:xfrm>
            <a:off x="6553200" y="5410200"/>
            <a:ext cx="6096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lIns="91435" tIns="45718" rIns="91435" bIns="45718"/>
          <a:lstStyle/>
          <a:p>
            <a:endParaRPr lang="en-US"/>
          </a:p>
        </p:txBody>
      </p:sp>
      <p:sp>
        <p:nvSpPr>
          <p:cNvPr id="16" name="AutoShape 12"/>
          <p:cNvSpPr>
            <a:spLocks noChangeArrowheads="1"/>
          </p:cNvSpPr>
          <p:nvPr/>
        </p:nvSpPr>
        <p:spPr bwMode="auto">
          <a:xfrm>
            <a:off x="0" y="4038600"/>
            <a:ext cx="2819400" cy="1143000"/>
          </a:xfrm>
          <a:prstGeom prst="cloudCallout">
            <a:avLst>
              <a:gd name="adj1" fmla="val 38005"/>
              <a:gd name="adj2" fmla="val 68611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lIns="91435" tIns="45718" rIns="91435" bIns="45718"/>
          <a:lstStyle/>
          <a:p>
            <a:pPr algn="ctr"/>
            <a:endParaRPr lang="en-US"/>
          </a:p>
        </p:txBody>
      </p:sp>
      <p:sp>
        <p:nvSpPr>
          <p:cNvPr id="17" name="Line 13"/>
          <p:cNvSpPr>
            <a:spLocks noChangeShapeType="1"/>
          </p:cNvSpPr>
          <p:nvPr/>
        </p:nvSpPr>
        <p:spPr bwMode="auto">
          <a:xfrm flipV="1">
            <a:off x="3352800" y="3048000"/>
            <a:ext cx="2438400" cy="2362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lIns="91435" tIns="45718" rIns="91435" bIns="45718"/>
          <a:lstStyle/>
          <a:p>
            <a:endParaRPr lang="en-US"/>
          </a:p>
        </p:txBody>
      </p:sp>
      <p:sp>
        <p:nvSpPr>
          <p:cNvPr id="18" name="Freeform 14"/>
          <p:cNvSpPr>
            <a:spLocks/>
          </p:cNvSpPr>
          <p:nvPr/>
        </p:nvSpPr>
        <p:spPr bwMode="auto">
          <a:xfrm>
            <a:off x="5689600" y="3124200"/>
            <a:ext cx="635000" cy="1143000"/>
          </a:xfrm>
          <a:custGeom>
            <a:avLst/>
            <a:gdLst>
              <a:gd name="T0" fmla="*/ 2147483647 w 448"/>
              <a:gd name="T1" fmla="*/ 0 h 720"/>
              <a:gd name="T2" fmla="*/ 2147483647 w 448"/>
              <a:gd name="T3" fmla="*/ 2147483647 h 720"/>
              <a:gd name="T4" fmla="*/ 2147483647 w 448"/>
              <a:gd name="T5" fmla="*/ 2147483647 h 720"/>
              <a:gd name="T6" fmla="*/ 2147483647 w 448"/>
              <a:gd name="T7" fmla="*/ 2147483647 h 720"/>
              <a:gd name="T8" fmla="*/ 0 60000 65536"/>
              <a:gd name="T9" fmla="*/ 0 60000 65536"/>
              <a:gd name="T10" fmla="*/ 0 60000 65536"/>
              <a:gd name="T11" fmla="*/ 0 60000 65536"/>
              <a:gd name="T12" fmla="*/ 0 w 448"/>
              <a:gd name="T13" fmla="*/ 0 h 720"/>
              <a:gd name="T14" fmla="*/ 448 w 448"/>
              <a:gd name="T15" fmla="*/ 720 h 72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448" h="720">
                <a:moveTo>
                  <a:pt x="64" y="0"/>
                </a:moveTo>
                <a:cubicBezTo>
                  <a:pt x="32" y="72"/>
                  <a:pt x="0" y="144"/>
                  <a:pt x="16" y="240"/>
                </a:cubicBezTo>
                <a:cubicBezTo>
                  <a:pt x="32" y="336"/>
                  <a:pt x="88" y="496"/>
                  <a:pt x="160" y="576"/>
                </a:cubicBezTo>
                <a:cubicBezTo>
                  <a:pt x="232" y="656"/>
                  <a:pt x="400" y="696"/>
                  <a:pt x="448" y="720"/>
                </a:cubicBezTo>
              </a:path>
            </a:pathLst>
          </a:custGeom>
          <a:noFill/>
          <a:ln w="9525">
            <a:solidFill>
              <a:schemeClr val="tx1"/>
            </a:solidFill>
            <a:prstDash val="dash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lIns="91435" tIns="45718" rIns="91435" bIns="45718"/>
          <a:lstStyle/>
          <a:p>
            <a:endParaRPr lang="en-US"/>
          </a:p>
        </p:txBody>
      </p:sp>
      <p:sp>
        <p:nvSpPr>
          <p:cNvPr id="19" name="Freeform 15"/>
          <p:cNvSpPr>
            <a:spLocks/>
          </p:cNvSpPr>
          <p:nvPr/>
        </p:nvSpPr>
        <p:spPr bwMode="auto">
          <a:xfrm>
            <a:off x="5676901" y="4267200"/>
            <a:ext cx="647700" cy="1066800"/>
          </a:xfrm>
          <a:custGeom>
            <a:avLst/>
            <a:gdLst>
              <a:gd name="T0" fmla="*/ 2147483647 w 456"/>
              <a:gd name="T1" fmla="*/ 2147483647 h 584"/>
              <a:gd name="T2" fmla="*/ 2147483647 w 456"/>
              <a:gd name="T3" fmla="*/ 2147483647 h 584"/>
              <a:gd name="T4" fmla="*/ 2147483647 w 456"/>
              <a:gd name="T5" fmla="*/ 2147483647 h 584"/>
              <a:gd name="T6" fmla="*/ 2147483647 w 456"/>
              <a:gd name="T7" fmla="*/ 2147483647 h 584"/>
              <a:gd name="T8" fmla="*/ 0 60000 65536"/>
              <a:gd name="T9" fmla="*/ 0 60000 65536"/>
              <a:gd name="T10" fmla="*/ 0 60000 65536"/>
              <a:gd name="T11" fmla="*/ 0 60000 65536"/>
              <a:gd name="T12" fmla="*/ 0 w 456"/>
              <a:gd name="T13" fmla="*/ 0 h 584"/>
              <a:gd name="T14" fmla="*/ 456 w 456"/>
              <a:gd name="T15" fmla="*/ 584 h 584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456" h="584">
                <a:moveTo>
                  <a:pt x="456" y="8"/>
                </a:moveTo>
                <a:cubicBezTo>
                  <a:pt x="372" y="4"/>
                  <a:pt x="288" y="0"/>
                  <a:pt x="216" y="56"/>
                </a:cubicBezTo>
                <a:cubicBezTo>
                  <a:pt x="144" y="112"/>
                  <a:pt x="48" y="256"/>
                  <a:pt x="24" y="344"/>
                </a:cubicBezTo>
                <a:cubicBezTo>
                  <a:pt x="0" y="432"/>
                  <a:pt x="36" y="508"/>
                  <a:pt x="72" y="584"/>
                </a:cubicBezTo>
              </a:path>
            </a:pathLst>
          </a:custGeom>
          <a:noFill/>
          <a:ln w="9525">
            <a:solidFill>
              <a:schemeClr val="tx1"/>
            </a:solidFill>
            <a:prstDash val="dash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lIns="91435" tIns="45718" rIns="91435" bIns="45718"/>
          <a:lstStyle/>
          <a:p>
            <a:endParaRPr lang="en-US"/>
          </a:p>
        </p:txBody>
      </p:sp>
      <p:sp>
        <p:nvSpPr>
          <p:cNvPr id="20" name="Text Box 16"/>
          <p:cNvSpPr txBox="1">
            <a:spLocks noChangeArrowheads="1"/>
          </p:cNvSpPr>
          <p:nvPr/>
        </p:nvSpPr>
        <p:spPr bwMode="auto">
          <a:xfrm>
            <a:off x="6400803" y="3657600"/>
            <a:ext cx="800209" cy="11079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5" tIns="45718" rIns="91435" bIns="4571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9pPr>
          </a:lstStyle>
          <a:p>
            <a:pPr eaLnBrk="1" hangingPunct="1"/>
            <a:r>
              <a:rPr lang="en-US" sz="6600">
                <a:solidFill>
                  <a:srgbClr val="FF0000"/>
                </a:solidFill>
              </a:rPr>
              <a:t>X</a:t>
            </a:r>
          </a:p>
        </p:txBody>
      </p:sp>
      <p:sp>
        <p:nvSpPr>
          <p:cNvPr id="21" name="Text Box 17"/>
          <p:cNvSpPr txBox="1">
            <a:spLocks noChangeArrowheads="1"/>
          </p:cNvSpPr>
          <p:nvPr/>
        </p:nvSpPr>
        <p:spPr bwMode="auto">
          <a:xfrm>
            <a:off x="5591178" y="3567112"/>
            <a:ext cx="406922" cy="4616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5" tIns="45718" rIns="91435" bIns="4571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9pPr>
          </a:lstStyle>
          <a:p>
            <a:pPr eaLnBrk="1" hangingPunct="1"/>
            <a:r>
              <a:rPr lang="en-US"/>
              <a:t>X</a:t>
            </a:r>
          </a:p>
        </p:txBody>
      </p:sp>
      <p:sp>
        <p:nvSpPr>
          <p:cNvPr id="22" name="Text Box 18"/>
          <p:cNvSpPr txBox="1">
            <a:spLocks noChangeArrowheads="1"/>
          </p:cNvSpPr>
          <p:nvPr/>
        </p:nvSpPr>
        <p:spPr bwMode="auto">
          <a:xfrm>
            <a:off x="5641978" y="4384676"/>
            <a:ext cx="406922" cy="4616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5" tIns="45718" rIns="91435" bIns="4571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9pPr>
          </a:lstStyle>
          <a:p>
            <a:pPr eaLnBrk="1" hangingPunct="1"/>
            <a:r>
              <a:rPr lang="en-US"/>
              <a:t>X</a:t>
            </a:r>
          </a:p>
        </p:txBody>
      </p:sp>
      <p:sp>
        <p:nvSpPr>
          <p:cNvPr id="23" name="Text Box 19"/>
          <p:cNvSpPr txBox="1">
            <a:spLocks noChangeArrowheads="1"/>
          </p:cNvSpPr>
          <p:nvPr/>
        </p:nvSpPr>
        <p:spPr bwMode="auto">
          <a:xfrm>
            <a:off x="5501481" y="1752600"/>
            <a:ext cx="2595322" cy="64632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lIns="91435" tIns="45718" rIns="91435" bIns="4571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9pPr>
          </a:lstStyle>
          <a:p>
            <a:pPr algn="ctr" eaLnBrk="1" hangingPunct="1"/>
            <a:r>
              <a:rPr lang="en-US" sz="1800" dirty="0"/>
              <a:t>Lookup fails </a:t>
            </a:r>
          </a:p>
          <a:p>
            <a:pPr algn="ctr" eaLnBrk="1" hangingPunct="1"/>
            <a:r>
              <a:rPr lang="en-US" sz="1800" dirty="0"/>
              <a:t>(N16 does not know N45)</a:t>
            </a:r>
          </a:p>
        </p:txBody>
      </p:sp>
      <p:sp>
        <p:nvSpPr>
          <p:cNvPr id="24" name="Text Box 20"/>
          <p:cNvSpPr txBox="1">
            <a:spLocks noChangeArrowheads="1"/>
          </p:cNvSpPr>
          <p:nvPr/>
        </p:nvSpPr>
        <p:spPr bwMode="auto">
          <a:xfrm>
            <a:off x="2362200" y="2451101"/>
            <a:ext cx="897742" cy="461661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lIns="91435" tIns="45718" rIns="91435" bIns="4571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9pPr>
          </a:lstStyle>
          <a:p>
            <a:r>
              <a:rPr lang="en-US">
                <a:solidFill>
                  <a:schemeClr val="accent2"/>
                </a:solidFill>
                <a:latin typeface="Helvetica" charset="0"/>
              </a:rPr>
              <a:t>N112</a:t>
            </a:r>
          </a:p>
        </p:txBody>
      </p:sp>
      <p:sp>
        <p:nvSpPr>
          <p:cNvPr id="25" name="Text Box 21"/>
          <p:cNvSpPr txBox="1">
            <a:spLocks noChangeArrowheads="1"/>
          </p:cNvSpPr>
          <p:nvPr/>
        </p:nvSpPr>
        <p:spPr bwMode="auto">
          <a:xfrm>
            <a:off x="1981200" y="3581400"/>
            <a:ext cx="749264" cy="461661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lIns="91435" tIns="45718" rIns="91435" bIns="4571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9pPr>
          </a:lstStyle>
          <a:p>
            <a:r>
              <a:rPr lang="en-US">
                <a:solidFill>
                  <a:schemeClr val="accent2"/>
                </a:solidFill>
                <a:latin typeface="Helvetica" charset="0"/>
              </a:rPr>
              <a:t>N96</a:t>
            </a:r>
          </a:p>
        </p:txBody>
      </p:sp>
      <p:sp>
        <p:nvSpPr>
          <p:cNvPr id="26" name="Text Box 22"/>
          <p:cNvSpPr txBox="1">
            <a:spLocks noChangeArrowheads="1"/>
          </p:cNvSpPr>
          <p:nvPr/>
        </p:nvSpPr>
        <p:spPr bwMode="auto">
          <a:xfrm>
            <a:off x="5943600" y="2438400"/>
            <a:ext cx="749264" cy="461661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lIns="91435" tIns="45718" rIns="91435" bIns="4571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9pPr>
          </a:lstStyle>
          <a:p>
            <a:r>
              <a:rPr lang="en-US">
                <a:solidFill>
                  <a:schemeClr val="accent2"/>
                </a:solidFill>
                <a:latin typeface="Helvetica" charset="0"/>
              </a:rPr>
              <a:t>N16</a:t>
            </a:r>
          </a:p>
        </p:txBody>
      </p:sp>
      <p:sp>
        <p:nvSpPr>
          <p:cNvPr id="27" name="Text Box 23"/>
          <p:cNvSpPr txBox="1">
            <a:spLocks noChangeArrowheads="1"/>
          </p:cNvSpPr>
          <p:nvPr/>
        </p:nvSpPr>
        <p:spPr bwMode="auto">
          <a:xfrm>
            <a:off x="-17307" y="4114801"/>
            <a:ext cx="3022290" cy="8309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5" tIns="45718" rIns="91435" bIns="4571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9pPr>
          </a:lstStyle>
          <a:p>
            <a:pPr algn="ctr" eaLnBrk="1" hangingPunct="1"/>
            <a:r>
              <a:rPr lang="en-US"/>
              <a:t>Who has </a:t>
            </a:r>
            <a:r>
              <a:rPr lang="en-US" sz="1500"/>
              <a:t>cnn.com/index.html</a:t>
            </a:r>
            <a:r>
              <a:rPr lang="en-US"/>
              <a:t>?</a:t>
            </a:r>
          </a:p>
          <a:p>
            <a:pPr algn="ctr" eaLnBrk="1" hangingPunct="1"/>
            <a:r>
              <a:rPr lang="en-US"/>
              <a:t>(hashes to K42)</a:t>
            </a:r>
          </a:p>
        </p:txBody>
      </p:sp>
      <p:pic>
        <p:nvPicPr>
          <p:cNvPr id="28" name="Picture 2" descr="Y:\Graphics_Main\CSRA\CSRA-V-2013-8\development\PublicDomain_Clipart\sign-post-hi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6377" y="5206050"/>
            <a:ext cx="1375823" cy="13621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29" name="Picture 3" descr="Y:\Graphics_Main\CSRA\CSRA-V-2013-8\development\PublicDomain_Clipart\thinking-man-silhouette-hi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1362756" y="5815655"/>
            <a:ext cx="397896" cy="10736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49182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Napster Structure</a:t>
            </a:r>
          </a:p>
        </p:txBody>
      </p:sp>
      <p:grpSp>
        <p:nvGrpSpPr>
          <p:cNvPr id="166" name="Group 7"/>
          <p:cNvGrpSpPr>
            <a:grpSpLocks/>
          </p:cNvGrpSpPr>
          <p:nvPr/>
        </p:nvGrpSpPr>
        <p:grpSpPr bwMode="auto">
          <a:xfrm>
            <a:off x="2933541" y="3556001"/>
            <a:ext cx="373380" cy="461434"/>
            <a:chOff x="2256" y="1864"/>
            <a:chExt cx="336" cy="436"/>
          </a:xfrm>
        </p:grpSpPr>
        <p:sp>
          <p:nvSpPr>
            <p:cNvPr id="167" name="Oval 4"/>
            <p:cNvSpPr>
              <a:spLocks noChangeArrowheads="1"/>
            </p:cNvSpPr>
            <p:nvPr/>
          </p:nvSpPr>
          <p:spPr bwMode="auto">
            <a:xfrm>
              <a:off x="2256" y="1968"/>
              <a:ext cx="336" cy="288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68" name="Text Box 5"/>
            <p:cNvSpPr txBox="1">
              <a:spLocks noChangeArrowheads="1"/>
            </p:cNvSpPr>
            <p:nvPr/>
          </p:nvSpPr>
          <p:spPr bwMode="auto">
            <a:xfrm>
              <a:off x="2258" y="1864"/>
              <a:ext cx="320" cy="4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9pPr>
            </a:lstStyle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4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charset="0"/>
                  <a:ea typeface="ＭＳ Ｐゴシック" charset="0"/>
                  <a:cs typeface="ＭＳ Ｐゴシック" charset="0"/>
                </a:rPr>
                <a:t>S</a:t>
              </a:r>
            </a:p>
          </p:txBody>
        </p:sp>
      </p:grpSp>
      <p:grpSp>
        <p:nvGrpSpPr>
          <p:cNvPr id="169" name="Group 8"/>
          <p:cNvGrpSpPr>
            <a:grpSpLocks/>
          </p:cNvGrpSpPr>
          <p:nvPr/>
        </p:nvGrpSpPr>
        <p:grpSpPr bwMode="auto">
          <a:xfrm>
            <a:off x="3200239" y="4013201"/>
            <a:ext cx="396716" cy="461434"/>
            <a:chOff x="2256" y="1864"/>
            <a:chExt cx="357" cy="436"/>
          </a:xfrm>
        </p:grpSpPr>
        <p:sp>
          <p:nvSpPr>
            <p:cNvPr id="170" name="Oval 9"/>
            <p:cNvSpPr>
              <a:spLocks noChangeArrowheads="1"/>
            </p:cNvSpPr>
            <p:nvPr/>
          </p:nvSpPr>
          <p:spPr bwMode="auto">
            <a:xfrm>
              <a:off x="2256" y="1968"/>
              <a:ext cx="336" cy="288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71" name="Text Box 10"/>
            <p:cNvSpPr txBox="1">
              <a:spLocks noChangeArrowheads="1"/>
            </p:cNvSpPr>
            <p:nvPr/>
          </p:nvSpPr>
          <p:spPr bwMode="auto">
            <a:xfrm>
              <a:off x="2293" y="1864"/>
              <a:ext cx="320" cy="4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9pPr>
            </a:lstStyle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4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charset="0"/>
                  <a:ea typeface="ＭＳ Ｐゴシック" charset="0"/>
                  <a:cs typeface="ＭＳ Ｐゴシック" charset="0"/>
                </a:rPr>
                <a:t>S</a:t>
              </a:r>
            </a:p>
          </p:txBody>
        </p:sp>
      </p:grpSp>
      <p:grpSp>
        <p:nvGrpSpPr>
          <p:cNvPr id="172" name="Group 11"/>
          <p:cNvGrpSpPr>
            <a:grpSpLocks/>
          </p:cNvGrpSpPr>
          <p:nvPr/>
        </p:nvGrpSpPr>
        <p:grpSpPr bwMode="auto">
          <a:xfrm>
            <a:off x="3520281" y="3556001"/>
            <a:ext cx="373380" cy="461434"/>
            <a:chOff x="2256" y="1864"/>
            <a:chExt cx="336" cy="436"/>
          </a:xfrm>
        </p:grpSpPr>
        <p:sp>
          <p:nvSpPr>
            <p:cNvPr id="173" name="Oval 12"/>
            <p:cNvSpPr>
              <a:spLocks noChangeArrowheads="1"/>
            </p:cNvSpPr>
            <p:nvPr/>
          </p:nvSpPr>
          <p:spPr bwMode="auto">
            <a:xfrm>
              <a:off x="2256" y="1968"/>
              <a:ext cx="336" cy="288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74" name="Text Box 13"/>
            <p:cNvSpPr txBox="1">
              <a:spLocks noChangeArrowheads="1"/>
            </p:cNvSpPr>
            <p:nvPr/>
          </p:nvSpPr>
          <p:spPr bwMode="auto">
            <a:xfrm>
              <a:off x="2256" y="1864"/>
              <a:ext cx="320" cy="4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9pPr>
            </a:lstStyle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4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charset="0"/>
                  <a:ea typeface="ＭＳ Ｐゴシック" charset="0"/>
                  <a:cs typeface="ＭＳ Ｐゴシック" charset="0"/>
                </a:rPr>
                <a:t>S</a:t>
              </a:r>
            </a:p>
          </p:txBody>
        </p:sp>
      </p:grpSp>
      <p:grpSp>
        <p:nvGrpSpPr>
          <p:cNvPr id="175" name="Group 17"/>
          <p:cNvGrpSpPr>
            <a:grpSpLocks/>
          </p:cNvGrpSpPr>
          <p:nvPr/>
        </p:nvGrpSpPr>
        <p:grpSpPr bwMode="auto">
          <a:xfrm>
            <a:off x="2880202" y="5765801"/>
            <a:ext cx="381159" cy="461434"/>
            <a:chOff x="1584" y="3096"/>
            <a:chExt cx="343" cy="436"/>
          </a:xfrm>
        </p:grpSpPr>
        <p:sp>
          <p:nvSpPr>
            <p:cNvPr id="176" name="Oval 15"/>
            <p:cNvSpPr>
              <a:spLocks noChangeArrowheads="1"/>
            </p:cNvSpPr>
            <p:nvPr/>
          </p:nvSpPr>
          <p:spPr bwMode="auto">
            <a:xfrm>
              <a:off x="1584" y="3168"/>
              <a:ext cx="336" cy="288"/>
            </a:xfrm>
            <a:prstGeom prst="ellipse">
              <a:avLst/>
            </a:prstGeom>
            <a:solidFill>
              <a:srgbClr val="00CC99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77" name="Text Box 16"/>
            <p:cNvSpPr txBox="1">
              <a:spLocks noChangeArrowheads="1"/>
            </p:cNvSpPr>
            <p:nvPr/>
          </p:nvSpPr>
          <p:spPr bwMode="auto">
            <a:xfrm>
              <a:off x="1611" y="3096"/>
              <a:ext cx="316" cy="4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9pPr>
            </a:lstStyle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4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charset="0"/>
                  <a:ea typeface="ＭＳ Ｐゴシック" charset="0"/>
                  <a:cs typeface="ＭＳ Ｐゴシック" charset="0"/>
                </a:rPr>
                <a:t>P</a:t>
              </a:r>
            </a:p>
          </p:txBody>
        </p:sp>
      </p:grpSp>
      <p:grpSp>
        <p:nvGrpSpPr>
          <p:cNvPr id="178" name="Group 18"/>
          <p:cNvGrpSpPr>
            <a:grpSpLocks/>
          </p:cNvGrpSpPr>
          <p:nvPr/>
        </p:nvGrpSpPr>
        <p:grpSpPr bwMode="auto">
          <a:xfrm>
            <a:off x="1440020" y="4699001"/>
            <a:ext cx="374491" cy="461434"/>
            <a:chOff x="1584" y="3048"/>
            <a:chExt cx="337" cy="436"/>
          </a:xfrm>
        </p:grpSpPr>
        <p:sp>
          <p:nvSpPr>
            <p:cNvPr id="179" name="Oval 19"/>
            <p:cNvSpPr>
              <a:spLocks noChangeArrowheads="1"/>
            </p:cNvSpPr>
            <p:nvPr/>
          </p:nvSpPr>
          <p:spPr bwMode="auto">
            <a:xfrm>
              <a:off x="1584" y="3168"/>
              <a:ext cx="336" cy="288"/>
            </a:xfrm>
            <a:prstGeom prst="ellipse">
              <a:avLst/>
            </a:prstGeom>
            <a:solidFill>
              <a:srgbClr val="00CC99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80" name="Text Box 20"/>
            <p:cNvSpPr txBox="1">
              <a:spLocks noChangeArrowheads="1"/>
            </p:cNvSpPr>
            <p:nvPr/>
          </p:nvSpPr>
          <p:spPr bwMode="auto">
            <a:xfrm>
              <a:off x="1605" y="3048"/>
              <a:ext cx="316" cy="4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9pPr>
            </a:lstStyle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4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charset="0"/>
                  <a:ea typeface="ＭＳ Ｐゴシック" charset="0"/>
                  <a:cs typeface="ＭＳ Ｐゴシック" charset="0"/>
                </a:rPr>
                <a:t>P</a:t>
              </a:r>
            </a:p>
          </p:txBody>
        </p:sp>
      </p:grpSp>
      <p:grpSp>
        <p:nvGrpSpPr>
          <p:cNvPr id="184" name="Group 24"/>
          <p:cNvGrpSpPr>
            <a:grpSpLocks/>
          </p:cNvGrpSpPr>
          <p:nvPr/>
        </p:nvGrpSpPr>
        <p:grpSpPr bwMode="auto">
          <a:xfrm>
            <a:off x="2133441" y="5461001"/>
            <a:ext cx="373380" cy="461434"/>
            <a:chOff x="1584" y="3088"/>
            <a:chExt cx="336" cy="436"/>
          </a:xfrm>
        </p:grpSpPr>
        <p:sp>
          <p:nvSpPr>
            <p:cNvPr id="185" name="Oval 25"/>
            <p:cNvSpPr>
              <a:spLocks noChangeArrowheads="1"/>
            </p:cNvSpPr>
            <p:nvPr/>
          </p:nvSpPr>
          <p:spPr bwMode="auto">
            <a:xfrm>
              <a:off x="1584" y="3168"/>
              <a:ext cx="336" cy="288"/>
            </a:xfrm>
            <a:prstGeom prst="ellipse">
              <a:avLst/>
            </a:prstGeom>
            <a:solidFill>
              <a:srgbClr val="00CC99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86" name="Text Box 26"/>
            <p:cNvSpPr txBox="1">
              <a:spLocks noChangeArrowheads="1"/>
            </p:cNvSpPr>
            <p:nvPr/>
          </p:nvSpPr>
          <p:spPr bwMode="auto">
            <a:xfrm>
              <a:off x="1598" y="3088"/>
              <a:ext cx="316" cy="4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9pPr>
            </a:lstStyle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4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charset="0"/>
                  <a:ea typeface="ＭＳ Ｐゴシック" charset="0"/>
                  <a:cs typeface="ＭＳ Ｐゴシック" charset="0"/>
                </a:rPr>
                <a:t>P</a:t>
              </a:r>
            </a:p>
          </p:txBody>
        </p:sp>
      </p:grpSp>
      <p:grpSp>
        <p:nvGrpSpPr>
          <p:cNvPr id="187" name="Group 27"/>
          <p:cNvGrpSpPr>
            <a:grpSpLocks/>
          </p:cNvGrpSpPr>
          <p:nvPr/>
        </p:nvGrpSpPr>
        <p:grpSpPr bwMode="auto">
          <a:xfrm>
            <a:off x="3733641" y="5765794"/>
            <a:ext cx="373380" cy="461433"/>
            <a:chOff x="1584" y="3096"/>
            <a:chExt cx="336" cy="436"/>
          </a:xfrm>
        </p:grpSpPr>
        <p:sp>
          <p:nvSpPr>
            <p:cNvPr id="188" name="Oval 28"/>
            <p:cNvSpPr>
              <a:spLocks noChangeArrowheads="1"/>
            </p:cNvSpPr>
            <p:nvPr/>
          </p:nvSpPr>
          <p:spPr bwMode="auto">
            <a:xfrm>
              <a:off x="1584" y="3168"/>
              <a:ext cx="336" cy="288"/>
            </a:xfrm>
            <a:prstGeom prst="ellipse">
              <a:avLst/>
            </a:prstGeom>
            <a:solidFill>
              <a:srgbClr val="00CC99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89" name="Text Box 29"/>
            <p:cNvSpPr txBox="1">
              <a:spLocks noChangeArrowheads="1"/>
            </p:cNvSpPr>
            <p:nvPr/>
          </p:nvSpPr>
          <p:spPr bwMode="auto">
            <a:xfrm>
              <a:off x="1598" y="3096"/>
              <a:ext cx="316" cy="4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9pPr>
            </a:lstStyle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4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charset="0"/>
                  <a:ea typeface="ＭＳ Ｐゴシック" charset="0"/>
                  <a:cs typeface="ＭＳ Ｐゴシック" charset="0"/>
                </a:rPr>
                <a:t>P</a:t>
              </a:r>
            </a:p>
          </p:txBody>
        </p:sp>
      </p:grpSp>
      <p:grpSp>
        <p:nvGrpSpPr>
          <p:cNvPr id="3" name="Group 2"/>
          <p:cNvGrpSpPr/>
          <p:nvPr/>
        </p:nvGrpSpPr>
        <p:grpSpPr>
          <a:xfrm>
            <a:off x="5349081" y="4699000"/>
            <a:ext cx="381000" cy="461434"/>
            <a:chOff x="5349081" y="4724400"/>
            <a:chExt cx="381000" cy="461434"/>
          </a:xfrm>
        </p:grpSpPr>
        <p:sp>
          <p:nvSpPr>
            <p:cNvPr id="191" name="Oval 31"/>
            <p:cNvSpPr>
              <a:spLocks noChangeArrowheads="1"/>
            </p:cNvSpPr>
            <p:nvPr/>
          </p:nvSpPr>
          <p:spPr bwMode="auto">
            <a:xfrm>
              <a:off x="5349081" y="4804833"/>
              <a:ext cx="373380" cy="304800"/>
            </a:xfrm>
            <a:prstGeom prst="ellipse">
              <a:avLst/>
            </a:prstGeom>
            <a:solidFill>
              <a:srgbClr val="00CC99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92" name="Text Box 32"/>
            <p:cNvSpPr txBox="1">
              <a:spLocks noChangeArrowheads="1"/>
            </p:cNvSpPr>
            <p:nvPr/>
          </p:nvSpPr>
          <p:spPr bwMode="auto">
            <a:xfrm>
              <a:off x="5378926" y="4724400"/>
              <a:ext cx="351155" cy="4614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9pPr>
            </a:lstStyle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4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charset="0"/>
                  <a:ea typeface="ＭＳ Ｐゴシック" charset="0"/>
                  <a:cs typeface="ＭＳ Ｐゴシック" charset="0"/>
                </a:rPr>
                <a:t>P</a:t>
              </a:r>
            </a:p>
          </p:txBody>
        </p:sp>
      </p:grpSp>
      <p:sp>
        <p:nvSpPr>
          <p:cNvPr id="193" name="Line 33"/>
          <p:cNvSpPr>
            <a:spLocks noChangeShapeType="1"/>
          </p:cNvSpPr>
          <p:nvPr/>
        </p:nvSpPr>
        <p:spPr bwMode="auto">
          <a:xfrm>
            <a:off x="3200241" y="3962400"/>
            <a:ext cx="106680" cy="1524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lIns="62700" tIns="31350" rIns="62700" bIns="31350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194" name="Line 34"/>
          <p:cNvSpPr>
            <a:spLocks noChangeShapeType="1"/>
          </p:cNvSpPr>
          <p:nvPr/>
        </p:nvSpPr>
        <p:spPr bwMode="auto">
          <a:xfrm flipH="1">
            <a:off x="3466941" y="3928533"/>
            <a:ext cx="160020" cy="2032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lIns="62700" tIns="31350" rIns="62700" bIns="31350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195" name="Line 35"/>
          <p:cNvSpPr>
            <a:spLocks noChangeShapeType="1"/>
          </p:cNvSpPr>
          <p:nvPr/>
        </p:nvSpPr>
        <p:spPr bwMode="auto">
          <a:xfrm flipH="1">
            <a:off x="3306921" y="3860800"/>
            <a:ext cx="213360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lIns="62700" tIns="31350" rIns="62700" bIns="31350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196" name="Line 36"/>
          <p:cNvSpPr>
            <a:spLocks noChangeShapeType="1"/>
          </p:cNvSpPr>
          <p:nvPr/>
        </p:nvSpPr>
        <p:spPr bwMode="auto">
          <a:xfrm flipH="1">
            <a:off x="1760061" y="3962400"/>
            <a:ext cx="1280160" cy="9652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lIns="62700" tIns="31350" rIns="62700" bIns="31350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197" name="Line 37"/>
          <p:cNvSpPr>
            <a:spLocks noChangeShapeType="1"/>
          </p:cNvSpPr>
          <p:nvPr/>
        </p:nvSpPr>
        <p:spPr bwMode="auto">
          <a:xfrm flipH="1">
            <a:off x="2453481" y="4419600"/>
            <a:ext cx="853440" cy="11684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lIns="62700" tIns="31350" rIns="62700" bIns="31350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198" name="Line 38"/>
          <p:cNvSpPr>
            <a:spLocks noChangeShapeType="1"/>
          </p:cNvSpPr>
          <p:nvPr/>
        </p:nvSpPr>
        <p:spPr bwMode="auto">
          <a:xfrm>
            <a:off x="3840321" y="3911600"/>
            <a:ext cx="1546860" cy="9652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lIns="62700" tIns="31350" rIns="62700" bIns="31350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199" name="Line 39"/>
          <p:cNvSpPr>
            <a:spLocks noChangeShapeType="1"/>
          </p:cNvSpPr>
          <p:nvPr/>
        </p:nvSpPr>
        <p:spPr bwMode="auto">
          <a:xfrm>
            <a:off x="3786981" y="3962400"/>
            <a:ext cx="1066800" cy="16256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lIns="62700" tIns="31350" rIns="62700" bIns="31350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200" name="Line 40"/>
          <p:cNvSpPr>
            <a:spLocks noChangeShapeType="1"/>
          </p:cNvSpPr>
          <p:nvPr/>
        </p:nvSpPr>
        <p:spPr bwMode="auto">
          <a:xfrm>
            <a:off x="3733641" y="3962400"/>
            <a:ext cx="160020" cy="18796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lIns="62700" tIns="31350" rIns="62700" bIns="31350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201" name="Line 41"/>
          <p:cNvSpPr>
            <a:spLocks noChangeShapeType="1"/>
          </p:cNvSpPr>
          <p:nvPr/>
        </p:nvSpPr>
        <p:spPr bwMode="auto">
          <a:xfrm flipH="1">
            <a:off x="3146901" y="4419600"/>
            <a:ext cx="266700" cy="14224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lIns="62700" tIns="31350" rIns="62700" bIns="31350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202" name="Oval 42"/>
          <p:cNvSpPr>
            <a:spLocks noChangeArrowheads="1"/>
          </p:cNvSpPr>
          <p:nvPr/>
        </p:nvSpPr>
        <p:spPr bwMode="auto">
          <a:xfrm>
            <a:off x="2826861" y="3454400"/>
            <a:ext cx="1226820" cy="1066800"/>
          </a:xfrm>
          <a:prstGeom prst="ellipse">
            <a:avLst/>
          </a:prstGeom>
          <a:noFill/>
          <a:ln w="28575">
            <a:solidFill>
              <a:srgbClr val="00000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lIns="62700" tIns="31350" rIns="62700" bIns="3135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203" name="Text Box 44"/>
          <p:cNvSpPr txBox="1">
            <a:spLocks noChangeArrowheads="1"/>
          </p:cNvSpPr>
          <p:nvPr/>
        </p:nvSpPr>
        <p:spPr bwMode="auto">
          <a:xfrm>
            <a:off x="91281" y="3962400"/>
            <a:ext cx="2118155" cy="8019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62700" tIns="31350" rIns="62700" bIns="3135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9pPr>
          </a:lstStyle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charset="0"/>
                <a:ea typeface="ＭＳ Ｐゴシック" charset="0"/>
                <a:cs typeface="ＭＳ Ｐゴシック" charset="0"/>
              </a:rPr>
              <a:t>Client machines 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charset="0"/>
                <a:ea typeface="ＭＳ Ｐゴシック" charset="0"/>
                <a:cs typeface="ＭＳ Ｐゴシック" charset="0"/>
              </a:rPr>
              <a:t>(</a:t>
            </a:r>
            <a:r>
              <a:rPr kumimoji="0" lang="ja-JP" altLang="en-US" sz="24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charset="0"/>
                <a:ea typeface="ＭＳ Ｐゴシック" charset="0"/>
                <a:cs typeface="ＭＳ Ｐゴシック" charset="0"/>
              </a:rPr>
              <a:t>“</a:t>
            </a:r>
            <a:r>
              <a:rPr kumimoji="0" lang="en-US" altLang="ja-JP" sz="24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charset="0"/>
                <a:ea typeface="ＭＳ Ｐゴシック" charset="0"/>
                <a:cs typeface="ＭＳ Ｐゴシック" charset="0"/>
              </a:rPr>
              <a:t>Peers</a:t>
            </a:r>
            <a:r>
              <a:rPr kumimoji="0" lang="ja-JP" altLang="en-US" sz="24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charset="0"/>
                <a:ea typeface="ＭＳ Ｐゴシック" charset="0"/>
                <a:cs typeface="ＭＳ Ｐゴシック" charset="0"/>
              </a:rPr>
              <a:t>”</a:t>
            </a:r>
            <a:r>
              <a:rPr kumimoji="0" lang="en-US" altLang="ja-JP" sz="24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charset="0"/>
                <a:ea typeface="ＭＳ Ｐゴシック" charset="0"/>
                <a:cs typeface="ＭＳ Ｐゴシック" charset="0"/>
              </a:rPr>
              <a:t>)</a:t>
            </a:r>
            <a:endParaRPr kumimoji="0" lang="en-US" sz="2400" b="0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204" name="Text Box 45"/>
          <p:cNvSpPr txBox="1">
            <a:spLocks noChangeArrowheads="1"/>
          </p:cNvSpPr>
          <p:nvPr/>
        </p:nvSpPr>
        <p:spPr bwMode="auto">
          <a:xfrm>
            <a:off x="548481" y="3124200"/>
            <a:ext cx="1866900" cy="8019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2700" tIns="31350" rIns="62700" bIns="3135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9pPr>
          </a:lstStyle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charset="0"/>
                <a:ea typeface="ＭＳ Ｐゴシック" charset="0"/>
                <a:cs typeface="ＭＳ Ｐゴシック" charset="0"/>
              </a:rPr>
              <a:t>napster.com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charset="0"/>
                <a:ea typeface="ＭＳ Ｐゴシック" charset="0"/>
                <a:cs typeface="ＭＳ Ｐゴシック" charset="0"/>
              </a:rPr>
              <a:t> Servers</a:t>
            </a:r>
          </a:p>
        </p:txBody>
      </p:sp>
      <p:sp>
        <p:nvSpPr>
          <p:cNvPr id="205" name="Text Box 46"/>
          <p:cNvSpPr txBox="1">
            <a:spLocks noChangeArrowheads="1"/>
          </p:cNvSpPr>
          <p:nvPr/>
        </p:nvSpPr>
        <p:spPr bwMode="auto">
          <a:xfrm>
            <a:off x="1855629" y="2948517"/>
            <a:ext cx="126625" cy="4326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62700" tIns="31350" rIns="62700" bIns="3135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9pPr>
          </a:lstStyle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1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206" name="Text Box 47"/>
          <p:cNvSpPr txBox="1">
            <a:spLocks noChangeArrowheads="1"/>
          </p:cNvSpPr>
          <p:nvPr/>
        </p:nvSpPr>
        <p:spPr bwMode="auto">
          <a:xfrm>
            <a:off x="5120481" y="5638800"/>
            <a:ext cx="2114098" cy="8019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62700" tIns="31350" rIns="62700" bIns="3135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9pPr>
          </a:lstStyle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charset="0"/>
                <a:ea typeface="ＭＳ Ｐゴシック" charset="0"/>
                <a:cs typeface="ＭＳ Ｐゴシック" charset="0"/>
              </a:rPr>
              <a:t>Store their own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charset="0"/>
                <a:ea typeface="ＭＳ Ｐゴシック" charset="0"/>
                <a:cs typeface="ＭＳ Ｐゴシック" charset="0"/>
              </a:rPr>
              <a:t>files</a:t>
            </a:r>
          </a:p>
        </p:txBody>
      </p:sp>
      <p:sp>
        <p:nvSpPr>
          <p:cNvPr id="207" name="Text Box 48"/>
          <p:cNvSpPr txBox="1">
            <a:spLocks noChangeArrowheads="1"/>
          </p:cNvSpPr>
          <p:nvPr/>
        </p:nvSpPr>
        <p:spPr bwMode="auto">
          <a:xfrm>
            <a:off x="1005681" y="2286000"/>
            <a:ext cx="3752767" cy="11713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62700" tIns="31350" rIns="62700" bIns="3135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9pPr>
          </a:lstStyle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charset="0"/>
                <a:ea typeface="ＭＳ Ｐゴシック" charset="0"/>
                <a:cs typeface="ＭＳ Ｐゴシック" charset="0"/>
              </a:rPr>
              <a:t>Store a directory, i.e., 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charset="0"/>
                <a:ea typeface="ＭＳ Ｐゴシック" charset="0"/>
                <a:cs typeface="ＭＳ Ｐゴシック" charset="0"/>
              </a:rPr>
              <a:t>filenames with peer pointers 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1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208" name="Line 49"/>
          <p:cNvSpPr>
            <a:spLocks noChangeShapeType="1"/>
          </p:cNvSpPr>
          <p:nvPr/>
        </p:nvSpPr>
        <p:spPr bwMode="auto">
          <a:xfrm flipV="1">
            <a:off x="3840321" y="3352800"/>
            <a:ext cx="800100" cy="40640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lIns="62700" tIns="31350" rIns="62700" bIns="31350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209" name="Line 50"/>
          <p:cNvSpPr>
            <a:spLocks noChangeShapeType="1"/>
          </p:cNvSpPr>
          <p:nvPr/>
        </p:nvSpPr>
        <p:spPr bwMode="auto">
          <a:xfrm>
            <a:off x="5653881" y="4978400"/>
            <a:ext cx="320040" cy="66040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lIns="62700" tIns="31350" rIns="62700" bIns="31350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210" name="Rectangle 51"/>
          <p:cNvSpPr>
            <a:spLocks noChangeArrowheads="1"/>
          </p:cNvSpPr>
          <p:nvPr/>
        </p:nvSpPr>
        <p:spPr bwMode="auto">
          <a:xfrm>
            <a:off x="4891881" y="1828800"/>
            <a:ext cx="2080260" cy="1320800"/>
          </a:xfrm>
          <a:prstGeom prst="rect">
            <a:avLst/>
          </a:prstGeom>
          <a:noFill/>
          <a:ln w="2857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lIns="62700" tIns="31350" rIns="62700" bIns="3135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211" name="Text Box 52"/>
          <p:cNvSpPr txBox="1">
            <a:spLocks noChangeArrowheads="1"/>
          </p:cNvSpPr>
          <p:nvPr/>
        </p:nvSpPr>
        <p:spPr bwMode="auto">
          <a:xfrm>
            <a:off x="4921884" y="1778000"/>
            <a:ext cx="2056127" cy="3403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62700" tIns="31350" rIns="62700" bIns="3135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9pPr>
          </a:lstStyle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charset="0"/>
                <a:ea typeface="ＭＳ Ｐゴシック" charset="0"/>
                <a:cs typeface="ＭＳ Ｐゴシック" charset="0"/>
              </a:rPr>
              <a:t>Filename  Info about</a:t>
            </a:r>
          </a:p>
        </p:txBody>
      </p:sp>
      <p:sp>
        <p:nvSpPr>
          <p:cNvPr id="212" name="Line 53"/>
          <p:cNvSpPr>
            <a:spLocks noChangeShapeType="1"/>
          </p:cNvSpPr>
          <p:nvPr/>
        </p:nvSpPr>
        <p:spPr bwMode="auto">
          <a:xfrm>
            <a:off x="5882004" y="1828800"/>
            <a:ext cx="0" cy="13208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lIns="62700" tIns="31350" rIns="62700" bIns="31350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213" name="Line 54"/>
          <p:cNvSpPr>
            <a:spLocks noChangeShapeType="1"/>
          </p:cNvSpPr>
          <p:nvPr/>
        </p:nvSpPr>
        <p:spPr bwMode="auto">
          <a:xfrm>
            <a:off x="4891881" y="2133600"/>
            <a:ext cx="2080260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lIns="62700" tIns="31350" rIns="62700" bIns="31350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214" name="Line 55"/>
          <p:cNvSpPr>
            <a:spLocks noChangeShapeType="1"/>
          </p:cNvSpPr>
          <p:nvPr/>
        </p:nvSpPr>
        <p:spPr bwMode="auto">
          <a:xfrm>
            <a:off x="4891881" y="2387600"/>
            <a:ext cx="2080260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lIns="62700" tIns="31350" rIns="62700" bIns="31350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215" name="Line 56"/>
          <p:cNvSpPr>
            <a:spLocks noChangeShapeType="1"/>
          </p:cNvSpPr>
          <p:nvPr/>
        </p:nvSpPr>
        <p:spPr bwMode="auto">
          <a:xfrm>
            <a:off x="4901882" y="2844800"/>
            <a:ext cx="2080260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lIns="62700" tIns="31350" rIns="62700" bIns="31350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216" name="Text Box 57"/>
          <p:cNvSpPr txBox="1">
            <a:spLocks noChangeArrowheads="1"/>
          </p:cNvSpPr>
          <p:nvPr/>
        </p:nvSpPr>
        <p:spPr bwMode="auto">
          <a:xfrm>
            <a:off x="4852987" y="2336800"/>
            <a:ext cx="2182394" cy="5711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62700" tIns="31350" rIns="62700" bIns="3135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9pPr>
          </a:lstStyle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charset="0"/>
                <a:ea typeface="ＭＳ Ｐゴシック" charset="0"/>
                <a:cs typeface="ＭＳ Ｐゴシック" charset="0"/>
              </a:rPr>
              <a:t>PennyLane.mp3   Beatles, @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charset="0"/>
                <a:ea typeface="ＭＳ Ｐゴシック" charset="0"/>
                <a:cs typeface="ＭＳ Ｐゴシック" charset="0"/>
              </a:rPr>
              <a:t>	  128.84.92.23:1006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charset="0"/>
                <a:ea typeface="ＭＳ Ｐゴシック" charset="0"/>
                <a:cs typeface="ＭＳ Ｐゴシック" charset="0"/>
              </a:rPr>
              <a:t>                                  …..</a:t>
            </a:r>
          </a:p>
        </p:txBody>
      </p:sp>
      <p:grpSp>
        <p:nvGrpSpPr>
          <p:cNvPr id="55" name="Group 27"/>
          <p:cNvGrpSpPr>
            <a:grpSpLocks/>
          </p:cNvGrpSpPr>
          <p:nvPr/>
        </p:nvGrpSpPr>
        <p:grpSpPr bwMode="auto">
          <a:xfrm>
            <a:off x="4739481" y="5486400"/>
            <a:ext cx="373380" cy="461433"/>
            <a:chOff x="1584" y="3096"/>
            <a:chExt cx="336" cy="436"/>
          </a:xfrm>
        </p:grpSpPr>
        <p:sp>
          <p:nvSpPr>
            <p:cNvPr id="56" name="Oval 28"/>
            <p:cNvSpPr>
              <a:spLocks noChangeArrowheads="1"/>
            </p:cNvSpPr>
            <p:nvPr/>
          </p:nvSpPr>
          <p:spPr bwMode="auto">
            <a:xfrm>
              <a:off x="1584" y="3168"/>
              <a:ext cx="336" cy="288"/>
            </a:xfrm>
            <a:prstGeom prst="ellipse">
              <a:avLst/>
            </a:prstGeom>
            <a:solidFill>
              <a:srgbClr val="00CC99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57" name="Text Box 29"/>
            <p:cNvSpPr txBox="1">
              <a:spLocks noChangeArrowheads="1"/>
            </p:cNvSpPr>
            <p:nvPr/>
          </p:nvSpPr>
          <p:spPr bwMode="auto">
            <a:xfrm>
              <a:off x="1598" y="3096"/>
              <a:ext cx="316" cy="4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9pPr>
            </a:lstStyle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4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charset="0"/>
                  <a:ea typeface="ＭＳ Ｐゴシック" charset="0"/>
                  <a:cs typeface="ＭＳ Ｐゴシック" charset="0"/>
                </a:rPr>
                <a:t>P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3582880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Search under peer failures</a:t>
            </a:r>
          </a:p>
        </p:txBody>
      </p:sp>
      <p:sp>
        <p:nvSpPr>
          <p:cNvPr id="6" name="Oval 3"/>
          <p:cNvSpPr>
            <a:spLocks noChangeArrowheads="1"/>
          </p:cNvSpPr>
          <p:nvPr/>
        </p:nvSpPr>
        <p:spPr bwMode="auto">
          <a:xfrm>
            <a:off x="2897191" y="2528891"/>
            <a:ext cx="3427411" cy="3427413"/>
          </a:xfrm>
          <a:prstGeom prst="ellips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lIns="91435" tIns="45718" rIns="91435" bIns="45718" anchor="ctr"/>
          <a:lstStyle/>
          <a:p>
            <a:endParaRPr lang="en-US"/>
          </a:p>
        </p:txBody>
      </p:sp>
      <p:sp>
        <p:nvSpPr>
          <p:cNvPr id="7" name="Text Box 4"/>
          <p:cNvSpPr txBox="1">
            <a:spLocks noChangeArrowheads="1"/>
          </p:cNvSpPr>
          <p:nvPr/>
        </p:nvSpPr>
        <p:spPr bwMode="auto">
          <a:xfrm>
            <a:off x="2590800" y="5424490"/>
            <a:ext cx="749264" cy="461661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lIns="91435" tIns="45718" rIns="91435" bIns="4571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9pPr>
          </a:lstStyle>
          <a:p>
            <a:r>
              <a:rPr lang="en-US">
                <a:solidFill>
                  <a:schemeClr val="accent2"/>
                </a:solidFill>
                <a:latin typeface="Helvetica" charset="0"/>
              </a:rPr>
              <a:t>N80</a:t>
            </a:r>
          </a:p>
        </p:txBody>
      </p:sp>
      <p:sp>
        <p:nvSpPr>
          <p:cNvPr id="8" name="Text Box 5"/>
          <p:cNvSpPr txBox="1">
            <a:spLocks noChangeArrowheads="1"/>
          </p:cNvSpPr>
          <p:nvPr/>
        </p:nvSpPr>
        <p:spPr bwMode="auto">
          <a:xfrm>
            <a:off x="4463057" y="2088508"/>
            <a:ext cx="338544" cy="4616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5" tIns="45718" rIns="91435" bIns="45718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9pPr>
          </a:lstStyle>
          <a:p>
            <a:pPr algn="ctr"/>
            <a:r>
              <a:rPr lang="en-US"/>
              <a:t>0</a:t>
            </a:r>
          </a:p>
        </p:txBody>
      </p:sp>
      <p:sp>
        <p:nvSpPr>
          <p:cNvPr id="9" name="Text Box 6"/>
          <p:cNvSpPr txBox="1">
            <a:spLocks noChangeArrowheads="1"/>
          </p:cNvSpPr>
          <p:nvPr/>
        </p:nvSpPr>
        <p:spPr bwMode="auto">
          <a:xfrm>
            <a:off x="669928" y="1946276"/>
            <a:ext cx="1385656" cy="4616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5" tIns="45718" rIns="91435" bIns="4571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9pPr>
          </a:lstStyle>
          <a:p>
            <a:pPr eaLnBrk="1" hangingPunct="1"/>
            <a:r>
              <a:rPr lang="en-US"/>
              <a:t>Say </a:t>
            </a:r>
            <a:r>
              <a:rPr lang="en-US" i="1"/>
              <a:t>m=7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6408739" y="4038600"/>
            <a:ext cx="749264" cy="461661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lIns="91435" tIns="45718" rIns="91435" bIns="4571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9pPr>
          </a:lstStyle>
          <a:p>
            <a:r>
              <a:rPr lang="en-US">
                <a:solidFill>
                  <a:schemeClr val="accent2"/>
                </a:solidFill>
                <a:latin typeface="Helvetica" charset="0"/>
              </a:rPr>
              <a:t>N32</a:t>
            </a:r>
          </a:p>
        </p:txBody>
      </p:sp>
      <p:sp>
        <p:nvSpPr>
          <p:cNvPr id="11" name="Text Box 8"/>
          <p:cNvSpPr txBox="1">
            <a:spLocks noChangeArrowheads="1"/>
          </p:cNvSpPr>
          <p:nvPr/>
        </p:nvSpPr>
        <p:spPr bwMode="auto">
          <a:xfrm>
            <a:off x="5816600" y="5400675"/>
            <a:ext cx="749264" cy="461661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lIns="91435" tIns="45718" rIns="91435" bIns="4571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9pPr>
          </a:lstStyle>
          <a:p>
            <a:r>
              <a:rPr lang="en-US">
                <a:solidFill>
                  <a:schemeClr val="accent2"/>
                </a:solidFill>
                <a:latin typeface="Helvetica" charset="0"/>
              </a:rPr>
              <a:t>N45</a:t>
            </a:r>
          </a:p>
        </p:txBody>
      </p:sp>
      <p:sp>
        <p:nvSpPr>
          <p:cNvPr id="12" name="Text Box 9"/>
          <p:cNvSpPr txBox="1">
            <a:spLocks noChangeArrowheads="1"/>
          </p:cNvSpPr>
          <p:nvPr/>
        </p:nvSpPr>
        <p:spPr bwMode="auto">
          <a:xfrm>
            <a:off x="5196681" y="6001607"/>
            <a:ext cx="2939166" cy="8309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5" tIns="45718" rIns="91435" bIns="4571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9pPr>
          </a:lstStyle>
          <a:p>
            <a:r>
              <a:rPr lang="en-US" dirty="0">
                <a:latin typeface="Helvetica" charset="0"/>
              </a:rPr>
              <a:t>File </a:t>
            </a:r>
            <a:r>
              <a:rPr lang="en-US" sz="1500" dirty="0" err="1"/>
              <a:t>cnn.com</a:t>
            </a:r>
            <a:r>
              <a:rPr lang="en-US" sz="1500" dirty="0"/>
              <a:t>/</a:t>
            </a:r>
            <a:r>
              <a:rPr lang="en-US" sz="1500" dirty="0" err="1"/>
              <a:t>index.html</a:t>
            </a:r>
            <a:r>
              <a:rPr lang="en-US" dirty="0">
                <a:latin typeface="Helvetica" charset="0"/>
              </a:rPr>
              <a:t> with </a:t>
            </a:r>
          </a:p>
          <a:p>
            <a:r>
              <a:rPr lang="en-US" dirty="0">
                <a:latin typeface="Helvetica" charset="0"/>
              </a:rPr>
              <a:t>key </a:t>
            </a:r>
            <a:r>
              <a:rPr lang="en-US" dirty="0">
                <a:solidFill>
                  <a:srgbClr val="00BE00"/>
                </a:solidFill>
                <a:latin typeface="Helvetica" charset="0"/>
              </a:rPr>
              <a:t>K42 </a:t>
            </a:r>
            <a:r>
              <a:rPr lang="en-US" dirty="0">
                <a:latin typeface="Helvetica" charset="0"/>
              </a:rPr>
              <a:t>stored here</a:t>
            </a:r>
          </a:p>
        </p:txBody>
      </p:sp>
      <p:sp>
        <p:nvSpPr>
          <p:cNvPr id="13" name="Line 10"/>
          <p:cNvSpPr>
            <a:spLocks noChangeShapeType="1"/>
          </p:cNvSpPr>
          <p:nvPr/>
        </p:nvSpPr>
        <p:spPr bwMode="auto">
          <a:xfrm>
            <a:off x="6553200" y="5410200"/>
            <a:ext cx="6096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lIns="91435" tIns="45718" rIns="91435" bIns="45718"/>
          <a:lstStyle/>
          <a:p>
            <a:endParaRPr lang="en-US"/>
          </a:p>
        </p:txBody>
      </p:sp>
      <p:sp>
        <p:nvSpPr>
          <p:cNvPr id="15" name="AutoShape 12"/>
          <p:cNvSpPr>
            <a:spLocks noChangeArrowheads="1"/>
          </p:cNvSpPr>
          <p:nvPr/>
        </p:nvSpPr>
        <p:spPr bwMode="auto">
          <a:xfrm>
            <a:off x="0" y="4038600"/>
            <a:ext cx="2819400" cy="1143000"/>
          </a:xfrm>
          <a:prstGeom prst="cloudCallout">
            <a:avLst>
              <a:gd name="adj1" fmla="val 38005"/>
              <a:gd name="adj2" fmla="val 68611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lIns="91435" tIns="45718" rIns="91435" bIns="45718"/>
          <a:lstStyle/>
          <a:p>
            <a:pPr algn="ctr"/>
            <a:endParaRPr lang="en-US"/>
          </a:p>
        </p:txBody>
      </p:sp>
      <p:sp>
        <p:nvSpPr>
          <p:cNvPr id="16" name="Line 13"/>
          <p:cNvSpPr>
            <a:spLocks noChangeShapeType="1"/>
          </p:cNvSpPr>
          <p:nvPr/>
        </p:nvSpPr>
        <p:spPr bwMode="auto">
          <a:xfrm flipV="1">
            <a:off x="3352800" y="3048000"/>
            <a:ext cx="2438400" cy="2362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lIns="91435" tIns="45718" rIns="91435" bIns="45718"/>
          <a:lstStyle/>
          <a:p>
            <a:endParaRPr lang="en-US"/>
          </a:p>
        </p:txBody>
      </p:sp>
      <p:sp>
        <p:nvSpPr>
          <p:cNvPr id="17" name="Freeform 14"/>
          <p:cNvSpPr>
            <a:spLocks/>
          </p:cNvSpPr>
          <p:nvPr/>
        </p:nvSpPr>
        <p:spPr bwMode="auto">
          <a:xfrm>
            <a:off x="5791200" y="3124200"/>
            <a:ext cx="76200" cy="2286000"/>
          </a:xfrm>
          <a:custGeom>
            <a:avLst/>
            <a:gdLst>
              <a:gd name="T0" fmla="*/ 2147483647 w 456"/>
              <a:gd name="T1" fmla="*/ 2147483647 h 584"/>
              <a:gd name="T2" fmla="*/ 2147483647 w 456"/>
              <a:gd name="T3" fmla="*/ 2147483647 h 584"/>
              <a:gd name="T4" fmla="*/ 2147483647 w 456"/>
              <a:gd name="T5" fmla="*/ 2147483647 h 584"/>
              <a:gd name="T6" fmla="*/ 2147483647 w 456"/>
              <a:gd name="T7" fmla="*/ 2147483647 h 584"/>
              <a:gd name="T8" fmla="*/ 0 60000 65536"/>
              <a:gd name="T9" fmla="*/ 0 60000 65536"/>
              <a:gd name="T10" fmla="*/ 0 60000 65536"/>
              <a:gd name="T11" fmla="*/ 0 60000 65536"/>
              <a:gd name="T12" fmla="*/ 0 w 456"/>
              <a:gd name="T13" fmla="*/ 0 h 584"/>
              <a:gd name="T14" fmla="*/ 456 w 456"/>
              <a:gd name="T15" fmla="*/ 584 h 584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456" h="584">
                <a:moveTo>
                  <a:pt x="456" y="8"/>
                </a:moveTo>
                <a:cubicBezTo>
                  <a:pt x="372" y="4"/>
                  <a:pt x="288" y="0"/>
                  <a:pt x="216" y="56"/>
                </a:cubicBezTo>
                <a:cubicBezTo>
                  <a:pt x="144" y="112"/>
                  <a:pt x="48" y="256"/>
                  <a:pt x="24" y="344"/>
                </a:cubicBezTo>
                <a:cubicBezTo>
                  <a:pt x="0" y="432"/>
                  <a:pt x="36" y="508"/>
                  <a:pt x="72" y="584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lIns="91435" tIns="45718" rIns="91435" bIns="45718"/>
          <a:lstStyle/>
          <a:p>
            <a:endParaRPr lang="en-US"/>
          </a:p>
        </p:txBody>
      </p:sp>
      <p:sp>
        <p:nvSpPr>
          <p:cNvPr id="18" name="Text Box 15"/>
          <p:cNvSpPr txBox="1">
            <a:spLocks noChangeArrowheads="1"/>
          </p:cNvSpPr>
          <p:nvPr/>
        </p:nvSpPr>
        <p:spPr bwMode="auto">
          <a:xfrm>
            <a:off x="6400803" y="3657600"/>
            <a:ext cx="800209" cy="11079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5" tIns="45718" rIns="91435" bIns="4571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9pPr>
          </a:lstStyle>
          <a:p>
            <a:pPr eaLnBrk="1" hangingPunct="1"/>
            <a:r>
              <a:rPr lang="en-US" sz="6600">
                <a:solidFill>
                  <a:srgbClr val="FF0000"/>
                </a:solidFill>
              </a:rPr>
              <a:t>X</a:t>
            </a:r>
          </a:p>
        </p:txBody>
      </p:sp>
      <p:sp>
        <p:nvSpPr>
          <p:cNvPr id="19" name="Text Box 16"/>
          <p:cNvSpPr txBox="1">
            <a:spLocks noChangeArrowheads="1"/>
          </p:cNvSpPr>
          <p:nvPr/>
        </p:nvSpPr>
        <p:spPr bwMode="auto">
          <a:xfrm>
            <a:off x="3520281" y="1828800"/>
            <a:ext cx="5120481" cy="64632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square" lIns="91435" tIns="45718" rIns="91435" bIns="4571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9pPr>
          </a:lstStyle>
          <a:p>
            <a:pPr eaLnBrk="1" hangingPunct="1"/>
            <a:r>
              <a:rPr lang="en-US" sz="1800" dirty="0"/>
              <a:t>One solution: maintain </a:t>
            </a:r>
            <a:r>
              <a:rPr lang="en-US" sz="1800" i="1" dirty="0"/>
              <a:t>r</a:t>
            </a:r>
            <a:r>
              <a:rPr lang="en-US" sz="1800" dirty="0"/>
              <a:t> multiple </a:t>
            </a:r>
            <a:r>
              <a:rPr lang="en-US" sz="1800" i="1" dirty="0"/>
              <a:t>successor</a:t>
            </a:r>
            <a:r>
              <a:rPr lang="en-US" sz="1800" dirty="0"/>
              <a:t> entries</a:t>
            </a:r>
          </a:p>
          <a:p>
            <a:pPr eaLnBrk="1" hangingPunct="1"/>
            <a:r>
              <a:rPr lang="en-US" sz="1800" dirty="0"/>
              <a:t>	In case of failure, use successor entries</a:t>
            </a:r>
          </a:p>
        </p:txBody>
      </p:sp>
      <p:sp>
        <p:nvSpPr>
          <p:cNvPr id="20" name="Text Box 17"/>
          <p:cNvSpPr txBox="1">
            <a:spLocks noChangeArrowheads="1"/>
          </p:cNvSpPr>
          <p:nvPr/>
        </p:nvSpPr>
        <p:spPr bwMode="auto">
          <a:xfrm>
            <a:off x="2362200" y="2451101"/>
            <a:ext cx="897742" cy="461661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lIns="91435" tIns="45718" rIns="91435" bIns="4571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9pPr>
          </a:lstStyle>
          <a:p>
            <a:r>
              <a:rPr lang="en-US">
                <a:solidFill>
                  <a:schemeClr val="accent2"/>
                </a:solidFill>
                <a:latin typeface="Helvetica" charset="0"/>
              </a:rPr>
              <a:t>N112</a:t>
            </a:r>
          </a:p>
        </p:txBody>
      </p:sp>
      <p:sp>
        <p:nvSpPr>
          <p:cNvPr id="21" name="Text Box 18"/>
          <p:cNvSpPr txBox="1">
            <a:spLocks noChangeArrowheads="1"/>
          </p:cNvSpPr>
          <p:nvPr/>
        </p:nvSpPr>
        <p:spPr bwMode="auto">
          <a:xfrm>
            <a:off x="1981200" y="3581400"/>
            <a:ext cx="749264" cy="461661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lIns="91435" tIns="45718" rIns="91435" bIns="4571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9pPr>
          </a:lstStyle>
          <a:p>
            <a:r>
              <a:rPr lang="en-US">
                <a:solidFill>
                  <a:schemeClr val="accent2"/>
                </a:solidFill>
                <a:latin typeface="Helvetica" charset="0"/>
              </a:rPr>
              <a:t>N96</a:t>
            </a:r>
          </a:p>
        </p:txBody>
      </p:sp>
      <p:sp>
        <p:nvSpPr>
          <p:cNvPr id="22" name="Text Box 19"/>
          <p:cNvSpPr txBox="1">
            <a:spLocks noChangeArrowheads="1"/>
          </p:cNvSpPr>
          <p:nvPr/>
        </p:nvSpPr>
        <p:spPr bwMode="auto">
          <a:xfrm>
            <a:off x="5943600" y="2438400"/>
            <a:ext cx="749264" cy="461661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lIns="91435" tIns="45718" rIns="91435" bIns="4571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9pPr>
          </a:lstStyle>
          <a:p>
            <a:r>
              <a:rPr lang="en-US">
                <a:solidFill>
                  <a:schemeClr val="accent2"/>
                </a:solidFill>
                <a:latin typeface="Helvetica" charset="0"/>
              </a:rPr>
              <a:t>N16</a:t>
            </a:r>
          </a:p>
        </p:txBody>
      </p:sp>
      <p:sp>
        <p:nvSpPr>
          <p:cNvPr id="23" name="Text Box 20"/>
          <p:cNvSpPr txBox="1">
            <a:spLocks noChangeArrowheads="1"/>
          </p:cNvSpPr>
          <p:nvPr/>
        </p:nvSpPr>
        <p:spPr bwMode="auto">
          <a:xfrm>
            <a:off x="-17307" y="4114801"/>
            <a:ext cx="3022290" cy="8309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5" tIns="45718" rIns="91435" bIns="4571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9pPr>
          </a:lstStyle>
          <a:p>
            <a:pPr algn="ctr" eaLnBrk="1" hangingPunct="1"/>
            <a:r>
              <a:rPr lang="en-US"/>
              <a:t>Who has </a:t>
            </a:r>
            <a:r>
              <a:rPr lang="en-US" sz="1500"/>
              <a:t>cnn.com/index.html</a:t>
            </a:r>
            <a:r>
              <a:rPr lang="en-US"/>
              <a:t>?</a:t>
            </a:r>
          </a:p>
          <a:p>
            <a:pPr algn="ctr" eaLnBrk="1" hangingPunct="1"/>
            <a:r>
              <a:rPr lang="en-US"/>
              <a:t>(hashes to K42)</a:t>
            </a:r>
          </a:p>
        </p:txBody>
      </p:sp>
      <p:pic>
        <p:nvPicPr>
          <p:cNvPr id="24" name="Picture 2" descr="Y:\Graphics_Main\CSRA\CSRA-V-2013-8\development\PublicDomain_Clipart\sign-post-hi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537" y="5144365"/>
            <a:ext cx="1375823" cy="13621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25" name="Picture 3" descr="Y:\Graphics_Main\CSRA\CSRA-V-2013-8\development\PublicDomain_Clipart\thinking-man-silhouette-hi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1340916" y="5753970"/>
            <a:ext cx="397896" cy="10736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89517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Search under peer failures</a:t>
            </a: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>
          <a:xfrm>
            <a:off x="685800" y="1981200"/>
            <a:ext cx="8229600" cy="4114800"/>
          </a:xfrm>
          <a:prstGeom prst="rect">
            <a:avLst/>
          </a:prstGeom>
        </p:spPr>
        <p:txBody>
          <a:bodyPr vert="horz" lIns="126983" tIns="63491" rIns="126983" bIns="63491" rtlCol="0">
            <a:normAutofit/>
          </a:bodyPr>
          <a:lstStyle>
            <a:lvl1pPr marL="476185" indent="-476185" algn="l" defTabSz="1269827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5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1pPr>
            <a:lvl2pPr marL="1031735" indent="-396821" algn="l" defTabSz="1269827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5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2pPr>
            <a:lvl3pPr marL="1587284" indent="-317457" algn="l" defTabSz="1269827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5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3pPr>
            <a:lvl4pPr marL="2222198" indent="-317457" algn="l" defTabSz="1269827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5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4pPr>
            <a:lvl5pPr marL="2857111" indent="-317457" algn="l" defTabSz="1269827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5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5pPr>
            <a:lvl6pPr marL="3492025" indent="-317457" algn="l" defTabSz="1269827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4126939" indent="-317457" algn="l" defTabSz="1269827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761852" indent="-317457" algn="l" defTabSz="1269827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396766" indent="-317457" algn="l" defTabSz="1269827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mtClean="0">
                <a:latin typeface="Times New Roman" charset="0"/>
                <a:ea typeface="ＭＳ Ｐゴシック" charset="0"/>
              </a:rPr>
              <a:t>Choosing </a:t>
            </a:r>
            <a:r>
              <a:rPr lang="en-US" i="1" smtClean="0">
                <a:latin typeface="Times New Roman" charset="0"/>
                <a:ea typeface="ＭＳ Ｐゴシック" charset="0"/>
              </a:rPr>
              <a:t>r=2log(N)</a:t>
            </a:r>
            <a:r>
              <a:rPr lang="en-US" smtClean="0">
                <a:latin typeface="Times New Roman" charset="0"/>
                <a:ea typeface="ＭＳ Ｐゴシック" charset="0"/>
              </a:rPr>
              <a:t> suffices to maintain </a:t>
            </a:r>
            <a:r>
              <a:rPr lang="en-US" i="1" smtClean="0">
                <a:latin typeface="Times New Roman" charset="0"/>
                <a:ea typeface="ＭＳ Ｐゴシック" charset="0"/>
              </a:rPr>
              <a:t>lookup correctness</a:t>
            </a:r>
            <a:r>
              <a:rPr lang="en-US" smtClean="0">
                <a:latin typeface="Times New Roman" charset="0"/>
                <a:ea typeface="ＭＳ Ｐゴシック" charset="0"/>
              </a:rPr>
              <a:t> w.h.p.(i.e., ring connected)</a:t>
            </a:r>
          </a:p>
          <a:p>
            <a:pPr lvl="1"/>
            <a:r>
              <a:rPr lang="en-US" smtClean="0">
                <a:latin typeface="Times New Roman" charset="0"/>
                <a:ea typeface="ＭＳ Ｐゴシック" charset="0"/>
              </a:rPr>
              <a:t>Say 50% of nodes fail</a:t>
            </a:r>
          </a:p>
          <a:p>
            <a:pPr lvl="1"/>
            <a:r>
              <a:rPr lang="en-US" smtClean="0">
                <a:latin typeface="Times New Roman" charset="0"/>
                <a:ea typeface="ＭＳ Ｐゴシック" charset="0"/>
              </a:rPr>
              <a:t>Pr(at given node, at least one successor alive)=</a:t>
            </a:r>
          </a:p>
          <a:p>
            <a:pPr lvl="1"/>
            <a:endParaRPr lang="en-US" smtClean="0">
              <a:latin typeface="Times New Roman" charset="0"/>
              <a:ea typeface="ＭＳ Ｐゴシック" charset="0"/>
            </a:endParaRPr>
          </a:p>
          <a:p>
            <a:pPr lvl="1"/>
            <a:endParaRPr lang="en-US" smtClean="0">
              <a:latin typeface="Times New Roman" charset="0"/>
              <a:ea typeface="ＭＳ Ｐゴシック" charset="0"/>
            </a:endParaRPr>
          </a:p>
          <a:p>
            <a:pPr lvl="1"/>
            <a:r>
              <a:rPr lang="en-US" smtClean="0">
                <a:latin typeface="Times New Roman" charset="0"/>
                <a:ea typeface="ＭＳ Ｐゴシック" charset="0"/>
              </a:rPr>
              <a:t>Pr(above is true at all alive nodes)=</a:t>
            </a:r>
            <a:endParaRPr lang="en-US" dirty="0">
              <a:latin typeface="Times New Roman" charset="0"/>
              <a:ea typeface="ＭＳ Ｐゴシック" charset="0"/>
            </a:endParaRPr>
          </a:p>
        </p:txBody>
      </p:sp>
      <p:graphicFrame>
        <p:nvGraphicFramePr>
          <p:cNvPr id="8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85218475"/>
              </p:ext>
            </p:extLst>
          </p:nvPr>
        </p:nvGraphicFramePr>
        <p:xfrm>
          <a:off x="5410200" y="3962400"/>
          <a:ext cx="2438400" cy="765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621" name="Equation" r:id="rId4" imgW="1256755" imgH="393529" progId="Equation.3">
                  <p:embed/>
                </p:oleObj>
              </mc:Choice>
              <mc:Fallback>
                <p:oleObj name="Equation" r:id="rId4" imgW="1256755" imgH="393529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10200" y="3962400"/>
                        <a:ext cx="2438400" cy="765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26382616"/>
              </p:ext>
            </p:extLst>
          </p:nvPr>
        </p:nvGraphicFramePr>
        <p:xfrm>
          <a:off x="5222875" y="5486400"/>
          <a:ext cx="2660650" cy="8143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622" name="Equation" r:id="rId6" imgW="1371600" imgH="419100" progId="Equation.3">
                  <p:embed/>
                </p:oleObj>
              </mc:Choice>
              <mc:Fallback>
                <p:oleObj name="Equation" r:id="rId6" imgW="1371600" imgH="4191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22875" y="5486400"/>
                        <a:ext cx="2660650" cy="8143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7783958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Search under peer failures (2)</a:t>
            </a:r>
          </a:p>
        </p:txBody>
      </p:sp>
      <p:sp>
        <p:nvSpPr>
          <p:cNvPr id="6" name="Oval 3"/>
          <p:cNvSpPr>
            <a:spLocks noChangeArrowheads="1"/>
          </p:cNvSpPr>
          <p:nvPr/>
        </p:nvSpPr>
        <p:spPr bwMode="auto">
          <a:xfrm>
            <a:off x="2897191" y="2528891"/>
            <a:ext cx="3427411" cy="3427413"/>
          </a:xfrm>
          <a:prstGeom prst="ellips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lIns="91435" tIns="45718" rIns="91435" bIns="45718" anchor="ctr"/>
          <a:lstStyle/>
          <a:p>
            <a:endParaRPr lang="en-US"/>
          </a:p>
        </p:txBody>
      </p:sp>
      <p:sp>
        <p:nvSpPr>
          <p:cNvPr id="7" name="Text Box 4"/>
          <p:cNvSpPr txBox="1">
            <a:spLocks noChangeArrowheads="1"/>
          </p:cNvSpPr>
          <p:nvPr/>
        </p:nvSpPr>
        <p:spPr bwMode="auto">
          <a:xfrm>
            <a:off x="2590800" y="5424490"/>
            <a:ext cx="749264" cy="461661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lIns="91435" tIns="45718" rIns="91435" bIns="4571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9pPr>
          </a:lstStyle>
          <a:p>
            <a:r>
              <a:rPr lang="en-US">
                <a:solidFill>
                  <a:schemeClr val="accent2"/>
                </a:solidFill>
                <a:latin typeface="Helvetica" charset="0"/>
              </a:rPr>
              <a:t>N80</a:t>
            </a:r>
          </a:p>
        </p:txBody>
      </p:sp>
      <p:sp>
        <p:nvSpPr>
          <p:cNvPr id="8" name="Text Box 5"/>
          <p:cNvSpPr txBox="1">
            <a:spLocks noChangeArrowheads="1"/>
          </p:cNvSpPr>
          <p:nvPr/>
        </p:nvSpPr>
        <p:spPr bwMode="auto">
          <a:xfrm>
            <a:off x="4463057" y="2088508"/>
            <a:ext cx="338544" cy="4616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5" tIns="45718" rIns="91435" bIns="45718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9pPr>
          </a:lstStyle>
          <a:p>
            <a:pPr algn="ctr"/>
            <a:r>
              <a:rPr lang="en-US"/>
              <a:t>0</a:t>
            </a:r>
          </a:p>
        </p:txBody>
      </p:sp>
      <p:sp>
        <p:nvSpPr>
          <p:cNvPr id="9" name="Text Box 6"/>
          <p:cNvSpPr txBox="1">
            <a:spLocks noChangeArrowheads="1"/>
          </p:cNvSpPr>
          <p:nvPr/>
        </p:nvSpPr>
        <p:spPr bwMode="auto">
          <a:xfrm>
            <a:off x="669928" y="1946276"/>
            <a:ext cx="1385656" cy="4616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5" tIns="45718" rIns="91435" bIns="4571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9pPr>
          </a:lstStyle>
          <a:p>
            <a:pPr eaLnBrk="1" hangingPunct="1"/>
            <a:r>
              <a:rPr lang="en-US"/>
              <a:t>Say </a:t>
            </a:r>
            <a:r>
              <a:rPr lang="en-US" i="1"/>
              <a:t>m=7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6408739" y="4038600"/>
            <a:ext cx="749264" cy="461661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lIns="91435" tIns="45718" rIns="91435" bIns="4571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9pPr>
          </a:lstStyle>
          <a:p>
            <a:r>
              <a:rPr lang="en-US">
                <a:solidFill>
                  <a:schemeClr val="accent2"/>
                </a:solidFill>
                <a:latin typeface="Helvetica" charset="0"/>
              </a:rPr>
              <a:t>N32</a:t>
            </a:r>
          </a:p>
        </p:txBody>
      </p:sp>
      <p:sp>
        <p:nvSpPr>
          <p:cNvPr id="11" name="Text Box 8"/>
          <p:cNvSpPr txBox="1">
            <a:spLocks noChangeArrowheads="1"/>
          </p:cNvSpPr>
          <p:nvPr/>
        </p:nvSpPr>
        <p:spPr bwMode="auto">
          <a:xfrm>
            <a:off x="5816600" y="5400675"/>
            <a:ext cx="749264" cy="461661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lIns="91435" tIns="45718" rIns="91435" bIns="4571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9pPr>
          </a:lstStyle>
          <a:p>
            <a:r>
              <a:rPr lang="en-US">
                <a:solidFill>
                  <a:schemeClr val="accent2"/>
                </a:solidFill>
                <a:latin typeface="Helvetica" charset="0"/>
              </a:rPr>
              <a:t>N45</a:t>
            </a:r>
          </a:p>
        </p:txBody>
      </p:sp>
      <p:sp>
        <p:nvSpPr>
          <p:cNvPr id="12" name="Text Box 9"/>
          <p:cNvSpPr txBox="1">
            <a:spLocks noChangeArrowheads="1"/>
          </p:cNvSpPr>
          <p:nvPr/>
        </p:nvSpPr>
        <p:spPr bwMode="auto">
          <a:xfrm>
            <a:off x="4968081" y="5943600"/>
            <a:ext cx="2939166" cy="8309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5" tIns="45718" rIns="91435" bIns="4571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9pPr>
          </a:lstStyle>
          <a:p>
            <a:r>
              <a:rPr lang="en-US" dirty="0">
                <a:latin typeface="Helvetica" charset="0"/>
              </a:rPr>
              <a:t>File </a:t>
            </a:r>
            <a:r>
              <a:rPr lang="en-US" sz="1500" dirty="0" err="1"/>
              <a:t>cnn.com</a:t>
            </a:r>
            <a:r>
              <a:rPr lang="en-US" sz="1500" dirty="0"/>
              <a:t>/</a:t>
            </a:r>
            <a:r>
              <a:rPr lang="en-US" sz="1500" dirty="0" err="1"/>
              <a:t>index.html</a:t>
            </a:r>
            <a:r>
              <a:rPr lang="en-US" dirty="0">
                <a:latin typeface="Helvetica" charset="0"/>
              </a:rPr>
              <a:t> with </a:t>
            </a:r>
          </a:p>
          <a:p>
            <a:r>
              <a:rPr lang="en-US" dirty="0">
                <a:latin typeface="Helvetica" charset="0"/>
              </a:rPr>
              <a:t>key </a:t>
            </a:r>
            <a:r>
              <a:rPr lang="en-US" dirty="0">
                <a:solidFill>
                  <a:srgbClr val="00BE00"/>
                </a:solidFill>
                <a:latin typeface="Helvetica" charset="0"/>
              </a:rPr>
              <a:t>K42 </a:t>
            </a:r>
            <a:r>
              <a:rPr lang="en-US" dirty="0">
                <a:latin typeface="Helvetica" charset="0"/>
              </a:rPr>
              <a:t>stored here</a:t>
            </a:r>
          </a:p>
        </p:txBody>
      </p:sp>
      <p:sp>
        <p:nvSpPr>
          <p:cNvPr id="13" name="Line 10"/>
          <p:cNvSpPr>
            <a:spLocks noChangeShapeType="1"/>
          </p:cNvSpPr>
          <p:nvPr/>
        </p:nvSpPr>
        <p:spPr bwMode="auto">
          <a:xfrm>
            <a:off x="6553200" y="5410200"/>
            <a:ext cx="6096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lIns="91435" tIns="45718" rIns="91435" bIns="45718"/>
          <a:lstStyle/>
          <a:p>
            <a:endParaRPr lang="en-US"/>
          </a:p>
        </p:txBody>
      </p:sp>
      <p:sp>
        <p:nvSpPr>
          <p:cNvPr id="15" name="AutoShape 12"/>
          <p:cNvSpPr>
            <a:spLocks noChangeArrowheads="1"/>
          </p:cNvSpPr>
          <p:nvPr/>
        </p:nvSpPr>
        <p:spPr bwMode="auto">
          <a:xfrm>
            <a:off x="0" y="4038600"/>
            <a:ext cx="2819400" cy="1143000"/>
          </a:xfrm>
          <a:prstGeom prst="cloudCallout">
            <a:avLst>
              <a:gd name="adj1" fmla="val 38005"/>
              <a:gd name="adj2" fmla="val 68611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lIns="91435" tIns="45718" rIns="91435" bIns="45718"/>
          <a:lstStyle/>
          <a:p>
            <a:pPr algn="ctr"/>
            <a:endParaRPr lang="en-US"/>
          </a:p>
        </p:txBody>
      </p:sp>
      <p:sp>
        <p:nvSpPr>
          <p:cNvPr id="16" name="Line 13"/>
          <p:cNvSpPr>
            <a:spLocks noChangeShapeType="1"/>
          </p:cNvSpPr>
          <p:nvPr/>
        </p:nvSpPr>
        <p:spPr bwMode="auto">
          <a:xfrm flipV="1">
            <a:off x="3352800" y="3048000"/>
            <a:ext cx="2438400" cy="2362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lIns="91435" tIns="45718" rIns="91435" bIns="45718"/>
          <a:lstStyle/>
          <a:p>
            <a:endParaRPr lang="en-US"/>
          </a:p>
        </p:txBody>
      </p:sp>
      <p:sp>
        <p:nvSpPr>
          <p:cNvPr id="17" name="Freeform 14"/>
          <p:cNvSpPr>
            <a:spLocks/>
          </p:cNvSpPr>
          <p:nvPr/>
        </p:nvSpPr>
        <p:spPr bwMode="auto">
          <a:xfrm>
            <a:off x="5689600" y="3124200"/>
            <a:ext cx="635000" cy="1143000"/>
          </a:xfrm>
          <a:custGeom>
            <a:avLst/>
            <a:gdLst>
              <a:gd name="T0" fmla="*/ 2147483647 w 448"/>
              <a:gd name="T1" fmla="*/ 0 h 720"/>
              <a:gd name="T2" fmla="*/ 2147483647 w 448"/>
              <a:gd name="T3" fmla="*/ 2147483647 h 720"/>
              <a:gd name="T4" fmla="*/ 2147483647 w 448"/>
              <a:gd name="T5" fmla="*/ 2147483647 h 720"/>
              <a:gd name="T6" fmla="*/ 2147483647 w 448"/>
              <a:gd name="T7" fmla="*/ 2147483647 h 720"/>
              <a:gd name="T8" fmla="*/ 0 60000 65536"/>
              <a:gd name="T9" fmla="*/ 0 60000 65536"/>
              <a:gd name="T10" fmla="*/ 0 60000 65536"/>
              <a:gd name="T11" fmla="*/ 0 60000 65536"/>
              <a:gd name="T12" fmla="*/ 0 w 448"/>
              <a:gd name="T13" fmla="*/ 0 h 720"/>
              <a:gd name="T14" fmla="*/ 448 w 448"/>
              <a:gd name="T15" fmla="*/ 720 h 72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448" h="720">
                <a:moveTo>
                  <a:pt x="64" y="0"/>
                </a:moveTo>
                <a:cubicBezTo>
                  <a:pt x="32" y="72"/>
                  <a:pt x="0" y="144"/>
                  <a:pt x="16" y="240"/>
                </a:cubicBezTo>
                <a:cubicBezTo>
                  <a:pt x="32" y="336"/>
                  <a:pt x="88" y="496"/>
                  <a:pt x="160" y="576"/>
                </a:cubicBezTo>
                <a:cubicBezTo>
                  <a:pt x="232" y="656"/>
                  <a:pt x="400" y="696"/>
                  <a:pt x="448" y="720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lIns="91435" tIns="45718" rIns="91435" bIns="45718"/>
          <a:lstStyle/>
          <a:p>
            <a:endParaRPr lang="en-US"/>
          </a:p>
        </p:txBody>
      </p:sp>
      <p:sp>
        <p:nvSpPr>
          <p:cNvPr id="18" name="Freeform 15"/>
          <p:cNvSpPr>
            <a:spLocks/>
          </p:cNvSpPr>
          <p:nvPr/>
        </p:nvSpPr>
        <p:spPr bwMode="auto">
          <a:xfrm>
            <a:off x="5676901" y="4267200"/>
            <a:ext cx="647700" cy="1066800"/>
          </a:xfrm>
          <a:custGeom>
            <a:avLst/>
            <a:gdLst>
              <a:gd name="T0" fmla="*/ 2147483647 w 456"/>
              <a:gd name="T1" fmla="*/ 2147483647 h 584"/>
              <a:gd name="T2" fmla="*/ 2147483647 w 456"/>
              <a:gd name="T3" fmla="*/ 2147483647 h 584"/>
              <a:gd name="T4" fmla="*/ 2147483647 w 456"/>
              <a:gd name="T5" fmla="*/ 2147483647 h 584"/>
              <a:gd name="T6" fmla="*/ 2147483647 w 456"/>
              <a:gd name="T7" fmla="*/ 2147483647 h 584"/>
              <a:gd name="T8" fmla="*/ 0 60000 65536"/>
              <a:gd name="T9" fmla="*/ 0 60000 65536"/>
              <a:gd name="T10" fmla="*/ 0 60000 65536"/>
              <a:gd name="T11" fmla="*/ 0 60000 65536"/>
              <a:gd name="T12" fmla="*/ 0 w 456"/>
              <a:gd name="T13" fmla="*/ 0 h 584"/>
              <a:gd name="T14" fmla="*/ 456 w 456"/>
              <a:gd name="T15" fmla="*/ 584 h 584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456" h="584">
                <a:moveTo>
                  <a:pt x="456" y="8"/>
                </a:moveTo>
                <a:cubicBezTo>
                  <a:pt x="372" y="4"/>
                  <a:pt x="288" y="0"/>
                  <a:pt x="216" y="56"/>
                </a:cubicBezTo>
                <a:cubicBezTo>
                  <a:pt x="144" y="112"/>
                  <a:pt x="48" y="256"/>
                  <a:pt x="24" y="344"/>
                </a:cubicBezTo>
                <a:cubicBezTo>
                  <a:pt x="0" y="432"/>
                  <a:pt x="36" y="508"/>
                  <a:pt x="72" y="584"/>
                </a:cubicBezTo>
              </a:path>
            </a:pathLst>
          </a:custGeom>
          <a:noFill/>
          <a:ln w="9525">
            <a:solidFill>
              <a:schemeClr val="tx1"/>
            </a:solidFill>
            <a:prstDash val="dash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lIns="91435" tIns="45718" rIns="91435" bIns="45718"/>
          <a:lstStyle/>
          <a:p>
            <a:endParaRPr lang="en-US"/>
          </a:p>
        </p:txBody>
      </p:sp>
      <p:sp>
        <p:nvSpPr>
          <p:cNvPr id="19" name="Text Box 16"/>
          <p:cNvSpPr txBox="1">
            <a:spLocks noChangeArrowheads="1"/>
          </p:cNvSpPr>
          <p:nvPr/>
        </p:nvSpPr>
        <p:spPr bwMode="auto">
          <a:xfrm>
            <a:off x="5791203" y="5029200"/>
            <a:ext cx="800209" cy="11079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5" tIns="45718" rIns="91435" bIns="4571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9pPr>
          </a:lstStyle>
          <a:p>
            <a:pPr eaLnBrk="1" hangingPunct="1"/>
            <a:r>
              <a:rPr lang="en-US" sz="6600">
                <a:solidFill>
                  <a:srgbClr val="FF0000"/>
                </a:solidFill>
              </a:rPr>
              <a:t>X</a:t>
            </a:r>
          </a:p>
        </p:txBody>
      </p:sp>
      <p:sp>
        <p:nvSpPr>
          <p:cNvPr id="20" name="Text Box 17"/>
          <p:cNvSpPr txBox="1">
            <a:spLocks noChangeArrowheads="1"/>
          </p:cNvSpPr>
          <p:nvPr/>
        </p:nvSpPr>
        <p:spPr bwMode="auto">
          <a:xfrm>
            <a:off x="5641978" y="4384676"/>
            <a:ext cx="406922" cy="4616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5" tIns="45718" rIns="91435" bIns="4571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9pPr>
          </a:lstStyle>
          <a:p>
            <a:pPr eaLnBrk="1" hangingPunct="1"/>
            <a:r>
              <a:rPr lang="en-US"/>
              <a:t>X</a:t>
            </a:r>
          </a:p>
        </p:txBody>
      </p:sp>
      <p:sp>
        <p:nvSpPr>
          <p:cNvPr id="21" name="Text Box 18"/>
          <p:cNvSpPr txBox="1">
            <a:spLocks noChangeArrowheads="1"/>
          </p:cNvSpPr>
          <p:nvPr/>
        </p:nvSpPr>
        <p:spPr bwMode="auto">
          <a:xfrm>
            <a:off x="6873081" y="1981200"/>
            <a:ext cx="1859844" cy="83099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lIns="91435" tIns="45718" rIns="91435" bIns="4571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9pPr>
          </a:lstStyle>
          <a:p>
            <a:pPr algn="ctr" eaLnBrk="1" hangingPunct="1"/>
            <a:r>
              <a:rPr lang="en-US" dirty="0"/>
              <a:t>Lookup fails </a:t>
            </a:r>
          </a:p>
          <a:p>
            <a:pPr algn="ctr" eaLnBrk="1" hangingPunct="1"/>
            <a:r>
              <a:rPr lang="en-US" dirty="0"/>
              <a:t>(N45 is dead)</a:t>
            </a:r>
          </a:p>
        </p:txBody>
      </p:sp>
      <p:sp>
        <p:nvSpPr>
          <p:cNvPr id="22" name="Text Box 19"/>
          <p:cNvSpPr txBox="1">
            <a:spLocks noChangeArrowheads="1"/>
          </p:cNvSpPr>
          <p:nvPr/>
        </p:nvSpPr>
        <p:spPr bwMode="auto">
          <a:xfrm>
            <a:off x="2362200" y="2451101"/>
            <a:ext cx="897742" cy="461661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lIns="91435" tIns="45718" rIns="91435" bIns="4571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9pPr>
          </a:lstStyle>
          <a:p>
            <a:r>
              <a:rPr lang="en-US">
                <a:solidFill>
                  <a:schemeClr val="accent2"/>
                </a:solidFill>
                <a:latin typeface="Helvetica" charset="0"/>
              </a:rPr>
              <a:t>N112</a:t>
            </a:r>
          </a:p>
        </p:txBody>
      </p:sp>
      <p:sp>
        <p:nvSpPr>
          <p:cNvPr id="23" name="Text Box 20"/>
          <p:cNvSpPr txBox="1">
            <a:spLocks noChangeArrowheads="1"/>
          </p:cNvSpPr>
          <p:nvPr/>
        </p:nvSpPr>
        <p:spPr bwMode="auto">
          <a:xfrm>
            <a:off x="1981200" y="3581400"/>
            <a:ext cx="749264" cy="461661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lIns="91435" tIns="45718" rIns="91435" bIns="4571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9pPr>
          </a:lstStyle>
          <a:p>
            <a:r>
              <a:rPr lang="en-US">
                <a:solidFill>
                  <a:schemeClr val="accent2"/>
                </a:solidFill>
                <a:latin typeface="Helvetica" charset="0"/>
              </a:rPr>
              <a:t>N96</a:t>
            </a:r>
          </a:p>
        </p:txBody>
      </p:sp>
      <p:sp>
        <p:nvSpPr>
          <p:cNvPr id="24" name="Text Box 21"/>
          <p:cNvSpPr txBox="1">
            <a:spLocks noChangeArrowheads="1"/>
          </p:cNvSpPr>
          <p:nvPr/>
        </p:nvSpPr>
        <p:spPr bwMode="auto">
          <a:xfrm>
            <a:off x="5943600" y="2438400"/>
            <a:ext cx="749264" cy="461661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lIns="91435" tIns="45718" rIns="91435" bIns="4571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9pPr>
          </a:lstStyle>
          <a:p>
            <a:r>
              <a:rPr lang="en-US">
                <a:solidFill>
                  <a:schemeClr val="accent2"/>
                </a:solidFill>
                <a:latin typeface="Helvetica" charset="0"/>
              </a:rPr>
              <a:t>N16</a:t>
            </a:r>
          </a:p>
        </p:txBody>
      </p:sp>
      <p:sp>
        <p:nvSpPr>
          <p:cNvPr id="25" name="Text Box 22"/>
          <p:cNvSpPr txBox="1">
            <a:spLocks noChangeArrowheads="1"/>
          </p:cNvSpPr>
          <p:nvPr/>
        </p:nvSpPr>
        <p:spPr bwMode="auto">
          <a:xfrm>
            <a:off x="-17307" y="4114801"/>
            <a:ext cx="3022290" cy="8309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5" tIns="45718" rIns="91435" bIns="4571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9pPr>
          </a:lstStyle>
          <a:p>
            <a:pPr algn="ctr" eaLnBrk="1" hangingPunct="1"/>
            <a:r>
              <a:rPr lang="en-US"/>
              <a:t>Who has </a:t>
            </a:r>
            <a:r>
              <a:rPr lang="en-US" sz="1500"/>
              <a:t>cnn.com/index.html</a:t>
            </a:r>
            <a:r>
              <a:rPr lang="en-US"/>
              <a:t>?</a:t>
            </a:r>
          </a:p>
          <a:p>
            <a:pPr algn="ctr" eaLnBrk="1" hangingPunct="1"/>
            <a:r>
              <a:rPr lang="en-US"/>
              <a:t>(hashes to K42)</a:t>
            </a:r>
          </a:p>
        </p:txBody>
      </p:sp>
      <p:pic>
        <p:nvPicPr>
          <p:cNvPr id="26" name="Picture 2" descr="Y:\Graphics_Main\CSRA\CSRA-V-2013-8\development\PublicDomain_Clipart\sign-post-hi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537" y="5144365"/>
            <a:ext cx="1375823" cy="13621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27" name="Picture 3" descr="Y:\Graphics_Main\CSRA\CSRA-V-2013-8\development\PublicDomain_Clipart\thinking-man-silhouette-hi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1340916" y="5753970"/>
            <a:ext cx="397896" cy="10736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520208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Search under peer failures (2)</a:t>
            </a:r>
          </a:p>
        </p:txBody>
      </p:sp>
      <p:sp>
        <p:nvSpPr>
          <p:cNvPr id="6" name="Oval 3"/>
          <p:cNvSpPr>
            <a:spLocks noChangeArrowheads="1"/>
          </p:cNvSpPr>
          <p:nvPr/>
        </p:nvSpPr>
        <p:spPr bwMode="auto">
          <a:xfrm>
            <a:off x="2897191" y="2528891"/>
            <a:ext cx="3427411" cy="3427413"/>
          </a:xfrm>
          <a:prstGeom prst="ellips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lIns="91435" tIns="45718" rIns="91435" bIns="45718" anchor="ctr"/>
          <a:lstStyle/>
          <a:p>
            <a:endParaRPr lang="en-US"/>
          </a:p>
        </p:txBody>
      </p:sp>
      <p:sp>
        <p:nvSpPr>
          <p:cNvPr id="7" name="Text Box 4"/>
          <p:cNvSpPr txBox="1">
            <a:spLocks noChangeArrowheads="1"/>
          </p:cNvSpPr>
          <p:nvPr/>
        </p:nvSpPr>
        <p:spPr bwMode="auto">
          <a:xfrm>
            <a:off x="2590800" y="5424490"/>
            <a:ext cx="749264" cy="461661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lIns="91435" tIns="45718" rIns="91435" bIns="4571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9pPr>
          </a:lstStyle>
          <a:p>
            <a:r>
              <a:rPr lang="en-US">
                <a:solidFill>
                  <a:schemeClr val="accent2"/>
                </a:solidFill>
                <a:latin typeface="Helvetica" charset="0"/>
              </a:rPr>
              <a:t>N80</a:t>
            </a:r>
          </a:p>
        </p:txBody>
      </p:sp>
      <p:sp>
        <p:nvSpPr>
          <p:cNvPr id="8" name="Text Box 5"/>
          <p:cNvSpPr txBox="1">
            <a:spLocks noChangeArrowheads="1"/>
          </p:cNvSpPr>
          <p:nvPr/>
        </p:nvSpPr>
        <p:spPr bwMode="auto">
          <a:xfrm>
            <a:off x="4463057" y="2088508"/>
            <a:ext cx="338544" cy="4616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5" tIns="45718" rIns="91435" bIns="45718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9pPr>
          </a:lstStyle>
          <a:p>
            <a:pPr algn="ctr"/>
            <a:r>
              <a:rPr lang="en-US"/>
              <a:t>0</a:t>
            </a:r>
          </a:p>
        </p:txBody>
      </p:sp>
      <p:sp>
        <p:nvSpPr>
          <p:cNvPr id="9" name="Text Box 6"/>
          <p:cNvSpPr txBox="1">
            <a:spLocks noChangeArrowheads="1"/>
          </p:cNvSpPr>
          <p:nvPr/>
        </p:nvSpPr>
        <p:spPr bwMode="auto">
          <a:xfrm>
            <a:off x="669928" y="1946276"/>
            <a:ext cx="1385656" cy="4616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5" tIns="45718" rIns="91435" bIns="4571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9pPr>
          </a:lstStyle>
          <a:p>
            <a:pPr eaLnBrk="1" hangingPunct="1"/>
            <a:r>
              <a:rPr lang="en-US"/>
              <a:t>Say </a:t>
            </a:r>
            <a:r>
              <a:rPr lang="en-US" i="1"/>
              <a:t>m=7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6408739" y="4038600"/>
            <a:ext cx="749264" cy="461661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lIns="91435" tIns="45718" rIns="91435" bIns="4571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9pPr>
          </a:lstStyle>
          <a:p>
            <a:r>
              <a:rPr lang="en-US">
                <a:solidFill>
                  <a:schemeClr val="accent2"/>
                </a:solidFill>
                <a:latin typeface="Helvetica" charset="0"/>
              </a:rPr>
              <a:t>N32</a:t>
            </a:r>
          </a:p>
        </p:txBody>
      </p:sp>
      <p:sp>
        <p:nvSpPr>
          <p:cNvPr id="11" name="Text Box 8"/>
          <p:cNvSpPr txBox="1">
            <a:spLocks noChangeArrowheads="1"/>
          </p:cNvSpPr>
          <p:nvPr/>
        </p:nvSpPr>
        <p:spPr bwMode="auto">
          <a:xfrm>
            <a:off x="5816600" y="5400675"/>
            <a:ext cx="749264" cy="461661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lIns="91435" tIns="45718" rIns="91435" bIns="4571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9pPr>
          </a:lstStyle>
          <a:p>
            <a:r>
              <a:rPr lang="en-US">
                <a:solidFill>
                  <a:schemeClr val="accent2"/>
                </a:solidFill>
                <a:latin typeface="Helvetica" charset="0"/>
              </a:rPr>
              <a:t>N45</a:t>
            </a:r>
          </a:p>
        </p:txBody>
      </p:sp>
      <p:sp>
        <p:nvSpPr>
          <p:cNvPr id="12" name="Text Box 9"/>
          <p:cNvSpPr txBox="1">
            <a:spLocks noChangeArrowheads="1"/>
          </p:cNvSpPr>
          <p:nvPr/>
        </p:nvSpPr>
        <p:spPr bwMode="auto">
          <a:xfrm>
            <a:off x="5958681" y="5943600"/>
            <a:ext cx="2939166" cy="8309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5" tIns="45718" rIns="91435" bIns="4571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9pPr>
          </a:lstStyle>
          <a:p>
            <a:r>
              <a:rPr lang="en-US" dirty="0">
                <a:latin typeface="Helvetica" charset="0"/>
              </a:rPr>
              <a:t>File </a:t>
            </a:r>
            <a:r>
              <a:rPr lang="en-US" sz="1500" dirty="0" err="1"/>
              <a:t>cnn.com</a:t>
            </a:r>
            <a:r>
              <a:rPr lang="en-US" sz="1500" dirty="0"/>
              <a:t>/</a:t>
            </a:r>
            <a:r>
              <a:rPr lang="en-US" sz="1500" dirty="0" err="1"/>
              <a:t>index.html</a:t>
            </a:r>
            <a:r>
              <a:rPr lang="en-US" dirty="0">
                <a:latin typeface="Helvetica" charset="0"/>
              </a:rPr>
              <a:t> with </a:t>
            </a:r>
          </a:p>
          <a:p>
            <a:r>
              <a:rPr lang="en-US" dirty="0">
                <a:latin typeface="Helvetica" charset="0"/>
              </a:rPr>
              <a:t>key </a:t>
            </a:r>
            <a:r>
              <a:rPr lang="en-US" dirty="0">
                <a:solidFill>
                  <a:srgbClr val="00BE00"/>
                </a:solidFill>
                <a:latin typeface="Helvetica" charset="0"/>
              </a:rPr>
              <a:t>K42 </a:t>
            </a:r>
            <a:r>
              <a:rPr lang="en-US" dirty="0">
                <a:latin typeface="Helvetica" charset="0"/>
              </a:rPr>
              <a:t>stored here</a:t>
            </a:r>
          </a:p>
        </p:txBody>
      </p:sp>
      <p:sp>
        <p:nvSpPr>
          <p:cNvPr id="13" name="Line 10"/>
          <p:cNvSpPr>
            <a:spLocks noChangeShapeType="1"/>
          </p:cNvSpPr>
          <p:nvPr/>
        </p:nvSpPr>
        <p:spPr bwMode="auto">
          <a:xfrm>
            <a:off x="6553200" y="5410200"/>
            <a:ext cx="6096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lIns="91435" tIns="45718" rIns="91435" bIns="45718"/>
          <a:lstStyle/>
          <a:p>
            <a:endParaRPr lang="en-US"/>
          </a:p>
        </p:txBody>
      </p:sp>
      <p:sp>
        <p:nvSpPr>
          <p:cNvPr id="15" name="AutoShape 12"/>
          <p:cNvSpPr>
            <a:spLocks noChangeArrowheads="1"/>
          </p:cNvSpPr>
          <p:nvPr/>
        </p:nvSpPr>
        <p:spPr bwMode="auto">
          <a:xfrm>
            <a:off x="0" y="4038600"/>
            <a:ext cx="2819400" cy="1143000"/>
          </a:xfrm>
          <a:prstGeom prst="cloudCallout">
            <a:avLst>
              <a:gd name="adj1" fmla="val 38005"/>
              <a:gd name="adj2" fmla="val 68611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lIns="91435" tIns="45718" rIns="91435" bIns="45718"/>
          <a:lstStyle/>
          <a:p>
            <a:pPr algn="ctr"/>
            <a:endParaRPr lang="en-US"/>
          </a:p>
        </p:txBody>
      </p:sp>
      <p:sp>
        <p:nvSpPr>
          <p:cNvPr id="16" name="Line 13"/>
          <p:cNvSpPr>
            <a:spLocks noChangeShapeType="1"/>
          </p:cNvSpPr>
          <p:nvPr/>
        </p:nvSpPr>
        <p:spPr bwMode="auto">
          <a:xfrm flipV="1">
            <a:off x="3352800" y="3048000"/>
            <a:ext cx="2438400" cy="2362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lIns="91435" tIns="45718" rIns="91435" bIns="45718"/>
          <a:lstStyle/>
          <a:p>
            <a:endParaRPr lang="en-US"/>
          </a:p>
        </p:txBody>
      </p:sp>
      <p:sp>
        <p:nvSpPr>
          <p:cNvPr id="17" name="Text Box 14"/>
          <p:cNvSpPr txBox="1">
            <a:spLocks noChangeArrowheads="1"/>
          </p:cNvSpPr>
          <p:nvPr/>
        </p:nvSpPr>
        <p:spPr bwMode="auto">
          <a:xfrm>
            <a:off x="5791203" y="5029200"/>
            <a:ext cx="800209" cy="11079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5" tIns="45718" rIns="91435" bIns="4571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9pPr>
          </a:lstStyle>
          <a:p>
            <a:pPr eaLnBrk="1" hangingPunct="1"/>
            <a:r>
              <a:rPr lang="en-US" sz="6600">
                <a:solidFill>
                  <a:srgbClr val="FF0000"/>
                </a:solidFill>
              </a:rPr>
              <a:t>X</a:t>
            </a:r>
          </a:p>
        </p:txBody>
      </p:sp>
      <p:sp>
        <p:nvSpPr>
          <p:cNvPr id="18" name="Text Box 15"/>
          <p:cNvSpPr txBox="1">
            <a:spLocks noChangeArrowheads="1"/>
          </p:cNvSpPr>
          <p:nvPr/>
        </p:nvSpPr>
        <p:spPr bwMode="auto">
          <a:xfrm>
            <a:off x="2224881" y="1828800"/>
            <a:ext cx="6553200" cy="3385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lIns="91435" tIns="45718" rIns="91435" bIns="4571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9pPr>
          </a:lstStyle>
          <a:p>
            <a:pPr algn="ctr" eaLnBrk="1" hangingPunct="1"/>
            <a:r>
              <a:rPr lang="en-US" sz="1600" dirty="0"/>
              <a:t>One solution: replicate file/key at </a:t>
            </a:r>
            <a:r>
              <a:rPr lang="en-US" sz="1600" i="1" dirty="0"/>
              <a:t>r</a:t>
            </a:r>
            <a:r>
              <a:rPr lang="en-US" sz="1600" dirty="0"/>
              <a:t> successors and predecessors</a:t>
            </a:r>
          </a:p>
        </p:txBody>
      </p:sp>
      <p:sp>
        <p:nvSpPr>
          <p:cNvPr id="19" name="Text Box 16"/>
          <p:cNvSpPr txBox="1">
            <a:spLocks noChangeArrowheads="1"/>
          </p:cNvSpPr>
          <p:nvPr/>
        </p:nvSpPr>
        <p:spPr bwMode="auto">
          <a:xfrm>
            <a:off x="2362200" y="2451101"/>
            <a:ext cx="897742" cy="461661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lIns="91435" tIns="45718" rIns="91435" bIns="4571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9pPr>
          </a:lstStyle>
          <a:p>
            <a:r>
              <a:rPr lang="en-US">
                <a:solidFill>
                  <a:schemeClr val="accent2"/>
                </a:solidFill>
                <a:latin typeface="Helvetica" charset="0"/>
              </a:rPr>
              <a:t>N112</a:t>
            </a:r>
          </a:p>
        </p:txBody>
      </p:sp>
      <p:sp>
        <p:nvSpPr>
          <p:cNvPr id="20" name="Text Box 17"/>
          <p:cNvSpPr txBox="1">
            <a:spLocks noChangeArrowheads="1"/>
          </p:cNvSpPr>
          <p:nvPr/>
        </p:nvSpPr>
        <p:spPr bwMode="auto">
          <a:xfrm>
            <a:off x="1981200" y="3581400"/>
            <a:ext cx="749264" cy="461661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lIns="91435" tIns="45718" rIns="91435" bIns="4571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9pPr>
          </a:lstStyle>
          <a:p>
            <a:r>
              <a:rPr lang="en-US">
                <a:solidFill>
                  <a:schemeClr val="accent2"/>
                </a:solidFill>
                <a:latin typeface="Helvetica" charset="0"/>
              </a:rPr>
              <a:t>N96</a:t>
            </a:r>
          </a:p>
        </p:txBody>
      </p:sp>
      <p:sp>
        <p:nvSpPr>
          <p:cNvPr id="21" name="Text Box 18"/>
          <p:cNvSpPr txBox="1">
            <a:spLocks noChangeArrowheads="1"/>
          </p:cNvSpPr>
          <p:nvPr/>
        </p:nvSpPr>
        <p:spPr bwMode="auto">
          <a:xfrm>
            <a:off x="5943600" y="2438400"/>
            <a:ext cx="749264" cy="461661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lIns="91435" tIns="45718" rIns="91435" bIns="4571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9pPr>
          </a:lstStyle>
          <a:p>
            <a:r>
              <a:rPr lang="en-US">
                <a:solidFill>
                  <a:schemeClr val="accent2"/>
                </a:solidFill>
                <a:latin typeface="Helvetica" charset="0"/>
              </a:rPr>
              <a:t>N16</a:t>
            </a:r>
          </a:p>
        </p:txBody>
      </p:sp>
      <p:sp>
        <p:nvSpPr>
          <p:cNvPr id="22" name="Freeform 19"/>
          <p:cNvSpPr>
            <a:spLocks/>
          </p:cNvSpPr>
          <p:nvPr/>
        </p:nvSpPr>
        <p:spPr bwMode="auto">
          <a:xfrm>
            <a:off x="5689600" y="3124200"/>
            <a:ext cx="635000" cy="1143000"/>
          </a:xfrm>
          <a:custGeom>
            <a:avLst/>
            <a:gdLst>
              <a:gd name="T0" fmla="*/ 2147483647 w 448"/>
              <a:gd name="T1" fmla="*/ 0 h 720"/>
              <a:gd name="T2" fmla="*/ 2147483647 w 448"/>
              <a:gd name="T3" fmla="*/ 2147483647 h 720"/>
              <a:gd name="T4" fmla="*/ 2147483647 w 448"/>
              <a:gd name="T5" fmla="*/ 2147483647 h 720"/>
              <a:gd name="T6" fmla="*/ 2147483647 w 448"/>
              <a:gd name="T7" fmla="*/ 2147483647 h 720"/>
              <a:gd name="T8" fmla="*/ 0 60000 65536"/>
              <a:gd name="T9" fmla="*/ 0 60000 65536"/>
              <a:gd name="T10" fmla="*/ 0 60000 65536"/>
              <a:gd name="T11" fmla="*/ 0 60000 65536"/>
              <a:gd name="T12" fmla="*/ 0 w 448"/>
              <a:gd name="T13" fmla="*/ 0 h 720"/>
              <a:gd name="T14" fmla="*/ 448 w 448"/>
              <a:gd name="T15" fmla="*/ 720 h 72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448" h="720">
                <a:moveTo>
                  <a:pt x="64" y="0"/>
                </a:moveTo>
                <a:cubicBezTo>
                  <a:pt x="32" y="72"/>
                  <a:pt x="0" y="144"/>
                  <a:pt x="16" y="240"/>
                </a:cubicBezTo>
                <a:cubicBezTo>
                  <a:pt x="32" y="336"/>
                  <a:pt x="88" y="496"/>
                  <a:pt x="160" y="576"/>
                </a:cubicBezTo>
                <a:cubicBezTo>
                  <a:pt x="232" y="656"/>
                  <a:pt x="400" y="696"/>
                  <a:pt x="448" y="720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lIns="91435" tIns="45718" rIns="91435" bIns="45718"/>
          <a:lstStyle/>
          <a:p>
            <a:endParaRPr lang="en-US"/>
          </a:p>
        </p:txBody>
      </p:sp>
      <p:sp>
        <p:nvSpPr>
          <p:cNvPr id="23" name="Text Box 20"/>
          <p:cNvSpPr txBox="1">
            <a:spLocks noChangeArrowheads="1"/>
          </p:cNvSpPr>
          <p:nvPr/>
        </p:nvSpPr>
        <p:spPr bwMode="auto">
          <a:xfrm>
            <a:off x="6415881" y="4800600"/>
            <a:ext cx="2152292" cy="4616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5" tIns="45718" rIns="91435" bIns="4571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9pPr>
          </a:lstStyle>
          <a:p>
            <a:pPr eaLnBrk="1" hangingPunct="1"/>
            <a:r>
              <a:rPr lang="en-US" dirty="0">
                <a:solidFill>
                  <a:srgbClr val="00BE00"/>
                </a:solidFill>
                <a:latin typeface="Helvetica" charset="0"/>
              </a:rPr>
              <a:t>K42 </a:t>
            </a:r>
            <a:r>
              <a:rPr lang="en-US" dirty="0">
                <a:latin typeface="Helvetica" charset="0"/>
              </a:rPr>
              <a:t>replicated</a:t>
            </a:r>
          </a:p>
        </p:txBody>
      </p:sp>
      <p:sp>
        <p:nvSpPr>
          <p:cNvPr id="24" name="Line 21"/>
          <p:cNvSpPr>
            <a:spLocks noChangeShapeType="1"/>
          </p:cNvSpPr>
          <p:nvPr/>
        </p:nvSpPr>
        <p:spPr bwMode="auto">
          <a:xfrm>
            <a:off x="7162800" y="4343400"/>
            <a:ext cx="6096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lIns="91435" tIns="45718" rIns="91435" bIns="45718"/>
          <a:lstStyle/>
          <a:p>
            <a:endParaRPr lang="en-US"/>
          </a:p>
        </p:txBody>
      </p:sp>
      <p:sp>
        <p:nvSpPr>
          <p:cNvPr id="25" name="Text Box 22"/>
          <p:cNvSpPr txBox="1">
            <a:spLocks noChangeArrowheads="1"/>
          </p:cNvSpPr>
          <p:nvPr/>
        </p:nvSpPr>
        <p:spPr bwMode="auto">
          <a:xfrm>
            <a:off x="3886202" y="6248400"/>
            <a:ext cx="2152292" cy="4616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5" tIns="45718" rIns="91435" bIns="4571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9pPr>
          </a:lstStyle>
          <a:p>
            <a:pPr eaLnBrk="1" hangingPunct="1"/>
            <a:r>
              <a:rPr lang="en-US">
                <a:solidFill>
                  <a:srgbClr val="00BE00"/>
                </a:solidFill>
                <a:latin typeface="Helvetica" charset="0"/>
              </a:rPr>
              <a:t>K42 </a:t>
            </a:r>
            <a:r>
              <a:rPr lang="en-US">
                <a:latin typeface="Helvetica" charset="0"/>
              </a:rPr>
              <a:t>replicated</a:t>
            </a:r>
          </a:p>
        </p:txBody>
      </p:sp>
      <p:sp>
        <p:nvSpPr>
          <p:cNvPr id="26" name="Line 23"/>
          <p:cNvSpPr>
            <a:spLocks noChangeShapeType="1"/>
          </p:cNvSpPr>
          <p:nvPr/>
        </p:nvSpPr>
        <p:spPr bwMode="auto">
          <a:xfrm>
            <a:off x="3352800" y="5943600"/>
            <a:ext cx="6096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lIns="91435" tIns="45718" rIns="91435" bIns="45718"/>
          <a:lstStyle/>
          <a:p>
            <a:endParaRPr lang="en-US"/>
          </a:p>
        </p:txBody>
      </p:sp>
      <p:sp>
        <p:nvSpPr>
          <p:cNvPr id="27" name="Text Box 24"/>
          <p:cNvSpPr txBox="1">
            <a:spLocks noChangeArrowheads="1"/>
          </p:cNvSpPr>
          <p:nvPr/>
        </p:nvSpPr>
        <p:spPr bwMode="auto">
          <a:xfrm>
            <a:off x="-17307" y="4114801"/>
            <a:ext cx="3022290" cy="8309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5" tIns="45718" rIns="91435" bIns="4571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9pPr>
          </a:lstStyle>
          <a:p>
            <a:pPr algn="ctr" eaLnBrk="1" hangingPunct="1"/>
            <a:r>
              <a:rPr lang="en-US"/>
              <a:t>Who has </a:t>
            </a:r>
            <a:r>
              <a:rPr lang="en-US" sz="1500"/>
              <a:t>cnn.com/index.html</a:t>
            </a:r>
            <a:r>
              <a:rPr lang="en-US"/>
              <a:t>?</a:t>
            </a:r>
          </a:p>
          <a:p>
            <a:pPr algn="ctr" eaLnBrk="1" hangingPunct="1"/>
            <a:r>
              <a:rPr lang="en-US"/>
              <a:t>(hashes to K42)</a:t>
            </a:r>
          </a:p>
        </p:txBody>
      </p:sp>
      <p:pic>
        <p:nvPicPr>
          <p:cNvPr id="28" name="Picture 2" descr="Y:\Graphics_Main\CSRA\CSRA-V-2013-8\development\PublicDomain_Clipart\sign-post-hi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537" y="5144365"/>
            <a:ext cx="1375823" cy="13621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29" name="Picture 3" descr="Y:\Graphics_Main\CSRA\CSRA-V-2013-8\development\PublicDomain_Clipart\thinking-man-silhouette-hi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1340916" y="5753970"/>
            <a:ext cx="397896" cy="10736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495254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Need to deal with dynamic changes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lnSpc>
                <a:spcPct val="120000"/>
              </a:lnSpc>
              <a:buFont typeface="Wingdings" charset="0"/>
              <a:buChar char="ü"/>
            </a:pPr>
            <a:r>
              <a:rPr lang="en-US" sz="1800" dirty="0">
                <a:latin typeface="Times New Roman" charset="0"/>
                <a:ea typeface="ＭＳ Ｐゴシック" charset="0"/>
              </a:rPr>
              <a:t>Peers fail</a:t>
            </a:r>
          </a:p>
          <a:p>
            <a:pPr>
              <a:lnSpc>
                <a:spcPct val="120000"/>
              </a:lnSpc>
            </a:pPr>
            <a:r>
              <a:rPr lang="en-US" sz="1800" dirty="0">
                <a:latin typeface="Times New Roman" charset="0"/>
                <a:ea typeface="ＭＳ Ｐゴシック" charset="0"/>
              </a:rPr>
              <a:t>New peers join</a:t>
            </a:r>
          </a:p>
          <a:p>
            <a:pPr>
              <a:lnSpc>
                <a:spcPct val="120000"/>
              </a:lnSpc>
            </a:pPr>
            <a:r>
              <a:rPr lang="en-US" sz="1800" dirty="0">
                <a:latin typeface="Times New Roman" charset="0"/>
                <a:ea typeface="ＭＳ Ｐゴシック" charset="0"/>
              </a:rPr>
              <a:t>Peers leave</a:t>
            </a:r>
          </a:p>
          <a:p>
            <a:pPr lvl="1">
              <a:lnSpc>
                <a:spcPct val="120000"/>
              </a:lnSpc>
            </a:pPr>
            <a:r>
              <a:rPr lang="en-US" sz="1400" dirty="0">
                <a:latin typeface="Times New Roman" charset="0"/>
                <a:ea typeface="ＭＳ Ｐゴシック" charset="0"/>
              </a:rPr>
              <a:t>P2P systems have a high rate of </a:t>
            </a:r>
            <a:r>
              <a:rPr lang="en-US" sz="1400" i="1" dirty="0">
                <a:solidFill>
                  <a:srgbClr val="FF0000"/>
                </a:solidFill>
                <a:latin typeface="Times New Roman" charset="0"/>
                <a:ea typeface="ＭＳ Ｐゴシック" charset="0"/>
              </a:rPr>
              <a:t>churn </a:t>
            </a:r>
            <a:r>
              <a:rPr lang="en-US" sz="1400" dirty="0">
                <a:latin typeface="Times New Roman" charset="0"/>
                <a:ea typeface="ＭＳ Ｐゴシック" charset="0"/>
              </a:rPr>
              <a:t>(node join, leave and failure)</a:t>
            </a:r>
          </a:p>
          <a:p>
            <a:pPr lvl="2">
              <a:lnSpc>
                <a:spcPct val="120000"/>
              </a:lnSpc>
            </a:pPr>
            <a:r>
              <a:rPr lang="en-US" sz="1400" dirty="0">
                <a:latin typeface="Times New Roman" charset="0"/>
                <a:ea typeface="ＭＳ Ｐゴシック" charset="0"/>
              </a:rPr>
              <a:t>25% per hour in </a:t>
            </a:r>
            <a:r>
              <a:rPr lang="en-US" sz="1400" dirty="0" err="1">
                <a:latin typeface="Times New Roman" charset="0"/>
                <a:ea typeface="ＭＳ Ｐゴシック" charset="0"/>
              </a:rPr>
              <a:t>Overnet</a:t>
            </a:r>
            <a:r>
              <a:rPr lang="en-US" sz="1400" dirty="0">
                <a:latin typeface="Times New Roman" charset="0"/>
                <a:ea typeface="ＭＳ Ｐゴシック" charset="0"/>
              </a:rPr>
              <a:t> (</a:t>
            </a:r>
            <a:r>
              <a:rPr lang="en-US" sz="1400" dirty="0" err="1">
                <a:latin typeface="Times New Roman" charset="0"/>
                <a:ea typeface="ＭＳ Ｐゴシック" charset="0"/>
              </a:rPr>
              <a:t>eDonkey</a:t>
            </a:r>
            <a:r>
              <a:rPr lang="en-US" sz="1400" dirty="0">
                <a:latin typeface="Times New Roman" charset="0"/>
                <a:ea typeface="ＭＳ Ｐゴシック" charset="0"/>
              </a:rPr>
              <a:t>)</a:t>
            </a:r>
          </a:p>
          <a:p>
            <a:pPr lvl="2">
              <a:lnSpc>
                <a:spcPct val="120000"/>
              </a:lnSpc>
            </a:pPr>
            <a:r>
              <a:rPr lang="en-US" sz="1400" dirty="0">
                <a:latin typeface="Times New Roman" charset="0"/>
                <a:ea typeface="ＭＳ Ｐゴシック" charset="0"/>
              </a:rPr>
              <a:t>100% per hour in Gnutella</a:t>
            </a:r>
          </a:p>
          <a:p>
            <a:pPr lvl="2">
              <a:lnSpc>
                <a:spcPct val="120000"/>
              </a:lnSpc>
            </a:pPr>
            <a:r>
              <a:rPr lang="en-US" sz="1400" dirty="0">
                <a:latin typeface="Times New Roman" charset="0"/>
                <a:ea typeface="ＭＳ Ｐゴシック" charset="0"/>
              </a:rPr>
              <a:t>Lower in managed </a:t>
            </a:r>
            <a:r>
              <a:rPr lang="en-US" sz="1400" dirty="0" smtClean="0">
                <a:latin typeface="Times New Roman" charset="0"/>
                <a:ea typeface="ＭＳ Ｐゴシック" charset="0"/>
              </a:rPr>
              <a:t>clusters</a:t>
            </a:r>
          </a:p>
          <a:p>
            <a:pPr lvl="2">
              <a:lnSpc>
                <a:spcPct val="120000"/>
              </a:lnSpc>
            </a:pPr>
            <a:r>
              <a:rPr lang="en-US" sz="1400" dirty="0" smtClean="0">
                <a:latin typeface="Times New Roman" charset="0"/>
                <a:ea typeface="ＭＳ Ｐゴシック" charset="0"/>
              </a:rPr>
              <a:t>Common </a:t>
            </a:r>
            <a:r>
              <a:rPr lang="en-US" sz="1400" dirty="0">
                <a:latin typeface="Times New Roman" charset="0"/>
                <a:ea typeface="ＭＳ Ｐゴシック" charset="0"/>
              </a:rPr>
              <a:t>feature in all distributed systems, including wide-area (e.g., </a:t>
            </a:r>
            <a:r>
              <a:rPr lang="en-US" sz="1400" dirty="0" err="1">
                <a:latin typeface="Times New Roman" charset="0"/>
                <a:ea typeface="ＭＳ Ｐゴシック" charset="0"/>
              </a:rPr>
              <a:t>PlanetLab</a:t>
            </a:r>
            <a:r>
              <a:rPr lang="en-US" sz="1400" dirty="0">
                <a:latin typeface="Times New Roman" charset="0"/>
                <a:ea typeface="ＭＳ Ｐゴシック" charset="0"/>
              </a:rPr>
              <a:t>), clusters (e.g., </a:t>
            </a:r>
            <a:r>
              <a:rPr lang="en-US" sz="1400" dirty="0" err="1">
                <a:latin typeface="Times New Roman" charset="0"/>
                <a:ea typeface="ＭＳ Ｐゴシック" charset="0"/>
              </a:rPr>
              <a:t>Emulab</a:t>
            </a:r>
            <a:r>
              <a:rPr lang="en-US" sz="1400" dirty="0">
                <a:latin typeface="Times New Roman" charset="0"/>
                <a:ea typeface="ＭＳ Ｐゴシック" charset="0"/>
              </a:rPr>
              <a:t>), clouds (e.g., </a:t>
            </a:r>
            <a:r>
              <a:rPr lang="en-US" sz="1400" dirty="0" smtClean="0">
                <a:latin typeface="Times New Roman" charset="0"/>
                <a:ea typeface="ＭＳ Ｐゴシック" charset="0"/>
              </a:rPr>
              <a:t>AWS)</a:t>
            </a:r>
            <a:r>
              <a:rPr lang="en-US" sz="1400" dirty="0">
                <a:latin typeface="Times New Roman" charset="0"/>
                <a:ea typeface="ＭＳ Ｐゴシック" charset="0"/>
              </a:rPr>
              <a:t>, etc.</a:t>
            </a:r>
          </a:p>
          <a:p>
            <a:pPr>
              <a:lnSpc>
                <a:spcPct val="120000"/>
              </a:lnSpc>
              <a:buNone/>
            </a:pPr>
            <a:endParaRPr lang="en-US" sz="1800" dirty="0">
              <a:latin typeface="Times New Roman" charset="0"/>
              <a:ea typeface="ＭＳ Ｐゴシック" charset="0"/>
            </a:endParaRPr>
          </a:p>
          <a:p>
            <a:pPr>
              <a:lnSpc>
                <a:spcPct val="120000"/>
              </a:lnSpc>
              <a:buNone/>
            </a:pPr>
            <a:r>
              <a:rPr lang="en-US" sz="1800" dirty="0">
                <a:latin typeface="Times New Roman" charset="0"/>
                <a:ea typeface="ＭＳ Ｐゴシック" charset="0"/>
              </a:rPr>
              <a:t>So, all the time, need to:</a:t>
            </a:r>
          </a:p>
          <a:p>
            <a:pPr>
              <a:lnSpc>
                <a:spcPct val="120000"/>
              </a:lnSpc>
              <a:buNone/>
            </a:pPr>
            <a:r>
              <a:rPr lang="en-US" sz="1800" dirty="0">
                <a:latin typeface="Times New Roman" charset="0"/>
                <a:ea typeface="ＭＳ Ｐゴシック" charset="0"/>
                <a:sym typeface="Wingdings" charset="0"/>
              </a:rPr>
              <a:t> </a:t>
            </a:r>
            <a:r>
              <a:rPr lang="en-US" sz="1800" dirty="0">
                <a:latin typeface="Times New Roman" charset="0"/>
                <a:ea typeface="ＭＳ Ｐゴシック" charset="0"/>
              </a:rPr>
              <a:t>Need to update </a:t>
            </a:r>
            <a:r>
              <a:rPr lang="en-US" sz="1800" i="1" dirty="0">
                <a:latin typeface="Times New Roman" charset="0"/>
                <a:ea typeface="ＭＳ Ｐゴシック" charset="0"/>
              </a:rPr>
              <a:t>successor</a:t>
            </a:r>
            <a:r>
              <a:rPr lang="en-US" sz="1800" dirty="0">
                <a:latin typeface="Times New Roman" charset="0"/>
                <a:ea typeface="ＭＳ Ｐゴシック" charset="0"/>
              </a:rPr>
              <a:t>s and </a:t>
            </a:r>
            <a:r>
              <a:rPr lang="en-US" sz="1800" i="1" dirty="0">
                <a:latin typeface="Times New Roman" charset="0"/>
                <a:ea typeface="ＭＳ Ｐゴシック" charset="0"/>
              </a:rPr>
              <a:t>finger</a:t>
            </a:r>
            <a:r>
              <a:rPr lang="en-US" sz="1800" dirty="0">
                <a:latin typeface="Times New Roman" charset="0"/>
                <a:ea typeface="ＭＳ Ｐゴシック" charset="0"/>
              </a:rPr>
              <a:t>s, and copy keys</a:t>
            </a:r>
          </a:p>
          <a:p>
            <a:pPr>
              <a:lnSpc>
                <a:spcPct val="120000"/>
              </a:lnSpc>
              <a:buNone/>
            </a:pPr>
            <a:endParaRPr lang="en-US" sz="1800" dirty="0">
              <a:latin typeface="Times New Roman" charset="0"/>
              <a:ea typeface="ＭＳ Ｐゴシック" charset="0"/>
            </a:endParaRPr>
          </a:p>
          <a:p>
            <a:pPr>
              <a:lnSpc>
                <a:spcPct val="120000"/>
              </a:lnSpc>
            </a:pP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12407559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New peers joining</a:t>
            </a:r>
          </a:p>
        </p:txBody>
      </p:sp>
      <p:sp>
        <p:nvSpPr>
          <p:cNvPr id="6" name="Oval 3"/>
          <p:cNvSpPr>
            <a:spLocks noChangeArrowheads="1"/>
          </p:cNvSpPr>
          <p:nvPr/>
        </p:nvSpPr>
        <p:spPr bwMode="auto">
          <a:xfrm>
            <a:off x="2683672" y="3278191"/>
            <a:ext cx="3427411" cy="3427413"/>
          </a:xfrm>
          <a:prstGeom prst="ellips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lIns="91435" tIns="45718" rIns="91435" bIns="45718" anchor="ctr"/>
          <a:lstStyle/>
          <a:p>
            <a:endParaRPr lang="en-US"/>
          </a:p>
        </p:txBody>
      </p:sp>
      <p:sp>
        <p:nvSpPr>
          <p:cNvPr id="7" name="Text Box 4"/>
          <p:cNvSpPr txBox="1">
            <a:spLocks noChangeArrowheads="1"/>
          </p:cNvSpPr>
          <p:nvPr/>
        </p:nvSpPr>
        <p:spPr bwMode="auto">
          <a:xfrm>
            <a:off x="2377281" y="6173790"/>
            <a:ext cx="749264" cy="461661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lIns="91435" tIns="45718" rIns="91435" bIns="4571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9pPr>
          </a:lstStyle>
          <a:p>
            <a:r>
              <a:rPr lang="en-US">
                <a:solidFill>
                  <a:schemeClr val="accent2"/>
                </a:solidFill>
                <a:latin typeface="Helvetica" charset="0"/>
              </a:rPr>
              <a:t>N80</a:t>
            </a:r>
          </a:p>
        </p:txBody>
      </p:sp>
      <p:sp>
        <p:nvSpPr>
          <p:cNvPr id="8" name="Text Box 5"/>
          <p:cNvSpPr txBox="1">
            <a:spLocks noChangeArrowheads="1"/>
          </p:cNvSpPr>
          <p:nvPr/>
        </p:nvSpPr>
        <p:spPr bwMode="auto">
          <a:xfrm>
            <a:off x="4249538" y="2837810"/>
            <a:ext cx="338544" cy="4616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5" tIns="45718" rIns="91435" bIns="45718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9pPr>
          </a:lstStyle>
          <a:p>
            <a:pPr algn="ctr"/>
            <a:r>
              <a:rPr lang="en-US"/>
              <a:t>0</a:t>
            </a:r>
          </a:p>
        </p:txBody>
      </p:sp>
      <p:sp>
        <p:nvSpPr>
          <p:cNvPr id="9" name="Text Box 6"/>
          <p:cNvSpPr txBox="1">
            <a:spLocks noChangeArrowheads="1"/>
          </p:cNvSpPr>
          <p:nvPr/>
        </p:nvSpPr>
        <p:spPr bwMode="auto">
          <a:xfrm>
            <a:off x="456409" y="2695575"/>
            <a:ext cx="1385656" cy="4616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5" tIns="45718" rIns="91435" bIns="4571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9pPr>
          </a:lstStyle>
          <a:p>
            <a:pPr eaLnBrk="1" hangingPunct="1"/>
            <a:r>
              <a:rPr lang="en-US"/>
              <a:t>Say </a:t>
            </a:r>
            <a:r>
              <a:rPr lang="en-US" i="1"/>
              <a:t>m=7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6195220" y="4787901"/>
            <a:ext cx="749264" cy="461661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lIns="91435" tIns="45718" rIns="91435" bIns="4571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9pPr>
          </a:lstStyle>
          <a:p>
            <a:r>
              <a:rPr lang="en-US">
                <a:solidFill>
                  <a:schemeClr val="accent2"/>
                </a:solidFill>
                <a:latin typeface="Helvetica" charset="0"/>
              </a:rPr>
              <a:t>N32</a:t>
            </a:r>
          </a:p>
        </p:txBody>
      </p:sp>
      <p:sp>
        <p:nvSpPr>
          <p:cNvPr id="11" name="Text Box 8"/>
          <p:cNvSpPr txBox="1">
            <a:spLocks noChangeArrowheads="1"/>
          </p:cNvSpPr>
          <p:nvPr/>
        </p:nvSpPr>
        <p:spPr bwMode="auto">
          <a:xfrm>
            <a:off x="5603081" y="6149976"/>
            <a:ext cx="749264" cy="461661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lIns="91435" tIns="45718" rIns="91435" bIns="4571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9pPr>
          </a:lstStyle>
          <a:p>
            <a:r>
              <a:rPr lang="en-US">
                <a:solidFill>
                  <a:schemeClr val="accent2"/>
                </a:solidFill>
                <a:latin typeface="Helvetica" charset="0"/>
              </a:rPr>
              <a:t>N45</a:t>
            </a:r>
          </a:p>
        </p:txBody>
      </p:sp>
      <p:sp>
        <p:nvSpPr>
          <p:cNvPr id="12" name="Text Box 9"/>
          <p:cNvSpPr txBox="1">
            <a:spLocks noChangeArrowheads="1"/>
          </p:cNvSpPr>
          <p:nvPr/>
        </p:nvSpPr>
        <p:spPr bwMode="auto">
          <a:xfrm>
            <a:off x="2148681" y="3200400"/>
            <a:ext cx="897742" cy="461661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lIns="91435" tIns="45718" rIns="91435" bIns="4571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9pPr>
          </a:lstStyle>
          <a:p>
            <a:r>
              <a:rPr lang="en-US">
                <a:solidFill>
                  <a:schemeClr val="accent2"/>
                </a:solidFill>
                <a:latin typeface="Helvetica" charset="0"/>
              </a:rPr>
              <a:t>N112</a:t>
            </a:r>
          </a:p>
        </p:txBody>
      </p:sp>
      <p:sp>
        <p:nvSpPr>
          <p:cNvPr id="13" name="Text Box 10"/>
          <p:cNvSpPr txBox="1">
            <a:spLocks noChangeArrowheads="1"/>
          </p:cNvSpPr>
          <p:nvPr/>
        </p:nvSpPr>
        <p:spPr bwMode="auto">
          <a:xfrm>
            <a:off x="1767681" y="4330700"/>
            <a:ext cx="749264" cy="461661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lIns="91435" tIns="45718" rIns="91435" bIns="4571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9pPr>
          </a:lstStyle>
          <a:p>
            <a:r>
              <a:rPr lang="en-US">
                <a:solidFill>
                  <a:schemeClr val="accent2"/>
                </a:solidFill>
                <a:latin typeface="Helvetica" charset="0"/>
              </a:rPr>
              <a:t>N96</a:t>
            </a:r>
          </a:p>
        </p:txBody>
      </p:sp>
      <p:sp>
        <p:nvSpPr>
          <p:cNvPr id="14" name="Text Box 11"/>
          <p:cNvSpPr txBox="1">
            <a:spLocks noChangeArrowheads="1"/>
          </p:cNvSpPr>
          <p:nvPr/>
        </p:nvSpPr>
        <p:spPr bwMode="auto">
          <a:xfrm>
            <a:off x="5730081" y="3187700"/>
            <a:ext cx="749264" cy="461661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lIns="91435" tIns="45718" rIns="91435" bIns="4571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9pPr>
          </a:lstStyle>
          <a:p>
            <a:r>
              <a:rPr lang="en-US">
                <a:solidFill>
                  <a:schemeClr val="accent2"/>
                </a:solidFill>
                <a:latin typeface="Helvetica" charset="0"/>
              </a:rPr>
              <a:t>N16</a:t>
            </a:r>
          </a:p>
        </p:txBody>
      </p:sp>
      <p:sp>
        <p:nvSpPr>
          <p:cNvPr id="15" name="Text Box 12"/>
          <p:cNvSpPr txBox="1">
            <a:spLocks noChangeArrowheads="1"/>
          </p:cNvSpPr>
          <p:nvPr/>
        </p:nvSpPr>
        <p:spPr bwMode="auto">
          <a:xfrm>
            <a:off x="6644481" y="5626101"/>
            <a:ext cx="749264" cy="461661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lIns="91435" tIns="45718" rIns="91435" bIns="4571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9pPr>
          </a:lstStyle>
          <a:p>
            <a:r>
              <a:rPr lang="en-US">
                <a:solidFill>
                  <a:srgbClr val="FF0000"/>
                </a:solidFill>
                <a:latin typeface="Helvetica" charset="0"/>
              </a:rPr>
              <a:t>N40</a:t>
            </a:r>
          </a:p>
        </p:txBody>
      </p:sp>
      <p:sp>
        <p:nvSpPr>
          <p:cNvPr id="16" name="Text Box 13"/>
          <p:cNvSpPr txBox="1">
            <a:spLocks noChangeArrowheads="1"/>
          </p:cNvSpPr>
          <p:nvPr/>
        </p:nvSpPr>
        <p:spPr bwMode="auto">
          <a:xfrm>
            <a:off x="1843881" y="1752600"/>
            <a:ext cx="5584634" cy="12003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lIns="91435" tIns="45718" rIns="91435" bIns="4571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9pPr>
          </a:lstStyle>
          <a:p>
            <a:pPr eaLnBrk="1" hangingPunct="1"/>
            <a:r>
              <a:rPr lang="en-US" sz="1800" dirty="0"/>
              <a:t>Introducer directs N40 to N45 (and N32)</a:t>
            </a:r>
          </a:p>
          <a:p>
            <a:pPr eaLnBrk="1" hangingPunct="1"/>
            <a:r>
              <a:rPr lang="en-US" sz="1800" dirty="0"/>
              <a:t>N32 updates successor to N40</a:t>
            </a:r>
          </a:p>
          <a:p>
            <a:pPr eaLnBrk="1" hangingPunct="1"/>
            <a:r>
              <a:rPr lang="en-US" sz="1800" dirty="0"/>
              <a:t>N40 initializes successor to N45, and </a:t>
            </a:r>
            <a:r>
              <a:rPr lang="en-US" sz="1800" dirty="0" err="1"/>
              <a:t>inits</a:t>
            </a:r>
            <a:r>
              <a:rPr lang="en-US" sz="1800" dirty="0"/>
              <a:t> fingers from it</a:t>
            </a:r>
          </a:p>
          <a:p>
            <a:pPr eaLnBrk="1" hangingPunct="1"/>
            <a:r>
              <a:rPr lang="en-US" sz="1800" i="1" dirty="0"/>
              <a:t>N40 periodically talks to neighbors to update finger table</a:t>
            </a:r>
          </a:p>
        </p:txBody>
      </p:sp>
      <p:sp>
        <p:nvSpPr>
          <p:cNvPr id="17" name="Text Box 14"/>
          <p:cNvSpPr txBox="1">
            <a:spLocks noChangeArrowheads="1"/>
          </p:cNvSpPr>
          <p:nvPr/>
        </p:nvSpPr>
        <p:spPr bwMode="auto">
          <a:xfrm>
            <a:off x="6568281" y="3352800"/>
            <a:ext cx="1312469" cy="10772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5" tIns="45718" rIns="91435" bIns="4571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9pPr>
          </a:lstStyle>
          <a:p>
            <a:pPr eaLnBrk="1" hangingPunct="1"/>
            <a:r>
              <a:rPr lang="en-US" sz="1600" b="1" i="1" dirty="0"/>
              <a:t>Stabilization </a:t>
            </a:r>
          </a:p>
          <a:p>
            <a:pPr eaLnBrk="1" hangingPunct="1"/>
            <a:r>
              <a:rPr lang="en-US" sz="1600" b="1" i="1" dirty="0"/>
              <a:t>Protocol</a:t>
            </a:r>
          </a:p>
          <a:p>
            <a:pPr eaLnBrk="1" hangingPunct="1"/>
            <a:r>
              <a:rPr lang="en-US" sz="1600" b="1" i="1" dirty="0"/>
              <a:t>(followed by</a:t>
            </a:r>
          </a:p>
          <a:p>
            <a:pPr eaLnBrk="1" hangingPunct="1"/>
            <a:r>
              <a:rPr lang="en-US" sz="1600" b="1" i="1" dirty="0"/>
              <a:t>all nodes)</a:t>
            </a:r>
          </a:p>
        </p:txBody>
      </p:sp>
      <p:sp>
        <p:nvSpPr>
          <p:cNvPr id="18" name="Line 15"/>
          <p:cNvSpPr>
            <a:spLocks noChangeShapeType="1"/>
          </p:cNvSpPr>
          <p:nvPr/>
        </p:nvSpPr>
        <p:spPr bwMode="auto">
          <a:xfrm>
            <a:off x="6796881" y="2895600"/>
            <a:ext cx="1524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lIns="91435" tIns="45718" rIns="91435" bIns="45718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24520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New peers joining (2)</a:t>
            </a:r>
          </a:p>
        </p:txBody>
      </p:sp>
      <p:sp>
        <p:nvSpPr>
          <p:cNvPr id="7" name="Oval 3"/>
          <p:cNvSpPr>
            <a:spLocks noChangeArrowheads="1"/>
          </p:cNvSpPr>
          <p:nvPr/>
        </p:nvSpPr>
        <p:spPr bwMode="auto">
          <a:xfrm>
            <a:off x="2758281" y="3200400"/>
            <a:ext cx="3427411" cy="3427413"/>
          </a:xfrm>
          <a:prstGeom prst="ellips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lIns="91435" tIns="45718" rIns="91435" bIns="45718" anchor="ctr"/>
          <a:lstStyle/>
          <a:p>
            <a:endParaRPr lang="en-US"/>
          </a:p>
        </p:txBody>
      </p:sp>
      <p:sp>
        <p:nvSpPr>
          <p:cNvPr id="8" name="Text Box 4"/>
          <p:cNvSpPr txBox="1">
            <a:spLocks noChangeArrowheads="1"/>
          </p:cNvSpPr>
          <p:nvPr/>
        </p:nvSpPr>
        <p:spPr bwMode="auto">
          <a:xfrm>
            <a:off x="2451890" y="6095999"/>
            <a:ext cx="749264" cy="461661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lIns="91435" tIns="45718" rIns="91435" bIns="4571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9pPr>
          </a:lstStyle>
          <a:p>
            <a:r>
              <a:rPr lang="en-US">
                <a:solidFill>
                  <a:schemeClr val="accent2"/>
                </a:solidFill>
                <a:latin typeface="Helvetica" charset="0"/>
              </a:rPr>
              <a:t>N80</a:t>
            </a:r>
          </a:p>
        </p:txBody>
      </p:sp>
      <p:sp>
        <p:nvSpPr>
          <p:cNvPr id="9" name="Text Box 5"/>
          <p:cNvSpPr txBox="1">
            <a:spLocks noChangeArrowheads="1"/>
          </p:cNvSpPr>
          <p:nvPr/>
        </p:nvSpPr>
        <p:spPr bwMode="auto">
          <a:xfrm>
            <a:off x="4324147" y="2760019"/>
            <a:ext cx="338544" cy="4616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5" tIns="45718" rIns="91435" bIns="45718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9pPr>
          </a:lstStyle>
          <a:p>
            <a:pPr algn="ctr"/>
            <a:r>
              <a:rPr lang="en-US"/>
              <a:t>0</a:t>
            </a:r>
          </a:p>
        </p:txBody>
      </p:sp>
      <p:sp>
        <p:nvSpPr>
          <p:cNvPr id="10" name="Text Box 6"/>
          <p:cNvSpPr txBox="1">
            <a:spLocks noChangeArrowheads="1"/>
          </p:cNvSpPr>
          <p:nvPr/>
        </p:nvSpPr>
        <p:spPr bwMode="auto">
          <a:xfrm>
            <a:off x="531018" y="2617784"/>
            <a:ext cx="1385656" cy="4616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5" tIns="45718" rIns="91435" bIns="4571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9pPr>
          </a:lstStyle>
          <a:p>
            <a:pPr eaLnBrk="1" hangingPunct="1"/>
            <a:r>
              <a:rPr lang="en-US"/>
              <a:t>Say </a:t>
            </a:r>
            <a:r>
              <a:rPr lang="en-US" i="1"/>
              <a:t>m=7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6269829" y="4710110"/>
            <a:ext cx="749264" cy="461661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lIns="91435" tIns="45718" rIns="91435" bIns="4571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9pPr>
          </a:lstStyle>
          <a:p>
            <a:r>
              <a:rPr lang="en-US">
                <a:solidFill>
                  <a:schemeClr val="accent2"/>
                </a:solidFill>
                <a:latin typeface="Helvetica" charset="0"/>
              </a:rPr>
              <a:t>N32</a:t>
            </a:r>
          </a:p>
        </p:txBody>
      </p:sp>
      <p:sp>
        <p:nvSpPr>
          <p:cNvPr id="12" name="Text Box 8"/>
          <p:cNvSpPr txBox="1">
            <a:spLocks noChangeArrowheads="1"/>
          </p:cNvSpPr>
          <p:nvPr/>
        </p:nvSpPr>
        <p:spPr bwMode="auto">
          <a:xfrm>
            <a:off x="5677690" y="6072185"/>
            <a:ext cx="749264" cy="461661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lIns="91435" tIns="45718" rIns="91435" bIns="4571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9pPr>
          </a:lstStyle>
          <a:p>
            <a:r>
              <a:rPr lang="en-US">
                <a:solidFill>
                  <a:schemeClr val="accent2"/>
                </a:solidFill>
                <a:latin typeface="Helvetica" charset="0"/>
              </a:rPr>
              <a:t>N45</a:t>
            </a:r>
          </a:p>
        </p:txBody>
      </p:sp>
      <p:sp>
        <p:nvSpPr>
          <p:cNvPr id="13" name="Text Box 9"/>
          <p:cNvSpPr txBox="1">
            <a:spLocks noChangeArrowheads="1"/>
          </p:cNvSpPr>
          <p:nvPr/>
        </p:nvSpPr>
        <p:spPr bwMode="auto">
          <a:xfrm>
            <a:off x="2223290" y="3122609"/>
            <a:ext cx="897742" cy="461661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lIns="91435" tIns="45718" rIns="91435" bIns="4571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9pPr>
          </a:lstStyle>
          <a:p>
            <a:r>
              <a:rPr lang="en-US">
                <a:solidFill>
                  <a:schemeClr val="accent2"/>
                </a:solidFill>
                <a:latin typeface="Helvetica" charset="0"/>
              </a:rPr>
              <a:t>N112</a:t>
            </a:r>
          </a:p>
        </p:txBody>
      </p:sp>
      <p:sp>
        <p:nvSpPr>
          <p:cNvPr id="14" name="Text Box 10"/>
          <p:cNvSpPr txBox="1">
            <a:spLocks noChangeArrowheads="1"/>
          </p:cNvSpPr>
          <p:nvPr/>
        </p:nvSpPr>
        <p:spPr bwMode="auto">
          <a:xfrm>
            <a:off x="1842290" y="4252909"/>
            <a:ext cx="749264" cy="461661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lIns="91435" tIns="45718" rIns="91435" bIns="4571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9pPr>
          </a:lstStyle>
          <a:p>
            <a:r>
              <a:rPr lang="en-US">
                <a:solidFill>
                  <a:schemeClr val="accent2"/>
                </a:solidFill>
                <a:latin typeface="Helvetica" charset="0"/>
              </a:rPr>
              <a:t>N96</a:t>
            </a:r>
          </a:p>
        </p:txBody>
      </p:sp>
      <p:sp>
        <p:nvSpPr>
          <p:cNvPr id="15" name="Text Box 11"/>
          <p:cNvSpPr txBox="1">
            <a:spLocks noChangeArrowheads="1"/>
          </p:cNvSpPr>
          <p:nvPr/>
        </p:nvSpPr>
        <p:spPr bwMode="auto">
          <a:xfrm>
            <a:off x="5804690" y="3109909"/>
            <a:ext cx="749264" cy="461661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lIns="91435" tIns="45718" rIns="91435" bIns="4571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9pPr>
          </a:lstStyle>
          <a:p>
            <a:r>
              <a:rPr lang="en-US">
                <a:solidFill>
                  <a:schemeClr val="accent2"/>
                </a:solidFill>
                <a:latin typeface="Helvetica" charset="0"/>
              </a:rPr>
              <a:t>N16</a:t>
            </a:r>
          </a:p>
        </p:txBody>
      </p:sp>
      <p:sp>
        <p:nvSpPr>
          <p:cNvPr id="16" name="Text Box 12"/>
          <p:cNvSpPr txBox="1">
            <a:spLocks noChangeArrowheads="1"/>
          </p:cNvSpPr>
          <p:nvPr/>
        </p:nvSpPr>
        <p:spPr bwMode="auto">
          <a:xfrm>
            <a:off x="6719090" y="5548310"/>
            <a:ext cx="749264" cy="461661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lIns="91435" tIns="45718" rIns="91435" bIns="4571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9pPr>
          </a:lstStyle>
          <a:p>
            <a:r>
              <a:rPr lang="en-US">
                <a:solidFill>
                  <a:srgbClr val="FF0000"/>
                </a:solidFill>
                <a:latin typeface="Helvetica" charset="0"/>
              </a:rPr>
              <a:t>N40</a:t>
            </a:r>
          </a:p>
        </p:txBody>
      </p:sp>
      <p:sp>
        <p:nvSpPr>
          <p:cNvPr id="17" name="Text Box 13"/>
          <p:cNvSpPr txBox="1">
            <a:spLocks noChangeArrowheads="1"/>
          </p:cNvSpPr>
          <p:nvPr/>
        </p:nvSpPr>
        <p:spPr bwMode="auto">
          <a:xfrm>
            <a:off x="1539081" y="1905000"/>
            <a:ext cx="6249167" cy="83099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lIns="91435" tIns="45718" rIns="91435" bIns="4571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9pPr>
          </a:lstStyle>
          <a:p>
            <a:pPr algn="ctr" eaLnBrk="1" hangingPunct="1"/>
            <a:r>
              <a:rPr lang="en-US" dirty="0"/>
              <a:t>N40 may need to copy some files/keys from N45</a:t>
            </a:r>
          </a:p>
          <a:p>
            <a:pPr algn="ctr" eaLnBrk="1" hangingPunct="1"/>
            <a:r>
              <a:rPr lang="en-US" dirty="0"/>
              <a:t>(files with </a:t>
            </a:r>
            <a:r>
              <a:rPr lang="en-US" dirty="0" err="1"/>
              <a:t>fileid</a:t>
            </a:r>
            <a:r>
              <a:rPr lang="en-US" dirty="0"/>
              <a:t> between 32 and 40)</a:t>
            </a:r>
          </a:p>
        </p:txBody>
      </p:sp>
      <p:sp>
        <p:nvSpPr>
          <p:cNvPr id="18" name="Text Box 14"/>
          <p:cNvSpPr txBox="1">
            <a:spLocks noChangeArrowheads="1"/>
          </p:cNvSpPr>
          <p:nvPr/>
        </p:nvSpPr>
        <p:spPr bwMode="auto">
          <a:xfrm>
            <a:off x="6855618" y="6288085"/>
            <a:ext cx="1321686" cy="4616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5" tIns="45718" rIns="91435" bIns="4571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9pPr>
          </a:lstStyle>
          <a:p>
            <a:pPr eaLnBrk="1" hangingPunct="1"/>
            <a:r>
              <a:rPr lang="en-US">
                <a:solidFill>
                  <a:srgbClr val="33CC33"/>
                </a:solidFill>
              </a:rPr>
              <a:t>K34,K38</a:t>
            </a:r>
          </a:p>
        </p:txBody>
      </p:sp>
      <p:sp>
        <p:nvSpPr>
          <p:cNvPr id="19" name="Freeform 15"/>
          <p:cNvSpPr>
            <a:spLocks/>
          </p:cNvSpPr>
          <p:nvPr/>
        </p:nvSpPr>
        <p:spPr bwMode="auto">
          <a:xfrm>
            <a:off x="6414290" y="6018209"/>
            <a:ext cx="558800" cy="533400"/>
          </a:xfrm>
          <a:custGeom>
            <a:avLst/>
            <a:gdLst>
              <a:gd name="T0" fmla="*/ 0 w 352"/>
              <a:gd name="T1" fmla="*/ 2147483647 h 336"/>
              <a:gd name="T2" fmla="*/ 2147483647 w 352"/>
              <a:gd name="T3" fmla="*/ 2147483647 h 336"/>
              <a:gd name="T4" fmla="*/ 2147483647 w 352"/>
              <a:gd name="T5" fmla="*/ 2147483647 h 336"/>
              <a:gd name="T6" fmla="*/ 2147483647 w 352"/>
              <a:gd name="T7" fmla="*/ 0 h 336"/>
              <a:gd name="T8" fmla="*/ 0 60000 65536"/>
              <a:gd name="T9" fmla="*/ 0 60000 65536"/>
              <a:gd name="T10" fmla="*/ 0 60000 65536"/>
              <a:gd name="T11" fmla="*/ 0 60000 65536"/>
              <a:gd name="T12" fmla="*/ 0 w 352"/>
              <a:gd name="T13" fmla="*/ 0 h 336"/>
              <a:gd name="T14" fmla="*/ 352 w 352"/>
              <a:gd name="T15" fmla="*/ 336 h 3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352" h="336">
                <a:moveTo>
                  <a:pt x="0" y="336"/>
                </a:moveTo>
                <a:cubicBezTo>
                  <a:pt x="92" y="328"/>
                  <a:pt x="184" y="320"/>
                  <a:pt x="240" y="288"/>
                </a:cubicBezTo>
                <a:cubicBezTo>
                  <a:pt x="296" y="256"/>
                  <a:pt x="320" y="192"/>
                  <a:pt x="336" y="144"/>
                </a:cubicBezTo>
                <a:cubicBezTo>
                  <a:pt x="352" y="96"/>
                  <a:pt x="344" y="48"/>
                  <a:pt x="336" y="0"/>
                </a:cubicBezTo>
              </a:path>
            </a:pathLst>
          </a:custGeom>
          <a:noFill/>
          <a:ln w="9525">
            <a:solidFill>
              <a:srgbClr val="33CC33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lIns="91435" tIns="45718" rIns="91435" bIns="45718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41923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New peers joining (3)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lnSpc>
                <a:spcPct val="110000"/>
              </a:lnSpc>
            </a:pPr>
            <a:r>
              <a:rPr lang="en-US" sz="3900" dirty="0">
                <a:latin typeface="Times New Roman" charset="0"/>
                <a:ea typeface="ＭＳ Ｐゴシック" charset="0"/>
              </a:rPr>
              <a:t>A new peer affects </a:t>
            </a:r>
            <a:r>
              <a:rPr lang="en-US" sz="3900" i="1" dirty="0">
                <a:latin typeface="Times New Roman" charset="0"/>
                <a:ea typeface="ＭＳ Ｐゴシック" charset="0"/>
              </a:rPr>
              <a:t>O(log(N)) </a:t>
            </a:r>
            <a:r>
              <a:rPr lang="en-US" sz="3900" dirty="0">
                <a:latin typeface="Times New Roman" charset="0"/>
                <a:ea typeface="ＭＳ Ｐゴシック" charset="0"/>
              </a:rPr>
              <a:t>other finger entries in the system, on average [Why?]</a:t>
            </a:r>
          </a:p>
          <a:p>
            <a:pPr>
              <a:lnSpc>
                <a:spcPct val="110000"/>
              </a:lnSpc>
            </a:pPr>
            <a:r>
              <a:rPr lang="en-US" sz="3900" dirty="0">
                <a:latin typeface="Times New Roman" charset="0"/>
                <a:ea typeface="ＭＳ Ｐゴシック" charset="0"/>
              </a:rPr>
              <a:t>Number of messages per peer join= </a:t>
            </a:r>
            <a:r>
              <a:rPr lang="en-US" sz="3900" i="1" dirty="0">
                <a:latin typeface="Times New Roman" charset="0"/>
                <a:ea typeface="ＭＳ Ｐゴシック" charset="0"/>
              </a:rPr>
              <a:t>O(log(N)*log(N)) </a:t>
            </a:r>
          </a:p>
          <a:p>
            <a:pPr>
              <a:lnSpc>
                <a:spcPct val="110000"/>
              </a:lnSpc>
            </a:pPr>
            <a:endParaRPr lang="en-US" sz="3900" i="1" dirty="0">
              <a:latin typeface="Times New Roman" charset="0"/>
              <a:ea typeface="ＭＳ Ｐゴシック" charset="0"/>
            </a:endParaRPr>
          </a:p>
          <a:p>
            <a:pPr>
              <a:lnSpc>
                <a:spcPct val="110000"/>
              </a:lnSpc>
            </a:pPr>
            <a:r>
              <a:rPr lang="en-US" sz="3900" dirty="0">
                <a:latin typeface="Times New Roman" charset="0"/>
                <a:ea typeface="ＭＳ Ｐゴシック" charset="0"/>
              </a:rPr>
              <a:t>Similar set of operations for dealing with peers leaving</a:t>
            </a:r>
          </a:p>
          <a:p>
            <a:pPr lvl="1">
              <a:lnSpc>
                <a:spcPct val="110000"/>
              </a:lnSpc>
            </a:pPr>
            <a:r>
              <a:rPr lang="en-US" sz="3300" dirty="0">
                <a:latin typeface="Times New Roman" charset="0"/>
                <a:ea typeface="ＭＳ Ｐゴシック" charset="0"/>
              </a:rPr>
              <a:t>For dealing with failures, also need </a:t>
            </a:r>
            <a:r>
              <a:rPr lang="en-US" sz="3300" i="1" dirty="0">
                <a:latin typeface="Times New Roman" charset="0"/>
                <a:ea typeface="ＭＳ Ｐゴシック" charset="0"/>
              </a:rPr>
              <a:t>failure detectors</a:t>
            </a:r>
            <a:r>
              <a:rPr lang="en-US" sz="3300" dirty="0">
                <a:latin typeface="Times New Roman" charset="0"/>
                <a:ea typeface="ＭＳ Ｐゴシック" charset="0"/>
              </a:rPr>
              <a:t> </a:t>
            </a:r>
            <a:r>
              <a:rPr lang="en-US" sz="3300" dirty="0" smtClean="0">
                <a:latin typeface="Times New Roman" charset="0"/>
                <a:ea typeface="ＭＳ Ｐゴシック" charset="0"/>
              </a:rPr>
              <a:t>(you’ve seen them!</a:t>
            </a:r>
            <a:r>
              <a:rPr lang="en-US" altLang="ja-JP" sz="3300" dirty="0" smtClean="0">
                <a:latin typeface="Times New Roman" charset="0"/>
                <a:ea typeface="ＭＳ Ｐゴシック" charset="0"/>
              </a:rPr>
              <a:t>)</a:t>
            </a:r>
            <a:endParaRPr lang="en-US" altLang="ja-JP" sz="3300" dirty="0">
              <a:latin typeface="Times New Roman" charset="0"/>
              <a:ea typeface="ＭＳ Ｐゴシック" charset="0"/>
            </a:endParaRPr>
          </a:p>
          <a:p>
            <a:pPr>
              <a:lnSpc>
                <a:spcPct val="110000"/>
              </a:lnSpc>
            </a:pPr>
            <a:endParaRPr lang="en-US" sz="3900" i="1" dirty="0">
              <a:latin typeface="Times New Roman" charset="0"/>
              <a:ea typeface="ＭＳ Ｐゴシック" charset="0"/>
            </a:endParaRPr>
          </a:p>
          <a:p>
            <a:pPr>
              <a:lnSpc>
                <a:spcPct val="110000"/>
              </a:lnSpc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44793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Stabilization Protocol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lnSpc>
                <a:spcPct val="110000"/>
              </a:lnSpc>
            </a:pPr>
            <a:r>
              <a:rPr lang="en-US" sz="2400" dirty="0">
                <a:latin typeface="Times New Roman" charset="0"/>
                <a:ea typeface="ＭＳ Ｐゴシック" charset="0"/>
              </a:rPr>
              <a:t>Concurrent peer joins, leaves, failures might cause </a:t>
            </a:r>
            <a:r>
              <a:rPr lang="en-US" sz="2400" dirty="0" err="1">
                <a:latin typeface="Times New Roman" charset="0"/>
                <a:ea typeface="ＭＳ Ｐゴシック" charset="0"/>
              </a:rPr>
              <a:t>loopiness</a:t>
            </a:r>
            <a:r>
              <a:rPr lang="en-US" sz="2400" dirty="0">
                <a:latin typeface="Times New Roman" charset="0"/>
                <a:ea typeface="ＭＳ Ｐゴシック" charset="0"/>
              </a:rPr>
              <a:t> of pointers, and failure of lookups</a:t>
            </a:r>
          </a:p>
          <a:p>
            <a:pPr lvl="1">
              <a:lnSpc>
                <a:spcPct val="110000"/>
              </a:lnSpc>
            </a:pPr>
            <a:r>
              <a:rPr lang="en-US" sz="2000" dirty="0">
                <a:latin typeface="Times New Roman" charset="0"/>
                <a:ea typeface="ＭＳ Ｐゴシック" charset="0"/>
              </a:rPr>
              <a:t>Chord peers periodically run a </a:t>
            </a:r>
            <a:r>
              <a:rPr lang="en-US" sz="2000" i="1" dirty="0">
                <a:latin typeface="Times New Roman" charset="0"/>
                <a:ea typeface="ＭＳ Ｐゴシック" charset="0"/>
              </a:rPr>
              <a:t>stabilization </a:t>
            </a:r>
            <a:r>
              <a:rPr lang="en-US" sz="2000" dirty="0">
                <a:latin typeface="Times New Roman" charset="0"/>
                <a:ea typeface="ＭＳ Ｐゴシック" charset="0"/>
              </a:rPr>
              <a:t>algorithm that checks and updates pointers and keys </a:t>
            </a:r>
          </a:p>
          <a:p>
            <a:pPr lvl="1">
              <a:lnSpc>
                <a:spcPct val="110000"/>
              </a:lnSpc>
            </a:pPr>
            <a:r>
              <a:rPr lang="en-US" sz="2000" dirty="0">
                <a:latin typeface="Times New Roman" charset="0"/>
                <a:ea typeface="ＭＳ Ｐゴシック" charset="0"/>
              </a:rPr>
              <a:t>Ensures </a:t>
            </a:r>
            <a:r>
              <a:rPr lang="en-US" sz="2000" i="1" dirty="0">
                <a:latin typeface="Times New Roman" charset="0"/>
                <a:ea typeface="ＭＳ Ｐゴシック" charset="0"/>
              </a:rPr>
              <a:t>non-</a:t>
            </a:r>
            <a:r>
              <a:rPr lang="en-US" sz="2000" i="1" dirty="0" err="1">
                <a:latin typeface="Times New Roman" charset="0"/>
                <a:ea typeface="ＭＳ Ｐゴシック" charset="0"/>
              </a:rPr>
              <a:t>loopiness</a:t>
            </a:r>
            <a:r>
              <a:rPr lang="en-US" sz="2000" dirty="0">
                <a:latin typeface="Times New Roman" charset="0"/>
                <a:ea typeface="ＭＳ Ｐゴシック" charset="0"/>
              </a:rPr>
              <a:t> of fingers, eventual success of lookups and </a:t>
            </a:r>
            <a:r>
              <a:rPr lang="en-US" sz="2000" i="1" dirty="0">
                <a:latin typeface="Times New Roman" charset="0"/>
                <a:ea typeface="ＭＳ Ｐゴシック" charset="0"/>
              </a:rPr>
              <a:t>O(log(N)) </a:t>
            </a:r>
            <a:r>
              <a:rPr lang="en-US" sz="2000" dirty="0">
                <a:latin typeface="Times New Roman" charset="0"/>
                <a:ea typeface="ＭＳ Ｐゴシック" charset="0"/>
              </a:rPr>
              <a:t>lookups </a:t>
            </a:r>
            <a:r>
              <a:rPr lang="en-US" sz="2000" dirty="0" err="1">
                <a:latin typeface="Times New Roman" charset="0"/>
                <a:ea typeface="ＭＳ Ｐゴシック" charset="0"/>
              </a:rPr>
              <a:t>w.h.p</a:t>
            </a:r>
            <a:r>
              <a:rPr lang="en-US" sz="2000" dirty="0">
                <a:latin typeface="Times New Roman" charset="0"/>
                <a:ea typeface="ＭＳ Ｐゴシック" charset="0"/>
              </a:rPr>
              <a:t>.</a:t>
            </a:r>
          </a:p>
          <a:p>
            <a:pPr lvl="1">
              <a:lnSpc>
                <a:spcPct val="110000"/>
              </a:lnSpc>
            </a:pPr>
            <a:r>
              <a:rPr lang="en-US" sz="2000" dirty="0">
                <a:latin typeface="Times New Roman" charset="0"/>
                <a:ea typeface="ＭＳ Ｐゴシック" charset="0"/>
              </a:rPr>
              <a:t>Each stabilization round at a peer involves a constant number of messages</a:t>
            </a:r>
          </a:p>
          <a:p>
            <a:pPr lvl="1">
              <a:lnSpc>
                <a:spcPct val="110000"/>
              </a:lnSpc>
            </a:pPr>
            <a:r>
              <a:rPr lang="en-US" sz="2000" dirty="0">
                <a:latin typeface="Times New Roman" charset="0"/>
                <a:ea typeface="ＭＳ Ｐゴシック" charset="0"/>
              </a:rPr>
              <a:t>Strong stability takes              stabilization </a:t>
            </a:r>
            <a:r>
              <a:rPr lang="en-US" sz="2000" dirty="0" smtClean="0">
                <a:latin typeface="Times New Roman" charset="0"/>
                <a:ea typeface="ＭＳ Ｐゴシック" charset="0"/>
              </a:rPr>
              <a:t>rounds</a:t>
            </a:r>
            <a:endParaRPr lang="en-US" sz="2000" dirty="0">
              <a:latin typeface="Times New Roman" charset="0"/>
              <a:ea typeface="ＭＳ Ｐゴシック" charset="0"/>
            </a:endParaRPr>
          </a:p>
          <a:p>
            <a:pPr lvl="1">
              <a:lnSpc>
                <a:spcPct val="110000"/>
              </a:lnSpc>
            </a:pPr>
            <a:r>
              <a:rPr lang="en-US" sz="2000" dirty="0">
                <a:latin typeface="Times New Roman" charset="0"/>
                <a:ea typeface="ＭＳ Ｐゴシック" charset="0"/>
              </a:rPr>
              <a:t>For more see [</a:t>
            </a:r>
            <a:r>
              <a:rPr lang="en-US" sz="2000" dirty="0" err="1">
                <a:latin typeface="Times New Roman" charset="0"/>
                <a:ea typeface="ＭＳ Ｐゴシック" charset="0"/>
              </a:rPr>
              <a:t>TechReport</a:t>
            </a:r>
            <a:r>
              <a:rPr lang="en-US" sz="2000" dirty="0">
                <a:latin typeface="Times New Roman" charset="0"/>
                <a:ea typeface="ＭＳ Ｐゴシック" charset="0"/>
              </a:rPr>
              <a:t> on Chord webpage]</a:t>
            </a:r>
          </a:p>
          <a:p>
            <a:pPr lvl="1">
              <a:lnSpc>
                <a:spcPct val="110000"/>
              </a:lnSpc>
            </a:pPr>
            <a:endParaRPr lang="en-US" sz="2000" dirty="0">
              <a:latin typeface="Times New Roman" charset="0"/>
              <a:ea typeface="ＭＳ Ｐゴシック" charset="0"/>
            </a:endParaRPr>
          </a:p>
          <a:p>
            <a:pPr lvl="1">
              <a:lnSpc>
                <a:spcPct val="110000"/>
              </a:lnSpc>
            </a:pPr>
            <a:endParaRPr lang="en-US" sz="2000" dirty="0">
              <a:latin typeface="Times New Roman" charset="0"/>
              <a:ea typeface="ＭＳ Ｐゴシック" charset="0"/>
            </a:endParaRPr>
          </a:p>
        </p:txBody>
      </p:sp>
      <p:graphicFrame>
        <p:nvGraphicFramePr>
          <p:cNvPr id="4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96281012"/>
              </p:ext>
            </p:extLst>
          </p:nvPr>
        </p:nvGraphicFramePr>
        <p:xfrm>
          <a:off x="3912826" y="5093855"/>
          <a:ext cx="9144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70" name="Equation" r:id="rId4" imgW="457200" imgH="228600" progId="Equation.3">
                  <p:embed/>
                </p:oleObj>
              </mc:Choice>
              <mc:Fallback>
                <p:oleObj name="Equation" r:id="rId4" imgW="457200" imgH="228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12826" y="5093855"/>
                        <a:ext cx="9144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7750536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Napster </a:t>
            </a:r>
            <a:r>
              <a:rPr lang="en-US" dirty="0" smtClean="0"/>
              <a:t>Search</a:t>
            </a:r>
            <a:endParaRPr lang="en-US" dirty="0"/>
          </a:p>
        </p:txBody>
      </p:sp>
      <p:sp>
        <p:nvSpPr>
          <p:cNvPr id="42" name="Text Box 44"/>
          <p:cNvSpPr txBox="1">
            <a:spLocks noChangeArrowheads="1"/>
          </p:cNvSpPr>
          <p:nvPr/>
        </p:nvSpPr>
        <p:spPr bwMode="auto">
          <a:xfrm>
            <a:off x="91281" y="3657600"/>
            <a:ext cx="2118155" cy="8019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62700" tIns="31350" rIns="62700" bIns="3135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9pPr>
          </a:lstStyle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charset="0"/>
                <a:ea typeface="ＭＳ Ｐゴシック" charset="0"/>
                <a:cs typeface="ＭＳ Ｐゴシック" charset="0"/>
              </a:rPr>
              <a:t>Client machines 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charset="0"/>
                <a:ea typeface="ＭＳ Ｐゴシック" charset="0"/>
                <a:cs typeface="ＭＳ Ｐゴシック" charset="0"/>
              </a:rPr>
              <a:t>(</a:t>
            </a:r>
            <a:r>
              <a:rPr kumimoji="0" lang="ja-JP" altLang="en-US" sz="24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charset="0"/>
                <a:ea typeface="ＭＳ Ｐゴシック" charset="0"/>
                <a:cs typeface="ＭＳ Ｐゴシック" charset="0"/>
              </a:rPr>
              <a:t>“</a:t>
            </a:r>
            <a:r>
              <a:rPr kumimoji="0" lang="en-US" altLang="ja-JP" sz="24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charset="0"/>
                <a:ea typeface="ＭＳ Ｐゴシック" charset="0"/>
                <a:cs typeface="ＭＳ Ｐゴシック" charset="0"/>
              </a:rPr>
              <a:t>Peers</a:t>
            </a:r>
            <a:r>
              <a:rPr kumimoji="0" lang="ja-JP" altLang="en-US" sz="24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charset="0"/>
                <a:ea typeface="ＭＳ Ｐゴシック" charset="0"/>
                <a:cs typeface="ＭＳ Ｐゴシック" charset="0"/>
              </a:rPr>
              <a:t>”</a:t>
            </a:r>
            <a:r>
              <a:rPr kumimoji="0" lang="en-US" altLang="ja-JP" sz="24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charset="0"/>
                <a:ea typeface="ＭＳ Ｐゴシック" charset="0"/>
                <a:cs typeface="ＭＳ Ｐゴシック" charset="0"/>
              </a:rPr>
              <a:t>)</a:t>
            </a:r>
            <a:endParaRPr kumimoji="0" lang="en-US" sz="2400" b="0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3" name="Text Box 45"/>
          <p:cNvSpPr txBox="1">
            <a:spLocks noChangeArrowheads="1"/>
          </p:cNvSpPr>
          <p:nvPr/>
        </p:nvSpPr>
        <p:spPr bwMode="auto">
          <a:xfrm>
            <a:off x="548481" y="2819400"/>
            <a:ext cx="1866900" cy="8019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2700" tIns="31350" rIns="62700" bIns="3135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9pPr>
          </a:lstStyle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charset="0"/>
                <a:ea typeface="ＭＳ Ｐゴシック" charset="0"/>
                <a:cs typeface="ＭＳ Ｐゴシック" charset="0"/>
              </a:rPr>
              <a:t>napster.com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charset="0"/>
                <a:ea typeface="ＭＳ Ｐゴシック" charset="0"/>
                <a:cs typeface="ＭＳ Ｐゴシック" charset="0"/>
              </a:rPr>
              <a:t> Servers</a:t>
            </a:r>
          </a:p>
        </p:txBody>
      </p:sp>
      <p:sp>
        <p:nvSpPr>
          <p:cNvPr id="44" name="Text Box 46"/>
          <p:cNvSpPr txBox="1">
            <a:spLocks noChangeArrowheads="1"/>
          </p:cNvSpPr>
          <p:nvPr/>
        </p:nvSpPr>
        <p:spPr bwMode="auto">
          <a:xfrm>
            <a:off x="1855629" y="2643717"/>
            <a:ext cx="126625" cy="4326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62700" tIns="31350" rIns="62700" bIns="3135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9pPr>
          </a:lstStyle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1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5" name="Text Box 47"/>
          <p:cNvSpPr txBox="1">
            <a:spLocks noChangeArrowheads="1"/>
          </p:cNvSpPr>
          <p:nvPr/>
        </p:nvSpPr>
        <p:spPr bwMode="auto">
          <a:xfrm>
            <a:off x="5806281" y="5715000"/>
            <a:ext cx="1293581" cy="4941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62700" tIns="31350" rIns="62700" bIns="3135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9pPr>
          </a:lstStyle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charset="0"/>
                <a:ea typeface="ＭＳ Ｐゴシック" charset="0"/>
                <a:cs typeface="ＭＳ Ｐゴシック" charset="0"/>
              </a:rPr>
              <a:t>Store their own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charset="0"/>
                <a:ea typeface="ＭＳ Ｐゴシック" charset="0"/>
                <a:cs typeface="ＭＳ Ｐゴシック" charset="0"/>
              </a:rPr>
              <a:t>files</a:t>
            </a:r>
          </a:p>
        </p:txBody>
      </p:sp>
      <p:sp>
        <p:nvSpPr>
          <p:cNvPr id="46" name="Text Box 48"/>
          <p:cNvSpPr txBox="1">
            <a:spLocks noChangeArrowheads="1"/>
          </p:cNvSpPr>
          <p:nvPr/>
        </p:nvSpPr>
        <p:spPr bwMode="auto">
          <a:xfrm>
            <a:off x="4815681" y="2514600"/>
            <a:ext cx="1966058" cy="6173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62700" tIns="31350" rIns="62700" bIns="3135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9pPr>
          </a:lstStyle>
          <a:p>
            <a:pPr algn="ctr" eaLnBrk="1" hangingPunct="1"/>
            <a:r>
              <a:rPr lang="en-US" sz="1800" i="1" dirty="0"/>
              <a:t>Store peer pointers </a:t>
            </a:r>
          </a:p>
          <a:p>
            <a:pPr algn="ctr" eaLnBrk="1" hangingPunct="1"/>
            <a:r>
              <a:rPr lang="en-US" sz="1800" i="1" dirty="0"/>
              <a:t>for all files</a:t>
            </a:r>
          </a:p>
        </p:txBody>
      </p:sp>
      <p:sp>
        <p:nvSpPr>
          <p:cNvPr id="158" name="Text Box 51"/>
          <p:cNvSpPr txBox="1">
            <a:spLocks noChangeArrowheads="1"/>
          </p:cNvSpPr>
          <p:nvPr/>
        </p:nvSpPr>
        <p:spPr bwMode="auto">
          <a:xfrm>
            <a:off x="1920081" y="1981200"/>
            <a:ext cx="5248106" cy="3403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62700" tIns="31350" rIns="62700" bIns="3135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9pPr>
          </a:lstStyle>
          <a:p>
            <a:pPr eaLnBrk="1" hangingPunct="1"/>
            <a:r>
              <a:rPr lang="en-US" sz="1800" dirty="0">
                <a:solidFill>
                  <a:srgbClr val="FF6600"/>
                </a:solidFill>
              </a:rPr>
              <a:t>2. All servers search their lists (</a:t>
            </a:r>
            <a:r>
              <a:rPr lang="en-US" sz="1800" u="sng" dirty="0">
                <a:solidFill>
                  <a:srgbClr val="FF6600"/>
                </a:solidFill>
              </a:rPr>
              <a:t>ternary tree</a:t>
            </a:r>
            <a:r>
              <a:rPr lang="en-US" sz="1800" dirty="0">
                <a:solidFill>
                  <a:srgbClr val="FF6600"/>
                </a:solidFill>
              </a:rPr>
              <a:t> </a:t>
            </a:r>
            <a:r>
              <a:rPr lang="en-US" sz="1800" dirty="0" smtClean="0">
                <a:solidFill>
                  <a:srgbClr val="FF6600"/>
                </a:solidFill>
              </a:rPr>
              <a:t>algorithm)</a:t>
            </a:r>
            <a:endParaRPr lang="en-US" sz="1800" dirty="0">
              <a:solidFill>
                <a:srgbClr val="FF6600"/>
              </a:solidFill>
            </a:endParaRPr>
          </a:p>
        </p:txBody>
      </p:sp>
      <p:sp>
        <p:nvSpPr>
          <p:cNvPr id="159" name="Text Box 56"/>
          <p:cNvSpPr txBox="1">
            <a:spLocks noChangeArrowheads="1"/>
          </p:cNvSpPr>
          <p:nvPr/>
        </p:nvSpPr>
        <p:spPr bwMode="auto">
          <a:xfrm>
            <a:off x="1843881" y="6019800"/>
            <a:ext cx="3486519" cy="4326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62700" tIns="31350" rIns="62700" bIns="3135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9pPr>
          </a:lstStyle>
          <a:p>
            <a:pPr eaLnBrk="1" hangingPunct="1"/>
            <a:r>
              <a:rPr lang="en-US">
                <a:solidFill>
                  <a:srgbClr val="FF6600"/>
                </a:solidFill>
              </a:rPr>
              <a:t>5. download from best host</a:t>
            </a:r>
          </a:p>
        </p:txBody>
      </p:sp>
      <p:sp>
        <p:nvSpPr>
          <p:cNvPr id="160" name="Text Box 54"/>
          <p:cNvSpPr txBox="1">
            <a:spLocks noChangeArrowheads="1"/>
          </p:cNvSpPr>
          <p:nvPr/>
        </p:nvSpPr>
        <p:spPr bwMode="auto">
          <a:xfrm>
            <a:off x="5882481" y="4648200"/>
            <a:ext cx="2357404" cy="4326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62700" tIns="31350" rIns="62700" bIns="3135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9pPr>
          </a:lstStyle>
          <a:p>
            <a:pPr eaLnBrk="1" hangingPunct="1"/>
            <a:r>
              <a:rPr lang="en-US" dirty="0">
                <a:solidFill>
                  <a:srgbClr val="FF6600"/>
                </a:solidFill>
              </a:rPr>
              <a:t>4. ping candidates</a:t>
            </a:r>
          </a:p>
        </p:txBody>
      </p:sp>
      <p:sp>
        <p:nvSpPr>
          <p:cNvPr id="161" name="Text Box 49"/>
          <p:cNvSpPr txBox="1">
            <a:spLocks noChangeArrowheads="1"/>
          </p:cNvSpPr>
          <p:nvPr/>
        </p:nvSpPr>
        <p:spPr bwMode="auto">
          <a:xfrm>
            <a:off x="3139281" y="4572000"/>
            <a:ext cx="1614111" cy="4326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62700" tIns="31350" rIns="62700" bIns="3135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9pPr>
          </a:lstStyle>
          <a:p>
            <a:pPr eaLnBrk="1" hangingPunct="1"/>
            <a:r>
              <a:rPr lang="en-US" dirty="0">
                <a:solidFill>
                  <a:srgbClr val="FF6600"/>
                </a:solidFill>
              </a:rPr>
              <a:t>3. Response</a:t>
            </a:r>
          </a:p>
        </p:txBody>
      </p:sp>
      <p:sp>
        <p:nvSpPr>
          <p:cNvPr id="162" name="Text Box 50"/>
          <p:cNvSpPr txBox="1">
            <a:spLocks noChangeArrowheads="1"/>
          </p:cNvSpPr>
          <p:nvPr/>
        </p:nvSpPr>
        <p:spPr bwMode="auto">
          <a:xfrm>
            <a:off x="4510881" y="3657600"/>
            <a:ext cx="1203843" cy="4326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62700" tIns="31350" rIns="62700" bIns="3135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9pPr>
          </a:lstStyle>
          <a:p>
            <a:pPr eaLnBrk="1" hangingPunct="1"/>
            <a:r>
              <a:rPr lang="en-US" dirty="0">
                <a:solidFill>
                  <a:srgbClr val="FF6600"/>
                </a:solidFill>
              </a:rPr>
              <a:t>1. Query</a:t>
            </a:r>
          </a:p>
        </p:txBody>
      </p:sp>
      <p:grpSp>
        <p:nvGrpSpPr>
          <p:cNvPr id="52" name="Group 7"/>
          <p:cNvGrpSpPr>
            <a:grpSpLocks/>
          </p:cNvGrpSpPr>
          <p:nvPr/>
        </p:nvGrpSpPr>
        <p:grpSpPr bwMode="auto">
          <a:xfrm>
            <a:off x="2933541" y="3479801"/>
            <a:ext cx="373380" cy="461434"/>
            <a:chOff x="2256" y="1864"/>
            <a:chExt cx="336" cy="436"/>
          </a:xfrm>
        </p:grpSpPr>
        <p:sp>
          <p:nvSpPr>
            <p:cNvPr id="53" name="Oval 4"/>
            <p:cNvSpPr>
              <a:spLocks noChangeArrowheads="1"/>
            </p:cNvSpPr>
            <p:nvPr/>
          </p:nvSpPr>
          <p:spPr bwMode="auto">
            <a:xfrm>
              <a:off x="2256" y="1968"/>
              <a:ext cx="336" cy="288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54" name="Text Box 5"/>
            <p:cNvSpPr txBox="1">
              <a:spLocks noChangeArrowheads="1"/>
            </p:cNvSpPr>
            <p:nvPr/>
          </p:nvSpPr>
          <p:spPr bwMode="auto">
            <a:xfrm>
              <a:off x="2258" y="1864"/>
              <a:ext cx="320" cy="4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9pPr>
            </a:lstStyle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4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charset="0"/>
                  <a:ea typeface="ＭＳ Ｐゴシック" charset="0"/>
                  <a:cs typeface="ＭＳ Ｐゴシック" charset="0"/>
                </a:rPr>
                <a:t>S</a:t>
              </a:r>
            </a:p>
          </p:txBody>
        </p:sp>
      </p:grpSp>
      <p:grpSp>
        <p:nvGrpSpPr>
          <p:cNvPr id="55" name="Group 8"/>
          <p:cNvGrpSpPr>
            <a:grpSpLocks/>
          </p:cNvGrpSpPr>
          <p:nvPr/>
        </p:nvGrpSpPr>
        <p:grpSpPr bwMode="auto">
          <a:xfrm>
            <a:off x="3200239" y="3937001"/>
            <a:ext cx="396716" cy="461434"/>
            <a:chOff x="2256" y="1864"/>
            <a:chExt cx="357" cy="436"/>
          </a:xfrm>
        </p:grpSpPr>
        <p:sp>
          <p:nvSpPr>
            <p:cNvPr id="56" name="Oval 9"/>
            <p:cNvSpPr>
              <a:spLocks noChangeArrowheads="1"/>
            </p:cNvSpPr>
            <p:nvPr/>
          </p:nvSpPr>
          <p:spPr bwMode="auto">
            <a:xfrm>
              <a:off x="2256" y="1968"/>
              <a:ext cx="336" cy="288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57" name="Text Box 10"/>
            <p:cNvSpPr txBox="1">
              <a:spLocks noChangeArrowheads="1"/>
            </p:cNvSpPr>
            <p:nvPr/>
          </p:nvSpPr>
          <p:spPr bwMode="auto">
            <a:xfrm>
              <a:off x="2293" y="1864"/>
              <a:ext cx="320" cy="4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9pPr>
            </a:lstStyle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4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charset="0"/>
                  <a:ea typeface="ＭＳ Ｐゴシック" charset="0"/>
                  <a:cs typeface="ＭＳ Ｐゴシック" charset="0"/>
                </a:rPr>
                <a:t>S</a:t>
              </a:r>
            </a:p>
          </p:txBody>
        </p:sp>
      </p:grpSp>
      <p:grpSp>
        <p:nvGrpSpPr>
          <p:cNvPr id="58" name="Group 11"/>
          <p:cNvGrpSpPr>
            <a:grpSpLocks/>
          </p:cNvGrpSpPr>
          <p:nvPr/>
        </p:nvGrpSpPr>
        <p:grpSpPr bwMode="auto">
          <a:xfrm>
            <a:off x="3520281" y="3479801"/>
            <a:ext cx="373380" cy="461434"/>
            <a:chOff x="2256" y="1864"/>
            <a:chExt cx="336" cy="436"/>
          </a:xfrm>
        </p:grpSpPr>
        <p:sp>
          <p:nvSpPr>
            <p:cNvPr id="59" name="Oval 12"/>
            <p:cNvSpPr>
              <a:spLocks noChangeArrowheads="1"/>
            </p:cNvSpPr>
            <p:nvPr/>
          </p:nvSpPr>
          <p:spPr bwMode="auto">
            <a:xfrm>
              <a:off x="2256" y="1968"/>
              <a:ext cx="336" cy="288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60" name="Text Box 13"/>
            <p:cNvSpPr txBox="1">
              <a:spLocks noChangeArrowheads="1"/>
            </p:cNvSpPr>
            <p:nvPr/>
          </p:nvSpPr>
          <p:spPr bwMode="auto">
            <a:xfrm>
              <a:off x="2256" y="1864"/>
              <a:ext cx="320" cy="4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9pPr>
            </a:lstStyle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4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charset="0"/>
                  <a:ea typeface="ＭＳ Ｐゴシック" charset="0"/>
                  <a:cs typeface="ＭＳ Ｐゴシック" charset="0"/>
                </a:rPr>
                <a:t>S</a:t>
              </a:r>
            </a:p>
          </p:txBody>
        </p:sp>
      </p:grpSp>
      <p:grpSp>
        <p:nvGrpSpPr>
          <p:cNvPr id="61" name="Group 17"/>
          <p:cNvGrpSpPr>
            <a:grpSpLocks/>
          </p:cNvGrpSpPr>
          <p:nvPr/>
        </p:nvGrpSpPr>
        <p:grpSpPr bwMode="auto">
          <a:xfrm>
            <a:off x="2880202" y="5689601"/>
            <a:ext cx="381159" cy="461434"/>
            <a:chOff x="1584" y="3096"/>
            <a:chExt cx="343" cy="436"/>
          </a:xfrm>
        </p:grpSpPr>
        <p:sp>
          <p:nvSpPr>
            <p:cNvPr id="62" name="Oval 15"/>
            <p:cNvSpPr>
              <a:spLocks noChangeArrowheads="1"/>
            </p:cNvSpPr>
            <p:nvPr/>
          </p:nvSpPr>
          <p:spPr bwMode="auto">
            <a:xfrm>
              <a:off x="1584" y="3168"/>
              <a:ext cx="336" cy="288"/>
            </a:xfrm>
            <a:prstGeom prst="ellipse">
              <a:avLst/>
            </a:prstGeom>
            <a:solidFill>
              <a:srgbClr val="00CC99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63" name="Text Box 16"/>
            <p:cNvSpPr txBox="1">
              <a:spLocks noChangeArrowheads="1"/>
            </p:cNvSpPr>
            <p:nvPr/>
          </p:nvSpPr>
          <p:spPr bwMode="auto">
            <a:xfrm>
              <a:off x="1611" y="3096"/>
              <a:ext cx="316" cy="4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9pPr>
            </a:lstStyle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4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charset="0"/>
                  <a:ea typeface="ＭＳ Ｐゴシック" charset="0"/>
                  <a:cs typeface="ＭＳ Ｐゴシック" charset="0"/>
                </a:rPr>
                <a:t>P</a:t>
              </a:r>
            </a:p>
          </p:txBody>
        </p:sp>
      </p:grpSp>
      <p:grpSp>
        <p:nvGrpSpPr>
          <p:cNvPr id="64" name="Group 18"/>
          <p:cNvGrpSpPr>
            <a:grpSpLocks/>
          </p:cNvGrpSpPr>
          <p:nvPr/>
        </p:nvGrpSpPr>
        <p:grpSpPr bwMode="auto">
          <a:xfrm>
            <a:off x="1440020" y="4622801"/>
            <a:ext cx="374491" cy="461434"/>
            <a:chOff x="1584" y="3048"/>
            <a:chExt cx="337" cy="436"/>
          </a:xfrm>
        </p:grpSpPr>
        <p:sp>
          <p:nvSpPr>
            <p:cNvPr id="65" name="Oval 19"/>
            <p:cNvSpPr>
              <a:spLocks noChangeArrowheads="1"/>
            </p:cNvSpPr>
            <p:nvPr/>
          </p:nvSpPr>
          <p:spPr bwMode="auto">
            <a:xfrm>
              <a:off x="1584" y="3168"/>
              <a:ext cx="336" cy="288"/>
            </a:xfrm>
            <a:prstGeom prst="ellipse">
              <a:avLst/>
            </a:prstGeom>
            <a:solidFill>
              <a:srgbClr val="00CC99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66" name="Text Box 20"/>
            <p:cNvSpPr txBox="1">
              <a:spLocks noChangeArrowheads="1"/>
            </p:cNvSpPr>
            <p:nvPr/>
          </p:nvSpPr>
          <p:spPr bwMode="auto">
            <a:xfrm>
              <a:off x="1605" y="3048"/>
              <a:ext cx="316" cy="4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9pPr>
            </a:lstStyle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4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charset="0"/>
                  <a:ea typeface="ＭＳ Ｐゴシック" charset="0"/>
                  <a:cs typeface="ＭＳ Ｐゴシック" charset="0"/>
                </a:rPr>
                <a:t>P</a:t>
              </a:r>
            </a:p>
          </p:txBody>
        </p:sp>
      </p:grpSp>
      <p:grpSp>
        <p:nvGrpSpPr>
          <p:cNvPr id="67" name="Group 24"/>
          <p:cNvGrpSpPr>
            <a:grpSpLocks/>
          </p:cNvGrpSpPr>
          <p:nvPr/>
        </p:nvGrpSpPr>
        <p:grpSpPr bwMode="auto">
          <a:xfrm>
            <a:off x="2133441" y="5384801"/>
            <a:ext cx="373380" cy="461434"/>
            <a:chOff x="1584" y="3088"/>
            <a:chExt cx="336" cy="436"/>
          </a:xfrm>
        </p:grpSpPr>
        <p:sp>
          <p:nvSpPr>
            <p:cNvPr id="68" name="Oval 25"/>
            <p:cNvSpPr>
              <a:spLocks noChangeArrowheads="1"/>
            </p:cNvSpPr>
            <p:nvPr/>
          </p:nvSpPr>
          <p:spPr bwMode="auto">
            <a:xfrm>
              <a:off x="1584" y="3168"/>
              <a:ext cx="336" cy="288"/>
            </a:xfrm>
            <a:prstGeom prst="ellipse">
              <a:avLst/>
            </a:prstGeom>
            <a:solidFill>
              <a:srgbClr val="00CC99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69" name="Text Box 26"/>
            <p:cNvSpPr txBox="1">
              <a:spLocks noChangeArrowheads="1"/>
            </p:cNvSpPr>
            <p:nvPr/>
          </p:nvSpPr>
          <p:spPr bwMode="auto">
            <a:xfrm>
              <a:off x="1598" y="3088"/>
              <a:ext cx="316" cy="4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9pPr>
            </a:lstStyle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4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charset="0"/>
                  <a:ea typeface="ＭＳ Ｐゴシック" charset="0"/>
                  <a:cs typeface="ＭＳ Ｐゴシック" charset="0"/>
                </a:rPr>
                <a:t>P</a:t>
              </a:r>
            </a:p>
          </p:txBody>
        </p:sp>
      </p:grpSp>
      <p:grpSp>
        <p:nvGrpSpPr>
          <p:cNvPr id="70" name="Group 27"/>
          <p:cNvGrpSpPr>
            <a:grpSpLocks/>
          </p:cNvGrpSpPr>
          <p:nvPr/>
        </p:nvGrpSpPr>
        <p:grpSpPr bwMode="auto">
          <a:xfrm>
            <a:off x="3733641" y="5689594"/>
            <a:ext cx="373380" cy="461433"/>
            <a:chOff x="1584" y="3096"/>
            <a:chExt cx="336" cy="436"/>
          </a:xfrm>
        </p:grpSpPr>
        <p:sp>
          <p:nvSpPr>
            <p:cNvPr id="71" name="Oval 28"/>
            <p:cNvSpPr>
              <a:spLocks noChangeArrowheads="1"/>
            </p:cNvSpPr>
            <p:nvPr/>
          </p:nvSpPr>
          <p:spPr bwMode="auto">
            <a:xfrm>
              <a:off x="1584" y="3168"/>
              <a:ext cx="336" cy="288"/>
            </a:xfrm>
            <a:prstGeom prst="ellipse">
              <a:avLst/>
            </a:prstGeom>
            <a:solidFill>
              <a:srgbClr val="00CC99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72" name="Text Box 29"/>
            <p:cNvSpPr txBox="1">
              <a:spLocks noChangeArrowheads="1"/>
            </p:cNvSpPr>
            <p:nvPr/>
          </p:nvSpPr>
          <p:spPr bwMode="auto">
            <a:xfrm>
              <a:off x="1598" y="3096"/>
              <a:ext cx="316" cy="4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9pPr>
            </a:lstStyle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4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charset="0"/>
                  <a:ea typeface="ＭＳ Ｐゴシック" charset="0"/>
                  <a:cs typeface="ＭＳ Ｐゴシック" charset="0"/>
                </a:rPr>
                <a:t>P</a:t>
              </a:r>
            </a:p>
          </p:txBody>
        </p:sp>
      </p:grpSp>
      <p:grpSp>
        <p:nvGrpSpPr>
          <p:cNvPr id="73" name="Group 72"/>
          <p:cNvGrpSpPr/>
          <p:nvPr/>
        </p:nvGrpSpPr>
        <p:grpSpPr>
          <a:xfrm>
            <a:off x="5349081" y="4622800"/>
            <a:ext cx="381000" cy="461434"/>
            <a:chOff x="5349081" y="4724400"/>
            <a:chExt cx="381000" cy="461434"/>
          </a:xfrm>
        </p:grpSpPr>
        <p:sp>
          <p:nvSpPr>
            <p:cNvPr id="74" name="Oval 31"/>
            <p:cNvSpPr>
              <a:spLocks noChangeArrowheads="1"/>
            </p:cNvSpPr>
            <p:nvPr/>
          </p:nvSpPr>
          <p:spPr bwMode="auto">
            <a:xfrm>
              <a:off x="5349081" y="4804833"/>
              <a:ext cx="373380" cy="304800"/>
            </a:xfrm>
            <a:prstGeom prst="ellipse">
              <a:avLst/>
            </a:prstGeom>
            <a:solidFill>
              <a:srgbClr val="00CC99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75" name="Text Box 32"/>
            <p:cNvSpPr txBox="1">
              <a:spLocks noChangeArrowheads="1"/>
            </p:cNvSpPr>
            <p:nvPr/>
          </p:nvSpPr>
          <p:spPr bwMode="auto">
            <a:xfrm>
              <a:off x="5378926" y="4724400"/>
              <a:ext cx="351155" cy="4614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9pPr>
            </a:lstStyle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4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charset="0"/>
                  <a:ea typeface="ＭＳ Ｐゴシック" charset="0"/>
                  <a:cs typeface="ＭＳ Ｐゴシック" charset="0"/>
                </a:rPr>
                <a:t>P</a:t>
              </a:r>
            </a:p>
          </p:txBody>
        </p:sp>
      </p:grpSp>
      <p:sp>
        <p:nvSpPr>
          <p:cNvPr id="76" name="Line 33"/>
          <p:cNvSpPr>
            <a:spLocks noChangeShapeType="1"/>
          </p:cNvSpPr>
          <p:nvPr/>
        </p:nvSpPr>
        <p:spPr bwMode="auto">
          <a:xfrm>
            <a:off x="3200241" y="3886200"/>
            <a:ext cx="106680" cy="1524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lIns="62700" tIns="31350" rIns="62700" bIns="31350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77" name="Line 34"/>
          <p:cNvSpPr>
            <a:spLocks noChangeShapeType="1"/>
          </p:cNvSpPr>
          <p:nvPr/>
        </p:nvSpPr>
        <p:spPr bwMode="auto">
          <a:xfrm flipH="1">
            <a:off x="3466941" y="3852333"/>
            <a:ext cx="160020" cy="2032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lIns="62700" tIns="31350" rIns="62700" bIns="31350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78" name="Line 35"/>
          <p:cNvSpPr>
            <a:spLocks noChangeShapeType="1"/>
          </p:cNvSpPr>
          <p:nvPr/>
        </p:nvSpPr>
        <p:spPr bwMode="auto">
          <a:xfrm flipH="1">
            <a:off x="3306921" y="3784600"/>
            <a:ext cx="213360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lIns="62700" tIns="31350" rIns="62700" bIns="31350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79" name="Line 36"/>
          <p:cNvSpPr>
            <a:spLocks noChangeShapeType="1"/>
          </p:cNvSpPr>
          <p:nvPr/>
        </p:nvSpPr>
        <p:spPr bwMode="auto">
          <a:xfrm flipH="1">
            <a:off x="1760061" y="3886200"/>
            <a:ext cx="1280160" cy="9652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lIns="62700" tIns="31350" rIns="62700" bIns="31350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80" name="Line 37"/>
          <p:cNvSpPr>
            <a:spLocks noChangeShapeType="1"/>
          </p:cNvSpPr>
          <p:nvPr/>
        </p:nvSpPr>
        <p:spPr bwMode="auto">
          <a:xfrm flipH="1">
            <a:off x="2453481" y="4343400"/>
            <a:ext cx="853440" cy="11684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lIns="62700" tIns="31350" rIns="62700" bIns="31350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81" name="Line 38"/>
          <p:cNvSpPr>
            <a:spLocks noChangeShapeType="1"/>
          </p:cNvSpPr>
          <p:nvPr/>
        </p:nvSpPr>
        <p:spPr bwMode="auto">
          <a:xfrm>
            <a:off x="3840321" y="3835400"/>
            <a:ext cx="1546860" cy="9652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lIns="62700" tIns="31350" rIns="62700" bIns="31350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82" name="Line 39"/>
          <p:cNvSpPr>
            <a:spLocks noChangeShapeType="1"/>
          </p:cNvSpPr>
          <p:nvPr/>
        </p:nvSpPr>
        <p:spPr bwMode="auto">
          <a:xfrm>
            <a:off x="3786981" y="3886200"/>
            <a:ext cx="1066800" cy="16256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lIns="62700" tIns="31350" rIns="62700" bIns="31350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83" name="Line 40"/>
          <p:cNvSpPr>
            <a:spLocks noChangeShapeType="1"/>
          </p:cNvSpPr>
          <p:nvPr/>
        </p:nvSpPr>
        <p:spPr bwMode="auto">
          <a:xfrm>
            <a:off x="3733641" y="3886200"/>
            <a:ext cx="160020" cy="18796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lIns="62700" tIns="31350" rIns="62700" bIns="31350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84" name="Line 41"/>
          <p:cNvSpPr>
            <a:spLocks noChangeShapeType="1"/>
          </p:cNvSpPr>
          <p:nvPr/>
        </p:nvSpPr>
        <p:spPr bwMode="auto">
          <a:xfrm flipH="1">
            <a:off x="3146901" y="4343400"/>
            <a:ext cx="266700" cy="14224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lIns="62700" tIns="31350" rIns="62700" bIns="31350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85" name="Oval 42"/>
          <p:cNvSpPr>
            <a:spLocks noChangeArrowheads="1"/>
          </p:cNvSpPr>
          <p:nvPr/>
        </p:nvSpPr>
        <p:spPr bwMode="auto">
          <a:xfrm>
            <a:off x="2826861" y="3378200"/>
            <a:ext cx="1226820" cy="1066800"/>
          </a:xfrm>
          <a:prstGeom prst="ellipse">
            <a:avLst/>
          </a:prstGeom>
          <a:noFill/>
          <a:ln w="28575">
            <a:solidFill>
              <a:srgbClr val="00000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lIns="62700" tIns="31350" rIns="62700" bIns="3135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86" name="Line 49"/>
          <p:cNvSpPr>
            <a:spLocks noChangeShapeType="1"/>
          </p:cNvSpPr>
          <p:nvPr/>
        </p:nvSpPr>
        <p:spPr bwMode="auto">
          <a:xfrm flipV="1">
            <a:off x="3840321" y="3276600"/>
            <a:ext cx="800100" cy="40640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lIns="62700" tIns="31350" rIns="62700" bIns="31350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87" name="Line 50"/>
          <p:cNvSpPr>
            <a:spLocks noChangeShapeType="1"/>
          </p:cNvSpPr>
          <p:nvPr/>
        </p:nvSpPr>
        <p:spPr bwMode="auto">
          <a:xfrm>
            <a:off x="5653881" y="4902200"/>
            <a:ext cx="320040" cy="66040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lIns="62700" tIns="31350" rIns="62700" bIns="31350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grpSp>
        <p:nvGrpSpPr>
          <p:cNvPr id="88" name="Group 27"/>
          <p:cNvGrpSpPr>
            <a:grpSpLocks/>
          </p:cNvGrpSpPr>
          <p:nvPr/>
        </p:nvGrpSpPr>
        <p:grpSpPr bwMode="auto">
          <a:xfrm>
            <a:off x="4739481" y="5410200"/>
            <a:ext cx="373380" cy="461433"/>
            <a:chOff x="1584" y="3096"/>
            <a:chExt cx="336" cy="436"/>
          </a:xfrm>
        </p:grpSpPr>
        <p:sp>
          <p:nvSpPr>
            <p:cNvPr id="89" name="Oval 28"/>
            <p:cNvSpPr>
              <a:spLocks noChangeArrowheads="1"/>
            </p:cNvSpPr>
            <p:nvPr/>
          </p:nvSpPr>
          <p:spPr bwMode="auto">
            <a:xfrm>
              <a:off x="1584" y="3168"/>
              <a:ext cx="336" cy="288"/>
            </a:xfrm>
            <a:prstGeom prst="ellipse">
              <a:avLst/>
            </a:prstGeom>
            <a:solidFill>
              <a:srgbClr val="00CC99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90" name="Text Box 29"/>
            <p:cNvSpPr txBox="1">
              <a:spLocks noChangeArrowheads="1"/>
            </p:cNvSpPr>
            <p:nvPr/>
          </p:nvSpPr>
          <p:spPr bwMode="auto">
            <a:xfrm>
              <a:off x="1598" y="3096"/>
              <a:ext cx="316" cy="4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9pPr>
            </a:lstStyle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4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charset="0"/>
                  <a:ea typeface="ＭＳ Ｐゴシック" charset="0"/>
                  <a:cs typeface="ＭＳ Ｐゴシック" charset="0"/>
                </a:rPr>
                <a:t>P</a:t>
              </a:r>
            </a:p>
          </p:txBody>
        </p:sp>
      </p:grpSp>
      <p:cxnSp>
        <p:nvCxnSpPr>
          <p:cNvPr id="4" name="Straight Arrow Connector 3"/>
          <p:cNvCxnSpPr/>
          <p:nvPr/>
        </p:nvCxnSpPr>
        <p:spPr>
          <a:xfrm flipH="1" flipV="1">
            <a:off x="4282281" y="3886200"/>
            <a:ext cx="609600" cy="381000"/>
          </a:xfrm>
          <a:prstGeom prst="straightConnector1">
            <a:avLst/>
          </a:prstGeom>
          <a:ln>
            <a:solidFill>
              <a:srgbClr val="FF66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3" name="Straight Arrow Connector 92"/>
          <p:cNvCxnSpPr/>
          <p:nvPr/>
        </p:nvCxnSpPr>
        <p:spPr>
          <a:xfrm>
            <a:off x="4358481" y="4267200"/>
            <a:ext cx="609600" cy="381000"/>
          </a:xfrm>
          <a:prstGeom prst="straightConnector1">
            <a:avLst/>
          </a:prstGeom>
          <a:ln>
            <a:solidFill>
              <a:srgbClr val="FF66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207070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Gnutella</a:t>
            </a:r>
          </a:p>
        </p:txBody>
      </p:sp>
      <p:grpSp>
        <p:nvGrpSpPr>
          <p:cNvPr id="48" name="Group 12"/>
          <p:cNvGrpSpPr>
            <a:grpSpLocks/>
          </p:cNvGrpSpPr>
          <p:nvPr/>
        </p:nvGrpSpPr>
        <p:grpSpPr bwMode="auto">
          <a:xfrm>
            <a:off x="4027012" y="5105401"/>
            <a:ext cx="378699" cy="461434"/>
            <a:chOff x="1584" y="3112"/>
            <a:chExt cx="367" cy="436"/>
          </a:xfrm>
        </p:grpSpPr>
        <p:sp>
          <p:nvSpPr>
            <p:cNvPr id="49" name="Oval 13"/>
            <p:cNvSpPr>
              <a:spLocks noChangeArrowheads="1"/>
            </p:cNvSpPr>
            <p:nvPr/>
          </p:nvSpPr>
          <p:spPr bwMode="auto">
            <a:xfrm>
              <a:off x="1584" y="3168"/>
              <a:ext cx="336" cy="288"/>
            </a:xfrm>
            <a:prstGeom prst="ellipse">
              <a:avLst/>
            </a:prstGeom>
            <a:solidFill>
              <a:srgbClr val="00CC99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50" name="Text Box 14"/>
            <p:cNvSpPr txBox="1">
              <a:spLocks noChangeArrowheads="1"/>
            </p:cNvSpPr>
            <p:nvPr/>
          </p:nvSpPr>
          <p:spPr bwMode="auto">
            <a:xfrm>
              <a:off x="1610" y="3112"/>
              <a:ext cx="341" cy="4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9pPr>
            </a:lstStyle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4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charset="0"/>
                  <a:ea typeface="ＭＳ Ｐゴシック" charset="0"/>
                  <a:cs typeface="ＭＳ Ｐゴシック" charset="0"/>
                </a:rPr>
                <a:t>P</a:t>
              </a:r>
            </a:p>
          </p:txBody>
        </p:sp>
      </p:grpSp>
      <p:grpSp>
        <p:nvGrpSpPr>
          <p:cNvPr id="51" name="Group 15"/>
          <p:cNvGrpSpPr>
            <a:grpSpLocks/>
          </p:cNvGrpSpPr>
          <p:nvPr/>
        </p:nvGrpSpPr>
        <p:grpSpPr bwMode="auto">
          <a:xfrm>
            <a:off x="1386445" y="3200401"/>
            <a:ext cx="362189" cy="461434"/>
            <a:chOff x="1569" y="3088"/>
            <a:chExt cx="351" cy="436"/>
          </a:xfrm>
        </p:grpSpPr>
        <p:sp>
          <p:nvSpPr>
            <p:cNvPr id="52" name="Oval 16"/>
            <p:cNvSpPr>
              <a:spLocks noChangeArrowheads="1"/>
            </p:cNvSpPr>
            <p:nvPr/>
          </p:nvSpPr>
          <p:spPr bwMode="auto">
            <a:xfrm>
              <a:off x="1584" y="3168"/>
              <a:ext cx="336" cy="288"/>
            </a:xfrm>
            <a:prstGeom prst="ellipse">
              <a:avLst/>
            </a:prstGeom>
            <a:solidFill>
              <a:srgbClr val="00CC99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53" name="Text Box 17"/>
            <p:cNvSpPr txBox="1">
              <a:spLocks noChangeArrowheads="1"/>
            </p:cNvSpPr>
            <p:nvPr/>
          </p:nvSpPr>
          <p:spPr bwMode="auto">
            <a:xfrm>
              <a:off x="1569" y="3088"/>
              <a:ext cx="341" cy="4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9pPr>
            </a:lstStyle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4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charset="0"/>
                  <a:ea typeface="ＭＳ Ｐゴシック" charset="0"/>
                  <a:cs typeface="ＭＳ Ｐゴシック" charset="0"/>
                </a:rPr>
                <a:t>P</a:t>
              </a:r>
            </a:p>
          </p:txBody>
        </p:sp>
      </p:grpSp>
      <p:grpSp>
        <p:nvGrpSpPr>
          <p:cNvPr id="54" name="Group 18"/>
          <p:cNvGrpSpPr>
            <a:grpSpLocks/>
          </p:cNvGrpSpPr>
          <p:nvPr/>
        </p:nvGrpSpPr>
        <p:grpSpPr bwMode="auto">
          <a:xfrm>
            <a:off x="5314792" y="4572001"/>
            <a:ext cx="385922" cy="461434"/>
            <a:chOff x="1584" y="3088"/>
            <a:chExt cx="374" cy="436"/>
          </a:xfrm>
        </p:grpSpPr>
        <p:sp>
          <p:nvSpPr>
            <p:cNvPr id="55" name="Oval 19"/>
            <p:cNvSpPr>
              <a:spLocks noChangeArrowheads="1"/>
            </p:cNvSpPr>
            <p:nvPr/>
          </p:nvSpPr>
          <p:spPr bwMode="auto">
            <a:xfrm>
              <a:off x="1584" y="3168"/>
              <a:ext cx="336" cy="288"/>
            </a:xfrm>
            <a:prstGeom prst="ellipse">
              <a:avLst/>
            </a:prstGeom>
            <a:solidFill>
              <a:srgbClr val="00CC99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56" name="Text Box 20"/>
            <p:cNvSpPr txBox="1">
              <a:spLocks noChangeArrowheads="1"/>
            </p:cNvSpPr>
            <p:nvPr/>
          </p:nvSpPr>
          <p:spPr bwMode="auto">
            <a:xfrm>
              <a:off x="1617" y="3088"/>
              <a:ext cx="341" cy="4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9pPr>
            </a:lstStyle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4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charset="0"/>
                  <a:ea typeface="ＭＳ Ｐゴシック" charset="0"/>
                  <a:cs typeface="ＭＳ Ｐゴシック" charset="0"/>
                </a:rPr>
                <a:t>P</a:t>
              </a:r>
            </a:p>
          </p:txBody>
        </p:sp>
      </p:grpSp>
      <p:grpSp>
        <p:nvGrpSpPr>
          <p:cNvPr id="57" name="Group 21"/>
          <p:cNvGrpSpPr>
            <a:grpSpLocks/>
          </p:cNvGrpSpPr>
          <p:nvPr/>
        </p:nvGrpSpPr>
        <p:grpSpPr bwMode="auto">
          <a:xfrm>
            <a:off x="1946748" y="5105401"/>
            <a:ext cx="353933" cy="461434"/>
            <a:chOff x="1584" y="3112"/>
            <a:chExt cx="343" cy="436"/>
          </a:xfrm>
        </p:grpSpPr>
        <p:sp>
          <p:nvSpPr>
            <p:cNvPr id="58" name="Oval 22"/>
            <p:cNvSpPr>
              <a:spLocks noChangeArrowheads="1"/>
            </p:cNvSpPr>
            <p:nvPr/>
          </p:nvSpPr>
          <p:spPr bwMode="auto">
            <a:xfrm>
              <a:off x="1584" y="3168"/>
              <a:ext cx="336" cy="288"/>
            </a:xfrm>
            <a:prstGeom prst="ellipse">
              <a:avLst/>
            </a:prstGeom>
            <a:solidFill>
              <a:srgbClr val="00CC99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59" name="Text Box 23"/>
            <p:cNvSpPr txBox="1">
              <a:spLocks noChangeArrowheads="1"/>
            </p:cNvSpPr>
            <p:nvPr/>
          </p:nvSpPr>
          <p:spPr bwMode="auto">
            <a:xfrm>
              <a:off x="1586" y="3112"/>
              <a:ext cx="341" cy="4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9pPr>
            </a:lstStyle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4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charset="0"/>
                  <a:ea typeface="ＭＳ Ｐゴシック" charset="0"/>
                  <a:cs typeface="ＭＳ Ｐゴシック" charset="0"/>
                </a:rPr>
                <a:t>P</a:t>
              </a:r>
            </a:p>
          </p:txBody>
        </p:sp>
      </p:grpSp>
      <p:grpSp>
        <p:nvGrpSpPr>
          <p:cNvPr id="60" name="Group 24"/>
          <p:cNvGrpSpPr>
            <a:grpSpLocks/>
          </p:cNvGrpSpPr>
          <p:nvPr/>
        </p:nvGrpSpPr>
        <p:grpSpPr bwMode="auto">
          <a:xfrm>
            <a:off x="3085939" y="3352801"/>
            <a:ext cx="405527" cy="461434"/>
            <a:chOff x="1584" y="3088"/>
            <a:chExt cx="393" cy="436"/>
          </a:xfrm>
        </p:grpSpPr>
        <p:sp>
          <p:nvSpPr>
            <p:cNvPr id="61" name="Oval 25"/>
            <p:cNvSpPr>
              <a:spLocks noChangeArrowheads="1"/>
            </p:cNvSpPr>
            <p:nvPr/>
          </p:nvSpPr>
          <p:spPr bwMode="auto">
            <a:xfrm>
              <a:off x="1584" y="3168"/>
              <a:ext cx="336" cy="288"/>
            </a:xfrm>
            <a:prstGeom prst="ellipse">
              <a:avLst/>
            </a:prstGeom>
            <a:solidFill>
              <a:srgbClr val="00CC99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62" name="Text Box 26"/>
            <p:cNvSpPr txBox="1">
              <a:spLocks noChangeArrowheads="1"/>
            </p:cNvSpPr>
            <p:nvPr/>
          </p:nvSpPr>
          <p:spPr bwMode="auto">
            <a:xfrm>
              <a:off x="1636" y="3088"/>
              <a:ext cx="341" cy="4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9pPr>
            </a:lstStyle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4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charset="0"/>
                  <a:ea typeface="ＭＳ Ｐゴシック" charset="0"/>
                  <a:cs typeface="ＭＳ Ｐゴシック" charset="0"/>
                </a:rPr>
                <a:t>P</a:t>
              </a:r>
            </a:p>
          </p:txBody>
        </p:sp>
      </p:grpSp>
      <p:sp>
        <p:nvSpPr>
          <p:cNvPr id="64" name="Oval 28"/>
          <p:cNvSpPr>
            <a:spLocks noChangeArrowheads="1"/>
          </p:cNvSpPr>
          <p:nvPr/>
        </p:nvSpPr>
        <p:spPr bwMode="auto">
          <a:xfrm>
            <a:off x="5067141" y="3183468"/>
            <a:ext cx="346711" cy="304800"/>
          </a:xfrm>
          <a:prstGeom prst="ellipse">
            <a:avLst/>
          </a:prstGeom>
          <a:solidFill>
            <a:srgbClr val="00CC99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65" name="Text Box 29"/>
          <p:cNvSpPr txBox="1">
            <a:spLocks noChangeArrowheads="1"/>
          </p:cNvSpPr>
          <p:nvPr/>
        </p:nvSpPr>
        <p:spPr bwMode="auto">
          <a:xfrm>
            <a:off x="5044281" y="3124200"/>
            <a:ext cx="351870" cy="4614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9pPr>
          </a:lstStyle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charset="0"/>
                <a:ea typeface="ＭＳ Ｐゴシック" charset="0"/>
                <a:cs typeface="ＭＳ Ｐゴシック" charset="0"/>
              </a:rPr>
              <a:t>P</a:t>
            </a:r>
          </a:p>
        </p:txBody>
      </p:sp>
      <p:sp>
        <p:nvSpPr>
          <p:cNvPr id="66" name="Line 33"/>
          <p:cNvSpPr>
            <a:spLocks noChangeShapeType="1"/>
          </p:cNvSpPr>
          <p:nvPr/>
        </p:nvSpPr>
        <p:spPr bwMode="auto">
          <a:xfrm flipH="1" flipV="1">
            <a:off x="1699101" y="3429000"/>
            <a:ext cx="1386840" cy="2032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lIns="62700" tIns="31350" rIns="62700" bIns="31350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67" name="Line 34"/>
          <p:cNvSpPr>
            <a:spLocks noChangeShapeType="1"/>
          </p:cNvSpPr>
          <p:nvPr/>
        </p:nvSpPr>
        <p:spPr bwMode="auto">
          <a:xfrm>
            <a:off x="1600041" y="3581400"/>
            <a:ext cx="495300" cy="15748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lIns="62700" tIns="31350" rIns="62700" bIns="31350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68" name="Line 35"/>
          <p:cNvSpPr>
            <a:spLocks noChangeShapeType="1"/>
          </p:cNvSpPr>
          <p:nvPr/>
        </p:nvSpPr>
        <p:spPr bwMode="auto">
          <a:xfrm>
            <a:off x="3432651" y="3632200"/>
            <a:ext cx="1931670" cy="10668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lIns="62700" tIns="31350" rIns="62700" bIns="31350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69" name="Line 36"/>
          <p:cNvSpPr>
            <a:spLocks noChangeShapeType="1"/>
          </p:cNvSpPr>
          <p:nvPr/>
        </p:nvSpPr>
        <p:spPr bwMode="auto">
          <a:xfrm>
            <a:off x="1748631" y="3530600"/>
            <a:ext cx="2327910" cy="17272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lIns="62700" tIns="31350" rIns="62700" bIns="31350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70" name="Line 37"/>
          <p:cNvSpPr>
            <a:spLocks noChangeShapeType="1"/>
          </p:cNvSpPr>
          <p:nvPr/>
        </p:nvSpPr>
        <p:spPr bwMode="auto">
          <a:xfrm>
            <a:off x="3383121" y="3733800"/>
            <a:ext cx="742950" cy="14732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lIns="62700" tIns="31350" rIns="62700" bIns="31350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71" name="Text Box 41"/>
          <p:cNvSpPr txBox="1">
            <a:spLocks noChangeArrowheads="1"/>
          </p:cNvSpPr>
          <p:nvPr/>
        </p:nvSpPr>
        <p:spPr bwMode="auto">
          <a:xfrm>
            <a:off x="758031" y="2921000"/>
            <a:ext cx="2340121" cy="4326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62700" tIns="31350" rIns="62700" bIns="3135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9pPr>
          </a:lstStyle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charset="0"/>
                <a:ea typeface="ＭＳ Ｐゴシック" charset="0"/>
                <a:cs typeface="ＭＳ Ｐゴシック" charset="0"/>
              </a:rPr>
              <a:t>Servents (</a:t>
            </a:r>
            <a:r>
              <a:rPr kumimoji="0" lang="ja-JP" altLang="en-US" sz="24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charset="0"/>
                <a:ea typeface="ＭＳ Ｐゴシック" charset="0"/>
                <a:cs typeface="ＭＳ Ｐゴシック" charset="0"/>
              </a:rPr>
              <a:t>“</a:t>
            </a:r>
            <a:r>
              <a:rPr kumimoji="0" lang="en-US" altLang="ja-JP" sz="24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charset="0"/>
                <a:ea typeface="ＭＳ Ｐゴシック" charset="0"/>
                <a:cs typeface="ＭＳ Ｐゴシック" charset="0"/>
              </a:rPr>
              <a:t>Peers</a:t>
            </a:r>
            <a:r>
              <a:rPr kumimoji="0" lang="ja-JP" altLang="en-US" sz="24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charset="0"/>
                <a:ea typeface="ＭＳ Ｐゴシック" charset="0"/>
                <a:cs typeface="ＭＳ Ｐゴシック" charset="0"/>
              </a:rPr>
              <a:t>”</a:t>
            </a:r>
            <a:r>
              <a:rPr kumimoji="0" lang="en-US" altLang="ja-JP" sz="24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charset="0"/>
                <a:ea typeface="ＭＳ Ｐゴシック" charset="0"/>
                <a:cs typeface="ＭＳ Ｐゴシック" charset="0"/>
              </a:rPr>
              <a:t>)</a:t>
            </a:r>
            <a:endParaRPr kumimoji="0" lang="en-US" sz="2400" b="0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72" name="Text Box 43"/>
          <p:cNvSpPr txBox="1">
            <a:spLocks noChangeArrowheads="1"/>
          </p:cNvSpPr>
          <p:nvPr/>
        </p:nvSpPr>
        <p:spPr bwMode="auto">
          <a:xfrm>
            <a:off x="1787843" y="2643717"/>
            <a:ext cx="126625" cy="4326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62700" tIns="31350" rIns="62700" bIns="3135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9pPr>
          </a:lstStyle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1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73" name="Line 44"/>
          <p:cNvSpPr>
            <a:spLocks noChangeShapeType="1"/>
          </p:cNvSpPr>
          <p:nvPr/>
        </p:nvSpPr>
        <p:spPr bwMode="auto">
          <a:xfrm flipV="1">
            <a:off x="2293461" y="5308600"/>
            <a:ext cx="1733550" cy="508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lIns="62700" tIns="31350" rIns="62700" bIns="31350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74" name="Line 45"/>
          <p:cNvSpPr>
            <a:spLocks noChangeShapeType="1"/>
          </p:cNvSpPr>
          <p:nvPr/>
        </p:nvSpPr>
        <p:spPr bwMode="auto">
          <a:xfrm flipH="1">
            <a:off x="4225131" y="3479800"/>
            <a:ext cx="941070" cy="18288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lIns="62700" tIns="31350" rIns="62700" bIns="31350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grpSp>
        <p:nvGrpSpPr>
          <p:cNvPr id="75" name="Group 46"/>
          <p:cNvGrpSpPr>
            <a:grpSpLocks/>
          </p:cNvGrpSpPr>
          <p:nvPr/>
        </p:nvGrpSpPr>
        <p:grpSpPr bwMode="auto">
          <a:xfrm>
            <a:off x="5265261" y="5410201"/>
            <a:ext cx="359093" cy="461434"/>
            <a:chOff x="1584" y="3120"/>
            <a:chExt cx="348" cy="436"/>
          </a:xfrm>
        </p:grpSpPr>
        <p:sp>
          <p:nvSpPr>
            <p:cNvPr id="76" name="Oval 47"/>
            <p:cNvSpPr>
              <a:spLocks noChangeArrowheads="1"/>
            </p:cNvSpPr>
            <p:nvPr/>
          </p:nvSpPr>
          <p:spPr bwMode="auto">
            <a:xfrm>
              <a:off x="1584" y="3168"/>
              <a:ext cx="336" cy="288"/>
            </a:xfrm>
            <a:prstGeom prst="ellipse">
              <a:avLst/>
            </a:prstGeom>
            <a:solidFill>
              <a:srgbClr val="00CC99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77" name="Text Box 48"/>
            <p:cNvSpPr txBox="1">
              <a:spLocks noChangeArrowheads="1"/>
            </p:cNvSpPr>
            <p:nvPr/>
          </p:nvSpPr>
          <p:spPr bwMode="auto">
            <a:xfrm>
              <a:off x="1591" y="3120"/>
              <a:ext cx="341" cy="4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9pPr>
            </a:lstStyle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4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charset="0"/>
                  <a:ea typeface="ＭＳ Ｐゴシック" charset="0"/>
                  <a:cs typeface="ＭＳ Ｐゴシック" charset="0"/>
                </a:rPr>
                <a:t>P</a:t>
              </a:r>
            </a:p>
          </p:txBody>
        </p:sp>
      </p:grpSp>
      <p:sp>
        <p:nvSpPr>
          <p:cNvPr id="78" name="Line 49"/>
          <p:cNvSpPr>
            <a:spLocks noChangeShapeType="1"/>
          </p:cNvSpPr>
          <p:nvPr/>
        </p:nvSpPr>
        <p:spPr bwMode="auto">
          <a:xfrm flipH="1" flipV="1">
            <a:off x="4373721" y="5359400"/>
            <a:ext cx="891540" cy="2032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lIns="62700" tIns="31350" rIns="62700" bIns="31350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79" name="Line 50"/>
          <p:cNvSpPr>
            <a:spLocks noChangeShapeType="1"/>
          </p:cNvSpPr>
          <p:nvPr/>
        </p:nvSpPr>
        <p:spPr bwMode="auto">
          <a:xfrm flipV="1">
            <a:off x="5463381" y="4953000"/>
            <a:ext cx="49530" cy="5080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lIns="62700" tIns="31350" rIns="62700" bIns="31350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80" name="Text Box 51"/>
          <p:cNvSpPr txBox="1">
            <a:spLocks noChangeArrowheads="1"/>
          </p:cNvSpPr>
          <p:nvPr/>
        </p:nvSpPr>
        <p:spPr bwMode="auto">
          <a:xfrm>
            <a:off x="548481" y="5943600"/>
            <a:ext cx="6123308" cy="8019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62700" tIns="31350" rIns="62700" bIns="3135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9pPr>
          </a:lstStyle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charset="0"/>
                <a:ea typeface="ＭＳ Ｐゴシック" charset="0"/>
                <a:cs typeface="ＭＳ Ｐゴシック" charset="0"/>
              </a:rPr>
              <a:t>Connected in an </a:t>
            </a:r>
            <a:r>
              <a:rPr kumimoji="0" lang="en-US" sz="2400" b="1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charset="0"/>
                <a:ea typeface="ＭＳ Ｐゴシック" charset="0"/>
                <a:cs typeface="ＭＳ Ｐゴシック" charset="0"/>
              </a:rPr>
              <a:t>overlay 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charset="0"/>
                <a:ea typeface="ＭＳ Ｐゴシック" charset="0"/>
                <a:cs typeface="ＭＳ Ｐゴシック" charset="0"/>
              </a:rPr>
              <a:t>graph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charset="0"/>
                <a:ea typeface="ＭＳ Ｐゴシック" charset="0"/>
                <a:cs typeface="ＭＳ Ｐゴシック" charset="0"/>
              </a:rPr>
              <a:t>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charset="0"/>
                <a:ea typeface="ＭＳ Ｐゴシック" charset="0"/>
                <a:cs typeface="ＭＳ Ｐゴシック" charset="0"/>
              </a:rPr>
              <a:t>	(== each link is an implicit Internet path)</a:t>
            </a:r>
          </a:p>
        </p:txBody>
      </p:sp>
      <p:sp>
        <p:nvSpPr>
          <p:cNvPr id="81" name="Line 52"/>
          <p:cNvSpPr>
            <a:spLocks noChangeShapeType="1"/>
          </p:cNvSpPr>
          <p:nvPr/>
        </p:nvSpPr>
        <p:spPr bwMode="auto">
          <a:xfrm flipH="1" flipV="1">
            <a:off x="1699101" y="4140200"/>
            <a:ext cx="148590" cy="16256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lIns="62700" tIns="31350" rIns="62700" bIns="31350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82" name="Line 53"/>
          <p:cNvSpPr>
            <a:spLocks noChangeShapeType="1"/>
          </p:cNvSpPr>
          <p:nvPr/>
        </p:nvSpPr>
        <p:spPr bwMode="auto">
          <a:xfrm flipV="1">
            <a:off x="1847691" y="5410200"/>
            <a:ext cx="1535430" cy="3556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lIns="62700" tIns="31350" rIns="62700" bIns="31350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83" name="Line 54"/>
          <p:cNvSpPr>
            <a:spLocks noChangeShapeType="1"/>
          </p:cNvSpPr>
          <p:nvPr/>
        </p:nvSpPr>
        <p:spPr bwMode="auto">
          <a:xfrm flipV="1">
            <a:off x="5314791" y="2667000"/>
            <a:ext cx="99060" cy="71120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lIns="62700" tIns="31350" rIns="62700" bIns="31350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84" name="Text Box 55"/>
          <p:cNvSpPr txBox="1">
            <a:spLocks noChangeArrowheads="1"/>
          </p:cNvSpPr>
          <p:nvPr/>
        </p:nvSpPr>
        <p:spPr bwMode="auto">
          <a:xfrm>
            <a:off x="4739481" y="1905000"/>
            <a:ext cx="2114098" cy="8019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62700" tIns="31350" rIns="62700" bIns="3135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9pPr>
          </a:lstStyle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charset="0"/>
                <a:ea typeface="ＭＳ Ｐゴシック" charset="0"/>
                <a:cs typeface="ＭＳ Ｐゴシック" charset="0"/>
              </a:rPr>
              <a:t>Store their own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charset="0"/>
                <a:ea typeface="ＭＳ Ｐゴシック" charset="0"/>
                <a:cs typeface="ＭＳ Ｐゴシック" charset="0"/>
              </a:rPr>
              <a:t>files</a:t>
            </a:r>
          </a:p>
        </p:txBody>
      </p:sp>
      <p:sp>
        <p:nvSpPr>
          <p:cNvPr id="85" name="Line 56"/>
          <p:cNvSpPr>
            <a:spLocks noChangeShapeType="1"/>
          </p:cNvSpPr>
          <p:nvPr/>
        </p:nvSpPr>
        <p:spPr bwMode="auto">
          <a:xfrm>
            <a:off x="5314791" y="3378200"/>
            <a:ext cx="247650" cy="55880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lIns="62700" tIns="31350" rIns="62700" bIns="31350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86" name="Text Box 57"/>
          <p:cNvSpPr txBox="1">
            <a:spLocks noChangeArrowheads="1"/>
          </p:cNvSpPr>
          <p:nvPr/>
        </p:nvSpPr>
        <p:spPr bwMode="auto">
          <a:xfrm>
            <a:off x="5196681" y="3810000"/>
            <a:ext cx="2062876" cy="8019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62700" tIns="31350" rIns="62700" bIns="3135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9pPr>
          </a:lstStyle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charset="0"/>
                <a:ea typeface="ＭＳ Ｐゴシック" charset="0"/>
                <a:cs typeface="ＭＳ Ｐゴシック" charset="0"/>
              </a:rPr>
              <a:t>Also store 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24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charset="0"/>
                <a:ea typeface="ＭＳ Ｐゴシック" charset="0"/>
                <a:cs typeface="ＭＳ Ｐゴシック" charset="0"/>
              </a:rPr>
              <a:t>“</a:t>
            </a:r>
            <a:r>
              <a:rPr kumimoji="0" lang="en-US" altLang="ja-JP" sz="24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charset="0"/>
                <a:ea typeface="ＭＳ Ｐゴシック" charset="0"/>
                <a:cs typeface="ＭＳ Ｐゴシック" charset="0"/>
              </a:rPr>
              <a:t>peer pointers</a:t>
            </a:r>
            <a:r>
              <a:rPr kumimoji="0" lang="ja-JP" altLang="en-US" sz="24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charset="0"/>
                <a:ea typeface="ＭＳ Ｐゴシック" charset="0"/>
                <a:cs typeface="ＭＳ Ｐゴシック" charset="0"/>
              </a:rPr>
              <a:t>”</a:t>
            </a:r>
            <a:endParaRPr kumimoji="0" lang="en-US" sz="2400" b="0" i="1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293316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Gnutella Search</a:t>
            </a:r>
          </a:p>
        </p:txBody>
      </p:sp>
      <p:grpSp>
        <p:nvGrpSpPr>
          <p:cNvPr id="50" name="Group 3"/>
          <p:cNvGrpSpPr>
            <a:grpSpLocks/>
          </p:cNvGrpSpPr>
          <p:nvPr/>
        </p:nvGrpSpPr>
        <p:grpSpPr bwMode="auto">
          <a:xfrm>
            <a:off x="5334003" y="5029205"/>
            <a:ext cx="533401" cy="469901"/>
            <a:chOff x="1584" y="3160"/>
            <a:chExt cx="336" cy="296"/>
          </a:xfrm>
        </p:grpSpPr>
        <p:sp>
          <p:nvSpPr>
            <p:cNvPr id="51" name="Oval 4"/>
            <p:cNvSpPr>
              <a:spLocks noChangeArrowheads="1"/>
            </p:cNvSpPr>
            <p:nvPr/>
          </p:nvSpPr>
          <p:spPr bwMode="auto">
            <a:xfrm>
              <a:off x="1584" y="3168"/>
              <a:ext cx="336" cy="288"/>
            </a:xfrm>
            <a:prstGeom prst="ellipse">
              <a:avLst/>
            </a:prstGeom>
            <a:solidFill>
              <a:srgbClr val="00CC99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52" name="Text Box 5"/>
            <p:cNvSpPr txBox="1">
              <a:spLocks noChangeArrowheads="1"/>
            </p:cNvSpPr>
            <p:nvPr/>
          </p:nvSpPr>
          <p:spPr bwMode="auto">
            <a:xfrm>
              <a:off x="1656" y="3160"/>
              <a:ext cx="221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9pPr>
            </a:lstStyle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400" b="0" i="0" u="none" strike="noStrike" kern="0" cap="none" spc="0" normalizeH="0" baseline="0" noProof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charset="0"/>
                  <a:ea typeface="ＭＳ Ｐゴシック" charset="0"/>
                  <a:cs typeface="ＭＳ Ｐゴシック" charset="0"/>
                </a:rPr>
                <a:t>P</a:t>
              </a:r>
            </a:p>
          </p:txBody>
        </p:sp>
      </p:grpSp>
      <p:grpSp>
        <p:nvGrpSpPr>
          <p:cNvPr id="53" name="Group 6"/>
          <p:cNvGrpSpPr>
            <a:grpSpLocks/>
          </p:cNvGrpSpPr>
          <p:nvPr/>
        </p:nvGrpSpPr>
        <p:grpSpPr bwMode="auto">
          <a:xfrm>
            <a:off x="1295404" y="2209805"/>
            <a:ext cx="533401" cy="469901"/>
            <a:chOff x="1584" y="3160"/>
            <a:chExt cx="336" cy="296"/>
          </a:xfrm>
        </p:grpSpPr>
        <p:sp>
          <p:nvSpPr>
            <p:cNvPr id="54" name="Oval 7"/>
            <p:cNvSpPr>
              <a:spLocks noChangeArrowheads="1"/>
            </p:cNvSpPr>
            <p:nvPr/>
          </p:nvSpPr>
          <p:spPr bwMode="auto">
            <a:xfrm>
              <a:off x="1584" y="3168"/>
              <a:ext cx="336" cy="288"/>
            </a:xfrm>
            <a:prstGeom prst="ellipse">
              <a:avLst/>
            </a:prstGeom>
            <a:solidFill>
              <a:srgbClr val="00CC99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55" name="Text Box 8"/>
            <p:cNvSpPr txBox="1">
              <a:spLocks noChangeArrowheads="1"/>
            </p:cNvSpPr>
            <p:nvPr/>
          </p:nvSpPr>
          <p:spPr bwMode="auto">
            <a:xfrm>
              <a:off x="1656" y="3160"/>
              <a:ext cx="221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9pPr>
            </a:lstStyle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400" b="0" i="0" u="none" strike="noStrike" kern="0" cap="none" spc="0" normalizeH="0" baseline="0" noProof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charset="0"/>
                  <a:ea typeface="ＭＳ Ｐゴシック" charset="0"/>
                  <a:cs typeface="ＭＳ Ｐゴシック" charset="0"/>
                </a:rPr>
                <a:t>P</a:t>
              </a:r>
            </a:p>
          </p:txBody>
        </p:sp>
      </p:grpSp>
      <p:grpSp>
        <p:nvGrpSpPr>
          <p:cNvPr id="56" name="Group 9"/>
          <p:cNvGrpSpPr>
            <a:grpSpLocks/>
          </p:cNvGrpSpPr>
          <p:nvPr/>
        </p:nvGrpSpPr>
        <p:grpSpPr bwMode="auto">
          <a:xfrm>
            <a:off x="7315204" y="4267205"/>
            <a:ext cx="533401" cy="469901"/>
            <a:chOff x="1584" y="3160"/>
            <a:chExt cx="336" cy="296"/>
          </a:xfrm>
        </p:grpSpPr>
        <p:sp>
          <p:nvSpPr>
            <p:cNvPr id="57" name="Oval 10"/>
            <p:cNvSpPr>
              <a:spLocks noChangeArrowheads="1"/>
            </p:cNvSpPr>
            <p:nvPr/>
          </p:nvSpPr>
          <p:spPr bwMode="auto">
            <a:xfrm>
              <a:off x="1584" y="3168"/>
              <a:ext cx="336" cy="288"/>
            </a:xfrm>
            <a:prstGeom prst="ellipse">
              <a:avLst/>
            </a:prstGeom>
            <a:solidFill>
              <a:srgbClr val="00CC99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58" name="Text Box 11"/>
            <p:cNvSpPr txBox="1">
              <a:spLocks noChangeArrowheads="1"/>
            </p:cNvSpPr>
            <p:nvPr/>
          </p:nvSpPr>
          <p:spPr bwMode="auto">
            <a:xfrm>
              <a:off x="1656" y="3160"/>
              <a:ext cx="221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9pPr>
            </a:lstStyle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400" b="0" i="0" u="none" strike="noStrike" kern="0" cap="none" spc="0" normalizeH="0" baseline="0" noProof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charset="0"/>
                  <a:ea typeface="ＭＳ Ｐゴシック" charset="0"/>
                  <a:cs typeface="ＭＳ Ｐゴシック" charset="0"/>
                </a:rPr>
                <a:t>P</a:t>
              </a:r>
            </a:p>
          </p:txBody>
        </p:sp>
      </p:grpSp>
      <p:grpSp>
        <p:nvGrpSpPr>
          <p:cNvPr id="59" name="Group 12"/>
          <p:cNvGrpSpPr>
            <a:grpSpLocks/>
          </p:cNvGrpSpPr>
          <p:nvPr/>
        </p:nvGrpSpPr>
        <p:grpSpPr bwMode="auto">
          <a:xfrm>
            <a:off x="2133603" y="5029205"/>
            <a:ext cx="533401" cy="469901"/>
            <a:chOff x="1584" y="3160"/>
            <a:chExt cx="336" cy="296"/>
          </a:xfrm>
        </p:grpSpPr>
        <p:sp>
          <p:nvSpPr>
            <p:cNvPr id="60" name="Oval 13"/>
            <p:cNvSpPr>
              <a:spLocks noChangeArrowheads="1"/>
            </p:cNvSpPr>
            <p:nvPr/>
          </p:nvSpPr>
          <p:spPr bwMode="auto">
            <a:xfrm>
              <a:off x="1584" y="3168"/>
              <a:ext cx="336" cy="288"/>
            </a:xfrm>
            <a:prstGeom prst="ellipse">
              <a:avLst/>
            </a:prstGeom>
            <a:solidFill>
              <a:srgbClr val="00CC99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61" name="Text Box 14"/>
            <p:cNvSpPr txBox="1">
              <a:spLocks noChangeArrowheads="1"/>
            </p:cNvSpPr>
            <p:nvPr/>
          </p:nvSpPr>
          <p:spPr bwMode="auto">
            <a:xfrm>
              <a:off x="1656" y="3160"/>
              <a:ext cx="221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9pPr>
            </a:lstStyle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400" b="0" i="0" u="none" strike="noStrike" kern="0" cap="none" spc="0" normalizeH="0" baseline="0" noProof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charset="0"/>
                  <a:ea typeface="ＭＳ Ｐゴシック" charset="0"/>
                  <a:cs typeface="ＭＳ Ｐゴシック" charset="0"/>
                </a:rPr>
                <a:t>P</a:t>
              </a:r>
            </a:p>
          </p:txBody>
        </p:sp>
      </p:grpSp>
      <p:grpSp>
        <p:nvGrpSpPr>
          <p:cNvPr id="62" name="Group 15"/>
          <p:cNvGrpSpPr>
            <a:grpSpLocks/>
          </p:cNvGrpSpPr>
          <p:nvPr/>
        </p:nvGrpSpPr>
        <p:grpSpPr bwMode="auto">
          <a:xfrm>
            <a:off x="3886204" y="2438405"/>
            <a:ext cx="533401" cy="469901"/>
            <a:chOff x="1584" y="3160"/>
            <a:chExt cx="336" cy="296"/>
          </a:xfrm>
        </p:grpSpPr>
        <p:sp>
          <p:nvSpPr>
            <p:cNvPr id="63" name="Oval 16"/>
            <p:cNvSpPr>
              <a:spLocks noChangeArrowheads="1"/>
            </p:cNvSpPr>
            <p:nvPr/>
          </p:nvSpPr>
          <p:spPr bwMode="auto">
            <a:xfrm>
              <a:off x="1584" y="3168"/>
              <a:ext cx="336" cy="288"/>
            </a:xfrm>
            <a:prstGeom prst="ellipse">
              <a:avLst/>
            </a:prstGeom>
            <a:solidFill>
              <a:srgbClr val="00CC99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64" name="Text Box 17"/>
            <p:cNvSpPr txBox="1">
              <a:spLocks noChangeArrowheads="1"/>
            </p:cNvSpPr>
            <p:nvPr/>
          </p:nvSpPr>
          <p:spPr bwMode="auto">
            <a:xfrm>
              <a:off x="1656" y="3160"/>
              <a:ext cx="221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9pPr>
            </a:lstStyle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400" b="0" i="0" u="none" strike="noStrike" kern="0" cap="none" spc="0" normalizeH="0" baseline="0" noProof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charset="0"/>
                  <a:ea typeface="ＭＳ Ｐゴシック" charset="0"/>
                  <a:cs typeface="ＭＳ Ｐゴシック" charset="0"/>
                </a:rPr>
                <a:t>P</a:t>
              </a:r>
            </a:p>
          </p:txBody>
        </p:sp>
      </p:grpSp>
      <p:grpSp>
        <p:nvGrpSpPr>
          <p:cNvPr id="65" name="Group 18"/>
          <p:cNvGrpSpPr>
            <a:grpSpLocks/>
          </p:cNvGrpSpPr>
          <p:nvPr/>
        </p:nvGrpSpPr>
        <p:grpSpPr bwMode="auto">
          <a:xfrm>
            <a:off x="6934204" y="2057405"/>
            <a:ext cx="533401" cy="469901"/>
            <a:chOff x="1584" y="3160"/>
            <a:chExt cx="336" cy="296"/>
          </a:xfrm>
        </p:grpSpPr>
        <p:sp>
          <p:nvSpPr>
            <p:cNvPr id="66" name="Oval 19"/>
            <p:cNvSpPr>
              <a:spLocks noChangeArrowheads="1"/>
            </p:cNvSpPr>
            <p:nvPr/>
          </p:nvSpPr>
          <p:spPr bwMode="auto">
            <a:xfrm>
              <a:off x="1584" y="3168"/>
              <a:ext cx="336" cy="288"/>
            </a:xfrm>
            <a:prstGeom prst="ellipse">
              <a:avLst/>
            </a:prstGeom>
            <a:solidFill>
              <a:srgbClr val="00CC99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67" name="Text Box 20"/>
            <p:cNvSpPr txBox="1">
              <a:spLocks noChangeArrowheads="1"/>
            </p:cNvSpPr>
            <p:nvPr/>
          </p:nvSpPr>
          <p:spPr bwMode="auto">
            <a:xfrm>
              <a:off x="1656" y="3160"/>
              <a:ext cx="221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9pPr>
            </a:lstStyle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400" b="0" i="0" u="none" strike="noStrike" kern="0" cap="none" spc="0" normalizeH="0" baseline="0" noProof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charset="0"/>
                  <a:ea typeface="ＭＳ Ｐゴシック" charset="0"/>
                  <a:cs typeface="ＭＳ Ｐゴシック" charset="0"/>
                </a:rPr>
                <a:t>P</a:t>
              </a:r>
            </a:p>
          </p:txBody>
        </p:sp>
      </p:grpSp>
      <p:sp>
        <p:nvSpPr>
          <p:cNvPr id="68" name="Line 21"/>
          <p:cNvSpPr>
            <a:spLocks noChangeShapeType="1"/>
          </p:cNvSpPr>
          <p:nvPr/>
        </p:nvSpPr>
        <p:spPr bwMode="auto">
          <a:xfrm flipH="1" flipV="1">
            <a:off x="1752600" y="2438400"/>
            <a:ext cx="2133600" cy="3048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lIns="91435" tIns="45718" rIns="91435" bIns="45718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69" name="Line 22"/>
          <p:cNvSpPr>
            <a:spLocks noChangeShapeType="1"/>
          </p:cNvSpPr>
          <p:nvPr/>
        </p:nvSpPr>
        <p:spPr bwMode="auto">
          <a:xfrm>
            <a:off x="1600200" y="2667000"/>
            <a:ext cx="762000" cy="23622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lIns="91435" tIns="45718" rIns="91435" bIns="45718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70" name="Line 23"/>
          <p:cNvSpPr>
            <a:spLocks noChangeShapeType="1"/>
          </p:cNvSpPr>
          <p:nvPr/>
        </p:nvSpPr>
        <p:spPr bwMode="auto">
          <a:xfrm>
            <a:off x="4419600" y="2743200"/>
            <a:ext cx="2971800" cy="16002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lIns="91435" tIns="45718" rIns="91435" bIns="45718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71" name="Line 24"/>
          <p:cNvSpPr>
            <a:spLocks noChangeShapeType="1"/>
          </p:cNvSpPr>
          <p:nvPr/>
        </p:nvSpPr>
        <p:spPr bwMode="auto">
          <a:xfrm>
            <a:off x="1828800" y="2590800"/>
            <a:ext cx="3581400" cy="25908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lIns="91435" tIns="45718" rIns="91435" bIns="45718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72" name="Line 25"/>
          <p:cNvSpPr>
            <a:spLocks noChangeShapeType="1"/>
          </p:cNvSpPr>
          <p:nvPr/>
        </p:nvSpPr>
        <p:spPr bwMode="auto">
          <a:xfrm>
            <a:off x="4343400" y="2895600"/>
            <a:ext cx="1143000" cy="22098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lIns="91435" tIns="45718" rIns="91435" bIns="45718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73" name="Text Box 27"/>
          <p:cNvSpPr txBox="1">
            <a:spLocks noChangeArrowheads="1"/>
          </p:cNvSpPr>
          <p:nvPr/>
        </p:nvSpPr>
        <p:spPr bwMode="auto">
          <a:xfrm>
            <a:off x="1889128" y="1260476"/>
            <a:ext cx="184656" cy="4616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5" tIns="45718" rIns="91435" bIns="4571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9pPr>
          </a:lstStyle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1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74" name="Line 28"/>
          <p:cNvSpPr>
            <a:spLocks noChangeShapeType="1"/>
          </p:cNvSpPr>
          <p:nvPr/>
        </p:nvSpPr>
        <p:spPr bwMode="auto">
          <a:xfrm flipV="1">
            <a:off x="2667000" y="5257800"/>
            <a:ext cx="2667000" cy="762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lIns="91435" tIns="45718" rIns="91435" bIns="45718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75" name="Line 29"/>
          <p:cNvSpPr>
            <a:spLocks noChangeShapeType="1"/>
          </p:cNvSpPr>
          <p:nvPr/>
        </p:nvSpPr>
        <p:spPr bwMode="auto">
          <a:xfrm flipH="1">
            <a:off x="5638800" y="2514600"/>
            <a:ext cx="1447800" cy="27432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lIns="91435" tIns="45718" rIns="91435" bIns="45718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grpSp>
        <p:nvGrpSpPr>
          <p:cNvPr id="76" name="Group 30"/>
          <p:cNvGrpSpPr>
            <a:grpSpLocks/>
          </p:cNvGrpSpPr>
          <p:nvPr/>
        </p:nvGrpSpPr>
        <p:grpSpPr bwMode="auto">
          <a:xfrm>
            <a:off x="7239004" y="5486405"/>
            <a:ext cx="533401" cy="469901"/>
            <a:chOff x="1584" y="3160"/>
            <a:chExt cx="336" cy="296"/>
          </a:xfrm>
        </p:grpSpPr>
        <p:sp>
          <p:nvSpPr>
            <p:cNvPr id="77" name="Oval 31"/>
            <p:cNvSpPr>
              <a:spLocks noChangeArrowheads="1"/>
            </p:cNvSpPr>
            <p:nvPr/>
          </p:nvSpPr>
          <p:spPr bwMode="auto">
            <a:xfrm>
              <a:off x="1584" y="3168"/>
              <a:ext cx="336" cy="288"/>
            </a:xfrm>
            <a:prstGeom prst="ellipse">
              <a:avLst/>
            </a:prstGeom>
            <a:solidFill>
              <a:srgbClr val="00CC99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78" name="Text Box 32"/>
            <p:cNvSpPr txBox="1">
              <a:spLocks noChangeArrowheads="1"/>
            </p:cNvSpPr>
            <p:nvPr/>
          </p:nvSpPr>
          <p:spPr bwMode="auto">
            <a:xfrm>
              <a:off x="1656" y="3160"/>
              <a:ext cx="221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9pPr>
            </a:lstStyle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400" b="0" i="0" u="none" strike="noStrike" kern="0" cap="none" spc="0" normalizeH="0" baseline="0" noProof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charset="0"/>
                  <a:ea typeface="ＭＳ Ｐゴシック" charset="0"/>
                  <a:cs typeface="ＭＳ Ｐゴシック" charset="0"/>
                </a:rPr>
                <a:t>P</a:t>
              </a:r>
            </a:p>
          </p:txBody>
        </p:sp>
      </p:grpSp>
      <p:sp>
        <p:nvSpPr>
          <p:cNvPr id="79" name="Line 33"/>
          <p:cNvSpPr>
            <a:spLocks noChangeShapeType="1"/>
          </p:cNvSpPr>
          <p:nvPr/>
        </p:nvSpPr>
        <p:spPr bwMode="auto">
          <a:xfrm flipH="1" flipV="1">
            <a:off x="5867400" y="5334000"/>
            <a:ext cx="1371600" cy="3048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lIns="91435" tIns="45718" rIns="91435" bIns="45718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80" name="Line 34"/>
          <p:cNvSpPr>
            <a:spLocks noChangeShapeType="1"/>
          </p:cNvSpPr>
          <p:nvPr/>
        </p:nvSpPr>
        <p:spPr bwMode="auto">
          <a:xfrm flipV="1">
            <a:off x="7543800" y="4724400"/>
            <a:ext cx="76200" cy="7620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lIns="91435" tIns="45718" rIns="91435" bIns="45718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81" name="Line 38"/>
          <p:cNvSpPr>
            <a:spLocks noChangeShapeType="1"/>
          </p:cNvSpPr>
          <p:nvPr/>
        </p:nvSpPr>
        <p:spPr bwMode="auto">
          <a:xfrm>
            <a:off x="2819400" y="5486400"/>
            <a:ext cx="1676400" cy="0"/>
          </a:xfrm>
          <a:prstGeom prst="line">
            <a:avLst/>
          </a:prstGeom>
          <a:noFill/>
          <a:ln w="28575">
            <a:solidFill>
              <a:srgbClr val="FF6600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lIns="91435" tIns="45718" rIns="91435" bIns="45718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82" name="Line 39"/>
          <p:cNvSpPr>
            <a:spLocks noChangeShapeType="1"/>
          </p:cNvSpPr>
          <p:nvPr/>
        </p:nvSpPr>
        <p:spPr bwMode="auto">
          <a:xfrm flipH="1" flipV="1">
            <a:off x="3886200" y="4495800"/>
            <a:ext cx="990600" cy="685800"/>
          </a:xfrm>
          <a:prstGeom prst="line">
            <a:avLst/>
          </a:prstGeom>
          <a:noFill/>
          <a:ln w="28575">
            <a:solidFill>
              <a:srgbClr val="FF6600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lIns="91435" tIns="45718" rIns="91435" bIns="45718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83" name="Line 40"/>
          <p:cNvSpPr>
            <a:spLocks noChangeShapeType="1"/>
          </p:cNvSpPr>
          <p:nvPr/>
        </p:nvSpPr>
        <p:spPr bwMode="auto">
          <a:xfrm flipH="1" flipV="1">
            <a:off x="4572000" y="3581400"/>
            <a:ext cx="685800" cy="1295400"/>
          </a:xfrm>
          <a:prstGeom prst="line">
            <a:avLst/>
          </a:prstGeom>
          <a:noFill/>
          <a:ln w="28575">
            <a:solidFill>
              <a:srgbClr val="FF6600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lIns="91435" tIns="45718" rIns="91435" bIns="45718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84" name="Line 41"/>
          <p:cNvSpPr>
            <a:spLocks noChangeShapeType="1"/>
          </p:cNvSpPr>
          <p:nvPr/>
        </p:nvSpPr>
        <p:spPr bwMode="auto">
          <a:xfrm flipV="1">
            <a:off x="5638800" y="3810000"/>
            <a:ext cx="533400" cy="1066800"/>
          </a:xfrm>
          <a:prstGeom prst="line">
            <a:avLst/>
          </a:prstGeom>
          <a:noFill/>
          <a:ln w="28575">
            <a:solidFill>
              <a:srgbClr val="FF6600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lIns="91435" tIns="45718" rIns="91435" bIns="45718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85" name="Line 42"/>
          <p:cNvSpPr>
            <a:spLocks noChangeShapeType="1"/>
          </p:cNvSpPr>
          <p:nvPr/>
        </p:nvSpPr>
        <p:spPr bwMode="auto">
          <a:xfrm flipH="1" flipV="1">
            <a:off x="1676400" y="3581400"/>
            <a:ext cx="457200" cy="1371600"/>
          </a:xfrm>
          <a:prstGeom prst="line">
            <a:avLst/>
          </a:prstGeom>
          <a:noFill/>
          <a:ln w="28575">
            <a:solidFill>
              <a:srgbClr val="FF6600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lIns="91435" tIns="45718" rIns="91435" bIns="45718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86" name="Line 43"/>
          <p:cNvSpPr>
            <a:spLocks noChangeShapeType="1"/>
          </p:cNvSpPr>
          <p:nvPr/>
        </p:nvSpPr>
        <p:spPr bwMode="auto">
          <a:xfrm>
            <a:off x="2057400" y="2286000"/>
            <a:ext cx="1143000" cy="152400"/>
          </a:xfrm>
          <a:prstGeom prst="line">
            <a:avLst/>
          </a:prstGeom>
          <a:noFill/>
          <a:ln w="28575">
            <a:solidFill>
              <a:srgbClr val="FF6600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lIns="91435" tIns="45718" rIns="91435" bIns="45718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88" name="Text Box 45"/>
          <p:cNvSpPr txBox="1">
            <a:spLocks noChangeArrowheads="1"/>
          </p:cNvSpPr>
          <p:nvPr/>
        </p:nvSpPr>
        <p:spPr bwMode="auto">
          <a:xfrm>
            <a:off x="2433641" y="5719763"/>
            <a:ext cx="3492352" cy="4616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5" tIns="45718" rIns="91435" bIns="4571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9pPr>
          </a:lstStyle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charset="0"/>
                <a:ea typeface="ＭＳ Ｐゴシック" charset="0"/>
                <a:cs typeface="ＭＳ Ｐゴシック" charset="0"/>
              </a:rPr>
              <a:t>Who has PennyLane.mp3?</a:t>
            </a:r>
          </a:p>
        </p:txBody>
      </p:sp>
      <p:sp>
        <p:nvSpPr>
          <p:cNvPr id="89" name="AutoShape 46"/>
          <p:cNvSpPr>
            <a:spLocks noChangeArrowheads="1"/>
          </p:cNvSpPr>
          <p:nvPr/>
        </p:nvSpPr>
        <p:spPr bwMode="auto">
          <a:xfrm>
            <a:off x="2209800" y="5486400"/>
            <a:ext cx="3886200" cy="1143000"/>
          </a:xfrm>
          <a:prstGeom prst="cloudCallout">
            <a:avLst>
              <a:gd name="adj1" fmla="val -62734"/>
              <a:gd name="adj2" fmla="val -40438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lIns="91435" tIns="45718" rIns="91435" bIns="45718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90" name="Text Box 47"/>
          <p:cNvSpPr txBox="1">
            <a:spLocks noChangeArrowheads="1"/>
          </p:cNvSpPr>
          <p:nvPr/>
        </p:nvSpPr>
        <p:spPr bwMode="auto">
          <a:xfrm>
            <a:off x="1310481" y="1752600"/>
            <a:ext cx="5288617" cy="3693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5" tIns="45718" rIns="91435" bIns="4571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9pPr>
          </a:lstStyle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rgbClr val="FF6600"/>
                </a:solidFill>
                <a:effectLst/>
                <a:uLnTx/>
                <a:uFillTx/>
                <a:latin typeface="Times New Roman" charset="0"/>
                <a:ea typeface="ＭＳ Ｐゴシック" charset="0"/>
                <a:cs typeface="ＭＳ Ｐゴシック" charset="0"/>
              </a:rPr>
              <a:t>Query</a:t>
            </a:r>
            <a:r>
              <a:rPr kumimoji="0" lang="ja-JP" alt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charset="0"/>
                <a:ea typeface="ＭＳ Ｐゴシック" charset="0"/>
                <a:cs typeface="ＭＳ Ｐゴシック" charset="0"/>
              </a:rPr>
              <a:t>’</a:t>
            </a:r>
            <a:r>
              <a:rPr kumimoji="0" lang="en-US" altLang="ja-JP" sz="1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charset="0"/>
                <a:ea typeface="ＭＳ Ｐゴシック" charset="0"/>
                <a:cs typeface="ＭＳ Ｐゴシック" charset="0"/>
              </a:rPr>
              <a:t>s flooded out, </a:t>
            </a:r>
            <a:r>
              <a:rPr kumimoji="0" lang="en-US" altLang="ja-JP" sz="18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charset="0"/>
                <a:ea typeface="ＭＳ Ｐゴシック" charset="0"/>
                <a:cs typeface="ＭＳ Ｐゴシック" charset="0"/>
              </a:rPr>
              <a:t>ttl</a:t>
            </a:r>
            <a:r>
              <a:rPr kumimoji="0" lang="en-US" altLang="ja-JP" sz="1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charset="0"/>
                <a:ea typeface="ＭＳ Ｐゴシック" charset="0"/>
                <a:cs typeface="ＭＳ Ｐゴシック" charset="0"/>
              </a:rPr>
              <a:t>-restricted, forwarded only once</a:t>
            </a:r>
            <a:endParaRPr kumimoji="0" lang="en-US" sz="18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91" name="Line 48"/>
          <p:cNvSpPr>
            <a:spLocks noChangeShapeType="1"/>
          </p:cNvSpPr>
          <p:nvPr/>
        </p:nvSpPr>
        <p:spPr bwMode="auto">
          <a:xfrm>
            <a:off x="6019800" y="5181600"/>
            <a:ext cx="990600" cy="228600"/>
          </a:xfrm>
          <a:prstGeom prst="line">
            <a:avLst/>
          </a:prstGeom>
          <a:noFill/>
          <a:ln w="28575">
            <a:solidFill>
              <a:srgbClr val="FF6600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lIns="91435" tIns="45718" rIns="91435" bIns="45718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92" name="Text Box 49"/>
          <p:cNvSpPr txBox="1">
            <a:spLocks noChangeArrowheads="1"/>
          </p:cNvSpPr>
          <p:nvPr/>
        </p:nvSpPr>
        <p:spPr bwMode="auto">
          <a:xfrm>
            <a:off x="2514602" y="4572000"/>
            <a:ext cx="1076126" cy="4616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5" tIns="45718" rIns="91435" bIns="4571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9pPr>
          </a:lstStyle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charset="0"/>
                <a:ea typeface="ＭＳ Ｐゴシック" charset="0"/>
                <a:cs typeface="ＭＳ Ｐゴシック" charset="0"/>
              </a:rPr>
              <a:t>TTL=2</a:t>
            </a:r>
          </a:p>
        </p:txBody>
      </p:sp>
      <p:pic>
        <p:nvPicPr>
          <p:cNvPr id="17410" name="Picture 2" descr="Y:\Graphics_Main\CSRA\CSRA-V-2013-8\development\PublicDomain_Clipart\sign-post-hi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6777" y="4876800"/>
            <a:ext cx="1375823" cy="13621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7411" name="Picture 3" descr="Y:\Graphics_Main\CSRA\CSRA-V-2013-8\development\PublicDomain_Clipart\thinking-man-silhouette-hi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1363156" y="5486405"/>
            <a:ext cx="397896" cy="10736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128934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Gnutella Search</a:t>
            </a:r>
          </a:p>
        </p:txBody>
      </p:sp>
      <p:grpSp>
        <p:nvGrpSpPr>
          <p:cNvPr id="45" name="Group 3"/>
          <p:cNvGrpSpPr>
            <a:grpSpLocks/>
          </p:cNvGrpSpPr>
          <p:nvPr/>
        </p:nvGrpSpPr>
        <p:grpSpPr bwMode="auto">
          <a:xfrm>
            <a:off x="5334002" y="5029205"/>
            <a:ext cx="533401" cy="469901"/>
            <a:chOff x="1584" y="3160"/>
            <a:chExt cx="336" cy="296"/>
          </a:xfrm>
        </p:grpSpPr>
        <p:sp>
          <p:nvSpPr>
            <p:cNvPr id="46" name="Oval 4"/>
            <p:cNvSpPr>
              <a:spLocks noChangeArrowheads="1"/>
            </p:cNvSpPr>
            <p:nvPr/>
          </p:nvSpPr>
          <p:spPr bwMode="auto">
            <a:xfrm>
              <a:off x="1584" y="3168"/>
              <a:ext cx="336" cy="288"/>
            </a:xfrm>
            <a:prstGeom prst="ellipse">
              <a:avLst/>
            </a:prstGeom>
            <a:solidFill>
              <a:srgbClr val="00CC99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47" name="Text Box 5"/>
            <p:cNvSpPr txBox="1">
              <a:spLocks noChangeArrowheads="1"/>
            </p:cNvSpPr>
            <p:nvPr/>
          </p:nvSpPr>
          <p:spPr bwMode="auto">
            <a:xfrm>
              <a:off x="1656" y="3160"/>
              <a:ext cx="221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9pPr>
            </a:lstStyle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400" b="0" i="0" u="none" strike="noStrike" kern="0" cap="none" spc="0" normalizeH="0" baseline="0" noProof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charset="0"/>
                  <a:ea typeface="ＭＳ Ｐゴシック" charset="0"/>
                  <a:cs typeface="ＭＳ Ｐゴシック" charset="0"/>
                </a:rPr>
                <a:t>P</a:t>
              </a:r>
            </a:p>
          </p:txBody>
        </p:sp>
      </p:grpSp>
      <p:grpSp>
        <p:nvGrpSpPr>
          <p:cNvPr id="48" name="Group 6"/>
          <p:cNvGrpSpPr>
            <a:grpSpLocks/>
          </p:cNvGrpSpPr>
          <p:nvPr/>
        </p:nvGrpSpPr>
        <p:grpSpPr bwMode="auto">
          <a:xfrm>
            <a:off x="1295404" y="2209805"/>
            <a:ext cx="533401" cy="469901"/>
            <a:chOff x="1584" y="3160"/>
            <a:chExt cx="336" cy="296"/>
          </a:xfrm>
        </p:grpSpPr>
        <p:sp>
          <p:nvSpPr>
            <p:cNvPr id="49" name="Oval 7"/>
            <p:cNvSpPr>
              <a:spLocks noChangeArrowheads="1"/>
            </p:cNvSpPr>
            <p:nvPr/>
          </p:nvSpPr>
          <p:spPr bwMode="auto">
            <a:xfrm>
              <a:off x="1584" y="3168"/>
              <a:ext cx="336" cy="288"/>
            </a:xfrm>
            <a:prstGeom prst="ellipse">
              <a:avLst/>
            </a:prstGeom>
            <a:solidFill>
              <a:srgbClr val="00CC99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50" name="Text Box 8"/>
            <p:cNvSpPr txBox="1">
              <a:spLocks noChangeArrowheads="1"/>
            </p:cNvSpPr>
            <p:nvPr/>
          </p:nvSpPr>
          <p:spPr bwMode="auto">
            <a:xfrm>
              <a:off x="1656" y="3160"/>
              <a:ext cx="221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9pPr>
            </a:lstStyle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400" b="0" i="0" u="none" strike="noStrike" kern="0" cap="none" spc="0" normalizeH="0" baseline="0" noProof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charset="0"/>
                  <a:ea typeface="ＭＳ Ｐゴシック" charset="0"/>
                  <a:cs typeface="ＭＳ Ｐゴシック" charset="0"/>
                </a:rPr>
                <a:t>P</a:t>
              </a:r>
            </a:p>
          </p:txBody>
        </p:sp>
      </p:grpSp>
      <p:grpSp>
        <p:nvGrpSpPr>
          <p:cNvPr id="51" name="Group 9"/>
          <p:cNvGrpSpPr>
            <a:grpSpLocks/>
          </p:cNvGrpSpPr>
          <p:nvPr/>
        </p:nvGrpSpPr>
        <p:grpSpPr bwMode="auto">
          <a:xfrm>
            <a:off x="7315204" y="4267205"/>
            <a:ext cx="533401" cy="469901"/>
            <a:chOff x="1584" y="3160"/>
            <a:chExt cx="336" cy="296"/>
          </a:xfrm>
        </p:grpSpPr>
        <p:sp>
          <p:nvSpPr>
            <p:cNvPr id="52" name="Oval 10"/>
            <p:cNvSpPr>
              <a:spLocks noChangeArrowheads="1"/>
            </p:cNvSpPr>
            <p:nvPr/>
          </p:nvSpPr>
          <p:spPr bwMode="auto">
            <a:xfrm>
              <a:off x="1584" y="3168"/>
              <a:ext cx="336" cy="288"/>
            </a:xfrm>
            <a:prstGeom prst="ellipse">
              <a:avLst/>
            </a:prstGeom>
            <a:solidFill>
              <a:srgbClr val="00CC99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53" name="Text Box 11"/>
            <p:cNvSpPr txBox="1">
              <a:spLocks noChangeArrowheads="1"/>
            </p:cNvSpPr>
            <p:nvPr/>
          </p:nvSpPr>
          <p:spPr bwMode="auto">
            <a:xfrm>
              <a:off x="1656" y="3160"/>
              <a:ext cx="221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9pPr>
            </a:lstStyle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400" b="0" i="0" u="none" strike="noStrike" kern="0" cap="none" spc="0" normalizeH="0" baseline="0" noProof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charset="0"/>
                  <a:ea typeface="ＭＳ Ｐゴシック" charset="0"/>
                  <a:cs typeface="ＭＳ Ｐゴシック" charset="0"/>
                </a:rPr>
                <a:t>P</a:t>
              </a:r>
            </a:p>
          </p:txBody>
        </p:sp>
      </p:grpSp>
      <p:grpSp>
        <p:nvGrpSpPr>
          <p:cNvPr id="54" name="Group 12"/>
          <p:cNvGrpSpPr>
            <a:grpSpLocks/>
          </p:cNvGrpSpPr>
          <p:nvPr/>
        </p:nvGrpSpPr>
        <p:grpSpPr bwMode="auto">
          <a:xfrm>
            <a:off x="2133602" y="5029205"/>
            <a:ext cx="533401" cy="469901"/>
            <a:chOff x="1584" y="3160"/>
            <a:chExt cx="336" cy="296"/>
          </a:xfrm>
        </p:grpSpPr>
        <p:sp>
          <p:nvSpPr>
            <p:cNvPr id="55" name="Oval 13"/>
            <p:cNvSpPr>
              <a:spLocks noChangeArrowheads="1"/>
            </p:cNvSpPr>
            <p:nvPr/>
          </p:nvSpPr>
          <p:spPr bwMode="auto">
            <a:xfrm>
              <a:off x="1584" y="3168"/>
              <a:ext cx="336" cy="288"/>
            </a:xfrm>
            <a:prstGeom prst="ellipse">
              <a:avLst/>
            </a:prstGeom>
            <a:solidFill>
              <a:srgbClr val="00CC99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56" name="Text Box 14"/>
            <p:cNvSpPr txBox="1">
              <a:spLocks noChangeArrowheads="1"/>
            </p:cNvSpPr>
            <p:nvPr/>
          </p:nvSpPr>
          <p:spPr bwMode="auto">
            <a:xfrm>
              <a:off x="1656" y="3160"/>
              <a:ext cx="221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9pPr>
            </a:lstStyle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400" b="0" i="0" u="none" strike="noStrike" kern="0" cap="none" spc="0" normalizeH="0" baseline="0" noProof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charset="0"/>
                  <a:ea typeface="ＭＳ Ｐゴシック" charset="0"/>
                  <a:cs typeface="ＭＳ Ｐゴシック" charset="0"/>
                </a:rPr>
                <a:t>P</a:t>
              </a:r>
            </a:p>
          </p:txBody>
        </p:sp>
      </p:grpSp>
      <p:grpSp>
        <p:nvGrpSpPr>
          <p:cNvPr id="57" name="Group 15"/>
          <p:cNvGrpSpPr>
            <a:grpSpLocks/>
          </p:cNvGrpSpPr>
          <p:nvPr/>
        </p:nvGrpSpPr>
        <p:grpSpPr bwMode="auto">
          <a:xfrm>
            <a:off x="3886204" y="2438405"/>
            <a:ext cx="533401" cy="469901"/>
            <a:chOff x="1584" y="3160"/>
            <a:chExt cx="336" cy="296"/>
          </a:xfrm>
        </p:grpSpPr>
        <p:sp>
          <p:nvSpPr>
            <p:cNvPr id="58" name="Oval 16"/>
            <p:cNvSpPr>
              <a:spLocks noChangeArrowheads="1"/>
            </p:cNvSpPr>
            <p:nvPr/>
          </p:nvSpPr>
          <p:spPr bwMode="auto">
            <a:xfrm>
              <a:off x="1584" y="3168"/>
              <a:ext cx="336" cy="288"/>
            </a:xfrm>
            <a:prstGeom prst="ellipse">
              <a:avLst/>
            </a:prstGeom>
            <a:solidFill>
              <a:srgbClr val="00CC99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59" name="Text Box 17"/>
            <p:cNvSpPr txBox="1">
              <a:spLocks noChangeArrowheads="1"/>
            </p:cNvSpPr>
            <p:nvPr/>
          </p:nvSpPr>
          <p:spPr bwMode="auto">
            <a:xfrm>
              <a:off x="1656" y="3160"/>
              <a:ext cx="221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9pPr>
            </a:lstStyle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400" b="0" i="0" u="none" strike="noStrike" kern="0" cap="none" spc="0" normalizeH="0" baseline="0" noProof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charset="0"/>
                  <a:ea typeface="ＭＳ Ｐゴシック" charset="0"/>
                  <a:cs typeface="ＭＳ Ｐゴシック" charset="0"/>
                </a:rPr>
                <a:t>P</a:t>
              </a:r>
            </a:p>
          </p:txBody>
        </p:sp>
      </p:grpSp>
      <p:grpSp>
        <p:nvGrpSpPr>
          <p:cNvPr id="60" name="Group 18"/>
          <p:cNvGrpSpPr>
            <a:grpSpLocks/>
          </p:cNvGrpSpPr>
          <p:nvPr/>
        </p:nvGrpSpPr>
        <p:grpSpPr bwMode="auto">
          <a:xfrm>
            <a:off x="6934204" y="2057405"/>
            <a:ext cx="533401" cy="469901"/>
            <a:chOff x="1584" y="3160"/>
            <a:chExt cx="336" cy="296"/>
          </a:xfrm>
        </p:grpSpPr>
        <p:sp>
          <p:nvSpPr>
            <p:cNvPr id="61" name="Oval 19"/>
            <p:cNvSpPr>
              <a:spLocks noChangeArrowheads="1"/>
            </p:cNvSpPr>
            <p:nvPr/>
          </p:nvSpPr>
          <p:spPr bwMode="auto">
            <a:xfrm>
              <a:off x="1584" y="3168"/>
              <a:ext cx="336" cy="288"/>
            </a:xfrm>
            <a:prstGeom prst="ellipse">
              <a:avLst/>
            </a:prstGeom>
            <a:solidFill>
              <a:srgbClr val="00CC99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62" name="Text Box 20"/>
            <p:cNvSpPr txBox="1">
              <a:spLocks noChangeArrowheads="1"/>
            </p:cNvSpPr>
            <p:nvPr/>
          </p:nvSpPr>
          <p:spPr bwMode="auto">
            <a:xfrm>
              <a:off x="1656" y="3160"/>
              <a:ext cx="221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9pPr>
            </a:lstStyle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400" b="0" i="0" u="none" strike="noStrike" kern="0" cap="none" spc="0" normalizeH="0" baseline="0" noProof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charset="0"/>
                  <a:ea typeface="ＭＳ Ｐゴシック" charset="0"/>
                  <a:cs typeface="ＭＳ Ｐゴシック" charset="0"/>
                </a:rPr>
                <a:t>P</a:t>
              </a:r>
            </a:p>
          </p:txBody>
        </p:sp>
      </p:grpSp>
      <p:sp>
        <p:nvSpPr>
          <p:cNvPr id="63" name="Line 21"/>
          <p:cNvSpPr>
            <a:spLocks noChangeShapeType="1"/>
          </p:cNvSpPr>
          <p:nvPr/>
        </p:nvSpPr>
        <p:spPr bwMode="auto">
          <a:xfrm flipH="1" flipV="1">
            <a:off x="1752600" y="2438400"/>
            <a:ext cx="2133600" cy="3048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lIns="91435" tIns="45718" rIns="91435" bIns="45718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64" name="Line 22"/>
          <p:cNvSpPr>
            <a:spLocks noChangeShapeType="1"/>
          </p:cNvSpPr>
          <p:nvPr/>
        </p:nvSpPr>
        <p:spPr bwMode="auto">
          <a:xfrm>
            <a:off x="1600200" y="2667000"/>
            <a:ext cx="762000" cy="23622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lIns="91435" tIns="45718" rIns="91435" bIns="45718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65" name="Line 23"/>
          <p:cNvSpPr>
            <a:spLocks noChangeShapeType="1"/>
          </p:cNvSpPr>
          <p:nvPr/>
        </p:nvSpPr>
        <p:spPr bwMode="auto">
          <a:xfrm>
            <a:off x="4419600" y="2743200"/>
            <a:ext cx="2971800" cy="16002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lIns="91435" tIns="45718" rIns="91435" bIns="45718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66" name="Line 24"/>
          <p:cNvSpPr>
            <a:spLocks noChangeShapeType="1"/>
          </p:cNvSpPr>
          <p:nvPr/>
        </p:nvSpPr>
        <p:spPr bwMode="auto">
          <a:xfrm>
            <a:off x="1828800" y="2590800"/>
            <a:ext cx="3581400" cy="25908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lIns="91435" tIns="45718" rIns="91435" bIns="45718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67" name="Line 25"/>
          <p:cNvSpPr>
            <a:spLocks noChangeShapeType="1"/>
          </p:cNvSpPr>
          <p:nvPr/>
        </p:nvSpPr>
        <p:spPr bwMode="auto">
          <a:xfrm>
            <a:off x="4343400" y="2895600"/>
            <a:ext cx="1143000" cy="22098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lIns="91435" tIns="45718" rIns="91435" bIns="45718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68" name="Line 27"/>
          <p:cNvSpPr>
            <a:spLocks noChangeShapeType="1"/>
          </p:cNvSpPr>
          <p:nvPr/>
        </p:nvSpPr>
        <p:spPr bwMode="auto">
          <a:xfrm flipV="1">
            <a:off x="2667000" y="5257800"/>
            <a:ext cx="2667000" cy="762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lIns="91435" tIns="45718" rIns="91435" bIns="45718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69" name="Line 28"/>
          <p:cNvSpPr>
            <a:spLocks noChangeShapeType="1"/>
          </p:cNvSpPr>
          <p:nvPr/>
        </p:nvSpPr>
        <p:spPr bwMode="auto">
          <a:xfrm flipH="1">
            <a:off x="5638800" y="2514600"/>
            <a:ext cx="1447800" cy="27432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lIns="91435" tIns="45718" rIns="91435" bIns="45718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grpSp>
        <p:nvGrpSpPr>
          <p:cNvPr id="70" name="Group 29"/>
          <p:cNvGrpSpPr>
            <a:grpSpLocks/>
          </p:cNvGrpSpPr>
          <p:nvPr/>
        </p:nvGrpSpPr>
        <p:grpSpPr bwMode="auto">
          <a:xfrm>
            <a:off x="7239004" y="5486405"/>
            <a:ext cx="533401" cy="469901"/>
            <a:chOff x="1584" y="3160"/>
            <a:chExt cx="336" cy="296"/>
          </a:xfrm>
        </p:grpSpPr>
        <p:sp>
          <p:nvSpPr>
            <p:cNvPr id="71" name="Oval 30"/>
            <p:cNvSpPr>
              <a:spLocks noChangeArrowheads="1"/>
            </p:cNvSpPr>
            <p:nvPr/>
          </p:nvSpPr>
          <p:spPr bwMode="auto">
            <a:xfrm>
              <a:off x="1584" y="3168"/>
              <a:ext cx="336" cy="288"/>
            </a:xfrm>
            <a:prstGeom prst="ellipse">
              <a:avLst/>
            </a:prstGeom>
            <a:solidFill>
              <a:srgbClr val="00CC99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72" name="Text Box 31"/>
            <p:cNvSpPr txBox="1">
              <a:spLocks noChangeArrowheads="1"/>
            </p:cNvSpPr>
            <p:nvPr/>
          </p:nvSpPr>
          <p:spPr bwMode="auto">
            <a:xfrm>
              <a:off x="1656" y="3160"/>
              <a:ext cx="221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9pPr>
            </a:lstStyle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400" b="0" i="0" u="none" strike="noStrike" kern="0" cap="none" spc="0" normalizeH="0" baseline="0" noProof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charset="0"/>
                  <a:ea typeface="ＭＳ Ｐゴシック" charset="0"/>
                  <a:cs typeface="ＭＳ Ｐゴシック" charset="0"/>
                </a:rPr>
                <a:t>P</a:t>
              </a:r>
            </a:p>
          </p:txBody>
        </p:sp>
      </p:grpSp>
      <p:sp>
        <p:nvSpPr>
          <p:cNvPr id="73" name="Line 32"/>
          <p:cNvSpPr>
            <a:spLocks noChangeShapeType="1"/>
          </p:cNvSpPr>
          <p:nvPr/>
        </p:nvSpPr>
        <p:spPr bwMode="auto">
          <a:xfrm flipH="1" flipV="1">
            <a:off x="5867400" y="5334000"/>
            <a:ext cx="1371600" cy="3048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lIns="91435" tIns="45718" rIns="91435" bIns="45718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74" name="Line 33"/>
          <p:cNvSpPr>
            <a:spLocks noChangeShapeType="1"/>
          </p:cNvSpPr>
          <p:nvPr/>
        </p:nvSpPr>
        <p:spPr bwMode="auto">
          <a:xfrm flipV="1">
            <a:off x="7543800" y="4724400"/>
            <a:ext cx="76200" cy="7620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lIns="91435" tIns="45718" rIns="91435" bIns="45718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75" name="Line 34"/>
          <p:cNvSpPr>
            <a:spLocks noChangeShapeType="1"/>
          </p:cNvSpPr>
          <p:nvPr/>
        </p:nvSpPr>
        <p:spPr bwMode="auto">
          <a:xfrm>
            <a:off x="2819400" y="5486400"/>
            <a:ext cx="1676400" cy="0"/>
          </a:xfrm>
          <a:prstGeom prst="line">
            <a:avLst/>
          </a:prstGeom>
          <a:noFill/>
          <a:ln w="28575">
            <a:solidFill>
              <a:srgbClr val="FF6600"/>
            </a:solidFill>
            <a:round/>
            <a:headEnd type="arrow" w="med" len="med"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lIns="91435" tIns="45718" rIns="91435" bIns="45718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76" name="Line 37"/>
          <p:cNvSpPr>
            <a:spLocks noChangeShapeType="1"/>
          </p:cNvSpPr>
          <p:nvPr/>
        </p:nvSpPr>
        <p:spPr bwMode="auto">
          <a:xfrm flipV="1">
            <a:off x="5638800" y="3810000"/>
            <a:ext cx="533400" cy="1066800"/>
          </a:xfrm>
          <a:prstGeom prst="line">
            <a:avLst/>
          </a:prstGeom>
          <a:noFill/>
          <a:ln w="28575">
            <a:solidFill>
              <a:srgbClr val="FF6600"/>
            </a:solidFill>
            <a:round/>
            <a:headEnd type="arrow" w="med" len="med"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lIns="91435" tIns="45718" rIns="91435" bIns="45718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77" name="Line 38"/>
          <p:cNvSpPr>
            <a:spLocks noChangeShapeType="1"/>
          </p:cNvSpPr>
          <p:nvPr/>
        </p:nvSpPr>
        <p:spPr bwMode="auto">
          <a:xfrm flipH="1" flipV="1">
            <a:off x="1676400" y="3581400"/>
            <a:ext cx="457200" cy="1371600"/>
          </a:xfrm>
          <a:prstGeom prst="line">
            <a:avLst/>
          </a:prstGeom>
          <a:noFill/>
          <a:ln w="28575">
            <a:solidFill>
              <a:srgbClr val="FF6600"/>
            </a:solidFill>
            <a:round/>
            <a:headEnd type="arrow" w="med" len="med"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lIns="91435" tIns="45718" rIns="91435" bIns="45718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79" name="Text Box 41"/>
          <p:cNvSpPr txBox="1">
            <a:spLocks noChangeArrowheads="1"/>
          </p:cNvSpPr>
          <p:nvPr/>
        </p:nvSpPr>
        <p:spPr bwMode="auto">
          <a:xfrm>
            <a:off x="2433642" y="5719764"/>
            <a:ext cx="3492352" cy="4616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5" tIns="45718" rIns="91435" bIns="4571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9pPr>
          </a:lstStyle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charset="0"/>
                <a:ea typeface="ＭＳ Ｐゴシック" charset="0"/>
                <a:cs typeface="ＭＳ Ｐゴシック" charset="0"/>
              </a:rPr>
              <a:t>Who has PennyLane.mp3?</a:t>
            </a:r>
          </a:p>
        </p:txBody>
      </p:sp>
      <p:sp>
        <p:nvSpPr>
          <p:cNvPr id="80" name="Text Box 43"/>
          <p:cNvSpPr txBox="1">
            <a:spLocks noChangeArrowheads="1"/>
          </p:cNvSpPr>
          <p:nvPr/>
        </p:nvSpPr>
        <p:spPr bwMode="auto">
          <a:xfrm>
            <a:off x="1539081" y="1752600"/>
            <a:ext cx="5019313" cy="3693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5" tIns="45718" rIns="91435" bIns="4571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9pPr>
          </a:lstStyle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charset="0"/>
                <a:ea typeface="ＭＳ Ｐゴシック" charset="0"/>
                <a:cs typeface="ＭＳ Ｐゴシック" charset="0"/>
              </a:rPr>
              <a:t>Successful results </a:t>
            </a:r>
            <a:r>
              <a:rPr kumimoji="0" lang="en-US" sz="18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FF6600"/>
                </a:solidFill>
                <a:effectLst/>
                <a:uLnTx/>
                <a:uFillTx/>
                <a:latin typeface="Times New Roman" charset="0"/>
                <a:ea typeface="ＭＳ Ｐゴシック" charset="0"/>
                <a:cs typeface="ＭＳ Ｐゴシック" charset="0"/>
              </a:rPr>
              <a:t>QueryHit</a:t>
            </a:r>
            <a:r>
              <a:rPr kumimoji="0" lang="ja-JP" alt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charset="0"/>
                <a:ea typeface="ＭＳ Ｐゴシック" charset="0"/>
                <a:cs typeface="ＭＳ Ｐゴシック" charset="0"/>
              </a:rPr>
              <a:t>’</a:t>
            </a:r>
            <a:r>
              <a:rPr kumimoji="0" lang="en-US" altLang="ja-JP" sz="1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charset="0"/>
                <a:ea typeface="ＭＳ Ｐゴシック" charset="0"/>
                <a:cs typeface="ＭＳ Ｐゴシック" charset="0"/>
              </a:rPr>
              <a:t>s routed on </a:t>
            </a:r>
            <a:r>
              <a:rPr kumimoji="0" lang="en-US" altLang="ja-JP" sz="1800" b="0" i="0" u="sng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charset="0"/>
                <a:ea typeface="ＭＳ Ｐゴシック" charset="0"/>
                <a:cs typeface="ＭＳ Ｐゴシック" charset="0"/>
              </a:rPr>
              <a:t>reverse path</a:t>
            </a:r>
            <a:endParaRPr kumimoji="0" lang="en-US" sz="1800" b="0" i="0" u="sng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81" name="AutoShape 45"/>
          <p:cNvSpPr>
            <a:spLocks noChangeArrowheads="1"/>
          </p:cNvSpPr>
          <p:nvPr/>
        </p:nvSpPr>
        <p:spPr bwMode="auto">
          <a:xfrm>
            <a:off x="2209800" y="5486400"/>
            <a:ext cx="3886200" cy="1143000"/>
          </a:xfrm>
          <a:prstGeom prst="cloudCallout">
            <a:avLst>
              <a:gd name="adj1" fmla="val -63178"/>
              <a:gd name="adj2" fmla="val -43457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lIns="91435" tIns="45718" rIns="91435" bIns="45718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pic>
        <p:nvPicPr>
          <p:cNvPr id="40" name="Picture 2" descr="Y:\Graphics_Main\CSRA\CSRA-V-2013-8\development\PublicDomain_Clipart\sign-post-hi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6777" y="4876800"/>
            <a:ext cx="1375823" cy="13621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41" name="Picture 3" descr="Y:\Graphics_Main\CSRA\CSRA-V-2013-8\development\PublicDomain_Clipart\thinking-man-silhouette-hi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1363156" y="5486405"/>
            <a:ext cx="397896" cy="10736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147773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Chord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lnSpc>
                <a:spcPct val="120000"/>
              </a:lnSpc>
            </a:pPr>
            <a:r>
              <a:rPr lang="en-US" sz="2000" dirty="0">
                <a:latin typeface="Times New Roman" charset="0"/>
                <a:ea typeface="ＭＳ Ｐゴシック" charset="0"/>
              </a:rPr>
              <a:t>Developers: I. </a:t>
            </a:r>
            <a:r>
              <a:rPr lang="en-US" sz="2000" dirty="0" err="1">
                <a:latin typeface="Times New Roman" charset="0"/>
                <a:ea typeface="ＭＳ Ｐゴシック" charset="0"/>
              </a:rPr>
              <a:t>Stoica</a:t>
            </a:r>
            <a:r>
              <a:rPr lang="en-US" sz="2000" dirty="0">
                <a:latin typeface="Times New Roman" charset="0"/>
                <a:ea typeface="ＭＳ Ｐゴシック" charset="0"/>
              </a:rPr>
              <a:t>, D. </a:t>
            </a:r>
            <a:r>
              <a:rPr lang="en-US" sz="2000" dirty="0" err="1">
                <a:latin typeface="Times New Roman" charset="0"/>
                <a:ea typeface="ＭＳ Ｐゴシック" charset="0"/>
              </a:rPr>
              <a:t>Karger</a:t>
            </a:r>
            <a:r>
              <a:rPr lang="en-US" sz="2000" dirty="0">
                <a:latin typeface="Times New Roman" charset="0"/>
                <a:ea typeface="ＭＳ Ｐゴシック" charset="0"/>
              </a:rPr>
              <a:t>, F. </a:t>
            </a:r>
            <a:r>
              <a:rPr lang="en-US" sz="2000" dirty="0" err="1">
                <a:latin typeface="Times New Roman" charset="0"/>
                <a:ea typeface="ＭＳ Ｐゴシック" charset="0"/>
              </a:rPr>
              <a:t>Kaashoek</a:t>
            </a:r>
            <a:r>
              <a:rPr lang="en-US" sz="2000" dirty="0">
                <a:latin typeface="Times New Roman" charset="0"/>
                <a:ea typeface="ＭＳ Ｐゴシック" charset="0"/>
              </a:rPr>
              <a:t>, H. </a:t>
            </a:r>
            <a:r>
              <a:rPr lang="en-US" sz="2000" dirty="0" err="1">
                <a:latin typeface="Times New Roman" charset="0"/>
                <a:ea typeface="ＭＳ Ｐゴシック" charset="0"/>
              </a:rPr>
              <a:t>Balakrishnan</a:t>
            </a:r>
            <a:r>
              <a:rPr lang="en-US" sz="2000" dirty="0">
                <a:latin typeface="Times New Roman" charset="0"/>
                <a:ea typeface="ＭＳ Ｐゴシック" charset="0"/>
              </a:rPr>
              <a:t>, R. Morris, Berkeley and MIT</a:t>
            </a:r>
          </a:p>
          <a:p>
            <a:pPr>
              <a:lnSpc>
                <a:spcPct val="120000"/>
              </a:lnSpc>
            </a:pPr>
            <a:r>
              <a:rPr lang="en-US" sz="2000" dirty="0">
                <a:latin typeface="Times New Roman" charset="0"/>
                <a:ea typeface="ＭＳ Ｐゴシック" charset="0"/>
              </a:rPr>
              <a:t>Intelligent choice of neighbors to reduce latency and message cost of routing (lookups/inserts)</a:t>
            </a:r>
          </a:p>
          <a:p>
            <a:pPr>
              <a:lnSpc>
                <a:spcPct val="120000"/>
              </a:lnSpc>
            </a:pPr>
            <a:r>
              <a:rPr lang="en-US" sz="2000" dirty="0">
                <a:latin typeface="Times New Roman" charset="0"/>
                <a:ea typeface="ＭＳ Ｐゴシック" charset="0"/>
              </a:rPr>
              <a:t>Uses </a:t>
            </a:r>
            <a:r>
              <a:rPr lang="en-US" sz="2000" i="1" dirty="0">
                <a:latin typeface="Times New Roman" charset="0"/>
                <a:ea typeface="ＭＳ Ｐゴシック" charset="0"/>
              </a:rPr>
              <a:t>Consistent Hashing </a:t>
            </a:r>
            <a:r>
              <a:rPr lang="en-US" sz="2000" dirty="0">
                <a:latin typeface="Times New Roman" charset="0"/>
                <a:ea typeface="ＭＳ Ｐゴシック" charset="0"/>
              </a:rPr>
              <a:t>on node</a:t>
            </a:r>
            <a:r>
              <a:rPr lang="ja-JP" altLang="en-US" sz="2000" dirty="0">
                <a:latin typeface="Times New Roman" charset="0"/>
                <a:ea typeface="ＭＳ Ｐゴシック" charset="0"/>
              </a:rPr>
              <a:t>’</a:t>
            </a:r>
            <a:r>
              <a:rPr lang="en-US" altLang="ja-JP" sz="2000" dirty="0">
                <a:latin typeface="Times New Roman" charset="0"/>
                <a:ea typeface="ＭＳ Ｐゴシック" charset="0"/>
              </a:rPr>
              <a:t>s (peer</a:t>
            </a:r>
            <a:r>
              <a:rPr lang="ja-JP" altLang="en-US" sz="2000" dirty="0">
                <a:latin typeface="Times New Roman" charset="0"/>
                <a:ea typeface="ＭＳ Ｐゴシック" charset="0"/>
              </a:rPr>
              <a:t>’</a:t>
            </a:r>
            <a:r>
              <a:rPr lang="en-US" altLang="ja-JP" sz="2000" dirty="0">
                <a:latin typeface="Times New Roman" charset="0"/>
                <a:ea typeface="ＭＳ Ｐゴシック" charset="0"/>
              </a:rPr>
              <a:t>s) address</a:t>
            </a:r>
          </a:p>
          <a:p>
            <a:pPr lvl="1">
              <a:lnSpc>
                <a:spcPct val="120000"/>
              </a:lnSpc>
            </a:pPr>
            <a:r>
              <a:rPr lang="en-US" sz="1800" dirty="0">
                <a:solidFill>
                  <a:schemeClr val="accent2"/>
                </a:solidFill>
                <a:latin typeface="Times New Roman" charset="0"/>
                <a:ea typeface="ＭＳ Ｐゴシック" charset="0"/>
              </a:rPr>
              <a:t>SHA-1</a:t>
            </a:r>
            <a:r>
              <a:rPr lang="en-US" sz="1800" dirty="0">
                <a:latin typeface="Times New Roman" charset="0"/>
                <a:ea typeface="ＭＳ Ｐゴシック" charset="0"/>
              </a:rPr>
              <a:t>(</a:t>
            </a:r>
            <a:r>
              <a:rPr lang="en-US" sz="1800" dirty="0" err="1">
                <a:latin typeface="Times New Roman" charset="0"/>
                <a:ea typeface="ＭＳ Ｐゴシック" charset="0"/>
              </a:rPr>
              <a:t>ip_address,port</a:t>
            </a:r>
            <a:r>
              <a:rPr lang="en-US" sz="1800" dirty="0">
                <a:latin typeface="Times New Roman" charset="0"/>
                <a:ea typeface="ＭＳ Ｐゴシック" charset="0"/>
              </a:rPr>
              <a:t>) </a:t>
            </a:r>
            <a:r>
              <a:rPr lang="en-US" sz="1800" dirty="0">
                <a:latin typeface="Times New Roman" charset="0"/>
                <a:ea typeface="ＭＳ Ｐゴシック" charset="0"/>
                <a:sym typeface="Wingdings" charset="0"/>
              </a:rPr>
              <a:t>160 bit string </a:t>
            </a:r>
          </a:p>
          <a:p>
            <a:pPr lvl="1">
              <a:lnSpc>
                <a:spcPct val="120000"/>
              </a:lnSpc>
            </a:pPr>
            <a:r>
              <a:rPr lang="en-US" sz="1800" dirty="0">
                <a:latin typeface="Times New Roman" charset="0"/>
                <a:ea typeface="ＭＳ Ｐゴシック" charset="0"/>
              </a:rPr>
              <a:t>Truncated to </a:t>
            </a:r>
            <a:r>
              <a:rPr lang="en-US" sz="1800" i="1" dirty="0">
                <a:latin typeface="Times New Roman" charset="0"/>
                <a:ea typeface="ＭＳ Ｐゴシック" charset="0"/>
              </a:rPr>
              <a:t>m </a:t>
            </a:r>
            <a:r>
              <a:rPr lang="en-US" sz="1800" dirty="0">
                <a:latin typeface="Times New Roman" charset="0"/>
                <a:ea typeface="ＭＳ Ｐゴシック" charset="0"/>
              </a:rPr>
              <a:t>bits</a:t>
            </a:r>
          </a:p>
          <a:p>
            <a:pPr lvl="1">
              <a:lnSpc>
                <a:spcPct val="120000"/>
              </a:lnSpc>
            </a:pPr>
            <a:r>
              <a:rPr lang="en-US" sz="1800" dirty="0">
                <a:latin typeface="Times New Roman" charset="0"/>
                <a:ea typeface="ＭＳ Ｐゴシック" charset="0"/>
              </a:rPr>
              <a:t>Called peer </a:t>
            </a:r>
            <a:r>
              <a:rPr lang="en-US" sz="1800" i="1" dirty="0">
                <a:latin typeface="Times New Roman" charset="0"/>
                <a:ea typeface="ＭＳ Ｐゴシック" charset="0"/>
              </a:rPr>
              <a:t>id </a:t>
            </a:r>
            <a:r>
              <a:rPr lang="en-US" sz="1800" dirty="0">
                <a:latin typeface="Times New Roman" charset="0"/>
                <a:ea typeface="ＭＳ Ｐゴシック" charset="0"/>
              </a:rPr>
              <a:t>(number between 0 and            </a:t>
            </a:r>
            <a:r>
              <a:rPr lang="en-US" sz="1800" dirty="0" smtClean="0">
                <a:latin typeface="Times New Roman" charset="0"/>
                <a:ea typeface="ＭＳ Ｐゴシック" charset="0"/>
              </a:rPr>
              <a:t>   )</a:t>
            </a:r>
            <a:endParaRPr lang="en-US" sz="1800" dirty="0">
              <a:latin typeface="Times New Roman" charset="0"/>
              <a:ea typeface="ＭＳ Ｐゴシック" charset="0"/>
            </a:endParaRPr>
          </a:p>
          <a:p>
            <a:pPr lvl="1">
              <a:lnSpc>
                <a:spcPct val="120000"/>
              </a:lnSpc>
            </a:pPr>
            <a:r>
              <a:rPr lang="en-US" sz="1800" dirty="0">
                <a:latin typeface="Times New Roman" charset="0"/>
                <a:ea typeface="ＭＳ Ｐゴシック" charset="0"/>
              </a:rPr>
              <a:t>Not unique but id conflicts very unlikely</a:t>
            </a:r>
            <a:endParaRPr lang="en-US" sz="1800" i="1" dirty="0">
              <a:latin typeface="Times New Roman" charset="0"/>
              <a:ea typeface="ＭＳ Ｐゴシック" charset="0"/>
            </a:endParaRPr>
          </a:p>
          <a:p>
            <a:pPr lvl="1">
              <a:lnSpc>
                <a:spcPct val="120000"/>
              </a:lnSpc>
            </a:pPr>
            <a:r>
              <a:rPr lang="en-US" sz="1800" dirty="0">
                <a:latin typeface="Times New Roman" charset="0"/>
                <a:ea typeface="ＭＳ Ｐゴシック" charset="0"/>
              </a:rPr>
              <a:t>Can then map peers to one of       logical points on a circle</a:t>
            </a:r>
          </a:p>
          <a:p>
            <a:pPr>
              <a:lnSpc>
                <a:spcPct val="120000"/>
              </a:lnSpc>
            </a:pPr>
            <a:endParaRPr lang="en-US" sz="1400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73282105"/>
              </p:ext>
            </p:extLst>
          </p:nvPr>
        </p:nvGraphicFramePr>
        <p:xfrm>
          <a:off x="5377656" y="4826717"/>
          <a:ext cx="733425" cy="35488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651" name="Equation" r:id="rId4" imgW="393529" imgH="190417" progId="Equation.3">
                  <p:embed/>
                </p:oleObj>
              </mc:Choice>
              <mc:Fallback>
                <p:oleObj name="Equation" r:id="rId4" imgW="393529" imgH="190417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77656" y="4826717"/>
                        <a:ext cx="733425" cy="35488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59974694"/>
              </p:ext>
            </p:extLst>
          </p:nvPr>
        </p:nvGraphicFramePr>
        <p:xfrm>
          <a:off x="4472644" y="5529113"/>
          <a:ext cx="442119" cy="414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652" name="Equation" r:id="rId6" imgW="203112" imgH="190417" progId="Equation.3">
                  <p:embed/>
                </p:oleObj>
              </mc:Choice>
              <mc:Fallback>
                <p:oleObj name="Equation" r:id="rId6" imgW="203112" imgH="190417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72644" y="5529113"/>
                        <a:ext cx="442119" cy="4144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0344837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Ring of peers</a:t>
            </a:r>
          </a:p>
        </p:txBody>
      </p:sp>
      <p:sp>
        <p:nvSpPr>
          <p:cNvPr id="39" name="Oval 3"/>
          <p:cNvSpPr>
            <a:spLocks noChangeArrowheads="1"/>
          </p:cNvSpPr>
          <p:nvPr/>
        </p:nvSpPr>
        <p:spPr bwMode="auto">
          <a:xfrm>
            <a:off x="2897191" y="2528891"/>
            <a:ext cx="3427411" cy="3427413"/>
          </a:xfrm>
          <a:prstGeom prst="ellips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lIns="91435" tIns="45718" rIns="91435" bIns="45718" anchor="ctr"/>
          <a:lstStyle/>
          <a:p>
            <a:endParaRPr lang="en-US"/>
          </a:p>
        </p:txBody>
      </p:sp>
      <p:sp>
        <p:nvSpPr>
          <p:cNvPr id="40" name="Text Box 4"/>
          <p:cNvSpPr txBox="1">
            <a:spLocks noChangeArrowheads="1"/>
          </p:cNvSpPr>
          <p:nvPr/>
        </p:nvSpPr>
        <p:spPr bwMode="auto">
          <a:xfrm>
            <a:off x="2590800" y="5424490"/>
            <a:ext cx="749264" cy="461661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lIns="91435" tIns="45718" rIns="91435" bIns="4571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9pPr>
          </a:lstStyle>
          <a:p>
            <a:r>
              <a:rPr lang="en-US">
                <a:solidFill>
                  <a:schemeClr val="accent2"/>
                </a:solidFill>
                <a:latin typeface="Helvetica" charset="0"/>
              </a:rPr>
              <a:t>N80</a:t>
            </a:r>
          </a:p>
        </p:txBody>
      </p:sp>
      <p:sp>
        <p:nvSpPr>
          <p:cNvPr id="41" name="Text Box 5"/>
          <p:cNvSpPr txBox="1">
            <a:spLocks noChangeArrowheads="1"/>
          </p:cNvSpPr>
          <p:nvPr/>
        </p:nvSpPr>
        <p:spPr bwMode="auto">
          <a:xfrm>
            <a:off x="2362200" y="2451101"/>
            <a:ext cx="897742" cy="461661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lIns="91435" tIns="45718" rIns="91435" bIns="4571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9pPr>
          </a:lstStyle>
          <a:p>
            <a:r>
              <a:rPr lang="en-US">
                <a:solidFill>
                  <a:schemeClr val="accent2"/>
                </a:solidFill>
                <a:latin typeface="Helvetica" charset="0"/>
              </a:rPr>
              <a:t>N112</a:t>
            </a:r>
          </a:p>
        </p:txBody>
      </p:sp>
      <p:sp>
        <p:nvSpPr>
          <p:cNvPr id="42" name="Text Box 6"/>
          <p:cNvSpPr txBox="1">
            <a:spLocks noChangeArrowheads="1"/>
          </p:cNvSpPr>
          <p:nvPr/>
        </p:nvSpPr>
        <p:spPr bwMode="auto">
          <a:xfrm>
            <a:off x="1981200" y="3581400"/>
            <a:ext cx="749264" cy="461661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lIns="91435" tIns="45718" rIns="91435" bIns="4571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9pPr>
          </a:lstStyle>
          <a:p>
            <a:r>
              <a:rPr lang="en-US">
                <a:solidFill>
                  <a:schemeClr val="accent2"/>
                </a:solidFill>
                <a:latin typeface="Helvetica" charset="0"/>
              </a:rPr>
              <a:t>N96</a:t>
            </a:r>
          </a:p>
        </p:txBody>
      </p:sp>
      <p:sp>
        <p:nvSpPr>
          <p:cNvPr id="43" name="Text Box 7"/>
          <p:cNvSpPr txBox="1">
            <a:spLocks noChangeArrowheads="1"/>
          </p:cNvSpPr>
          <p:nvPr/>
        </p:nvSpPr>
        <p:spPr bwMode="auto">
          <a:xfrm>
            <a:off x="5943600" y="2438400"/>
            <a:ext cx="749264" cy="461661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lIns="91435" tIns="45718" rIns="91435" bIns="4571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9pPr>
          </a:lstStyle>
          <a:p>
            <a:r>
              <a:rPr lang="en-US">
                <a:solidFill>
                  <a:schemeClr val="accent2"/>
                </a:solidFill>
                <a:latin typeface="Helvetica" charset="0"/>
              </a:rPr>
              <a:t>N16</a:t>
            </a:r>
          </a:p>
        </p:txBody>
      </p:sp>
      <p:sp>
        <p:nvSpPr>
          <p:cNvPr id="44" name="Line 8"/>
          <p:cNvSpPr>
            <a:spLocks noChangeShapeType="1"/>
          </p:cNvSpPr>
          <p:nvPr/>
        </p:nvSpPr>
        <p:spPr bwMode="auto">
          <a:xfrm>
            <a:off x="4616451" y="2471738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lIns="91435" tIns="45718" rIns="91435" bIns="45718" anchor="ctr"/>
          <a:lstStyle/>
          <a:p>
            <a:endParaRPr lang="en-US"/>
          </a:p>
        </p:txBody>
      </p:sp>
      <p:sp>
        <p:nvSpPr>
          <p:cNvPr id="45" name="Text Box 9"/>
          <p:cNvSpPr txBox="1">
            <a:spLocks noChangeArrowheads="1"/>
          </p:cNvSpPr>
          <p:nvPr/>
        </p:nvSpPr>
        <p:spPr bwMode="auto">
          <a:xfrm>
            <a:off x="4463057" y="2088508"/>
            <a:ext cx="338544" cy="4616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5" tIns="45718" rIns="91435" bIns="45718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9pPr>
          </a:lstStyle>
          <a:p>
            <a:pPr algn="ctr"/>
            <a:r>
              <a:rPr lang="en-US"/>
              <a:t>0</a:t>
            </a:r>
          </a:p>
        </p:txBody>
      </p:sp>
      <p:sp>
        <p:nvSpPr>
          <p:cNvPr id="46" name="Text Box 10"/>
          <p:cNvSpPr txBox="1">
            <a:spLocks noChangeArrowheads="1"/>
          </p:cNvSpPr>
          <p:nvPr/>
        </p:nvSpPr>
        <p:spPr bwMode="auto">
          <a:xfrm>
            <a:off x="669928" y="1946276"/>
            <a:ext cx="1385656" cy="4616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5" tIns="45718" rIns="91435" bIns="4571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9pPr>
          </a:lstStyle>
          <a:p>
            <a:pPr eaLnBrk="1" hangingPunct="1"/>
            <a:r>
              <a:rPr lang="en-US"/>
              <a:t>Say </a:t>
            </a:r>
            <a:r>
              <a:rPr lang="en-US" i="1"/>
              <a:t>m=7</a:t>
            </a:r>
          </a:p>
        </p:txBody>
      </p:sp>
      <p:sp>
        <p:nvSpPr>
          <p:cNvPr id="47" name="Text Box 11"/>
          <p:cNvSpPr txBox="1">
            <a:spLocks noChangeArrowheads="1"/>
          </p:cNvSpPr>
          <p:nvPr/>
        </p:nvSpPr>
        <p:spPr bwMode="auto">
          <a:xfrm>
            <a:off x="6408739" y="4038600"/>
            <a:ext cx="749264" cy="461661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lIns="91435" tIns="45718" rIns="91435" bIns="4571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9pPr>
          </a:lstStyle>
          <a:p>
            <a:r>
              <a:rPr lang="en-US">
                <a:solidFill>
                  <a:schemeClr val="accent2"/>
                </a:solidFill>
                <a:latin typeface="Helvetica" charset="0"/>
              </a:rPr>
              <a:t>N32</a:t>
            </a:r>
          </a:p>
        </p:txBody>
      </p:sp>
      <p:sp>
        <p:nvSpPr>
          <p:cNvPr id="48" name="Text Box 12"/>
          <p:cNvSpPr txBox="1">
            <a:spLocks noChangeArrowheads="1"/>
          </p:cNvSpPr>
          <p:nvPr/>
        </p:nvSpPr>
        <p:spPr bwMode="auto">
          <a:xfrm>
            <a:off x="5816600" y="5400675"/>
            <a:ext cx="749264" cy="461661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lIns="91435" tIns="45718" rIns="91435" bIns="4571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9pPr>
          </a:lstStyle>
          <a:p>
            <a:r>
              <a:rPr lang="en-US">
                <a:solidFill>
                  <a:schemeClr val="accent2"/>
                </a:solidFill>
                <a:latin typeface="Helvetica" charset="0"/>
              </a:rPr>
              <a:t>N45</a:t>
            </a:r>
          </a:p>
        </p:txBody>
      </p:sp>
      <p:sp>
        <p:nvSpPr>
          <p:cNvPr id="49" name="Line 13"/>
          <p:cNvSpPr>
            <a:spLocks noChangeShapeType="1"/>
          </p:cNvSpPr>
          <p:nvPr/>
        </p:nvSpPr>
        <p:spPr bwMode="auto">
          <a:xfrm>
            <a:off x="5791200" y="28956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lIns="91435" tIns="45718" rIns="91435" bIns="45718" anchor="ctr"/>
          <a:lstStyle/>
          <a:p>
            <a:endParaRPr lang="en-US"/>
          </a:p>
        </p:txBody>
      </p:sp>
      <p:sp>
        <p:nvSpPr>
          <p:cNvPr id="50" name="Line 14"/>
          <p:cNvSpPr>
            <a:spLocks noChangeShapeType="1"/>
          </p:cNvSpPr>
          <p:nvPr/>
        </p:nvSpPr>
        <p:spPr bwMode="auto">
          <a:xfrm flipH="1">
            <a:off x="6172200" y="4191000"/>
            <a:ext cx="228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lIns="91435" tIns="45718" rIns="91435" bIns="45718" anchor="ctr"/>
          <a:lstStyle/>
          <a:p>
            <a:endParaRPr lang="en-US"/>
          </a:p>
        </p:txBody>
      </p:sp>
      <p:sp>
        <p:nvSpPr>
          <p:cNvPr id="51" name="Line 15"/>
          <p:cNvSpPr>
            <a:spLocks noChangeShapeType="1"/>
          </p:cNvSpPr>
          <p:nvPr/>
        </p:nvSpPr>
        <p:spPr bwMode="auto">
          <a:xfrm>
            <a:off x="5943600" y="51816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lIns="91435" tIns="45718" rIns="91435" bIns="45718" anchor="ctr"/>
          <a:lstStyle/>
          <a:p>
            <a:endParaRPr lang="en-US"/>
          </a:p>
        </p:txBody>
      </p:sp>
      <p:sp>
        <p:nvSpPr>
          <p:cNvPr id="52" name="Line 16"/>
          <p:cNvSpPr>
            <a:spLocks noChangeShapeType="1"/>
          </p:cNvSpPr>
          <p:nvPr/>
        </p:nvSpPr>
        <p:spPr bwMode="auto">
          <a:xfrm>
            <a:off x="3276600" y="51816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lIns="91435" tIns="45718" rIns="91435" bIns="45718" anchor="ctr"/>
          <a:lstStyle/>
          <a:p>
            <a:endParaRPr lang="en-US"/>
          </a:p>
        </p:txBody>
      </p:sp>
      <p:sp>
        <p:nvSpPr>
          <p:cNvPr id="53" name="Line 17"/>
          <p:cNvSpPr>
            <a:spLocks noChangeShapeType="1"/>
          </p:cNvSpPr>
          <p:nvPr/>
        </p:nvSpPr>
        <p:spPr bwMode="auto">
          <a:xfrm>
            <a:off x="3505200" y="28956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lIns="91435" tIns="45718" rIns="91435" bIns="45718" anchor="ctr"/>
          <a:lstStyle/>
          <a:p>
            <a:endParaRPr lang="en-US"/>
          </a:p>
        </p:txBody>
      </p:sp>
      <p:sp>
        <p:nvSpPr>
          <p:cNvPr id="54" name="Line 18"/>
          <p:cNvSpPr>
            <a:spLocks noChangeShapeType="1"/>
          </p:cNvSpPr>
          <p:nvPr/>
        </p:nvSpPr>
        <p:spPr bwMode="auto">
          <a:xfrm flipH="1">
            <a:off x="2819400" y="4114800"/>
            <a:ext cx="228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lIns="91435" tIns="45718" rIns="91435" bIns="45718" anchor="ctr"/>
          <a:lstStyle/>
          <a:p>
            <a:endParaRPr lang="en-US"/>
          </a:p>
        </p:txBody>
      </p:sp>
      <p:sp>
        <p:nvSpPr>
          <p:cNvPr id="55" name="Text Box 19"/>
          <p:cNvSpPr txBox="1">
            <a:spLocks noChangeArrowheads="1"/>
          </p:cNvSpPr>
          <p:nvPr/>
        </p:nvSpPr>
        <p:spPr bwMode="auto">
          <a:xfrm>
            <a:off x="669926" y="2479676"/>
            <a:ext cx="1133533" cy="4616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5" tIns="45718" rIns="91435" bIns="4571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9pPr>
          </a:lstStyle>
          <a:p>
            <a:pPr eaLnBrk="1" hangingPunct="1"/>
            <a:r>
              <a:rPr lang="en-US"/>
              <a:t>6 nodes</a:t>
            </a:r>
          </a:p>
        </p:txBody>
      </p:sp>
    </p:spTree>
    <p:extLst>
      <p:ext uri="{BB962C8B-B14F-4D97-AF65-F5344CB8AC3E}">
        <p14:creationId xmlns:p14="http://schemas.microsoft.com/office/powerpoint/2010/main" val="1386996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Peer pointers (1): successors</a:t>
            </a:r>
          </a:p>
        </p:txBody>
      </p:sp>
      <p:sp>
        <p:nvSpPr>
          <p:cNvPr id="5" name="Oval 3"/>
          <p:cNvSpPr>
            <a:spLocks noChangeArrowheads="1"/>
          </p:cNvSpPr>
          <p:nvPr/>
        </p:nvSpPr>
        <p:spPr bwMode="auto">
          <a:xfrm>
            <a:off x="2897191" y="2528891"/>
            <a:ext cx="3427411" cy="3427413"/>
          </a:xfrm>
          <a:prstGeom prst="ellips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lIns="91435" tIns="45718" rIns="91435" bIns="45718" anchor="ctr"/>
          <a:lstStyle/>
          <a:p>
            <a:endParaRPr lang="en-US"/>
          </a:p>
        </p:txBody>
      </p:sp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2590800" y="5424490"/>
            <a:ext cx="749264" cy="461661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lIns="91435" tIns="45718" rIns="91435" bIns="4571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9pPr>
          </a:lstStyle>
          <a:p>
            <a:r>
              <a:rPr lang="en-US">
                <a:solidFill>
                  <a:schemeClr val="accent2"/>
                </a:solidFill>
                <a:latin typeface="Helvetica" charset="0"/>
              </a:rPr>
              <a:t>N80</a:t>
            </a:r>
          </a:p>
        </p:txBody>
      </p:sp>
      <p:sp>
        <p:nvSpPr>
          <p:cNvPr id="7" name="Line 5"/>
          <p:cNvSpPr>
            <a:spLocks noChangeShapeType="1"/>
          </p:cNvSpPr>
          <p:nvPr/>
        </p:nvSpPr>
        <p:spPr bwMode="auto">
          <a:xfrm>
            <a:off x="4616451" y="2471738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lIns="91435" tIns="45718" rIns="91435" bIns="45718" anchor="ctr"/>
          <a:lstStyle/>
          <a:p>
            <a:endParaRPr lang="en-US"/>
          </a:p>
        </p:txBody>
      </p:sp>
      <p:sp>
        <p:nvSpPr>
          <p:cNvPr id="8" name="Text Box 6"/>
          <p:cNvSpPr txBox="1">
            <a:spLocks noChangeArrowheads="1"/>
          </p:cNvSpPr>
          <p:nvPr/>
        </p:nvSpPr>
        <p:spPr bwMode="auto">
          <a:xfrm>
            <a:off x="4463057" y="2088508"/>
            <a:ext cx="338544" cy="4616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5" tIns="45718" rIns="91435" bIns="45718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9pPr>
          </a:lstStyle>
          <a:p>
            <a:pPr algn="ctr"/>
            <a:r>
              <a:rPr lang="en-US"/>
              <a:t>0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669928" y="1946276"/>
            <a:ext cx="1385656" cy="4616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5" tIns="45718" rIns="91435" bIns="4571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9pPr>
          </a:lstStyle>
          <a:p>
            <a:pPr eaLnBrk="1" hangingPunct="1"/>
            <a:r>
              <a:rPr lang="en-US"/>
              <a:t>Say </a:t>
            </a:r>
            <a:r>
              <a:rPr lang="en-US" i="1"/>
              <a:t>m=7</a:t>
            </a:r>
          </a:p>
        </p:txBody>
      </p:sp>
      <p:sp>
        <p:nvSpPr>
          <p:cNvPr id="10" name="Text Box 8"/>
          <p:cNvSpPr txBox="1">
            <a:spLocks noChangeArrowheads="1"/>
          </p:cNvSpPr>
          <p:nvPr/>
        </p:nvSpPr>
        <p:spPr bwMode="auto">
          <a:xfrm>
            <a:off x="6408739" y="4038600"/>
            <a:ext cx="749264" cy="461661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lIns="91435" tIns="45718" rIns="91435" bIns="4571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9pPr>
          </a:lstStyle>
          <a:p>
            <a:r>
              <a:rPr lang="en-US">
                <a:solidFill>
                  <a:schemeClr val="accent2"/>
                </a:solidFill>
                <a:latin typeface="Helvetica" charset="0"/>
              </a:rPr>
              <a:t>N32</a:t>
            </a:r>
          </a:p>
        </p:txBody>
      </p:sp>
      <p:sp>
        <p:nvSpPr>
          <p:cNvPr id="11" name="Text Box 9"/>
          <p:cNvSpPr txBox="1">
            <a:spLocks noChangeArrowheads="1"/>
          </p:cNvSpPr>
          <p:nvPr/>
        </p:nvSpPr>
        <p:spPr bwMode="auto">
          <a:xfrm>
            <a:off x="5816600" y="5400675"/>
            <a:ext cx="749264" cy="461661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lIns="91435" tIns="45718" rIns="91435" bIns="4571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9pPr>
          </a:lstStyle>
          <a:p>
            <a:r>
              <a:rPr lang="en-US">
                <a:solidFill>
                  <a:schemeClr val="accent2"/>
                </a:solidFill>
                <a:latin typeface="Helvetica" charset="0"/>
              </a:rPr>
              <a:t>N45</a:t>
            </a:r>
          </a:p>
        </p:txBody>
      </p:sp>
      <p:sp>
        <p:nvSpPr>
          <p:cNvPr id="12" name="Line 10"/>
          <p:cNvSpPr>
            <a:spLocks noChangeShapeType="1"/>
          </p:cNvSpPr>
          <p:nvPr/>
        </p:nvSpPr>
        <p:spPr bwMode="auto">
          <a:xfrm>
            <a:off x="5791200" y="28956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lIns="91435" tIns="45718" rIns="91435" bIns="45718" anchor="ctr"/>
          <a:lstStyle/>
          <a:p>
            <a:endParaRPr lang="en-US"/>
          </a:p>
        </p:txBody>
      </p:sp>
      <p:sp>
        <p:nvSpPr>
          <p:cNvPr id="13" name="Line 11"/>
          <p:cNvSpPr>
            <a:spLocks noChangeShapeType="1"/>
          </p:cNvSpPr>
          <p:nvPr/>
        </p:nvSpPr>
        <p:spPr bwMode="auto">
          <a:xfrm flipH="1">
            <a:off x="6172200" y="4191000"/>
            <a:ext cx="228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lIns="91435" tIns="45718" rIns="91435" bIns="45718" anchor="ctr"/>
          <a:lstStyle/>
          <a:p>
            <a:endParaRPr lang="en-US"/>
          </a:p>
        </p:txBody>
      </p:sp>
      <p:sp>
        <p:nvSpPr>
          <p:cNvPr id="14" name="Line 12"/>
          <p:cNvSpPr>
            <a:spLocks noChangeShapeType="1"/>
          </p:cNvSpPr>
          <p:nvPr/>
        </p:nvSpPr>
        <p:spPr bwMode="auto">
          <a:xfrm>
            <a:off x="5943600" y="51816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lIns="91435" tIns="45718" rIns="91435" bIns="45718" anchor="ctr"/>
          <a:lstStyle/>
          <a:p>
            <a:endParaRPr lang="en-US"/>
          </a:p>
        </p:txBody>
      </p:sp>
      <p:sp>
        <p:nvSpPr>
          <p:cNvPr id="15" name="Line 13"/>
          <p:cNvSpPr>
            <a:spLocks noChangeShapeType="1"/>
          </p:cNvSpPr>
          <p:nvPr/>
        </p:nvSpPr>
        <p:spPr bwMode="auto">
          <a:xfrm>
            <a:off x="3276600" y="51816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lIns="91435" tIns="45718" rIns="91435" bIns="45718" anchor="ctr"/>
          <a:lstStyle/>
          <a:p>
            <a:endParaRPr lang="en-US"/>
          </a:p>
        </p:txBody>
      </p:sp>
      <p:sp>
        <p:nvSpPr>
          <p:cNvPr id="16" name="Line 14"/>
          <p:cNvSpPr>
            <a:spLocks noChangeShapeType="1"/>
          </p:cNvSpPr>
          <p:nvPr/>
        </p:nvSpPr>
        <p:spPr bwMode="auto">
          <a:xfrm>
            <a:off x="3505200" y="28956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lIns="91435" tIns="45718" rIns="91435" bIns="45718" anchor="ctr"/>
          <a:lstStyle/>
          <a:p>
            <a:endParaRPr lang="en-US"/>
          </a:p>
        </p:txBody>
      </p:sp>
      <p:sp>
        <p:nvSpPr>
          <p:cNvPr id="17" name="Line 15"/>
          <p:cNvSpPr>
            <a:spLocks noChangeShapeType="1"/>
          </p:cNvSpPr>
          <p:nvPr/>
        </p:nvSpPr>
        <p:spPr bwMode="auto">
          <a:xfrm flipH="1">
            <a:off x="2819400" y="4114800"/>
            <a:ext cx="228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lIns="91435" tIns="45718" rIns="91435" bIns="45718" anchor="ctr"/>
          <a:lstStyle/>
          <a:p>
            <a:endParaRPr lang="en-US"/>
          </a:p>
        </p:txBody>
      </p:sp>
      <p:sp>
        <p:nvSpPr>
          <p:cNvPr id="18" name="Freeform 16"/>
          <p:cNvSpPr>
            <a:spLocks/>
          </p:cNvSpPr>
          <p:nvPr/>
        </p:nvSpPr>
        <p:spPr bwMode="auto">
          <a:xfrm>
            <a:off x="2209800" y="4114800"/>
            <a:ext cx="304800" cy="1219200"/>
          </a:xfrm>
          <a:custGeom>
            <a:avLst/>
            <a:gdLst>
              <a:gd name="T0" fmla="*/ 2147483647 w 312"/>
              <a:gd name="T1" fmla="*/ 2147483647 h 1200"/>
              <a:gd name="T2" fmla="*/ 2147483647 w 312"/>
              <a:gd name="T3" fmla="*/ 2147483647 h 1200"/>
              <a:gd name="T4" fmla="*/ 2147483647 w 312"/>
              <a:gd name="T5" fmla="*/ 0 h 1200"/>
              <a:gd name="T6" fmla="*/ 0 60000 65536"/>
              <a:gd name="T7" fmla="*/ 0 60000 65536"/>
              <a:gd name="T8" fmla="*/ 0 60000 65536"/>
              <a:gd name="T9" fmla="*/ 0 w 312"/>
              <a:gd name="T10" fmla="*/ 0 h 1200"/>
              <a:gd name="T11" fmla="*/ 312 w 312"/>
              <a:gd name="T12" fmla="*/ 1200 h 12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312" h="1200">
                <a:moveTo>
                  <a:pt x="312" y="1200"/>
                </a:moveTo>
                <a:cubicBezTo>
                  <a:pt x="180" y="1012"/>
                  <a:pt x="48" y="824"/>
                  <a:pt x="24" y="624"/>
                </a:cubicBezTo>
                <a:cubicBezTo>
                  <a:pt x="0" y="424"/>
                  <a:pt x="84" y="212"/>
                  <a:pt x="168" y="0"/>
                </a:cubicBezTo>
              </a:path>
            </a:pathLst>
          </a:cu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lIns="91435" tIns="45718" rIns="91435" bIns="45718" anchor="ctr"/>
          <a:lstStyle/>
          <a:p>
            <a:endParaRPr lang="en-US"/>
          </a:p>
        </p:txBody>
      </p:sp>
      <p:sp>
        <p:nvSpPr>
          <p:cNvPr id="19" name="Freeform 17"/>
          <p:cNvSpPr>
            <a:spLocks/>
          </p:cNvSpPr>
          <p:nvPr/>
        </p:nvSpPr>
        <p:spPr bwMode="auto">
          <a:xfrm>
            <a:off x="6553200" y="2971800"/>
            <a:ext cx="457200" cy="446273"/>
          </a:xfrm>
          <a:custGeom>
            <a:avLst/>
            <a:gdLst>
              <a:gd name="T0" fmla="*/ 0 w 432"/>
              <a:gd name="T1" fmla="*/ 0 h 768"/>
              <a:gd name="T2" fmla="*/ 2147483647 w 432"/>
              <a:gd name="T3" fmla="*/ 2147483647 h 768"/>
              <a:gd name="T4" fmla="*/ 2147483647 w 432"/>
              <a:gd name="T5" fmla="*/ 2147483647 h 768"/>
              <a:gd name="T6" fmla="*/ 0 60000 65536"/>
              <a:gd name="T7" fmla="*/ 0 60000 65536"/>
              <a:gd name="T8" fmla="*/ 0 60000 65536"/>
              <a:gd name="T9" fmla="*/ 0 w 432"/>
              <a:gd name="T10" fmla="*/ 0 h 768"/>
              <a:gd name="T11" fmla="*/ 432 w 432"/>
              <a:gd name="T12" fmla="*/ 768 h 76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432" h="768">
                <a:moveTo>
                  <a:pt x="0" y="0"/>
                </a:moveTo>
                <a:cubicBezTo>
                  <a:pt x="108" y="104"/>
                  <a:pt x="216" y="208"/>
                  <a:pt x="288" y="336"/>
                </a:cubicBezTo>
                <a:cubicBezTo>
                  <a:pt x="360" y="464"/>
                  <a:pt x="396" y="616"/>
                  <a:pt x="432" y="768"/>
                </a:cubicBezTo>
              </a:path>
            </a:pathLst>
          </a:cu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lIns="91435" tIns="45718" rIns="91435" bIns="45718">
            <a:spAutoFit/>
          </a:bodyPr>
          <a:lstStyle/>
          <a:p>
            <a:endParaRPr lang="en-US"/>
          </a:p>
        </p:txBody>
      </p:sp>
      <p:sp>
        <p:nvSpPr>
          <p:cNvPr id="20" name="Freeform 18"/>
          <p:cNvSpPr>
            <a:spLocks/>
          </p:cNvSpPr>
          <p:nvPr/>
        </p:nvSpPr>
        <p:spPr bwMode="auto">
          <a:xfrm>
            <a:off x="2819400" y="1828800"/>
            <a:ext cx="3352800" cy="609600"/>
          </a:xfrm>
          <a:custGeom>
            <a:avLst/>
            <a:gdLst>
              <a:gd name="T0" fmla="*/ 0 w 2112"/>
              <a:gd name="T1" fmla="*/ 2147483647 h 384"/>
              <a:gd name="T2" fmla="*/ 2147483647 w 2112"/>
              <a:gd name="T3" fmla="*/ 0 h 384"/>
              <a:gd name="T4" fmla="*/ 2147483647 w 2112"/>
              <a:gd name="T5" fmla="*/ 2147483647 h 384"/>
              <a:gd name="T6" fmla="*/ 0 60000 65536"/>
              <a:gd name="T7" fmla="*/ 0 60000 65536"/>
              <a:gd name="T8" fmla="*/ 0 60000 65536"/>
              <a:gd name="T9" fmla="*/ 0 w 2112"/>
              <a:gd name="T10" fmla="*/ 0 h 384"/>
              <a:gd name="T11" fmla="*/ 2112 w 2112"/>
              <a:gd name="T12" fmla="*/ 384 h 38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12" h="384">
                <a:moveTo>
                  <a:pt x="0" y="384"/>
                </a:moveTo>
                <a:cubicBezTo>
                  <a:pt x="328" y="192"/>
                  <a:pt x="656" y="0"/>
                  <a:pt x="1008" y="0"/>
                </a:cubicBezTo>
                <a:cubicBezTo>
                  <a:pt x="1360" y="0"/>
                  <a:pt x="1736" y="192"/>
                  <a:pt x="2112" y="384"/>
                </a:cubicBezTo>
              </a:path>
            </a:pathLst>
          </a:cu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lIns="91435" tIns="45718" rIns="91435" bIns="45718"/>
          <a:lstStyle/>
          <a:p>
            <a:endParaRPr lang="en-US"/>
          </a:p>
        </p:txBody>
      </p:sp>
      <p:sp>
        <p:nvSpPr>
          <p:cNvPr id="21" name="Line 19"/>
          <p:cNvSpPr>
            <a:spLocks noChangeShapeType="1"/>
          </p:cNvSpPr>
          <p:nvPr/>
        </p:nvSpPr>
        <p:spPr bwMode="auto">
          <a:xfrm flipV="1">
            <a:off x="2590800" y="2971800"/>
            <a:ext cx="152400" cy="609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lIns="91435" tIns="45718" rIns="91435" bIns="45718"/>
          <a:lstStyle/>
          <a:p>
            <a:endParaRPr lang="en-US"/>
          </a:p>
        </p:txBody>
      </p:sp>
      <p:sp>
        <p:nvSpPr>
          <p:cNvPr id="22" name="Freeform 20"/>
          <p:cNvSpPr>
            <a:spLocks/>
          </p:cNvSpPr>
          <p:nvPr/>
        </p:nvSpPr>
        <p:spPr bwMode="auto">
          <a:xfrm>
            <a:off x="6324600" y="4572000"/>
            <a:ext cx="457200" cy="446273"/>
          </a:xfrm>
          <a:custGeom>
            <a:avLst/>
            <a:gdLst>
              <a:gd name="T0" fmla="*/ 2147483647 w 624"/>
              <a:gd name="T1" fmla="*/ 0 h 1056"/>
              <a:gd name="T2" fmla="*/ 2147483647 w 624"/>
              <a:gd name="T3" fmla="*/ 2147483647 h 1056"/>
              <a:gd name="T4" fmla="*/ 0 w 624"/>
              <a:gd name="T5" fmla="*/ 2147483647 h 1056"/>
              <a:gd name="T6" fmla="*/ 0 60000 65536"/>
              <a:gd name="T7" fmla="*/ 0 60000 65536"/>
              <a:gd name="T8" fmla="*/ 0 60000 65536"/>
              <a:gd name="T9" fmla="*/ 0 w 624"/>
              <a:gd name="T10" fmla="*/ 0 h 1056"/>
              <a:gd name="T11" fmla="*/ 624 w 624"/>
              <a:gd name="T12" fmla="*/ 1056 h 105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624" h="1056">
                <a:moveTo>
                  <a:pt x="624" y="0"/>
                </a:moveTo>
                <a:cubicBezTo>
                  <a:pt x="580" y="200"/>
                  <a:pt x="536" y="400"/>
                  <a:pt x="432" y="576"/>
                </a:cubicBezTo>
                <a:cubicBezTo>
                  <a:pt x="328" y="752"/>
                  <a:pt x="164" y="904"/>
                  <a:pt x="0" y="1056"/>
                </a:cubicBezTo>
              </a:path>
            </a:pathLst>
          </a:cu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lIns="91435" tIns="45718" rIns="91435" bIns="45718">
            <a:spAutoFit/>
          </a:bodyPr>
          <a:lstStyle/>
          <a:p>
            <a:endParaRPr lang="en-US"/>
          </a:p>
        </p:txBody>
      </p:sp>
      <p:sp>
        <p:nvSpPr>
          <p:cNvPr id="23" name="Freeform 21"/>
          <p:cNvSpPr>
            <a:spLocks/>
          </p:cNvSpPr>
          <p:nvPr/>
        </p:nvSpPr>
        <p:spPr bwMode="auto">
          <a:xfrm>
            <a:off x="3505200" y="5867404"/>
            <a:ext cx="2286000" cy="482600"/>
          </a:xfrm>
          <a:custGeom>
            <a:avLst/>
            <a:gdLst>
              <a:gd name="T0" fmla="*/ 2147483647 w 1440"/>
              <a:gd name="T1" fmla="*/ 0 h 304"/>
              <a:gd name="T2" fmla="*/ 2147483647 w 1440"/>
              <a:gd name="T3" fmla="*/ 2147483647 h 304"/>
              <a:gd name="T4" fmla="*/ 0 w 1440"/>
              <a:gd name="T5" fmla="*/ 2147483647 h 304"/>
              <a:gd name="T6" fmla="*/ 0 60000 65536"/>
              <a:gd name="T7" fmla="*/ 0 60000 65536"/>
              <a:gd name="T8" fmla="*/ 0 60000 65536"/>
              <a:gd name="T9" fmla="*/ 0 w 1440"/>
              <a:gd name="T10" fmla="*/ 0 h 304"/>
              <a:gd name="T11" fmla="*/ 1440 w 1440"/>
              <a:gd name="T12" fmla="*/ 304 h 30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440" h="304">
                <a:moveTo>
                  <a:pt x="1440" y="0"/>
                </a:moveTo>
                <a:cubicBezTo>
                  <a:pt x="1224" y="136"/>
                  <a:pt x="1008" y="272"/>
                  <a:pt x="768" y="288"/>
                </a:cubicBezTo>
                <a:cubicBezTo>
                  <a:pt x="528" y="304"/>
                  <a:pt x="264" y="200"/>
                  <a:pt x="0" y="96"/>
                </a:cubicBezTo>
              </a:path>
            </a:pathLst>
          </a:cu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lIns="91435" tIns="45718" rIns="91435" bIns="45718" anchor="ctr"/>
          <a:lstStyle/>
          <a:p>
            <a:endParaRPr lang="en-US"/>
          </a:p>
        </p:txBody>
      </p:sp>
      <p:sp>
        <p:nvSpPr>
          <p:cNvPr id="24" name="Text Box 22"/>
          <p:cNvSpPr txBox="1">
            <a:spLocks noChangeArrowheads="1"/>
          </p:cNvSpPr>
          <p:nvPr/>
        </p:nvSpPr>
        <p:spPr bwMode="auto">
          <a:xfrm>
            <a:off x="2362200" y="2451101"/>
            <a:ext cx="897742" cy="461661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lIns="91435" tIns="45718" rIns="91435" bIns="4571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9pPr>
          </a:lstStyle>
          <a:p>
            <a:r>
              <a:rPr lang="en-US">
                <a:solidFill>
                  <a:schemeClr val="accent2"/>
                </a:solidFill>
                <a:latin typeface="Helvetica" charset="0"/>
              </a:rPr>
              <a:t>N112</a:t>
            </a:r>
          </a:p>
        </p:txBody>
      </p:sp>
      <p:sp>
        <p:nvSpPr>
          <p:cNvPr id="25" name="Text Box 23"/>
          <p:cNvSpPr txBox="1">
            <a:spLocks noChangeArrowheads="1"/>
          </p:cNvSpPr>
          <p:nvPr/>
        </p:nvSpPr>
        <p:spPr bwMode="auto">
          <a:xfrm>
            <a:off x="1981200" y="3581400"/>
            <a:ext cx="749264" cy="461661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lIns="91435" tIns="45718" rIns="91435" bIns="4571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9pPr>
          </a:lstStyle>
          <a:p>
            <a:r>
              <a:rPr lang="en-US">
                <a:solidFill>
                  <a:schemeClr val="accent2"/>
                </a:solidFill>
                <a:latin typeface="Helvetica" charset="0"/>
              </a:rPr>
              <a:t>N96</a:t>
            </a:r>
          </a:p>
        </p:txBody>
      </p:sp>
      <p:sp>
        <p:nvSpPr>
          <p:cNvPr id="26" name="Text Box 24"/>
          <p:cNvSpPr txBox="1">
            <a:spLocks noChangeArrowheads="1"/>
          </p:cNvSpPr>
          <p:nvPr/>
        </p:nvSpPr>
        <p:spPr bwMode="auto">
          <a:xfrm>
            <a:off x="5943600" y="2438400"/>
            <a:ext cx="749264" cy="461661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lIns="91435" tIns="45718" rIns="91435" bIns="4571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9pPr>
          </a:lstStyle>
          <a:p>
            <a:r>
              <a:rPr lang="en-US">
                <a:solidFill>
                  <a:schemeClr val="accent2"/>
                </a:solidFill>
                <a:latin typeface="Helvetica" charset="0"/>
              </a:rPr>
              <a:t>N16</a:t>
            </a:r>
          </a:p>
        </p:txBody>
      </p:sp>
      <p:sp>
        <p:nvSpPr>
          <p:cNvPr id="27" name="Text Box 25"/>
          <p:cNvSpPr txBox="1">
            <a:spLocks noChangeArrowheads="1"/>
          </p:cNvSpPr>
          <p:nvPr/>
        </p:nvSpPr>
        <p:spPr bwMode="auto">
          <a:xfrm>
            <a:off x="5257801" y="6172200"/>
            <a:ext cx="3133179" cy="4616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5" tIns="45718" rIns="91435" bIns="4571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9pPr>
          </a:lstStyle>
          <a:p>
            <a:pPr eaLnBrk="1" hangingPunct="1"/>
            <a:r>
              <a:rPr lang="en-US"/>
              <a:t>(similarly predecessors)</a:t>
            </a:r>
          </a:p>
        </p:txBody>
      </p:sp>
    </p:spTree>
    <p:extLst>
      <p:ext uri="{BB962C8B-B14F-4D97-AF65-F5344CB8AC3E}">
        <p14:creationId xmlns:p14="http://schemas.microsoft.com/office/powerpoint/2010/main" val="39802358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HPP-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8">
      <a:majorFont>
        <a:latin typeface="Akzidenz-Grotesk Extended BQ"/>
        <a:ea typeface=""/>
        <a:cs typeface=""/>
      </a:majorFont>
      <a:minorFont>
        <a:latin typeface="Akzidenz-Grotesk BQ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1857</TotalTime>
  <Words>1250</Words>
  <Application>Microsoft Macintosh PowerPoint</Application>
  <PresentationFormat>Custom</PresentationFormat>
  <Paragraphs>358</Paragraphs>
  <Slides>28</Slides>
  <Notes>27</Notes>
  <HiddenSlides>0</HiddenSlides>
  <MMClips>0</MMClips>
  <ScaleCrop>false</ScaleCrop>
  <HeadingPairs>
    <vt:vector size="8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39" baseType="lpstr">
      <vt:lpstr>Akzidenz-Grotesk BQ</vt:lpstr>
      <vt:lpstr>Akzidenz-Grotesk Extended BQ</vt:lpstr>
      <vt:lpstr>Calibri</vt:lpstr>
      <vt:lpstr>Helvetica</vt:lpstr>
      <vt:lpstr>ＭＳ Ｐゴシック</vt:lpstr>
      <vt:lpstr>Times New Roman</vt:lpstr>
      <vt:lpstr>Whitney-BlackSC</vt:lpstr>
      <vt:lpstr>Wingdings</vt:lpstr>
      <vt:lpstr>Arial</vt:lpstr>
      <vt:lpstr>HPP-template</vt:lpstr>
      <vt:lpstr>Equation</vt:lpstr>
      <vt:lpstr>PowerPoint Presentation</vt:lpstr>
      <vt:lpstr>Napster Structure</vt:lpstr>
      <vt:lpstr>Napster Search</vt:lpstr>
      <vt:lpstr>Gnutella</vt:lpstr>
      <vt:lpstr>Gnutella Search</vt:lpstr>
      <vt:lpstr>Gnutella Search</vt:lpstr>
      <vt:lpstr>Chord</vt:lpstr>
      <vt:lpstr>Ring of peers</vt:lpstr>
      <vt:lpstr>Peer pointers (1): successors</vt:lpstr>
      <vt:lpstr>Peer pointers (2): finger tables</vt:lpstr>
      <vt:lpstr>What about the files?</vt:lpstr>
      <vt:lpstr>Mapping Files</vt:lpstr>
      <vt:lpstr>Search</vt:lpstr>
      <vt:lpstr>Search</vt:lpstr>
      <vt:lpstr>Search</vt:lpstr>
      <vt:lpstr>Analysis</vt:lpstr>
      <vt:lpstr>Analysis (contd.)</vt:lpstr>
      <vt:lpstr>PowerPoint Presentation</vt:lpstr>
      <vt:lpstr>Search under peer failures</vt:lpstr>
      <vt:lpstr>Search under peer failures</vt:lpstr>
      <vt:lpstr>Search under peer failures</vt:lpstr>
      <vt:lpstr>Search under peer failures (2)</vt:lpstr>
      <vt:lpstr>Search under peer failures (2)</vt:lpstr>
      <vt:lpstr>Need to deal with dynamic changes</vt:lpstr>
      <vt:lpstr>New peers joining</vt:lpstr>
      <vt:lpstr>New peers joining (2)</vt:lpstr>
      <vt:lpstr>New peers joining (3)</vt:lpstr>
      <vt:lpstr>Stabilization Protocol</vt:lpstr>
    </vt:vector>
  </TitlesOfParts>
  <LinksUpToDate>false</LinksUpToDate>
  <SharedDoc>false</SharedDoc>
  <HyperlinksChanged>false</HyperlinksChanged>
  <AppVersion>15.0032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Calianno, Vincent Luke</dc:creator>
  <cp:lastModifiedBy>Microsoft Office User</cp:lastModifiedBy>
  <cp:revision>132</cp:revision>
  <dcterms:created xsi:type="dcterms:W3CDTF">2012-12-19T21:49:48Z</dcterms:created>
  <dcterms:modified xsi:type="dcterms:W3CDTF">2018-03-13T14:04:50Z</dcterms:modified>
</cp:coreProperties>
</file>