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71" r:id="rId6"/>
    <p:sldId id="272" r:id="rId7"/>
    <p:sldId id="273" r:id="rId8"/>
    <p:sldId id="274" r:id="rId9"/>
    <p:sldId id="283" r:id="rId10"/>
    <p:sldId id="284" r:id="rId11"/>
    <p:sldId id="259" r:id="rId12"/>
    <p:sldId id="275" r:id="rId13"/>
    <p:sldId id="277" r:id="rId14"/>
    <p:sldId id="270" r:id="rId15"/>
    <p:sldId id="278" r:id="rId16"/>
    <p:sldId id="279" r:id="rId17"/>
    <p:sldId id="264" r:id="rId18"/>
    <p:sldId id="285" r:id="rId19"/>
    <p:sldId id="286" r:id="rId20"/>
    <p:sldId id="267" r:id="rId21"/>
    <p:sldId id="287" r:id="rId22"/>
    <p:sldId id="282" r:id="rId23"/>
    <p:sldId id="288" r:id="rId24"/>
    <p:sldId id="289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6504-6A86-4AAD-B5F8-8653642F0F05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AC93-3AAA-4799-9D69-4CE18B4E7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9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6504-6A86-4AAD-B5F8-8653642F0F05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AC93-3AAA-4799-9D69-4CE18B4E7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6504-6A86-4AAD-B5F8-8653642F0F05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AC93-3AAA-4799-9D69-4CE18B4E7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0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6504-6A86-4AAD-B5F8-8653642F0F05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AC93-3AAA-4799-9D69-4CE18B4E7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3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6504-6A86-4AAD-B5F8-8653642F0F05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AC93-3AAA-4799-9D69-4CE18B4E7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79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6504-6A86-4AAD-B5F8-8653642F0F05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AC93-3AAA-4799-9D69-4CE18B4E7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0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6504-6A86-4AAD-B5F8-8653642F0F05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AC93-3AAA-4799-9D69-4CE18B4E7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8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6504-6A86-4AAD-B5F8-8653642F0F05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AC93-3AAA-4799-9D69-4CE18B4E7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9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6504-6A86-4AAD-B5F8-8653642F0F05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AC93-3AAA-4799-9D69-4CE18B4E7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8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6504-6A86-4AAD-B5F8-8653642F0F05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AC93-3AAA-4799-9D69-4CE18B4E7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6504-6A86-4AAD-B5F8-8653642F0F05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AC93-3AAA-4799-9D69-4CE18B4E7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7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36504-6A86-4AAD-B5F8-8653642F0F05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6AC93-3AAA-4799-9D69-4CE18B4E7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7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046464" cy="5327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Spatial Aliasing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                                         due to improperly focused camera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66" y="2288466"/>
            <a:ext cx="3216402" cy="369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1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persistence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05794"/>
            <a:ext cx="9753600" cy="4191000"/>
          </a:xfrm>
        </p:spPr>
      </p:pic>
    </p:spTree>
    <p:extLst>
      <p:ext uri="{BB962C8B-B14F-4D97-AF65-F5344CB8AC3E}">
        <p14:creationId xmlns:p14="http://schemas.microsoft.com/office/powerpoint/2010/main" val="2456322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Halftone dots (newspaper printing)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70" y="1810485"/>
            <a:ext cx="3865626" cy="4609016"/>
          </a:xfrm>
        </p:spPr>
      </p:pic>
    </p:spTree>
    <p:extLst>
      <p:ext uri="{BB962C8B-B14F-4D97-AF65-F5344CB8AC3E}">
        <p14:creationId xmlns:p14="http://schemas.microsoft.com/office/powerpoint/2010/main" val="204684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1910 postcard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096294"/>
            <a:ext cx="5715000" cy="3810000"/>
          </a:xfrm>
        </p:spPr>
      </p:pic>
    </p:spTree>
    <p:extLst>
      <p:ext uri="{BB962C8B-B14F-4D97-AF65-F5344CB8AC3E}">
        <p14:creationId xmlns:p14="http://schemas.microsoft.com/office/powerpoint/2010/main" val="16824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Subtractive Colors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473" y="2420007"/>
            <a:ext cx="5149348" cy="3594347"/>
          </a:xfrm>
        </p:spPr>
      </p:pic>
    </p:spTree>
    <p:extLst>
      <p:ext uri="{BB962C8B-B14F-4D97-AF65-F5344CB8AC3E}">
        <p14:creationId xmlns:p14="http://schemas.microsoft.com/office/powerpoint/2010/main" val="296294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</a:t>
            </a:r>
            <a:r>
              <a:rPr lang="en-US" dirty="0" err="1" smtClean="0"/>
              <a:t>Halftoning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160" y="2175164"/>
            <a:ext cx="5498596" cy="3833307"/>
          </a:xfrm>
        </p:spPr>
      </p:pic>
    </p:spTree>
    <p:extLst>
      <p:ext uri="{BB962C8B-B14F-4D97-AF65-F5344CB8AC3E}">
        <p14:creationId xmlns:p14="http://schemas.microsoft.com/office/powerpoint/2010/main" val="140034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 vs Error diffusion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14" y="1825625"/>
            <a:ext cx="4133771" cy="4351338"/>
          </a:xfrm>
        </p:spPr>
      </p:pic>
    </p:spTree>
    <p:extLst>
      <p:ext uri="{BB962C8B-B14F-4D97-AF65-F5344CB8AC3E}">
        <p14:creationId xmlns:p14="http://schemas.microsoft.com/office/powerpoint/2010/main" val="27533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Floyd-Steinberg error diffusion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2001044"/>
            <a:ext cx="2857500" cy="4000500"/>
          </a:xfrm>
        </p:spPr>
      </p:pic>
    </p:spTree>
    <p:extLst>
      <p:ext uri="{BB962C8B-B14F-4D97-AF65-F5344CB8AC3E}">
        <p14:creationId xmlns:p14="http://schemas.microsoft.com/office/powerpoint/2010/main" val="383888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Film formats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791" y="1558131"/>
            <a:ext cx="4191000" cy="2752725"/>
          </a:xfrm>
        </p:spPr>
      </p:pic>
      <p:sp>
        <p:nvSpPr>
          <p:cNvPr id="3" name="TextBox 2"/>
          <p:cNvSpPr txBox="1"/>
          <p:nvPr/>
        </p:nvSpPr>
        <p:spPr>
          <a:xfrm>
            <a:off x="4031673" y="5486400"/>
            <a:ext cx="5621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Cinemascope: 1.85 : 1 aspect ratio (</a:t>
            </a:r>
            <a:r>
              <a:rPr lang="en-US" smtClean="0"/>
              <a:t>with anamorphic lens)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7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35mm Film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03" y="1825625"/>
            <a:ext cx="4076194" cy="4351338"/>
          </a:xfrm>
        </p:spPr>
      </p:pic>
    </p:spTree>
    <p:extLst>
      <p:ext uri="{BB962C8B-B14F-4D97-AF65-F5344CB8AC3E}">
        <p14:creationId xmlns:p14="http://schemas.microsoft.com/office/powerpoint/2010/main" val="22993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Film </a:t>
            </a:r>
            <a:r>
              <a:rPr lang="en-US" dirty="0" smtClean="0"/>
              <a:t>grain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449" y="2394931"/>
            <a:ext cx="4808333" cy="315857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63" y="1511300"/>
            <a:ext cx="36830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3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Contouring Artifacts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07" y="1871345"/>
            <a:ext cx="2471266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48" y="1343884"/>
            <a:ext cx="4542180" cy="534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9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</a:t>
            </a:r>
            <a:r>
              <a:rPr lang="en-US" dirty="0"/>
              <a:t>c</a:t>
            </a:r>
            <a:r>
              <a:rPr lang="en-US" dirty="0" smtClean="0"/>
              <a:t>inema camera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73" y="1868978"/>
            <a:ext cx="4948975" cy="27714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371" y="1888929"/>
            <a:ext cx="3986784" cy="2990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3746" y="6151418"/>
            <a:ext cx="525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2048x1080 (2K format)      or    4096x2160 (4K format)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8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cinema formats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70" y="2230583"/>
            <a:ext cx="6509602" cy="3832874"/>
          </a:xfrm>
        </p:spPr>
      </p:pic>
    </p:spTree>
    <p:extLst>
      <p:ext uri="{BB962C8B-B14F-4D97-AF65-F5344CB8AC3E}">
        <p14:creationId xmlns:p14="http://schemas.microsoft.com/office/powerpoint/2010/main" val="2633208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</a:t>
            </a:r>
            <a:r>
              <a:rPr lang="en-US" dirty="0" smtClean="0"/>
              <a:t>cinema projector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928" y="1825625"/>
            <a:ext cx="5886143" cy="4351338"/>
          </a:xfrm>
        </p:spPr>
      </p:pic>
    </p:spTree>
    <p:extLst>
      <p:ext uri="{BB962C8B-B14F-4D97-AF65-F5344CB8AC3E}">
        <p14:creationId xmlns:p14="http://schemas.microsoft.com/office/powerpoint/2010/main" val="155312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 Standards worldwide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67" y="1825625"/>
            <a:ext cx="8574065" cy="4351338"/>
          </a:xfrm>
        </p:spPr>
      </p:pic>
    </p:spTree>
    <p:extLst>
      <p:ext uri="{BB962C8B-B14F-4D97-AF65-F5344CB8AC3E}">
        <p14:creationId xmlns:p14="http://schemas.microsoft.com/office/powerpoint/2010/main" val="318576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Interlacing artifacts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59" y="2816353"/>
            <a:ext cx="4596484" cy="3474942"/>
          </a:xfrm>
        </p:spPr>
      </p:pic>
    </p:spTree>
    <p:extLst>
      <p:ext uri="{BB962C8B-B14F-4D97-AF65-F5344CB8AC3E}">
        <p14:creationId xmlns:p14="http://schemas.microsoft.com/office/powerpoint/2010/main" val="131068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9133"/>
            <a:ext cx="10515600" cy="1325563"/>
          </a:xfrm>
        </p:spPr>
        <p:txBody>
          <a:bodyPr/>
          <a:lstStyle/>
          <a:p>
            <a:r>
              <a:rPr lang="en-US" dirty="0" smtClean="0"/>
              <a:t>Digital TV formats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764923" y="1700198"/>
          <a:ext cx="6662154" cy="4602192"/>
        </p:xfrm>
        <a:graphic>
          <a:graphicData uri="http://schemas.openxmlformats.org/drawingml/2006/table">
            <a:tbl>
              <a:tblPr/>
              <a:tblGrid>
                <a:gridCol w="784025"/>
                <a:gridCol w="709356"/>
                <a:gridCol w="143547"/>
                <a:gridCol w="630953"/>
                <a:gridCol w="672021"/>
                <a:gridCol w="784025"/>
                <a:gridCol w="784025"/>
                <a:gridCol w="560018"/>
                <a:gridCol w="797092"/>
                <a:gridCol w="797092"/>
              </a:tblGrid>
              <a:tr h="537617">
                <a:tc>
                  <a:txBody>
                    <a:bodyPr/>
                    <a:lstStyle/>
                    <a:p>
                      <a:pPr marL="45720" marR="0" indent="-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spec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Horizontal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pixels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Vertical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pixels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Aspect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ratio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Monitor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interface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Format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Frames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per sec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Fields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per sec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Transmitted interlaced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73">
                <a:tc rowSpan="1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ATSC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1920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1080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16:9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1080i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1080 60i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1080 30p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1080 24p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1280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720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16:9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720p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720 60p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720 30p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720 24p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704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480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16:9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480p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480 60p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480i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480 60i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480 30p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480 24p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704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480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4:3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480p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480 60p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480i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480 60i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480 30p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480 24p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640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480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4:3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480p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480 60p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480i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480 60i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480 30p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480 24p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NTSC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Symbol" panose="05050102010706020507" pitchFamily="18" charset="2"/>
                        </a:rPr>
                        <a:t>»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640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483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4:3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Note 1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NTSC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809"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3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Palette Quantization (16 colors)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47" y="2820857"/>
            <a:ext cx="2539682" cy="24888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047" y="2083245"/>
            <a:ext cx="4019169" cy="396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Bayer Mosaic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454" y="2779777"/>
            <a:ext cx="5184914" cy="3363690"/>
          </a:xfrm>
        </p:spPr>
      </p:pic>
    </p:spTree>
    <p:extLst>
      <p:ext uri="{BB962C8B-B14F-4D97-AF65-F5344CB8AC3E}">
        <p14:creationId xmlns:p14="http://schemas.microsoft.com/office/powerpoint/2010/main" val="25402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and other light sources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17" y="1825625"/>
            <a:ext cx="5555166" cy="4351338"/>
          </a:xfrm>
        </p:spPr>
      </p:pic>
    </p:spTree>
    <p:extLst>
      <p:ext uri="{BB962C8B-B14F-4D97-AF65-F5344CB8AC3E}">
        <p14:creationId xmlns:p14="http://schemas.microsoft.com/office/powerpoint/2010/main" val="174591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light spectra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82" y="2507673"/>
            <a:ext cx="4163304" cy="29362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342" y="2299854"/>
            <a:ext cx="4434936" cy="3180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0982" y="5680364"/>
            <a:ext cx="886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Red, Green, Blue LEDs                                                               “White” Blue 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0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vs OLED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53" y="2244436"/>
            <a:ext cx="7812997" cy="4033333"/>
          </a:xfrm>
        </p:spPr>
      </p:pic>
    </p:spTree>
    <p:extLst>
      <p:ext uri="{BB962C8B-B14F-4D97-AF65-F5344CB8AC3E}">
        <p14:creationId xmlns:p14="http://schemas.microsoft.com/office/powerpoint/2010/main" val="359398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vs OLED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63" y="1773382"/>
            <a:ext cx="8438197" cy="4753335"/>
          </a:xfrm>
        </p:spPr>
      </p:pic>
    </p:spTree>
    <p:extLst>
      <p:ext uri="{BB962C8B-B14F-4D97-AF65-F5344CB8AC3E}">
        <p14:creationId xmlns:p14="http://schemas.microsoft.com/office/powerpoint/2010/main" val="247408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Crystal Display (LCD)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5" y="2701636"/>
            <a:ext cx="5785860" cy="2892930"/>
          </a:xfrm>
        </p:spPr>
      </p:pic>
      <p:sp>
        <p:nvSpPr>
          <p:cNvPr id="5" name="TextBox 4"/>
          <p:cNvSpPr txBox="1"/>
          <p:nvPr/>
        </p:nvSpPr>
        <p:spPr>
          <a:xfrm>
            <a:off x="3810000" y="6026727"/>
            <a:ext cx="511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Off                                                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950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242</Words>
  <Application>Microsoft Office PowerPoint</Application>
  <PresentationFormat>Custom</PresentationFormat>
  <Paragraphs>182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Spatial Aliasing</vt:lpstr>
      <vt:lpstr>Contouring Artifacts</vt:lpstr>
      <vt:lpstr>Palette Quantization (16 colors)</vt:lpstr>
      <vt:lpstr>Bayer Mosaic</vt:lpstr>
      <vt:lpstr>LED and other light sources</vt:lpstr>
      <vt:lpstr>LED light spectra</vt:lpstr>
      <vt:lpstr>LED vs OLED</vt:lpstr>
      <vt:lpstr>LED vs OLED</vt:lpstr>
      <vt:lpstr>Liquid Crystal Display (LCD)</vt:lpstr>
      <vt:lpstr>Visual persistence</vt:lpstr>
      <vt:lpstr>Halftone dots (newspaper printing)</vt:lpstr>
      <vt:lpstr>1910 postcard</vt:lpstr>
      <vt:lpstr>Subtractive Colors</vt:lpstr>
      <vt:lpstr>Color Halftoning</vt:lpstr>
      <vt:lpstr>Screening vs Error diffusion</vt:lpstr>
      <vt:lpstr>Floyd-Steinberg error diffusion</vt:lpstr>
      <vt:lpstr>Film formats</vt:lpstr>
      <vt:lpstr>35mm Film</vt:lpstr>
      <vt:lpstr>Film grain</vt:lpstr>
      <vt:lpstr>Digital cinema camera</vt:lpstr>
      <vt:lpstr>Digital cinema formats</vt:lpstr>
      <vt:lpstr>Digital cinema projector</vt:lpstr>
      <vt:lpstr>TV Standards worldwide</vt:lpstr>
      <vt:lpstr>Interlacing artifacts</vt:lpstr>
      <vt:lpstr>Digital TV formats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Aliasing</dc:title>
  <dc:creator>pmoulin</dc:creator>
  <cp:lastModifiedBy>pierre</cp:lastModifiedBy>
  <cp:revision>17</cp:revision>
  <dcterms:created xsi:type="dcterms:W3CDTF">2016-02-23T16:24:53Z</dcterms:created>
  <dcterms:modified xsi:type="dcterms:W3CDTF">2018-03-01T16:42:54Z</dcterms:modified>
</cp:coreProperties>
</file>