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340" r:id="rId8"/>
    <p:sldId id="341" r:id="rId9"/>
    <p:sldId id="272" r:id="rId10"/>
    <p:sldId id="274" r:id="rId11"/>
    <p:sldId id="338" r:id="rId12"/>
    <p:sldId id="339" r:id="rId13"/>
    <p:sldId id="342" r:id="rId14"/>
    <p:sldId id="343" r:id="rId15"/>
    <p:sldId id="344" r:id="rId16"/>
    <p:sldId id="345" r:id="rId17"/>
    <p:sldId id="350" r:id="rId18"/>
    <p:sldId id="346" r:id="rId19"/>
    <p:sldId id="347" r:id="rId20"/>
    <p:sldId id="348" r:id="rId21"/>
    <p:sldId id="351" r:id="rId22"/>
    <p:sldId id="363" r:id="rId23"/>
    <p:sldId id="352" r:id="rId24"/>
    <p:sldId id="353" r:id="rId25"/>
    <p:sldId id="354" r:id="rId26"/>
    <p:sldId id="355" r:id="rId27"/>
    <p:sldId id="364" r:id="rId28"/>
    <p:sldId id="356" r:id="rId29"/>
    <p:sldId id="358" r:id="rId30"/>
    <p:sldId id="359" r:id="rId31"/>
    <p:sldId id="360" r:id="rId32"/>
    <p:sldId id="365" r:id="rId33"/>
    <p:sldId id="361" r:id="rId34"/>
    <p:sldId id="362" r:id="rId35"/>
    <p:sldId id="366" r:id="rId36"/>
    <p:sldId id="367" r:id="rId37"/>
    <p:sldId id="357" r:id="rId38"/>
    <p:sldId id="36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 snapToObjects="1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8BF2B-9391-E34F-8E86-401963E64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ED857-0909-504A-B183-6078BF966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A1BD4-CC81-1042-9469-81ABF2D29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62B6-B9D2-0046-A6CB-63CCCE0FE26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0D78D-1758-9D46-BD93-B23FF1EE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06717-C230-DA40-93D8-F9B1CF9E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DD7F-ED30-CE45-952A-7D2027863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2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4329A-4018-1447-9311-DA45D743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2300E-D7D6-5145-8CE3-7943E7015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1A3DA-92E5-8B4F-9276-AAA9C54C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62B6-B9D2-0046-A6CB-63CCCE0FE26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BF216-8664-8048-8365-D2FD373C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7CAF2-9EAF-6141-A030-4C45B380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DD7F-ED30-CE45-952A-7D2027863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6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33C865-7C00-0D4F-AD7B-9F1A4DA36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C8028-882A-7E4E-8A41-C5D5F3A65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54180-56E6-6C4A-9300-F85DC245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62B6-B9D2-0046-A6CB-63CCCE0FE26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5365D-51D1-F24F-AF9D-95A554624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6C085-AD71-4A49-86FC-CA2A64D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DD7F-ED30-CE45-952A-7D2027863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1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B2459-A447-234D-AB44-D1BFDE8C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AADA6-6CC2-F04B-BED4-A2985044E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D4EF5-29A8-5146-9A57-D9782035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62B6-B9D2-0046-A6CB-63CCCE0FE26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1E1EF-79CD-A340-936A-705D6CA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A11-2B65-6A4D-8257-4FE1EF68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DD7F-ED30-CE45-952A-7D2027863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9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3A50-4585-0E4B-9889-5DAAC44D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C5348-A7DC-9F40-A414-FF2B04158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B3C67-9FF2-EC45-A5B4-E158D0DFE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62B6-B9D2-0046-A6CB-63CCCE0FE26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901CD-C101-904F-9DAF-69A16532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602C8-C8BF-374D-A66B-B463BC43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DD7F-ED30-CE45-952A-7D2027863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EC5A-EC2C-7F4F-AE45-E88298D6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409DC-6B20-534F-BB1A-331D6517A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0C134-D2AD-AF43-A7E8-0C4E49181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C8E8A-B90E-9C43-B215-BFD0C533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62B6-B9D2-0046-A6CB-63CCCE0FE26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5DE0B-1CD6-2345-B044-E803EC9D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84113-E6B0-D64F-8F42-58860734A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DD7F-ED30-CE45-952A-7D2027863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B0EE-2DEF-A54F-BBCE-70A4E0F2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DA38C-CA48-8C42-873E-F0AF45B2E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8B0FA-02A5-BD48-B987-60E3E0046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0503C-B0B7-C845-BF9D-B4070ADA0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563E-39E1-3942-BE9D-FCDC4379A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BB779-3DDB-764F-A294-E50FDF80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62B6-B9D2-0046-A6CB-63CCCE0FE26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C19B8A-120B-7E4B-A981-CA469B73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2ADED6-7A05-BE42-B450-CCC7E71D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DD7F-ED30-CE45-952A-7D2027863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5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5819-85AF-3A46-96FA-C4164E454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8E1797-26F4-804A-A099-123E1EFB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62B6-B9D2-0046-A6CB-63CCCE0FE26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319C4-15C5-0F4A-99AA-BA91F422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FE3B5-4C2A-B84C-869B-E474B23D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DD7F-ED30-CE45-952A-7D2027863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8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7AAD5D-977A-834F-84D5-2FD44AFAE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62B6-B9D2-0046-A6CB-63CCCE0FE26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D6EC83-DC15-6A4A-B84A-98B449557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6A9BA-F032-EE40-A4B9-99A8F17B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DD7F-ED30-CE45-952A-7D2027863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4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DD2CF-0877-6C48-9F7A-1C7275C05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0289D-59C9-864B-8B15-A6E14D527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A5D7E-5BD1-8042-A1C2-68ACE3778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3CE93-2A64-3041-BF1E-5F62E811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62B6-B9D2-0046-A6CB-63CCCE0FE26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BCC9E-27B1-1149-A1F2-0094D979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66928-0992-7F4C-91CE-8AEC2481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DD7F-ED30-CE45-952A-7D2027863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2F8D-0276-3743-9B2D-DC3B8D99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F186-5848-1943-982B-2E850F7AE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F8A90-1C9B-BC4B-9292-0CA6A2E14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2F885-71DE-7840-A024-5C725B8B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62B6-B9D2-0046-A6CB-63CCCE0FE26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4AE17-48FD-EC4C-A234-3B4AC81A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B2D82-FB45-4340-B2DB-52434897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DD7F-ED30-CE45-952A-7D2027863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5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E35115-2846-B642-AFC2-60B03AC0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CB6A3-56C0-154F-8CEE-B216334A1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1C4C-782C-B044-9A0E-20EE8E4D8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162B6-B9D2-0046-A6CB-63CCCE0FE26E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9CF8E-3B17-AE46-8930-20D0FD2DD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04D24-9FD6-E843-B3B5-1560A7E81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CDD7F-ED30-CE45-952A-7D2027863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8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5BEDE-F111-AB4E-ACD2-BE1FB3BAE5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ECE 417 Lecture 20:</a:t>
            </a:r>
            <a:br>
              <a:rPr lang="en-US" dirty="0"/>
            </a:br>
            <a:r>
              <a:rPr lang="en-US" dirty="0"/>
              <a:t>MP5 Walkthrough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0D5B4-E261-014F-8745-B9C523869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10/31/2019</a:t>
            </a:r>
          </a:p>
        </p:txBody>
      </p:sp>
    </p:spTree>
    <p:extLst>
      <p:ext uri="{BB962C8B-B14F-4D97-AF65-F5344CB8AC3E}">
        <p14:creationId xmlns:p14="http://schemas.microsoft.com/office/powerpoint/2010/main" val="186823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How can we decorrelate the features?</a:t>
            </a:r>
            <a:br>
              <a:rPr kumimoji="1" lang="en-US" altLang="ja-JP" dirty="0"/>
            </a:br>
            <a:r>
              <a:rPr kumimoji="1" lang="en-US" altLang="ja-JP" dirty="0"/>
              <a:t>Answer: DCT!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285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47EECF-A2EB-D445-B047-638FCBC93A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8335" y="896375"/>
            <a:ext cx="6753665" cy="506524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D8D0F2-2328-E04C-B20D-1F4FD62C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900"/>
          </a:xfrm>
        </p:spPr>
        <p:txBody>
          <a:bodyPr/>
          <a:lstStyle/>
          <a:p>
            <a:r>
              <a:rPr lang="en-US" dirty="0"/>
              <a:t>Remember, the 2D DCT looked like this…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8E41E-8B93-4F4B-BDBC-26739BDAD4A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9128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With a 36</a:t>
                </a:r>
                <a:r>
                  <a:rPr lang="en-US" baseline="30000" dirty="0"/>
                  <a:t>th</a:t>
                </a:r>
                <a:r>
                  <a:rPr lang="en-US" dirty="0"/>
                  <a:t> order DCT (up to k1=5,k2=5), we can get a bit more detail about the image.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8E41E-8B93-4F4B-BDBC-26739BDAD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912800"/>
              </a:xfrm>
              <a:blipFill>
                <a:blip r:embed="rId3"/>
                <a:stretch>
                  <a:fillRect l="-1222" t="-1034" r="-2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78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8BD333A-242C-6844-A2C7-0576945CBF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43023" y="2638422"/>
            <a:ext cx="4268786" cy="3201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EABE62-B143-F74E-AE58-239E5251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1D DCT looks like this: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998BC-3283-784E-A24C-80E007F0FC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09"/>
                <a:ext cx="10763992" cy="14638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F is a matrix representing the </a:t>
                </a:r>
                <a:r>
                  <a:rPr lang="en-US" dirty="0" err="1"/>
                  <a:t>mel</a:t>
                </a:r>
                <a:r>
                  <a:rPr lang="en-US" dirty="0"/>
                  <a:t>-scale </a:t>
                </a:r>
                <a:r>
                  <a:rPr lang="en-US" dirty="0" err="1"/>
                  <a:t>filterbank</a:t>
                </a:r>
                <a:r>
                  <a:rPr lang="en-US" dirty="0"/>
                  <a:t> features,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.  We can compute the </a:t>
                </a:r>
                <a:r>
                  <a:rPr lang="en-US" dirty="0" err="1"/>
                  <a:t>mel</a:t>
                </a:r>
                <a:r>
                  <a:rPr lang="en-US" dirty="0"/>
                  <a:t>-frequency cepstral coefficients </a:t>
                </a:r>
                <a:br>
                  <a:rPr lang="en-US" dirty="0"/>
                </a:br>
                <a:r>
                  <a:rPr lang="en-US" dirty="0"/>
                  <a:t>(MFCC) as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func>
                  </m:oMath>
                </a14:m>
                <a:r>
                  <a:rPr lang="en-US" dirty="0"/>
                  <a:t>, where T is the DCT matrix: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998BC-3283-784E-A24C-80E007F0F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09"/>
                <a:ext cx="10763992" cy="1463841"/>
              </a:xfrm>
              <a:blipFill>
                <a:blip r:embed="rId3"/>
                <a:stretch>
                  <a:fillRect l="-1060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picture containing window, photo, station, train&#10;&#10;Description automatically generated">
            <a:extLst>
              <a:ext uri="{FF2B5EF4-FFF2-40B4-BE49-F238E27FC236}">
                <a16:creationId xmlns:a16="http://schemas.microsoft.com/office/drawing/2014/main" id="{08A7DC7B-9539-094D-B95B-BC34AA50AA9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6153" y="2944610"/>
            <a:ext cx="3838575" cy="2713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7B6063-DBE6-AF4B-9F99-C25C88E4D519}"/>
                  </a:ext>
                </a:extLst>
              </p:cNvPr>
              <p:cNvSpPr/>
              <p:nvPr/>
            </p:nvSpPr>
            <p:spPr>
              <a:xfrm>
                <a:off x="4486286" y="5868476"/>
                <a:ext cx="35901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DCT matrix,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(a 24x13 matrix)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7B6063-DBE6-AF4B-9F99-C25C88E4D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86" y="5868476"/>
                <a:ext cx="3590182" cy="830997"/>
              </a:xfrm>
              <a:prstGeom prst="rect">
                <a:avLst/>
              </a:prstGeom>
              <a:blipFill>
                <a:blip r:embed="rId5"/>
                <a:stretch>
                  <a:fillRect l="-2465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5028FE5-892F-8F48-AD81-3F04C3D228BC}"/>
                  </a:ext>
                </a:extLst>
              </p:cNvPr>
              <p:cNvSpPr/>
              <p:nvPr/>
            </p:nvSpPr>
            <p:spPr>
              <a:xfrm>
                <a:off x="96153" y="5892286"/>
                <a:ext cx="377502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Log </a:t>
                </a:r>
                <a:r>
                  <a:rPr lang="en-US" sz="2400" dirty="0" err="1"/>
                  <a:t>Filterbank</a:t>
                </a:r>
                <a:r>
                  <a:rPr lang="en-US" sz="2400" dirty="0"/>
                  <a:t> features,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(an NFRAMESx24 matrix)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5028FE5-892F-8F48-AD81-3F04C3D22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3" y="5892286"/>
                <a:ext cx="3775028" cy="830997"/>
              </a:xfrm>
              <a:prstGeom prst="rect">
                <a:avLst/>
              </a:prstGeom>
              <a:blipFill>
                <a:blip r:embed="rId6"/>
                <a:stretch>
                  <a:fillRect l="-2349" t="-303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3CCEE8-CF1A-5246-A9D9-33379888616C}"/>
                  </a:ext>
                </a:extLst>
              </p:cNvPr>
              <p:cNvSpPr/>
              <p:nvPr/>
            </p:nvSpPr>
            <p:spPr>
              <a:xfrm>
                <a:off x="7962910" y="3630085"/>
                <a:ext cx="39176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3CCEE8-CF1A-5246-A9D9-333798886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910" y="3630085"/>
                <a:ext cx="391764" cy="707886"/>
              </a:xfrm>
              <a:prstGeom prst="rect">
                <a:avLst/>
              </a:prstGeom>
              <a:blipFill>
                <a:blip r:embed="rId7"/>
                <a:stretch>
                  <a:fillRect l="-3125" r="-4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2F9DB6B-63EE-A647-9F02-DF4BD943D47A}"/>
                  </a:ext>
                </a:extLst>
              </p:cNvPr>
              <p:cNvSpPr/>
              <p:nvPr/>
            </p:nvSpPr>
            <p:spPr>
              <a:xfrm>
                <a:off x="3800475" y="3539594"/>
                <a:ext cx="39176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2F9DB6B-63EE-A647-9F02-DF4BD943D4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475" y="3539594"/>
                <a:ext cx="391764" cy="707886"/>
              </a:xfrm>
              <a:prstGeom prst="rect">
                <a:avLst/>
              </a:prstGeom>
              <a:blipFill>
                <a:blip r:embed="rId8"/>
                <a:stretch>
                  <a:fillRect l="-9375" r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E28DD07-A4B3-3E40-9B83-765D0034F4B1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/>
        </p:blipFill>
        <p:spPr>
          <a:xfrm>
            <a:off x="8320992" y="2944611"/>
            <a:ext cx="3838575" cy="2895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BE34625-3A90-D746-A6BC-9FF2633A66A1}"/>
                  </a:ext>
                </a:extLst>
              </p:cNvPr>
              <p:cNvSpPr/>
              <p:nvPr/>
            </p:nvSpPr>
            <p:spPr>
              <a:xfrm>
                <a:off x="8320992" y="5901809"/>
                <a:ext cx="377502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MFCC,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(an NFRAMESx13 matrix)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BE34625-3A90-D746-A6BC-9FF2633A6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992" y="5901809"/>
                <a:ext cx="3775028" cy="830997"/>
              </a:xfrm>
              <a:prstGeom prst="rect">
                <a:avLst/>
              </a:prstGeom>
              <a:blipFill>
                <a:blip r:embed="rId10"/>
                <a:stretch>
                  <a:fillRect l="-234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54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8BD333A-242C-6844-A2C7-0576945CBF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43023" y="2638422"/>
            <a:ext cx="4268786" cy="3201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EABE62-B143-F74E-AE58-239E5251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026"/>
          </a:xfrm>
        </p:spPr>
        <p:txBody>
          <a:bodyPr/>
          <a:lstStyle/>
          <a:p>
            <a:r>
              <a:rPr lang="en-US" dirty="0"/>
              <a:t>DCT works like PCA!!  That’s why we use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98BC-3283-784E-A24C-80E007F0F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396996"/>
            <a:ext cx="11895822" cy="1463841"/>
          </a:xfrm>
        </p:spPr>
        <p:txBody>
          <a:bodyPr>
            <a:normAutofit/>
          </a:bodyPr>
          <a:lstStyle/>
          <a:p>
            <a:r>
              <a:rPr lang="en-US" dirty="0" err="1"/>
              <a:t>Filterbank</a:t>
            </a:r>
            <a:r>
              <a:rPr lang="en-US" dirty="0"/>
              <a:t> features (left): neighboring frequency bands are highly correlated.  </a:t>
            </a:r>
          </a:p>
          <a:p>
            <a:r>
              <a:rPr lang="en-US" dirty="0"/>
              <a:t>MFCC (right): different cepstral coefficients are nearly uncorrelated.</a:t>
            </a:r>
          </a:p>
        </p:txBody>
      </p:sp>
      <p:pic>
        <p:nvPicPr>
          <p:cNvPr id="13" name="Picture 12" descr="A picture containing window, photo, station, train&#10;&#10;Description automatically generated">
            <a:extLst>
              <a:ext uri="{FF2B5EF4-FFF2-40B4-BE49-F238E27FC236}">
                <a16:creationId xmlns:a16="http://schemas.microsoft.com/office/drawing/2014/main" id="{08A7DC7B-9539-094D-B95B-BC34AA50AA9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6153" y="2944610"/>
            <a:ext cx="3838575" cy="2713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7B6063-DBE6-AF4B-9F99-C25C88E4D519}"/>
                  </a:ext>
                </a:extLst>
              </p:cNvPr>
              <p:cNvSpPr/>
              <p:nvPr/>
            </p:nvSpPr>
            <p:spPr>
              <a:xfrm>
                <a:off x="4486286" y="5868476"/>
                <a:ext cx="35901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DCT matrix,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(a 24x13 matrix)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7B6063-DBE6-AF4B-9F99-C25C88E4D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86" y="5868476"/>
                <a:ext cx="3590182" cy="830997"/>
              </a:xfrm>
              <a:prstGeom prst="rect">
                <a:avLst/>
              </a:prstGeom>
              <a:blipFill>
                <a:blip r:embed="rId4"/>
                <a:stretch>
                  <a:fillRect l="-2465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5028FE5-892F-8F48-AD81-3F04C3D228BC}"/>
                  </a:ext>
                </a:extLst>
              </p:cNvPr>
              <p:cNvSpPr/>
              <p:nvPr/>
            </p:nvSpPr>
            <p:spPr>
              <a:xfrm>
                <a:off x="96153" y="5892286"/>
                <a:ext cx="377502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Log </a:t>
                </a:r>
                <a:r>
                  <a:rPr lang="en-US" sz="2400" dirty="0" err="1"/>
                  <a:t>Filterbank</a:t>
                </a:r>
                <a:r>
                  <a:rPr lang="en-US" sz="2400" dirty="0"/>
                  <a:t> features,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(an NFRAMESx24 matrix)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5028FE5-892F-8F48-AD81-3F04C3D22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3" y="5892286"/>
                <a:ext cx="3775028" cy="830997"/>
              </a:xfrm>
              <a:prstGeom prst="rect">
                <a:avLst/>
              </a:prstGeom>
              <a:blipFill>
                <a:blip r:embed="rId5"/>
                <a:stretch>
                  <a:fillRect l="-2349" t="-303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3CCEE8-CF1A-5246-A9D9-33379888616C}"/>
                  </a:ext>
                </a:extLst>
              </p:cNvPr>
              <p:cNvSpPr/>
              <p:nvPr/>
            </p:nvSpPr>
            <p:spPr>
              <a:xfrm>
                <a:off x="7962910" y="3630085"/>
                <a:ext cx="39176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3CCEE8-CF1A-5246-A9D9-333798886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910" y="3630085"/>
                <a:ext cx="391764" cy="707886"/>
              </a:xfrm>
              <a:prstGeom prst="rect">
                <a:avLst/>
              </a:prstGeom>
              <a:blipFill>
                <a:blip r:embed="rId6"/>
                <a:stretch>
                  <a:fillRect l="-3125" r="-4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2F9DB6B-63EE-A647-9F02-DF4BD943D47A}"/>
                  </a:ext>
                </a:extLst>
              </p:cNvPr>
              <p:cNvSpPr/>
              <p:nvPr/>
            </p:nvSpPr>
            <p:spPr>
              <a:xfrm>
                <a:off x="3800475" y="3539594"/>
                <a:ext cx="39176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2F9DB6B-63EE-A647-9F02-DF4BD943D4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475" y="3539594"/>
                <a:ext cx="391764" cy="707886"/>
              </a:xfrm>
              <a:prstGeom prst="rect">
                <a:avLst/>
              </a:prstGeom>
              <a:blipFill>
                <a:blip r:embed="rId7"/>
                <a:stretch>
                  <a:fillRect l="-9375" r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E28DD07-A4B3-3E40-9B83-765D0034F4B1}"/>
              </a:ext>
            </a:extLst>
          </p:cNvPr>
          <p:cNvPicPr>
            <a:picLocks/>
          </p:cNvPicPr>
          <p:nvPr/>
        </p:nvPicPr>
        <p:blipFill>
          <a:blip r:embed="rId8"/>
          <a:srcRect/>
          <a:stretch/>
        </p:blipFill>
        <p:spPr>
          <a:xfrm>
            <a:off x="8320992" y="2944611"/>
            <a:ext cx="3838575" cy="2895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BE34625-3A90-D746-A6BC-9FF2633A66A1}"/>
                  </a:ext>
                </a:extLst>
              </p:cNvPr>
              <p:cNvSpPr/>
              <p:nvPr/>
            </p:nvSpPr>
            <p:spPr>
              <a:xfrm>
                <a:off x="8320992" y="5901809"/>
                <a:ext cx="377502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MFCC,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(an NFRAMESx13 matrix)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BE34625-3A90-D746-A6BC-9FF2633A6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992" y="5901809"/>
                <a:ext cx="3775028" cy="830997"/>
              </a:xfrm>
              <a:prstGeom prst="rect">
                <a:avLst/>
              </a:prstGeom>
              <a:blipFill>
                <a:blip r:embed="rId9"/>
                <a:stretch>
                  <a:fillRect l="-234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103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22FF0-3E46-6F48-A203-08F02F57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3F0D-855C-D246-9F63-5464BD628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 things that are done for you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Observations: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mel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-frequency cepstral coefficients = f(MSTFT)</a:t>
            </a:r>
          </a:p>
          <a:p>
            <a:pPr lvl="1"/>
            <a:r>
              <a:rPr lang="en-US" dirty="0"/>
              <a:t>Token to type alignment</a:t>
            </a:r>
          </a:p>
          <a:p>
            <a:r>
              <a:rPr lang="en-US" dirty="0"/>
              <a:t>Gaussian surprisal, a.k.a. information: </a:t>
            </a:r>
            <a:r>
              <a:rPr lang="en-US" dirty="0" err="1"/>
              <a:t>set_surprisal</a:t>
            </a:r>
            <a:endParaRPr lang="en-US" dirty="0"/>
          </a:p>
          <a:p>
            <a:r>
              <a:rPr lang="en-US" dirty="0"/>
              <a:t>Scaled Forward-Backward Algorithm: </a:t>
            </a:r>
            <a:r>
              <a:rPr lang="en-US" dirty="0" err="1"/>
              <a:t>set_alphahat</a:t>
            </a:r>
            <a:r>
              <a:rPr lang="en-US" dirty="0"/>
              <a:t>, </a:t>
            </a:r>
            <a:r>
              <a:rPr lang="en-US" dirty="0" err="1"/>
              <a:t>set_betahat</a:t>
            </a:r>
            <a:endParaRPr lang="en-US" dirty="0"/>
          </a:p>
          <a:p>
            <a:r>
              <a:rPr lang="en-US" dirty="0"/>
              <a:t>E-step: </a:t>
            </a:r>
            <a:r>
              <a:rPr lang="en-US" dirty="0" err="1"/>
              <a:t>set_gamma</a:t>
            </a:r>
            <a:r>
              <a:rPr lang="en-US" dirty="0"/>
              <a:t>, </a:t>
            </a:r>
            <a:r>
              <a:rPr lang="en-US" dirty="0" err="1"/>
              <a:t>set_xi</a:t>
            </a:r>
            <a:endParaRPr lang="en-US" dirty="0"/>
          </a:p>
          <a:p>
            <a:r>
              <a:rPr lang="en-US" dirty="0"/>
              <a:t>M-step: </a:t>
            </a:r>
            <a:r>
              <a:rPr lang="en-US" dirty="0" err="1"/>
              <a:t>set_mu</a:t>
            </a:r>
            <a:r>
              <a:rPr lang="en-US" dirty="0"/>
              <a:t>, </a:t>
            </a:r>
            <a:r>
              <a:rPr lang="en-US" dirty="0" err="1"/>
              <a:t>set_var</a:t>
            </a:r>
            <a:r>
              <a:rPr lang="en-US" dirty="0"/>
              <a:t>, </a:t>
            </a:r>
            <a:r>
              <a:rPr lang="en-US" dirty="0" err="1"/>
              <a:t>set_tpm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97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A48B-D62F-1E42-ADDE-11C57AA7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53"/>
            <a:ext cx="10515600" cy="906463"/>
          </a:xfrm>
        </p:spPr>
        <p:txBody>
          <a:bodyPr/>
          <a:lstStyle/>
          <a:p>
            <a:r>
              <a:rPr lang="en-US" dirty="0"/>
              <a:t>Token-to-type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2B01E-25C6-CA43-976C-9110A6CA2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5508"/>
            <a:ext cx="10515600" cy="2074863"/>
          </a:xfrm>
        </p:spPr>
        <p:txBody>
          <a:bodyPr/>
          <a:lstStyle/>
          <a:p>
            <a:r>
              <a:rPr lang="en-US" dirty="0"/>
              <a:t>We talked about it a great deal in Tuesday’s lecture.</a:t>
            </a:r>
          </a:p>
          <a:p>
            <a:r>
              <a:rPr lang="en-US" dirty="0"/>
              <a:t>Here’s the code that does it:</a:t>
            </a:r>
          </a:p>
          <a:p>
            <a:pPr lvl="1"/>
            <a:r>
              <a:rPr lang="en-US" dirty="0" err="1"/>
              <a:t>self.model</a:t>
            </a:r>
            <a:r>
              <a:rPr lang="en-US" dirty="0"/>
              <a:t>[‘phones’] = ' </a:t>
            </a:r>
            <a:r>
              <a:rPr lang="en-US" dirty="0" err="1"/>
              <a:t>aelmnoruøǁɘɤɨɯɵɹɺɾʉʘʙ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self.tok2type = [ </a:t>
            </a:r>
            <a:r>
              <a:rPr lang="en-US" dirty="0" err="1"/>
              <a:t>str.find</a:t>
            </a:r>
            <a:r>
              <a:rPr lang="en-US" dirty="0"/>
              <a:t>(</a:t>
            </a:r>
            <a:r>
              <a:rPr lang="en-US" dirty="0" err="1"/>
              <a:t>self.model</a:t>
            </a:r>
            <a:r>
              <a:rPr lang="en-US" dirty="0"/>
              <a:t>['phones'],x) for x in </a:t>
            </a:r>
            <a:r>
              <a:rPr lang="en-US" dirty="0" err="1"/>
              <a:t>self.toks</a:t>
            </a:r>
            <a:r>
              <a:rPr lang="en-US" dirty="0"/>
              <a:t> ]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D77FF9-1E12-194E-9F26-46C6B8CEA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8" y="2787648"/>
            <a:ext cx="9245600" cy="3975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A8701A-FE59-4D4D-A8AB-36DF56220A82}"/>
              </a:ext>
            </a:extLst>
          </p:cNvPr>
          <p:cNvSpPr/>
          <p:nvPr/>
        </p:nvSpPr>
        <p:spPr>
          <a:xfrm>
            <a:off x="9347197" y="286817"/>
            <a:ext cx="2597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defines the types (distinct phones that are present in the training data)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5B91B2-DC2E-E44D-98A5-DEE297B88FA4}"/>
                  </a:ext>
                </a:extLst>
              </p:cNvPr>
              <p:cNvSpPr/>
              <p:nvPr/>
            </p:nvSpPr>
            <p:spPr>
              <a:xfrm>
                <a:off x="9642474" y="1910840"/>
                <a:ext cx="259715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This creates an array</a:t>
                </a:r>
              </a:p>
              <a:p>
                <a:r>
                  <a:rPr lang="en-US" dirty="0"/>
                  <a:t>tok2type:tok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type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5B91B2-DC2E-E44D-98A5-DEE297B88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474" y="1910840"/>
                <a:ext cx="2597153" cy="646331"/>
              </a:xfrm>
              <a:prstGeom prst="rect">
                <a:avLst/>
              </a:prstGeom>
              <a:blipFill>
                <a:blip r:embed="rId3"/>
                <a:stretch>
                  <a:fillRect l="-1456" t="-192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38090A6-F8F5-9F41-BBE5-E1AD25D1462A}"/>
              </a:ext>
            </a:extLst>
          </p:cNvPr>
          <p:cNvSpPr/>
          <p:nvPr/>
        </p:nvSpPr>
        <p:spPr>
          <a:xfrm>
            <a:off x="9551983" y="2906203"/>
            <a:ext cx="25971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code cuts out the tok2type array for a particular utterance, u, and then computes: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mu: matrix of mean vectors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var: matrix of variance vectors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A: transition probabilities among the tokens of the utterance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A8B4BF-EDCE-C749-BF47-BDA388CB5A46}"/>
              </a:ext>
            </a:extLst>
          </p:cNvPr>
          <p:cNvCxnSpPr/>
          <p:nvPr/>
        </p:nvCxnSpPr>
        <p:spPr>
          <a:xfrm flipH="1">
            <a:off x="7843838" y="1385888"/>
            <a:ext cx="1503359" cy="65722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A2B14B-556F-4746-8D67-5D5F6A5B17B3}"/>
              </a:ext>
            </a:extLst>
          </p:cNvPr>
          <p:cNvCxnSpPr>
            <a:cxnSpLocks/>
          </p:cNvCxnSpPr>
          <p:nvPr/>
        </p:nvCxnSpPr>
        <p:spPr>
          <a:xfrm flipH="1">
            <a:off x="7958138" y="2184619"/>
            <a:ext cx="1684336" cy="15853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F8F6E7-00BC-DA41-961A-7CC67B736855}"/>
              </a:ext>
            </a:extLst>
          </p:cNvPr>
          <p:cNvCxnSpPr>
            <a:cxnSpLocks/>
          </p:cNvCxnSpPr>
          <p:nvPr/>
        </p:nvCxnSpPr>
        <p:spPr>
          <a:xfrm flipH="1">
            <a:off x="6096000" y="4230688"/>
            <a:ext cx="3455983" cy="48418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3E2D5D1-8BFC-394A-A731-DB77270F48DB}"/>
              </a:ext>
            </a:extLst>
          </p:cNvPr>
          <p:cNvCxnSpPr>
            <a:cxnSpLocks/>
          </p:cNvCxnSpPr>
          <p:nvPr/>
        </p:nvCxnSpPr>
        <p:spPr>
          <a:xfrm flipH="1">
            <a:off x="6757989" y="4787901"/>
            <a:ext cx="2793994" cy="48418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45017B7-6F31-7B47-A63E-B5E0F75B9E8A}"/>
              </a:ext>
            </a:extLst>
          </p:cNvPr>
          <p:cNvCxnSpPr>
            <a:cxnSpLocks/>
          </p:cNvCxnSpPr>
          <p:nvPr/>
        </p:nvCxnSpPr>
        <p:spPr>
          <a:xfrm flipH="1">
            <a:off x="8415338" y="5345114"/>
            <a:ext cx="1136645" cy="44132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BCBA021-884B-D04E-8694-204307669EA9}"/>
              </a:ext>
            </a:extLst>
          </p:cNvPr>
          <p:cNvCxnSpPr>
            <a:cxnSpLocks/>
          </p:cNvCxnSpPr>
          <p:nvPr/>
        </p:nvCxnSpPr>
        <p:spPr>
          <a:xfrm flipH="1">
            <a:off x="5657850" y="3429000"/>
            <a:ext cx="3984624" cy="7000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90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22FF0-3E46-6F48-A203-08F02F57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3F0D-855C-D246-9F63-5464BD628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 things that are done for you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Observations: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mel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-frequency cepstral coefficients = f(MSTFT)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Token to type alignment</a:t>
            </a:r>
          </a:p>
          <a:p>
            <a:r>
              <a:rPr lang="en-US" dirty="0"/>
              <a:t>Gaussian surprisal, a.k.a. information: </a:t>
            </a:r>
            <a:r>
              <a:rPr lang="en-US" dirty="0" err="1"/>
              <a:t>set_surprisal</a:t>
            </a:r>
            <a:endParaRPr lang="en-US" dirty="0"/>
          </a:p>
          <a:p>
            <a:r>
              <a:rPr lang="en-US" dirty="0"/>
              <a:t>Scaled Forward-Backward Algorithm: </a:t>
            </a:r>
            <a:r>
              <a:rPr lang="en-US" dirty="0" err="1"/>
              <a:t>set_alphahat</a:t>
            </a:r>
            <a:r>
              <a:rPr lang="en-US" dirty="0"/>
              <a:t>, </a:t>
            </a:r>
            <a:r>
              <a:rPr lang="en-US" dirty="0" err="1"/>
              <a:t>set_betahat</a:t>
            </a:r>
            <a:endParaRPr lang="en-US" dirty="0"/>
          </a:p>
          <a:p>
            <a:r>
              <a:rPr lang="en-US" dirty="0"/>
              <a:t>E-step: </a:t>
            </a:r>
            <a:r>
              <a:rPr lang="en-US" dirty="0" err="1"/>
              <a:t>set_gamma</a:t>
            </a:r>
            <a:r>
              <a:rPr lang="en-US" dirty="0"/>
              <a:t>, </a:t>
            </a:r>
            <a:r>
              <a:rPr lang="en-US" dirty="0" err="1"/>
              <a:t>set_xi</a:t>
            </a:r>
            <a:endParaRPr lang="en-US" dirty="0"/>
          </a:p>
          <a:p>
            <a:r>
              <a:rPr lang="en-US" dirty="0"/>
              <a:t>M-step: </a:t>
            </a:r>
            <a:r>
              <a:rPr lang="en-US" dirty="0" err="1"/>
              <a:t>set_mu</a:t>
            </a:r>
            <a:r>
              <a:rPr lang="en-US" dirty="0"/>
              <a:t>, </a:t>
            </a:r>
            <a:r>
              <a:rPr lang="en-US" dirty="0" err="1"/>
              <a:t>set_var</a:t>
            </a:r>
            <a:r>
              <a:rPr lang="en-US" dirty="0"/>
              <a:t>, </a:t>
            </a:r>
            <a:r>
              <a:rPr lang="en-US" dirty="0" err="1"/>
              <a:t>set_tpm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32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2F9C-3393-EE4A-A7A1-45A831AA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events: Diagonal covariance Gaussian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94B4E13-44C9-F24E-B399-8C4EE4CEF6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5301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D-dimensional observation vector, and the observation dimensions are uncorrelated (e.g., MFCC).  Then we can write the Gaussian pdf as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94B4E13-44C9-F24E-B399-8C4EE4CEF6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530146"/>
              </a:xfrm>
              <a:blipFill>
                <a:blip r:embed="rId2"/>
                <a:stretch>
                  <a:fillRect l="-1086" t="-4676" r="-1689" b="-43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F9F159A-F37C-3A45-A079-39E2D5176153}"/>
                  </a:ext>
                </a:extLst>
              </p:cNvPr>
              <p:cNvSpPr/>
              <p:nvPr/>
            </p:nvSpPr>
            <p:spPr>
              <a:xfrm>
                <a:off x="2162496" y="5690650"/>
                <a:ext cx="3027021" cy="670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Complexity of inverting a </a:t>
                </a:r>
                <a:r>
                  <a:rPr lang="en-US" dirty="0" err="1"/>
                  <a:t>DxD</a:t>
                </a:r>
                <a:r>
                  <a:rPr lang="en-US" dirty="0"/>
                  <a:t> matrix: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F9F159A-F37C-3A45-A079-39E2D51761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496" y="5690650"/>
                <a:ext cx="3027021" cy="670312"/>
              </a:xfrm>
              <a:prstGeom prst="rect">
                <a:avLst/>
              </a:prstGeom>
              <a:blipFill>
                <a:blip r:embed="rId3"/>
                <a:stretch>
                  <a:fillRect l="-1250" t="-3704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8C9FB7-BEFD-5A44-9DA3-61051EBF4BDA}"/>
                  </a:ext>
                </a:extLst>
              </p:cNvPr>
              <p:cNvSpPr/>
              <p:nvPr/>
            </p:nvSpPr>
            <p:spPr>
              <a:xfrm>
                <a:off x="7777538" y="5474916"/>
                <a:ext cx="302702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One scalar operation for each of the D dimensions: Complexity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8C9FB7-BEFD-5A44-9DA3-61051EBF4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538" y="5474916"/>
                <a:ext cx="3027021" cy="923330"/>
              </a:xfrm>
              <a:prstGeom prst="rect">
                <a:avLst/>
              </a:prstGeom>
              <a:blipFill>
                <a:blip r:embed="rId4"/>
                <a:stretch>
                  <a:fillRect l="-1674" t="-1351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82FC62-2E1F-3F42-98AC-CE8E2D42B67E}"/>
              </a:ext>
            </a:extLst>
          </p:cNvPr>
          <p:cNvCxnSpPr>
            <a:cxnSpLocks/>
          </p:cNvCxnSpPr>
          <p:nvPr/>
        </p:nvCxnSpPr>
        <p:spPr>
          <a:xfrm flipV="1">
            <a:off x="4085113" y="4215740"/>
            <a:ext cx="1425038" cy="14749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DE51A6-8D9B-5340-A87F-42EC3DBE513E}"/>
              </a:ext>
            </a:extLst>
          </p:cNvPr>
          <p:cNvCxnSpPr>
            <a:cxnSpLocks/>
          </p:cNvCxnSpPr>
          <p:nvPr/>
        </p:nvCxnSpPr>
        <p:spPr>
          <a:xfrm flipV="1">
            <a:off x="8645237" y="4298868"/>
            <a:ext cx="1187532" cy="127066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670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EC0C-4FE3-0E40-B10B-BA49A291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Claude Shannon, “A Mathematical Theory of Communication,” 1948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443562-15A8-CE47-87E8-E4BC452E42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1. An event is informative if it is unexpected.  The information content of an event, e, must be </a:t>
                </a:r>
                <a:r>
                  <a:rPr lang="en-US" b="1" u="sng" dirty="0"/>
                  <a:t>some (as yet unknown) monotonically decreasing function, f(), of its probability: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2. The information provided by two independent events,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is the </a:t>
                </a:r>
                <a:r>
                  <a:rPr lang="en-US" b="1" u="sng" dirty="0"/>
                  <a:t>sum of the information provided by each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only one function, f(), that satisfies both of these criteria: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443562-15A8-CE47-87E8-E4BC452E42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603" t="-2997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547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EC0C-4FE3-0E40-B10B-BA49A291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Surprisal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443562-15A8-CE47-87E8-E4BC452E42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“information” provided by observation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 the word “information” has been used for so many purposes that we hesitate to stick with it.  There is a more technical-sounding word that is used only for this purpose: “surprisal.”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is the “surprisal” of observation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dirty="0"/>
                  <a:t>, because it measures the degree to which we are surprised to observe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dirty="0"/>
                  <a:t>. 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dirty="0"/>
                  <a:t> is very likely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 then we are not surprised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dirty="0"/>
                  <a:t> is very unlikely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), then we are very surprised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443562-15A8-CE47-87E8-E4BC452E42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86" t="-4360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19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22FF0-3E46-6F48-A203-08F02F57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3F0D-855C-D246-9F63-5464BD628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things that are done for you</a:t>
            </a:r>
          </a:p>
          <a:p>
            <a:pPr lvl="1"/>
            <a:r>
              <a:rPr lang="en-US" dirty="0"/>
              <a:t>Observations: </a:t>
            </a:r>
            <a:r>
              <a:rPr lang="en-US" dirty="0" err="1"/>
              <a:t>mel</a:t>
            </a:r>
            <a:r>
              <a:rPr lang="en-US" dirty="0"/>
              <a:t>-frequency cepstral coefficients (MFCC)</a:t>
            </a:r>
          </a:p>
          <a:p>
            <a:pPr lvl="1"/>
            <a:r>
              <a:rPr lang="en-US" dirty="0"/>
              <a:t>Token to type alignment</a:t>
            </a:r>
          </a:p>
          <a:p>
            <a:r>
              <a:rPr lang="en-US" dirty="0"/>
              <a:t>Gaussian surprisal: </a:t>
            </a:r>
            <a:r>
              <a:rPr lang="en-US" dirty="0" err="1"/>
              <a:t>set_surprisal</a:t>
            </a:r>
            <a:endParaRPr lang="en-US" dirty="0"/>
          </a:p>
          <a:p>
            <a:r>
              <a:rPr lang="en-US" dirty="0"/>
              <a:t>Scaled Forward-Backward Algorithm: </a:t>
            </a:r>
            <a:r>
              <a:rPr lang="en-US" dirty="0" err="1"/>
              <a:t>set_alphahat</a:t>
            </a:r>
            <a:r>
              <a:rPr lang="en-US" dirty="0"/>
              <a:t>, </a:t>
            </a:r>
            <a:r>
              <a:rPr lang="en-US" dirty="0" err="1"/>
              <a:t>set_betahat</a:t>
            </a:r>
            <a:endParaRPr lang="en-US" dirty="0"/>
          </a:p>
          <a:p>
            <a:r>
              <a:rPr lang="en-US" dirty="0"/>
              <a:t>E-step: </a:t>
            </a:r>
            <a:r>
              <a:rPr lang="en-US" dirty="0" err="1"/>
              <a:t>set_gamma</a:t>
            </a:r>
            <a:r>
              <a:rPr lang="en-US" dirty="0"/>
              <a:t>, </a:t>
            </a:r>
            <a:r>
              <a:rPr lang="en-US" dirty="0" err="1"/>
              <a:t>set_xi</a:t>
            </a:r>
            <a:endParaRPr lang="en-US" dirty="0"/>
          </a:p>
          <a:p>
            <a:r>
              <a:rPr lang="en-US" dirty="0"/>
              <a:t>M-step: </a:t>
            </a:r>
            <a:r>
              <a:rPr lang="en-US" dirty="0" err="1"/>
              <a:t>set_mu</a:t>
            </a:r>
            <a:r>
              <a:rPr lang="en-US" dirty="0"/>
              <a:t>, </a:t>
            </a:r>
            <a:r>
              <a:rPr lang="en-US" dirty="0" err="1"/>
              <a:t>set_var</a:t>
            </a:r>
            <a:r>
              <a:rPr lang="en-US" dirty="0"/>
              <a:t>, </a:t>
            </a:r>
            <a:r>
              <a:rPr lang="en-US" dirty="0" err="1"/>
              <a:t>set_tpm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04E2-2C55-3145-94D6-EC1FF5349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5" y="-264266"/>
            <a:ext cx="11785265" cy="1325563"/>
          </a:xfrm>
        </p:spPr>
        <p:txBody>
          <a:bodyPr>
            <a:normAutofit/>
          </a:bodyPr>
          <a:lstStyle/>
          <a:p>
            <a:r>
              <a:rPr lang="en-US" sz="3600" u="sng" dirty="0"/>
              <a:t>Gaussian is computationally efficient, but numerically AWFUL!!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620F81-C72C-0D4D-BF29-0E24DA7E0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0487" y="837459"/>
            <a:ext cx="9118600" cy="39243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D6C499-26AC-7C44-AD01-8ACE10E7D066}"/>
              </a:ext>
            </a:extLst>
          </p:cNvPr>
          <p:cNvSpPr/>
          <p:nvPr/>
        </p:nvSpPr>
        <p:spPr>
          <a:xfrm>
            <a:off x="74497" y="999891"/>
            <a:ext cx="2350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10d observation vector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DEC78A-A5CC-8540-9967-12490EC78AA6}"/>
              </a:ext>
            </a:extLst>
          </p:cNvPr>
          <p:cNvSpPr/>
          <p:nvPr/>
        </p:nvSpPr>
        <p:spPr>
          <a:xfrm>
            <a:off x="72518" y="1651055"/>
            <a:ext cx="2094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Gaussian probability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A986C0-C02E-734B-8251-2DB570681FFB}"/>
              </a:ext>
            </a:extLst>
          </p:cNvPr>
          <p:cNvSpPr/>
          <p:nvPr/>
        </p:nvSpPr>
        <p:spPr>
          <a:xfrm>
            <a:off x="143771" y="2280446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Surprisal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CDDB8B-72A9-104A-AB6A-8224D4DF49E3}"/>
              </a:ext>
            </a:extLst>
          </p:cNvPr>
          <p:cNvSpPr/>
          <p:nvPr/>
        </p:nvSpPr>
        <p:spPr>
          <a:xfrm>
            <a:off x="2884987" y="4784159"/>
            <a:ext cx="25703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Observations: reasonable</a:t>
            </a:r>
          </a:p>
          <a:p>
            <a:r>
              <a:rPr lang="en-US" dirty="0"/>
              <a:t>numbers, easy to work</a:t>
            </a:r>
          </a:p>
          <a:p>
            <a:r>
              <a:rPr lang="en-US" dirty="0"/>
              <a:t>with in floating point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0A093C-101D-BB49-8F6D-2C752092B6CC}"/>
              </a:ext>
            </a:extLst>
          </p:cNvPr>
          <p:cNvSpPr/>
          <p:nvPr/>
        </p:nvSpPr>
        <p:spPr>
          <a:xfrm>
            <a:off x="6160595" y="4639676"/>
            <a:ext cx="25212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Probability densities: </a:t>
            </a:r>
          </a:p>
          <a:p>
            <a:r>
              <a:rPr lang="en-US" b="1" u="sng" dirty="0"/>
              <a:t>Unreasonable numbers</a:t>
            </a:r>
            <a:r>
              <a:rPr lang="en-US" dirty="0"/>
              <a:t>, </a:t>
            </a:r>
          </a:p>
          <a:p>
            <a:r>
              <a:rPr lang="en-US" dirty="0"/>
              <a:t>very hard to work</a:t>
            </a:r>
          </a:p>
          <a:p>
            <a:r>
              <a:rPr lang="en-US" dirty="0"/>
              <a:t>with in floating point!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CB5E48-969B-EA4E-9DED-BF6FC1015EA1}"/>
              </a:ext>
            </a:extLst>
          </p:cNvPr>
          <p:cNvSpPr/>
          <p:nvPr/>
        </p:nvSpPr>
        <p:spPr>
          <a:xfrm>
            <a:off x="9129420" y="4746555"/>
            <a:ext cx="23137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Surprisal: reasonable</a:t>
            </a:r>
          </a:p>
          <a:p>
            <a:r>
              <a:rPr lang="en-US" dirty="0"/>
              <a:t>numbers, easy to work</a:t>
            </a:r>
          </a:p>
          <a:p>
            <a:r>
              <a:rPr lang="en-US" dirty="0"/>
              <a:t>with in floating point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5A8F04-33D3-9544-896A-D8DDC3283ABE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425397" y="1184557"/>
            <a:ext cx="1208452" cy="5848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DD7888-659E-164B-86EF-2DAF8713D68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167450" y="1835721"/>
            <a:ext cx="1466399" cy="9995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6EB23A-C1ED-F543-94E9-9C5295781F2C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1144366" y="2137560"/>
            <a:ext cx="2489483" cy="32755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C0C76AC-E22B-4740-A5E7-CEBD25EDFEC1}"/>
              </a:ext>
            </a:extLst>
          </p:cNvPr>
          <p:cNvCxnSpPr>
            <a:cxnSpLocks/>
          </p:cNvCxnSpPr>
          <p:nvPr/>
        </p:nvCxnSpPr>
        <p:spPr>
          <a:xfrm flipV="1">
            <a:off x="3871357" y="4488874"/>
            <a:ext cx="273131" cy="38001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4739D0-5E3B-E14A-A9A0-37A0BD617872}"/>
              </a:ext>
            </a:extLst>
          </p:cNvPr>
          <p:cNvCxnSpPr>
            <a:cxnSpLocks/>
          </p:cNvCxnSpPr>
          <p:nvPr/>
        </p:nvCxnSpPr>
        <p:spPr>
          <a:xfrm flipH="1" flipV="1">
            <a:off x="7267699" y="4488874"/>
            <a:ext cx="1" cy="29528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59C19FD-A836-5647-9C9F-6FABF863BC78}"/>
              </a:ext>
            </a:extLst>
          </p:cNvPr>
          <p:cNvCxnSpPr>
            <a:cxnSpLocks/>
          </p:cNvCxnSpPr>
          <p:nvPr/>
        </p:nvCxnSpPr>
        <p:spPr>
          <a:xfrm flipH="1" flipV="1">
            <a:off x="10151423" y="4522522"/>
            <a:ext cx="1" cy="29528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1A00240C-C507-1542-8DC9-3EF9B8B6C915}"/>
              </a:ext>
            </a:extLst>
          </p:cNvPr>
          <p:cNvSpPr txBox="1">
            <a:spLocks/>
          </p:cNvSpPr>
          <p:nvPr/>
        </p:nvSpPr>
        <p:spPr>
          <a:xfrm>
            <a:off x="159326" y="5612033"/>
            <a:ext cx="118497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FF0000"/>
                </a:solidFill>
              </a:rPr>
              <a:t>WARNING: Don’t calculate surprisal using the method on this slide!!!  </a:t>
            </a:r>
          </a:p>
          <a:p>
            <a:r>
              <a:rPr lang="en-US" sz="2800" b="1" u="sng" dirty="0">
                <a:solidFill>
                  <a:srgbClr val="FF0000"/>
                </a:solidFill>
              </a:rPr>
              <a:t>Use the method on the next slide!!!</a:t>
            </a:r>
          </a:p>
        </p:txBody>
      </p:sp>
    </p:spTree>
    <p:extLst>
      <p:ext uri="{BB962C8B-B14F-4D97-AF65-F5344CB8AC3E}">
        <p14:creationId xmlns:p14="http://schemas.microsoft.com/office/powerpoint/2010/main" val="590668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2F9C-3393-EE4A-A7A1-45A831AA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calculate surprisal without calculating probability first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94B4E13-44C9-F24E-B399-8C4EE4CEF6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245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rad>
                                </m:den>
                              </m:f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𝑜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94B4E13-44C9-F24E-B399-8C4EE4CEF6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24557"/>
              </a:xfrm>
              <a:blipFill>
                <a:blip r:embed="rId2"/>
                <a:stretch>
                  <a:fillRect t="-26842" b="-2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40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A725-13CB-E74E-B0A9-7B6705A1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661"/>
            <a:ext cx="10515600" cy="1325563"/>
          </a:xfrm>
        </p:spPr>
        <p:txBody>
          <a:bodyPr/>
          <a:lstStyle/>
          <a:p>
            <a:r>
              <a:rPr lang="en-US" dirty="0"/>
              <a:t>MP5 walkthrough: what surprisal looks like</a:t>
            </a:r>
            <a:br>
              <a:rPr lang="en-US" dirty="0"/>
            </a:br>
            <a:r>
              <a:rPr lang="en-US" dirty="0"/>
              <a:t>(after 1 epoch of training)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BBBA22-7216-3343-BFEF-103E53D58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649644" y="1271588"/>
            <a:ext cx="7448549" cy="5586412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BF1CE0-3F56-4642-956A-C6725AC813AC}"/>
              </a:ext>
            </a:extLst>
          </p:cNvPr>
          <p:cNvSpPr txBox="1">
            <a:spLocks/>
          </p:cNvSpPr>
          <p:nvPr/>
        </p:nvSpPr>
        <p:spPr>
          <a:xfrm>
            <a:off x="249820" y="1825625"/>
            <a:ext cx="49278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Dark blue: small surprise</a:t>
            </a:r>
          </a:p>
          <a:p>
            <a:pPr lvl="1"/>
            <a:r>
              <a:rPr lang="en-US" dirty="0"/>
              <a:t>Silence model during silences: zero surprise</a:t>
            </a:r>
          </a:p>
          <a:p>
            <a:pPr lvl="1"/>
            <a:r>
              <a:rPr lang="en-US" dirty="0"/>
              <a:t>Vowel model during vowels: zero surprise</a:t>
            </a:r>
          </a:p>
          <a:p>
            <a:r>
              <a:rPr lang="en-US" dirty="0"/>
              <a:t>Bright green: large surprise</a:t>
            </a:r>
          </a:p>
          <a:p>
            <a:pPr lvl="1"/>
            <a:r>
              <a:rPr lang="en-US" dirty="0"/>
              <a:t>Vowel model during silences: high surprise</a:t>
            </a:r>
          </a:p>
          <a:p>
            <a:pPr lvl="1"/>
            <a:r>
              <a:rPr lang="en-US" dirty="0"/>
              <a:t>Silence model during vowels: high surprise</a:t>
            </a:r>
          </a:p>
        </p:txBody>
      </p:sp>
    </p:spTree>
    <p:extLst>
      <p:ext uri="{BB962C8B-B14F-4D97-AF65-F5344CB8AC3E}">
        <p14:creationId xmlns:p14="http://schemas.microsoft.com/office/powerpoint/2010/main" val="85918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22FF0-3E46-6F48-A203-08F02F57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3F0D-855C-D246-9F63-5464BD628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 things that are done for you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Observations: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mel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-frequency cepstral coefficients = f(MSTFT)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Token to type alignment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Gaussian surprisal, a.k.a. information: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set_surprisal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Scaled Forward-Backward Algorithm: </a:t>
            </a:r>
            <a:r>
              <a:rPr lang="en-US" dirty="0" err="1"/>
              <a:t>set_alphahat</a:t>
            </a:r>
            <a:r>
              <a:rPr lang="en-US" dirty="0"/>
              <a:t>, </a:t>
            </a:r>
            <a:r>
              <a:rPr lang="en-US" dirty="0" err="1"/>
              <a:t>set_betahat</a:t>
            </a:r>
            <a:endParaRPr lang="en-US" dirty="0"/>
          </a:p>
          <a:p>
            <a:r>
              <a:rPr lang="en-US" dirty="0"/>
              <a:t>E-step: </a:t>
            </a:r>
            <a:r>
              <a:rPr lang="en-US" dirty="0" err="1"/>
              <a:t>set_gamma</a:t>
            </a:r>
            <a:r>
              <a:rPr lang="en-US" dirty="0"/>
              <a:t>, </a:t>
            </a:r>
            <a:r>
              <a:rPr lang="en-US" dirty="0" err="1"/>
              <a:t>set_xi</a:t>
            </a:r>
            <a:endParaRPr lang="en-US" dirty="0"/>
          </a:p>
          <a:p>
            <a:r>
              <a:rPr lang="en-US" dirty="0"/>
              <a:t>M-step: </a:t>
            </a:r>
            <a:r>
              <a:rPr lang="en-US" dirty="0" err="1"/>
              <a:t>set_mu</a:t>
            </a:r>
            <a:r>
              <a:rPr lang="en-US" dirty="0"/>
              <a:t>, </a:t>
            </a:r>
            <a:r>
              <a:rPr lang="en-US" dirty="0" err="1"/>
              <a:t>set_var</a:t>
            </a:r>
            <a:r>
              <a:rPr lang="en-US" dirty="0"/>
              <a:t>, </a:t>
            </a:r>
            <a:r>
              <a:rPr lang="en-US" dirty="0" err="1"/>
              <a:t>set_tpm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59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BC102-89F1-3147-80FB-BA3ABD50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Forward-Backward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D802F4-5CBB-F94F-8FBD-BC4C09DC4F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D802F4-5CBB-F94F-8FBD-BC4C09DC4F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2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79B6152-2691-964F-8207-02FAE2CBC522}"/>
              </a:ext>
            </a:extLst>
          </p:cNvPr>
          <p:cNvSpPr/>
          <p:nvPr/>
        </p:nvSpPr>
        <p:spPr>
          <a:xfrm>
            <a:off x="4745451" y="4233937"/>
            <a:ext cx="4816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Oh NO!  The very small number came back again!</a:t>
            </a:r>
          </a:p>
        </p:txBody>
      </p:sp>
    </p:spTree>
    <p:extLst>
      <p:ext uri="{BB962C8B-B14F-4D97-AF65-F5344CB8AC3E}">
        <p14:creationId xmlns:p14="http://schemas.microsoft.com/office/powerpoint/2010/main" val="3305929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3C45-5300-6944-B484-8828285D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Scaled Forward-Backward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63A403-AF93-4746-A78E-A15183102C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key idea: define a scaled alpha probability, </a:t>
                </a:r>
                <a:r>
                  <a:rPr lang="en-US" dirty="0" err="1"/>
                  <a:t>alphahat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),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We can compute </a:t>
                </a:r>
                <a:r>
                  <a:rPr lang="en-US" dirty="0" err="1"/>
                  <a:t>alphahat</a:t>
                </a:r>
                <a:r>
                  <a:rPr lang="en-US" dirty="0"/>
                  <a:t> simply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𝑜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63A403-AF93-4746-A78E-A15183102C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205" b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695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3C45-5300-6944-B484-8828285D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Scaled Forward-Backward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63A403-AF93-4746-A78E-A15183102C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Similarlym define a scaled </a:t>
                </a:r>
                <a:r>
                  <a:rPr lang="en-US" dirty="0" err="1"/>
                  <a:t>betahat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),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We can compute </a:t>
                </a:r>
                <a:r>
                  <a:rPr lang="en-US" dirty="0" err="1"/>
                  <a:t>betahat</a:t>
                </a:r>
                <a:r>
                  <a:rPr lang="en-US" dirty="0"/>
                  <a:t> simply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𝑜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63A403-AF93-4746-A78E-A15183102C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3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833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E028-AA5B-E74E-81E9-384A823D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MP5 Walkthrough: What </a:t>
            </a:r>
            <a:r>
              <a:rPr lang="en-US" dirty="0" err="1"/>
              <a:t>alphahat</a:t>
            </a:r>
            <a:r>
              <a:rPr lang="en-US" dirty="0"/>
              <a:t> and </a:t>
            </a:r>
            <a:r>
              <a:rPr lang="en-US" dirty="0" err="1"/>
              <a:t>betahat</a:t>
            </a:r>
            <a:r>
              <a:rPr lang="en-US" dirty="0"/>
              <a:t> look like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160B86-ABBA-1C46-8A8D-17F32A8C3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-1" y="1585913"/>
            <a:ext cx="6542622" cy="4906967"/>
          </a:xfr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58939726-13BB-7149-8C02-D37E58F10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904" y="1585908"/>
            <a:ext cx="6542623" cy="49069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7FD721-39BF-A141-94E1-F8A817102643}"/>
              </a:ext>
            </a:extLst>
          </p:cNvPr>
          <p:cNvSpPr/>
          <p:nvPr/>
        </p:nvSpPr>
        <p:spPr>
          <a:xfrm>
            <a:off x="10101263" y="1871663"/>
            <a:ext cx="285750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38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76084-4300-774F-AA21-334D7BF3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scaling work?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952511-62FE-014C-BD79-71B16E524C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13748"/>
                <a:ext cx="10515600" cy="49076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Notice that the denominator is independent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  So the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a scaling factor (let’s call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that doesn’t depend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=…=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Likewise, the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is some other scaling factor (let’s call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that doesn’t depend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=…=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952511-62FE-014C-BD79-71B16E524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13748"/>
                <a:ext cx="10515600" cy="4907686"/>
              </a:xfrm>
              <a:blipFill>
                <a:blip r:embed="rId2"/>
                <a:stretch>
                  <a:fillRect l="-1086" t="-5685" r="-1327" b="-4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484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76084-4300-774F-AA21-334D7BF3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scaling work?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952511-62FE-014C-BD79-71B16E524C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13748"/>
                <a:ext cx="10515600" cy="49076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 we can calculate gamma as: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  <m:nary>
                                <m:naryPr>
                                  <m:chr m:val="∏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  <m:nary>
                                <m:naryPr>
                                  <m:chr m:val="∏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other words, the scaling (of the scaled forward-backward algorithm) has no effect at all on the calculation of gamma and xi!!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952511-62FE-014C-BD79-71B16E524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13748"/>
                <a:ext cx="10515600" cy="4907686"/>
              </a:xfrm>
              <a:blipFill>
                <a:blip r:embed="rId2"/>
                <a:stretch>
                  <a:fillRect l="-1086" t="-2067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01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ABE62-B143-F74E-AE58-239E5251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Done for you: Mel Frequency Cepstral Coefficients (MFCC)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998BC-3283-784E-A24C-80E007F0FC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763992" cy="475330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What you need to know: </a:t>
                </a:r>
              </a:p>
              <a:p>
                <a:r>
                  <a:rPr lang="en-US" dirty="0"/>
                  <a:t>MFCC is a </a:t>
                </a:r>
                <a:r>
                  <a:rPr lang="en-US" b="1" u="sng" dirty="0"/>
                  <a:t>low-dimensional vector</a:t>
                </a:r>
                <a:r>
                  <a:rPr lang="en-US" dirty="0"/>
                  <a:t> (13 dimensions) that keeps most of the speech-relevant information from the MSTFT (</a:t>
                </a:r>
                <a:r>
                  <a:rPr lang="en-US" b="1" u="sng" dirty="0"/>
                  <a:t>magnitude short-time Fourier transform</a:t>
                </a:r>
                <a:r>
                  <a:rPr lang="en-US" dirty="0"/>
                  <a:t>, 257 dimensions).  </a:t>
                </a:r>
              </a:p>
              <a:p>
                <a:pPr marL="0" indent="0">
                  <a:buNone/>
                </a:pPr>
                <a:r>
                  <a:rPr lang="en-US" dirty="0"/>
                  <a:t>What you don’t need to know, but here’s the information in case you’re interested: </a:t>
                </a:r>
                <a:r>
                  <a:rPr lang="en-US" b="1" u="sng" dirty="0"/>
                  <a:t>How it’s done</a:t>
                </a:r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Compute the MSTFT,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Modify the frequency scale (human perception of pitch).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Take the logarithm (human perception of loudness).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Take the DCT (approximately decorrelates the features).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998BC-3283-784E-A24C-80E007F0F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763992" cy="4753305"/>
              </a:xfrm>
              <a:blipFill>
                <a:blip r:embed="rId2"/>
                <a:stretch>
                  <a:fillRect l="-1060" t="-3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261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22FF0-3E46-6F48-A203-08F02F57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3F0D-855C-D246-9F63-5464BD628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 things that are done for you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Observations: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mel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-frequency cepstral coefficients = f(MSTFT)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Token to type alignment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Gaussian surprisal, a.k.a. information: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set_surprisal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Scaled Forward-Backward Algorithm: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set_alphahat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set_betahat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E-step: </a:t>
            </a:r>
            <a:r>
              <a:rPr lang="en-US" dirty="0" err="1"/>
              <a:t>set_gamma</a:t>
            </a:r>
            <a:r>
              <a:rPr lang="en-US" dirty="0"/>
              <a:t>, </a:t>
            </a:r>
            <a:r>
              <a:rPr lang="en-US" dirty="0" err="1"/>
              <a:t>set_xi</a:t>
            </a:r>
            <a:endParaRPr lang="en-US" dirty="0"/>
          </a:p>
          <a:p>
            <a:r>
              <a:rPr lang="en-US" dirty="0"/>
              <a:t>M-step: </a:t>
            </a:r>
            <a:r>
              <a:rPr lang="en-US" dirty="0" err="1"/>
              <a:t>set_mu</a:t>
            </a:r>
            <a:r>
              <a:rPr lang="en-US" dirty="0"/>
              <a:t>, </a:t>
            </a:r>
            <a:r>
              <a:rPr lang="en-US" dirty="0" err="1"/>
              <a:t>set_var</a:t>
            </a:r>
            <a:r>
              <a:rPr lang="en-US" dirty="0"/>
              <a:t>, </a:t>
            </a:r>
            <a:r>
              <a:rPr lang="en-US" dirty="0" err="1"/>
              <a:t>set_tpm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36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76084-4300-774F-AA21-334D7BF3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E-Step: </a:t>
            </a:r>
            <a:r>
              <a:rPr lang="en-US" dirty="0" err="1"/>
              <a:t>set_gamma</a:t>
            </a:r>
            <a:r>
              <a:rPr lang="en-US" dirty="0"/>
              <a:t>, </a:t>
            </a:r>
            <a:r>
              <a:rPr lang="en-US" dirty="0" err="1"/>
              <a:t>set_xi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952511-62FE-014C-BD79-71B16E524C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13748"/>
                <a:ext cx="10515600" cy="49076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other words, the scaling (of the scaled forward-backward algorithm) has no effect at all on the calculation of gamma and xi!!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𝑘𝑙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𝑜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952511-62FE-014C-BD79-71B16E524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13748"/>
                <a:ext cx="10515600" cy="4907686"/>
              </a:xfrm>
              <a:blipFill>
                <a:blip r:embed="rId2"/>
                <a:stretch>
                  <a:fillRect l="-1086" t="-2067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381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E028-AA5B-E74E-81E9-384A823D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MP5 Walkthrough: What gamma and xi look like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160B86-ABBA-1C46-8A8D-17F32A8C3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-1" y="1585913"/>
            <a:ext cx="6542622" cy="490696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939726-13BB-7149-8C02-D37E58F100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58904" y="1585908"/>
            <a:ext cx="6542622" cy="490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0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22FF0-3E46-6F48-A203-08F02F57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3F0D-855C-D246-9F63-5464BD628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 things that are done for you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Observations: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mel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-frequency cepstral coefficients = f(MSTFT)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Token to type alignment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Gaussian surprisal, a.k.a. information: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set_surprisal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Scaled Forward-Backward Algorithm: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set_alphahat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set_betahat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E-step: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set_gamma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set_xi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M-step: </a:t>
            </a:r>
            <a:r>
              <a:rPr lang="en-US" dirty="0" err="1"/>
              <a:t>set_mu</a:t>
            </a:r>
            <a:r>
              <a:rPr lang="en-US" dirty="0"/>
              <a:t>, </a:t>
            </a:r>
            <a:r>
              <a:rPr lang="en-US" dirty="0" err="1"/>
              <a:t>set_var</a:t>
            </a:r>
            <a:r>
              <a:rPr lang="en-US" dirty="0"/>
              <a:t>, </a:t>
            </a:r>
            <a:r>
              <a:rPr lang="en-US" dirty="0" err="1"/>
              <a:t>set_tpm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16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76084-4300-774F-AA21-334D7BF3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M-Step: </a:t>
            </a:r>
            <a:r>
              <a:rPr lang="en-US" dirty="0" err="1"/>
              <a:t>set_mu</a:t>
            </a:r>
            <a:r>
              <a:rPr lang="en-US" dirty="0"/>
              <a:t>, </a:t>
            </a:r>
            <a:r>
              <a:rPr lang="en-US" dirty="0" err="1"/>
              <a:t>set_var</a:t>
            </a:r>
            <a:r>
              <a:rPr lang="en-US" dirty="0"/>
              <a:t>, </a:t>
            </a:r>
            <a:r>
              <a:rPr lang="en-US" dirty="0" err="1"/>
              <a:t>set_tpm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952511-62FE-014C-BD79-71B16E524C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29245" y="1813748"/>
                <a:ext cx="6781816" cy="49076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𝑡𝑦𝑝𝑒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𝑡𝑦𝑝𝑒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𝑡𝑦𝑝𝑒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⃗"/>
                                                      <m:ctrlP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𝑜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⃗"/>
                                                      <m:ctrlP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𝜇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𝑡𝑦𝑝𝑒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𝑇𝑃𝑀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𝑡𝑦𝑝𝑒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𝑡𝑦𝑝𝑒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952511-62FE-014C-BD79-71B16E524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9245" y="1813748"/>
                <a:ext cx="6781816" cy="4907686"/>
              </a:xfrm>
              <a:blipFill>
                <a:blip r:embed="rId2"/>
                <a:stretch>
                  <a:fillRect t="-1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647B778-97D4-784D-9BB6-34E30DA004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937" y="1780405"/>
                <a:ext cx="5391176" cy="49076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Define the following index variables: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Utterance ID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Frame number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Token indices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Type indices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And, for convenience,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Variance vector for the </a:t>
                </a:r>
                <a:r>
                  <a:rPr lang="en-US" sz="2400" dirty="0" err="1"/>
                  <a:t>m’th</a:t>
                </a:r>
                <a:r>
                  <a:rPr lang="en-US" sz="2400" dirty="0"/>
                  <a:t> type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𝑇𝑃𝑀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400" dirty="0"/>
                  <a:t>Transition probability from type m to type n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647B778-97D4-784D-9BB6-34E30DA00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7" y="1780405"/>
                <a:ext cx="5391176" cy="4907686"/>
              </a:xfrm>
              <a:prstGeom prst="rect">
                <a:avLst/>
              </a:prstGeom>
              <a:blipFill>
                <a:blip r:embed="rId3"/>
                <a:stretch>
                  <a:fillRect l="-1174" t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085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E028-AA5B-E74E-81E9-384A823D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MP5 Walkthrough: What mu and var look like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160B86-ABBA-1C46-8A8D-17F32A8C3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-1" y="1585913"/>
            <a:ext cx="6542622" cy="490696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939726-13BB-7149-8C02-D37E58F100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58904" y="1585908"/>
            <a:ext cx="6542622" cy="490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75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E028-AA5B-E74E-81E9-384A823D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MP5 Walkthrough: What TPM looks like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160B86-ABBA-1C46-8A8D-17F32A8C3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456403" y="1231510"/>
            <a:ext cx="7501985" cy="5626489"/>
          </a:xfrm>
        </p:spPr>
      </p:pic>
    </p:spTree>
    <p:extLst>
      <p:ext uri="{BB962C8B-B14F-4D97-AF65-F5344CB8AC3E}">
        <p14:creationId xmlns:p14="http://schemas.microsoft.com/office/powerpoint/2010/main" val="2089582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0EF4-1C78-E244-9A52-8C068DCC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0D451-2AFF-6A42-A4E3-74740365E9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54173"/>
                <a:ext cx="10515600" cy="48752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Step 0, </a:t>
                </a:r>
                <a:r>
                  <a:rPr lang="en-US" dirty="0" err="1"/>
                  <a:t>set_surprisal</a:t>
                </a:r>
                <a:r>
                  <a:rPr lang="en-US" dirty="0"/>
                  <a:t>: use the formula on slide 22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directly, without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Steps 1 and 2,  </a:t>
                </a:r>
                <a:r>
                  <a:rPr lang="en-US" dirty="0" err="1"/>
                  <a:t>set_alphahat</a:t>
                </a:r>
                <a:r>
                  <a:rPr lang="en-US" dirty="0"/>
                  <a:t> and </a:t>
                </a:r>
                <a:r>
                  <a:rPr lang="en-US" dirty="0" err="1"/>
                  <a:t>set_betahat</a:t>
                </a:r>
                <a:r>
                  <a:rPr lang="en-US" dirty="0"/>
                  <a:t>: use the formulas on slides 26 and 27, this allows you to immediately normalize </a:t>
                </a:r>
                <a:r>
                  <a:rPr lang="en-US" dirty="0" err="1"/>
                  <a:t>alphahat</a:t>
                </a:r>
                <a:r>
                  <a:rPr lang="en-US" dirty="0"/>
                  <a:t> and </a:t>
                </a:r>
                <a:r>
                  <a:rPr lang="en-US" dirty="0" err="1"/>
                  <a:t>betahat</a:t>
                </a:r>
                <a:r>
                  <a:rPr lang="en-US" dirty="0"/>
                  <a:t> so that they each sum to 1.</a:t>
                </a:r>
              </a:p>
              <a:p>
                <a:r>
                  <a:rPr lang="en-US" dirty="0"/>
                  <a:t>Steps 3 and 4, </a:t>
                </a:r>
                <a:r>
                  <a:rPr lang="en-US" dirty="0" err="1"/>
                  <a:t>set_gamma</a:t>
                </a:r>
                <a:r>
                  <a:rPr lang="en-US" dirty="0"/>
                  <a:t> and </a:t>
                </a:r>
                <a:r>
                  <a:rPr lang="en-US" dirty="0" err="1"/>
                  <a:t>set_xi</a:t>
                </a:r>
                <a:r>
                  <a:rPr lang="en-US" dirty="0"/>
                  <a:t>: use the formulas on slide 32, you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directly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, despite the scaling!</a:t>
                </a:r>
              </a:p>
              <a:p>
                <a:r>
                  <a:rPr lang="en-US" dirty="0"/>
                  <a:t>Steps 5-7, </a:t>
                </a:r>
                <a:r>
                  <a:rPr lang="en-US" dirty="0" err="1"/>
                  <a:t>set_mu</a:t>
                </a:r>
                <a:r>
                  <a:rPr lang="en-US" dirty="0"/>
                  <a:t>, </a:t>
                </a:r>
                <a:r>
                  <a:rPr lang="en-US" dirty="0" err="1"/>
                  <a:t>set_var</a:t>
                </a:r>
                <a:r>
                  <a:rPr lang="en-US" dirty="0"/>
                  <a:t>, and </a:t>
                </a:r>
                <a:r>
                  <a:rPr lang="en-US" dirty="0" err="1"/>
                  <a:t>set_tpm</a:t>
                </a:r>
                <a:r>
                  <a:rPr lang="en-US" dirty="0"/>
                  <a:t>: use the formulas on slide 35, the only trick is that you have to be careful about token-to-type mapping.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0D451-2AFF-6A42-A4E3-74740365E9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54173"/>
                <a:ext cx="10515600" cy="4875213"/>
              </a:xfrm>
              <a:blipFill>
                <a:blip r:embed="rId2"/>
                <a:stretch>
                  <a:fillRect l="-965" t="-2857" r="-603" b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363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E028-AA5B-E74E-81E9-384A823D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… and the final speech recognition result: How well did it work?   About 90% accurate!</a:t>
            </a:r>
            <a:br>
              <a:rPr lang="en-US" dirty="0"/>
            </a:br>
            <a:r>
              <a:rPr lang="en-US" dirty="0"/>
              <a:t>(testing on the training data, though!)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160B86-ABBA-1C46-8A8D-17F32A8C3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-1" y="1957394"/>
            <a:ext cx="6542622" cy="490696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939726-13BB-7149-8C02-D37E58F100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58904" y="1985964"/>
            <a:ext cx="6542622" cy="490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2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What frequency scale do people hear?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24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Inner ear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63" y="1362173"/>
            <a:ext cx="5495827" cy="5495827"/>
          </a:xfrm>
        </p:spPr>
      </p:pic>
    </p:spTree>
    <p:extLst>
      <p:ext uri="{BB962C8B-B14F-4D97-AF65-F5344CB8AC3E}">
        <p14:creationId xmlns:p14="http://schemas.microsoft.com/office/powerpoint/2010/main" val="217589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72786" cy="4555667"/>
          </a:xfrm>
        </p:spPr>
        <p:txBody>
          <a:bodyPr/>
          <a:lstStyle/>
          <a:p>
            <a:r>
              <a:rPr kumimoji="1" lang="en-US" altLang="ja-JP" dirty="0"/>
              <a:t>Basilar membrane of the cochlea = a bank of mechanical bandpass filters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68" y="1013381"/>
            <a:ext cx="3740353" cy="549582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2" y="4025442"/>
            <a:ext cx="5818603" cy="259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7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Mel-scale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418757"/>
                <a:ext cx="10515600" cy="3321410"/>
              </a:xfrm>
            </p:spPr>
            <p:txBody>
              <a:bodyPr/>
              <a:lstStyle/>
              <a:p>
                <a:r>
                  <a:rPr kumimoji="1" lang="en-US" altLang="ja-JP" dirty="0"/>
                  <a:t>The experiment:</a:t>
                </a:r>
              </a:p>
              <a:p>
                <a:pPr lvl="1"/>
                <a:r>
                  <a:rPr lang="en-US" altLang="ja-JP" dirty="0"/>
                  <a:t>Play tones A, B, C</a:t>
                </a:r>
              </a:p>
              <a:p>
                <a:pPr lvl="1"/>
                <a:r>
                  <a:rPr kumimoji="1" lang="en-US" altLang="ja-JP" dirty="0"/>
                  <a:t>Let the user adjust tone D until pitch(D)-pitch(C) sounds the same as pitch(B)-pitch(A)</a:t>
                </a:r>
              </a:p>
              <a:p>
                <a:r>
                  <a:rPr lang="en-US" altLang="ja-JP" dirty="0"/>
                  <a:t>Analysis: create a frequency scale m(f) such that m(D)-m(C) = m(B)-m(A)</a:t>
                </a:r>
              </a:p>
              <a:p>
                <a:r>
                  <a:rPr kumimoji="1" lang="en-US" altLang="ja-JP" dirty="0"/>
                  <a:t>Result: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=2595</m:t>
                    </m:r>
                    <m:func>
                      <m:func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700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418757"/>
                <a:ext cx="10515600" cy="3321410"/>
              </a:xfrm>
              <a:blipFill>
                <a:blip r:embed="rId2"/>
                <a:stretch>
                  <a:fillRect l="-965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82" y="365125"/>
            <a:ext cx="7534631" cy="35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6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3" y="307974"/>
            <a:ext cx="4933950" cy="109220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Mel-scale </a:t>
            </a:r>
            <a:r>
              <a:rPr kumimoji="1" lang="en-US" altLang="ja-JP" dirty="0" err="1"/>
              <a:t>filterbanks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0" y="1075601"/>
            <a:ext cx="4333875" cy="3321410"/>
          </a:xfrm>
        </p:spPr>
        <p:txBody>
          <a:bodyPr/>
          <a:lstStyle/>
          <a:p>
            <a:r>
              <a:rPr kumimoji="1" lang="en-US" altLang="ja-JP" dirty="0"/>
              <a:t>Define filters such that each filter has a width equal to about 200 </a:t>
            </a:r>
            <a:r>
              <a:rPr kumimoji="1" lang="en-US" altLang="ja-JP" dirty="0" err="1"/>
              <a:t>mels</a:t>
            </a:r>
            <a:endParaRPr kumimoji="1" lang="en-US" altLang="ja-JP" dirty="0"/>
          </a:p>
          <a:p>
            <a:r>
              <a:rPr kumimoji="1" lang="en-US" altLang="ja-JP" dirty="0"/>
              <a:t>As a function of Hertz: narrow filters at low frequency, wider at high frequency</a:t>
            </a:r>
            <a:endParaRPr kumimoji="1" lang="ja-JP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90" y="122237"/>
            <a:ext cx="7534631" cy="3571973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9AFBAE-D72C-8D49-81D6-2140D269B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7" y="3550759"/>
            <a:ext cx="8620125" cy="32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2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BD333A-242C-6844-A2C7-0576945CB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023" y="2909888"/>
            <a:ext cx="4268787" cy="3201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EABE62-B143-F74E-AE58-239E5251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Mel-frequency </a:t>
            </a:r>
            <a:r>
              <a:rPr lang="en-US" dirty="0" err="1"/>
              <a:t>filterbank</a:t>
            </a:r>
            <a:r>
              <a:rPr lang="en-US" dirty="0"/>
              <a:t>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998BC-3283-784E-A24C-80E007F0FC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09"/>
                <a:ext cx="10763992" cy="14638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X is a matrix representing the MSTFT,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 |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en-US" dirty="0"/>
                  <a:t>.  We can compute the </a:t>
                </a:r>
                <a:r>
                  <a:rPr lang="en-US" dirty="0" err="1"/>
                  <a:t>filterbank</a:t>
                </a:r>
                <a:r>
                  <a:rPr lang="en-US" dirty="0"/>
                  <a:t> features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𝑋𝐻</m:t>
                    </m:r>
                  </m:oMath>
                </a14:m>
                <a:r>
                  <a:rPr lang="en-US" dirty="0"/>
                  <a:t>, where H is the matrix of bandpass filters shown here: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998BC-3283-784E-A24C-80E007F0F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09"/>
                <a:ext cx="10763992" cy="1463841"/>
              </a:xfrm>
              <a:blipFill>
                <a:blip r:embed="rId3"/>
                <a:stretch>
                  <a:fillRect l="-1060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pectrogram&#10;">
            <a:extLst>
              <a:ext uri="{FF2B5EF4-FFF2-40B4-BE49-F238E27FC236}">
                <a16:creationId xmlns:a16="http://schemas.microsoft.com/office/drawing/2014/main" id="{02AB2BA0-F962-4E43-9D4C-EF16C867062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6243" y="3270925"/>
            <a:ext cx="3753015" cy="2462051"/>
          </a:xfrm>
          <a:prstGeom prst="rect">
            <a:avLst/>
          </a:prstGeom>
        </p:spPr>
      </p:pic>
      <p:pic>
        <p:nvPicPr>
          <p:cNvPr id="13" name="Picture 12" descr="A picture containing window, photo, station, train&#10;&#10;Description automatically generated">
            <a:extLst>
              <a:ext uri="{FF2B5EF4-FFF2-40B4-BE49-F238E27FC236}">
                <a16:creationId xmlns:a16="http://schemas.microsoft.com/office/drawing/2014/main" id="{08A7DC7B-9539-094D-B95B-BC34AA50AA9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297182" y="3216077"/>
            <a:ext cx="3838575" cy="25892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E66329-5536-DE4B-875C-5D301F7C0079}"/>
                  </a:ext>
                </a:extLst>
              </p:cNvPr>
              <p:cNvSpPr/>
              <p:nvPr/>
            </p:nvSpPr>
            <p:spPr>
              <a:xfrm>
                <a:off x="219076" y="5901817"/>
                <a:ext cx="35901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MSTFT,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(an NFRAMESx257 matrix)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E66329-5536-DE4B-875C-5D301F7C0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6" y="5901817"/>
                <a:ext cx="3590182" cy="830997"/>
              </a:xfrm>
              <a:prstGeom prst="rect">
                <a:avLst/>
              </a:prstGeom>
              <a:blipFill>
                <a:blip r:embed="rId6"/>
                <a:stretch>
                  <a:fillRect l="-2465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7B6063-DBE6-AF4B-9F99-C25C88E4D519}"/>
                  </a:ext>
                </a:extLst>
              </p:cNvPr>
              <p:cNvSpPr/>
              <p:nvPr/>
            </p:nvSpPr>
            <p:spPr>
              <a:xfrm>
                <a:off x="4486286" y="5868476"/>
                <a:ext cx="35901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Triangle filters,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(a 257x24 matrix)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7B6063-DBE6-AF4B-9F99-C25C88E4D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86" y="5868476"/>
                <a:ext cx="3590182" cy="830997"/>
              </a:xfrm>
              <a:prstGeom prst="rect">
                <a:avLst/>
              </a:prstGeom>
              <a:blipFill>
                <a:blip r:embed="rId7"/>
                <a:stretch>
                  <a:fillRect l="-2465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5028FE5-892F-8F48-AD81-3F04C3D228BC}"/>
                  </a:ext>
                </a:extLst>
              </p:cNvPr>
              <p:cNvSpPr/>
              <p:nvPr/>
            </p:nvSpPr>
            <p:spPr>
              <a:xfrm>
                <a:off x="8297182" y="5892286"/>
                <a:ext cx="377502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Filterbank</a:t>
                </a:r>
                <a:r>
                  <a:rPr lang="en-US" sz="2400" dirty="0"/>
                  <a:t> features,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𝑋𝐻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(an NFRAMESx24 matrix)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5028FE5-892F-8F48-AD81-3F04C3D22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182" y="5892286"/>
                <a:ext cx="3775028" cy="830997"/>
              </a:xfrm>
              <a:prstGeom prst="rect">
                <a:avLst/>
              </a:prstGeom>
              <a:blipFill>
                <a:blip r:embed="rId8"/>
                <a:stretch>
                  <a:fillRect l="-2341" t="-303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3CCEE8-CF1A-5246-A9D9-33379888616C}"/>
                  </a:ext>
                </a:extLst>
              </p:cNvPr>
              <p:cNvSpPr/>
              <p:nvPr/>
            </p:nvSpPr>
            <p:spPr>
              <a:xfrm>
                <a:off x="7962910" y="3901551"/>
                <a:ext cx="39176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3CCEE8-CF1A-5246-A9D9-333798886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910" y="3901551"/>
                <a:ext cx="391764" cy="707886"/>
              </a:xfrm>
              <a:prstGeom prst="rect">
                <a:avLst/>
              </a:prstGeom>
              <a:blipFill>
                <a:blip r:embed="rId9"/>
                <a:stretch>
                  <a:fillRect l="-3125" r="-4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2F9DB6B-63EE-A647-9F02-DF4BD943D47A}"/>
                  </a:ext>
                </a:extLst>
              </p:cNvPr>
              <p:cNvSpPr/>
              <p:nvPr/>
            </p:nvSpPr>
            <p:spPr>
              <a:xfrm>
                <a:off x="3800475" y="3811060"/>
                <a:ext cx="39176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2F9DB6B-63EE-A647-9F02-DF4BD943D4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475" y="3811060"/>
                <a:ext cx="391764" cy="707886"/>
              </a:xfrm>
              <a:prstGeom prst="rect">
                <a:avLst/>
              </a:prstGeom>
              <a:blipFill>
                <a:blip r:embed="rId10"/>
                <a:stretch>
                  <a:fillRect l="-9375" r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040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2054</Words>
  <Application>Microsoft Macintosh PowerPoint</Application>
  <PresentationFormat>Widescreen</PresentationFormat>
  <Paragraphs>231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Office Theme</vt:lpstr>
      <vt:lpstr>ECE 417 Lecture 20: MP5 Walkthrough</vt:lpstr>
      <vt:lpstr>Outline</vt:lpstr>
      <vt:lpstr>Done for you: Mel Frequency Cepstral Coefficients (MFCC)</vt:lpstr>
      <vt:lpstr>What frequency scale do people hear?</vt:lpstr>
      <vt:lpstr>Inner ear</vt:lpstr>
      <vt:lpstr>Basilar membrane of the cochlea = a bank of mechanical bandpass filters</vt:lpstr>
      <vt:lpstr>Mel-scale</vt:lpstr>
      <vt:lpstr>Mel-scale filterbanks </vt:lpstr>
      <vt:lpstr>Mel-frequency filterbank features</vt:lpstr>
      <vt:lpstr>How can we decorrelate the features? Answer: DCT!</vt:lpstr>
      <vt:lpstr>Remember, the 2D DCT looked like this…</vt:lpstr>
      <vt:lpstr>The 1D DCT looks like this:</vt:lpstr>
      <vt:lpstr>DCT works like PCA!!  That’s why we use it.</vt:lpstr>
      <vt:lpstr>Outline</vt:lpstr>
      <vt:lpstr>Token-to-type alignment</vt:lpstr>
      <vt:lpstr>Outline</vt:lpstr>
      <vt:lpstr>Independent events: Diagonal covariance Gaussian</vt:lpstr>
      <vt:lpstr>Claude Shannon, “A Mathematical Theory of Communication,” 1948</vt:lpstr>
      <vt:lpstr>Surprisal</vt:lpstr>
      <vt:lpstr>Gaussian is computationally efficient, but numerically AWFUL!!</vt:lpstr>
      <vt:lpstr>How to calculate surprisal without calculating probability first</vt:lpstr>
      <vt:lpstr>MP5 walkthrough: what surprisal looks like (after 1 epoch of training)</vt:lpstr>
      <vt:lpstr>Outline</vt:lpstr>
      <vt:lpstr>Forward-Backward Algorithm</vt:lpstr>
      <vt:lpstr>Solution: Scaled Forward-Backward</vt:lpstr>
      <vt:lpstr>Solution: Scaled Forward-Backward</vt:lpstr>
      <vt:lpstr>MP5 Walkthrough: What alphahat and betahat look like</vt:lpstr>
      <vt:lpstr>Why does scaling work?</vt:lpstr>
      <vt:lpstr>Why does scaling work?</vt:lpstr>
      <vt:lpstr>Outline</vt:lpstr>
      <vt:lpstr>E-Step: set_gamma, set_xi</vt:lpstr>
      <vt:lpstr>MP5 Walkthrough: What gamma and xi look like</vt:lpstr>
      <vt:lpstr>Outline</vt:lpstr>
      <vt:lpstr>M-Step: set_mu, set_var, set_tpm</vt:lpstr>
      <vt:lpstr>MP5 Walkthrough: What mu and var look like</vt:lpstr>
      <vt:lpstr>MP5 Walkthrough: What TPM looks like</vt:lpstr>
      <vt:lpstr>Conclusions</vt:lpstr>
      <vt:lpstr>… and the final speech recognition result: How well did it work?   About 90% accurate! (testing on the training data, though!)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417 Lecture 20: MP5 Walkthrough</dc:title>
  <dc:creator>Hasegawa-Johnson, Mark Allan</dc:creator>
  <cp:lastModifiedBy>Hasegawa-Johnson, Mark Allan</cp:lastModifiedBy>
  <cp:revision>27</cp:revision>
  <dcterms:created xsi:type="dcterms:W3CDTF">2019-10-29T21:09:35Z</dcterms:created>
  <dcterms:modified xsi:type="dcterms:W3CDTF">2019-10-30T03:21:48Z</dcterms:modified>
</cp:coreProperties>
</file>