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5" r:id="rId7"/>
    <p:sldId id="286" r:id="rId8"/>
    <p:sldId id="284" r:id="rId9"/>
    <p:sldId id="261" r:id="rId10"/>
    <p:sldId id="262" r:id="rId11"/>
    <p:sldId id="263" r:id="rId12"/>
    <p:sldId id="304" r:id="rId13"/>
    <p:sldId id="287" r:id="rId14"/>
    <p:sldId id="288" r:id="rId15"/>
    <p:sldId id="305" r:id="rId16"/>
    <p:sldId id="266" r:id="rId17"/>
    <p:sldId id="267" r:id="rId18"/>
    <p:sldId id="291" r:id="rId19"/>
    <p:sldId id="292" r:id="rId20"/>
    <p:sldId id="293" r:id="rId21"/>
    <p:sldId id="294" r:id="rId22"/>
    <p:sldId id="269" r:id="rId23"/>
    <p:sldId id="270" r:id="rId24"/>
    <p:sldId id="295" r:id="rId25"/>
    <p:sldId id="271" r:id="rId26"/>
    <p:sldId id="296" r:id="rId27"/>
    <p:sldId id="298" r:id="rId28"/>
    <p:sldId id="306" r:id="rId29"/>
    <p:sldId id="273" r:id="rId30"/>
    <p:sldId id="274" r:id="rId31"/>
    <p:sldId id="300" r:id="rId32"/>
    <p:sldId id="275" r:id="rId33"/>
    <p:sldId id="276" r:id="rId34"/>
    <p:sldId id="277" r:id="rId35"/>
    <p:sldId id="278" r:id="rId36"/>
    <p:sldId id="301" r:id="rId37"/>
    <p:sldId id="302" r:id="rId38"/>
    <p:sldId id="303" r:id="rId39"/>
    <p:sldId id="279" r:id="rId40"/>
    <p:sldId id="307" r:id="rId41"/>
    <p:sldId id="308" r:id="rId42"/>
    <p:sldId id="309" r:id="rId43"/>
    <p:sldId id="310" r:id="rId44"/>
    <p:sldId id="283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2846"/>
  </p:normalViewPr>
  <p:slideViewPr>
    <p:cSldViewPr snapToGrid="0" snapToObjects="1">
      <p:cViewPr varScale="1">
        <p:scale>
          <a:sx n="49" d="100"/>
          <a:sy n="49" d="100"/>
        </p:scale>
        <p:origin x="17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011E8-9307-0C41-9060-8025E284F4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506033-3BE3-8945-AD13-B4FE75E68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1F7F8-4E07-5A45-91B3-BAAD42E6B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67D3-79BC-734C-B6D6-F3DE8A72A14A}" type="datetimeFigureOut">
              <a:rPr lang="en-US" smtClean="0"/>
              <a:t>10/3/19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10605-0AB9-5448-9644-1DA24DB1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BFC35-A3EC-6C4C-971D-58C2E4366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CA81-3A75-8E4F-A534-94D32CFEF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63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F766C-9F75-A84D-A307-FC0FA6D05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CEA7B2-8E1A-FE46-B140-D26EB387D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1B6CC-7931-034F-AA7B-446B37B31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67D3-79BC-734C-B6D6-F3DE8A72A14A}" type="datetimeFigureOut">
              <a:rPr lang="en-US" smtClean="0"/>
              <a:t>10/3/19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3C9BD-FACE-5947-A934-BB7A5CC5C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F7FF3-4412-6C4A-BB22-418178328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CA81-3A75-8E4F-A534-94D32CFEF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31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107DE1-DA1E-1140-AC91-90C1C53B33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680CC5-62F2-BC4A-8C4F-8A9A54E52D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5C61B-FF30-DC43-B21D-67E975754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67D3-79BC-734C-B6D6-F3DE8A72A14A}" type="datetimeFigureOut">
              <a:rPr lang="en-US" smtClean="0"/>
              <a:t>10/3/19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3F42A-0CFE-7342-8AD4-A87E87A3D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208C4-F8A6-374A-804F-66EA5719D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CA81-3A75-8E4F-A534-94D32CFEF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8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983AC-56BC-4F45-AC8C-3B177460B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38D7E-760E-C84D-8553-F8CCB6A3A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3CCB3-48E1-A449-B30A-38B2B2F73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67D3-79BC-734C-B6D6-F3DE8A72A14A}" type="datetimeFigureOut">
              <a:rPr lang="en-US" smtClean="0"/>
              <a:t>10/3/19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D096D-C4B0-D54B-ADC8-98ECEE3F7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D0510-F06F-0E48-92E8-BBAA58E50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CA81-3A75-8E4F-A534-94D32CFEF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80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06EA9-AABF-214B-B15D-A29D3D08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26E23-FE26-8A46-B549-7412AD99C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CC3DE-6613-EB46-852B-104008419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67D3-79BC-734C-B6D6-F3DE8A72A14A}" type="datetimeFigureOut">
              <a:rPr lang="en-US" smtClean="0"/>
              <a:t>10/3/19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3A419-D00B-D14F-BA8A-74D2F03BB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3E6E6-03A7-524F-ABA0-5118A6CA7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CA81-3A75-8E4F-A534-94D32CFEF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43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388ED-12FB-3449-AD7A-A6CE37E54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D9C6D-F3BA-B942-87F8-C994C8917B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EE3226-8473-AF4E-8F39-55C651056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5934E-707A-544F-ACEF-31D677B59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67D3-79BC-734C-B6D6-F3DE8A72A14A}" type="datetimeFigureOut">
              <a:rPr lang="en-US" smtClean="0"/>
              <a:t>10/3/19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04639-1241-754C-AA45-576EB22EA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5C5AFA-C054-B548-8C2C-9800BCCE8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CA81-3A75-8E4F-A534-94D32CFEF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26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A95A6-7FAC-4A48-81BF-B6B836A84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4951E-24B6-474F-B74A-AC283719C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C23953-CEFC-6C44-8A89-EE9B78901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6EEA33-2832-0E43-9E70-D7643F312E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934E8-415D-9045-9105-18ED087E33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573A26-6E9B-1242-8155-9E4463D7F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67D3-79BC-734C-B6D6-F3DE8A72A14A}" type="datetimeFigureOut">
              <a:rPr lang="en-US" smtClean="0"/>
              <a:t>10/3/19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895F69-34D1-264F-ACEF-3293B2842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2FEB2E-00D1-8445-B864-0B8B9DCF7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CA81-3A75-8E4F-A534-94D32CFEF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1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DDA6C-0649-834A-8207-5930B69F1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7B9B87-9A56-FB4C-ADD7-0C9BD5D1E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67D3-79BC-734C-B6D6-F3DE8A72A14A}" type="datetimeFigureOut">
              <a:rPr lang="en-US" smtClean="0"/>
              <a:t>10/3/19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D5097A-5D87-264D-8635-34F6346E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2BF709-0BBE-534A-997F-5A259441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CA81-3A75-8E4F-A534-94D32CFEF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3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FD9F9F-06B5-0F45-BDA0-8E96BAF8B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67D3-79BC-734C-B6D6-F3DE8A72A14A}" type="datetimeFigureOut">
              <a:rPr lang="en-US" smtClean="0"/>
              <a:t>10/3/19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65AB8F-09BA-0D42-98C2-87F956AEF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99FD5-6AE5-5841-BF6D-2AE1198E8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CA81-3A75-8E4F-A534-94D32CFEF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09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9814F-D297-0044-A8DC-9B89215AB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1353A-6C00-8446-A07E-275D7BE61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03A4A4-612A-D044-AA6B-7025A905AE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975334-FD20-794D-90E3-E96C2BDFA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67D3-79BC-734C-B6D6-F3DE8A72A14A}" type="datetimeFigureOut">
              <a:rPr lang="en-US" smtClean="0"/>
              <a:t>10/3/19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18D5-3062-E646-94AF-276524D71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AD16A-843B-DC42-98A7-FA2FEBFB0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CA81-3A75-8E4F-A534-94D32CFEF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61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D3BE7-2E54-B14E-B84C-F954BE993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E7BFC9-F552-1A47-B773-C05C661B9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C7B5B1-9558-8E48-B946-2932F3D8E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799F6-4851-994B-9530-6462FBB53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67D3-79BC-734C-B6D6-F3DE8A72A14A}" type="datetimeFigureOut">
              <a:rPr lang="en-US" smtClean="0"/>
              <a:t>10/3/19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5B147B-8909-7940-A4B2-8CECEB0A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B9C80-7045-9644-A826-693F48AC1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CA81-3A75-8E4F-A534-94D32CFEF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75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72D842-A171-5144-86DA-F2BEA257C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6B235-AB9B-2D45-81FD-1FC143B19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25ED8-395A-654D-9792-56FE7985A7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167D3-79BC-734C-B6D6-F3DE8A72A14A}" type="datetimeFigureOut">
              <a:rPr lang="en-US" smtClean="0"/>
              <a:t>10/3/19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47958-918F-8C4E-8B8C-2C7FF1F7C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F5DC7-2555-0349-9774-1319AEC0E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6CA81-3A75-8E4F-A534-94D32CFEF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67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26.jpg"/><Relationship Id="rId18" Type="http://schemas.openxmlformats.org/officeDocument/2006/relationships/image" Target="../media/image31.jpg"/><Relationship Id="rId3" Type="http://schemas.openxmlformats.org/officeDocument/2006/relationships/image" Target="../media/image16.jpg"/><Relationship Id="rId21" Type="http://schemas.openxmlformats.org/officeDocument/2006/relationships/image" Target="../media/image34.jpg"/><Relationship Id="rId7" Type="http://schemas.openxmlformats.org/officeDocument/2006/relationships/image" Target="../media/image20.jpg"/><Relationship Id="rId12" Type="http://schemas.openxmlformats.org/officeDocument/2006/relationships/image" Target="../media/image25.jpg"/><Relationship Id="rId17" Type="http://schemas.openxmlformats.org/officeDocument/2006/relationships/image" Target="../media/image30.jpg"/><Relationship Id="rId25" Type="http://schemas.openxmlformats.org/officeDocument/2006/relationships/image" Target="../media/image38.jpg"/><Relationship Id="rId2" Type="http://schemas.openxmlformats.org/officeDocument/2006/relationships/image" Target="../media/image15.jpg"/><Relationship Id="rId16" Type="http://schemas.openxmlformats.org/officeDocument/2006/relationships/image" Target="../media/image29.jpg"/><Relationship Id="rId20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11" Type="http://schemas.openxmlformats.org/officeDocument/2006/relationships/image" Target="../media/image24.jpg"/><Relationship Id="rId24" Type="http://schemas.openxmlformats.org/officeDocument/2006/relationships/image" Target="../media/image37.jpg"/><Relationship Id="rId5" Type="http://schemas.openxmlformats.org/officeDocument/2006/relationships/image" Target="../media/image18.jpg"/><Relationship Id="rId15" Type="http://schemas.openxmlformats.org/officeDocument/2006/relationships/image" Target="../media/image28.jpg"/><Relationship Id="rId23" Type="http://schemas.openxmlformats.org/officeDocument/2006/relationships/image" Target="../media/image36.jpg"/><Relationship Id="rId10" Type="http://schemas.openxmlformats.org/officeDocument/2006/relationships/image" Target="../media/image23.jpg"/><Relationship Id="rId19" Type="http://schemas.openxmlformats.org/officeDocument/2006/relationships/image" Target="../media/image32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Relationship Id="rId14" Type="http://schemas.openxmlformats.org/officeDocument/2006/relationships/image" Target="../media/image27.jpg"/><Relationship Id="rId22" Type="http://schemas.openxmlformats.org/officeDocument/2006/relationships/image" Target="../media/image35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5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5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5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58.png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/col11496/1.6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F21F3-28FC-1A43-B3E7-303F28B43E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Image filtering and image features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5D0EC2-BA5A-1E49-A7C9-51E5EA2A70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26, 2019</a:t>
            </a:r>
          </a:p>
        </p:txBody>
      </p:sp>
    </p:spTree>
    <p:extLst>
      <p:ext uri="{BB962C8B-B14F-4D97-AF65-F5344CB8AC3E}">
        <p14:creationId xmlns:p14="http://schemas.microsoft.com/office/powerpoint/2010/main" val="2195923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211EF-0FD0-8346-96B6-223C47269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Outline: Image filtering and image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673A4-0378-014D-84F5-65BD75B2D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Images as signals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Color spaces and color features</a:t>
            </a:r>
          </a:p>
          <a:p>
            <a:r>
              <a:rPr lang="en-US" dirty="0"/>
              <a:t>2D convolution</a:t>
            </a:r>
          </a:p>
          <a:p>
            <a:r>
              <a:rPr lang="en-US" dirty="0"/>
              <a:t>Matched filters</a:t>
            </a:r>
          </a:p>
          <a:p>
            <a:r>
              <a:rPr lang="en-US" dirty="0"/>
              <a:t>Gradient filters</a:t>
            </a:r>
          </a:p>
          <a:p>
            <a:r>
              <a:rPr lang="en-US" dirty="0"/>
              <a:t>Separable convolution</a:t>
            </a:r>
          </a:p>
          <a:p>
            <a:r>
              <a:rPr lang="en-US" dirty="0"/>
              <a:t>Accuracy spectrum of a 1-feature classifier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80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E4B67-6225-0C4A-AE07-FDCDAF7B0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convolution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BD45C5-E3F8-464F-B5AC-6FCC26D78B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0633" y="1539875"/>
                <a:ext cx="11578441" cy="4953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 2D convolution is just like a 1D convolution, but in two dimensions.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Note that we don’t convolve over the color plane – just over the rows and columns.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BD45C5-E3F8-464F-B5AC-6FCC26D78B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633" y="1539875"/>
                <a:ext cx="11578441" cy="4953000"/>
              </a:xfrm>
              <a:blipFill>
                <a:blip r:embed="rId2"/>
                <a:stretch>
                  <a:fillRect l="-986" t="-10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960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E4B67-6225-0C4A-AE07-FDCDAF7B0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Full, Valid, and Same-size convolution outputs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BD45C5-E3F8-464F-B5AC-6FCC26D78B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0633" y="1539875"/>
                <a:ext cx="11578441" cy="49530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Suppose that x is an N</a:t>
                </a:r>
                <a:r>
                  <a:rPr lang="en-US" baseline="-25000" dirty="0"/>
                  <a:t>1</a:t>
                </a:r>
                <a:r>
                  <a:rPr lang="en-US" dirty="0"/>
                  <a:t>xN</a:t>
                </a:r>
                <a:r>
                  <a:rPr lang="en-US" baseline="-25000" dirty="0"/>
                  <a:t>2</a:t>
                </a:r>
                <a:r>
                  <a:rPr lang="en-US" dirty="0"/>
                  <a:t> image, while h is a filter of size M</a:t>
                </a:r>
                <a:r>
                  <a:rPr lang="en-US" baseline="-25000" dirty="0"/>
                  <a:t>1</a:t>
                </a:r>
                <a:r>
                  <a:rPr lang="en-US" dirty="0"/>
                  <a:t>xM</a:t>
                </a:r>
                <a:r>
                  <a:rPr lang="en-US" baseline="-25000" dirty="0"/>
                  <a:t>2</a:t>
                </a:r>
                <a:r>
                  <a:rPr lang="en-US" dirty="0"/>
                  <a:t>.  Then there are three possible ways to define the size of the output:</a:t>
                </a:r>
              </a:p>
              <a:p>
                <a:r>
                  <a:rPr lang="en-US" dirty="0"/>
                  <a:t>“Full” output: Both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are zero-padded prior to convolution, and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defined wherever the result is nonzero.  This gives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the size of (N</a:t>
                </a:r>
                <a:r>
                  <a:rPr lang="en-US" baseline="-25000" dirty="0"/>
                  <a:t>1</a:t>
                </a:r>
                <a:r>
                  <a:rPr lang="en-US" dirty="0"/>
                  <a:t>+M</a:t>
                </a:r>
                <a:r>
                  <a:rPr lang="en-US" baseline="-25000" dirty="0"/>
                  <a:t>1</a:t>
                </a:r>
                <a:r>
                  <a:rPr lang="en-US" dirty="0"/>
                  <a:t>-1)x(N</a:t>
                </a:r>
                <a:r>
                  <a:rPr lang="en-US" baseline="-25000" dirty="0"/>
                  <a:t>2</a:t>
                </a:r>
                <a:r>
                  <a:rPr lang="en-US" dirty="0"/>
                  <a:t>+M</a:t>
                </a:r>
                <a:r>
                  <a:rPr lang="en-US" baseline="-25000" dirty="0"/>
                  <a:t>2</a:t>
                </a:r>
                <a:r>
                  <a:rPr lang="en-US" dirty="0"/>
                  <a:t>-1).</a:t>
                </a:r>
              </a:p>
              <a:p>
                <a:r>
                  <a:rPr lang="en-US" dirty="0"/>
                  <a:t>“Same” output: The output,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has the size N</a:t>
                </a:r>
                <a:r>
                  <a:rPr lang="en-US" baseline="-25000" dirty="0"/>
                  <a:t>1</a:t>
                </a:r>
                <a:r>
                  <a:rPr lang="en-US" dirty="0"/>
                  <a:t>xN</a:t>
                </a:r>
                <a:r>
                  <a:rPr lang="en-US" baseline="-25000" dirty="0"/>
                  <a:t>2</a:t>
                </a:r>
                <a:r>
                  <a:rPr lang="en-US" dirty="0"/>
                  <a:t>.  This means that there is some zero-padding.</a:t>
                </a:r>
              </a:p>
              <a:p>
                <a:r>
                  <a:rPr lang="en-US" dirty="0"/>
                  <a:t>“Valid” output: The summation is only performed for values of (n1,n2,m1,m2) at which both x and h are well-defined. This gives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 the size of (N</a:t>
                </a:r>
                <a:r>
                  <a:rPr lang="en-US" baseline="-25000" dirty="0"/>
                  <a:t>1</a:t>
                </a:r>
                <a:r>
                  <a:rPr lang="en-US" dirty="0"/>
                  <a:t>-M</a:t>
                </a:r>
                <a:r>
                  <a:rPr lang="en-US" baseline="-25000" dirty="0"/>
                  <a:t>1</a:t>
                </a:r>
                <a:r>
                  <a:rPr lang="en-US" dirty="0"/>
                  <a:t>+1)x(N</a:t>
                </a:r>
                <a:r>
                  <a:rPr lang="en-US" baseline="-25000" dirty="0"/>
                  <a:t>2</a:t>
                </a:r>
                <a:r>
                  <a:rPr lang="en-US" dirty="0"/>
                  <a:t>-M</a:t>
                </a:r>
                <a:r>
                  <a:rPr lang="en-US" baseline="-25000" dirty="0"/>
                  <a:t>2</a:t>
                </a:r>
                <a:r>
                  <a:rPr lang="en-US" dirty="0"/>
                  <a:t>+1).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BD45C5-E3F8-464F-B5AC-6FCC26D78B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633" y="1539875"/>
                <a:ext cx="11578441" cy="4953000"/>
              </a:xfrm>
              <a:blipFill>
                <a:blip r:embed="rId2"/>
                <a:stretch>
                  <a:fillRect l="-876" t="-26854" r="-1424" b="-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670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hoto&#10;&#10;Description automatically generated">
            <a:extLst>
              <a:ext uri="{FF2B5EF4-FFF2-40B4-BE49-F238E27FC236}">
                <a16:creationId xmlns:a16="http://schemas.microsoft.com/office/drawing/2014/main" id="{E62B3D87-BA98-8847-9C93-B77579FB2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043" y="1361082"/>
            <a:ext cx="5514444" cy="4135833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DA03B8A-44F7-D24E-A3FB-16B58C0D68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33395" y="1477961"/>
            <a:ext cx="5358605" cy="401895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9B7108-BC5B-4A4C-B3DE-1552E7F66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differencing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0AFA47-6EC4-AB48-9301-A2AF53BA58A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52407" y="1396996"/>
                <a:ext cx="5001156" cy="5232403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Suppose we want to calculate the difference between each pixel, and its second neighbor: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can do that as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=0,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𝑒𝑙𝑠𝑒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…we often will write this as h=[1,0,-1].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0AFA47-6EC4-AB48-9301-A2AF53BA58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52407" y="1396996"/>
                <a:ext cx="5001156" cy="5232403"/>
              </a:xfrm>
              <a:blipFill>
                <a:blip r:embed="rId4"/>
                <a:stretch>
                  <a:fillRect l="-8354" t="-1937" b="-34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wn Arrow 3">
            <a:extLst>
              <a:ext uri="{FF2B5EF4-FFF2-40B4-BE49-F238E27FC236}">
                <a16:creationId xmlns:a16="http://schemas.microsoft.com/office/drawing/2014/main" id="{7019B3AB-54C7-4A42-B945-36EFC17670EC}"/>
              </a:ext>
            </a:extLst>
          </p:cNvPr>
          <p:cNvSpPr/>
          <p:nvPr/>
        </p:nvSpPr>
        <p:spPr>
          <a:xfrm>
            <a:off x="8149261" y="712519"/>
            <a:ext cx="748145" cy="9781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90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hoto&#10;&#10;Description automatically generated">
            <a:extLst>
              <a:ext uri="{FF2B5EF4-FFF2-40B4-BE49-F238E27FC236}">
                <a16:creationId xmlns:a16="http://schemas.microsoft.com/office/drawing/2014/main" id="{6601A655-E49D-C44C-830C-D0307CBC5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043" y="1361082"/>
            <a:ext cx="5514444" cy="41358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9B7108-BC5B-4A4C-B3DE-1552E7F66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averaging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0AFA47-6EC4-AB48-9301-A2AF53BA58A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52407" y="1396996"/>
                <a:ext cx="5001156" cy="5232403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Suppose we want to calculate the average between each pixel, and its two neighbors: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can do that as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{0,2}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=0,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𝑒𝑙𝑠𝑒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…we often will write this as h=[1,2,1].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0AFA47-6EC4-AB48-9301-A2AF53BA58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52407" y="1396996"/>
                <a:ext cx="5001156" cy="5232403"/>
              </a:xfrm>
              <a:blipFill>
                <a:blip r:embed="rId3"/>
                <a:stretch>
                  <a:fillRect l="-8354" t="-1937" b="-39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B96B8421-A51F-514A-8CAB-01EDAD11ED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833395" y="1477961"/>
            <a:ext cx="5358605" cy="4018954"/>
          </a:xfrm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D20DA980-1F63-F84C-BC63-84667D02468B}"/>
              </a:ext>
            </a:extLst>
          </p:cNvPr>
          <p:cNvSpPr/>
          <p:nvPr/>
        </p:nvSpPr>
        <p:spPr>
          <a:xfrm>
            <a:off x="10346098" y="712519"/>
            <a:ext cx="748145" cy="9781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99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C1B9A69-4D90-9B45-9A8A-4E46D3728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754" y="1252313"/>
            <a:ext cx="7461562" cy="55961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A04276-F912-CA42-92CC-B961B1F1F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two ways we’ll use convolution in mp3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664EAC-B924-F447-8BE4-7754ECDB41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059" y="1825625"/>
                <a:ext cx="5621977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b="1" u="sng" dirty="0"/>
                  <a:t>Matched filtering</a:t>
                </a:r>
                <a:r>
                  <a:rPr lang="en-US" dirty="0"/>
                  <a:t>: The filter is designed to pick out a particular type of object (e.g., a bicycle, or a </a:t>
                </a:r>
                <a:r>
                  <a:rPr lang="en-US" dirty="0" err="1"/>
                  <a:t>Volkswagon</a:t>
                </a:r>
                <a:r>
                  <a:rPr lang="en-US" dirty="0"/>
                  <a:t> beetle).  The output of the filter has a large value when the object is found, and a small random value otherwise.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u="sng" dirty="0"/>
                  <a:t>Gradient</a:t>
                </a:r>
                <a:r>
                  <a:rPr lang="en-US" dirty="0"/>
                  <a:t>: Two filters are designed, one to estimate the horizontal image gradient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, and one to estimate the vertical image gradient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664EAC-B924-F447-8BE4-7754ECDB41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059" y="1825625"/>
                <a:ext cx="5621977" cy="4351338"/>
              </a:xfrm>
              <a:blipFill>
                <a:blip r:embed="rId3"/>
                <a:stretch>
                  <a:fillRect l="-1577" t="-4094" r="-1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large air plane flying in the sky&#10;&#10;Description automatically generated">
            <a:extLst>
              <a:ext uri="{FF2B5EF4-FFF2-40B4-BE49-F238E27FC236}">
                <a16:creationId xmlns:a16="http://schemas.microsoft.com/office/drawing/2014/main" id="{9DAE0154-5DA9-3E4A-B554-BCDEEBE6D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5916" y="230188"/>
            <a:ext cx="1476399" cy="98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25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211EF-0FD0-8346-96B6-223C47269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Outline: Image filtering and image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673A4-0378-014D-84F5-65BD75B2D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Images as signals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Color spaces and color features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2D convolution</a:t>
            </a:r>
          </a:p>
          <a:p>
            <a:r>
              <a:rPr lang="en-US" dirty="0"/>
              <a:t>Matched filters</a:t>
            </a:r>
          </a:p>
          <a:p>
            <a:r>
              <a:rPr lang="en-US" dirty="0"/>
              <a:t>Gradient filters</a:t>
            </a:r>
          </a:p>
          <a:p>
            <a:r>
              <a:rPr lang="en-US" dirty="0"/>
              <a:t>Separable convolution</a:t>
            </a:r>
          </a:p>
          <a:p>
            <a:r>
              <a:rPr lang="en-US" dirty="0"/>
              <a:t>Accuracy spectrum of a 1-feature classifier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407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011D9-ECAC-A943-AD24-5534CB581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Matched filter is the solution to the “signal detection” problem.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177D2-B5E7-C947-B878-F4B93ADDA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Suppose we have a noisy signal, x[n].  We have two hypotheses:</a:t>
            </a:r>
          </a:p>
          <a:p>
            <a:r>
              <a:rPr lang="en-US" dirty="0"/>
              <a:t>H0: x[n] is just noise, i.e., x[n]=v[n], where v[n] is a zero-mean, unit-variance Gaussian white noise signal.</a:t>
            </a:r>
          </a:p>
          <a:p>
            <a:r>
              <a:rPr lang="en-US" dirty="0"/>
              <a:t>H1: x[n]=s[n]+v[n], where v[n] is the same random noise signal, but s[n] is a deterministic (non-random) signal that we know in advance.</a:t>
            </a:r>
          </a:p>
          <a:p>
            <a:pPr marL="0" indent="0">
              <a:buNone/>
            </a:pPr>
            <a:r>
              <a:rPr lang="en-US" dirty="0"/>
              <a:t>We want to create a hypothesis test as follows: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y[n]=h[n]*x[n]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y[0] &gt; threshold, then conclude that H1 is true (signal present).  If y[0] &lt; threshold, then conclude that H0 is true (signal absent).</a:t>
            </a:r>
          </a:p>
          <a:p>
            <a:pPr marL="0" indent="0">
              <a:buNone/>
            </a:pPr>
            <a:r>
              <a:rPr lang="en-US" dirty="0"/>
              <a:t>Can we design h[n] in order to maximize the probability that this classifier will give the right answer?</a:t>
            </a:r>
          </a:p>
        </p:txBody>
      </p:sp>
    </p:spTree>
    <p:extLst>
      <p:ext uri="{BB962C8B-B14F-4D97-AF65-F5344CB8AC3E}">
        <p14:creationId xmlns:p14="http://schemas.microsoft.com/office/powerpoint/2010/main" val="920871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011D9-ECAC-A943-AD24-5534CB581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“signal detection”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177D2-B5E7-C947-B878-F4B93ADDAC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82708"/>
                <a:ext cx="10515600" cy="52793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Call it w[n]: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a Gaussian random variable with zero average. </a:t>
                </a:r>
              </a:p>
              <a:p>
                <a:pPr lvl="1"/>
                <a:r>
                  <a:rPr lang="en-US" dirty="0"/>
                  <a:t>The weighted sum of Gaussians is also a Gaussian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dirty="0"/>
                  <a:t>because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variance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 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 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(because we assumed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).</a:t>
                </a:r>
              </a:p>
              <a:p>
                <a:pPr lvl="1"/>
                <a:r>
                  <a:rPr lang="en-US" dirty="0"/>
                  <a:t>Suppose we constrain h[n] as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 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 Then we have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So under H0 (signal absent), y[n] is a zero-mean, unit-variance Gaussian random signal.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177D2-B5E7-C947-B878-F4B93ADDAC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82708"/>
                <a:ext cx="10515600" cy="5279349"/>
              </a:xfrm>
              <a:blipFill>
                <a:blip r:embed="rId2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568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011D9-ECAC-A943-AD24-5534CB581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“signal detection”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177D2-B5E7-C947-B878-F4B93ADDAC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82708"/>
                <a:ext cx="10515600" cy="487521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So w[0] is a zero-mean, unit-variance Gaussian random variable.  </a:t>
                </a:r>
              </a:p>
              <a:p>
                <a:pPr marL="0" indent="0">
                  <a:buNone/>
                </a:pPr>
                <a:r>
                  <a:rPr lang="en-US" dirty="0"/>
                  <a:t>We have two hypotheses: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H0: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H1: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[0−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Goal: we know s[m].  We want to design h[m] so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[−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dirty="0"/>
                  <a:t> is as large as possible, subject to the constraint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 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177D2-B5E7-C947-B878-F4B93ADDAC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82708"/>
                <a:ext cx="10515600" cy="4875213"/>
              </a:xfrm>
              <a:blipFill>
                <a:blip r:embed="rId2"/>
                <a:stretch>
                  <a:fillRect l="-1086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1311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211EF-0FD0-8346-96B6-223C47269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Outline: Image filtering and image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673A4-0378-014D-84F5-65BD75B2D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Images as signals</a:t>
            </a:r>
          </a:p>
          <a:p>
            <a:r>
              <a:rPr lang="en-US" dirty="0"/>
              <a:t>Color spaces and color features</a:t>
            </a:r>
          </a:p>
          <a:p>
            <a:r>
              <a:rPr lang="en-US" dirty="0"/>
              <a:t>2D convolution</a:t>
            </a:r>
          </a:p>
          <a:p>
            <a:r>
              <a:rPr lang="en-US" dirty="0"/>
              <a:t>Matched filters</a:t>
            </a:r>
          </a:p>
          <a:p>
            <a:r>
              <a:rPr lang="en-US" dirty="0"/>
              <a:t>Gradient filters</a:t>
            </a:r>
          </a:p>
          <a:p>
            <a:r>
              <a:rPr lang="en-US" dirty="0"/>
              <a:t>Separable convolution</a:t>
            </a:r>
          </a:p>
          <a:p>
            <a:r>
              <a:rPr lang="en-US" dirty="0"/>
              <a:t>Accuracy spectrum of a 1-feature classifier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485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011D9-ECAC-A943-AD24-5534CB581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solution: matched filters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177D2-B5E7-C947-B878-F4B93ADDAC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82708"/>
                <a:ext cx="10515600" cy="4875213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Goal: we know s[m].  We want to design h[m] so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[−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dirty="0"/>
                  <a:t> is as large as possible, subject to the constraint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 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solution: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	(Specifically,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nary>
                      </m:e>
                    </m:rad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Under H0 (signal absent), y[0] is a zero-mean unit-variance Gaussian (ZMUVG):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 under H1 (signal present), y[0] is a ZMUVG + 1: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[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nary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e>
                      </m:ra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177D2-B5E7-C947-B878-F4B93ADDAC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82708"/>
                <a:ext cx="10515600" cy="4875213"/>
              </a:xfrm>
              <a:blipFill>
                <a:blip r:embed="rId2"/>
                <a:stretch>
                  <a:fillRect l="-844" t="-14026" b="-3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5222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011D9-ECAC-A943-AD24-5534CB581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solution: matched filters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177D2-B5E7-C947-B878-F4B93ADDAC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82708"/>
                <a:ext cx="10515600" cy="487521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 solution: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nary>
                      </m:e>
                    </m:rad>
                  </m:oMath>
                </a14:m>
                <a:r>
                  <a:rPr lang="en-US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Compute y[n]=h[n]*x[n]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If y[0] &gt; 0.5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nary>
                      </m:e>
                    </m:rad>
                  </m:oMath>
                </a14:m>
                <a:r>
                  <a:rPr lang="en-US" dirty="0"/>
                  <a:t>, then conclude that H1 is true (signal present).  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If y[0] &lt; 0.5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nary>
                      </m:e>
                    </m:rad>
                  </m:oMath>
                </a14:m>
                <a:r>
                  <a:rPr lang="en-US" dirty="0"/>
                  <a:t>, then conclude that H0 is true (signal absent).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177D2-B5E7-C947-B878-F4B93ADDAC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82708"/>
                <a:ext cx="10515600" cy="4875213"/>
              </a:xfrm>
              <a:blipFill>
                <a:blip r:embed="rId2"/>
                <a:stretch>
                  <a:fillRect l="-1086" t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959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9DD6B-5676-8B47-A04D-2E6D82DBD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beetles versus bicycles</a:t>
            </a:r>
          </a:p>
        </p:txBody>
      </p:sp>
      <p:pic>
        <p:nvPicPr>
          <p:cNvPr id="5" name="Picture 4" descr="A car parked in front of a building&#10;&#10;Description automatically generated">
            <a:extLst>
              <a:ext uri="{FF2B5EF4-FFF2-40B4-BE49-F238E27FC236}">
                <a16:creationId xmlns:a16="http://schemas.microsoft.com/office/drawing/2014/main" id="{E91699D9-7C38-0A49-B3BE-6DDF6E02D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365250"/>
            <a:ext cx="1905000" cy="1270000"/>
          </a:xfrm>
          <a:prstGeom prst="rect">
            <a:avLst/>
          </a:prstGeom>
        </p:spPr>
      </p:pic>
      <p:pic>
        <p:nvPicPr>
          <p:cNvPr id="7" name="Picture 6" descr="A close up of a car&#10;&#10;Description automatically generated">
            <a:extLst>
              <a:ext uri="{FF2B5EF4-FFF2-40B4-BE49-F238E27FC236}">
                <a16:creationId xmlns:a16="http://schemas.microsoft.com/office/drawing/2014/main" id="{0E8C0D6E-453B-0F4E-99D9-FF4CBD104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2635250"/>
            <a:ext cx="1905000" cy="1270000"/>
          </a:xfrm>
          <a:prstGeom prst="rect">
            <a:avLst/>
          </a:prstGeom>
        </p:spPr>
      </p:pic>
      <p:pic>
        <p:nvPicPr>
          <p:cNvPr id="9" name="Picture 8" descr="A car parked in a parking lot&#10;&#10;Description automatically generated">
            <a:extLst>
              <a:ext uri="{FF2B5EF4-FFF2-40B4-BE49-F238E27FC236}">
                <a16:creationId xmlns:a16="http://schemas.microsoft.com/office/drawing/2014/main" id="{08945B2D-2DAE-7245-BC2A-6BFDBDA75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37" y="3905250"/>
            <a:ext cx="1905000" cy="1270000"/>
          </a:xfrm>
          <a:prstGeom prst="rect">
            <a:avLst/>
          </a:prstGeom>
        </p:spPr>
      </p:pic>
      <p:pic>
        <p:nvPicPr>
          <p:cNvPr id="11" name="Picture 10" descr="A car parked on the side of a mountain&#10;&#10;Description automatically generated">
            <a:extLst>
              <a:ext uri="{FF2B5EF4-FFF2-40B4-BE49-F238E27FC236}">
                <a16:creationId xmlns:a16="http://schemas.microsoft.com/office/drawing/2014/main" id="{2B57A322-A216-7347-8B5F-A614271705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" y="5175250"/>
            <a:ext cx="1905000" cy="1270000"/>
          </a:xfrm>
          <a:prstGeom prst="rect">
            <a:avLst/>
          </a:prstGeom>
        </p:spPr>
      </p:pic>
      <p:pic>
        <p:nvPicPr>
          <p:cNvPr id="13" name="Picture 12" descr="A car parked in front of a house&#10;&#10;Description automatically generated">
            <a:extLst>
              <a:ext uri="{FF2B5EF4-FFF2-40B4-BE49-F238E27FC236}">
                <a16:creationId xmlns:a16="http://schemas.microsoft.com/office/drawing/2014/main" id="{87EFD5BC-9C85-F241-B6BB-8CCCFEBBC5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8375" y="1365250"/>
            <a:ext cx="1905000" cy="1270000"/>
          </a:xfrm>
          <a:prstGeom prst="rect">
            <a:avLst/>
          </a:prstGeom>
        </p:spPr>
      </p:pic>
      <p:pic>
        <p:nvPicPr>
          <p:cNvPr id="15" name="Picture 14" descr="A car driving on a road&#10;&#10;Description automatically generated">
            <a:extLst>
              <a:ext uri="{FF2B5EF4-FFF2-40B4-BE49-F238E27FC236}">
                <a16:creationId xmlns:a16="http://schemas.microsoft.com/office/drawing/2014/main" id="{028B6B99-DC5A-744C-91AA-BB004B1AAB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3137" y="2635250"/>
            <a:ext cx="1905000" cy="1270000"/>
          </a:xfrm>
          <a:prstGeom prst="rect">
            <a:avLst/>
          </a:prstGeom>
        </p:spPr>
      </p:pic>
      <p:pic>
        <p:nvPicPr>
          <p:cNvPr id="17" name="Picture 16" descr="A car parked in a field&#10;&#10;Description automatically generated">
            <a:extLst>
              <a:ext uri="{FF2B5EF4-FFF2-40B4-BE49-F238E27FC236}">
                <a16:creationId xmlns:a16="http://schemas.microsoft.com/office/drawing/2014/main" id="{F72F9794-BE06-364D-BB73-F47F18586C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3611" y="3905250"/>
            <a:ext cx="1905000" cy="1270000"/>
          </a:xfrm>
          <a:prstGeom prst="rect">
            <a:avLst/>
          </a:prstGeom>
        </p:spPr>
      </p:pic>
      <p:pic>
        <p:nvPicPr>
          <p:cNvPr id="19" name="Picture 18" descr="A blue car parked in a parking lot&#10;&#10;Description automatically generated">
            <a:extLst>
              <a:ext uri="{FF2B5EF4-FFF2-40B4-BE49-F238E27FC236}">
                <a16:creationId xmlns:a16="http://schemas.microsoft.com/office/drawing/2014/main" id="{A12F5460-8445-7045-8AC5-0F3DBE7413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3137" y="5175250"/>
            <a:ext cx="1905000" cy="1270000"/>
          </a:xfrm>
          <a:prstGeom prst="rect">
            <a:avLst/>
          </a:prstGeom>
        </p:spPr>
      </p:pic>
      <p:pic>
        <p:nvPicPr>
          <p:cNvPr id="21" name="Picture 20" descr="A red car driving on a road&#10;&#10;Description automatically generated">
            <a:extLst>
              <a:ext uri="{FF2B5EF4-FFF2-40B4-BE49-F238E27FC236}">
                <a16:creationId xmlns:a16="http://schemas.microsoft.com/office/drawing/2014/main" id="{6EAF5345-2CC4-5846-B4D1-9B0D697CDE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4325" y="1365250"/>
            <a:ext cx="1905000" cy="1270000"/>
          </a:xfrm>
          <a:prstGeom prst="rect">
            <a:avLst/>
          </a:prstGeom>
        </p:spPr>
      </p:pic>
      <p:pic>
        <p:nvPicPr>
          <p:cNvPr id="23" name="Picture 22" descr="A close up of a car&#10;&#10;Description automatically generated">
            <a:extLst>
              <a:ext uri="{FF2B5EF4-FFF2-40B4-BE49-F238E27FC236}">
                <a16:creationId xmlns:a16="http://schemas.microsoft.com/office/drawing/2014/main" id="{FC9CF8C9-DD43-6A42-B2DD-96D98AA172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29087" y="2635250"/>
            <a:ext cx="1905000" cy="1270000"/>
          </a:xfrm>
          <a:prstGeom prst="rect">
            <a:avLst/>
          </a:prstGeom>
        </p:spPr>
      </p:pic>
      <p:pic>
        <p:nvPicPr>
          <p:cNvPr id="25" name="Picture 24" descr="A car parked in a field&#10;&#10;Description automatically generated">
            <a:extLst>
              <a:ext uri="{FF2B5EF4-FFF2-40B4-BE49-F238E27FC236}">
                <a16:creationId xmlns:a16="http://schemas.microsoft.com/office/drawing/2014/main" id="{1E56AE07-CD17-0B42-B4B9-AB6E7D1A45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29086" y="3905250"/>
            <a:ext cx="1905000" cy="1270000"/>
          </a:xfrm>
          <a:prstGeom prst="rect">
            <a:avLst/>
          </a:prstGeom>
        </p:spPr>
      </p:pic>
      <p:pic>
        <p:nvPicPr>
          <p:cNvPr id="27" name="Picture 26" descr="A red truck driving down the road&#10;&#10;Description automatically generated">
            <a:extLst>
              <a:ext uri="{FF2B5EF4-FFF2-40B4-BE49-F238E27FC236}">
                <a16:creationId xmlns:a16="http://schemas.microsoft.com/office/drawing/2014/main" id="{01AB3F27-BEE6-7748-856F-8318152FDA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29086" y="5175250"/>
            <a:ext cx="1905000" cy="127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2828622-7FF1-C04E-9164-2E4C837AEB49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6267456" y="1374771"/>
            <a:ext cx="1905000" cy="127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B0BE0A7-262A-574E-9AF5-A872A6CFE09D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6267456" y="2644771"/>
            <a:ext cx="1905000" cy="127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2202059-02C4-AF48-B030-722ED3EA081E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6262693" y="3914771"/>
            <a:ext cx="1905000" cy="127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D26568B-CFCF-C849-BF99-84876529FB39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6267456" y="5184771"/>
            <a:ext cx="1905000" cy="127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6319D68-6BF8-D74E-A481-928C34CBD75B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8162931" y="1374771"/>
            <a:ext cx="1905000" cy="127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AD7B291-38F9-3040-8957-77B87FDAE70A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8167693" y="2644771"/>
            <a:ext cx="1905000" cy="127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9EC66B5-935B-8240-9B06-C7F7BDC74492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8158167" y="3914771"/>
            <a:ext cx="1905000" cy="127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46AA00A-34E6-1A4E-A923-04D123826624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8167693" y="5184771"/>
            <a:ext cx="1905000" cy="127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1EF8552-85A7-7A48-BB60-E5E49D948019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/>
          <a:stretch/>
        </p:blipFill>
        <p:spPr>
          <a:xfrm>
            <a:off x="10048881" y="1374771"/>
            <a:ext cx="1905000" cy="127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1A2478E-493D-0546-9D4C-0A157A26D3C9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10053643" y="2644771"/>
            <a:ext cx="1905000" cy="127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86E4167-E236-F94D-AB6A-CD0126C3047D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/>
          <a:stretch/>
        </p:blipFill>
        <p:spPr>
          <a:xfrm>
            <a:off x="10053642" y="3914771"/>
            <a:ext cx="1905000" cy="127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A818865-C749-3948-B97C-939C5307D789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/>
          <a:stretch/>
        </p:blipFill>
        <p:spPr>
          <a:xfrm>
            <a:off x="10053642" y="5184771"/>
            <a:ext cx="1905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6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09DDD-E74A-1A40-9563-610FB1009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a matched filter by averaging all of the input data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192079-C52D-3D4F-96F9-5D3AB4F375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Given: 12 example images of beetles,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,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Goal: design a matched filter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 that will maximize 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…on average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≤11</m:t>
                    </m:r>
                  </m:oMath>
                </a14:m>
                <a:r>
                  <a:rPr lang="en-US" dirty="0"/>
                  <a:t>, subject to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nary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 Solution: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192079-C52D-3D4F-96F9-5D3AB4F375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7018" b="-45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7434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09DDD-E74A-1A40-9563-610FB1009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a matched filter by averaging all of the input data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192079-C52D-3D4F-96F9-5D3AB4F375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Solution: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Flip each image left-to-right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Flip each image top-to-bottom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Take the average, across all of the training images</a:t>
                </a:r>
              </a:p>
              <a:p>
                <a:r>
                  <a:rPr lang="en-US" dirty="0"/>
                  <a:t>To make the output of this filtering more interesting: throw away the first two rows, last two rows, first two columns, and last two columns of each input image, the result will be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 has a size M</a:t>
                </a:r>
                <a:r>
                  <a:rPr lang="en-US" baseline="-25000" dirty="0"/>
                  <a:t>1</a:t>
                </a:r>
                <a:r>
                  <a:rPr lang="en-US" dirty="0"/>
                  <a:t>=N</a:t>
                </a:r>
                <a:r>
                  <a:rPr lang="en-US" baseline="-25000" dirty="0"/>
                  <a:t>1</a:t>
                </a:r>
                <a:r>
                  <a:rPr lang="en-US" dirty="0"/>
                  <a:t>-4, M</a:t>
                </a:r>
                <a:r>
                  <a:rPr lang="en-US" baseline="-25000" dirty="0"/>
                  <a:t>2</a:t>
                </a:r>
                <a:r>
                  <a:rPr lang="en-US" dirty="0"/>
                  <a:t>=N</a:t>
                </a:r>
                <a:r>
                  <a:rPr lang="en-US" baseline="-25000" dirty="0"/>
                  <a:t>2</a:t>
                </a:r>
                <a:r>
                  <a:rPr lang="en-US" dirty="0"/>
                  <a:t>-4, so the “valid” output will be 5x5.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192079-C52D-3D4F-96F9-5D3AB4F375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8655" r="-603" b="-2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7915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D2086-E5DF-8247-9338-142B9D2CD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Matched filters for beetles and bicycles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9D1931-21DD-2B4B-AED6-5C57429A8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696" y="1238250"/>
            <a:ext cx="7493000" cy="5619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52CF5CF-4F8B-854D-8CBD-78EAE30A9C29}"/>
                  </a:ext>
                </a:extLst>
              </p:cNvPr>
              <p:cNvSpPr/>
              <p:nvPr/>
            </p:nvSpPr>
            <p:spPr>
              <a:xfrm>
                <a:off x="171447" y="2967335"/>
                <a:ext cx="524351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Flip each image left-to-right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Flip each image top-to-bottom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Take the average, across all of the training images.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Shown here: three color planes, Y, Pb, and Pr.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52CF5CF-4F8B-854D-8CBD-78EAE30A9C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47" y="2967335"/>
                <a:ext cx="5243513" cy="1200329"/>
              </a:xfrm>
              <a:prstGeom prst="rect">
                <a:avLst/>
              </a:prstGeom>
              <a:blipFill>
                <a:blip r:embed="rId3"/>
                <a:stretch>
                  <a:fillRect l="-483" t="-2105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009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EF1D26A-F122-7848-9474-AF4A2C22F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661" y="3949303"/>
            <a:ext cx="3397250" cy="2547938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D76C192-094B-2546-A761-5B20601D10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85833" y="3704433"/>
            <a:ext cx="3795712" cy="284678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252CC9-D097-944E-A891-5DB27E195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2" y="236536"/>
            <a:ext cx="11877678" cy="1325563"/>
          </a:xfrm>
        </p:spPr>
        <p:txBody>
          <a:bodyPr/>
          <a:lstStyle/>
          <a:p>
            <a:r>
              <a:rPr lang="en-US" dirty="0"/>
              <a:t>Match = input image, convolved with matched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BA0E37-29B5-0543-8A55-3BC4B42B38B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28588" y="1682745"/>
                <a:ext cx="11072812" cy="11689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BA0E37-29B5-0543-8A55-3BC4B42B38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28588" y="1682745"/>
                <a:ext cx="11072812" cy="116893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8A5EC5B-7705-CD4B-8FE9-F732432A52DF}"/>
                  </a:ext>
                </a:extLst>
              </p:cNvPr>
              <p:cNvSpPr/>
              <p:nvPr/>
            </p:nvSpPr>
            <p:spPr>
              <a:xfrm>
                <a:off x="4361892" y="4901687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8A5EC5B-7705-CD4B-8FE9-F732432A5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892" y="4901687"/>
                <a:ext cx="41069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3FCE86-9D88-F24A-8508-50AB7A86A9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9351" y="3860403"/>
            <a:ext cx="3625850" cy="27193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9BD2277-D7E4-1C4A-835C-A1AE5B9BE22E}"/>
                  </a:ext>
                </a:extLst>
              </p:cNvPr>
              <p:cNvSpPr/>
              <p:nvPr/>
            </p:nvSpPr>
            <p:spPr>
              <a:xfrm>
                <a:off x="8179586" y="5030280"/>
                <a:ext cx="4619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∗∗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9BD2277-D7E4-1C4A-835C-A1AE5B9BE2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9586" y="5030280"/>
                <a:ext cx="46198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359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EF1D26A-F122-7848-9474-AF4A2C22F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661" y="4249343"/>
            <a:ext cx="3397250" cy="2547938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D76C192-094B-2546-A761-5B20601D10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85833" y="4004473"/>
            <a:ext cx="3795712" cy="284678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252CC9-D097-944E-A891-5DB27E195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2" y="7932"/>
            <a:ext cx="11877678" cy="1325563"/>
          </a:xfrm>
        </p:spPr>
        <p:txBody>
          <a:bodyPr/>
          <a:lstStyle/>
          <a:p>
            <a:r>
              <a:rPr lang="en-US" dirty="0"/>
              <a:t>A note about ”valid” output pixels: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BA0E37-29B5-0543-8A55-3BC4B42B38B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00054" y="1011224"/>
                <a:ext cx="11072812" cy="32178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u="sng" dirty="0"/>
                  <a:t>Valid output pixels</a:t>
                </a:r>
                <a:r>
                  <a:rPr lang="en-US" dirty="0"/>
                  <a:t> are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 whose summations include only valid pixels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.  The result has size (N</a:t>
                </a:r>
                <a:r>
                  <a:rPr lang="en-US" baseline="-25000" dirty="0"/>
                  <a:t>1</a:t>
                </a:r>
                <a:r>
                  <a:rPr lang="en-US" dirty="0"/>
                  <a:t>-M</a:t>
                </a:r>
                <a:r>
                  <a:rPr lang="en-US" baseline="-25000" dirty="0"/>
                  <a:t>1</a:t>
                </a:r>
                <a:r>
                  <a:rPr lang="en-US" dirty="0"/>
                  <a:t>+1)x(N</a:t>
                </a:r>
                <a:r>
                  <a:rPr lang="en-US" baseline="-25000" dirty="0"/>
                  <a:t>2</a:t>
                </a:r>
                <a:r>
                  <a:rPr lang="en-US" dirty="0"/>
                  <a:t>-M</a:t>
                </a:r>
                <a:r>
                  <a:rPr lang="en-US" baseline="-25000" dirty="0"/>
                  <a:t>2</a:t>
                </a:r>
                <a:r>
                  <a:rPr lang="en-US" dirty="0"/>
                  <a:t>+1)=5x5.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BA0E37-29B5-0543-8A55-3BC4B42B38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00054" y="1011224"/>
                <a:ext cx="11072812" cy="3217875"/>
              </a:xfrm>
              <a:blipFill>
                <a:blip r:embed="rId4"/>
                <a:stretch>
                  <a:fillRect l="-1147" t="-48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8A5EC5B-7705-CD4B-8FE9-F732432A52DF}"/>
                  </a:ext>
                </a:extLst>
              </p:cNvPr>
              <p:cNvSpPr/>
              <p:nvPr/>
            </p:nvSpPr>
            <p:spPr>
              <a:xfrm>
                <a:off x="4361892" y="5201727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8A5EC5B-7705-CD4B-8FE9-F732432A5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892" y="5201727"/>
                <a:ext cx="41069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3FCE86-9D88-F24A-8508-50AB7A86A9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9351" y="4160443"/>
            <a:ext cx="3625850" cy="27193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9BD2277-D7E4-1C4A-835C-A1AE5B9BE22E}"/>
                  </a:ext>
                </a:extLst>
              </p:cNvPr>
              <p:cNvSpPr/>
              <p:nvPr/>
            </p:nvSpPr>
            <p:spPr>
              <a:xfrm>
                <a:off x="8179586" y="5330320"/>
                <a:ext cx="4619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∗∗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9BD2277-D7E4-1C4A-835C-A1AE5B9BE2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9586" y="5330320"/>
                <a:ext cx="46198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1231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EF1D26A-F122-7848-9474-AF4A2C22F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661" y="4249343"/>
            <a:ext cx="3397250" cy="2547938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D76C192-094B-2546-A761-5B20601D10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85833" y="4004473"/>
            <a:ext cx="3795712" cy="284678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252CC9-D097-944E-A891-5DB27E195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2" y="7932"/>
            <a:ext cx="11877678" cy="1325563"/>
          </a:xfrm>
        </p:spPr>
        <p:txBody>
          <a:bodyPr/>
          <a:lstStyle/>
          <a:p>
            <a:r>
              <a:rPr lang="en-US" dirty="0"/>
              <a:t>Match outputs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BA0E37-29B5-0543-8A55-3BC4B42B38B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00054" y="1011224"/>
                <a:ext cx="11072812" cy="32178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best match should occur at n1=0, n2=0, which is sort of the pixel in the middle of the output.  However, that middle pixel is rarely the best match.  Instead, the best match often occurs a few pixels to the right, left, up, or down, implying that this particular image is shifted relative to the mean-image.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BA0E37-29B5-0543-8A55-3BC4B42B38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00054" y="1011224"/>
                <a:ext cx="11072812" cy="3217875"/>
              </a:xfrm>
              <a:blipFill>
                <a:blip r:embed="rId4"/>
                <a:stretch>
                  <a:fillRect l="-1147" t="-48819" r="-1147" b="-1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8A5EC5B-7705-CD4B-8FE9-F732432A52DF}"/>
                  </a:ext>
                </a:extLst>
              </p:cNvPr>
              <p:cNvSpPr/>
              <p:nvPr/>
            </p:nvSpPr>
            <p:spPr>
              <a:xfrm>
                <a:off x="4361892" y="5201727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8A5EC5B-7705-CD4B-8FE9-F732432A5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892" y="5201727"/>
                <a:ext cx="41069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3FCE86-9D88-F24A-8508-50AB7A86A9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9351" y="4160443"/>
            <a:ext cx="3625850" cy="27193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9BD2277-D7E4-1C4A-835C-A1AE5B9BE22E}"/>
                  </a:ext>
                </a:extLst>
              </p:cNvPr>
              <p:cNvSpPr/>
              <p:nvPr/>
            </p:nvSpPr>
            <p:spPr>
              <a:xfrm>
                <a:off x="8179586" y="5330320"/>
                <a:ext cx="4619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∗∗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9BD2277-D7E4-1C4A-835C-A1AE5B9BE2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9586" y="5330320"/>
                <a:ext cx="46198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99421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211EF-0FD0-8346-96B6-223C47269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Outline: Image filtering and image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673A4-0378-014D-84F5-65BD75B2D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Images as signals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Color spaces and color features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2D convolution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Matched filters</a:t>
            </a:r>
          </a:p>
          <a:p>
            <a:r>
              <a:rPr lang="en-US" dirty="0"/>
              <a:t>Gradient filters</a:t>
            </a:r>
          </a:p>
          <a:p>
            <a:r>
              <a:rPr lang="en-US" dirty="0"/>
              <a:t>Separable convolution</a:t>
            </a:r>
          </a:p>
          <a:p>
            <a:r>
              <a:rPr lang="en-US" dirty="0"/>
              <a:t>Accuracy spectrum of a 1-feature classifier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478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ns face&#10;&#10;Description automatically generated">
            <a:extLst>
              <a:ext uri="{FF2B5EF4-FFF2-40B4-BE49-F238E27FC236}">
                <a16:creationId xmlns:a16="http://schemas.microsoft.com/office/drawing/2014/main" id="{B4738F39-9334-CE4D-BD30-6E9791517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373" y="3133238"/>
            <a:ext cx="4358719" cy="32690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3C90AF-A823-BB41-A1D3-E3CEB8ED4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 as signals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74696-0D01-BC44-9484-6FC1744B75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4383" y="1825625"/>
                <a:ext cx="5955493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x[n</a:t>
                </a:r>
                <a:r>
                  <a:rPr lang="en-US" baseline="-25000" dirty="0"/>
                  <a:t>1</a:t>
                </a:r>
                <a:r>
                  <a:rPr lang="en-US" dirty="0"/>
                  <a:t>,n</a:t>
                </a:r>
                <a:r>
                  <a:rPr lang="en-US" baseline="-25000" dirty="0"/>
                  <a:t>2</a:t>
                </a:r>
                <a:r>
                  <a:rPr lang="en-US" dirty="0"/>
                  <a:t>,c] = intensity in row n1, column n2, color plane c.</a:t>
                </a:r>
              </a:p>
              <a:p>
                <a:r>
                  <a:rPr lang="en-US" dirty="0"/>
                  <a:t>Most image formats (e.g., JPG, PNG, GIF, PPM) distribute images with three color planes: Red, Green, and Blue (RGB)</a:t>
                </a:r>
              </a:p>
              <a:p>
                <a:r>
                  <a:rPr lang="en-US" dirty="0"/>
                  <a:t>In this example (Arnold Schwarzenegger’s face), the grayscale image was created as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∈{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74696-0D01-BC44-9484-6FC1744B75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383" y="1825625"/>
                <a:ext cx="5955493" cy="4351338"/>
              </a:xfrm>
              <a:blipFill>
                <a:blip r:embed="rId3"/>
                <a:stretch>
                  <a:fillRect l="-1489" t="-2924" r="-638" b="-42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F0BB8E45-E688-E541-9158-86B44E7E896A}"/>
              </a:ext>
            </a:extLst>
          </p:cNvPr>
          <p:cNvSpPr/>
          <p:nvPr/>
        </p:nvSpPr>
        <p:spPr>
          <a:xfrm>
            <a:off x="7843670" y="4538744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C1419E-95FB-3242-A865-A15E3397B8D4}"/>
              </a:ext>
            </a:extLst>
          </p:cNvPr>
          <p:cNvSpPr/>
          <p:nvPr/>
        </p:nvSpPr>
        <p:spPr>
          <a:xfrm>
            <a:off x="9339961" y="5975654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A374B6-1DC3-704E-8747-D2E27A377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6211" y="268013"/>
            <a:ext cx="2518537" cy="251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822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37C74C-923B-6448-91CB-0A88929DAC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26591" y="1708944"/>
            <a:ext cx="6865409" cy="51490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A94764-E291-BD4F-AFFC-09058C0FD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the gradient of image pixels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7E7066-C75F-2F43-A362-45581422A3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2424" y="1825625"/>
                <a:ext cx="5534025" cy="466725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The gradient of an image turns each image plane, c, into a pair of image planes: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usually divide the gradient into two sub-images, the horizontal gradient </a:t>
                </a:r>
                <a:r>
                  <a:rPr lang="en-US" dirty="0" err="1"/>
                  <a:t>Gx</a:t>
                </a:r>
                <a:r>
                  <a:rPr lang="en-US" dirty="0"/>
                  <a:t>, and the vertical gradient </a:t>
                </a:r>
                <a:r>
                  <a:rPr lang="en-US" dirty="0" err="1"/>
                  <a:t>Gy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7E7066-C75F-2F43-A362-45581422A3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2424" y="1825625"/>
                <a:ext cx="5534025" cy="4667250"/>
              </a:xfrm>
              <a:blipFill>
                <a:blip r:embed="rId3"/>
                <a:stretch>
                  <a:fillRect l="-2299" t="-3542" r="-1609" b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car parked in front of a building&#10;&#10;Description automatically generated">
            <a:extLst>
              <a:ext uri="{FF2B5EF4-FFF2-40B4-BE49-F238E27FC236}">
                <a16:creationId xmlns:a16="http://schemas.microsoft.com/office/drawing/2014/main" id="{6CBC385B-AF83-A346-A109-2D5162DB2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6987" y="438944"/>
            <a:ext cx="1905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61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CC0CB0-F346-6C4D-88AD-FEDE2CC16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1" y="1825625"/>
            <a:ext cx="6222999" cy="46672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A94764-E291-BD4F-AFFC-09058C0FD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the gradient of image pixels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7E7066-C75F-2F43-A362-45581422A3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1476" y="1825625"/>
                <a:ext cx="6472238" cy="46672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Of course we can’t really calculate the derivative of a discrete image.  So we approximate it using filters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∗∗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∗∗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7E7066-C75F-2F43-A362-45581422A3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1476" y="1825625"/>
                <a:ext cx="6472238" cy="4667250"/>
              </a:xfrm>
              <a:blipFill>
                <a:blip r:embed="rId3"/>
                <a:stretch>
                  <a:fillRect l="-1761" t="-2452" b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nature, fire&#10;&#10;Description automatically generated">
            <a:extLst>
              <a:ext uri="{FF2B5EF4-FFF2-40B4-BE49-F238E27FC236}">
                <a16:creationId xmlns:a16="http://schemas.microsoft.com/office/drawing/2014/main" id="{16D124B1-17CE-594E-A839-152F1D37A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0" y="365125"/>
            <a:ext cx="1905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250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D38846F-20CD-684A-AB91-6F93FB296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054" y="1443039"/>
            <a:ext cx="7207261" cy="54054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56F0E9-9154-7842-8718-76A6FA12E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Sobel mask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B1F240-E856-D740-B0BA-BAC1E7B646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905375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The Sobel mask is a particularly simple approximation to the gradient – it takes the difference in one direction, then averages in the other direction: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B1F240-E856-D740-B0BA-BAC1E7B646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905375" cy="4351338"/>
              </a:xfrm>
              <a:blipFill>
                <a:blip r:embed="rId3"/>
                <a:stretch>
                  <a:fillRect l="-2067" t="-3801" r="-2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large air plane flying in the sky&#10;&#10;Description automatically generated">
            <a:extLst>
              <a:ext uri="{FF2B5EF4-FFF2-40B4-BE49-F238E27FC236}">
                <a16:creationId xmlns:a16="http://schemas.microsoft.com/office/drawing/2014/main" id="{E7E0DC59-F60A-0A45-B27C-6FD016312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800" y="158751"/>
            <a:ext cx="1905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445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6F0E9-9154-7842-8718-76A6FA12E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Splitting the Sobel mask into separable filters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B1F240-E856-D740-B0BA-BAC1E7B646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The Sobel mask is very popular, in part, because each of the 2D filters can be separated into a row-filter, followed by a column-filter:</a:t>
                </a:r>
              </a:p>
              <a:p>
                <a:pPr marL="0" indent="0">
                  <a:buNone/>
                </a:pPr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B1F240-E856-D740-B0BA-BAC1E7B646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32" b="-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15856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211EF-0FD0-8346-96B6-223C47269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Outline: Image filtering and image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673A4-0378-014D-84F5-65BD75B2D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Images as signals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Color spaces and color features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2D convolution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Matched filters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Gradient filters</a:t>
            </a:r>
          </a:p>
          <a:p>
            <a:r>
              <a:rPr lang="en-US" dirty="0"/>
              <a:t>Separable convolution</a:t>
            </a:r>
          </a:p>
          <a:p>
            <a:r>
              <a:rPr lang="en-US" dirty="0"/>
              <a:t>Accuracy spectrum of a 1-feature classifier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5471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62A6D-F882-9046-B48E-A930D6129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Separable filters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EE876D-D306-714B-A5F7-1549A4562C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/>
                  <a:t>A “separable filter” is one that can be written as the product of a row-filter, times a column-filter: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If the filter can be separated, then the convolution can also be separated: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EE876D-D306-714B-A5F7-1549A4562C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339" b="-35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16374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62A6D-F882-9046-B48E-A930D6129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5"/>
            <a:ext cx="10515600" cy="1325563"/>
          </a:xfrm>
        </p:spPr>
        <p:txBody>
          <a:bodyPr/>
          <a:lstStyle/>
          <a:p>
            <a:r>
              <a:rPr lang="en-US" dirty="0"/>
              <a:t>Separable filters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EE876D-D306-714B-A5F7-1549A4562C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82688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This operation requires a double-summation, which has a computational complexity equal to (# rows)X(# columns):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This operation requires a single summation, which has a computational complexity equal to (# rows):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EE876D-D306-714B-A5F7-1549A4562C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82688"/>
                <a:ext cx="10515600" cy="4351338"/>
              </a:xfrm>
              <a:blipFill>
                <a:blip r:embed="rId2"/>
                <a:stretch>
                  <a:fillRect l="-1086" t="-18314" r="-120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96810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62A6D-F882-9046-B48E-A930D6129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5"/>
            <a:ext cx="10515600" cy="1325563"/>
          </a:xfrm>
        </p:spPr>
        <p:txBody>
          <a:bodyPr/>
          <a:lstStyle/>
          <a:p>
            <a:r>
              <a:rPr lang="en-US" dirty="0"/>
              <a:t>Separable filters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EE876D-D306-714B-A5F7-1549A4562C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82688"/>
                <a:ext cx="10515600" cy="54610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This operation requires a double-summation, which has a computational complexity equal to (# rows)X(# columns):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This operation requires a single summation, which has a computational complexity equal to (# rows):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This operation requires a single summation, which has a computational complexity equal to (# columns):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EE876D-D306-714B-A5F7-1549A4562C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82688"/>
                <a:ext cx="10515600" cy="5461000"/>
              </a:xfrm>
              <a:blipFill>
                <a:blip r:embed="rId2"/>
                <a:stretch>
                  <a:fillRect l="-1086" t="-16241" r="-1206" b="-35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0497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62A6D-F882-9046-B48E-A930D6129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5"/>
            <a:ext cx="10515600" cy="1325563"/>
          </a:xfrm>
        </p:spPr>
        <p:txBody>
          <a:bodyPr/>
          <a:lstStyle/>
          <a:p>
            <a:r>
              <a:rPr lang="en-US" dirty="0"/>
              <a:t>Separable filters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EE876D-D306-714B-A5F7-1549A4562C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82688"/>
                <a:ext cx="10515600" cy="5461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This operation requires a double-summation, which has a computational complexity equal to (# rows)X(# columns):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This operation requires two single summations, with a computational complexity equal to (# rows) + (# columns):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Usually, a computational complexity of (# rows) + (# columns) is much, much less than (# rows)X(# columns)!!!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EE876D-D306-714B-A5F7-1549A4562C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82688"/>
                <a:ext cx="10515600" cy="5461000"/>
              </a:xfrm>
              <a:blipFill>
                <a:blip r:embed="rId2"/>
                <a:stretch>
                  <a:fillRect l="-1086" t="-14617" b="-5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7717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211EF-0FD0-8346-96B6-223C47269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Outline: Image filtering and image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673A4-0378-014D-84F5-65BD75B2D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Images as signals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Color spaces and color features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2D convolution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Matched filters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Gradient filters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Separable convolution</a:t>
            </a:r>
          </a:p>
          <a:p>
            <a:r>
              <a:rPr lang="en-US" dirty="0"/>
              <a:t>Accuracy spectrum of a 1-feature classifier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07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equency bands to which red, green and blue cones are sensitive.&#10;&#10;Description automatically generated">
            <a:extLst>
              <a:ext uri="{FF2B5EF4-FFF2-40B4-BE49-F238E27FC236}">
                <a16:creationId xmlns:a16="http://schemas.microsoft.com/office/drawing/2014/main" id="{2240AEE5-64F0-8B41-9672-14956F037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103" y="1378834"/>
            <a:ext cx="5884897" cy="38408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6EB73E-2B35-8747-8750-3C91A1BF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spaces: RGB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2AEE2-D8A7-DD4F-8938-651A34DD7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92" y="1386238"/>
            <a:ext cx="5847608" cy="528769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Every natural object reflects a continuous spectrum of colors.</a:t>
            </a:r>
          </a:p>
          <a:p>
            <a:r>
              <a:rPr lang="en-US" dirty="0"/>
              <a:t>However, the human eye only has three color sensors:</a:t>
            </a:r>
          </a:p>
          <a:p>
            <a:pPr lvl="1"/>
            <a:r>
              <a:rPr lang="en-US" dirty="0"/>
              <a:t>Red cones are sensitive to lower frequencies</a:t>
            </a:r>
          </a:p>
          <a:p>
            <a:pPr lvl="1"/>
            <a:r>
              <a:rPr lang="en-US" dirty="0"/>
              <a:t>Green cones are sensitive to intermediate frequencies</a:t>
            </a:r>
          </a:p>
          <a:p>
            <a:pPr lvl="1"/>
            <a:r>
              <a:rPr lang="en-US" dirty="0"/>
              <a:t>Blue cones are sensitive to higher frequencies</a:t>
            </a:r>
          </a:p>
          <a:p>
            <a:r>
              <a:rPr lang="en-US" dirty="0"/>
              <a:t>By activating LED or other display hardware at just three discrete colors (R, G, and B), it is possible to fool the human eye into thinking that it sees a continuum of colors.</a:t>
            </a:r>
          </a:p>
          <a:p>
            <a:r>
              <a:rPr lang="en-US" dirty="0"/>
              <a:t>Therefore, most image file formats only code three discrete colors (RGB).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206A8A-595E-984F-B8D0-12913422719E}"/>
              </a:ext>
            </a:extLst>
          </p:cNvPr>
          <p:cNvSpPr/>
          <p:nvPr/>
        </p:nvSpPr>
        <p:spPr>
          <a:xfrm>
            <a:off x="7691247" y="5599651"/>
            <a:ext cx="3602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Illustration from Anatomy &amp; Physiology, </a:t>
            </a:r>
            <a:r>
              <a:rPr lang="en-US" dirty="0" err="1"/>
              <a:t>Connexions</a:t>
            </a:r>
            <a:r>
              <a:rPr lang="en-US" dirty="0"/>
              <a:t> Web site. </a:t>
            </a:r>
            <a:r>
              <a:rPr lang="en-US" dirty="0">
                <a:hlinkClick r:id="rId3"/>
              </a:rPr>
              <a:t>http://cnx.org/content/col11496/1.6/</a:t>
            </a:r>
            <a:r>
              <a:rPr lang="en-US" dirty="0"/>
              <a:t>, Jun 19, 2013.</a:t>
            </a:r>
          </a:p>
        </p:txBody>
      </p:sp>
    </p:spTree>
    <p:extLst>
      <p:ext uri="{BB962C8B-B14F-4D97-AF65-F5344CB8AC3E}">
        <p14:creationId xmlns:p14="http://schemas.microsoft.com/office/powerpoint/2010/main" val="33960238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911449F-CF68-4548-B62D-16FAD22BC8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/>
        </p:blipFill>
        <p:spPr>
          <a:xfrm>
            <a:off x="5543339" y="1735774"/>
            <a:ext cx="6605268" cy="495395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2331DF-08D6-4041-A42E-AC1B3361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“1-feature classifier”?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8FF1C-702A-4942-B337-8B9A0DD9A7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132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Test some feature, f[k].  Say that the test image is “class 1” if and only if f[k] &gt;= threshold.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49E1618-FF09-2040-9779-F3F2DEADA7B9}"/>
              </a:ext>
            </a:extLst>
          </p:cNvPr>
          <p:cNvSpPr txBox="1">
            <a:spLocks/>
          </p:cNvSpPr>
          <p:nvPr/>
        </p:nvSpPr>
        <p:spPr>
          <a:xfrm>
            <a:off x="6446520" y="1353186"/>
            <a:ext cx="5059680" cy="948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Example: airplanes (blue) vs. skyscrapers (green)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6CFCFA2-BA9B-104D-98B6-3068558D8270}"/>
              </a:ext>
            </a:extLst>
          </p:cNvPr>
          <p:cNvSpPr txBox="1">
            <a:spLocks/>
          </p:cNvSpPr>
          <p:nvPr/>
        </p:nvSpPr>
        <p:spPr>
          <a:xfrm>
            <a:off x="593369" y="3395346"/>
            <a:ext cx="4726775" cy="47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Threshold for the color feature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FDF356B-5BB3-404A-9CAD-62F6514AC4B0}"/>
              </a:ext>
            </a:extLst>
          </p:cNvPr>
          <p:cNvSpPr txBox="1">
            <a:spLocks/>
          </p:cNvSpPr>
          <p:nvPr/>
        </p:nvSpPr>
        <p:spPr>
          <a:xfrm>
            <a:off x="853440" y="3977958"/>
            <a:ext cx="3901440" cy="759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Threshold for the matched-filtering feature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C5C1D74-7236-0345-A7F0-E8A0244E3C4C}"/>
              </a:ext>
            </a:extLst>
          </p:cNvPr>
          <p:cNvSpPr txBox="1">
            <a:spLocks/>
          </p:cNvSpPr>
          <p:nvPr/>
        </p:nvSpPr>
        <p:spPr>
          <a:xfrm>
            <a:off x="518160" y="4858386"/>
            <a:ext cx="4935860" cy="759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Threshold for the gradient feature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4E4940BE-C41D-8445-9376-6BB658DC9AB8}"/>
              </a:ext>
            </a:extLst>
          </p:cNvPr>
          <p:cNvSpPr/>
          <p:nvPr/>
        </p:nvSpPr>
        <p:spPr>
          <a:xfrm rot="19921837">
            <a:off x="5152085" y="3056700"/>
            <a:ext cx="1582702" cy="1416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BC1A2CA-876B-7B46-B851-305BB4036D79}"/>
              </a:ext>
            </a:extLst>
          </p:cNvPr>
          <p:cNvSpPr/>
          <p:nvPr/>
        </p:nvSpPr>
        <p:spPr>
          <a:xfrm rot="21044443" flipV="1">
            <a:off x="4584500" y="3852267"/>
            <a:ext cx="4301676" cy="14330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F4DF9501-371D-F843-9A1D-20086B6091A0}"/>
              </a:ext>
            </a:extLst>
          </p:cNvPr>
          <p:cNvSpPr/>
          <p:nvPr/>
        </p:nvSpPr>
        <p:spPr>
          <a:xfrm rot="939825">
            <a:off x="5204163" y="5225341"/>
            <a:ext cx="147828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15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911449F-CF68-4548-B62D-16FAD22BC8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/>
        </p:blipFill>
        <p:spPr>
          <a:xfrm>
            <a:off x="5543339" y="1735774"/>
            <a:ext cx="6605268" cy="495395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2331DF-08D6-4041-A42E-AC1B3361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possible thresholds?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8FF1C-702A-4942-B337-8B9A0DD9A7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" y="1734185"/>
            <a:ext cx="5181600" cy="4651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Notice that the only thresholds that are worth testing are the values of feature[k] that are actually measured values, for at least one datum!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Varying the threshold from one datum to the next makes no change, at all, in the accuracy, so it’s not useful to test those thresholds.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49E1618-FF09-2040-9779-F3F2DEADA7B9}"/>
              </a:ext>
            </a:extLst>
          </p:cNvPr>
          <p:cNvSpPr txBox="1">
            <a:spLocks/>
          </p:cNvSpPr>
          <p:nvPr/>
        </p:nvSpPr>
        <p:spPr>
          <a:xfrm>
            <a:off x="6446520" y="1353186"/>
            <a:ext cx="5059680" cy="948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Example: airplanes (blue) vs. skyscrapers (green)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BC1A2CA-876B-7B46-B851-305BB4036D79}"/>
              </a:ext>
            </a:extLst>
          </p:cNvPr>
          <p:cNvSpPr/>
          <p:nvPr/>
        </p:nvSpPr>
        <p:spPr>
          <a:xfrm rot="21044443" flipV="1">
            <a:off x="4584500" y="3852267"/>
            <a:ext cx="4301676" cy="14330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9FAEDE-B68F-1640-81B8-89CC51866660}"/>
              </a:ext>
            </a:extLst>
          </p:cNvPr>
          <p:cNvSpPr/>
          <p:nvPr/>
        </p:nvSpPr>
        <p:spPr>
          <a:xfrm>
            <a:off x="8869682" y="2346326"/>
            <a:ext cx="233680" cy="169164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01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DD26B2C-AF25-D240-8512-72A35C30AF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/>
        </p:blipFill>
        <p:spPr>
          <a:xfrm>
            <a:off x="5398769" y="1386840"/>
            <a:ext cx="6793230" cy="509492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44213D-7527-9F45-805B-BABE28E45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 spectrum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16DCC-BCF1-C947-9E32-C48D9EE915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3840" y="1703704"/>
            <a:ext cx="5181600" cy="49561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“accuracy spectrum” for a particular feature is the list of all possible accuracies that could be achieved by any one-feature classifier.</a:t>
            </a:r>
          </a:p>
          <a:p>
            <a:r>
              <a:rPr lang="en-US" dirty="0"/>
              <a:t>Test, as possible threshold, every value of feature[k] observed for any training image.</a:t>
            </a:r>
          </a:p>
          <a:p>
            <a:r>
              <a:rPr lang="en-US" dirty="0"/>
              <a:t>List the resulting classifier accuracies.</a:t>
            </a:r>
          </a:p>
          <a:p>
            <a:r>
              <a:rPr lang="en-US" dirty="0"/>
              <a:t>For each feature, find the best threshold.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5018E6A-985A-C844-BC84-5776F7A5DD64}"/>
              </a:ext>
            </a:extLst>
          </p:cNvPr>
          <p:cNvCxnSpPr/>
          <p:nvPr/>
        </p:nvCxnSpPr>
        <p:spPr>
          <a:xfrm flipV="1">
            <a:off x="5013960" y="3566160"/>
            <a:ext cx="3108960" cy="2133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8E0B5EC-FAE1-4D47-90A4-ECDDD073DADD}"/>
              </a:ext>
            </a:extLst>
          </p:cNvPr>
          <p:cNvCxnSpPr>
            <a:cxnSpLocks/>
          </p:cNvCxnSpPr>
          <p:nvPr/>
        </p:nvCxnSpPr>
        <p:spPr>
          <a:xfrm flipV="1">
            <a:off x="5013960" y="4907280"/>
            <a:ext cx="3810000" cy="7924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BF614F0-E24B-3A4B-8E6B-4381C477BDE5}"/>
              </a:ext>
            </a:extLst>
          </p:cNvPr>
          <p:cNvSpPr txBox="1">
            <a:spLocks/>
          </p:cNvSpPr>
          <p:nvPr/>
        </p:nvSpPr>
        <p:spPr>
          <a:xfrm>
            <a:off x="6446520" y="1109346"/>
            <a:ext cx="5059680" cy="948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Example: airplanes vs. skyscrapers</a:t>
            </a:r>
          </a:p>
        </p:txBody>
      </p:sp>
    </p:spTree>
    <p:extLst>
      <p:ext uri="{BB962C8B-B14F-4D97-AF65-F5344CB8AC3E}">
        <p14:creationId xmlns:p14="http://schemas.microsoft.com/office/powerpoint/2010/main" val="41104307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DD26B2C-AF25-D240-8512-72A35C30AF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/>
        </p:blipFill>
        <p:spPr>
          <a:xfrm>
            <a:off x="5398769" y="1386840"/>
            <a:ext cx="6793230" cy="509492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44213D-7527-9F45-805B-BABE28E45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polarity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16DCC-BCF1-C947-9E32-C48D9EE915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3840" y="1703704"/>
            <a:ext cx="5181600" cy="49561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What happens if some accuracies are below 50%?</a:t>
            </a:r>
          </a:p>
          <a:p>
            <a:pPr marL="0" indent="0">
              <a:buNone/>
            </a:pPr>
            <a:r>
              <a:rPr lang="en-US" dirty="0"/>
              <a:t>That just means that you should use, instead, a “negative polarity” classifier:</a:t>
            </a:r>
          </a:p>
          <a:p>
            <a:pPr marL="0" indent="0">
              <a:buNone/>
            </a:pPr>
            <a:r>
              <a:rPr lang="en-US" dirty="0"/>
              <a:t>Call an image “class 0” if feature[k]&gt;=threshold.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accuracy of the “negative polarity” classifier is 1 minus the accuracy of the “positive polarity” classifier.  So you want max(accuracy,1-accuracy), maximum over all possible thresholds.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5018E6A-985A-C844-BC84-5776F7A5DD64}"/>
              </a:ext>
            </a:extLst>
          </p:cNvPr>
          <p:cNvCxnSpPr>
            <a:cxnSpLocks/>
          </p:cNvCxnSpPr>
          <p:nvPr/>
        </p:nvCxnSpPr>
        <p:spPr>
          <a:xfrm>
            <a:off x="5398769" y="2057400"/>
            <a:ext cx="4303371" cy="9233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BF614F0-E24B-3A4B-8E6B-4381C477BDE5}"/>
              </a:ext>
            </a:extLst>
          </p:cNvPr>
          <p:cNvSpPr txBox="1">
            <a:spLocks/>
          </p:cNvSpPr>
          <p:nvPr/>
        </p:nvSpPr>
        <p:spPr>
          <a:xfrm>
            <a:off x="6446520" y="1109346"/>
            <a:ext cx="5059680" cy="948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Example: airplanes vs. skyscrapers</a:t>
            </a:r>
          </a:p>
        </p:txBody>
      </p:sp>
    </p:spTree>
    <p:extLst>
      <p:ext uri="{BB962C8B-B14F-4D97-AF65-F5344CB8AC3E}">
        <p14:creationId xmlns:p14="http://schemas.microsoft.com/office/powerpoint/2010/main" val="17416196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1C3BB-12F0-AF49-979E-2AAB0975C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final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1B248-2401-1B48-A793-4FE5B0436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 vs. Water: you should find that color is the best classifier</a:t>
            </a:r>
          </a:p>
          <a:p>
            <a:r>
              <a:rPr lang="en-US" dirty="0"/>
              <a:t>Airplanes vs. Skyscrapers: gradient feature gets 92% accuracy!  Skyscrapers have a lot of vertical edges (</a:t>
            </a:r>
            <a:r>
              <a:rPr lang="en-US" dirty="0" err="1"/>
              <a:t>Gx</a:t>
            </a:r>
            <a:r>
              <a:rPr lang="en-US" dirty="0"/>
              <a:t> is large), while airplanes have a lot of horizontal edges (</a:t>
            </a:r>
            <a:r>
              <a:rPr lang="en-US" dirty="0" err="1"/>
              <a:t>Gy</a:t>
            </a:r>
            <a:r>
              <a:rPr lang="en-US" dirty="0"/>
              <a:t> is large).</a:t>
            </a:r>
          </a:p>
          <a:p>
            <a:r>
              <a:rPr lang="en-US" dirty="0"/>
              <a:t>Beetles vs. Bicycles: the matched filter does well in this case, because beetles and bicycles have pretty </a:t>
            </a:r>
            <a:r>
              <a:rPr lang="en-US" dirty="0" err="1"/>
              <a:t>matchable</a:t>
            </a:r>
            <a:r>
              <a:rPr lang="en-US" dirty="0"/>
              <a:t> shapes.</a:t>
            </a:r>
          </a:p>
        </p:txBody>
      </p:sp>
    </p:spTree>
    <p:extLst>
      <p:ext uri="{BB962C8B-B14F-4D97-AF65-F5344CB8AC3E}">
        <p14:creationId xmlns:p14="http://schemas.microsoft.com/office/powerpoint/2010/main" val="2770498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E587C-1CAF-FE47-A520-DEC37601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features: Luminance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B985DD-ECBF-EB43-9DDA-C31DFEB8D5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The “grayscale” image is often computed as the average of R, G, and B intensities, i.e.,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∈{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human eye, on the other hand, is more sensitive to green light than to either red or blue.</a:t>
                </a:r>
              </a:p>
              <a:p>
                <a:r>
                  <a:rPr lang="en-US" dirty="0"/>
                  <a:t>The intensity of light, as viewed by the human eye, is well approximated by the standard ITU-R BT.601: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=0.299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587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114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  <a:p>
                <a:r>
                  <a:rPr lang="en-US" dirty="0"/>
                  <a:t>This signal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) is called the </a:t>
                </a:r>
                <a:r>
                  <a:rPr lang="en-US" b="1" u="sng" dirty="0"/>
                  <a:t>luminance</a:t>
                </a:r>
                <a:r>
                  <a:rPr lang="en-US" dirty="0"/>
                  <a:t> of light at pixel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B985DD-ECBF-EB43-9DDA-C31DFEB8D5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6140" r="-844" b="-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1307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A61E8-11BB-1740-94B0-DECC3F2D7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features: Chrominance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92A22D-CE57-7E43-B240-758C30040A5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52393" y="1825625"/>
                <a:ext cx="6305550" cy="435133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Chrominance = color-shift of the image.  </a:t>
                </a:r>
              </a:p>
              <a:p>
                <a:r>
                  <a:rPr lang="en-US" dirty="0"/>
                  <a:t>We 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=red-shift,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=blue-shift, relative to luminance (luminance is sort of green-based, remember?)</a:t>
                </a:r>
              </a:p>
              <a:p>
                <a:r>
                  <a:rPr lang="en-US" dirty="0"/>
                  <a:t>We want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to describe only the color-shift of the pixel, not its average luminance.</a:t>
                </a:r>
              </a:p>
              <a:p>
                <a:r>
                  <a:rPr lang="en-US" dirty="0"/>
                  <a:t>We do that using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𝑠𝑢𝑚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92A22D-CE57-7E43-B240-758C30040A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52393" y="1825625"/>
                <a:ext cx="6305550" cy="4351338"/>
              </a:xfrm>
              <a:blipFill>
                <a:blip r:embed="rId2"/>
                <a:stretch>
                  <a:fillRect l="-1006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24BFFED-7644-FB44-9E3D-7A30FE37C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437" y="1143000"/>
            <a:ext cx="3538537" cy="35385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1BDEA7-5CF9-8F40-8B55-7ECDA26A919F}"/>
              </a:ext>
            </a:extLst>
          </p:cNvPr>
          <p:cNvSpPr/>
          <p:nvPr/>
        </p:nvSpPr>
        <p:spPr>
          <a:xfrm>
            <a:off x="7554394" y="4830252"/>
            <a:ext cx="2847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Cr and </a:t>
            </a:r>
            <a:r>
              <a:rPr lang="en-US" dirty="0" err="1"/>
              <a:t>Cb</a:t>
            </a:r>
            <a:r>
              <a:rPr lang="en-US" dirty="0"/>
              <a:t>, at Y=0.5</a:t>
            </a:r>
          </a:p>
          <a:p>
            <a:r>
              <a:rPr lang="en-US" dirty="0"/>
              <a:t>Simon A. </a:t>
            </a:r>
            <a:r>
              <a:rPr lang="en-US" dirty="0" err="1"/>
              <a:t>Eugster</a:t>
            </a:r>
            <a:r>
              <a:rPr lang="en-US" dirty="0"/>
              <a:t>, own work.</a:t>
            </a:r>
          </a:p>
        </p:txBody>
      </p:sp>
    </p:spTree>
    <p:extLst>
      <p:ext uri="{BB962C8B-B14F-4D97-AF65-F5344CB8AC3E}">
        <p14:creationId xmlns:p14="http://schemas.microsoft.com/office/powerpoint/2010/main" val="2449280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hoto&#10;&#10;Description automatically generated">
            <a:extLst>
              <a:ext uri="{FF2B5EF4-FFF2-40B4-BE49-F238E27FC236}">
                <a16:creationId xmlns:a16="http://schemas.microsoft.com/office/drawing/2014/main" id="{8EEBB31B-705E-6D44-8304-5EEEC4385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43137"/>
            <a:ext cx="6096000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4A61E8-11BB-1740-94B0-DECC3F2D7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0" y="179385"/>
            <a:ext cx="10515600" cy="963613"/>
          </a:xfrm>
        </p:spPr>
        <p:txBody>
          <a:bodyPr/>
          <a:lstStyle/>
          <a:p>
            <a:r>
              <a:rPr lang="en-US" dirty="0"/>
              <a:t>Color features: Chrominance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92A22D-CE57-7E43-B240-758C30040A5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66680" y="1825625"/>
                <a:ext cx="6819900" cy="435133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.299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0.587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0.114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−0.168736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−0.331264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−0.418688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−0.081312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gives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𝑠𝑢𝑚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𝑠𝑢𝑚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92A22D-CE57-7E43-B240-758C30040A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66680" y="1825625"/>
                <a:ext cx="6819900" cy="4351338"/>
              </a:xfrm>
              <a:blipFill>
                <a:blip r:embed="rId3"/>
                <a:stretch>
                  <a:fillRect l="-1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large air plane flying in the sky&#10;&#10;Description automatically generated">
            <a:extLst>
              <a:ext uri="{FF2B5EF4-FFF2-40B4-BE49-F238E27FC236}">
                <a16:creationId xmlns:a16="http://schemas.microsoft.com/office/drawing/2014/main" id="{74404EEF-8FF0-E447-9C1D-DD869DC26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6580" y="1113631"/>
            <a:ext cx="1905000" cy="1270000"/>
          </a:xfrm>
          <a:prstGeom prst="rect">
            <a:avLst/>
          </a:prstGeom>
        </p:spPr>
      </p:pic>
      <p:pic>
        <p:nvPicPr>
          <p:cNvPr id="13" name="Picture 12" descr="A picture containing sky&#10;&#10;Description automatically generated">
            <a:extLst>
              <a:ext uri="{FF2B5EF4-FFF2-40B4-BE49-F238E27FC236}">
                <a16:creationId xmlns:a16="http://schemas.microsoft.com/office/drawing/2014/main" id="{5CE56303-3ADA-3F41-956E-12161AA54C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9290" y="1113631"/>
            <a:ext cx="1905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62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A30B0-6DD8-F540-AEA7-D7385D13E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features: Chrominance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9C302-63D2-AA45-AE6C-86AC8B949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48325" cy="4351338"/>
          </a:xfrm>
        </p:spPr>
        <p:txBody>
          <a:bodyPr/>
          <a:lstStyle/>
          <a:p>
            <a:r>
              <a:rPr lang="en-US" dirty="0"/>
              <a:t>Some images are obviously red!  (e.g., fire, or wood)</a:t>
            </a:r>
          </a:p>
          <a:p>
            <a:r>
              <a:rPr lang="en-US" dirty="0"/>
              <a:t>Some images are obviously blue!  (e.g., water, or sky)</a:t>
            </a:r>
          </a:p>
          <a:p>
            <a:r>
              <a:rPr lang="en-US" dirty="0"/>
              <a:t>Average(Pb)-Average(</a:t>
            </a:r>
            <a:r>
              <a:rPr lang="en-US" dirty="0" err="1"/>
              <a:t>Pr</a:t>
            </a:r>
            <a:r>
              <a:rPr lang="en-US" dirty="0"/>
              <a:t>) should be a good feature for distinguishing between, for example, ”fire” versus “water” </a:t>
            </a:r>
          </a:p>
        </p:txBody>
      </p:sp>
      <p:pic>
        <p:nvPicPr>
          <p:cNvPr id="5" name="Picture 4" descr="A picture containing nature, fire&#10;&#10;Description automatically generated">
            <a:extLst>
              <a:ext uri="{FF2B5EF4-FFF2-40B4-BE49-F238E27FC236}">
                <a16:creationId xmlns:a16="http://schemas.microsoft.com/office/drawing/2014/main" id="{687D115B-30FD-6640-A1C5-B925E5568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824" y="420688"/>
            <a:ext cx="4083843" cy="27225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6B6AFA-5756-F14C-9F55-EE226CC9F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825" y="3429000"/>
            <a:ext cx="4083842" cy="272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48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9A480-27A1-0744-9631-FE4F59B78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features: norms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45835D-6B16-734F-9BB7-17E273349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25583"/>
                <a:ext cx="10515600" cy="4967292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The average Pb value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nary>
                  </m:oMath>
                </a14:m>
                <a:r>
                  <a:rPr lang="en-US" dirty="0"/>
                  <a:t>.  </a:t>
                </a:r>
              </a:p>
              <a:p>
                <a:pPr lvl="1"/>
                <a:r>
                  <a:rPr lang="en-US" dirty="0"/>
                  <a:t>The problem with this feature is that it gives too much weight to small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i.e., some pixels might not be all that bluish – as a result, some “water” images have low average-pooled Pb.</a:t>
                </a:r>
              </a:p>
              <a:p>
                <a:r>
                  <a:rPr lang="en-US" dirty="0"/>
                  <a:t>The max Pb value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The problem with this feature is that it gives too much weight to LARGE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i.e., in the “fire” image, there might be one or two pixels that are blue, even though all of the others are red --- as a result, some “fire” images might have an unreasonably high max-pooled Pb.</a:t>
                </a:r>
              </a:p>
              <a:p>
                <a:r>
                  <a:rPr lang="en-US" dirty="0"/>
                  <a:t>The </a:t>
                </a:r>
                <a:r>
                  <a:rPr lang="en-US" dirty="0" err="1"/>
                  <a:t>Frobenius</a:t>
                </a:r>
                <a:r>
                  <a:rPr lang="en-US" dirty="0"/>
                  <a:t> norm is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23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23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</m:e>
                            </m:nary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</a:t>
                </a:r>
                <a:r>
                  <a:rPr lang="en-US" dirty="0" err="1"/>
                  <a:t>Frobenius</a:t>
                </a:r>
                <a:r>
                  <a:rPr lang="en-US" dirty="0"/>
                  <a:t> norm emphasizes large values, but it doesn’t just depend on the LARGEST value – it tends to resemble an average of the largest values.  </a:t>
                </a:r>
              </a:p>
              <a:p>
                <a:r>
                  <a:rPr lang="en-US" dirty="0"/>
                  <a:t>In MP3, </a:t>
                </a:r>
                <a:r>
                  <a:rPr lang="en-US" dirty="0" err="1"/>
                  <a:t>Frobenius</a:t>
                </a:r>
                <a:r>
                  <a:rPr lang="en-US" dirty="0"/>
                  <a:t> norm seems to be work better than max-pooling or average-pooling.  For other image processing problems, you might want to use average-pooling or max-pooling instead.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45835D-6B16-734F-9BB7-17E273349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25583"/>
                <a:ext cx="10515600" cy="4967292"/>
              </a:xfrm>
              <a:blipFill>
                <a:blip r:embed="rId2"/>
                <a:stretch>
                  <a:fillRect l="-724" t="-13043" r="-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432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2984</Words>
  <Application>Microsoft Macintosh PowerPoint</Application>
  <PresentationFormat>Widescreen</PresentationFormat>
  <Paragraphs>294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Office Theme</vt:lpstr>
      <vt:lpstr>Image filtering and image features</vt:lpstr>
      <vt:lpstr>Outline: Image filtering and image features</vt:lpstr>
      <vt:lpstr>Images as signals</vt:lpstr>
      <vt:lpstr>Color spaces: RGB</vt:lpstr>
      <vt:lpstr>Color features: Luminance</vt:lpstr>
      <vt:lpstr>Color features: Chrominance</vt:lpstr>
      <vt:lpstr>Color features: Chrominance</vt:lpstr>
      <vt:lpstr>Color features: Chrominance</vt:lpstr>
      <vt:lpstr>Color features: norms</vt:lpstr>
      <vt:lpstr>Outline: Image filtering and image features</vt:lpstr>
      <vt:lpstr>2D convolution</vt:lpstr>
      <vt:lpstr>Full, Valid, and Same-size convolution outputs</vt:lpstr>
      <vt:lpstr>Example: differencing</vt:lpstr>
      <vt:lpstr>Example: averaging</vt:lpstr>
      <vt:lpstr>The two ways we’ll use convolution in mp3</vt:lpstr>
      <vt:lpstr>Outline: Image filtering and image features</vt:lpstr>
      <vt:lpstr>Matched filter is the solution to the “signal detection” problem.</vt:lpstr>
      <vt:lpstr>The “signal detection” problem</vt:lpstr>
      <vt:lpstr>The “signal detection” problem</vt:lpstr>
      <vt:lpstr>The solution: matched filters</vt:lpstr>
      <vt:lpstr>The solution: matched filters</vt:lpstr>
      <vt:lpstr>Example: beetles versus bicycles</vt:lpstr>
      <vt:lpstr>Designing a matched filter by averaging all of the input data </vt:lpstr>
      <vt:lpstr>Designing a matched filter by averaging all of the input data </vt:lpstr>
      <vt:lpstr>Matched filters for beetles and bicycles</vt:lpstr>
      <vt:lpstr>Match = input image, convolved with matched filter</vt:lpstr>
      <vt:lpstr>A note about ”valid” output pixels:</vt:lpstr>
      <vt:lpstr>Match outputs</vt:lpstr>
      <vt:lpstr>Outline: Image filtering and image features</vt:lpstr>
      <vt:lpstr>Computing the gradient of image pixels</vt:lpstr>
      <vt:lpstr>Computing the gradient of image pixels</vt:lpstr>
      <vt:lpstr>The Sobel mask</vt:lpstr>
      <vt:lpstr>Splitting the Sobel mask into separable filters</vt:lpstr>
      <vt:lpstr>Outline: Image filtering and image features</vt:lpstr>
      <vt:lpstr>Separable filters</vt:lpstr>
      <vt:lpstr>Separable filters</vt:lpstr>
      <vt:lpstr>Separable filters</vt:lpstr>
      <vt:lpstr>Separable filters</vt:lpstr>
      <vt:lpstr>Outline: Image filtering and image features</vt:lpstr>
      <vt:lpstr>What is a “1-feature classifier”?</vt:lpstr>
      <vt:lpstr>What are the possible thresholds?</vt:lpstr>
      <vt:lpstr>Accuracy spectrum</vt:lpstr>
      <vt:lpstr>Negative polarity</vt:lpstr>
      <vt:lpstr>A few final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Hasegawa-Johnson, Mark Allan</dc:creator>
  <cp:lastModifiedBy>Hasegawa-Johnson, Mark Allan</cp:lastModifiedBy>
  <cp:revision>35</cp:revision>
  <dcterms:created xsi:type="dcterms:W3CDTF">2019-09-23T14:25:16Z</dcterms:created>
  <dcterms:modified xsi:type="dcterms:W3CDTF">2019-10-03T21:46:00Z</dcterms:modified>
</cp:coreProperties>
</file>