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97" r:id="rId7"/>
    <p:sldId id="261" r:id="rId8"/>
    <p:sldId id="262" r:id="rId9"/>
    <p:sldId id="263" r:id="rId10"/>
    <p:sldId id="298" r:id="rId11"/>
    <p:sldId id="264" r:id="rId12"/>
    <p:sldId id="265" r:id="rId13"/>
    <p:sldId id="266" r:id="rId14"/>
    <p:sldId id="299" r:id="rId15"/>
    <p:sldId id="267" r:id="rId16"/>
    <p:sldId id="301" r:id="rId17"/>
    <p:sldId id="302" r:id="rId18"/>
    <p:sldId id="300" r:id="rId19"/>
    <p:sldId id="303" r:id="rId20"/>
    <p:sldId id="304" r:id="rId21"/>
    <p:sldId id="305" r:id="rId22"/>
    <p:sldId id="306" r:id="rId23"/>
    <p:sldId id="272" r:id="rId24"/>
    <p:sldId id="310" r:id="rId25"/>
    <p:sldId id="311" r:id="rId26"/>
    <p:sldId id="312" r:id="rId27"/>
    <p:sldId id="313" r:id="rId28"/>
    <p:sldId id="314" r:id="rId29"/>
    <p:sldId id="315" r:id="rId30"/>
    <p:sldId id="318" r:id="rId31"/>
    <p:sldId id="316" r:id="rId32"/>
    <p:sldId id="317" r:id="rId33"/>
    <p:sldId id="319" r:id="rId34"/>
    <p:sldId id="320" r:id="rId35"/>
    <p:sldId id="321" r:id="rId36"/>
    <p:sldId id="322" r:id="rId37"/>
    <p:sldId id="323" r:id="rId38"/>
    <p:sldId id="324" r:id="rId39"/>
    <p:sldId id="325" r:id="rId40"/>
    <p:sldId id="326" r:id="rId41"/>
    <p:sldId id="327" r:id="rId42"/>
    <p:sldId id="328" r:id="rId43"/>
    <p:sldId id="329" r:id="rId44"/>
    <p:sldId id="330" r:id="rId45"/>
    <p:sldId id="331" r:id="rId46"/>
    <p:sldId id="332" r:id="rId47"/>
    <p:sldId id="333" r:id="rId48"/>
    <p:sldId id="334" r:id="rId49"/>
    <p:sldId id="335" r:id="rId50"/>
  </p:sldIdLst>
  <p:sldSz cx="12192000" cy="6858000"/>
  <p:notesSz cx="7315200" cy="96012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8" autoAdjust="0"/>
    <p:restoredTop sz="94660"/>
  </p:normalViewPr>
  <p:slideViewPr>
    <p:cSldViewPr snapToGrid="0">
      <p:cViewPr varScale="1">
        <p:scale>
          <a:sx n="91" d="100"/>
          <a:sy n="91" d="100"/>
        </p:scale>
        <p:origin x="208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en-US" altLang="ja-JP"/>
              <a:t>Click to edit Master subtitle style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BBC7D-F09D-41BA-AB74-B18D8EE146D1}" type="datetimeFigureOut">
              <a:rPr kumimoji="1" lang="ja-JP" altLang="en-US" smtClean="0"/>
              <a:t>2019/9/8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1C0C4-ADA9-4889-A76B-11011C076F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7579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BBC7D-F09D-41BA-AB74-B18D8EE146D1}" type="datetimeFigureOut">
              <a:rPr kumimoji="1" lang="ja-JP" altLang="en-US" smtClean="0"/>
              <a:t>2019/9/8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1C0C4-ADA9-4889-A76B-11011C076F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0350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BBC7D-F09D-41BA-AB74-B18D8EE146D1}" type="datetimeFigureOut">
              <a:rPr kumimoji="1" lang="ja-JP" altLang="en-US" smtClean="0"/>
              <a:t>2019/9/8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1C0C4-ADA9-4889-A76B-11011C076F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7336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BBC7D-F09D-41BA-AB74-B18D8EE146D1}" type="datetimeFigureOut">
              <a:rPr kumimoji="1" lang="ja-JP" altLang="en-US" smtClean="0"/>
              <a:t>2019/9/8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1C0C4-ADA9-4889-A76B-11011C076F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6212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en-US" altLang="ja-JP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BBC7D-F09D-41BA-AB74-B18D8EE146D1}" type="datetimeFigureOut">
              <a:rPr kumimoji="1" lang="ja-JP" altLang="en-US" smtClean="0"/>
              <a:t>2019/9/8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1C0C4-ADA9-4889-A76B-11011C076F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0766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BBC7D-F09D-41BA-AB74-B18D8EE146D1}" type="datetimeFigureOut">
              <a:rPr kumimoji="1" lang="ja-JP" altLang="en-US" smtClean="0"/>
              <a:t>2019/9/8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1C0C4-ADA9-4889-A76B-11011C076F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9793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en-US" altLang="ja-JP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en-US" altLang="ja-JP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BBC7D-F09D-41BA-AB74-B18D8EE146D1}" type="datetimeFigureOut">
              <a:rPr kumimoji="1" lang="ja-JP" altLang="en-US" smtClean="0"/>
              <a:t>2019/9/8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1C0C4-ADA9-4889-A76B-11011C076F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8940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BBC7D-F09D-41BA-AB74-B18D8EE146D1}" type="datetimeFigureOut">
              <a:rPr kumimoji="1" lang="ja-JP" altLang="en-US" smtClean="0"/>
              <a:t>2019/9/8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1C0C4-ADA9-4889-A76B-11011C076F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6068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BBC7D-F09D-41BA-AB74-B18D8EE146D1}" type="datetimeFigureOut">
              <a:rPr kumimoji="1" lang="ja-JP" altLang="en-US" smtClean="0"/>
              <a:t>2019/9/8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1C0C4-ADA9-4889-A76B-11011C076F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4343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en-US" altLang="ja-JP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BBC7D-F09D-41BA-AB74-B18D8EE146D1}" type="datetimeFigureOut">
              <a:rPr kumimoji="1" lang="ja-JP" altLang="en-US" smtClean="0"/>
              <a:t>2019/9/8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1C0C4-ADA9-4889-A76B-11011C076F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7663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en-US" altLang="ja-JP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BBC7D-F09D-41BA-AB74-B18D8EE146D1}" type="datetimeFigureOut">
              <a:rPr kumimoji="1" lang="ja-JP" altLang="en-US" smtClean="0"/>
              <a:t>2019/9/8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1C0C4-ADA9-4889-A76B-11011C076F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8060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1BBC7D-F09D-41BA-AB74-B18D8EE146D1}" type="datetimeFigureOut">
              <a:rPr kumimoji="1" lang="ja-JP" altLang="en-US" smtClean="0"/>
              <a:t>2019/9/8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A1C0C4-ADA9-4889-A76B-11011C076F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5132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ECE 417 Lecture </a:t>
            </a:r>
            <a:r>
              <a:rPr lang="en-US" altLang="ja-JP" dirty="0"/>
              <a:t>5</a:t>
            </a:r>
            <a:r>
              <a:rPr kumimoji="1" lang="en-US" altLang="ja-JP" dirty="0"/>
              <a:t>:</a:t>
            </a:r>
            <a:br>
              <a:rPr kumimoji="1" lang="en-US" altLang="ja-JP" dirty="0"/>
            </a:br>
            <a:r>
              <a:rPr lang="en-US" altLang="ja-JP" dirty="0"/>
              <a:t>Principal Component Analysis (PCA)</a:t>
            </a:r>
            <a:endParaRPr kumimoji="1" lang="ja-JP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ja-JP" dirty="0"/>
              <a:t>Mark Hasegawa-Johnson</a:t>
            </a:r>
          </a:p>
          <a:p>
            <a:r>
              <a:rPr lang="en-US" altLang="ja-JP" dirty="0"/>
              <a:t>9/6/2019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480323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Content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>
                <a:solidFill>
                  <a:schemeClr val="bg1">
                    <a:lumMod val="75000"/>
                  </a:schemeClr>
                </a:solidFill>
              </a:rPr>
              <a:t>Linear transforms</a:t>
            </a:r>
          </a:p>
          <a:p>
            <a:r>
              <a:rPr kumimoji="1" lang="en-US" altLang="ja-JP" dirty="0">
                <a:solidFill>
                  <a:schemeClr val="bg1">
                    <a:lumMod val="75000"/>
                  </a:schemeClr>
                </a:solidFill>
              </a:rPr>
              <a:t>Eigenvectors</a:t>
            </a:r>
          </a:p>
          <a:p>
            <a:r>
              <a:rPr lang="en-US" altLang="ja-JP" dirty="0"/>
              <a:t>Eigenvalues</a:t>
            </a:r>
          </a:p>
          <a:p>
            <a:r>
              <a:rPr kumimoji="1" lang="en-US" altLang="ja-JP" dirty="0"/>
              <a:t>Symmetric matrices</a:t>
            </a:r>
          </a:p>
          <a:p>
            <a:r>
              <a:rPr lang="en-US" altLang="ja-JP" dirty="0"/>
              <a:t>Gaussian random vectors</a:t>
            </a:r>
          </a:p>
          <a:p>
            <a:r>
              <a:rPr lang="en-US" altLang="ja-JP" dirty="0"/>
              <a:t>Principal component axes = eigenvectors of the covariance</a:t>
            </a:r>
          </a:p>
          <a:p>
            <a:r>
              <a:rPr lang="en-US" altLang="ja-JP" dirty="0"/>
              <a:t>Gram matrix</a:t>
            </a:r>
          </a:p>
          <a:p>
            <a:r>
              <a:rPr lang="en-US" altLang="ja-JP" dirty="0"/>
              <a:t>Singular value decomposition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954886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Eigenvalues</a:t>
            </a:r>
            <a:endParaRPr kumimoji="1" lang="ja-JP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199" y="1530417"/>
                <a:ext cx="5834197" cy="5184366"/>
              </a:xfrm>
            </p:spPr>
            <p:txBody>
              <a:bodyPr>
                <a:normAutofit fontScale="92500"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 smtClean="0">
                          <a:latin typeface="Cambria Math" panose="02040503050406030204" pitchFamily="18" charset="0"/>
                        </a:rPr>
                        <m:t>𝐴</m:t>
                      </m:r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ja-JP" altLang="en-US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kumimoji="1" lang="en-US" altLang="ja-JP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>
                          <a:latin typeface="Cambria Math" panose="02040503050406030204" pitchFamily="18" charset="0"/>
                        </a:rPr>
                        <m:t>𝐴</m:t>
                      </m:r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altLang="ja-JP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ja-JP" altLang="en-US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𝐼</m:t>
                      </m:r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en-US" altLang="ja-JP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>
                          <a:latin typeface="Cambria Math" panose="02040503050406030204" pitchFamily="18" charset="0"/>
                        </a:rPr>
                        <m:t>𝐴</m:t>
                      </m:r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ja-JP" altLang="en-US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𝐼</m:t>
                      </m:r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acc>
                    </m:oMath>
                  </m:oMathPara>
                </a14:m>
                <a:endParaRPr lang="en-US" altLang="ja-JP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ja-JP" altLang="en-US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altLang="ja-JP" i="1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altLang="ja-JP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acc>
                    </m:oMath>
                  </m:oMathPara>
                </a14:m>
                <a:endParaRPr lang="en-US" altLang="ja-JP" dirty="0"/>
              </a:p>
              <a:p>
                <a:pPr marL="0" indent="0" algn="ctr">
                  <a:buNone/>
                </a:pPr>
                <a:endParaRPr lang="en-US" altLang="ja-JP" dirty="0"/>
              </a:p>
              <a:p>
                <a:pPr marL="0" indent="0">
                  <a:buNone/>
                </a:pPr>
                <a:r>
                  <a:rPr lang="en-US" altLang="ja-JP" dirty="0"/>
                  <a:t>That means that when you use the linear transform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altLang="ja-JP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ja-JP" dirty="0"/>
                  <a:t> to transform the unit circle, the result has an area of: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i="1">
                          <a:latin typeface="Cambria Math" panose="02040503050406030204" pitchFamily="18" charset="0"/>
                        </a:rPr>
                        <m:t>𝜋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ja-JP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ja-JP" altLang="en-US" i="1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</m:d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altLang="ja-JP" dirty="0"/>
              </a:p>
              <a:p>
                <a:pPr marL="0" indent="0">
                  <a:buNone/>
                </a:pPr>
                <a:r>
                  <a:rPr lang="en-US" altLang="ja-JP" dirty="0"/>
                  <a:t>Example: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ja-JP" sz="2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6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altLang="ja-JP" sz="26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ja-JP" altLang="en-US" sz="2600" i="1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altLang="ja-JP" sz="26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</m:d>
                      <m:r>
                        <a:rPr lang="en-US" altLang="ja-JP" sz="2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ja-JP" sz="2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ja-JP" sz="2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ja-JP" sz="2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altLang="ja-JP" sz="26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ja-JP" altLang="en-US" sz="2600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e>
                                <m:r>
                                  <a:rPr lang="en-US" altLang="ja-JP" sz="2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ja-JP" sz="2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ja-JP" sz="2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altLang="ja-JP" sz="26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ja-JP" altLang="en-US" sz="2600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ja-JP" sz="2600" b="0" i="1" smtClean="0">
                          <a:latin typeface="Cambria Math" panose="02040503050406030204" pitchFamily="18" charset="0"/>
                        </a:rPr>
                        <m:t>=2−3</m:t>
                      </m:r>
                      <m:r>
                        <a:rPr lang="ja-JP" altLang="en-US" sz="2600" i="1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altLang="ja-JP" sz="26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ja-JP" sz="2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ja-JP" altLang="en-US" sz="26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p>
                          <m:r>
                            <a:rPr lang="en-US" altLang="ja-JP" sz="2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altLang="ja-JP" sz="2600" dirty="0"/>
              </a:p>
              <a:p>
                <a:pPr marL="0" indent="0">
                  <a:buNone/>
                </a:pPr>
                <a:r>
                  <a:rPr lang="en-US" altLang="ja-JP" dirty="0"/>
                  <a:t>…which has roots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ja-JP" i="1">
                        <a:latin typeface="Cambria Math" panose="02040503050406030204" pitchFamily="18" charset="0"/>
                      </a:rPr>
                      <m:t>=1, </m:t>
                    </m:r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altLang="ja-JP" dirty="0"/>
                  <a:t>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530417"/>
                <a:ext cx="5834197" cy="5184366"/>
              </a:xfrm>
              <a:blipFill>
                <a:blip r:embed="rId2"/>
                <a:stretch>
                  <a:fillRect l="-1739" t="-2689" r="-3043" b="-26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/>
          <p:nvPr/>
        </p:nvCxnSpPr>
        <p:spPr>
          <a:xfrm>
            <a:off x="7088957" y="2582944"/>
            <a:ext cx="2733773" cy="37708"/>
          </a:xfrm>
          <a:prstGeom prst="straightConnector1">
            <a:avLst/>
          </a:prstGeom>
          <a:ln w="127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8402320" y="1452880"/>
            <a:ext cx="10160" cy="2225040"/>
          </a:xfrm>
          <a:prstGeom prst="straightConnector1">
            <a:avLst/>
          </a:prstGeom>
          <a:ln w="127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7904480" y="2117487"/>
            <a:ext cx="477521" cy="503166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8382000" y="1825626"/>
            <a:ext cx="0" cy="795026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46" idx="7"/>
          </p:cNvCxnSpPr>
          <p:nvPr/>
        </p:nvCxnSpPr>
        <p:spPr>
          <a:xfrm flipV="1">
            <a:off x="8432799" y="2050466"/>
            <a:ext cx="429309" cy="532479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8412480" y="2582944"/>
            <a:ext cx="640079" cy="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/>
              <p:cNvSpPr txBox="1"/>
              <p:nvPr/>
            </p:nvSpPr>
            <p:spPr>
              <a:xfrm>
                <a:off x="9773920" y="2418080"/>
                <a:ext cx="3657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kumimoji="1" lang="ja-JP" altLang="en-US" dirty="0"/>
              </a:p>
            </p:txBody>
          </p:sp>
        </mc:Choice>
        <mc:Fallback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3920" y="2418080"/>
                <a:ext cx="365760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/>
              <p:cNvSpPr txBox="1"/>
              <p:nvPr/>
            </p:nvSpPr>
            <p:spPr>
              <a:xfrm>
                <a:off x="8199120" y="1056640"/>
                <a:ext cx="3657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ja-JP" altLang="en-US" dirty="0"/>
              </a:p>
            </p:txBody>
          </p:sp>
        </mc:Choice>
        <mc:Fallback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9120" y="1056640"/>
                <a:ext cx="36576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/>
          <p:cNvCxnSpPr/>
          <p:nvPr/>
        </p:nvCxnSpPr>
        <p:spPr>
          <a:xfrm>
            <a:off x="8033837" y="5072144"/>
            <a:ext cx="2733773" cy="37708"/>
          </a:xfrm>
          <a:prstGeom prst="straightConnector1">
            <a:avLst/>
          </a:prstGeom>
          <a:ln w="127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 flipV="1">
            <a:off x="9347200" y="3942080"/>
            <a:ext cx="10160" cy="2225040"/>
          </a:xfrm>
          <a:prstGeom prst="straightConnector1">
            <a:avLst/>
          </a:prstGeom>
          <a:ln w="127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9357361" y="5109852"/>
            <a:ext cx="635051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 flipV="1">
            <a:off x="9162854" y="5072144"/>
            <a:ext cx="164026" cy="37708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9347200" y="5072144"/>
            <a:ext cx="30479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>
            <a:off x="8862108" y="5072144"/>
            <a:ext cx="495252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Box 37"/>
              <p:cNvSpPr txBox="1"/>
              <p:nvPr/>
            </p:nvSpPr>
            <p:spPr>
              <a:xfrm>
                <a:off x="10718800" y="4907280"/>
                <a:ext cx="3657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kumimoji="1" lang="ja-JP" altLang="en-US" dirty="0"/>
              </a:p>
            </p:txBody>
          </p:sp>
        </mc:Choice>
        <mc:Fallback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8800" y="4907280"/>
                <a:ext cx="365760" cy="369332"/>
              </a:xfrm>
              <a:prstGeom prst="rect">
                <a:avLst/>
              </a:prstGeom>
              <a:blipFill>
                <a:blip r:embed="rId5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TextBox 38"/>
              <p:cNvSpPr txBox="1"/>
              <p:nvPr/>
            </p:nvSpPr>
            <p:spPr>
              <a:xfrm>
                <a:off x="9177606" y="3559908"/>
                <a:ext cx="3657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ja-JP" altLang="en-US" dirty="0"/>
              </a:p>
            </p:txBody>
          </p:sp>
        </mc:Choice>
        <mc:Fallback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7606" y="3559908"/>
                <a:ext cx="365760" cy="369332"/>
              </a:xfrm>
              <a:prstGeom prst="rect">
                <a:avLst/>
              </a:prstGeom>
              <a:blipFill>
                <a:blip r:embed="rId6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Oval 45"/>
          <p:cNvSpPr/>
          <p:nvPr/>
        </p:nvSpPr>
        <p:spPr>
          <a:xfrm>
            <a:off x="7752080" y="1855552"/>
            <a:ext cx="1300479" cy="133095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Down Arrow 21"/>
              <p:cNvSpPr/>
              <p:nvPr/>
            </p:nvSpPr>
            <p:spPr>
              <a:xfrm rot="19235698">
                <a:off x="7923330" y="3147269"/>
                <a:ext cx="2071311" cy="491409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ja-JP" altLang="en-US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altLang="ja-JP" i="1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2" name="Down Arrow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235698">
                <a:off x="7923330" y="3147269"/>
                <a:ext cx="2071311" cy="491409"/>
              </a:xfrm>
              <a:prstGeom prst="downArrow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Oval 27"/>
          <p:cNvSpPr/>
          <p:nvPr/>
        </p:nvSpPr>
        <p:spPr>
          <a:xfrm>
            <a:off x="8743463" y="5062235"/>
            <a:ext cx="1300479" cy="867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47015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Eigenvalues</a:t>
            </a:r>
            <a:endParaRPr kumimoji="1" lang="ja-JP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23446"/>
                <a:ext cx="10515600" cy="5213023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kumimoji="1" lang="en-US" altLang="ja-JP" dirty="0"/>
                  <a:t>Let’s talk about that equation,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ja-JP" altLang="en-US" i="1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  <m:r>
                      <a:rPr lang="en-US" altLang="ja-JP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ja-JP" dirty="0"/>
                  <a:t>.  Remember how the determinant is calculated, for example if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mr>
                          <m:m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mr>
                          <m:m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ja-JP" dirty="0"/>
                  <a:t>, then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ja-JP" altLang="en-US" i="1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  <m:r>
                      <a:rPr lang="en-US" altLang="ja-JP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ja-JP" dirty="0"/>
                  <a:t> means that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0=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ja-JP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ja-JP" altLang="en-US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</m:d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ja-JP" altLang="en-US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e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e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e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ja-JP" altLang="en-US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e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e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e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ja-JP" altLang="en-US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altLang="ja-JP" b="0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brk m:alnAt="7"/>
                      </m:rPr>
                      <a:rPr lang="en-US" altLang="ja-JP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ja-JP" altLang="en-US" i="1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ja-JP" altLang="en-US" i="1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ja-JP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ja-JP" altLang="en-US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d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d>
                          <m:dPr>
                            <m:ctrlP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ja-JP" altLang="en-US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</m:d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𝑔𝑓</m:t>
                        </m:r>
                      </m:e>
                    </m:d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𝑑h</m:t>
                        </m:r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ja-JP" altLang="en-US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</m:d>
                      </m:e>
                    </m:d>
                  </m:oMath>
                </a14:m>
                <a:endParaRPr lang="en-US" altLang="ja-JP" dirty="0"/>
              </a:p>
              <a:p>
                <a:r>
                  <a:rPr lang="en-US" altLang="ja-JP" dirty="0"/>
                  <a:t>We assume that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ja-JP" dirty="0"/>
                  <a:t> are all given in the problem statement.  Only </a:t>
                </a:r>
                <a14:m>
                  <m:oMath xmlns:m="http://schemas.openxmlformats.org/officeDocument/2006/math">
                    <m:r>
                      <a:rPr lang="ja-JP" altLang="en-US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altLang="ja-JP" dirty="0"/>
                  <a:t> is unknown.  So the equation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ja-JP" altLang="en-US" i="1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ja-JP" dirty="0"/>
                  <a:t> is a </a:t>
                </a:r>
                <a:r>
                  <a:rPr lang="en-US" altLang="ja-JP" dirty="0" err="1"/>
                  <a:t>D’th</a:t>
                </a:r>
                <a:r>
                  <a:rPr lang="en-US" altLang="ja-JP" dirty="0"/>
                  <a:t> order polynomial in one variable.</a:t>
                </a:r>
              </a:p>
              <a:p>
                <a:r>
                  <a:rPr lang="en-US" altLang="ja-JP" dirty="0"/>
                  <a:t>The fundamental theorem of algebra says that a </a:t>
                </a:r>
                <a:r>
                  <a:rPr lang="en-US" altLang="ja-JP" dirty="0" err="1"/>
                  <a:t>D’th</a:t>
                </a:r>
                <a:r>
                  <a:rPr lang="en-US" altLang="ja-JP" dirty="0"/>
                  <a:t> order polynomial ALWAYS has D roots (counting repeated roots and complex roots).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23446"/>
                <a:ext cx="10515600" cy="5213023"/>
              </a:xfrm>
              <a:blipFill>
                <a:blip r:embed="rId2"/>
                <a:stretch>
                  <a:fillRect l="-965" t="-2184" r="-2292" b="-12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72533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Eigenvalues</a:t>
            </a:r>
            <a:endParaRPr kumimoji="1" lang="ja-JP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23446"/>
                <a:ext cx="10515600" cy="521302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ja-JP" dirty="0"/>
                  <a:t>So a </a:t>
                </a:r>
                <a:r>
                  <a:rPr lang="en-US" altLang="ja-JP" dirty="0" err="1"/>
                  <a:t>DxD</a:t>
                </a:r>
                <a:r>
                  <a:rPr lang="en-US" altLang="ja-JP" dirty="0"/>
                  <a:t> matrix always has D eigenvalues (counting complex and repeated eigenvalues).  This is true even if the matrix has no eigenvectors!!  The eigenvalues are the D solutions of the polynomial equation</a:t>
                </a:r>
              </a:p>
              <a:p>
                <a:pPr marL="0" indent="0">
                  <a:buNone/>
                </a:pPr>
                <a:endParaRPr lang="en-US" altLang="ja-JP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ja-JP" altLang="en-US" i="1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</m:d>
                      <m:r>
                        <a:rPr lang="en-US" altLang="ja-JP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altLang="ja-JP" dirty="0"/>
              </a:p>
              <a:p>
                <a:pPr marL="0" indent="0" algn="ctr">
                  <a:buNone/>
                </a:pPr>
                <a:endParaRPr lang="en-US" altLang="ja-JP" dirty="0"/>
              </a:p>
              <a:p>
                <a:pPr marL="0" indent="0">
                  <a:buNone/>
                </a:pPr>
                <a:r>
                  <a:rPr lang="en-US" altLang="ja-JP" dirty="0"/>
                  <a:t>Summary:</a:t>
                </a:r>
              </a:p>
              <a:p>
                <a:r>
                  <a:rPr lang="en-US" altLang="ja-JP" dirty="0"/>
                  <a:t>Not every square matrix has eigenvectors, but…</a:t>
                </a:r>
              </a:p>
              <a:p>
                <a:r>
                  <a:rPr lang="en-US" altLang="ja-JP" dirty="0"/>
                  <a:t>Every </a:t>
                </a:r>
                <a:r>
                  <a:rPr lang="en-US" altLang="ja-JP" dirty="0" err="1"/>
                  <a:t>DxD</a:t>
                </a:r>
                <a:r>
                  <a:rPr lang="en-US" altLang="ja-JP" dirty="0"/>
                  <a:t> square matrix has exactly D eigenvalues (counting possibly complex eigenvalues, and repeated eigenvalues).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23446"/>
                <a:ext cx="10515600" cy="5213023"/>
              </a:xfrm>
              <a:blipFill>
                <a:blip r:embed="rId2"/>
                <a:stretch>
                  <a:fillRect l="-1086" t="-1699" r="-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59343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Content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>
                <a:solidFill>
                  <a:schemeClr val="bg1">
                    <a:lumMod val="75000"/>
                  </a:schemeClr>
                </a:solidFill>
              </a:rPr>
              <a:t>Linear transforms</a:t>
            </a:r>
          </a:p>
          <a:p>
            <a:r>
              <a:rPr kumimoji="1" lang="en-US" altLang="ja-JP" dirty="0">
                <a:solidFill>
                  <a:schemeClr val="bg1">
                    <a:lumMod val="75000"/>
                  </a:schemeClr>
                </a:solidFill>
              </a:rPr>
              <a:t>Eigenvectors</a:t>
            </a:r>
          </a:p>
          <a:p>
            <a:r>
              <a:rPr lang="en-US" altLang="ja-JP" dirty="0">
                <a:solidFill>
                  <a:schemeClr val="bg1">
                    <a:lumMod val="75000"/>
                  </a:schemeClr>
                </a:solidFill>
              </a:rPr>
              <a:t>Eigenvalues</a:t>
            </a:r>
          </a:p>
          <a:p>
            <a:r>
              <a:rPr kumimoji="1" lang="en-US" altLang="ja-JP" dirty="0"/>
              <a:t>Symmetric matrices</a:t>
            </a:r>
          </a:p>
          <a:p>
            <a:r>
              <a:rPr lang="en-US" altLang="ja-JP" dirty="0"/>
              <a:t>Gaussian random vectors</a:t>
            </a:r>
          </a:p>
          <a:p>
            <a:r>
              <a:rPr lang="en-US" altLang="ja-JP" dirty="0"/>
              <a:t>Principal component axes = eigenvectors of the covariance</a:t>
            </a:r>
          </a:p>
          <a:p>
            <a:r>
              <a:rPr lang="en-US" altLang="ja-JP" dirty="0"/>
              <a:t>Gram matrix</a:t>
            </a:r>
          </a:p>
          <a:p>
            <a:r>
              <a:rPr lang="en-US" altLang="ja-JP" dirty="0"/>
              <a:t>Singular value decomposition</a:t>
            </a:r>
          </a:p>
          <a:p>
            <a:endParaRPr kumimoji="1" lang="en-US" altLang="ja-JP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097618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Left and right eigenvectors</a:t>
            </a:r>
            <a:endParaRPr kumimoji="1" lang="ja-JP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23446"/>
                <a:ext cx="10515600" cy="521302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ja-JP" dirty="0"/>
                  <a:t>We’ve been working with right eigenvectors and right eigenvalues: </a:t>
                </a:r>
              </a:p>
              <a:p>
                <a:pPr marL="0" indent="0">
                  <a:buNone/>
                </a:pPr>
                <a:endParaRPr lang="en-US" altLang="ja-JP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>
                          <a:latin typeface="Cambria Math" panose="02040503050406030204" pitchFamily="18" charset="0"/>
                        </a:rPr>
                        <m:t>𝐴</m:t>
                      </m:r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altLang="ja-JP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ja-JP" altLang="en-US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en-US" altLang="ja-JP" dirty="0"/>
              </a:p>
              <a:p>
                <a:pPr marL="0" indent="0">
                  <a:buNone/>
                </a:pPr>
                <a:endParaRPr lang="en-US" altLang="ja-JP" dirty="0"/>
              </a:p>
              <a:p>
                <a:pPr marL="0" indent="0">
                  <a:buNone/>
                </a:pPr>
                <a:r>
                  <a:rPr lang="en-US" altLang="ja-JP" dirty="0"/>
                  <a:t>There may also be left eigenvectors, which are row vectors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⃗"/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  <m:sup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</m:oMath>
                </a14:m>
                <a:r>
                  <a:rPr lang="en-US" altLang="ja-JP" dirty="0"/>
                  <a:t>, and corresponding left eigenvalues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altLang="ja-JP" dirty="0"/>
                  <a:t>:</a:t>
                </a:r>
              </a:p>
              <a:p>
                <a:pPr marL="0" indent="0">
                  <a:buNone/>
                </a:pPr>
                <a:endParaRPr lang="en-US" altLang="ja-JP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⃗"/>
                              <m:ctrlPr>
                                <a:rPr lang="en-US" altLang="ja-JP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  <m:sup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altLang="ja-JP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ja-JP" altLang="en-US" i="1" smtClean="0">
                              <a:latin typeface="Cambria Math" panose="02040503050406030204" pitchFamily="18" charset="0"/>
                            </a:rPr>
                            <m:t>𝜅</m:t>
                          </m:r>
                        </m:e>
                        <m:sub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sSubSup>
                        <m:sSubSup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⃗"/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  <m:sup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</m:oMath>
                  </m:oMathPara>
                </a14:m>
                <a:endParaRPr lang="en-US" altLang="ja-JP" dirty="0"/>
              </a:p>
              <a:p>
                <a:pPr marL="0" indent="0">
                  <a:buNone/>
                </a:pPr>
                <a:endParaRPr lang="en-US" altLang="ja-JP" dirty="0"/>
              </a:p>
              <a:p>
                <a:pPr marL="0" indent="0">
                  <a:buNone/>
                </a:pPr>
                <a:endParaRPr lang="en-US" altLang="ja-JP" dirty="0"/>
              </a:p>
              <a:p>
                <a:pPr marL="0" indent="0">
                  <a:buNone/>
                </a:pPr>
                <a:endParaRPr lang="en-US" altLang="ja-JP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23446"/>
                <a:ext cx="10515600" cy="5213023"/>
              </a:xfrm>
              <a:blipFill>
                <a:blip r:embed="rId2"/>
                <a:stretch>
                  <a:fillRect l="-1086" t="-16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2498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Eigenvectors on both sides of the matrix</a:t>
            </a:r>
            <a:endParaRPr kumimoji="1" lang="ja-JP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23446"/>
                <a:ext cx="10515600" cy="5213023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altLang="ja-JP" dirty="0"/>
                  <a:t>You can do an interesting thing if you multiply the matrix by its eigenvectors both before and after:</a:t>
                </a:r>
              </a:p>
              <a:p>
                <a:pPr marL="0" indent="0">
                  <a:buNone/>
                </a:pPr>
                <a:endParaRPr lang="en-US" altLang="ja-JP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⃗"/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altLang="ja-JP" i="1">
                          <a:latin typeface="Cambria Math" panose="02040503050406030204" pitchFamily="18" charset="0"/>
                        </a:rPr>
                        <m:t>𝐴</m:t>
                      </m:r>
                      <m:sSub>
                        <m:sSubPr>
                          <m:ctrlPr>
                            <a:rPr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altLang="ja-JP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⃗"/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d>
                        <m:d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ja-JP" altLang="en-US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ja-JP" altLang="en-US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sSubSup>
                        <m:sSubSup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⃗"/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altLang="ja-JP" dirty="0"/>
              </a:p>
              <a:p>
                <a:pPr marL="0" indent="0">
                  <a:buNone/>
                </a:pPr>
                <a:endParaRPr lang="en-US" altLang="ja-JP" dirty="0"/>
              </a:p>
              <a:p>
                <a:pPr marL="0" indent="0">
                  <a:buNone/>
                </a:pPr>
                <a:r>
                  <a:rPr lang="en-US" altLang="ja-JP" dirty="0"/>
                  <a:t>… but …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⃗"/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altLang="ja-JP" i="1">
                          <a:latin typeface="Cambria Math" panose="02040503050406030204" pitchFamily="18" charset="0"/>
                        </a:rPr>
                        <m:t>𝐴</m:t>
                      </m:r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altLang="ja-JP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ja-JP" altLang="en-US" i="1">
                                  <a:latin typeface="Cambria Math" panose="02040503050406030204" pitchFamily="18" charset="0"/>
                                </a:rPr>
                                <m:t>𝜅</m:t>
                              </m:r>
                            </m:e>
                            <m:sub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⃗"/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bSup>
                        </m:e>
                      </m:d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altLang="ja-JP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ja-JP" altLang="en-US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Sup>
                        <m:sSubSup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⃗"/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altLang="ja-JP" dirty="0"/>
              </a:p>
              <a:p>
                <a:pPr marL="0" indent="0">
                  <a:buNone/>
                </a:pPr>
                <a:endParaRPr lang="en-US" altLang="ja-JP" dirty="0"/>
              </a:p>
              <a:p>
                <a:pPr marL="0" indent="0">
                  <a:buNone/>
                </a:pPr>
                <a:r>
                  <a:rPr lang="en-US" altLang="ja-JP" dirty="0"/>
                  <a:t>There are only two ways that both of these things can be true. Either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ja-JP" altLang="en-US" i="1">
                              <a:latin typeface="Cambria Math" panose="02040503050406030204" pitchFamily="18" charset="0"/>
                            </a:rPr>
                            <m:t>𝜅</m:t>
                          </m:r>
                        </m:e>
                        <m:sub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ja-JP" altLang="en-US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altLang="ja-JP" dirty="0"/>
              </a:p>
              <a:p>
                <a:pPr marL="0" indent="0">
                  <a:buNone/>
                </a:pPr>
                <a:r>
                  <a:rPr lang="en-US" altLang="ja-JP" dirty="0"/>
                  <a:t>… or …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⃗"/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altLang="ja-JP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23446"/>
                <a:ext cx="10515600" cy="5213023"/>
              </a:xfrm>
              <a:blipFill>
                <a:blip r:embed="rId2"/>
                <a:stretch>
                  <a:fillRect l="-965" t="-21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28598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Left and right eigenvectors must be paired!!</a:t>
            </a:r>
            <a:endParaRPr kumimoji="1" lang="ja-JP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23446"/>
                <a:ext cx="10515600" cy="521302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ja-JP" dirty="0"/>
                  <a:t>Remember that eigenvalues are the D solutions of the polynomial equation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ja-JP" altLang="en-US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  <m:r>
                      <a:rPr lang="en-US" altLang="ja-JP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ja-JP" dirty="0"/>
                  <a:t>.  Almost always, these D solutions are all different!  In that case, the left and right eigenvectors must be paired so that</a:t>
                </a:r>
              </a:p>
              <a:p>
                <a:pPr marL="0" indent="0">
                  <a:buNone/>
                </a:pPr>
                <a:endParaRPr lang="en-US" altLang="ja-JP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⃗"/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altLang="ja-JP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0   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altLang="ja-JP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en-US" altLang="ja-JP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𝑗</m:t>
                      </m:r>
                    </m:oMath>
                  </m:oMathPara>
                </a14:m>
                <a:endParaRPr lang="en-US" altLang="ja-JP" dirty="0"/>
              </a:p>
              <a:p>
                <a:pPr marL="0" indent="0">
                  <a:buNone/>
                </a:pPr>
                <a:r>
                  <a:rPr lang="en-US" altLang="ja-JP" dirty="0"/>
                  <a:t>and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ja-JP" altLang="en-US" i="1">
                              <a:latin typeface="Cambria Math" panose="02040503050406030204" pitchFamily="18" charset="0"/>
                            </a:rPr>
                            <m:t>𝜅</m:t>
                          </m:r>
                        </m:e>
                        <m:sub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ja-JP" altLang="en-US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p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𝑡h</m:t>
                          </m:r>
                        </m:sup>
                      </m:sSup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𝑠𝑜𝑙𝑢𝑡𝑖𝑜𝑛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  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ja-JP" altLang="en-US" i="1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</m:d>
                      <m:r>
                        <a:rPr lang="en-US" altLang="ja-JP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altLang="ja-JP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23446"/>
                <a:ext cx="10515600" cy="5213023"/>
              </a:xfrm>
              <a:blipFill>
                <a:blip r:embed="rId2"/>
                <a:stretch>
                  <a:fillRect l="-1086" t="-16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46580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Symmetric matrices: left == right</a:t>
            </a:r>
            <a:endParaRPr kumimoji="1" lang="ja-JP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23446"/>
                <a:ext cx="10515600" cy="521302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ja-JP" dirty="0"/>
                  <a:t>If A is symmetric (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altLang="ja-JP" dirty="0"/>
                  <a:t>), then the left and right eigenvectors and eigenvalues are the same, because</a:t>
                </a:r>
              </a:p>
              <a:p>
                <a:pPr marL="0" indent="0">
                  <a:buNone/>
                </a:pPr>
                <a:endParaRPr lang="en-US" altLang="ja-JP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altLang="ja-JP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ja-JP" altLang="en-US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altLang="ja-JP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ja-JP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  <m:sup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bSup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Sup>
                                <m:sSubSupPr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altLang="ja-JP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ja-JP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  <m:sup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bSup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d>
                                <m:dPr>
                                  <m:ctrlPr>
                                    <a:rPr lang="en-US" altLang="ja-JP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ja-JP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ja-JP" b="0" i="1" smtClean="0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p>
                                      <m:r>
                                        <a:rPr lang="en-US" altLang="ja-JP" b="0" i="1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p>
                                  <m:sSub>
                                    <m:sSubPr>
                                      <m:ctrlPr>
                                        <a:rPr lang="en-US" altLang="ja-JP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en-US" altLang="ja-JP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altLang="ja-JP" b="0" i="1" smtClean="0"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altLang="ja-JP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en-US" altLang="ja-JP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sSub>
                                <m:sSubPr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altLang="ja-JP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ja-JP" b="0" i="1" smtClean="0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altLang="ja-JP" dirty="0"/>
              </a:p>
              <a:p>
                <a:pPr marL="0" indent="0">
                  <a:buNone/>
                </a:pPr>
                <a:endParaRPr lang="en-US" altLang="ja-JP" dirty="0"/>
              </a:p>
              <a:p>
                <a:pPr marL="0" indent="0">
                  <a:buNone/>
                </a:pPr>
                <a:r>
                  <a:rPr lang="en-US" altLang="ja-JP" dirty="0"/>
                  <a:t>… and that last term is only equal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sSubSup>
                      <m:sSubSup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⃗"/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  <m:sup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</m:oMath>
                </a14:m>
                <a:r>
                  <a:rPr lang="en-US" altLang="ja-JP" dirty="0"/>
                  <a:t> IF AND ONLY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endParaRPr lang="en-US" altLang="ja-JP" dirty="0"/>
              </a:p>
              <a:p>
                <a:pPr marL="0" indent="0">
                  <a:buNone/>
                </a:pPr>
                <a:endParaRPr lang="en-US" altLang="ja-JP" dirty="0"/>
              </a:p>
              <a:p>
                <a:pPr marL="0" indent="0">
                  <a:buNone/>
                </a:pPr>
                <a:endParaRPr lang="en-US" altLang="ja-JP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23446"/>
                <a:ext cx="10515600" cy="5213023"/>
              </a:xfrm>
              <a:blipFill>
                <a:blip r:embed="rId2"/>
                <a:stretch>
                  <a:fillRect l="-1086" t="-16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36596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302" y="365126"/>
            <a:ext cx="11394830" cy="957238"/>
          </a:xfrm>
        </p:spPr>
        <p:txBody>
          <a:bodyPr>
            <a:normAutofit/>
          </a:bodyPr>
          <a:lstStyle/>
          <a:p>
            <a:r>
              <a:rPr lang="en-US" altLang="ja-JP" sz="4000" dirty="0"/>
              <a:t>Symmetric matrices have orthonormal eigenvectors</a:t>
            </a:r>
            <a:endParaRPr kumimoji="1" lang="ja-JP" alt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23446"/>
                <a:ext cx="10515600" cy="521302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ja-JP" dirty="0"/>
                  <a:t>So now, suppose A is symmetric:</a:t>
                </a:r>
              </a:p>
              <a:p>
                <a:pPr marL="0" indent="0">
                  <a:buNone/>
                </a:pPr>
                <a:endParaRPr lang="en-US" altLang="ja-JP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⃗"/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altLang="ja-JP" i="1">
                          <a:latin typeface="Cambria Math" panose="02040503050406030204" pitchFamily="18" charset="0"/>
                        </a:rPr>
                        <m:t>𝐴</m:t>
                      </m:r>
                      <m:sSub>
                        <m:sSubPr>
                          <m:ctrlPr>
                            <a:rPr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altLang="ja-JP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⃗"/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d>
                        <m:d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ja-JP" altLang="en-US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ja-JP" altLang="en-US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sSubSup>
                        <m:sSubSup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⃗"/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altLang="ja-JP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ja-JP" altLang="en-US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,    </m:t>
                              </m:r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0,      </m:t>
                              </m:r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altLang="ja-JP" dirty="0"/>
              </a:p>
              <a:p>
                <a:pPr marL="0" indent="0">
                  <a:buNone/>
                </a:pPr>
                <a:endParaRPr lang="en-US" altLang="ja-JP" dirty="0"/>
              </a:p>
              <a:p>
                <a:pPr marL="0" indent="0">
                  <a:buNone/>
                </a:pPr>
                <a:r>
                  <a:rPr lang="en-US" altLang="ja-JP" dirty="0"/>
                  <a:t>In other words, if a symmetric matrix has D eigenvectors with distinct eigenvalues, then its eigenvectors form an orthonormal basis:</a:t>
                </a:r>
              </a:p>
              <a:p>
                <a:pPr marL="0" indent="0">
                  <a:buNone/>
                </a:pPr>
                <a:endParaRPr lang="en-US" altLang="ja-JP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⃗"/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altLang="ja-JP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,    </m:t>
                              </m:r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0,      </m:t>
                              </m:r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altLang="ja-JP" dirty="0"/>
              </a:p>
              <a:p>
                <a:pPr marL="0" indent="0">
                  <a:buNone/>
                </a:pPr>
                <a:endParaRPr lang="en-US" altLang="ja-JP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23446"/>
                <a:ext cx="10515600" cy="5213023"/>
              </a:xfrm>
              <a:blipFill>
                <a:blip r:embed="rId2"/>
                <a:stretch>
                  <a:fillRect l="-1086" t="-25243" b="-485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0666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Content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Linear transforms</a:t>
            </a:r>
          </a:p>
          <a:p>
            <a:r>
              <a:rPr kumimoji="1" lang="en-US" altLang="ja-JP" dirty="0"/>
              <a:t>Eigenvectors</a:t>
            </a:r>
          </a:p>
          <a:p>
            <a:r>
              <a:rPr lang="en-US" altLang="ja-JP" dirty="0"/>
              <a:t>Eigenvalues</a:t>
            </a:r>
          </a:p>
          <a:p>
            <a:r>
              <a:rPr kumimoji="1" lang="en-US" altLang="ja-JP" dirty="0"/>
              <a:t>Symmetric matrices</a:t>
            </a:r>
          </a:p>
          <a:p>
            <a:r>
              <a:rPr lang="en-US" altLang="ja-JP" dirty="0"/>
              <a:t>Gaussian random vectors</a:t>
            </a:r>
          </a:p>
          <a:p>
            <a:r>
              <a:rPr kumimoji="1" lang="en-US" altLang="ja-JP" dirty="0"/>
              <a:t>Principal component axes = eigenvectors of the covariance</a:t>
            </a:r>
          </a:p>
          <a:p>
            <a:r>
              <a:rPr lang="en-US" altLang="ja-JP" dirty="0"/>
              <a:t>Gram matrix</a:t>
            </a:r>
          </a:p>
          <a:p>
            <a:r>
              <a:rPr kumimoji="1" lang="en-US" altLang="ja-JP" dirty="0"/>
              <a:t>Singular value decomposition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150077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302" y="365126"/>
            <a:ext cx="11394830" cy="957238"/>
          </a:xfrm>
        </p:spPr>
        <p:txBody>
          <a:bodyPr>
            <a:normAutofit/>
          </a:bodyPr>
          <a:lstStyle/>
          <a:p>
            <a:r>
              <a:rPr lang="en-US" altLang="ja-JP" sz="4000" dirty="0"/>
              <a:t>Symmetric matrices have orthonormal eigenvectors</a:t>
            </a:r>
            <a:endParaRPr kumimoji="1" lang="ja-JP" altLang="en-US"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23446"/>
                <a:ext cx="10515600" cy="521302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ja-JP" dirty="0"/>
                  <a:t>So now, suppose A is symmetric:</a:t>
                </a:r>
              </a:p>
              <a:p>
                <a:pPr marL="0" indent="0">
                  <a:buNone/>
                </a:pPr>
                <a:endParaRPr lang="en-US" altLang="ja-JP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⃗"/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altLang="ja-JP" i="1">
                          <a:latin typeface="Cambria Math" panose="02040503050406030204" pitchFamily="18" charset="0"/>
                        </a:rPr>
                        <m:t>𝐴</m:t>
                      </m:r>
                      <m:sSub>
                        <m:sSubPr>
                          <m:ctrlPr>
                            <a:rPr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altLang="ja-JP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⃗"/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d>
                        <m:d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ja-JP" altLang="en-US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ja-JP" altLang="en-US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sSubSup>
                        <m:sSubSup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⃗"/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altLang="ja-JP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ja-JP" altLang="en-US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,    </m:t>
                              </m:r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0,      </m:t>
                              </m:r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altLang="ja-JP" dirty="0"/>
              </a:p>
              <a:p>
                <a:pPr marL="0" indent="0">
                  <a:buNone/>
                </a:pPr>
                <a:endParaRPr lang="en-US" altLang="ja-JP" dirty="0"/>
              </a:p>
              <a:p>
                <a:pPr marL="0" indent="0">
                  <a:buNone/>
                </a:pPr>
                <a:r>
                  <a:rPr lang="en-US" altLang="ja-JP" dirty="0"/>
                  <a:t>In other words, if a symmetric matrix has D eigenvectors with distinct eigenvalues, then its eigenvectors form an orthonormal basis:</a:t>
                </a:r>
              </a:p>
              <a:p>
                <a:pPr marL="0" indent="0">
                  <a:buNone/>
                </a:pPr>
                <a:endParaRPr lang="en-US" altLang="ja-JP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,     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en-US" altLang="ja-JP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ja-JP" i="1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en-US" altLang="ja-JP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ja-JP" i="1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  <m:r>
                                      <a:rPr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altLang="ja-JP" dirty="0"/>
              </a:p>
              <a:p>
                <a:pPr marL="0" indent="0">
                  <a:buNone/>
                </a:pPr>
                <a:r>
                  <a:rPr lang="en-US" altLang="ja-JP" dirty="0"/>
                  <a:t>Also,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𝑉</m:t>
                    </m:r>
                    <m:sSup>
                      <m:sSup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𝐼</m:t>
                    </m:r>
                    <m:sSup>
                      <m:sSup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𝑉</m:t>
                    </m:r>
                    <m:sSup>
                      <m:sSup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altLang="ja-JP" i="1">
                        <a:latin typeface="Cambria Math" panose="02040503050406030204" pitchFamily="18" charset="0"/>
                      </a:rPr>
                      <m:t>𝑉</m:t>
                    </m:r>
                    <m:sSup>
                      <m:sSup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altLang="ja-JP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ja-JP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  <m:sSup>
                              <m:sSupPr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p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ja-JP" dirty="0"/>
                  <a:t>, which is only possible if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𝑉</m:t>
                    </m:r>
                    <m:sSup>
                      <m:sSup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altLang="ja-JP" dirty="0"/>
                  <a:t>.</a:t>
                </a:r>
              </a:p>
              <a:p>
                <a:pPr marL="0" indent="0">
                  <a:buNone/>
                </a:pPr>
                <a:endParaRPr lang="en-US" altLang="ja-JP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23446"/>
                <a:ext cx="10515600" cy="5213023"/>
              </a:xfrm>
              <a:blipFill>
                <a:blip r:embed="rId2"/>
                <a:stretch>
                  <a:fillRect l="-1086" t="-25243" r="-483" b="-19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41474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302" y="365126"/>
            <a:ext cx="11394830" cy="957238"/>
          </a:xfrm>
        </p:spPr>
        <p:txBody>
          <a:bodyPr>
            <a:normAutofit/>
          </a:bodyPr>
          <a:lstStyle/>
          <a:p>
            <a:r>
              <a:rPr lang="en-US" altLang="ja-JP" sz="4000" dirty="0"/>
              <a:t>Eigenvectors orthogonalize a symmetric matrix:</a:t>
            </a:r>
            <a:endParaRPr kumimoji="1" lang="ja-JP" altLang="en-US"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23446"/>
                <a:ext cx="10515600" cy="521302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ja-JP" dirty="0"/>
                  <a:t>So now, suppose A is symmetric:</a:t>
                </a:r>
              </a:p>
              <a:p>
                <a:pPr marL="0" indent="0">
                  <a:buNone/>
                </a:pPr>
                <a:endParaRPr lang="en-US" altLang="ja-JP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⃗"/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altLang="ja-JP" i="1">
                          <a:latin typeface="Cambria Math" panose="02040503050406030204" pitchFamily="18" charset="0"/>
                        </a:rPr>
                        <m:t>𝐴</m:t>
                      </m:r>
                      <m:sSub>
                        <m:sSubPr>
                          <m:ctrlPr>
                            <a:rPr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altLang="ja-JP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⃗"/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d>
                        <m:d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ja-JP" altLang="en-US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ja-JP" altLang="en-US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sSubSup>
                        <m:sSubSup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⃗"/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altLang="ja-JP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ja-JP" altLang="en-US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,    </m:t>
                              </m:r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0,      </m:t>
                              </m:r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altLang="ja-JP" dirty="0"/>
              </a:p>
              <a:p>
                <a:pPr marL="0" indent="0">
                  <a:buNone/>
                </a:pPr>
                <a:endParaRPr lang="en-US" altLang="ja-JP" dirty="0"/>
              </a:p>
              <a:p>
                <a:pPr marL="0" indent="0">
                  <a:buNone/>
                </a:pPr>
                <a:r>
                  <a:rPr lang="en-US" altLang="ja-JP" dirty="0"/>
                  <a:t>In other words, if a symmetric matrix has D eigenvectors with distinct eigenvalues, then its eigenvectors orthogonalize A:</a:t>
                </a:r>
              </a:p>
              <a:p>
                <a:pPr marL="0" indent="0">
                  <a:buNone/>
                </a:pPr>
                <a:endParaRPr lang="en-US" altLang="ja-JP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𝐴𝑉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altLang="ja-JP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Λ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,        </m:t>
                      </m:r>
                      <m:r>
                        <m:rPr>
                          <m:sty m:val="p"/>
                        </m:rPr>
                        <a:rPr lang="el-GR" altLang="ja-JP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Λ</m:t>
                      </m:r>
                      <m:r>
                        <a:rPr lang="en-US" altLang="ja-JP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ja-JP" altLang="en-US" i="1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ja-JP" altLang="en-US" i="1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  <m:r>
                                      <a:rPr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altLang="ja-JP" dirty="0"/>
              </a:p>
              <a:p>
                <a:pPr marL="0" indent="0">
                  <a:buNone/>
                </a:pPr>
                <a:endParaRPr lang="en-US" altLang="ja-JP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23446"/>
                <a:ext cx="10515600" cy="5213023"/>
              </a:xfrm>
              <a:blipFill>
                <a:blip r:embed="rId2"/>
                <a:stretch>
                  <a:fillRect l="-1086" t="-252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66588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302" y="365126"/>
            <a:ext cx="11394830" cy="957238"/>
          </a:xfrm>
        </p:spPr>
        <p:txBody>
          <a:bodyPr>
            <a:normAutofit fontScale="90000"/>
          </a:bodyPr>
          <a:lstStyle/>
          <a:p>
            <a:r>
              <a:rPr lang="en-US" altLang="ja-JP" sz="4000" dirty="0"/>
              <a:t>A symmetric matrix is the weighted sum of its eigenvectors:</a:t>
            </a:r>
            <a:endParaRPr kumimoji="1" lang="ja-JP" altLang="en-US"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23446"/>
                <a:ext cx="10515600" cy="521302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ja-JP" dirty="0"/>
                  <a:t>So now, suppose A is symmetric:</a:t>
                </a:r>
              </a:p>
              <a:p>
                <a:pPr marL="0" indent="0">
                  <a:buNone/>
                </a:pPr>
                <a:endParaRPr lang="en-US" altLang="ja-JP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⃗"/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altLang="ja-JP" i="1">
                          <a:latin typeface="Cambria Math" panose="02040503050406030204" pitchFamily="18" charset="0"/>
                        </a:rPr>
                        <m:t>𝐴</m:t>
                      </m:r>
                      <m:sSub>
                        <m:sSubPr>
                          <m:ctrlPr>
                            <a:rPr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altLang="ja-JP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⃗"/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d>
                        <m:d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ja-JP" altLang="en-US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ja-JP" altLang="en-US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sSubSup>
                        <m:sSubSup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⃗"/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altLang="ja-JP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ja-JP" altLang="en-US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,    </m:t>
                              </m:r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0,      </m:t>
                              </m:r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altLang="ja-JP" dirty="0"/>
              </a:p>
              <a:p>
                <a:pPr marL="0" indent="0">
                  <a:buNone/>
                </a:pPr>
                <a:endParaRPr lang="en-US" altLang="ja-JP" dirty="0"/>
              </a:p>
              <a:p>
                <a:pPr marL="0" indent="0">
                  <a:buNone/>
                </a:pPr>
                <a:r>
                  <a:rPr lang="en-US" altLang="ja-JP" dirty="0"/>
                  <a:t>In other words, if a symmetric matrix has D eigenvectors with distinct eigenvalues, then it equals the weighted sum of its eigenvectors:</a:t>
                </a:r>
              </a:p>
              <a:p>
                <a:pPr marL="0" indent="0">
                  <a:buNone/>
                </a:pPr>
                <a:endParaRPr lang="en-US" altLang="ja-JP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𝑉</m:t>
                      </m:r>
                      <m:sSup>
                        <m:sSupPr>
                          <m:ctrlPr>
                            <a:rPr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𝑉</m:t>
                      </m:r>
                      <m:sSup>
                        <m:sSup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altLang="ja-JP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m:rPr>
                          <m:sty m:val="p"/>
                        </m:rPr>
                        <a:rPr lang="el-GR" altLang="ja-JP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Λ</m:t>
                      </m:r>
                      <m:sSup>
                        <m:sSup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b>
                            <m:sSub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ja-JP" altLang="en-US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⃗"/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  <m:sup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US" altLang="ja-JP" dirty="0"/>
              </a:p>
              <a:p>
                <a:pPr marL="0" indent="0">
                  <a:buNone/>
                </a:pPr>
                <a:endParaRPr lang="en-US" altLang="ja-JP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23446"/>
                <a:ext cx="10515600" cy="5213023"/>
              </a:xfrm>
              <a:blipFill>
                <a:blip r:embed="rId2"/>
                <a:stretch>
                  <a:fillRect l="-1086" t="-25243" b="-332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41941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Summary: properties of symmetric matrices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23446"/>
                <a:ext cx="10515600" cy="521302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ja-JP" dirty="0"/>
                  <a:t>If A is symmetric with D eigenvectors, and D distinct eigenvalues, then</a:t>
                </a:r>
              </a:p>
              <a:p>
                <a:pPr marL="0" indent="0">
                  <a:buNone/>
                </a:pPr>
                <a:r>
                  <a:rPr lang="en-US" altLang="ja-JP" dirty="0"/>
                  <a:t> 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m:rPr>
                          <m:sty m:val="p"/>
                        </m:rPr>
                        <a:rPr lang="el-GR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Λ</m:t>
                      </m:r>
                      <m:sSup>
                        <m:sSupPr>
                          <m:ctrlPr>
                            <a:rPr lang="el-GR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altLang="ja-JP" dirty="0"/>
              </a:p>
              <a:p>
                <a:pPr marL="0" indent="0" algn="ctr">
                  <a:buNone/>
                </a:pPr>
                <a:endParaRPr lang="en-US" altLang="ja-JP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altLang="ja-JP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Λ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l-GR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𝐴𝑉</m:t>
                      </m:r>
                    </m:oMath>
                  </m:oMathPara>
                </a14:m>
                <a:endParaRPr lang="en-US" altLang="ja-JP" dirty="0">
                  <a:ea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:endParaRPr lang="en-US" altLang="ja-JP" dirty="0">
                  <a:ea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>
                          <a:latin typeface="Cambria Math" panose="02040503050406030204" pitchFamily="18" charset="0"/>
                        </a:rPr>
                        <m:t>𝑉</m:t>
                      </m:r>
                      <m:sSup>
                        <m:sSup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altLang="ja-JP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altLang="ja-JP" i="1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en-US" altLang="ja-JP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23446"/>
                <a:ext cx="10515600" cy="5213023"/>
              </a:xfrm>
              <a:blipFill>
                <a:blip r:embed="rId2"/>
                <a:stretch>
                  <a:fillRect l="-1086" t="-16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00920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Content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>
                <a:solidFill>
                  <a:schemeClr val="bg1">
                    <a:lumMod val="75000"/>
                  </a:schemeClr>
                </a:solidFill>
              </a:rPr>
              <a:t>Linear transforms</a:t>
            </a:r>
          </a:p>
          <a:p>
            <a:r>
              <a:rPr kumimoji="1" lang="en-US" altLang="ja-JP" dirty="0">
                <a:solidFill>
                  <a:schemeClr val="bg1">
                    <a:lumMod val="75000"/>
                  </a:schemeClr>
                </a:solidFill>
              </a:rPr>
              <a:t>Eigenvectors</a:t>
            </a:r>
          </a:p>
          <a:p>
            <a:r>
              <a:rPr lang="en-US" altLang="ja-JP" dirty="0">
                <a:solidFill>
                  <a:schemeClr val="bg1">
                    <a:lumMod val="75000"/>
                  </a:schemeClr>
                </a:solidFill>
              </a:rPr>
              <a:t>Eigenvalues</a:t>
            </a:r>
          </a:p>
          <a:p>
            <a:r>
              <a:rPr kumimoji="1" lang="en-US" altLang="ja-JP" dirty="0">
                <a:solidFill>
                  <a:schemeClr val="bg1">
                    <a:lumMod val="75000"/>
                  </a:schemeClr>
                </a:solidFill>
              </a:rPr>
              <a:t>Symmetric matrices</a:t>
            </a:r>
          </a:p>
          <a:p>
            <a:r>
              <a:rPr lang="en-US" altLang="ja-JP" dirty="0"/>
              <a:t>Gaussian random vectors</a:t>
            </a:r>
          </a:p>
          <a:p>
            <a:r>
              <a:rPr lang="en-US" altLang="ja-JP" dirty="0"/>
              <a:t>Principal component axes = eigenvectors of the covariance</a:t>
            </a:r>
          </a:p>
          <a:p>
            <a:r>
              <a:rPr lang="en-US" altLang="ja-JP" dirty="0"/>
              <a:t>Gram matrix</a:t>
            </a:r>
          </a:p>
          <a:p>
            <a:r>
              <a:rPr lang="en-US" altLang="ja-JP" dirty="0"/>
              <a:t>Singular value decomposition</a:t>
            </a:r>
          </a:p>
          <a:p>
            <a:endParaRPr kumimoji="1" lang="en-US" altLang="ja-JP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336359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72ADD20C-DFA0-6C40-A892-9EAB7AA8B24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496" y="1369615"/>
            <a:ext cx="7017809" cy="5263357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B4BBA2-028E-0A42-8728-2E2DD7377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Scalar Gaussian Random Variables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C4AD172-B62A-CB4F-81EB-7E4B63BC828D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C4AD172-B62A-CB4F-81EB-7E4B63BC828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89228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2ADD20C-DFA0-6C40-A892-9EAB7AA8B24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00470" y="878834"/>
            <a:ext cx="6800443" cy="5100332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B4BBA2-028E-0A42-8728-2E2DD7377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Gaussian Random Vector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C4AD172-B62A-CB4F-81EB-7E4B63BC828D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</m:acc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b="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C4AD172-B62A-CB4F-81EB-7E4B63BC828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45506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2ADD20C-DFA0-6C40-A892-9EAB7AA8B24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31525" y="681037"/>
            <a:ext cx="7055322" cy="5291492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B4BBA2-028E-0A42-8728-2E2DD7377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Gaussian Random Vector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C4AD172-B62A-CB4F-81EB-7E4B63BC828D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𝜌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00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𝜌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𝜌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𝜌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−2,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𝜌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−1,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𝜌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−1,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:endParaRPr lang="en-US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b="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C4AD172-B62A-CB4F-81EB-7E4B63BC828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t="-1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70852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2ADD20C-DFA0-6C40-A892-9EAB7AA8B24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86157" y="1027906"/>
            <a:ext cx="7017809" cy="5263357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B4BBA2-028E-0A42-8728-2E2DD7377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Gaussian Random Vector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C4AD172-B62A-CB4F-81EB-7E4B63BC828D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</m:acc>
                            </m:e>
                          </m:d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:endParaRPr lang="en-US" b="0" dirty="0"/>
              </a:p>
              <a:p>
                <a:pPr marL="0" indent="0">
                  <a:buNone/>
                </a:pPr>
                <a:endParaRPr lang="en-US" b="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C4AD172-B62A-CB4F-81EB-7E4B63BC828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t="-3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52787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2ADD20C-DFA0-6C40-A892-9EAB7AA8B24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77023" y="1170340"/>
            <a:ext cx="6781687" cy="5086265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B4BBA2-028E-0A42-8728-2E2DD7377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Mean, Sample Covariance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C4AD172-B62A-CB4F-81EB-7E4B63BC828D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838200" y="1390730"/>
                <a:ext cx="5181600" cy="5300002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en-US" dirty="0"/>
                  <a:t>In the real world, we don’t know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</m:acc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!  If we have M instances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of the Gaussian, we can estimate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</m:acc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as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</m:acc>
                            </m:e>
                          </m:d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:endParaRPr lang="en-US" b="0" dirty="0"/>
              </a:p>
              <a:p>
                <a:pPr marL="0" indent="0">
                  <a:buNone/>
                </a:pPr>
                <a:r>
                  <a:rPr lang="en-US" dirty="0"/>
                  <a:t>Sample mean and sample covariance are not the same as the real mean and covariance, but we’ll use the same letters for them 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</m:acc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) unless the problem requires us to distinguish.</a:t>
                </a:r>
                <a:endParaRPr lang="en-US" b="0" dirty="0"/>
              </a:p>
              <a:p>
                <a:pPr marL="0" indent="0">
                  <a:buNone/>
                </a:pPr>
                <a:endParaRPr lang="en-US" b="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C4AD172-B62A-CB4F-81EB-7E4B63BC828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38200" y="1390730"/>
                <a:ext cx="5181600" cy="5300002"/>
              </a:xfrm>
              <a:blipFill>
                <a:blip r:embed="rId3"/>
                <a:stretch>
                  <a:fillRect l="-1711" t="-3589" b="-21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1303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Linear Transforms</a:t>
            </a:r>
            <a:endParaRPr kumimoji="1" lang="ja-JP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199" y="1530417"/>
                <a:ext cx="5834197" cy="496245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kumimoji="1" lang="en-US" altLang="ja-JP" dirty="0"/>
                  <a:t>A linear transform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1" lang="en-US" altLang="ja-JP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𝐴</m:t>
                    </m:r>
                    <m:acc>
                      <m:accPr>
                        <m:chr m:val="⃗"/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kumimoji="1" lang="ja-JP" altLang="en-US" dirty="0"/>
                  <a:t> </a:t>
                </a:r>
                <a:r>
                  <a:rPr kumimoji="1" lang="en-US" altLang="ja-JP" dirty="0"/>
                  <a:t>maps vector space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kumimoji="1" lang="ja-JP" altLang="en-US" dirty="0"/>
                  <a:t> </a:t>
                </a:r>
                <a:r>
                  <a:rPr kumimoji="1" lang="en-US" altLang="ja-JP" dirty="0"/>
                  <a:t>onto vector space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kumimoji="1" lang="en-US" altLang="ja-JP" dirty="0"/>
                  <a:t>.  </a:t>
                </a:r>
              </a:p>
              <a:p>
                <a:pPr marL="0" indent="0">
                  <a:buNone/>
                </a:pPr>
                <a:r>
                  <a:rPr lang="en-US" altLang="ja-JP" dirty="0"/>
                  <a:t>For example: the matrix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kumimoji="1" lang="en-US" altLang="ja-JP" dirty="0"/>
                  <a:t> maps the vectors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kumimoji="1" lang="en-US" altLang="ja-JP" dirty="0"/>
                  <a:t>,</a:t>
                </a:r>
                <a:r>
                  <a:rPr lang="en-US" altLang="ja-JP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altLang="ja-JP" i="1">
                        <a:latin typeface="Cambria Math" panose="02040503050406030204" pitchFamily="18" charset="0"/>
                      </a:rPr>
                      <m:t> =</m:t>
                    </m:r>
                    <m:d>
                      <m:dPr>
                        <m:begChr m:val="["/>
                        <m:endChr m:val="]"/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ctrlP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altLang="ja-JP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altLang="ja-JP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rad>
                                </m:den>
                              </m:f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altLang="ja-JP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altLang="ja-JP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rad>
                                </m:den>
                              </m:f>
                            </m:e>
                          </m:mr>
                        </m:m>
                      </m:e>
                    </m:d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a:rPr lang="en-US" altLang="ja-JP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altLang="ja-JP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altLang="ja-JP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rad>
                                </m:den>
                              </m:f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altLang="ja-JP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altLang="ja-JP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rad>
                                </m:den>
                              </m:f>
                            </m:e>
                          </m:mr>
                        </m:m>
                      </m:e>
                    </m:d>
                  </m:oMath>
                </a14:m>
                <a:endParaRPr kumimoji="1" lang="en-US" altLang="ja-JP" dirty="0"/>
              </a:p>
              <a:p>
                <a:pPr marL="0" indent="0">
                  <a:buNone/>
                </a:pPr>
                <a:r>
                  <a:rPr kumimoji="1" lang="en-US" altLang="ja-JP" dirty="0"/>
                  <a:t>to the vectors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ja-JP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ja-JP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altLang="ja-JP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en-US" altLang="ja-JP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ad>
                                <m:radPr>
                                  <m:degHide m:val="on"/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e>
                          </m:mr>
                          <m:mr>
                            <m:e>
                              <m:rad>
                                <m:radPr>
                                  <m:degHide m:val="on"/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e>
                          </m:mr>
                        </m:m>
                      </m:e>
                    </m:d>
                    <m:r>
                      <a:rPr lang="en-US" altLang="ja-JP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  <m:r>
                      <a:rPr lang="en-US" altLang="ja-JP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ad>
                                <m:radPr>
                                  <m:degHide m:val="on"/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e>
                          </m:mr>
                        </m:m>
                      </m:e>
                    </m:d>
                  </m:oMath>
                </a14:m>
                <a:endParaRPr kumimoji="1" lang="en-US" altLang="ja-JP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530417"/>
                <a:ext cx="5834197" cy="4962458"/>
              </a:xfrm>
              <a:blipFill>
                <a:blip r:embed="rId2"/>
                <a:stretch>
                  <a:fillRect l="-1957" t="-3069" r="-3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/>
          <p:nvPr/>
        </p:nvCxnSpPr>
        <p:spPr>
          <a:xfrm>
            <a:off x="7088957" y="2582944"/>
            <a:ext cx="2733773" cy="37708"/>
          </a:xfrm>
          <a:prstGeom prst="straightConnector1">
            <a:avLst/>
          </a:prstGeom>
          <a:ln w="127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8402320" y="1452880"/>
            <a:ext cx="10160" cy="2225040"/>
          </a:xfrm>
          <a:prstGeom prst="straightConnector1">
            <a:avLst/>
          </a:prstGeom>
          <a:ln w="127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7904480" y="2117487"/>
            <a:ext cx="477521" cy="503166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8382000" y="1825626"/>
            <a:ext cx="0" cy="795026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46" idx="7"/>
          </p:cNvCxnSpPr>
          <p:nvPr/>
        </p:nvCxnSpPr>
        <p:spPr>
          <a:xfrm flipV="1">
            <a:off x="8432799" y="2050466"/>
            <a:ext cx="429309" cy="532479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8412480" y="2582944"/>
            <a:ext cx="640079" cy="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/>
              <p:cNvSpPr txBox="1"/>
              <p:nvPr/>
            </p:nvSpPr>
            <p:spPr>
              <a:xfrm>
                <a:off x="9773920" y="2418080"/>
                <a:ext cx="3657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kumimoji="1" lang="ja-JP" altLang="en-US" dirty="0"/>
              </a:p>
            </p:txBody>
          </p:sp>
        </mc:Choice>
        <mc:Fallback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3920" y="2418080"/>
                <a:ext cx="365760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/>
              <p:cNvSpPr txBox="1"/>
              <p:nvPr/>
            </p:nvSpPr>
            <p:spPr>
              <a:xfrm>
                <a:off x="8199120" y="1056640"/>
                <a:ext cx="3657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ja-JP" altLang="en-US" dirty="0"/>
              </a:p>
            </p:txBody>
          </p:sp>
        </mc:Choice>
        <mc:Fallback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9120" y="1056640"/>
                <a:ext cx="36576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/>
          <p:cNvCxnSpPr/>
          <p:nvPr/>
        </p:nvCxnSpPr>
        <p:spPr>
          <a:xfrm>
            <a:off x="8033837" y="5072144"/>
            <a:ext cx="2733773" cy="37708"/>
          </a:xfrm>
          <a:prstGeom prst="straightConnector1">
            <a:avLst/>
          </a:prstGeom>
          <a:ln w="127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 flipV="1">
            <a:off x="9347200" y="3942080"/>
            <a:ext cx="10160" cy="2225040"/>
          </a:xfrm>
          <a:prstGeom prst="straightConnector1">
            <a:avLst/>
          </a:prstGeom>
          <a:ln w="127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 flipV="1">
            <a:off x="9356921" y="4249812"/>
            <a:ext cx="439" cy="86004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9326880" y="3810000"/>
            <a:ext cx="447040" cy="1299852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9377679" y="4287520"/>
            <a:ext cx="762001" cy="784624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9357360" y="5072144"/>
            <a:ext cx="640079" cy="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Box 37"/>
              <p:cNvSpPr txBox="1"/>
              <p:nvPr/>
            </p:nvSpPr>
            <p:spPr>
              <a:xfrm>
                <a:off x="10718800" y="4907280"/>
                <a:ext cx="3657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kumimoji="1" lang="ja-JP" altLang="en-US" dirty="0"/>
              </a:p>
            </p:txBody>
          </p:sp>
        </mc:Choice>
        <mc:Fallback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8800" y="4907280"/>
                <a:ext cx="365760" cy="369332"/>
              </a:xfrm>
              <a:prstGeom prst="rect">
                <a:avLst/>
              </a:prstGeom>
              <a:blipFill>
                <a:blip r:embed="rId5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TextBox 38"/>
              <p:cNvSpPr txBox="1"/>
              <p:nvPr/>
            </p:nvSpPr>
            <p:spPr>
              <a:xfrm>
                <a:off x="9163538" y="3559908"/>
                <a:ext cx="3657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ja-JP" altLang="en-US" dirty="0"/>
              </a:p>
            </p:txBody>
          </p:sp>
        </mc:Choice>
        <mc:Fallback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3538" y="3559908"/>
                <a:ext cx="365760" cy="369332"/>
              </a:xfrm>
              <a:prstGeom prst="rect">
                <a:avLst/>
              </a:prstGeom>
              <a:blipFill>
                <a:blip r:embed="rId6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Oval 45"/>
          <p:cNvSpPr/>
          <p:nvPr/>
        </p:nvSpPr>
        <p:spPr>
          <a:xfrm>
            <a:off x="7752080" y="1855552"/>
            <a:ext cx="1300479" cy="133095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Oval 49"/>
          <p:cNvSpPr/>
          <p:nvPr/>
        </p:nvSpPr>
        <p:spPr>
          <a:xfrm rot="1475313">
            <a:off x="8895993" y="3748934"/>
            <a:ext cx="1083692" cy="257315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Down Arrow 3"/>
          <p:cNvSpPr/>
          <p:nvPr/>
        </p:nvSpPr>
        <p:spPr>
          <a:xfrm rot="19235698">
            <a:off x="8648151" y="3092240"/>
            <a:ext cx="670559" cy="4914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A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123777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Content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>
                <a:solidFill>
                  <a:schemeClr val="bg1">
                    <a:lumMod val="75000"/>
                  </a:schemeClr>
                </a:solidFill>
              </a:rPr>
              <a:t>Linear transforms</a:t>
            </a:r>
          </a:p>
          <a:p>
            <a:r>
              <a:rPr kumimoji="1" lang="en-US" altLang="ja-JP" dirty="0">
                <a:solidFill>
                  <a:schemeClr val="bg1">
                    <a:lumMod val="75000"/>
                  </a:schemeClr>
                </a:solidFill>
              </a:rPr>
              <a:t>Eigenvectors</a:t>
            </a:r>
          </a:p>
          <a:p>
            <a:r>
              <a:rPr lang="en-US" altLang="ja-JP" dirty="0">
                <a:solidFill>
                  <a:schemeClr val="bg1">
                    <a:lumMod val="75000"/>
                  </a:schemeClr>
                </a:solidFill>
              </a:rPr>
              <a:t>Eigenvalues</a:t>
            </a:r>
          </a:p>
          <a:p>
            <a:r>
              <a:rPr kumimoji="1" lang="en-US" altLang="ja-JP" dirty="0">
                <a:solidFill>
                  <a:schemeClr val="bg1">
                    <a:lumMod val="75000"/>
                  </a:schemeClr>
                </a:solidFill>
              </a:rPr>
              <a:t>Symmetric matrices</a:t>
            </a:r>
          </a:p>
          <a:p>
            <a:r>
              <a:rPr lang="en-US" altLang="ja-JP" dirty="0">
                <a:solidFill>
                  <a:schemeClr val="bg1">
                    <a:lumMod val="75000"/>
                  </a:schemeClr>
                </a:solidFill>
              </a:rPr>
              <a:t>Gaussian random vectors</a:t>
            </a:r>
          </a:p>
          <a:p>
            <a:r>
              <a:rPr lang="en-US" altLang="ja-JP" dirty="0"/>
              <a:t>Principal component axes = eigenvectors of the covariance</a:t>
            </a:r>
          </a:p>
          <a:p>
            <a:r>
              <a:rPr lang="en-US" altLang="ja-JP" dirty="0"/>
              <a:t>Gram matrix</a:t>
            </a:r>
          </a:p>
          <a:p>
            <a:r>
              <a:rPr lang="en-US" altLang="ja-JP" dirty="0"/>
              <a:t>Singular value decomposition</a:t>
            </a:r>
          </a:p>
          <a:p>
            <a:endParaRPr kumimoji="1" lang="en-US" altLang="ja-JP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719811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2ADD20C-DFA0-6C40-A892-9EAB7AA8B24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30131" y="857732"/>
            <a:ext cx="6856715" cy="5142536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B4BBA2-028E-0A42-8728-2E2DD7377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Covariance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C4AD172-B62A-CB4F-81EB-7E4B63BC828D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838200" y="1524546"/>
                <a:ext cx="5181600" cy="4742441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</m:acc>
                            </m:e>
                          </m:d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sz="2400" b="0" dirty="0"/>
              </a:p>
              <a:p>
                <a:pPr marL="0" indent="0">
                  <a:buNone/>
                </a:pPr>
                <a:endParaRPr lang="en-US" sz="2400" b="0" dirty="0"/>
              </a:p>
              <a:p>
                <a:pPr marL="0" indent="0">
                  <a:buNone/>
                </a:pPr>
                <a:r>
                  <a:rPr lang="en-US" sz="2400" dirty="0"/>
                  <a:t>…where X is the centered data matrix,</a:t>
                </a:r>
              </a:p>
              <a:p>
                <a:pPr marL="0" indent="0">
                  <a:buNone/>
                </a:pPr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acc>
                                              <m:accPr>
                                                <m:chr m:val="⃗"/>
                                                <m:ctrlPr>
                                                  <a:rPr lang="en-US" sz="24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en-US" sz="24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</m:acc>
                                          </m:e>
                                          <m:sub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acc>
                                          <m:accPr>
                                            <m:chr m:val="⃗"/>
                                            <m:ctrlPr>
                                              <a:rPr lang="en-US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𝜇</m:t>
                                            </m:r>
                                          </m:e>
                                        </m:acc>
                                      </m:e>
                                    </m:d>
                                  </m:e>
                                  <m: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acc>
                                              <m:accPr>
                                                <m:chr m:val="⃗"/>
                                                <m:ctrlPr>
                                                  <a:rPr lang="en-US" sz="24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en-US" sz="24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</m:acc>
                                          </m:e>
                                          <m:sub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𝑀</m:t>
                                            </m:r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−1</m:t>
                                            </m:r>
                                          </m:sub>
                                        </m:sSub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acc>
                                          <m:accPr>
                                            <m:chr m:val="⃗"/>
                                            <m:ctrlPr>
                                              <a:rPr lang="en-US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𝜇</m:t>
                                            </m:r>
                                          </m:e>
                                        </m:acc>
                                      </m:e>
                                    </m:d>
                                  </m:e>
                                  <m: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C4AD172-B62A-CB4F-81EB-7E4B63BC828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38200" y="1524546"/>
                <a:ext cx="5181600" cy="4742441"/>
              </a:xfrm>
              <a:blipFill>
                <a:blip r:embed="rId3"/>
                <a:stretch>
                  <a:fillRect l="-1711" t="-20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14961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4BBA2-028E-0A42-8728-2E2DD7377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Centered Data Matrix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C4AD172-B62A-CB4F-81EB-7E4B63BC828D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838200" y="1524546"/>
                <a:ext cx="5181600" cy="474244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acc>
                                              <m:accPr>
                                                <m:chr m:val="⃗"/>
                                                <m:ctrlPr>
                                                  <a:rPr lang="en-US" sz="24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en-US" sz="24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</m:acc>
                                          </m:e>
                                          <m:sub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acc>
                                          <m:accPr>
                                            <m:chr m:val="⃗"/>
                                            <m:ctrlPr>
                                              <a:rPr lang="en-US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𝜇</m:t>
                                            </m:r>
                                          </m:e>
                                        </m:acc>
                                      </m:e>
                                    </m:d>
                                  </m:e>
                                  <m: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acc>
                                              <m:accPr>
                                                <m:chr m:val="⃗"/>
                                                <m:ctrlPr>
                                                  <a:rPr lang="en-US" sz="24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en-US" sz="24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</m:acc>
                                          </m:e>
                                          <m:sub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𝑀</m:t>
                                            </m:r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−1</m:t>
                                            </m:r>
                                          </m:sub>
                                        </m:sSub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acc>
                                          <m:accPr>
                                            <m:chr m:val="⃗"/>
                                            <m:ctrlPr>
                                              <a:rPr lang="en-US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𝜇</m:t>
                                            </m:r>
                                          </m:e>
                                        </m:acc>
                                      </m:e>
                                    </m:d>
                                  </m:e>
                                  <m: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C4AD172-B62A-CB4F-81EB-7E4B63BC828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38200" y="1524546"/>
                <a:ext cx="5181600" cy="4742441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2ADD20C-DFA0-6C40-A892-9EAB7AA8B24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09228" y="327299"/>
            <a:ext cx="5181600" cy="3886200"/>
          </a:xfrm>
        </p:spPr>
      </p:pic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4F158C31-34A3-864F-9B01-2DBFC96601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245" y="2850109"/>
            <a:ext cx="4589966" cy="3442475"/>
          </a:xfrm>
          <a:prstGeom prst="rect">
            <a:avLst/>
          </a:prstGeom>
        </p:spPr>
      </p:pic>
      <p:sp>
        <p:nvSpPr>
          <p:cNvPr id="7" name="Freeform 6">
            <a:extLst>
              <a:ext uri="{FF2B5EF4-FFF2-40B4-BE49-F238E27FC236}">
                <a16:creationId xmlns:a16="http://schemas.microsoft.com/office/drawing/2014/main" id="{1E779B86-E95A-3C41-97BF-8B63F2F891CF}"/>
              </a:ext>
            </a:extLst>
          </p:cNvPr>
          <p:cNvSpPr/>
          <p:nvPr/>
        </p:nvSpPr>
        <p:spPr>
          <a:xfrm>
            <a:off x="7146388" y="2278966"/>
            <a:ext cx="3018498" cy="2338578"/>
          </a:xfrm>
          <a:custGeom>
            <a:avLst/>
            <a:gdLst>
              <a:gd name="connsiteX0" fmla="*/ 2532184 w 3018498"/>
              <a:gd name="connsiteY0" fmla="*/ 0 h 2338578"/>
              <a:gd name="connsiteX1" fmla="*/ 2827606 w 3018498"/>
              <a:gd name="connsiteY1" fmla="*/ 1997612 h 2338578"/>
              <a:gd name="connsiteX2" fmla="*/ 0 w 3018498"/>
              <a:gd name="connsiteY2" fmla="*/ 2321169 h 2338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18498" h="2338578">
                <a:moveTo>
                  <a:pt x="2532184" y="0"/>
                </a:moveTo>
                <a:cubicBezTo>
                  <a:pt x="2890910" y="805375"/>
                  <a:pt x="3249637" y="1610751"/>
                  <a:pt x="2827606" y="1997612"/>
                </a:cubicBezTo>
                <a:cubicBezTo>
                  <a:pt x="2405575" y="2384473"/>
                  <a:pt x="1202787" y="2352821"/>
                  <a:pt x="0" y="2321169"/>
                </a:cubicBezTo>
              </a:path>
            </a:pathLst>
          </a:custGeom>
          <a:noFill/>
          <a:ln w="63500">
            <a:solidFill>
              <a:srgbClr val="FF000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D9624F8E-02E3-AE4B-BD24-0C6524EDC5E5}"/>
                  </a:ext>
                </a:extLst>
              </p:cNvPr>
              <p:cNvSpPr/>
              <p:nvPr/>
            </p:nvSpPr>
            <p:spPr>
              <a:xfrm>
                <a:off x="8655086" y="4566699"/>
                <a:ext cx="2508251" cy="5783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⃗"/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</m:acc>
                        </m:e>
                      </m:d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</m:acc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D9624F8E-02E3-AE4B-BD24-0C6524EDC5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5086" y="4566699"/>
                <a:ext cx="2508251" cy="578300"/>
              </a:xfrm>
              <a:prstGeom prst="rect">
                <a:avLst/>
              </a:prstGeom>
              <a:blipFill>
                <a:blip r:embed="rId5"/>
                <a:stretch>
                  <a:fillRect t="-13333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72722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2ADD20C-DFA0-6C40-A892-9EAB7AA8B24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59683" y="998806"/>
            <a:ext cx="6594117" cy="4945588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B4BBA2-028E-0A42-8728-2E2DD7377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Principal Component Axes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C4AD172-B62A-CB4F-81EB-7E4B63BC828D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838200" y="1524546"/>
                <a:ext cx="5181600" cy="474244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400" dirty="0"/>
                  <a:t> is symmetric!</a:t>
                </a:r>
              </a:p>
              <a:p>
                <a:pPr marL="0" indent="0">
                  <a:buNone/>
                </a:pPr>
                <a:r>
                  <a:rPr lang="en-US" sz="2400" dirty="0"/>
                  <a:t>Therefore, 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𝑉</m:t>
                      </m:r>
                      <m:r>
                        <m:rPr>
                          <m:sty m:val="p"/>
                        </m:rPr>
                        <a:rPr lang="el-GR" altLang="ja-JP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Λ</m:t>
                      </m:r>
                      <m:sSup>
                        <m:sSupPr>
                          <m:ctrlPr>
                            <a:rPr lang="el-GR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sz="2400" b="0" dirty="0"/>
              </a:p>
              <a:p>
                <a:pPr marL="0" indent="0">
                  <a:buNone/>
                </a:pPr>
                <a:endParaRPr lang="en-US" sz="2400" b="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altLang="ja-JP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/>
                  <a:t> are called the principal component axes, or principal component directions.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C4AD172-B62A-CB4F-81EB-7E4B63BC828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38200" y="1524546"/>
                <a:ext cx="5181600" cy="4742441"/>
              </a:xfrm>
              <a:blipFill>
                <a:blip r:embed="rId3"/>
                <a:stretch>
                  <a:fillRect l="-1711" t="-1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46366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4BBA2-028E-0A42-8728-2E2DD7377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Principal Components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C4AD172-B62A-CB4F-81EB-7E4B63BC828D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295422" y="1524546"/>
                <a:ext cx="5724378" cy="5115405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𝑉</m:t>
                      </m:r>
                      <m:r>
                        <m:rPr>
                          <m:sty m:val="p"/>
                        </m:rPr>
                        <a:rPr lang="el-GR" altLang="ja-JP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Λ</m:t>
                      </m:r>
                      <m:sSup>
                        <m:sSupPr>
                          <m:ctrlPr>
                            <a:rPr lang="el-GR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sz="2400" b="0" dirty="0"/>
              </a:p>
              <a:p>
                <a:pPr marL="0" indent="0">
                  <a:buNone/>
                </a:pPr>
                <a:endParaRPr lang="en-US" sz="2400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l-GR" altLang="ja-JP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l-GR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𝑉</m:t>
                      </m:r>
                      <m:r>
                        <m:rPr>
                          <m:sty m:val="p"/>
                        </m:rPr>
                        <a:rPr lang="el-GR" altLang="ja-JP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Λ</m:t>
                      </m:r>
                      <m:sSup>
                        <m:sSupPr>
                          <m:ctrlPr>
                            <a:rPr lang="el-GR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r>
                        <a:rPr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altLang="ja-JP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Λ</m:t>
                      </m:r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l-GR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𝑌</m:t>
                          </m:r>
                        </m:e>
                        <m:sup>
                          <m:r>
                            <a:rPr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altLang="ja-JP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Λ</m:t>
                      </m:r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b="0" dirty="0"/>
                  <a:t>…where…</a:t>
                </a:r>
              </a:p>
              <a:p>
                <a:pPr marL="0" indent="0">
                  <a:buNone/>
                </a:pPr>
                <a:endParaRPr lang="en-US" sz="2400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  <m:sup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  <m: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acc>
                                              <m:accPr>
                                                <m:chr m:val="⃗"/>
                                                <m:ctrlPr>
                                                  <a:rPr lang="en-US" sz="24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en-US" sz="24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</m:acc>
                                          </m:e>
                                          <m:sub>
                                            <m:r>
                                              <a:rPr lang="en-US" sz="2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acc>
                                          <m:accPr>
                                            <m:chr m:val="⃗"/>
                                            <m:ctrlPr>
                                              <a:rPr lang="en-US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𝜇</m:t>
                                            </m:r>
                                          </m:e>
                                        </m:acc>
                                      </m:e>
                                    </m:d>
                                  </m:e>
                                  <m: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acc>
                                              <m:accPr>
                                                <m:chr m:val="⃗"/>
                                                <m:ctrlPr>
                                                  <a:rPr lang="en-US" sz="24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en-US" sz="24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</m:acc>
                                          </m:e>
                                          <m:sub>
                                            <m:r>
                                              <a:rPr lang="en-US" sz="2400" i="1">
                                                <a:latin typeface="Cambria Math" panose="02040503050406030204" pitchFamily="18" charset="0"/>
                                              </a:rPr>
                                              <m:t>𝑀</m:t>
                                            </m:r>
                                            <m:r>
                                              <a:rPr lang="en-US" sz="2400" i="1">
                                                <a:latin typeface="Cambria Math" panose="02040503050406030204" pitchFamily="18" charset="0"/>
                                              </a:rPr>
                                              <m:t>−1</m:t>
                                            </m:r>
                                          </m:sub>
                                        </m:sSub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acc>
                                          <m:accPr>
                                            <m:chr m:val="⃗"/>
                                            <m:ctrlPr>
                                              <a:rPr lang="en-US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𝜇</m:t>
                                            </m:r>
                                          </m:e>
                                        </m:acc>
                                      </m:e>
                                    </m:d>
                                  </m:e>
                                  <m: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400" dirty="0"/>
                  <a:t> is the vector of principal components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400" dirty="0"/>
                  <a:t>.  The principal components are: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𝑚𝑑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C4AD172-B62A-CB4F-81EB-7E4B63BC828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295422" y="1524546"/>
                <a:ext cx="5724378" cy="5115405"/>
              </a:xfrm>
              <a:blipFill>
                <a:blip r:embed="rId2"/>
                <a:stretch>
                  <a:fillRect l="-1106" r="-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966CE20E-A320-BE4E-9074-C9A2E18F58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87308" y="2753751"/>
            <a:ext cx="5181600" cy="3886200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2ADD20C-DFA0-6C40-A892-9EAB7AA8B24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0" y="196048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val="6689254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2ADD20C-DFA0-6C40-A892-9EAB7AA8B24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0" y="1690687"/>
            <a:ext cx="5957668" cy="4468251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B4BBA2-028E-0A42-8728-2E2DD7377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Principal Components are Uncorrelated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C4AD172-B62A-CB4F-81EB-7E4B63BC828D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225081" y="1524546"/>
                <a:ext cx="7033847" cy="511540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Basics of matrix notation.  This equation: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</m:e>
                      <m:sup>
                        <m:r>
                          <a:rPr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Λ</m:t>
                    </m:r>
                  </m:oMath>
                </a14:m>
                <a:r>
                  <a:rPr lang="en-US" sz="2400" dirty="0"/>
                  <a:t>. Means: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ja-JP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ja-JP" altLang="en-US" sz="2400" i="1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altLang="ja-JP" sz="2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ja-JP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ja-JP" altLang="en-US" sz="2400" i="1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altLang="ja-JP" sz="2400" i="1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  <m:r>
                                      <a:rPr lang="en-US" altLang="ja-JP" sz="2400" i="1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In other words, 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acc>
                        <m:accPr>
                          <m:chr m:val="̃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∝</m:t>
                          </m:r>
                        </m:e>
                      </m:acc>
                      <m:nary>
                        <m:naryPr>
                          <m:chr m:val="∑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ja-JP" altLang="en-US" sz="240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,    </m:t>
                              </m:r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0,      </m:t>
                              </m:r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(the symbol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∝</m:t>
                        </m:r>
                      </m:e>
                    </m:acc>
                  </m:oMath>
                </a14:m>
                <a:r>
                  <a:rPr lang="en-US" sz="2400" dirty="0"/>
                  <a:t> means “approximately proportional to”)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C4AD172-B62A-CB4F-81EB-7E4B63BC828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225081" y="1524546"/>
                <a:ext cx="7033847" cy="5115405"/>
              </a:xfrm>
              <a:blipFill>
                <a:blip r:embed="rId3"/>
                <a:stretch>
                  <a:fillRect l="-1261" t="-2481" b="-37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07233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2ADD20C-DFA0-6C40-A892-9EAB7AA8B24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30462" y="1690687"/>
            <a:ext cx="5723206" cy="4292405"/>
          </a:xfr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DB4BBA2-028E-0A42-8728-2E2DD7377ED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225081" y="224448"/>
                <a:ext cx="11741838" cy="1325563"/>
              </a:xfrm>
            </p:spPr>
            <p:txBody>
              <a:bodyPr/>
              <a:lstStyle/>
              <a:p>
                <a:r>
                  <a:rPr lang="en-US" dirty="0"/>
                  <a:t>Eigenvalue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</m:oMath>
                </a14:m>
                <a:r>
                  <a:rPr lang="en-US" dirty="0"/>
                  <a:t> Variance of the Principal Component</a:t>
                </a:r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DB4BBA2-028E-0A42-8728-2E2DD7377ED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25081" y="224448"/>
                <a:ext cx="11741838" cy="1325563"/>
              </a:xfrm>
              <a:blipFill>
                <a:blip r:embed="rId3"/>
                <a:stretch>
                  <a:fillRect l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C4AD172-B62A-CB4F-81EB-7E4B63BC828D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225081" y="1524546"/>
                <a:ext cx="7132322" cy="511540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More precisely, the sample covariance of principal components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400" dirty="0"/>
                  <a:t> is 0, unless 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ja-JP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400" dirty="0"/>
                  <a:t>, in which case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bSup>
                            <m:sSubSup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𝑚𝑖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ja-JP" altLang="en-US" sz="24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C4AD172-B62A-CB4F-81EB-7E4B63BC828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225081" y="1524546"/>
                <a:ext cx="7132322" cy="5115405"/>
              </a:xfrm>
              <a:blipFill>
                <a:blip r:embed="rId4"/>
                <a:stretch>
                  <a:fillRect l="-1246" t="-19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39149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2ADD20C-DFA0-6C40-A892-9EAB7AA8B24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98823" y="1690688"/>
            <a:ext cx="5454845" cy="4091134"/>
          </a:xfr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DB4BBA2-028E-0A42-8728-2E2DD7377ED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225081" y="224448"/>
                <a:ext cx="11741838" cy="1325563"/>
              </a:xfrm>
            </p:spPr>
            <p:txBody>
              <a:bodyPr/>
              <a:lstStyle/>
              <a:p>
                <a:r>
                  <a:rPr lang="en-US" dirty="0"/>
                  <a:t>Eigenvalue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Energy of the Principal Component</a:t>
                </a:r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DB4BBA2-028E-0A42-8728-2E2DD7377ED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25081" y="224448"/>
                <a:ext cx="11741838" cy="1325563"/>
              </a:xfrm>
              <a:blipFill>
                <a:blip r:embed="rId3"/>
                <a:stretch>
                  <a:fillRect l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C4AD172-B62A-CB4F-81EB-7E4B63BC828D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225081" y="1524546"/>
                <a:ext cx="6822833" cy="511540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The total dataset energy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 is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bSup>
                            <m:sSubSup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𝑚𝑖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ja-JP" altLang="en-US" sz="24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But remember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altLang="ja-JP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ja-JP" sz="2400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ja-JP" sz="24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dirty="0"/>
                  <a:t>.  Therefore, the total dataset energy is the same, whether you calculate it in the original image domain, or in the PCA domain: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4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𝑚𝑑</m:t>
                                          </m:r>
                                        </m:sub>
                                      </m:s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</m:e>
                                        <m:sub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𝑚𝑖</m:t>
                                  </m:r>
                                </m:sub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nary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ja-JP" altLang="en-US" sz="24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C4AD172-B62A-CB4F-81EB-7E4B63BC828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225081" y="1524546"/>
                <a:ext cx="6822833" cy="5115405"/>
              </a:xfrm>
              <a:blipFill>
                <a:blip r:embed="rId4"/>
                <a:stretch>
                  <a:fillRect l="-7993" t="-8933" b="-287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41789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2ADD20C-DFA0-6C40-A892-9EAB7AA8B24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56592" y="1956996"/>
            <a:ext cx="6235408" cy="4676556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B4BBA2-028E-0A42-8728-2E2DD7377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081" y="224448"/>
            <a:ext cx="11741838" cy="1325563"/>
          </a:xfrm>
        </p:spPr>
        <p:txBody>
          <a:bodyPr/>
          <a:lstStyle/>
          <a:p>
            <a:r>
              <a:rPr lang="en-US" dirty="0"/>
              <a:t>Energy Spectrum = Fraction of Energy Explained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C4AD172-B62A-CB4F-81EB-7E4B63BC828D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225081" y="1524546"/>
                <a:ext cx="6822833" cy="511540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The “energy spectrum” is energy as a function of basis vector index.  There are a few ways we could define it, but one useful definition is: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  <m:e>
                              <m:nary>
                                <m:naryPr>
                                  <m:chr m:val="∑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=0</m:t>
                                  </m:r>
                                </m:sub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  <m:e>
                                  <m:sSubSup>
                                    <m:sSub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𝑚𝑖</m:t>
                                      </m:r>
                                    </m:sub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nary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  <m:e>
                              <m:nary>
                                <m:naryPr>
                                  <m:chr m:val="∑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=0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  <m:t>𝑚𝑑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𝜇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  <m:t>𝑑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nary>
                        </m:den>
                      </m:f>
                    </m:oMath>
                  </m:oMathPara>
                </a14:m>
                <a:endParaRPr lang="en-US" sz="2400" b="0" dirty="0"/>
              </a:p>
              <a:p>
                <a:pPr marL="0" indent="0">
                  <a:buNone/>
                </a:pPr>
                <a:endParaRPr lang="en-US" sz="2400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ja-JP" altLang="en-US" sz="240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ja-JP" altLang="en-US" sz="240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C4AD172-B62A-CB4F-81EB-7E4B63BC828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225081" y="1524546"/>
                <a:ext cx="6822833" cy="5115405"/>
              </a:xfrm>
              <a:blipFill>
                <a:blip r:embed="rId3"/>
                <a:stretch>
                  <a:fillRect l="-1301" t="-14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89781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Content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>
                <a:solidFill>
                  <a:schemeClr val="bg1">
                    <a:lumMod val="75000"/>
                  </a:schemeClr>
                </a:solidFill>
              </a:rPr>
              <a:t>Linear transforms</a:t>
            </a:r>
          </a:p>
          <a:p>
            <a:r>
              <a:rPr kumimoji="1" lang="en-US" altLang="ja-JP" dirty="0">
                <a:solidFill>
                  <a:schemeClr val="bg1">
                    <a:lumMod val="75000"/>
                  </a:schemeClr>
                </a:solidFill>
              </a:rPr>
              <a:t>Eigenvectors</a:t>
            </a:r>
          </a:p>
          <a:p>
            <a:r>
              <a:rPr lang="en-US" altLang="ja-JP" dirty="0">
                <a:solidFill>
                  <a:schemeClr val="bg1">
                    <a:lumMod val="75000"/>
                  </a:schemeClr>
                </a:solidFill>
              </a:rPr>
              <a:t>Eigenvalues</a:t>
            </a:r>
          </a:p>
          <a:p>
            <a:r>
              <a:rPr kumimoji="1" lang="en-US" altLang="ja-JP" dirty="0">
                <a:solidFill>
                  <a:schemeClr val="bg1">
                    <a:lumMod val="75000"/>
                  </a:schemeClr>
                </a:solidFill>
              </a:rPr>
              <a:t>Symmetric matrices</a:t>
            </a:r>
          </a:p>
          <a:p>
            <a:r>
              <a:rPr lang="en-US" altLang="ja-JP" dirty="0">
                <a:solidFill>
                  <a:schemeClr val="bg1">
                    <a:lumMod val="75000"/>
                  </a:schemeClr>
                </a:solidFill>
              </a:rPr>
              <a:t>Gaussian random vectors</a:t>
            </a:r>
          </a:p>
          <a:p>
            <a:r>
              <a:rPr lang="en-US" altLang="ja-JP" dirty="0">
                <a:solidFill>
                  <a:schemeClr val="bg1">
                    <a:lumMod val="75000"/>
                  </a:schemeClr>
                </a:solidFill>
              </a:rPr>
              <a:t>Principal component axes = eigenvectors of the covariance</a:t>
            </a:r>
          </a:p>
          <a:p>
            <a:r>
              <a:rPr lang="en-US" altLang="ja-JP" dirty="0"/>
              <a:t>Gram matrix</a:t>
            </a:r>
          </a:p>
          <a:p>
            <a:r>
              <a:rPr lang="en-US" altLang="ja-JP" dirty="0"/>
              <a:t>Singular value decomposition</a:t>
            </a:r>
          </a:p>
          <a:p>
            <a:endParaRPr kumimoji="1" lang="en-US" altLang="ja-JP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29857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Linear Transforms</a:t>
            </a:r>
            <a:endParaRPr kumimoji="1" lang="ja-JP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199" y="1530417"/>
                <a:ext cx="5834197" cy="4646546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kumimoji="1" lang="en-US" altLang="ja-JP" dirty="0"/>
                  <a:t>A linear transform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1" lang="en-US" altLang="ja-JP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𝐴</m:t>
                    </m:r>
                    <m:acc>
                      <m:accPr>
                        <m:chr m:val="⃗"/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kumimoji="1" lang="ja-JP" altLang="en-US" dirty="0"/>
                  <a:t> </a:t>
                </a:r>
                <a:r>
                  <a:rPr kumimoji="1" lang="en-US" altLang="ja-JP" dirty="0"/>
                  <a:t>maps vector space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kumimoji="1" lang="ja-JP" altLang="en-US" dirty="0"/>
                  <a:t> </a:t>
                </a:r>
                <a:r>
                  <a:rPr kumimoji="1" lang="en-US" altLang="ja-JP" dirty="0"/>
                  <a:t>onto vector space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kumimoji="1" lang="en-US" altLang="ja-JP" dirty="0"/>
                  <a:t>.  </a:t>
                </a:r>
              </a:p>
              <a:p>
                <a:pPr marL="0" indent="0">
                  <a:buNone/>
                </a:pPr>
                <a:r>
                  <a:rPr lang="en-US" altLang="ja-JP" dirty="0"/>
                  <a:t>For example: the matrix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kumimoji="1" lang="en-US" altLang="ja-JP" dirty="0"/>
                  <a:t> maps the vectors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f>
                                  <m:fPr>
                                    <m:ctrlP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US" altLang="ja-JP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altLang="ja-JP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den>
                                </m:f>
                              </m:e>
                              <m:e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US" altLang="ja-JP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altLang="ja-JP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den>
                                </m:f>
                              </m:e>
                            </m:mr>
                            <m:mr>
                              <m:e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f>
                                  <m:fPr>
                                    <m:ctrlP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US" altLang="ja-JP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altLang="ja-JP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den>
                                </m:f>
                              </m:e>
                              <m:e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f>
                                  <m:fPr>
                                    <m:ctrlP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US" altLang="ja-JP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altLang="ja-JP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den>
                                </m:f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1" lang="en-US" altLang="ja-JP" dirty="0"/>
              </a:p>
              <a:p>
                <a:pPr marL="0" indent="0">
                  <a:buNone/>
                </a:pPr>
                <a:r>
                  <a:rPr kumimoji="1" lang="en-US" altLang="ja-JP" dirty="0"/>
                  <a:t>to the vectors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ad>
                                  <m:radPr>
                                    <m:degHide m:val="on"/>
                                    <m:ctrlP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</m:e>
                              <m:e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ad>
                                  <m:radPr>
                                    <m:degHide m:val="on"/>
                                    <m:ctrlP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</m:e>
                              <m:e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ad>
                                  <m:radPr>
                                    <m:degHide m:val="on"/>
                                    <m:ctrlP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1" lang="en-US" altLang="ja-JP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530417"/>
                <a:ext cx="5834197" cy="4646546"/>
              </a:xfrm>
              <a:blipFill>
                <a:blip r:embed="rId2"/>
                <a:stretch>
                  <a:fillRect l="-1739" t="-3005" r="-3043" b="-13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/>
          <p:nvPr/>
        </p:nvCxnSpPr>
        <p:spPr>
          <a:xfrm>
            <a:off x="7088957" y="2582944"/>
            <a:ext cx="2733773" cy="37708"/>
          </a:xfrm>
          <a:prstGeom prst="straightConnector1">
            <a:avLst/>
          </a:prstGeom>
          <a:ln w="127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8402320" y="1452880"/>
            <a:ext cx="10160" cy="2225040"/>
          </a:xfrm>
          <a:prstGeom prst="straightConnector1">
            <a:avLst/>
          </a:prstGeom>
          <a:ln w="127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7904480" y="2117487"/>
            <a:ext cx="477521" cy="503166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8382000" y="1825626"/>
            <a:ext cx="0" cy="795026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46" idx="7"/>
          </p:cNvCxnSpPr>
          <p:nvPr/>
        </p:nvCxnSpPr>
        <p:spPr>
          <a:xfrm flipV="1">
            <a:off x="8432799" y="2050466"/>
            <a:ext cx="429309" cy="532479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8412480" y="2582944"/>
            <a:ext cx="640079" cy="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/>
              <p:cNvSpPr txBox="1"/>
              <p:nvPr/>
            </p:nvSpPr>
            <p:spPr>
              <a:xfrm>
                <a:off x="9773920" y="2418080"/>
                <a:ext cx="3657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kumimoji="1" lang="ja-JP" altLang="en-US" dirty="0"/>
              </a:p>
            </p:txBody>
          </p:sp>
        </mc:Choice>
        <mc:Fallback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3920" y="2418080"/>
                <a:ext cx="365760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/>
              <p:cNvSpPr txBox="1"/>
              <p:nvPr/>
            </p:nvSpPr>
            <p:spPr>
              <a:xfrm>
                <a:off x="8199120" y="1056640"/>
                <a:ext cx="3657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ja-JP" altLang="en-US" dirty="0"/>
              </a:p>
            </p:txBody>
          </p:sp>
        </mc:Choice>
        <mc:Fallback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9120" y="1056640"/>
                <a:ext cx="36576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/>
          <p:cNvCxnSpPr/>
          <p:nvPr/>
        </p:nvCxnSpPr>
        <p:spPr>
          <a:xfrm>
            <a:off x="8033837" y="5072144"/>
            <a:ext cx="2733773" cy="37708"/>
          </a:xfrm>
          <a:prstGeom prst="straightConnector1">
            <a:avLst/>
          </a:prstGeom>
          <a:ln w="127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 flipV="1">
            <a:off x="9347200" y="3942080"/>
            <a:ext cx="10160" cy="2225040"/>
          </a:xfrm>
          <a:prstGeom prst="straightConnector1">
            <a:avLst/>
          </a:prstGeom>
          <a:ln w="127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 flipV="1">
            <a:off x="9356921" y="4249812"/>
            <a:ext cx="439" cy="86004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9326880" y="3810000"/>
            <a:ext cx="447040" cy="1299852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9377679" y="4287520"/>
            <a:ext cx="762001" cy="784624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9357360" y="5072144"/>
            <a:ext cx="640079" cy="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Box 37"/>
              <p:cNvSpPr txBox="1"/>
              <p:nvPr/>
            </p:nvSpPr>
            <p:spPr>
              <a:xfrm>
                <a:off x="10718800" y="4907280"/>
                <a:ext cx="3657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kumimoji="1" lang="ja-JP" altLang="en-US" dirty="0"/>
              </a:p>
            </p:txBody>
          </p:sp>
        </mc:Choice>
        <mc:Fallback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8800" y="4907280"/>
                <a:ext cx="365760" cy="369332"/>
              </a:xfrm>
              <a:prstGeom prst="rect">
                <a:avLst/>
              </a:prstGeom>
              <a:blipFill>
                <a:blip r:embed="rId5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TextBox 38"/>
              <p:cNvSpPr txBox="1"/>
              <p:nvPr/>
            </p:nvSpPr>
            <p:spPr>
              <a:xfrm>
                <a:off x="9121336" y="3545840"/>
                <a:ext cx="3657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ja-JP" altLang="en-US" dirty="0"/>
              </a:p>
            </p:txBody>
          </p:sp>
        </mc:Choice>
        <mc:Fallback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1336" y="3545840"/>
                <a:ext cx="365760" cy="369332"/>
              </a:xfrm>
              <a:prstGeom prst="rect">
                <a:avLst/>
              </a:prstGeom>
              <a:blipFill>
                <a:blip r:embed="rId6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Oval 45"/>
          <p:cNvSpPr/>
          <p:nvPr/>
        </p:nvSpPr>
        <p:spPr>
          <a:xfrm>
            <a:off x="7752080" y="1855552"/>
            <a:ext cx="1300479" cy="133095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Oval 49"/>
          <p:cNvSpPr/>
          <p:nvPr/>
        </p:nvSpPr>
        <p:spPr>
          <a:xfrm rot="1475313">
            <a:off x="8895993" y="3748934"/>
            <a:ext cx="1083692" cy="257315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Down Arrow 21"/>
          <p:cNvSpPr/>
          <p:nvPr/>
        </p:nvSpPr>
        <p:spPr>
          <a:xfrm rot="19235698">
            <a:off x="8648151" y="3092240"/>
            <a:ext cx="670559" cy="4914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A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7846353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8C6F1D15-80DD-E54F-B47E-B2FDE7E80EB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135" y="597878"/>
            <a:ext cx="7603473" cy="5702605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49C973D-04E7-C247-B5EA-BF2A0CC6F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Gram Matrix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4A6170-38AD-1448-9D50-2F8AFFEF1938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247359" y="1656813"/>
                <a:ext cx="5181600" cy="4351338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usually called the sum-of-squares matrix.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the sample covariance.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/>
                  <a:t> is called the gram matrix.  It’s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dirty="0"/>
                  <a:t> element is the dot product between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dirty="0"/>
                  <a:t> data: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4A6170-38AD-1448-9D50-2F8AFFEF193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247359" y="1656813"/>
                <a:ext cx="5181600" cy="4351338"/>
              </a:xfrm>
              <a:blipFill>
                <a:blip r:embed="rId3"/>
                <a:stretch>
                  <a:fillRect l="-1711" t="-2035" r="-17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01761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8C6F1D15-80DD-E54F-B47E-B2FDE7E80EB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135" y="597878"/>
            <a:ext cx="7603473" cy="5702605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49C973D-04E7-C247-B5EA-BF2A0CC6F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749" y="41568"/>
            <a:ext cx="10515600" cy="1325563"/>
          </a:xfrm>
        </p:spPr>
        <p:txBody>
          <a:bodyPr/>
          <a:lstStyle/>
          <a:p>
            <a:r>
              <a:rPr lang="en-US" dirty="0"/>
              <a:t>Eigenvectors of the Gram Matrix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4A6170-38AD-1448-9D50-2F8AFFEF1938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247359" y="1550011"/>
                <a:ext cx="5181600" cy="489299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𝑋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/>
                  <a:t> is also symmetric!  So it has orthonormal eigenvectors: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m:rPr>
                          <m:sty m:val="p"/>
                        </m:rPr>
                        <a:rPr lang="el-GR" altLang="ja-JP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Λ</m:t>
                      </m:r>
                      <m:sSup>
                        <m:sSupPr>
                          <m:ctrlPr>
                            <a:rPr lang="el-GR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</m:t>
                          </m:r>
                        </m:e>
                        <m:sup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𝑈</m:t>
                      </m:r>
                      <m:sSup>
                        <m:sSup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p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altLang="ja-JP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p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en-US" altLang="ja-JP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/>
                  <a:t> have the same eigenvalues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Λ</m:t>
                    </m:r>
                  </m:oMath>
                </a14:m>
                <a:r>
                  <a:rPr lang="en-US" dirty="0"/>
                  <a:t>) but different eigenvectors (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 vs.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).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4A6170-38AD-1448-9D50-2F8AFFEF193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247359" y="1550011"/>
                <a:ext cx="5181600" cy="4892991"/>
              </a:xfrm>
              <a:blipFill>
                <a:blip r:embed="rId3"/>
                <a:stretch>
                  <a:fillRect l="-2200" t="-20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316391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C973D-04E7-C247-B5EA-BF2A0CC6F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749" y="41568"/>
            <a:ext cx="10515600" cy="1325563"/>
          </a:xfrm>
        </p:spPr>
        <p:txBody>
          <a:bodyPr/>
          <a:lstStyle/>
          <a:p>
            <a:r>
              <a:rPr lang="en-US" dirty="0"/>
              <a:t>Why the Gram matrix is useful…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4A6170-38AD-1448-9D50-2F8AFFEF1938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247358" y="1254583"/>
                <a:ext cx="11260013" cy="5104007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dirty="0"/>
                  <a:t>Suppose (as in mp2) that D=4096 pixels, but that M=48 images.  Then, in order to perform this eigenvalue analysis: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𝑉</m:t>
                      </m:r>
                      <m:r>
                        <m:rPr>
                          <m:sty m:val="p"/>
                        </m:rPr>
                        <a:rPr lang="el-GR" altLang="ja-JP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Λ</m:t>
                      </m:r>
                      <m:sSup>
                        <m:sSupPr>
                          <m:ctrlPr>
                            <a:rPr lang="el-GR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… requires factoring a 4096-order polynomial (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ja-JP" altLang="en-US" i="1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  <m:r>
                      <a:rPr lang="en-US" altLang="ja-JP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ja-JP" dirty="0"/>
                  <a:t>), then solving 4096 simultaneous linear equations in 4096 unknowns to find each eigenvector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altLang="ja-JP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altLang="ja-JP" dirty="0"/>
                  <a:t>).  Even if you use the canned function </a:t>
                </a:r>
                <a:r>
                  <a:rPr lang="en-US" altLang="ja-JP" dirty="0" err="1"/>
                  <a:t>np.linalg.eig</a:t>
                </a:r>
                <a:r>
                  <a:rPr lang="en-US" altLang="ja-JP" dirty="0"/>
                  <a:t> to solve it for you, it’s going to take a LOT of computation.  On the other hand,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m:rPr>
                          <m:sty m:val="p"/>
                        </m:rPr>
                        <a:rPr lang="el-GR" altLang="ja-JP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Λ</m:t>
                      </m:r>
                      <m:sSup>
                        <m:sSupPr>
                          <m:ctrlPr>
                            <a:rPr lang="el-GR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</m:t>
                          </m:r>
                        </m:e>
                        <m:sup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…is 48</a:t>
                </a:r>
                <a:r>
                  <a:rPr lang="en-US" baseline="30000" dirty="0"/>
                  <a:t>th</a:t>
                </a:r>
                <a:r>
                  <a:rPr lang="en-US" dirty="0"/>
                  <a:t> order.  Educated experts agree: 48 &lt; 4096.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4A6170-38AD-1448-9D50-2F8AFFEF193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247358" y="1254583"/>
                <a:ext cx="11260013" cy="5104007"/>
              </a:xfrm>
              <a:blipFill>
                <a:blip r:embed="rId2"/>
                <a:stretch>
                  <a:fillRect l="-788" t="-2233" r="-901" b="-19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567421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Content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>
                <a:solidFill>
                  <a:schemeClr val="bg1">
                    <a:lumMod val="75000"/>
                  </a:schemeClr>
                </a:solidFill>
              </a:rPr>
              <a:t>Linear transforms</a:t>
            </a:r>
          </a:p>
          <a:p>
            <a:r>
              <a:rPr kumimoji="1" lang="en-US" altLang="ja-JP" dirty="0">
                <a:solidFill>
                  <a:schemeClr val="bg1">
                    <a:lumMod val="75000"/>
                  </a:schemeClr>
                </a:solidFill>
              </a:rPr>
              <a:t>Eigenvectors</a:t>
            </a:r>
          </a:p>
          <a:p>
            <a:r>
              <a:rPr lang="en-US" altLang="ja-JP" dirty="0">
                <a:solidFill>
                  <a:schemeClr val="bg1">
                    <a:lumMod val="75000"/>
                  </a:schemeClr>
                </a:solidFill>
              </a:rPr>
              <a:t>Eigenvalues</a:t>
            </a:r>
          </a:p>
          <a:p>
            <a:r>
              <a:rPr kumimoji="1" lang="en-US" altLang="ja-JP" dirty="0">
                <a:solidFill>
                  <a:schemeClr val="bg1">
                    <a:lumMod val="75000"/>
                  </a:schemeClr>
                </a:solidFill>
              </a:rPr>
              <a:t>Symmetric matrices</a:t>
            </a:r>
          </a:p>
          <a:p>
            <a:r>
              <a:rPr lang="en-US" altLang="ja-JP" dirty="0">
                <a:solidFill>
                  <a:schemeClr val="bg1">
                    <a:lumMod val="75000"/>
                  </a:schemeClr>
                </a:solidFill>
              </a:rPr>
              <a:t>Gaussian random vectors</a:t>
            </a:r>
          </a:p>
          <a:p>
            <a:r>
              <a:rPr lang="en-US" altLang="ja-JP" dirty="0">
                <a:solidFill>
                  <a:schemeClr val="bg1">
                    <a:lumMod val="75000"/>
                  </a:schemeClr>
                </a:solidFill>
              </a:rPr>
              <a:t>Principal component axes = eigenvectors of the covariance</a:t>
            </a:r>
          </a:p>
          <a:p>
            <a:r>
              <a:rPr lang="en-US" altLang="ja-JP" dirty="0">
                <a:solidFill>
                  <a:schemeClr val="bg1">
                    <a:lumMod val="75000"/>
                  </a:schemeClr>
                </a:solidFill>
              </a:rPr>
              <a:t>Gram matrix</a:t>
            </a:r>
          </a:p>
          <a:p>
            <a:r>
              <a:rPr lang="en-US" altLang="ja-JP" dirty="0"/>
              <a:t>Singular value decomposition</a:t>
            </a:r>
          </a:p>
          <a:p>
            <a:endParaRPr kumimoji="1" lang="en-US" altLang="ja-JP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9079963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86292-DDDF-E646-A427-3942EC57C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Singular Values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7A318F9-8ADC-EA43-AB26-8EAD1150ABF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Both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/>
                  <a:t> are positive semi-definite, meaning that their eigenvalues are non-negative,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altLang="ja-JP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.  </a:t>
                </a:r>
              </a:p>
              <a:p>
                <a:r>
                  <a:rPr lang="en-US" dirty="0"/>
                  <a:t>The ”Singular Values” are defined to be the square root of the eigenvalues,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ja-JP" altLang="en-US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e>
                    </m:rad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  <m: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,   </m:t>
                      </m:r>
                      <m:r>
                        <m:rPr>
                          <m:sty m:val="p"/>
                        </m:rPr>
                        <a:rPr lang="el-GR" altLang="ja-JP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Λ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en-US" altLang="ja-JP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ja-JP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altLang="ja-JP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  <m:sup>
                                    <m:r>
                                      <a:rPr lang="en-US" altLang="ja-JP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  <m:e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Sup>
                                  <m:sSubSupPr>
                                    <m:ctrlPr>
                                      <a:rPr lang="en-US" altLang="ja-JP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ja-JP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altLang="ja-JP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𝐷</m:t>
                                    </m:r>
                                    <m:r>
                                      <a:rPr lang="en-US" altLang="ja-JP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  <m:sup>
                                    <m:r>
                                      <a:rPr lang="en-US" altLang="ja-JP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7A318F9-8ADC-EA43-AB26-8EAD1150ABF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716256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86292-DDDF-E646-A427-3942EC57C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Singular Value Decomposition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7A318F9-8ADC-EA43-AB26-8EAD1150ABF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𝑉</m:t>
                      </m:r>
                      <m:r>
                        <m:rPr>
                          <m:sty m:val="p"/>
                        </m:rPr>
                        <a:rPr lang="el-GR" altLang="ja-JP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Λ</m:t>
                      </m:r>
                      <m:sSup>
                        <m:sSupPr>
                          <m:ctrlPr>
                            <a:rPr lang="el-GR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𝑆𝑆</m:t>
                      </m:r>
                      <m:sSup>
                        <m:sSupPr>
                          <m:ctrlPr>
                            <a:rPr lang="el-GR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m:rPr>
                          <m:sty m:val="p"/>
                        </m:rPr>
                        <a:rPr lang="el-GR" altLang="ja-JP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Λ</m:t>
                      </m:r>
                      <m:sSup>
                        <m:sSupPr>
                          <m:ctrlPr>
                            <a:rPr lang="el-GR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</m:t>
                          </m:r>
                        </m:e>
                        <m:sup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altLang="ja-JP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altLang="ja-JP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𝑆𝑆</m:t>
                      </m:r>
                      <m:sSup>
                        <m:sSupPr>
                          <m:ctrlPr>
                            <a:rPr lang="el-GR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</m:t>
                          </m:r>
                        </m:e>
                        <m:sup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7A318F9-8ADC-EA43-AB26-8EAD1150ABF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954998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86292-DDDF-E646-A427-3942EC57C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Singular Value Decomposition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7A318F9-8ADC-EA43-AB26-8EAD1150ABF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𝑆𝑆</m:t>
                      </m:r>
                      <m:sSup>
                        <m:sSupPr>
                          <m:ctrlPr>
                            <a:rPr lang="el-GR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altLang="ja-JP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  <m:r>
                        <a:rPr lang="en-US" altLang="ja-JP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sSup>
                        <m:sSupPr>
                          <m:ctrlPr>
                            <a:rPr lang="el-GR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altLang="ja-JP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altLang="ja-JP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sSup>
                        <m:sSupPr>
                          <m:ctrlPr>
                            <a:rPr lang="el-GR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</m:t>
                          </m:r>
                        </m:e>
                        <m:sup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𝑈</m:t>
                      </m:r>
                      <m:r>
                        <a:rPr lang="en-US" altLang="ja-JP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sSup>
                        <m:sSupPr>
                          <m:ctrlPr>
                            <a:rPr lang="el-GR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altLang="ja-JP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altLang="ja-JP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𝑆𝑆</m:t>
                      </m:r>
                      <m:sSup>
                        <m:sSupPr>
                          <m:ctrlPr>
                            <a:rPr lang="el-GR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</m:t>
                          </m:r>
                        </m:e>
                        <m:sup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altLang="ja-JP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r>
                        <a:rPr lang="en-US" altLang="ja-JP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  <m:r>
                        <a:rPr lang="en-US" altLang="ja-JP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sSup>
                        <m:sSupPr>
                          <m:ctrlPr>
                            <a:rPr lang="el-GR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</m:t>
                          </m:r>
                        </m:e>
                        <m:sup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altLang="ja-JP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altLang="ja-JP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sSup>
                        <m:sSupPr>
                          <m:ctrlPr>
                            <a:rPr lang="el-GR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r>
                        <a:rPr lang="en-US" altLang="ja-JP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sSup>
                        <m:sSupPr>
                          <m:ctrlPr>
                            <a:rPr lang="el-GR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</m:t>
                          </m:r>
                        </m:e>
                        <m:sup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7A318F9-8ADC-EA43-AB26-8EAD1150ABF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361806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86292-DDDF-E646-A427-3942EC57C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Singular Value Decomposition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7A318F9-8ADC-EA43-AB26-8EAD1150ABF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91175"/>
                <a:ext cx="10515600" cy="468578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OK.  Here is a magical fact, which is not taught in introductory linear algebra courses, and I don’t know why.  ANY data </a:t>
                </a:r>
                <a:r>
                  <a:rPr lang="en-US" dirty="0" err="1"/>
                  <a:t>matri</a:t>
                </a:r>
                <a:r>
                  <a:rPr lang="en-US" dirty="0"/>
                  <a:t>x, X, can be written as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𝑈𝑆</m:t>
                    </m:r>
                    <m:sSup>
                      <m:sSupPr>
                        <m:ctrlPr>
                          <a:rPr lang="el-GR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altLang="ja-JP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ja-JP" b="0" i="1" smtClean="0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altLang="ja-JP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ja-JP" b="0" i="1" smtClean="0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are the eigenvectors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altLang="ja-JP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ja-JP" b="0" i="1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altLang="ja-JP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ja-JP" b="0" i="1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are the eigenvectors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…</m:t>
                              </m:r>
                            </m:e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ja-JP" b="0" i="0" smtClean="0">
                                      <a:latin typeface="Cambria Math" panose="02040503050406030204" pitchFamily="18" charset="0"/>
                                    </a:rPr>
                                    <m:t>min</m:t>
                                  </m:r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⁡(</m:t>
                                  </m:r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)−1</m:t>
                                  </m:r>
                                </m:sub>
                              </m:sSub>
                            </m:e>
                          </m:mr>
                        </m:m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ja-JP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    </m:t>
                        </m:r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are the singular values.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lvl="1"/>
                <a:r>
                  <a:rPr lang="en-US" dirty="0"/>
                  <a:t>S has some all-zero columns if M&gt;D, or all-zero rows if M&lt;D.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7A318F9-8ADC-EA43-AB26-8EAD1150ABF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91175"/>
                <a:ext cx="10515600" cy="4685788"/>
              </a:xfrm>
              <a:blipFill>
                <a:blip r:embed="rId2"/>
                <a:stretch>
                  <a:fillRect l="-1086" t="-18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882159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86292-DDDF-E646-A427-3942EC57C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</a:t>
            </a:r>
            <a:r>
              <a:rPr lang="en-US" dirty="0" err="1"/>
              <a:t>np.linalg.svd</a:t>
            </a:r>
            <a:r>
              <a:rPr lang="en-US" dirty="0"/>
              <a:t> does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7A318F9-8ADC-EA43-AB26-8EAD1150ABF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91175"/>
                <a:ext cx="10515600" cy="468578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First, decide whether you want to find the eigenvectors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/>
                  <a:t> or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: just check to see which one is larger.  If you discover that 4096&gt;48, then compute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𝑈</m:t>
                    </m:r>
                    <m:r>
                      <m:rPr>
                        <m:sty m:val="p"/>
                      </m:rPr>
                      <a:rPr lang="el-GR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Λ</m:t>
                    </m:r>
                    <m:sSup>
                      <m:sSupPr>
                        <m:ctrlPr>
                          <a:rPr lang="el-GR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el-GR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</m:e>
                    </m:rad>
                  </m:oMath>
                </a14:m>
                <a:r>
                  <a:rPr lang="en-US" dirty="0"/>
                  <a:t>.  Then you find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 as follows: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l-GR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altLang="ja-JP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r>
                        <a:rPr lang="en-US" altLang="ja-JP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sSup>
                        <m:sSupPr>
                          <m:ctrlPr>
                            <a:rPr lang="el-GR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</m:t>
                          </m:r>
                        </m:e>
                        <m:sup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altLang="ja-JP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l-GR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𝑈</m:t>
                      </m:r>
                      <m:r>
                        <a:rPr lang="en-US" altLang="ja-JP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ja-JP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r>
                        <a:rPr lang="en-US" altLang="ja-JP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US" altLang="ja-JP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l-GR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𝑈</m:t>
                      </m:r>
                      <m:sSup>
                        <m:sSup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altLang="ja-JP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ja-JP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7A318F9-8ADC-EA43-AB26-8EAD1150ABF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91175"/>
                <a:ext cx="10515600" cy="4685788"/>
              </a:xfrm>
              <a:blipFill>
                <a:blip r:embed="rId2"/>
                <a:stretch>
                  <a:fillRect l="-1086" t="-18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01053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86292-DDDF-E646-A427-3942EC57C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 that solve mp2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7A318F9-8ADC-EA43-AB26-8EAD1150ABF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91175"/>
                <a:ext cx="10515600" cy="468578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Direct eigenvector analysis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𝑉</m:t>
                    </m:r>
                    <m:r>
                      <m:rPr>
                        <m:sty m:val="p"/>
                      </m:rPr>
                      <a:rPr lang="el-GR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Λ</m:t>
                    </m:r>
                    <m:sSup>
                      <m:sSupPr>
                        <m:ctrlPr>
                          <a:rPr lang="el-GR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/>
                  <a:t> gives the right answer, but takes a very long time.  When I tried this, it timed-out the </a:t>
                </a:r>
                <a:r>
                  <a:rPr lang="en-US" dirty="0" err="1"/>
                  <a:t>autograder</a:t>
                </a:r>
                <a:r>
                  <a:rPr lang="en-US" dirty="0"/>
                  <a:t>.</a:t>
                </a:r>
              </a:p>
              <a:p>
                <a:r>
                  <a:rPr lang="en-US" dirty="0"/>
                  <a:t>Applying </a:t>
                </a:r>
                <a:r>
                  <a:rPr lang="en-US" dirty="0" err="1"/>
                  <a:t>np.linalg.svd</a:t>
                </a:r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gives the right answer, very fast.</a:t>
                </a:r>
              </a:p>
              <a:p>
                <a:r>
                  <a:rPr lang="en-US" dirty="0"/>
                  <a:t>This also works, and is actually just as fast as </a:t>
                </a:r>
                <a:r>
                  <a:rPr lang="en-US" dirty="0" err="1"/>
                  <a:t>np.linalg.svd</a:t>
                </a:r>
                <a:r>
                  <a:rPr lang="en-US" dirty="0"/>
                  <a:t> (I tested it): you can apply </a:t>
                </a:r>
                <a:r>
                  <a:rPr lang="en-US" dirty="0" err="1"/>
                  <a:t>np.linalg.eig</a:t>
                </a:r>
                <a:r>
                  <a:rPr lang="en-US" dirty="0"/>
                  <a:t> to the gram matrix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G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/>
                  <a:t>, then compute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l-GR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7A318F9-8ADC-EA43-AB26-8EAD1150ABF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91175"/>
                <a:ext cx="10515600" cy="4685788"/>
              </a:xfrm>
              <a:blipFill>
                <a:blip r:embed="rId2"/>
                <a:stretch>
                  <a:fillRect l="-965" t="-1892" r="-12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765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Linear Transforms</a:t>
            </a:r>
            <a:endParaRPr kumimoji="1" lang="ja-JP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199" y="1530417"/>
                <a:ext cx="5834197" cy="464654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kumimoji="1" lang="en-US" altLang="ja-JP" dirty="0"/>
                  <a:t>A linear transform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1" lang="en-US" altLang="ja-JP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𝐴</m:t>
                    </m:r>
                    <m:acc>
                      <m:accPr>
                        <m:chr m:val="⃗"/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kumimoji="1" lang="ja-JP" altLang="en-US" dirty="0"/>
                  <a:t> </a:t>
                </a:r>
                <a:r>
                  <a:rPr kumimoji="1" lang="en-US" altLang="ja-JP" dirty="0"/>
                  <a:t>maps vector space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kumimoji="1" lang="ja-JP" altLang="en-US" dirty="0"/>
                  <a:t> </a:t>
                </a:r>
                <a:r>
                  <a:rPr kumimoji="1" lang="en-US" altLang="ja-JP" dirty="0"/>
                  <a:t>onto vector space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kumimoji="1" lang="en-US" altLang="ja-JP" dirty="0"/>
                  <a:t>.  </a:t>
                </a:r>
                <a:r>
                  <a:rPr lang="en-US" altLang="ja-JP" dirty="0"/>
                  <a:t>The absolute value of the determinant of A tells you how much the area of a unit circle is changed under the transformation.  </a:t>
                </a:r>
              </a:p>
              <a:p>
                <a:pPr marL="0" indent="0">
                  <a:buNone/>
                </a:pPr>
                <a:r>
                  <a:rPr lang="en-US" altLang="ja-JP" dirty="0"/>
                  <a:t>For example: if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ja-JP" dirty="0"/>
                  <a:t>, then the unit circle in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kumimoji="1" lang="en-US" altLang="ja-JP" dirty="0"/>
                  <a:t> (which has an area of </a:t>
                </a:r>
                <a14:m>
                  <m:oMath xmlns:m="http://schemas.openxmlformats.org/officeDocument/2006/math">
                    <m:r>
                      <a:rPr kumimoji="1" lang="ja-JP" altLang="en-US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kumimoji="1" lang="en-US" altLang="ja-JP" dirty="0"/>
                  <a:t>) is mapped to an ellipse with an area of </a:t>
                </a:r>
                <a14:m>
                  <m:oMath xmlns:m="http://schemas.openxmlformats.org/officeDocument/2006/math">
                    <m:r>
                      <a:rPr lang="ja-JP" altLang="en-US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𝑎𝑏𝑠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|"/>
                        <m:endChr m:val="|"/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)=2</m:t>
                    </m:r>
                    <m:r>
                      <a:rPr lang="ja-JP" altLang="en-US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kumimoji="1" lang="en-US" altLang="ja-JP" dirty="0"/>
                  <a:t>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530417"/>
                <a:ext cx="5834197" cy="4646546"/>
              </a:xfrm>
              <a:blipFill>
                <a:blip r:embed="rId2"/>
                <a:stretch>
                  <a:fillRect l="-1957" t="-3279" r="-3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/>
          <p:nvPr/>
        </p:nvCxnSpPr>
        <p:spPr>
          <a:xfrm>
            <a:off x="7088957" y="2582944"/>
            <a:ext cx="2733773" cy="37708"/>
          </a:xfrm>
          <a:prstGeom prst="straightConnector1">
            <a:avLst/>
          </a:prstGeom>
          <a:ln w="127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8402320" y="1452880"/>
            <a:ext cx="10160" cy="2225040"/>
          </a:xfrm>
          <a:prstGeom prst="straightConnector1">
            <a:avLst/>
          </a:prstGeom>
          <a:ln w="127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7904480" y="2117487"/>
            <a:ext cx="477521" cy="503166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8382000" y="1825626"/>
            <a:ext cx="0" cy="795026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46" idx="7"/>
          </p:cNvCxnSpPr>
          <p:nvPr/>
        </p:nvCxnSpPr>
        <p:spPr>
          <a:xfrm flipV="1">
            <a:off x="8432799" y="2050466"/>
            <a:ext cx="429309" cy="532479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8412480" y="2582944"/>
            <a:ext cx="640079" cy="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/>
              <p:cNvSpPr txBox="1"/>
              <p:nvPr/>
            </p:nvSpPr>
            <p:spPr>
              <a:xfrm>
                <a:off x="9773920" y="2418080"/>
                <a:ext cx="3657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kumimoji="1" lang="ja-JP" altLang="en-US" dirty="0"/>
              </a:p>
            </p:txBody>
          </p:sp>
        </mc:Choice>
        <mc:Fallback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3920" y="2418080"/>
                <a:ext cx="365760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/>
              <p:cNvSpPr txBox="1"/>
              <p:nvPr/>
            </p:nvSpPr>
            <p:spPr>
              <a:xfrm>
                <a:off x="8199120" y="1056640"/>
                <a:ext cx="3657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ja-JP" altLang="en-US" dirty="0"/>
              </a:p>
            </p:txBody>
          </p:sp>
        </mc:Choice>
        <mc:Fallback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9120" y="1056640"/>
                <a:ext cx="36576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/>
          <p:cNvCxnSpPr/>
          <p:nvPr/>
        </p:nvCxnSpPr>
        <p:spPr>
          <a:xfrm>
            <a:off x="8033837" y="5072144"/>
            <a:ext cx="2733773" cy="37708"/>
          </a:xfrm>
          <a:prstGeom prst="straightConnector1">
            <a:avLst/>
          </a:prstGeom>
          <a:ln w="127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 flipV="1">
            <a:off x="9347200" y="3942080"/>
            <a:ext cx="10160" cy="2225040"/>
          </a:xfrm>
          <a:prstGeom prst="straightConnector1">
            <a:avLst/>
          </a:prstGeom>
          <a:ln w="127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 flipV="1">
            <a:off x="9356921" y="4249812"/>
            <a:ext cx="439" cy="86004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9326880" y="3810000"/>
            <a:ext cx="447040" cy="1299852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9377679" y="4287520"/>
            <a:ext cx="762001" cy="784624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9357360" y="5072144"/>
            <a:ext cx="640079" cy="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Box 37"/>
              <p:cNvSpPr txBox="1"/>
              <p:nvPr/>
            </p:nvSpPr>
            <p:spPr>
              <a:xfrm>
                <a:off x="10718800" y="4907280"/>
                <a:ext cx="3657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kumimoji="1" lang="ja-JP" altLang="en-US" dirty="0"/>
              </a:p>
            </p:txBody>
          </p:sp>
        </mc:Choice>
        <mc:Fallback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8800" y="4907280"/>
                <a:ext cx="365760" cy="369332"/>
              </a:xfrm>
              <a:prstGeom prst="rect">
                <a:avLst/>
              </a:prstGeom>
              <a:blipFill>
                <a:blip r:embed="rId5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TextBox 38"/>
              <p:cNvSpPr txBox="1"/>
              <p:nvPr/>
            </p:nvSpPr>
            <p:spPr>
              <a:xfrm>
                <a:off x="9149470" y="3545840"/>
                <a:ext cx="3657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ja-JP" altLang="en-US" dirty="0"/>
              </a:p>
            </p:txBody>
          </p:sp>
        </mc:Choice>
        <mc:Fallback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9470" y="3545840"/>
                <a:ext cx="365760" cy="369332"/>
              </a:xfrm>
              <a:prstGeom prst="rect">
                <a:avLst/>
              </a:prstGeom>
              <a:blipFill>
                <a:blip r:embed="rId6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Oval 45"/>
          <p:cNvSpPr/>
          <p:nvPr/>
        </p:nvSpPr>
        <p:spPr>
          <a:xfrm>
            <a:off x="7752080" y="1855552"/>
            <a:ext cx="1300479" cy="133095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Oval 49"/>
          <p:cNvSpPr/>
          <p:nvPr/>
        </p:nvSpPr>
        <p:spPr>
          <a:xfrm rot="1475313">
            <a:off x="8895993" y="3748934"/>
            <a:ext cx="1083692" cy="257315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Down Arrow 21"/>
          <p:cNvSpPr/>
          <p:nvPr/>
        </p:nvSpPr>
        <p:spPr>
          <a:xfrm rot="19235698">
            <a:off x="8648151" y="3092240"/>
            <a:ext cx="670559" cy="4914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A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779160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Content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>
                <a:solidFill>
                  <a:schemeClr val="bg1">
                    <a:lumMod val="75000"/>
                  </a:schemeClr>
                </a:solidFill>
              </a:rPr>
              <a:t>Linear transforms</a:t>
            </a:r>
          </a:p>
          <a:p>
            <a:r>
              <a:rPr kumimoji="1" lang="en-US" altLang="ja-JP" dirty="0"/>
              <a:t>Eigenvectors</a:t>
            </a:r>
          </a:p>
          <a:p>
            <a:r>
              <a:rPr lang="en-US" altLang="ja-JP" dirty="0"/>
              <a:t>Eigenvalues</a:t>
            </a:r>
          </a:p>
          <a:p>
            <a:r>
              <a:rPr kumimoji="1" lang="en-US" altLang="ja-JP" dirty="0"/>
              <a:t>Symmetric matrices</a:t>
            </a:r>
          </a:p>
          <a:p>
            <a:r>
              <a:rPr lang="en-US" altLang="ja-JP" dirty="0"/>
              <a:t>Gaussian random vectors</a:t>
            </a:r>
          </a:p>
          <a:p>
            <a:r>
              <a:rPr lang="en-US" altLang="ja-JP" dirty="0"/>
              <a:t>Principal component axes = eigenvectors of the covariance</a:t>
            </a:r>
          </a:p>
          <a:p>
            <a:r>
              <a:rPr lang="en-US" altLang="ja-JP" dirty="0"/>
              <a:t>Gram matrix</a:t>
            </a:r>
          </a:p>
          <a:p>
            <a:r>
              <a:rPr lang="en-US" altLang="ja-JP" dirty="0"/>
              <a:t>Singular value decomposition</a:t>
            </a:r>
          </a:p>
          <a:p>
            <a:pPr marL="0" indent="0">
              <a:buNone/>
            </a:pPr>
            <a:endParaRPr kumimoji="1" lang="en-US" altLang="ja-JP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054992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Eigenvectors</a:t>
            </a:r>
            <a:endParaRPr kumimoji="1" lang="ja-JP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199" y="1530417"/>
                <a:ext cx="5834197" cy="5289874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altLang="ja-JP" sz="2400" dirty="0"/>
                  <a:t>For a D-dimensional square matrix, there may be up to D different directions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altLang="ja-JP" sz="2400" dirty="0"/>
                  <a:t> such that, for some scalar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sz="2400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altLang="ja-JP" sz="2400" dirty="0"/>
                  <a:t>,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𝐴</m:t>
                      </m:r>
                      <m:sSub>
                        <m:sSub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ja-JP" altLang="en-US" sz="2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sSub>
                        <m:sSub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kumimoji="1" lang="en-US" altLang="ja-JP" sz="2400" dirty="0"/>
              </a:p>
              <a:p>
                <a:r>
                  <a:rPr lang="en-US" altLang="ja-JP" sz="2400" dirty="0"/>
                  <a:t>For example: if 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ja-JP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kumimoji="1" lang="en-US" altLang="ja-JP" sz="2400" dirty="0"/>
                  <a:t>, then the eigenvectors and eigenvalues are</a:t>
                </a:r>
              </a:p>
              <a:p>
                <a:endParaRPr kumimoji="1" lang="en-US" altLang="ja-JP" sz="240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altLang="ja-JP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ja-JP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US" altLang="ja-JP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altLang="ja-JP" sz="24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den>
                                </m:f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altLang="ja-JP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ja-JP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US" altLang="ja-JP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altLang="ja-JP" sz="24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den>
                                </m:f>
                              </m:e>
                            </m:mr>
                          </m:m>
                        </m:e>
                      </m:d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ja-JP" altLang="en-US" sz="24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=1,</m:t>
                      </m:r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ja-JP" altLang="en-US" sz="24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kumimoji="1" lang="en-US" altLang="ja-JP" sz="2400" dirty="0"/>
              </a:p>
              <a:p>
                <a:r>
                  <a:rPr lang="en-US" altLang="ja-JP" sz="2400" dirty="0"/>
                  <a:t>Those vectors are red and extra-thick, in the figure to the left.  Notice that one of the vectors gets scaled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sz="2400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ja-JP" sz="24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kumimoji="1" lang="en-US" altLang="ja-JP" sz="2400" dirty="0"/>
                  <a:t>, but the other gets scaled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sz="2400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sz="2400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altLang="ja-JP" sz="2400" dirty="0"/>
                  <a:t>.</a:t>
                </a:r>
              </a:p>
              <a:p>
                <a:endParaRPr kumimoji="1" lang="en-US" altLang="ja-JP" sz="24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530417"/>
                <a:ext cx="5834197" cy="5289874"/>
              </a:xfrm>
              <a:blipFill>
                <a:blip r:embed="rId2"/>
                <a:stretch>
                  <a:fillRect l="-1087" t="-1439" r="-3478" b="-2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/>
          <p:nvPr/>
        </p:nvCxnSpPr>
        <p:spPr>
          <a:xfrm>
            <a:off x="7088957" y="2582944"/>
            <a:ext cx="2733773" cy="37708"/>
          </a:xfrm>
          <a:prstGeom prst="straightConnector1">
            <a:avLst/>
          </a:prstGeom>
          <a:ln w="127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8402320" y="1452880"/>
            <a:ext cx="10160" cy="2225040"/>
          </a:xfrm>
          <a:prstGeom prst="straightConnector1">
            <a:avLst/>
          </a:prstGeom>
          <a:ln w="127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7904480" y="2117487"/>
            <a:ext cx="477521" cy="503166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8382000" y="1825626"/>
            <a:ext cx="0" cy="795026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46" idx="7"/>
          </p:cNvCxnSpPr>
          <p:nvPr/>
        </p:nvCxnSpPr>
        <p:spPr>
          <a:xfrm flipV="1">
            <a:off x="8432799" y="2050466"/>
            <a:ext cx="429309" cy="532479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8412480" y="2582944"/>
            <a:ext cx="640079" cy="1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/>
              <p:cNvSpPr txBox="1"/>
              <p:nvPr/>
            </p:nvSpPr>
            <p:spPr>
              <a:xfrm>
                <a:off x="9773920" y="2418080"/>
                <a:ext cx="3657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kumimoji="1" lang="ja-JP" altLang="en-US" dirty="0"/>
              </a:p>
            </p:txBody>
          </p:sp>
        </mc:Choice>
        <mc:Fallback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3920" y="2418080"/>
                <a:ext cx="365760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/>
              <p:cNvSpPr txBox="1"/>
              <p:nvPr/>
            </p:nvSpPr>
            <p:spPr>
              <a:xfrm>
                <a:off x="8199120" y="1056640"/>
                <a:ext cx="3657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ja-JP" altLang="en-US" dirty="0"/>
              </a:p>
            </p:txBody>
          </p:sp>
        </mc:Choice>
        <mc:Fallback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9120" y="1056640"/>
                <a:ext cx="36576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/>
          <p:cNvCxnSpPr/>
          <p:nvPr/>
        </p:nvCxnSpPr>
        <p:spPr>
          <a:xfrm>
            <a:off x="8033837" y="5072144"/>
            <a:ext cx="2733773" cy="37708"/>
          </a:xfrm>
          <a:prstGeom prst="straightConnector1">
            <a:avLst/>
          </a:prstGeom>
          <a:ln w="127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 flipV="1">
            <a:off x="9347200" y="3942080"/>
            <a:ext cx="10160" cy="2225040"/>
          </a:xfrm>
          <a:prstGeom prst="straightConnector1">
            <a:avLst/>
          </a:prstGeom>
          <a:ln w="127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 flipV="1">
            <a:off x="9356921" y="4249812"/>
            <a:ext cx="439" cy="86004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9326880" y="3810000"/>
            <a:ext cx="447040" cy="1299852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9377679" y="4287520"/>
            <a:ext cx="762001" cy="784624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9357360" y="5072144"/>
            <a:ext cx="640079" cy="1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Box 37"/>
              <p:cNvSpPr txBox="1"/>
              <p:nvPr/>
            </p:nvSpPr>
            <p:spPr>
              <a:xfrm>
                <a:off x="10718800" y="4907280"/>
                <a:ext cx="3657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kumimoji="1" lang="ja-JP" altLang="en-US" dirty="0"/>
              </a:p>
            </p:txBody>
          </p:sp>
        </mc:Choice>
        <mc:Fallback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8800" y="4907280"/>
                <a:ext cx="365760" cy="369332"/>
              </a:xfrm>
              <a:prstGeom prst="rect">
                <a:avLst/>
              </a:prstGeom>
              <a:blipFill>
                <a:blip r:embed="rId5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TextBox 38"/>
              <p:cNvSpPr txBox="1"/>
              <p:nvPr/>
            </p:nvSpPr>
            <p:spPr>
              <a:xfrm>
                <a:off x="9135403" y="3545840"/>
                <a:ext cx="3657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ja-JP" altLang="en-US" dirty="0"/>
              </a:p>
            </p:txBody>
          </p:sp>
        </mc:Choice>
        <mc:Fallback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5403" y="3545840"/>
                <a:ext cx="365760" cy="369332"/>
              </a:xfrm>
              <a:prstGeom prst="rect">
                <a:avLst/>
              </a:prstGeom>
              <a:blipFill>
                <a:blip r:embed="rId6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Oval 45"/>
          <p:cNvSpPr/>
          <p:nvPr/>
        </p:nvSpPr>
        <p:spPr>
          <a:xfrm>
            <a:off x="7752080" y="1855552"/>
            <a:ext cx="1300479" cy="133095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Oval 49"/>
          <p:cNvSpPr/>
          <p:nvPr/>
        </p:nvSpPr>
        <p:spPr>
          <a:xfrm rot="1475313">
            <a:off x="8895993" y="3748934"/>
            <a:ext cx="1083692" cy="257315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Down Arrow 21"/>
          <p:cNvSpPr/>
          <p:nvPr/>
        </p:nvSpPr>
        <p:spPr>
          <a:xfrm rot="19235698">
            <a:off x="8648151" y="3092240"/>
            <a:ext cx="670559" cy="4914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A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59874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Eigenvectors</a:t>
            </a:r>
            <a:endParaRPr kumimoji="1" lang="ja-JP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3219" y="1417873"/>
                <a:ext cx="6858782" cy="5252166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altLang="ja-JP" dirty="0"/>
                  <a:t>An eigenvector is a direction, not just a vector.  That means that if you multiply an eigenvector by any scalar, you get the same eigenvector: if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𝐴</m:t>
                    </m:r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kumimoji="1" lang="en-US" altLang="ja-JP" dirty="0"/>
                  <a:t>, then it’s also true that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𝑐𝐴</m:t>
                    </m:r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altLang="ja-JP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ja-JP" altLang="en-US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kumimoji="1" lang="en-US" altLang="ja-JP" dirty="0"/>
                  <a:t> for any scalar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kumimoji="1" lang="en-US" altLang="ja-JP" dirty="0"/>
                  <a:t>.</a:t>
                </a:r>
              </a:p>
              <a:p>
                <a:r>
                  <a:rPr lang="en-US" altLang="ja-JP" dirty="0"/>
                  <a:t>For example: the following are all the same eigenvector</a:t>
                </a:r>
              </a:p>
              <a:p>
                <a:pPr marL="0" indent="0">
                  <a:buNone/>
                </a:pPr>
                <a:endParaRPr kumimoji="1" lang="en-US" altLang="ja-JP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altLang="ja-JP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US" altLang="ja-JP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altLang="ja-JP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den>
                                </m:f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US" altLang="ja-JP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altLang="ja-JP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den>
                                </m:f>
                              </m:e>
                            </m:mr>
                          </m:m>
                        </m:e>
                      </m:d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,</m:t>
                      </m:r>
                      <m:rad>
                        <m:radPr>
                          <m:degHide m:val="on"/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ja-JP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,−</m:t>
                      </m:r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ja-JP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US" altLang="ja-JP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altLang="ja-JP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den>
                                </m:f>
                              </m:e>
                            </m:mr>
                            <m:mr>
                              <m:e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US" altLang="ja-JP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altLang="ja-JP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den>
                                </m:f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1" lang="en-US" altLang="ja-JP" dirty="0"/>
              </a:p>
              <a:p>
                <a:pPr marL="0" indent="0" algn="ctr">
                  <a:buNone/>
                </a:pPr>
                <a:endParaRPr kumimoji="1" lang="en-US" altLang="ja-JP" dirty="0"/>
              </a:p>
              <a:p>
                <a:r>
                  <a:rPr lang="en-US" altLang="ja-JP" dirty="0"/>
                  <a:t>Since </a:t>
                </a:r>
                <a:r>
                  <a:rPr lang="en-US" altLang="ja-JP" b="1" u="sng" dirty="0"/>
                  <a:t>scale and sign don’t matter</a:t>
                </a:r>
                <a:r>
                  <a:rPr lang="en-US" altLang="ja-JP" dirty="0"/>
                  <a:t>, by convention, we normalize so that </a:t>
                </a:r>
              </a:p>
              <a:p>
                <a:pPr lvl="1"/>
                <a:r>
                  <a:rPr lang="en-US" altLang="ja-JP" dirty="0"/>
                  <a:t>An eigenvector is always unit-length: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kumimoji="1" lang="en-US" altLang="ja-JP" dirty="0"/>
                  <a:t> and </a:t>
                </a:r>
              </a:p>
              <a:p>
                <a:pPr lvl="1"/>
                <a:r>
                  <a:rPr kumimoji="1" lang="en-US" altLang="ja-JP" dirty="0"/>
                  <a:t>the first nonzero element is non-negative: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kumimoji="1"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kumimoji="1" lang="en-US" altLang="ja-JP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3219" y="1417873"/>
                <a:ext cx="6858782" cy="5252166"/>
              </a:xfrm>
              <a:blipFill>
                <a:blip r:embed="rId2"/>
                <a:stretch>
                  <a:fillRect l="-924" t="-24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/>
          <p:nvPr/>
        </p:nvCxnSpPr>
        <p:spPr>
          <a:xfrm>
            <a:off x="7088957" y="2582944"/>
            <a:ext cx="2733773" cy="37708"/>
          </a:xfrm>
          <a:prstGeom prst="straightConnector1">
            <a:avLst/>
          </a:prstGeom>
          <a:ln w="127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8402320" y="1452880"/>
            <a:ext cx="10160" cy="2225040"/>
          </a:xfrm>
          <a:prstGeom prst="straightConnector1">
            <a:avLst/>
          </a:prstGeom>
          <a:ln w="127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7904480" y="2117487"/>
            <a:ext cx="477521" cy="503166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8382000" y="1825626"/>
            <a:ext cx="0" cy="795026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46" idx="7"/>
          </p:cNvCxnSpPr>
          <p:nvPr/>
        </p:nvCxnSpPr>
        <p:spPr>
          <a:xfrm flipV="1">
            <a:off x="8432799" y="2050466"/>
            <a:ext cx="429309" cy="532479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8412480" y="2582944"/>
            <a:ext cx="640079" cy="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/>
              <p:cNvSpPr txBox="1"/>
              <p:nvPr/>
            </p:nvSpPr>
            <p:spPr>
              <a:xfrm>
                <a:off x="9773920" y="2418080"/>
                <a:ext cx="3657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kumimoji="1" lang="ja-JP" altLang="en-US" dirty="0"/>
              </a:p>
            </p:txBody>
          </p:sp>
        </mc:Choice>
        <mc:Fallback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3920" y="2418080"/>
                <a:ext cx="365760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/>
              <p:cNvSpPr txBox="1"/>
              <p:nvPr/>
            </p:nvSpPr>
            <p:spPr>
              <a:xfrm>
                <a:off x="8199120" y="1056640"/>
                <a:ext cx="3657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ja-JP" altLang="en-US" dirty="0"/>
              </a:p>
            </p:txBody>
          </p:sp>
        </mc:Choice>
        <mc:Fallback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9120" y="1056640"/>
                <a:ext cx="36576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/>
          <p:cNvCxnSpPr/>
          <p:nvPr/>
        </p:nvCxnSpPr>
        <p:spPr>
          <a:xfrm>
            <a:off x="8033837" y="5072144"/>
            <a:ext cx="2733773" cy="37708"/>
          </a:xfrm>
          <a:prstGeom prst="straightConnector1">
            <a:avLst/>
          </a:prstGeom>
          <a:ln w="127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 flipV="1">
            <a:off x="9347200" y="3942080"/>
            <a:ext cx="10160" cy="2225040"/>
          </a:xfrm>
          <a:prstGeom prst="straightConnector1">
            <a:avLst/>
          </a:prstGeom>
          <a:ln w="127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 flipV="1">
            <a:off x="9356921" y="4249812"/>
            <a:ext cx="439" cy="86004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9326880" y="3810000"/>
            <a:ext cx="447040" cy="1299852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9377679" y="4287520"/>
            <a:ext cx="762001" cy="784624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9357360" y="5072144"/>
            <a:ext cx="640079" cy="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Box 37"/>
              <p:cNvSpPr txBox="1"/>
              <p:nvPr/>
            </p:nvSpPr>
            <p:spPr>
              <a:xfrm>
                <a:off x="10718800" y="4907280"/>
                <a:ext cx="3657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kumimoji="1" lang="ja-JP" altLang="en-US" dirty="0"/>
              </a:p>
            </p:txBody>
          </p:sp>
        </mc:Choice>
        <mc:Fallback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8800" y="4907280"/>
                <a:ext cx="365760" cy="369332"/>
              </a:xfrm>
              <a:prstGeom prst="rect">
                <a:avLst/>
              </a:prstGeom>
              <a:blipFill>
                <a:blip r:embed="rId5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TextBox 38"/>
              <p:cNvSpPr txBox="1"/>
              <p:nvPr/>
            </p:nvSpPr>
            <p:spPr>
              <a:xfrm>
                <a:off x="9121335" y="3545840"/>
                <a:ext cx="3657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ja-JP" altLang="en-US" dirty="0"/>
              </a:p>
            </p:txBody>
          </p:sp>
        </mc:Choice>
        <mc:Fallback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1335" y="3545840"/>
                <a:ext cx="365760" cy="369332"/>
              </a:xfrm>
              <a:prstGeom prst="rect">
                <a:avLst/>
              </a:prstGeom>
              <a:blipFill>
                <a:blip r:embed="rId6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Oval 45"/>
          <p:cNvSpPr/>
          <p:nvPr/>
        </p:nvSpPr>
        <p:spPr>
          <a:xfrm>
            <a:off x="7752080" y="1855552"/>
            <a:ext cx="1300479" cy="133095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Oval 49"/>
          <p:cNvSpPr/>
          <p:nvPr/>
        </p:nvSpPr>
        <p:spPr>
          <a:xfrm rot="1475313">
            <a:off x="8895993" y="3748934"/>
            <a:ext cx="1083692" cy="257315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Down Arrow 21"/>
          <p:cNvSpPr/>
          <p:nvPr/>
        </p:nvSpPr>
        <p:spPr>
          <a:xfrm rot="19235698">
            <a:off x="8648151" y="3092240"/>
            <a:ext cx="670559" cy="4914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A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890802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Eigenvectors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199" y="1530417"/>
                <a:ext cx="5834197" cy="4646546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altLang="ja-JP" dirty="0"/>
                  <a:t>Notice that only square matrices can have eigenvectors.  For a non-square matrix, the equation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𝐴</m:t>
                    </m:r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altLang="ja-JP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altLang="ja-JP" dirty="0"/>
                  <a:t>is impossible --- the dimension of the output is different from the dimension of the input.</a:t>
                </a:r>
              </a:p>
              <a:p>
                <a:r>
                  <a:rPr lang="en-US" altLang="ja-JP" dirty="0"/>
                  <a:t>Not all matrices have eigenvectors!  For example, a rotation matrix doesn’t have any real-valued eigenvectors: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unc>
                                  <m:funcPr>
                                    <m:ctrlP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kumimoji="1" lang="en-US" altLang="ja-JP" b="0" i="0" smtClean="0">
                                        <a:latin typeface="Cambria Math" panose="02040503050406030204" pitchFamily="18" charset="0"/>
                                      </a:rPr>
                                      <m:t>c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kumimoji="1" lang="en-US" altLang="ja-JP" b="0" i="0" smtClean="0">
                                        <a:latin typeface="Cambria Math" panose="02040503050406030204" pitchFamily="18" charset="0"/>
                                      </a:rPr>
                                      <m:t>os</m:t>
                                    </m:r>
                                  </m:fName>
                                  <m:e>
                                    <m:r>
                                      <a:rPr kumimoji="1" lang="ja-JP" altLang="en-US" b="0" i="1" smtClean="0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func>
                              </m:e>
                              <m:e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unc>
                                  <m:funcPr>
                                    <m:ctrlP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ja-JP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ja-JP" altLang="en-US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func>
                              </m:e>
                            </m:mr>
                            <m:mr>
                              <m:e>
                                <m:func>
                                  <m:funcPr>
                                    <m:ctrlP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kumimoji="1" lang="en-US" altLang="ja-JP" b="0" i="0" smtClean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kumimoji="1" lang="ja-JP" altLang="en-US" b="0" i="1" smtClean="0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func>
                              </m:e>
                              <m:e>
                                <m:func>
                                  <m:funcPr>
                                    <m:ctrlP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US" altLang="ja-JP">
                                        <a:latin typeface="Cambria Math" panose="02040503050406030204" pitchFamily="18" charset="0"/>
                                      </a:rPr>
                                      <m:t>c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altLang="ja-JP">
                                        <a:latin typeface="Cambria Math" panose="02040503050406030204" pitchFamily="18" charset="0"/>
                                      </a:rPr>
                                      <m:t>os</m:t>
                                    </m:r>
                                  </m:fName>
                                  <m:e>
                                    <m:r>
                                      <a:rPr lang="ja-JP" altLang="en-US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func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1" lang="en-US" altLang="ja-JP" dirty="0"/>
              </a:p>
              <a:p>
                <a:pPr marL="0" indent="0" algn="ctr">
                  <a:buNone/>
                </a:pPr>
                <a:endParaRPr lang="en-US" altLang="ja-JP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530417"/>
                <a:ext cx="5834197" cy="4646546"/>
              </a:xfrm>
              <a:blipFill>
                <a:blip r:embed="rId2"/>
                <a:stretch>
                  <a:fillRect l="-1739" t="-3005" r="-13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/>
          <p:nvPr/>
        </p:nvCxnSpPr>
        <p:spPr>
          <a:xfrm>
            <a:off x="7088957" y="2582944"/>
            <a:ext cx="2733773" cy="37708"/>
          </a:xfrm>
          <a:prstGeom prst="straightConnector1">
            <a:avLst/>
          </a:prstGeom>
          <a:ln w="127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8402320" y="1452880"/>
            <a:ext cx="10160" cy="2225040"/>
          </a:xfrm>
          <a:prstGeom prst="straightConnector1">
            <a:avLst/>
          </a:prstGeom>
          <a:ln w="127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/>
              <p:cNvSpPr txBox="1"/>
              <p:nvPr/>
            </p:nvSpPr>
            <p:spPr>
              <a:xfrm>
                <a:off x="9773920" y="2418080"/>
                <a:ext cx="3657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kumimoji="1" lang="ja-JP" altLang="en-US" dirty="0"/>
              </a:p>
            </p:txBody>
          </p:sp>
        </mc:Choice>
        <mc:Fallback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3920" y="2418080"/>
                <a:ext cx="365760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/>
              <p:cNvSpPr txBox="1"/>
              <p:nvPr/>
            </p:nvSpPr>
            <p:spPr>
              <a:xfrm>
                <a:off x="8199120" y="1056640"/>
                <a:ext cx="3657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ja-JP" altLang="en-US" dirty="0"/>
              </a:p>
            </p:txBody>
          </p:sp>
        </mc:Choice>
        <mc:Fallback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9120" y="1056640"/>
                <a:ext cx="36576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/>
          <p:cNvCxnSpPr/>
          <p:nvPr/>
        </p:nvCxnSpPr>
        <p:spPr>
          <a:xfrm>
            <a:off x="8033837" y="5072144"/>
            <a:ext cx="2733773" cy="37708"/>
          </a:xfrm>
          <a:prstGeom prst="straightConnector1">
            <a:avLst/>
          </a:prstGeom>
          <a:ln w="127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 flipV="1">
            <a:off x="9347200" y="3942080"/>
            <a:ext cx="10160" cy="2225040"/>
          </a:xfrm>
          <a:prstGeom prst="straightConnector1">
            <a:avLst/>
          </a:prstGeom>
          <a:ln w="127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Box 37"/>
              <p:cNvSpPr txBox="1"/>
              <p:nvPr/>
            </p:nvSpPr>
            <p:spPr>
              <a:xfrm>
                <a:off x="10718800" y="4907280"/>
                <a:ext cx="3657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kumimoji="1" lang="ja-JP" altLang="en-US" dirty="0"/>
              </a:p>
            </p:txBody>
          </p:sp>
        </mc:Choice>
        <mc:Fallback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8800" y="4907280"/>
                <a:ext cx="365760" cy="369332"/>
              </a:xfrm>
              <a:prstGeom prst="rect">
                <a:avLst/>
              </a:prstGeom>
              <a:blipFill>
                <a:blip r:embed="rId5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TextBox 38"/>
              <p:cNvSpPr txBox="1"/>
              <p:nvPr/>
            </p:nvSpPr>
            <p:spPr>
              <a:xfrm>
                <a:off x="9177606" y="3559908"/>
                <a:ext cx="3657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ja-JP" altLang="en-US" dirty="0"/>
              </a:p>
            </p:txBody>
          </p:sp>
        </mc:Choice>
        <mc:Fallback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7606" y="3559908"/>
                <a:ext cx="365760" cy="369332"/>
              </a:xfrm>
              <a:prstGeom prst="rect">
                <a:avLst/>
              </a:prstGeom>
              <a:blipFill>
                <a:blip r:embed="rId6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7752080" y="1825626"/>
            <a:ext cx="1300479" cy="1360885"/>
            <a:chOff x="7752080" y="1825626"/>
            <a:chExt cx="1300479" cy="1360885"/>
          </a:xfrm>
        </p:grpSpPr>
        <p:cxnSp>
          <p:nvCxnSpPr>
            <p:cNvPr id="16" name="Straight Arrow Connector 15"/>
            <p:cNvCxnSpPr/>
            <p:nvPr/>
          </p:nvCxnSpPr>
          <p:spPr>
            <a:xfrm flipV="1">
              <a:off x="8382000" y="1825626"/>
              <a:ext cx="0" cy="795026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H="1" flipV="1">
              <a:off x="7904480" y="2117487"/>
              <a:ext cx="477521" cy="503166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endCxn id="46" idx="7"/>
            </p:cNvCxnSpPr>
            <p:nvPr/>
          </p:nvCxnSpPr>
          <p:spPr>
            <a:xfrm flipV="1">
              <a:off x="8432799" y="2050466"/>
              <a:ext cx="429309" cy="532479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8412480" y="2582944"/>
              <a:ext cx="640079" cy="1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Oval 45"/>
            <p:cNvSpPr/>
            <p:nvPr/>
          </p:nvSpPr>
          <p:spPr>
            <a:xfrm>
              <a:off x="7752080" y="1855552"/>
              <a:ext cx="1300479" cy="133095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9" name="Group 28"/>
          <p:cNvGrpSpPr/>
          <p:nvPr/>
        </p:nvGrpSpPr>
        <p:grpSpPr>
          <a:xfrm rot="17028823">
            <a:off x="8639772" y="4344152"/>
            <a:ext cx="1300479" cy="1360885"/>
            <a:chOff x="7752080" y="1825626"/>
            <a:chExt cx="1300479" cy="1360885"/>
          </a:xfrm>
        </p:grpSpPr>
        <p:cxnSp>
          <p:nvCxnSpPr>
            <p:cNvPr id="40" name="Straight Arrow Connector 39"/>
            <p:cNvCxnSpPr/>
            <p:nvPr/>
          </p:nvCxnSpPr>
          <p:spPr>
            <a:xfrm flipV="1">
              <a:off x="8382000" y="1825626"/>
              <a:ext cx="0" cy="795026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 flipH="1" flipV="1">
              <a:off x="7904480" y="2117487"/>
              <a:ext cx="477521" cy="503166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>
              <a:endCxn id="44" idx="7"/>
            </p:cNvCxnSpPr>
            <p:nvPr/>
          </p:nvCxnSpPr>
          <p:spPr>
            <a:xfrm flipV="1">
              <a:off x="8432799" y="2050466"/>
              <a:ext cx="429309" cy="532479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>
              <a:off x="8412480" y="2582944"/>
              <a:ext cx="640079" cy="1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Oval 43"/>
            <p:cNvSpPr/>
            <p:nvPr/>
          </p:nvSpPr>
          <p:spPr>
            <a:xfrm>
              <a:off x="7752080" y="1855552"/>
              <a:ext cx="1300479" cy="133095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5" name="Down Arrow 44"/>
          <p:cNvSpPr/>
          <p:nvPr/>
        </p:nvSpPr>
        <p:spPr>
          <a:xfrm rot="19235698">
            <a:off x="8648151" y="3092240"/>
            <a:ext cx="670559" cy="4914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R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258518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548</TotalTime>
  <Words>2485</Words>
  <Application>Microsoft Macintosh PowerPoint</Application>
  <PresentationFormat>Widescreen</PresentationFormat>
  <Paragraphs>394</Paragraphs>
  <Slides>49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4" baseType="lpstr">
      <vt:lpstr>Arial</vt:lpstr>
      <vt:lpstr>Calibri</vt:lpstr>
      <vt:lpstr>Calibri Light</vt:lpstr>
      <vt:lpstr>Cambria Math</vt:lpstr>
      <vt:lpstr>Office Theme</vt:lpstr>
      <vt:lpstr>ECE 417 Lecture 5: Principal Component Analysis (PCA)</vt:lpstr>
      <vt:lpstr>Content</vt:lpstr>
      <vt:lpstr>Linear Transforms</vt:lpstr>
      <vt:lpstr>Linear Transforms</vt:lpstr>
      <vt:lpstr>Linear Transforms</vt:lpstr>
      <vt:lpstr>Content</vt:lpstr>
      <vt:lpstr>Eigenvectors</vt:lpstr>
      <vt:lpstr>Eigenvectors</vt:lpstr>
      <vt:lpstr>Eigenvectors</vt:lpstr>
      <vt:lpstr>Content</vt:lpstr>
      <vt:lpstr>Eigenvalues</vt:lpstr>
      <vt:lpstr>Eigenvalues</vt:lpstr>
      <vt:lpstr>Eigenvalues</vt:lpstr>
      <vt:lpstr>Content</vt:lpstr>
      <vt:lpstr>Left and right eigenvectors</vt:lpstr>
      <vt:lpstr>Eigenvectors on both sides of the matrix</vt:lpstr>
      <vt:lpstr>Left and right eigenvectors must be paired!!</vt:lpstr>
      <vt:lpstr>Symmetric matrices: left == right</vt:lpstr>
      <vt:lpstr>Symmetric matrices have orthonormal eigenvectors</vt:lpstr>
      <vt:lpstr>Symmetric matrices have orthonormal eigenvectors</vt:lpstr>
      <vt:lpstr>Eigenvectors orthogonalize a symmetric matrix:</vt:lpstr>
      <vt:lpstr>A symmetric matrix is the weighted sum of its eigenvectors:</vt:lpstr>
      <vt:lpstr>Summary: properties of symmetric matrices</vt:lpstr>
      <vt:lpstr>Content</vt:lpstr>
      <vt:lpstr>Scalar Gaussian Random Variables</vt:lpstr>
      <vt:lpstr>Gaussian Random Vector</vt:lpstr>
      <vt:lpstr>Gaussian Random Vector</vt:lpstr>
      <vt:lpstr>Gaussian Random Vector</vt:lpstr>
      <vt:lpstr>Sample Mean, Sample Covariance</vt:lpstr>
      <vt:lpstr>Content</vt:lpstr>
      <vt:lpstr>Sample Covariance</vt:lpstr>
      <vt:lpstr>Centered Data Matrix</vt:lpstr>
      <vt:lpstr>Principal Component Axes</vt:lpstr>
      <vt:lpstr>Principal Components</vt:lpstr>
      <vt:lpstr>Principal Components are Uncorrelated</vt:lpstr>
      <vt:lpstr>Eigenvalue ∝ Variance of the Principal Component</vt:lpstr>
      <vt:lpstr>Eigenvalue = Energy of the Principal Component</vt:lpstr>
      <vt:lpstr>Energy Spectrum = Fraction of Energy Explained</vt:lpstr>
      <vt:lpstr>Content</vt:lpstr>
      <vt:lpstr>Gram Matrix</vt:lpstr>
      <vt:lpstr>Eigenvectors of the Gram Matrix</vt:lpstr>
      <vt:lpstr>Why the Gram matrix is useful…</vt:lpstr>
      <vt:lpstr>Content</vt:lpstr>
      <vt:lpstr>Singular Values</vt:lpstr>
      <vt:lpstr>Singular Value Decomposition</vt:lpstr>
      <vt:lpstr>Singular Value Decomposition</vt:lpstr>
      <vt:lpstr>Singular Value Decomposition</vt:lpstr>
      <vt:lpstr>What np.linalg.svd does</vt:lpstr>
      <vt:lpstr>Methods that solve mp2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 417 Lecture 5: Eigenvectors</dc:title>
  <dc:creator>Mark Hasegawa-Johnson</dc:creator>
  <cp:lastModifiedBy>Hasegawa-Johnson, Mark Allan</cp:lastModifiedBy>
  <cp:revision>84</cp:revision>
  <cp:lastPrinted>2018-09-27T00:14:35Z</cp:lastPrinted>
  <dcterms:created xsi:type="dcterms:W3CDTF">2017-09-11T18:47:07Z</dcterms:created>
  <dcterms:modified xsi:type="dcterms:W3CDTF">2019-09-08T18:12:04Z</dcterms:modified>
</cp:coreProperties>
</file>