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  <p:sldMasterId id="2147483650" r:id="rId2"/>
  </p:sldMasterIdLst>
  <p:notesMasterIdLst>
    <p:notesMasterId r:id="rId28"/>
  </p:notesMasterIdLst>
  <p:sldIdLst>
    <p:sldId id="256" r:id="rId3"/>
    <p:sldId id="257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3" r:id="rId20"/>
    <p:sldId id="284" r:id="rId21"/>
    <p:sldId id="285" r:id="rId22"/>
    <p:sldId id="277" r:id="rId23"/>
    <p:sldId id="278" r:id="rId24"/>
    <p:sldId id="282" r:id="rId25"/>
    <p:sldId id="279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781509-1A64-44DD-B5B2-7795E72E3920}">
          <p14:sldIdLst>
            <p14:sldId id="256"/>
            <p14:sldId id="257"/>
            <p14:sldId id="259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6"/>
            <p14:sldId id="273"/>
            <p14:sldId id="284"/>
            <p14:sldId id="285"/>
            <p14:sldId id="277"/>
            <p14:sldId id="278"/>
            <p14:sldId id="282"/>
            <p14:sldId id="279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139" autoAdjust="0"/>
  </p:normalViewPr>
  <p:slideViewPr>
    <p:cSldViewPr snapToGrid="0" snapToObjects="1">
      <p:cViewPr varScale="1">
        <p:scale>
          <a:sx n="70" d="100"/>
          <a:sy n="70" d="100"/>
        </p:scale>
        <p:origin x="15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ACA1E-219D-4F4B-8C48-BC63B1733A8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2D99388-E19D-4239-BCDE-F9E28A128BEF}">
      <dgm:prSet phldrT="[Text]"/>
      <dgm:spPr/>
      <dgm:t>
        <a:bodyPr/>
        <a:lstStyle/>
        <a:p>
          <a:r>
            <a:rPr lang="en-US" dirty="0"/>
            <a:t>Train AAM Model</a:t>
          </a:r>
        </a:p>
      </dgm:t>
    </dgm:pt>
    <dgm:pt modelId="{A0494139-4E5B-4EA1-BA51-85B146B01D64}" type="parTrans" cxnId="{C29B81A4-7436-486E-9D67-B9561BEB7E5F}">
      <dgm:prSet/>
      <dgm:spPr/>
      <dgm:t>
        <a:bodyPr/>
        <a:lstStyle/>
        <a:p>
          <a:endParaRPr lang="en-US"/>
        </a:p>
      </dgm:t>
    </dgm:pt>
    <dgm:pt modelId="{915E6AD9-5C0D-4DCF-AC36-860AA443C784}" type="sibTrans" cxnId="{C29B81A4-7436-486E-9D67-B9561BEB7E5F}">
      <dgm:prSet/>
      <dgm:spPr/>
      <dgm:t>
        <a:bodyPr/>
        <a:lstStyle/>
        <a:p>
          <a:endParaRPr lang="en-US"/>
        </a:p>
      </dgm:t>
    </dgm:pt>
    <dgm:pt modelId="{60991AF7-5B0B-4178-8DAA-F414F1CBAABD}">
      <dgm:prSet phldrT="[Text]"/>
      <dgm:spPr/>
      <dgm:t>
        <a:bodyPr/>
        <a:lstStyle/>
        <a:p>
          <a:r>
            <a:rPr lang="en-US" dirty="0"/>
            <a:t>Segment animation seq based on </a:t>
          </a:r>
        </a:p>
        <a:p>
          <a:r>
            <a:rPr lang="en-US" dirty="0"/>
            <a:t>salient points along the trajectory</a:t>
          </a:r>
        </a:p>
      </dgm:t>
    </dgm:pt>
    <dgm:pt modelId="{C800FD5B-18B6-4661-AEF8-894E7A2FBCCE}" type="parTrans" cxnId="{943F4902-8CE1-46C3-8422-A939417F83F1}">
      <dgm:prSet/>
      <dgm:spPr/>
      <dgm:t>
        <a:bodyPr/>
        <a:lstStyle/>
        <a:p>
          <a:endParaRPr lang="en-US"/>
        </a:p>
      </dgm:t>
    </dgm:pt>
    <dgm:pt modelId="{F1B3961D-057A-46CD-95B3-5EFC6A9BC986}" type="sibTrans" cxnId="{943F4902-8CE1-46C3-8422-A939417F83F1}">
      <dgm:prSet/>
      <dgm:spPr/>
      <dgm:t>
        <a:bodyPr/>
        <a:lstStyle/>
        <a:p>
          <a:endParaRPr lang="en-US"/>
        </a:p>
      </dgm:t>
    </dgm:pt>
    <dgm:pt modelId="{0865EED4-2E8A-4DAE-829A-20ADEEF65F37}">
      <dgm:prSet phldrT="[Text]"/>
      <dgm:spPr/>
      <dgm:t>
        <a:bodyPr/>
        <a:lstStyle/>
        <a:p>
          <a:r>
            <a:rPr lang="en-US" dirty="0"/>
            <a:t>Cluster segmented seq.</a:t>
          </a:r>
        </a:p>
      </dgm:t>
    </dgm:pt>
    <dgm:pt modelId="{65D0B790-CA43-4DCF-9C72-2D2A13A13DB1}" type="parTrans" cxnId="{3D4135AF-2081-44D1-8403-D7207E491FC3}">
      <dgm:prSet/>
      <dgm:spPr/>
      <dgm:t>
        <a:bodyPr/>
        <a:lstStyle/>
        <a:p>
          <a:endParaRPr lang="en-US"/>
        </a:p>
      </dgm:t>
    </dgm:pt>
    <dgm:pt modelId="{38AE09BB-D3E2-45E9-8260-782A17E4AED0}" type="sibTrans" cxnId="{3D4135AF-2081-44D1-8403-D7207E491FC3}">
      <dgm:prSet/>
      <dgm:spPr/>
      <dgm:t>
        <a:bodyPr/>
        <a:lstStyle/>
        <a:p>
          <a:endParaRPr lang="en-US"/>
        </a:p>
      </dgm:t>
    </dgm:pt>
    <dgm:pt modelId="{0609F738-3FA1-401D-B237-CCDA014EE450}" type="pres">
      <dgm:prSet presAssocID="{D81ACA1E-219D-4F4B-8C48-BC63B1733A83}" presName="Name0" presStyleCnt="0">
        <dgm:presLayoutVars>
          <dgm:dir/>
          <dgm:resizeHandles val="exact"/>
        </dgm:presLayoutVars>
      </dgm:prSet>
      <dgm:spPr/>
    </dgm:pt>
    <dgm:pt modelId="{5A60F5F8-0CC9-4642-9BFF-48115C7BB1C6}" type="pres">
      <dgm:prSet presAssocID="{E2D99388-E19D-4239-BCDE-F9E28A128BEF}" presName="node" presStyleLbl="node1" presStyleIdx="0" presStyleCnt="3" custScaleX="59968">
        <dgm:presLayoutVars>
          <dgm:bulletEnabled val="1"/>
        </dgm:presLayoutVars>
      </dgm:prSet>
      <dgm:spPr/>
    </dgm:pt>
    <dgm:pt modelId="{37FC2131-5681-4093-B50C-17C487FFB20C}" type="pres">
      <dgm:prSet presAssocID="{915E6AD9-5C0D-4DCF-AC36-860AA443C784}" presName="sibTrans" presStyleLbl="sibTrans2D1" presStyleIdx="0" presStyleCnt="2"/>
      <dgm:spPr/>
    </dgm:pt>
    <dgm:pt modelId="{DEAC3C6C-D560-45C3-A991-AFD4E1C16A40}" type="pres">
      <dgm:prSet presAssocID="{915E6AD9-5C0D-4DCF-AC36-860AA443C784}" presName="connectorText" presStyleLbl="sibTrans2D1" presStyleIdx="0" presStyleCnt="2"/>
      <dgm:spPr/>
    </dgm:pt>
    <dgm:pt modelId="{4940CE03-56DC-4B16-87D6-903FAC73318C}" type="pres">
      <dgm:prSet presAssocID="{60991AF7-5B0B-4178-8DAA-F414F1CBAABD}" presName="node" presStyleLbl="node1" presStyleIdx="1" presStyleCnt="3" custScaleX="124788">
        <dgm:presLayoutVars>
          <dgm:bulletEnabled val="1"/>
        </dgm:presLayoutVars>
      </dgm:prSet>
      <dgm:spPr/>
    </dgm:pt>
    <dgm:pt modelId="{BF1545A0-25E1-4B90-9CD6-5FE0A2C01DF9}" type="pres">
      <dgm:prSet presAssocID="{F1B3961D-057A-46CD-95B3-5EFC6A9BC986}" presName="sibTrans" presStyleLbl="sibTrans2D1" presStyleIdx="1" presStyleCnt="2"/>
      <dgm:spPr/>
    </dgm:pt>
    <dgm:pt modelId="{E0D33497-2A1E-49AD-A2A7-92612EAB403E}" type="pres">
      <dgm:prSet presAssocID="{F1B3961D-057A-46CD-95B3-5EFC6A9BC986}" presName="connectorText" presStyleLbl="sibTrans2D1" presStyleIdx="1" presStyleCnt="2"/>
      <dgm:spPr/>
    </dgm:pt>
    <dgm:pt modelId="{34B823E9-79CD-424C-A513-F88DF13CA318}" type="pres">
      <dgm:prSet presAssocID="{0865EED4-2E8A-4DAE-829A-20ADEEF65F37}" presName="node" presStyleLbl="node1" presStyleIdx="2" presStyleCnt="3">
        <dgm:presLayoutVars>
          <dgm:bulletEnabled val="1"/>
        </dgm:presLayoutVars>
      </dgm:prSet>
      <dgm:spPr/>
    </dgm:pt>
  </dgm:ptLst>
  <dgm:cxnLst>
    <dgm:cxn modelId="{943F4902-8CE1-46C3-8422-A939417F83F1}" srcId="{D81ACA1E-219D-4F4B-8C48-BC63B1733A83}" destId="{60991AF7-5B0B-4178-8DAA-F414F1CBAABD}" srcOrd="1" destOrd="0" parTransId="{C800FD5B-18B6-4661-AEF8-894E7A2FBCCE}" sibTransId="{F1B3961D-057A-46CD-95B3-5EFC6A9BC986}"/>
    <dgm:cxn modelId="{24FA7C0F-5EEA-4728-9D95-A9F16FD1BC0F}" type="presOf" srcId="{F1B3961D-057A-46CD-95B3-5EFC6A9BC986}" destId="{E0D33497-2A1E-49AD-A2A7-92612EAB403E}" srcOrd="1" destOrd="0" presId="urn:microsoft.com/office/officeart/2005/8/layout/process1"/>
    <dgm:cxn modelId="{68348F46-4FC0-4B2D-9B92-80342FAB9138}" type="presOf" srcId="{60991AF7-5B0B-4178-8DAA-F414F1CBAABD}" destId="{4940CE03-56DC-4B16-87D6-903FAC73318C}" srcOrd="0" destOrd="0" presId="urn:microsoft.com/office/officeart/2005/8/layout/process1"/>
    <dgm:cxn modelId="{737BDE9E-2AC1-4136-9248-5CB9B0C7DD93}" type="presOf" srcId="{D81ACA1E-219D-4F4B-8C48-BC63B1733A83}" destId="{0609F738-3FA1-401D-B237-CCDA014EE450}" srcOrd="0" destOrd="0" presId="urn:microsoft.com/office/officeart/2005/8/layout/process1"/>
    <dgm:cxn modelId="{754D0CA3-6B33-49B3-A458-D7A483EB67F4}" type="presOf" srcId="{E2D99388-E19D-4239-BCDE-F9E28A128BEF}" destId="{5A60F5F8-0CC9-4642-9BFF-48115C7BB1C6}" srcOrd="0" destOrd="0" presId="urn:microsoft.com/office/officeart/2005/8/layout/process1"/>
    <dgm:cxn modelId="{C29B81A4-7436-486E-9D67-B9561BEB7E5F}" srcId="{D81ACA1E-219D-4F4B-8C48-BC63B1733A83}" destId="{E2D99388-E19D-4239-BCDE-F9E28A128BEF}" srcOrd="0" destOrd="0" parTransId="{A0494139-4E5B-4EA1-BA51-85B146B01D64}" sibTransId="{915E6AD9-5C0D-4DCF-AC36-860AA443C784}"/>
    <dgm:cxn modelId="{3D4135AF-2081-44D1-8403-D7207E491FC3}" srcId="{D81ACA1E-219D-4F4B-8C48-BC63B1733A83}" destId="{0865EED4-2E8A-4DAE-829A-20ADEEF65F37}" srcOrd="2" destOrd="0" parTransId="{65D0B790-CA43-4DCF-9C72-2D2A13A13DB1}" sibTransId="{38AE09BB-D3E2-45E9-8260-782A17E4AED0}"/>
    <dgm:cxn modelId="{6AA17FCE-F40D-4F61-A0F2-DE17075018E2}" type="presOf" srcId="{915E6AD9-5C0D-4DCF-AC36-860AA443C784}" destId="{DEAC3C6C-D560-45C3-A991-AFD4E1C16A40}" srcOrd="1" destOrd="0" presId="urn:microsoft.com/office/officeart/2005/8/layout/process1"/>
    <dgm:cxn modelId="{8667D2EC-E396-431B-93FC-C0EC328593FA}" type="presOf" srcId="{915E6AD9-5C0D-4DCF-AC36-860AA443C784}" destId="{37FC2131-5681-4093-B50C-17C487FFB20C}" srcOrd="0" destOrd="0" presId="urn:microsoft.com/office/officeart/2005/8/layout/process1"/>
    <dgm:cxn modelId="{63C18BF0-C227-49EC-B83E-484273611A96}" type="presOf" srcId="{0865EED4-2E8A-4DAE-829A-20ADEEF65F37}" destId="{34B823E9-79CD-424C-A513-F88DF13CA318}" srcOrd="0" destOrd="0" presId="urn:microsoft.com/office/officeart/2005/8/layout/process1"/>
    <dgm:cxn modelId="{0681CCF3-F50A-4DE2-B3A2-5AF587918397}" type="presOf" srcId="{F1B3961D-057A-46CD-95B3-5EFC6A9BC986}" destId="{BF1545A0-25E1-4B90-9CD6-5FE0A2C01DF9}" srcOrd="0" destOrd="0" presId="urn:microsoft.com/office/officeart/2005/8/layout/process1"/>
    <dgm:cxn modelId="{22D25FA6-95E9-41BA-8790-BD48395C1594}" type="presParOf" srcId="{0609F738-3FA1-401D-B237-CCDA014EE450}" destId="{5A60F5F8-0CC9-4642-9BFF-48115C7BB1C6}" srcOrd="0" destOrd="0" presId="urn:microsoft.com/office/officeart/2005/8/layout/process1"/>
    <dgm:cxn modelId="{25BB223B-5B71-4181-AB0F-90DFD5C6C9EB}" type="presParOf" srcId="{0609F738-3FA1-401D-B237-CCDA014EE450}" destId="{37FC2131-5681-4093-B50C-17C487FFB20C}" srcOrd="1" destOrd="0" presId="urn:microsoft.com/office/officeart/2005/8/layout/process1"/>
    <dgm:cxn modelId="{B3C70F10-81EB-4CB9-A5F9-7738E2FC1C3C}" type="presParOf" srcId="{37FC2131-5681-4093-B50C-17C487FFB20C}" destId="{DEAC3C6C-D560-45C3-A991-AFD4E1C16A40}" srcOrd="0" destOrd="0" presId="urn:microsoft.com/office/officeart/2005/8/layout/process1"/>
    <dgm:cxn modelId="{7C272C9D-1E45-4DE7-83EC-56078B4E924F}" type="presParOf" srcId="{0609F738-3FA1-401D-B237-CCDA014EE450}" destId="{4940CE03-56DC-4B16-87D6-903FAC73318C}" srcOrd="2" destOrd="0" presId="urn:microsoft.com/office/officeart/2005/8/layout/process1"/>
    <dgm:cxn modelId="{673949D0-A878-451A-95E2-79BBA475F5F7}" type="presParOf" srcId="{0609F738-3FA1-401D-B237-CCDA014EE450}" destId="{BF1545A0-25E1-4B90-9CD6-5FE0A2C01DF9}" srcOrd="3" destOrd="0" presId="urn:microsoft.com/office/officeart/2005/8/layout/process1"/>
    <dgm:cxn modelId="{43E256BD-A1D7-4CBF-B29B-3329D41F98FE}" type="presParOf" srcId="{BF1545A0-25E1-4B90-9CD6-5FE0A2C01DF9}" destId="{E0D33497-2A1E-49AD-A2A7-92612EAB403E}" srcOrd="0" destOrd="0" presId="urn:microsoft.com/office/officeart/2005/8/layout/process1"/>
    <dgm:cxn modelId="{140B4522-7A13-4E5A-B0C2-EC6B0AAC53C0}" type="presParOf" srcId="{0609F738-3FA1-401D-B237-CCDA014EE450}" destId="{34B823E9-79CD-424C-A513-F88DF13CA31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C7935B-41A5-40E8-B5E3-57F3ACF4546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465D854-FF03-4133-8A06-70916F9AD3BA}">
      <dgm:prSet phldrT="[Text]"/>
      <dgm:spPr/>
      <dgm:t>
        <a:bodyPr/>
        <a:lstStyle/>
        <a:p>
          <a:r>
            <a:rPr lang="en-US" dirty="0"/>
            <a:t>Input phoneme seq</a:t>
          </a:r>
        </a:p>
      </dgm:t>
    </dgm:pt>
    <dgm:pt modelId="{68BFAA27-5461-4AC4-88FC-139C8D01F189}" type="parTrans" cxnId="{2B538976-1C66-45BF-B263-5A400A31B0EE}">
      <dgm:prSet/>
      <dgm:spPr/>
      <dgm:t>
        <a:bodyPr/>
        <a:lstStyle/>
        <a:p>
          <a:endParaRPr lang="en-US"/>
        </a:p>
      </dgm:t>
    </dgm:pt>
    <dgm:pt modelId="{0343A1D8-502A-40FD-967F-4DF03AF47F42}" type="sibTrans" cxnId="{2B538976-1C66-45BF-B263-5A400A31B0EE}">
      <dgm:prSet/>
      <dgm:spPr/>
      <dgm:t>
        <a:bodyPr/>
        <a:lstStyle/>
        <a:p>
          <a:endParaRPr lang="en-US"/>
        </a:p>
      </dgm:t>
    </dgm:pt>
    <dgm:pt modelId="{2DEB21B1-6A0C-4880-A53B-8A0ECCA53C19}">
      <dgm:prSet phldrT="[Text]"/>
      <dgm:spPr/>
      <dgm:t>
        <a:bodyPr/>
        <a:lstStyle/>
        <a:p>
          <a:r>
            <a:rPr lang="en-US" dirty="0"/>
            <a:t>Exhaustive search for all possible dynamic visemes</a:t>
          </a:r>
        </a:p>
      </dgm:t>
    </dgm:pt>
    <dgm:pt modelId="{70B7EC8E-6332-467F-A9A0-93A05235B448}" type="parTrans" cxnId="{E1C4B0EE-5762-4F04-852A-E721E2896A20}">
      <dgm:prSet/>
      <dgm:spPr/>
      <dgm:t>
        <a:bodyPr/>
        <a:lstStyle/>
        <a:p>
          <a:endParaRPr lang="en-US"/>
        </a:p>
      </dgm:t>
    </dgm:pt>
    <dgm:pt modelId="{DBFC4DE7-952E-43D6-971E-3CDEFC58D344}" type="sibTrans" cxnId="{E1C4B0EE-5762-4F04-852A-E721E2896A20}">
      <dgm:prSet/>
      <dgm:spPr/>
      <dgm:t>
        <a:bodyPr/>
        <a:lstStyle/>
        <a:p>
          <a:endParaRPr lang="en-US"/>
        </a:p>
      </dgm:t>
    </dgm:pt>
    <dgm:pt modelId="{639535A3-2D40-4363-B627-ED382063250B}">
      <dgm:prSet phldrT="[Text]"/>
      <dgm:spPr/>
      <dgm:t>
        <a:bodyPr/>
        <a:lstStyle/>
        <a:p>
          <a:r>
            <a:rPr lang="en-US" dirty="0"/>
            <a:t>Find the best matching one</a:t>
          </a:r>
        </a:p>
      </dgm:t>
    </dgm:pt>
    <dgm:pt modelId="{70964196-254E-42C0-A237-E8F8265CD6A0}" type="parTrans" cxnId="{AEBFC3C8-C295-44EF-B610-C44C70E1C027}">
      <dgm:prSet/>
      <dgm:spPr/>
      <dgm:t>
        <a:bodyPr/>
        <a:lstStyle/>
        <a:p>
          <a:endParaRPr lang="en-US"/>
        </a:p>
      </dgm:t>
    </dgm:pt>
    <dgm:pt modelId="{006FF78B-75D5-4FAB-A407-3A25A4792C8A}" type="sibTrans" cxnId="{AEBFC3C8-C295-44EF-B610-C44C70E1C027}">
      <dgm:prSet/>
      <dgm:spPr/>
      <dgm:t>
        <a:bodyPr/>
        <a:lstStyle/>
        <a:p>
          <a:endParaRPr lang="en-US"/>
        </a:p>
      </dgm:t>
    </dgm:pt>
    <dgm:pt modelId="{7D43F367-4351-4996-A170-B7ECA482466C}">
      <dgm:prSet/>
      <dgm:spPr/>
      <dgm:t>
        <a:bodyPr/>
        <a:lstStyle/>
        <a:p>
          <a:r>
            <a:rPr lang="en-US" dirty="0"/>
            <a:t>Concatenate to get animation</a:t>
          </a:r>
        </a:p>
      </dgm:t>
    </dgm:pt>
    <dgm:pt modelId="{37DA4F99-6BD4-4C79-A856-157CD6958758}" type="parTrans" cxnId="{F0881899-B83C-48C6-B8FB-D532968501A7}">
      <dgm:prSet/>
      <dgm:spPr/>
      <dgm:t>
        <a:bodyPr/>
        <a:lstStyle/>
        <a:p>
          <a:endParaRPr lang="en-US"/>
        </a:p>
      </dgm:t>
    </dgm:pt>
    <dgm:pt modelId="{82D8C58C-19B3-4615-ACCE-F420B167B306}" type="sibTrans" cxnId="{F0881899-B83C-48C6-B8FB-D532968501A7}">
      <dgm:prSet/>
      <dgm:spPr/>
      <dgm:t>
        <a:bodyPr/>
        <a:lstStyle/>
        <a:p>
          <a:endParaRPr lang="en-US"/>
        </a:p>
      </dgm:t>
    </dgm:pt>
    <dgm:pt modelId="{7A6AF73A-E2D5-4C93-870E-8FA34B4EA0DC}" type="pres">
      <dgm:prSet presAssocID="{5EC7935B-41A5-40E8-B5E3-57F3ACF4546A}" presName="Name0" presStyleCnt="0">
        <dgm:presLayoutVars>
          <dgm:dir/>
          <dgm:resizeHandles val="exact"/>
        </dgm:presLayoutVars>
      </dgm:prSet>
      <dgm:spPr/>
    </dgm:pt>
    <dgm:pt modelId="{BDD2C2DB-D4C0-4357-95D9-5A25B0EDA280}" type="pres">
      <dgm:prSet presAssocID="{D465D854-FF03-4133-8A06-70916F9AD3BA}" presName="node" presStyleLbl="node1" presStyleIdx="0" presStyleCnt="4">
        <dgm:presLayoutVars>
          <dgm:bulletEnabled val="1"/>
        </dgm:presLayoutVars>
      </dgm:prSet>
      <dgm:spPr/>
    </dgm:pt>
    <dgm:pt modelId="{490C34F2-956B-44C5-BE07-109FA31FDF56}" type="pres">
      <dgm:prSet presAssocID="{0343A1D8-502A-40FD-967F-4DF03AF47F42}" presName="sibTrans" presStyleLbl="sibTrans2D1" presStyleIdx="0" presStyleCnt="3"/>
      <dgm:spPr/>
    </dgm:pt>
    <dgm:pt modelId="{7B81DF25-13A2-4E13-B696-0F614D538387}" type="pres">
      <dgm:prSet presAssocID="{0343A1D8-502A-40FD-967F-4DF03AF47F42}" presName="connectorText" presStyleLbl="sibTrans2D1" presStyleIdx="0" presStyleCnt="3"/>
      <dgm:spPr/>
    </dgm:pt>
    <dgm:pt modelId="{7DFE42D3-9F00-4038-A368-982A21A27ED9}" type="pres">
      <dgm:prSet presAssocID="{2DEB21B1-6A0C-4880-A53B-8A0ECCA53C19}" presName="node" presStyleLbl="node1" presStyleIdx="1" presStyleCnt="4">
        <dgm:presLayoutVars>
          <dgm:bulletEnabled val="1"/>
        </dgm:presLayoutVars>
      </dgm:prSet>
      <dgm:spPr/>
    </dgm:pt>
    <dgm:pt modelId="{72B9481A-27A7-4E2A-9333-6C5A294EB764}" type="pres">
      <dgm:prSet presAssocID="{DBFC4DE7-952E-43D6-971E-3CDEFC58D344}" presName="sibTrans" presStyleLbl="sibTrans2D1" presStyleIdx="1" presStyleCnt="3"/>
      <dgm:spPr/>
    </dgm:pt>
    <dgm:pt modelId="{68017E81-AA05-4F48-9BB7-6DA89849B9D7}" type="pres">
      <dgm:prSet presAssocID="{DBFC4DE7-952E-43D6-971E-3CDEFC58D344}" presName="connectorText" presStyleLbl="sibTrans2D1" presStyleIdx="1" presStyleCnt="3"/>
      <dgm:spPr/>
    </dgm:pt>
    <dgm:pt modelId="{C623A2F5-9E9D-4E54-8F28-355B78D5301A}" type="pres">
      <dgm:prSet presAssocID="{639535A3-2D40-4363-B627-ED382063250B}" presName="node" presStyleLbl="node1" presStyleIdx="2" presStyleCnt="4">
        <dgm:presLayoutVars>
          <dgm:bulletEnabled val="1"/>
        </dgm:presLayoutVars>
      </dgm:prSet>
      <dgm:spPr/>
    </dgm:pt>
    <dgm:pt modelId="{EABAE499-2DB4-470C-87B4-55D370BE1670}" type="pres">
      <dgm:prSet presAssocID="{006FF78B-75D5-4FAB-A407-3A25A4792C8A}" presName="sibTrans" presStyleLbl="sibTrans2D1" presStyleIdx="2" presStyleCnt="3"/>
      <dgm:spPr/>
    </dgm:pt>
    <dgm:pt modelId="{1F09F7FF-5223-4C13-A4DB-EE013B92A689}" type="pres">
      <dgm:prSet presAssocID="{006FF78B-75D5-4FAB-A407-3A25A4792C8A}" presName="connectorText" presStyleLbl="sibTrans2D1" presStyleIdx="2" presStyleCnt="3"/>
      <dgm:spPr/>
    </dgm:pt>
    <dgm:pt modelId="{362D8F0A-6850-4B36-B7F2-F30607CC2D5D}" type="pres">
      <dgm:prSet presAssocID="{7D43F367-4351-4996-A170-B7ECA482466C}" presName="node" presStyleLbl="node1" presStyleIdx="3" presStyleCnt="4">
        <dgm:presLayoutVars>
          <dgm:bulletEnabled val="1"/>
        </dgm:presLayoutVars>
      </dgm:prSet>
      <dgm:spPr/>
    </dgm:pt>
  </dgm:ptLst>
  <dgm:cxnLst>
    <dgm:cxn modelId="{CF41F700-4EAE-4ECE-ADBD-458F515527B2}" type="presOf" srcId="{DBFC4DE7-952E-43D6-971E-3CDEFC58D344}" destId="{72B9481A-27A7-4E2A-9333-6C5A294EB764}" srcOrd="0" destOrd="0" presId="urn:microsoft.com/office/officeart/2005/8/layout/process1"/>
    <dgm:cxn modelId="{839B0712-8576-4236-87A9-CDA61313B2F4}" type="presOf" srcId="{DBFC4DE7-952E-43D6-971E-3CDEFC58D344}" destId="{68017E81-AA05-4F48-9BB7-6DA89849B9D7}" srcOrd="1" destOrd="0" presId="urn:microsoft.com/office/officeart/2005/8/layout/process1"/>
    <dgm:cxn modelId="{D8015F1A-AE92-47DA-8270-EDD47C2B901B}" type="presOf" srcId="{0343A1D8-502A-40FD-967F-4DF03AF47F42}" destId="{490C34F2-956B-44C5-BE07-109FA31FDF56}" srcOrd="0" destOrd="0" presId="urn:microsoft.com/office/officeart/2005/8/layout/process1"/>
    <dgm:cxn modelId="{9C4AB65C-681B-48A1-BBA6-8816A73A2288}" type="presOf" srcId="{639535A3-2D40-4363-B627-ED382063250B}" destId="{C623A2F5-9E9D-4E54-8F28-355B78D5301A}" srcOrd="0" destOrd="0" presId="urn:microsoft.com/office/officeart/2005/8/layout/process1"/>
    <dgm:cxn modelId="{CB825E60-3922-450F-94CD-3D6BA8C249CB}" type="presOf" srcId="{2DEB21B1-6A0C-4880-A53B-8A0ECCA53C19}" destId="{7DFE42D3-9F00-4038-A368-982A21A27ED9}" srcOrd="0" destOrd="0" presId="urn:microsoft.com/office/officeart/2005/8/layout/process1"/>
    <dgm:cxn modelId="{4F5D8B72-982F-4F35-A910-E15B9C5E6549}" type="presOf" srcId="{0343A1D8-502A-40FD-967F-4DF03AF47F42}" destId="{7B81DF25-13A2-4E13-B696-0F614D538387}" srcOrd="1" destOrd="0" presId="urn:microsoft.com/office/officeart/2005/8/layout/process1"/>
    <dgm:cxn modelId="{2B538976-1C66-45BF-B263-5A400A31B0EE}" srcId="{5EC7935B-41A5-40E8-B5E3-57F3ACF4546A}" destId="{D465D854-FF03-4133-8A06-70916F9AD3BA}" srcOrd="0" destOrd="0" parTransId="{68BFAA27-5461-4AC4-88FC-139C8D01F189}" sibTransId="{0343A1D8-502A-40FD-967F-4DF03AF47F42}"/>
    <dgm:cxn modelId="{F0881899-B83C-48C6-B8FB-D532968501A7}" srcId="{5EC7935B-41A5-40E8-B5E3-57F3ACF4546A}" destId="{7D43F367-4351-4996-A170-B7ECA482466C}" srcOrd="3" destOrd="0" parTransId="{37DA4F99-6BD4-4C79-A856-157CD6958758}" sibTransId="{82D8C58C-19B3-4615-ACCE-F420B167B306}"/>
    <dgm:cxn modelId="{B2900B9F-DD2E-4A65-A0FF-AC67B3468E82}" type="presOf" srcId="{006FF78B-75D5-4FAB-A407-3A25A4792C8A}" destId="{EABAE499-2DB4-470C-87B4-55D370BE1670}" srcOrd="0" destOrd="0" presId="urn:microsoft.com/office/officeart/2005/8/layout/process1"/>
    <dgm:cxn modelId="{6C3C44A5-46B0-40B2-9E12-E1E032565649}" type="presOf" srcId="{7D43F367-4351-4996-A170-B7ECA482466C}" destId="{362D8F0A-6850-4B36-B7F2-F30607CC2D5D}" srcOrd="0" destOrd="0" presId="urn:microsoft.com/office/officeart/2005/8/layout/process1"/>
    <dgm:cxn modelId="{AEBFC3C8-C295-44EF-B610-C44C70E1C027}" srcId="{5EC7935B-41A5-40E8-B5E3-57F3ACF4546A}" destId="{639535A3-2D40-4363-B627-ED382063250B}" srcOrd="2" destOrd="0" parTransId="{70964196-254E-42C0-A237-E8F8265CD6A0}" sibTransId="{006FF78B-75D5-4FAB-A407-3A25A4792C8A}"/>
    <dgm:cxn modelId="{59F9F4D6-62C7-4673-894B-02AA762BBDA2}" type="presOf" srcId="{D465D854-FF03-4133-8A06-70916F9AD3BA}" destId="{BDD2C2DB-D4C0-4357-95D9-5A25B0EDA280}" srcOrd="0" destOrd="0" presId="urn:microsoft.com/office/officeart/2005/8/layout/process1"/>
    <dgm:cxn modelId="{2102C3E3-1343-4D3E-BF01-DD459BDD1303}" type="presOf" srcId="{5EC7935B-41A5-40E8-B5E3-57F3ACF4546A}" destId="{7A6AF73A-E2D5-4C93-870E-8FA34B4EA0DC}" srcOrd="0" destOrd="0" presId="urn:microsoft.com/office/officeart/2005/8/layout/process1"/>
    <dgm:cxn modelId="{E1C4B0EE-5762-4F04-852A-E721E2896A20}" srcId="{5EC7935B-41A5-40E8-B5E3-57F3ACF4546A}" destId="{2DEB21B1-6A0C-4880-A53B-8A0ECCA53C19}" srcOrd="1" destOrd="0" parTransId="{70B7EC8E-6332-467F-A9A0-93A05235B448}" sibTransId="{DBFC4DE7-952E-43D6-971E-3CDEFC58D344}"/>
    <dgm:cxn modelId="{48FF89F8-1A10-4D5E-BB90-18734F66FE0B}" type="presOf" srcId="{006FF78B-75D5-4FAB-A407-3A25A4792C8A}" destId="{1F09F7FF-5223-4C13-A4DB-EE013B92A689}" srcOrd="1" destOrd="0" presId="urn:microsoft.com/office/officeart/2005/8/layout/process1"/>
    <dgm:cxn modelId="{0ACAE7E8-03E3-4DFE-9EA7-826E41106905}" type="presParOf" srcId="{7A6AF73A-E2D5-4C93-870E-8FA34B4EA0DC}" destId="{BDD2C2DB-D4C0-4357-95D9-5A25B0EDA280}" srcOrd="0" destOrd="0" presId="urn:microsoft.com/office/officeart/2005/8/layout/process1"/>
    <dgm:cxn modelId="{22B8EDB2-651A-405A-BE49-ADB168443719}" type="presParOf" srcId="{7A6AF73A-E2D5-4C93-870E-8FA34B4EA0DC}" destId="{490C34F2-956B-44C5-BE07-109FA31FDF56}" srcOrd="1" destOrd="0" presId="urn:microsoft.com/office/officeart/2005/8/layout/process1"/>
    <dgm:cxn modelId="{00086261-D501-43B2-8B36-E9B972EF8D3A}" type="presParOf" srcId="{490C34F2-956B-44C5-BE07-109FA31FDF56}" destId="{7B81DF25-13A2-4E13-B696-0F614D538387}" srcOrd="0" destOrd="0" presId="urn:microsoft.com/office/officeart/2005/8/layout/process1"/>
    <dgm:cxn modelId="{0C0F07E2-83A2-4380-ABF4-C2324ED349E8}" type="presParOf" srcId="{7A6AF73A-E2D5-4C93-870E-8FA34B4EA0DC}" destId="{7DFE42D3-9F00-4038-A368-982A21A27ED9}" srcOrd="2" destOrd="0" presId="urn:microsoft.com/office/officeart/2005/8/layout/process1"/>
    <dgm:cxn modelId="{CD4292C9-FE40-4401-B045-6F42CA4EF8BF}" type="presParOf" srcId="{7A6AF73A-E2D5-4C93-870E-8FA34B4EA0DC}" destId="{72B9481A-27A7-4E2A-9333-6C5A294EB764}" srcOrd="3" destOrd="0" presId="urn:microsoft.com/office/officeart/2005/8/layout/process1"/>
    <dgm:cxn modelId="{594C8866-2E19-4A57-B9BB-D38156DEA9E2}" type="presParOf" srcId="{72B9481A-27A7-4E2A-9333-6C5A294EB764}" destId="{68017E81-AA05-4F48-9BB7-6DA89849B9D7}" srcOrd="0" destOrd="0" presId="urn:microsoft.com/office/officeart/2005/8/layout/process1"/>
    <dgm:cxn modelId="{DE0112FA-48D7-42B9-A38C-F57F5CF25676}" type="presParOf" srcId="{7A6AF73A-E2D5-4C93-870E-8FA34B4EA0DC}" destId="{C623A2F5-9E9D-4E54-8F28-355B78D5301A}" srcOrd="4" destOrd="0" presId="urn:microsoft.com/office/officeart/2005/8/layout/process1"/>
    <dgm:cxn modelId="{1033C4AE-691E-46B5-B704-AAF36022EA93}" type="presParOf" srcId="{7A6AF73A-E2D5-4C93-870E-8FA34B4EA0DC}" destId="{EABAE499-2DB4-470C-87B4-55D370BE1670}" srcOrd="5" destOrd="0" presId="urn:microsoft.com/office/officeart/2005/8/layout/process1"/>
    <dgm:cxn modelId="{F85FD6AC-D687-401A-9C7C-28E5DC2F0D98}" type="presParOf" srcId="{EABAE499-2DB4-470C-87B4-55D370BE1670}" destId="{1F09F7FF-5223-4C13-A4DB-EE013B92A689}" srcOrd="0" destOrd="0" presId="urn:microsoft.com/office/officeart/2005/8/layout/process1"/>
    <dgm:cxn modelId="{05FF9863-BD43-4257-8C70-1BC9B9CF4FED}" type="presParOf" srcId="{7A6AF73A-E2D5-4C93-870E-8FA34B4EA0DC}" destId="{362D8F0A-6850-4B36-B7F2-F30607CC2D5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0F5F8-0CC9-4642-9BFF-48115C7BB1C6}">
      <dsp:nvSpPr>
        <dsp:cNvPr id="0" name=""/>
        <dsp:cNvSpPr/>
      </dsp:nvSpPr>
      <dsp:spPr>
        <a:xfrm>
          <a:off x="3457" y="517345"/>
          <a:ext cx="1353610" cy="1354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Train AAM Model</a:t>
          </a:r>
        </a:p>
      </dsp:txBody>
      <dsp:txXfrm>
        <a:off x="43103" y="556991"/>
        <a:ext cx="1274318" cy="1275041"/>
      </dsp:txXfrm>
    </dsp:sp>
    <dsp:sp modelId="{37FC2131-5681-4093-B50C-17C487FFB20C}">
      <dsp:nvSpPr>
        <dsp:cNvPr id="0" name=""/>
        <dsp:cNvSpPr/>
      </dsp:nvSpPr>
      <dsp:spPr>
        <a:xfrm>
          <a:off x="1582790" y="914616"/>
          <a:ext cx="478531" cy="559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82790" y="1026574"/>
        <a:ext cx="334972" cy="335875"/>
      </dsp:txXfrm>
    </dsp:sp>
    <dsp:sp modelId="{4940CE03-56DC-4B16-87D6-903FAC73318C}">
      <dsp:nvSpPr>
        <dsp:cNvPr id="0" name=""/>
        <dsp:cNvSpPr/>
      </dsp:nvSpPr>
      <dsp:spPr>
        <a:xfrm>
          <a:off x="2259957" y="517345"/>
          <a:ext cx="2816742" cy="1354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Segment animation seq based 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salient points along the trajectory</a:t>
          </a:r>
        </a:p>
      </dsp:txBody>
      <dsp:txXfrm>
        <a:off x="2299624" y="557012"/>
        <a:ext cx="2737408" cy="1274999"/>
      </dsp:txXfrm>
    </dsp:sp>
    <dsp:sp modelId="{BF1545A0-25E1-4B90-9CD6-5FE0A2C01DF9}">
      <dsp:nvSpPr>
        <dsp:cNvPr id="0" name=""/>
        <dsp:cNvSpPr/>
      </dsp:nvSpPr>
      <dsp:spPr>
        <a:xfrm>
          <a:off x="5302421" y="914616"/>
          <a:ext cx="478531" cy="559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302421" y="1026574"/>
        <a:ext cx="334972" cy="335875"/>
      </dsp:txXfrm>
    </dsp:sp>
    <dsp:sp modelId="{34B823E9-79CD-424C-A513-F88DF13CA318}">
      <dsp:nvSpPr>
        <dsp:cNvPr id="0" name=""/>
        <dsp:cNvSpPr/>
      </dsp:nvSpPr>
      <dsp:spPr>
        <a:xfrm>
          <a:off x="5979588" y="517345"/>
          <a:ext cx="2257221" cy="1354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Cluster segmented seq.</a:t>
          </a:r>
        </a:p>
      </dsp:txBody>
      <dsp:txXfrm>
        <a:off x="6019255" y="557012"/>
        <a:ext cx="2177887" cy="1274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2C2DB-D4C0-4357-95D9-5A25B0EDA280}">
      <dsp:nvSpPr>
        <dsp:cNvPr id="0" name=""/>
        <dsp:cNvSpPr/>
      </dsp:nvSpPr>
      <dsp:spPr>
        <a:xfrm>
          <a:off x="3143" y="358136"/>
          <a:ext cx="1374493" cy="14045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Input phoneme seq</a:t>
          </a:r>
        </a:p>
      </dsp:txBody>
      <dsp:txXfrm>
        <a:off x="43401" y="398394"/>
        <a:ext cx="1293977" cy="1324045"/>
      </dsp:txXfrm>
    </dsp:sp>
    <dsp:sp modelId="{490C34F2-956B-44C5-BE07-109FA31FDF56}">
      <dsp:nvSpPr>
        <dsp:cNvPr id="0" name=""/>
        <dsp:cNvSpPr/>
      </dsp:nvSpPr>
      <dsp:spPr>
        <a:xfrm>
          <a:off x="1515087" y="889980"/>
          <a:ext cx="291392" cy="340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15087" y="958155"/>
        <a:ext cx="203974" cy="204524"/>
      </dsp:txXfrm>
    </dsp:sp>
    <dsp:sp modelId="{7DFE42D3-9F00-4038-A368-982A21A27ED9}">
      <dsp:nvSpPr>
        <dsp:cNvPr id="0" name=""/>
        <dsp:cNvSpPr/>
      </dsp:nvSpPr>
      <dsp:spPr>
        <a:xfrm>
          <a:off x="1927435" y="358136"/>
          <a:ext cx="1374493" cy="14045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Exhaustive search for all possible dynamic visemes</a:t>
          </a:r>
        </a:p>
      </dsp:txBody>
      <dsp:txXfrm>
        <a:off x="1967693" y="398394"/>
        <a:ext cx="1293977" cy="1324045"/>
      </dsp:txXfrm>
    </dsp:sp>
    <dsp:sp modelId="{72B9481A-27A7-4E2A-9333-6C5A294EB764}">
      <dsp:nvSpPr>
        <dsp:cNvPr id="0" name=""/>
        <dsp:cNvSpPr/>
      </dsp:nvSpPr>
      <dsp:spPr>
        <a:xfrm>
          <a:off x="3439378" y="889980"/>
          <a:ext cx="291392" cy="340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439378" y="958155"/>
        <a:ext cx="203974" cy="204524"/>
      </dsp:txXfrm>
    </dsp:sp>
    <dsp:sp modelId="{C623A2F5-9E9D-4E54-8F28-355B78D5301A}">
      <dsp:nvSpPr>
        <dsp:cNvPr id="0" name=""/>
        <dsp:cNvSpPr/>
      </dsp:nvSpPr>
      <dsp:spPr>
        <a:xfrm>
          <a:off x="3851726" y="358136"/>
          <a:ext cx="1374493" cy="14045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Find the best matching one</a:t>
          </a:r>
        </a:p>
      </dsp:txBody>
      <dsp:txXfrm>
        <a:off x="3891984" y="398394"/>
        <a:ext cx="1293977" cy="1324045"/>
      </dsp:txXfrm>
    </dsp:sp>
    <dsp:sp modelId="{EABAE499-2DB4-470C-87B4-55D370BE1670}">
      <dsp:nvSpPr>
        <dsp:cNvPr id="0" name=""/>
        <dsp:cNvSpPr/>
      </dsp:nvSpPr>
      <dsp:spPr>
        <a:xfrm>
          <a:off x="5363670" y="889980"/>
          <a:ext cx="291392" cy="340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363670" y="958155"/>
        <a:ext cx="203974" cy="204524"/>
      </dsp:txXfrm>
    </dsp:sp>
    <dsp:sp modelId="{362D8F0A-6850-4B36-B7F2-F30607CC2D5D}">
      <dsp:nvSpPr>
        <dsp:cNvPr id="0" name=""/>
        <dsp:cNvSpPr/>
      </dsp:nvSpPr>
      <dsp:spPr>
        <a:xfrm>
          <a:off x="5776018" y="358136"/>
          <a:ext cx="1374493" cy="14045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Concatenate to get animation</a:t>
          </a:r>
        </a:p>
      </dsp:txBody>
      <dsp:txXfrm>
        <a:off x="5816276" y="398394"/>
        <a:ext cx="1293977" cy="1324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6A05D-B8D8-40BC-B151-8DFA82207E58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88DE2-EE64-462D-96A7-088BF6B6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1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Taylor, S. L., Mahler, M., Theobald, B. J., &amp; Matthews, I. (2012, July). Dynamic units of visual speech. In </a:t>
            </a:r>
            <a:r>
              <a:rPr lang="en-US" sz="1200" i="1" dirty="0"/>
              <a:t>Proceedings of the ACM SIGGRAPH/</a:t>
            </a:r>
            <a:r>
              <a:rPr lang="en-US" sz="1200" i="1" dirty="0" err="1"/>
              <a:t>Eurographics</a:t>
            </a:r>
            <a:r>
              <a:rPr lang="en-US" sz="1200" i="1" dirty="0"/>
              <a:t> Symposium on Computer Animation</a:t>
            </a:r>
            <a:r>
              <a:rPr lang="en-US" sz="1200" dirty="0"/>
              <a:t> (pp. 275-284). </a:t>
            </a:r>
            <a:r>
              <a:rPr lang="en-US" sz="1200" dirty="0" err="1"/>
              <a:t>Eurographics</a:t>
            </a:r>
            <a:r>
              <a:rPr lang="en-US" sz="1200" dirty="0"/>
              <a:t> Association.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67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0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Taylor, S. L., Mahler, M., Theobald, B. J., &amp; Matthews, I. (2012, July). Dynamic units of visual speech. In </a:t>
            </a:r>
            <a:r>
              <a:rPr lang="en-US" sz="1200" i="1" dirty="0"/>
              <a:t>Proceedings of the ACM SIGGRAPH/</a:t>
            </a:r>
            <a:r>
              <a:rPr lang="en-US" sz="1200" i="1" dirty="0" err="1"/>
              <a:t>Eurographics</a:t>
            </a:r>
            <a:r>
              <a:rPr lang="en-US" sz="1200" i="1" dirty="0"/>
              <a:t> Symposium on Computer Animation</a:t>
            </a:r>
            <a:r>
              <a:rPr lang="en-US" sz="1200" dirty="0"/>
              <a:t> (pp. 275-284). </a:t>
            </a:r>
            <a:r>
              <a:rPr lang="en-US" sz="1200" dirty="0" err="1"/>
              <a:t>Eurographics</a:t>
            </a:r>
            <a:r>
              <a:rPr lang="en-US" sz="1200" dirty="0"/>
              <a:t> Association.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3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2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25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9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39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09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87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88DE2-EE64-462D-96A7-088BF6B662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1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471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36143"/>
            <a:ext cx="6400800" cy="15058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Myriad Roman"/>
                <a:cs typeface="Myriad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5.pd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eckman ppt ideas in quark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t="1333"/>
              <a:stretch>
                <a:fillRect/>
              </a:stretch>
            </p:blipFill>
          </mc:Choice>
          <mc:Fallback>
            <p:blipFill>
              <a:blip r:embed="rId5"/>
              <a:srcRect t="133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163285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16" name="Picture 15" descr="Building.psd"/>
          <p:cNvPicPr>
            <a:picLocks noChangeAspect="1"/>
          </p:cNvPicPr>
          <p:nvPr userDrawn="1"/>
        </p:nvPicPr>
        <p:blipFill>
          <a:blip r:embed="rId6">
            <a:alphaModFix amt="8000"/>
          </a:blip>
          <a:stretch>
            <a:fillRect/>
          </a:stretch>
        </p:blipFill>
        <p:spPr>
          <a:xfrm>
            <a:off x="397198" y="2835027"/>
            <a:ext cx="2930202" cy="1163064"/>
          </a:xfrm>
          <a:prstGeom prst="rect">
            <a:avLst/>
          </a:prstGeom>
        </p:spPr>
      </p:pic>
      <p:pic>
        <p:nvPicPr>
          <p:cNvPr id="17" name="Picture 16" descr="i_mark_reverse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85432" y="6299363"/>
            <a:ext cx="395816" cy="43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Myriad Bold"/>
          <a:ea typeface="+mj-ea"/>
          <a:cs typeface="Myriad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ckman ppt ideas in quark2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" y="758952"/>
            <a:ext cx="9061704" cy="5430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i_mark_reverse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27480" y="6353641"/>
            <a:ext cx="311720" cy="340058"/>
          </a:xfrm>
          <a:prstGeom prst="rect">
            <a:avLst/>
          </a:prstGeom>
        </p:spPr>
      </p:pic>
      <p:pic>
        <p:nvPicPr>
          <p:cNvPr id="6" name="Picture 5" descr="Building.psd"/>
          <p:cNvPicPr>
            <a:picLocks noChangeAspect="1"/>
          </p:cNvPicPr>
          <p:nvPr userDrawn="1"/>
        </p:nvPicPr>
        <p:blipFill>
          <a:blip r:embed="rId10">
            <a:alphaModFix amt="15000"/>
          </a:blip>
          <a:stretch>
            <a:fillRect/>
          </a:stretch>
        </p:blipFill>
        <p:spPr>
          <a:xfrm>
            <a:off x="4702239" y="6231830"/>
            <a:ext cx="1577560" cy="6261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adasBaltrusaitis/OpenFac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0" y="1614714"/>
            <a:ext cx="9144000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review of Facial Animation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371600" y="4206747"/>
            <a:ext cx="6400800" cy="1505857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ECE 417 guest lecture</a:t>
            </a:r>
          </a:p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Nov. 14, 2019</a:t>
            </a:r>
          </a:p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Kevin Gu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Data-driven animation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“Dynamic Units of Visual Speech”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r>
              <a:rPr lang="en-US" sz="800" dirty="0"/>
              <a:t>Taylor, S. L., Mahler, M., Theobald, B. J., &amp; Matthews, I. (2012, July). Dynamic units of visual speech. In </a:t>
            </a:r>
            <a:r>
              <a:rPr lang="en-US" sz="800" i="1" dirty="0"/>
              <a:t>Proceedings of the ACM SIGGRAPH/</a:t>
            </a:r>
            <a:r>
              <a:rPr lang="en-US" sz="800" i="1" dirty="0" err="1"/>
              <a:t>Eurographics</a:t>
            </a:r>
            <a:r>
              <a:rPr lang="en-US" sz="800" i="1" dirty="0"/>
              <a:t> Symposium on Computer Animation</a:t>
            </a:r>
            <a:r>
              <a:rPr lang="en-US" sz="800" dirty="0"/>
              <a:t> (pp. 275-284). </a:t>
            </a:r>
            <a:r>
              <a:rPr lang="en-US" sz="800" dirty="0" err="1"/>
              <a:t>Eurographics</a:t>
            </a:r>
            <a:r>
              <a:rPr lang="en-US" sz="800" dirty="0"/>
              <a:t> Association.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7B71B-B395-4A3D-BE0E-6E9063BEE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9"/>
          <a:stretch/>
        </p:blipFill>
        <p:spPr>
          <a:xfrm>
            <a:off x="751137" y="1627632"/>
            <a:ext cx="7605149" cy="41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90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Data-driven animation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Dynamic Units of Visual Speech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Taylor, S. L., Mahler, M., Theobald, B. J., &amp; Matthews, I. (2012, July). Dynamic units of visual speech. In </a:t>
            </a:r>
            <a:r>
              <a:rPr lang="en-US" sz="800" i="1" dirty="0"/>
              <a:t>Proceedings of the ACM SIGGRAPH/</a:t>
            </a:r>
            <a:r>
              <a:rPr lang="en-US" sz="800" i="1" dirty="0" err="1"/>
              <a:t>Eurographics</a:t>
            </a:r>
            <a:r>
              <a:rPr lang="en-US" sz="800" i="1" dirty="0"/>
              <a:t> Symposium on Computer Animation</a:t>
            </a:r>
            <a:r>
              <a:rPr lang="en-US" sz="800" dirty="0"/>
              <a:t> (pp. 275-284). </a:t>
            </a:r>
            <a:r>
              <a:rPr lang="en-US" sz="800" dirty="0" err="1"/>
              <a:t>Eurographics</a:t>
            </a:r>
            <a:r>
              <a:rPr lang="en-US" sz="800" dirty="0"/>
              <a:t> Association.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2F895E4-D60A-4125-92EC-2BCF877DD9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248495"/>
              </p:ext>
            </p:extLst>
          </p:nvPr>
        </p:nvGraphicFramePr>
        <p:xfrm>
          <a:off x="812292" y="1241144"/>
          <a:ext cx="8240268" cy="2389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47B1D0F-FB3E-4595-B6D2-EA70A2F8D4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25" t="2170" r="1724"/>
          <a:stretch/>
        </p:blipFill>
        <p:spPr>
          <a:xfrm>
            <a:off x="1193292" y="3275045"/>
            <a:ext cx="6848855" cy="254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93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Data-driven animation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Dynamic Units of Visual Speech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Animation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Taylor, S. L., Mahler, M., Theobald, B. J., &amp; Matthews, I. (2012, July). Dynamic units of visual speech. In </a:t>
            </a:r>
            <a:r>
              <a:rPr lang="en-US" sz="800" i="1" dirty="0"/>
              <a:t>Proceedings of the ACM SIGGRAPH/</a:t>
            </a:r>
            <a:r>
              <a:rPr lang="en-US" sz="800" i="1" dirty="0" err="1"/>
              <a:t>Eurographics</a:t>
            </a:r>
            <a:r>
              <a:rPr lang="en-US" sz="800" i="1" dirty="0"/>
              <a:t> Symposium on Computer Animation</a:t>
            </a:r>
            <a:r>
              <a:rPr lang="en-US" sz="800" dirty="0"/>
              <a:t> (pp. 275-284). </a:t>
            </a:r>
            <a:r>
              <a:rPr lang="en-US" sz="800" dirty="0" err="1"/>
              <a:t>Eurographics</a:t>
            </a:r>
            <a:r>
              <a:rPr lang="en-US" sz="800" dirty="0"/>
              <a:t> Association.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F586C-60AD-4EE5-ADD9-A0840088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05" y="1664102"/>
            <a:ext cx="8679629" cy="2048361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7936AB8-944F-4444-BAC4-A17B691362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0759056"/>
              </p:ext>
            </p:extLst>
          </p:nvPr>
        </p:nvGraphicFramePr>
        <p:xfrm>
          <a:off x="1040891" y="3959924"/>
          <a:ext cx="7153656" cy="212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890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Data-driven animation synthesis – Neural Network</a:t>
            </a:r>
          </a:p>
          <a:p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Use NN to map input (text/audio) to facial animation features (landmark locations/AAM parameters)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Appearance-based</a:t>
            </a:r>
          </a:p>
          <a:p>
            <a:r>
              <a:rPr lang="en-US" sz="2400" dirty="0"/>
              <a:t>	</a:t>
            </a:r>
            <a:r>
              <a:rPr lang="en-US" sz="2000" dirty="0"/>
              <a:t>Generate 2D image sequence.</a:t>
            </a:r>
          </a:p>
          <a:p>
            <a:r>
              <a:rPr lang="en-US" sz="2000" dirty="0"/>
              <a:t>	(or AAM parameter sequence)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Control-Point-based</a:t>
            </a:r>
          </a:p>
          <a:p>
            <a:r>
              <a:rPr lang="en-US" sz="2400" dirty="0"/>
              <a:t>	</a:t>
            </a:r>
            <a:r>
              <a:rPr lang="en-US" sz="2000" dirty="0"/>
              <a:t>Generate facial landmark location sequence, then morph a morphable model to 	generate final animation.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220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Appearance-Based Approach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“You said that?”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J. S. Chung, A. Jamaludin, A. Zisserman, You said that?, </a:t>
            </a:r>
            <a:r>
              <a:rPr lang="en-US" sz="1400" dirty="0"/>
              <a:t>British Machine Vision Conference, 2017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Data-driven animation synthesis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– Neural Network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E96BAB-6359-48FE-B70F-29698A8BBE3C}"/>
              </a:ext>
            </a:extLst>
          </p:cNvPr>
          <p:cNvGrpSpPr/>
          <p:nvPr/>
        </p:nvGrpSpPr>
        <p:grpSpPr>
          <a:xfrm>
            <a:off x="521971" y="1649616"/>
            <a:ext cx="7844026" cy="3781920"/>
            <a:chOff x="811785" y="918096"/>
            <a:chExt cx="7844026" cy="37819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C17F94-3343-46F5-A6DC-F9DB2200D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6889" y="1533745"/>
              <a:ext cx="5845047" cy="2171888"/>
            </a:xfrm>
            <a:prstGeom prst="rect">
              <a:avLst/>
            </a:prstGeom>
          </p:spPr>
        </p:pic>
        <p:sp>
          <p:nvSpPr>
            <p:cNvPr id="7" name="Callout: Up Arrow 6">
              <a:extLst>
                <a:ext uri="{FF2B5EF4-FFF2-40B4-BE49-F238E27FC236}">
                  <a16:creationId xmlns:a16="http://schemas.microsoft.com/office/drawing/2014/main" id="{D5E5B83A-80B6-40C6-8223-7D5EFB290C08}"/>
                </a:ext>
              </a:extLst>
            </p:cNvPr>
            <p:cNvSpPr/>
            <p:nvPr/>
          </p:nvSpPr>
          <p:spPr>
            <a:xfrm>
              <a:off x="5189220" y="2999232"/>
              <a:ext cx="2807208" cy="1700784"/>
            </a:xfrm>
            <a:prstGeom prst="upArrowCallout">
              <a:avLst>
                <a:gd name="adj1" fmla="val 5092"/>
                <a:gd name="adj2" fmla="val 7298"/>
                <a:gd name="adj3" fmla="val 18351"/>
                <a:gd name="adj4" fmla="val 6874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Output: 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a single frame representing the current 0.35 sec input audio. </a:t>
              </a:r>
            </a:p>
          </p:txBody>
        </p:sp>
        <p:sp>
          <p:nvSpPr>
            <p:cNvPr id="9" name="Callout: Right Arrow 8">
              <a:extLst>
                <a:ext uri="{FF2B5EF4-FFF2-40B4-BE49-F238E27FC236}">
                  <a16:creationId xmlns:a16="http://schemas.microsoft.com/office/drawing/2014/main" id="{F97A607C-58FE-4CA2-8D14-BB919549211A}"/>
                </a:ext>
              </a:extLst>
            </p:cNvPr>
            <p:cNvSpPr/>
            <p:nvPr/>
          </p:nvSpPr>
          <p:spPr>
            <a:xfrm>
              <a:off x="811785" y="1543675"/>
              <a:ext cx="1975104" cy="960120"/>
            </a:xfrm>
            <a:prstGeom prst="rightArrowCallout">
              <a:avLst>
                <a:gd name="adj1" fmla="val 17381"/>
                <a:gd name="adj2" fmla="val 16428"/>
                <a:gd name="adj3" fmla="val 20238"/>
                <a:gd name="adj4" fmla="val 7945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  <a:p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dirty="0" err="1">
                  <a:solidFill>
                    <a:schemeClr val="tx1"/>
                  </a:solidFill>
                </a:rPr>
                <a:t>Input_audio</a:t>
              </a:r>
              <a:r>
                <a:rPr lang="en-US" dirty="0">
                  <a:solidFill>
                    <a:schemeClr val="tx1"/>
                  </a:solidFill>
                </a:rPr>
                <a:t>: 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MFCC for 0.35 sec window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/>
            </a:p>
          </p:txBody>
        </p:sp>
        <p:sp>
          <p:nvSpPr>
            <p:cNvPr id="10" name="Callout: Right Arrow 9">
              <a:extLst>
                <a:ext uri="{FF2B5EF4-FFF2-40B4-BE49-F238E27FC236}">
                  <a16:creationId xmlns:a16="http://schemas.microsoft.com/office/drawing/2014/main" id="{EDA36A71-DC9A-4669-9E02-23FCC5B6C180}"/>
                </a:ext>
              </a:extLst>
            </p:cNvPr>
            <p:cNvSpPr/>
            <p:nvPr/>
          </p:nvSpPr>
          <p:spPr>
            <a:xfrm>
              <a:off x="811785" y="2829657"/>
              <a:ext cx="1975104" cy="960120"/>
            </a:xfrm>
            <a:prstGeom prst="rightArrowCallout">
              <a:avLst>
                <a:gd name="adj1" fmla="val 17381"/>
                <a:gd name="adj2" fmla="val 16428"/>
                <a:gd name="adj3" fmla="val 20238"/>
                <a:gd name="adj4" fmla="val 7945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  <a:p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dirty="0" err="1">
                  <a:solidFill>
                    <a:schemeClr val="tx1"/>
                  </a:solidFill>
                </a:rPr>
                <a:t>Input_visual</a:t>
              </a:r>
              <a:r>
                <a:rPr lang="en-US" dirty="0">
                  <a:solidFill>
                    <a:schemeClr val="tx1"/>
                  </a:solidFill>
                </a:rPr>
                <a:t>: 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Still identity image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Callout: Down Arrow 10">
              <a:extLst>
                <a:ext uri="{FF2B5EF4-FFF2-40B4-BE49-F238E27FC236}">
                  <a16:creationId xmlns:a16="http://schemas.microsoft.com/office/drawing/2014/main" id="{3EC4670F-CDB3-4CE3-8B43-76E5D82F5EEA}"/>
                </a:ext>
              </a:extLst>
            </p:cNvPr>
            <p:cNvSpPr/>
            <p:nvPr/>
          </p:nvSpPr>
          <p:spPr>
            <a:xfrm>
              <a:off x="5709412" y="918096"/>
              <a:ext cx="2946399" cy="1231297"/>
            </a:xfrm>
            <a:prstGeom prst="downArrowCallout">
              <a:avLst>
                <a:gd name="adj1" fmla="val 13616"/>
                <a:gd name="adj2" fmla="val 13861"/>
                <a:gd name="adj3" fmla="val 21287"/>
                <a:gd name="adj4" fmla="val 6497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 deblurring Convolution network for post-processing (trained separately).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0119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Appearance-Based Approach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“You said that?”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J. S. Chung, A. Jamaludin, A. Zisserman, You said that?, </a:t>
            </a:r>
            <a:r>
              <a:rPr lang="en-US" sz="1400" dirty="0"/>
              <a:t>British Machine Vision Conference, 2017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Data-driven animation synthesis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– Neural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353CB-CD22-4C4D-82E2-C20753569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23" y="1673352"/>
            <a:ext cx="8754953" cy="351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4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Appearance-Based Approach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/>
              <a:t>“End-to-End Speech-Driven Facial Animation with Temporal GANs”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en-US" sz="1400" dirty="0" err="1"/>
              <a:t>Vougioukas</a:t>
            </a:r>
            <a:r>
              <a:rPr lang="en-US" sz="1400" dirty="0"/>
              <a:t>, K., Petridis, S., &amp; </a:t>
            </a:r>
            <a:r>
              <a:rPr lang="en-US" sz="1400" dirty="0" err="1"/>
              <a:t>Pantic</a:t>
            </a:r>
            <a:r>
              <a:rPr lang="en-US" sz="1400" dirty="0"/>
              <a:t>, M. (2018). End-to-End Speech-Driven Facial Animation with Temporal GANs. </a:t>
            </a:r>
            <a:r>
              <a:rPr lang="en-US" sz="1400" dirty="0" err="1"/>
              <a:t>arXiv</a:t>
            </a:r>
            <a:r>
              <a:rPr lang="en-US" sz="1400" dirty="0"/>
              <a:t> preprint arXiv:1805.09313.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Data-driven animation synthesis</a:t>
            </a:r>
            <a:r>
              <a:rPr lang="en-US" sz="3200" b="1"/>
              <a:t> </a:t>
            </a:r>
            <a:r>
              <a:rPr lang="en-US" sz="3200" b="1">
                <a:solidFill>
                  <a:schemeClr val="bg1"/>
                </a:solidFill>
              </a:rPr>
              <a:t>– Neural Network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C4784-041B-4D44-A46D-85DC285C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3" y="1851523"/>
            <a:ext cx="8474174" cy="31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25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Appearance-Based Approach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/>
              <a:t>“End-to-End Speech-Driven Facial Animation with Temporal GANs”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en-US" sz="1400" dirty="0" err="1"/>
              <a:t>Vougioukas</a:t>
            </a:r>
            <a:r>
              <a:rPr lang="en-US" sz="1400" dirty="0"/>
              <a:t>, K., Petridis, S., &amp; </a:t>
            </a:r>
            <a:r>
              <a:rPr lang="en-US" sz="1400" dirty="0" err="1"/>
              <a:t>Pantic</a:t>
            </a:r>
            <a:r>
              <a:rPr lang="en-US" sz="1400" dirty="0"/>
              <a:t>, M. (2018). End-to-End Speech-Driven Facial Animation with Temporal GANs. </a:t>
            </a:r>
            <a:r>
              <a:rPr lang="en-US" sz="1400" dirty="0" err="1"/>
              <a:t>arXiv</a:t>
            </a:r>
            <a:r>
              <a:rPr lang="en-US" sz="1400" dirty="0"/>
              <a:t> preprint arXiv:1805.09313.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Data-driven animation synthesis</a:t>
            </a:r>
            <a:r>
              <a:rPr lang="en-US" sz="3200" b="1"/>
              <a:t> </a:t>
            </a:r>
            <a:r>
              <a:rPr lang="en-US" sz="3200" b="1">
                <a:solidFill>
                  <a:schemeClr val="bg1"/>
                </a:solidFill>
              </a:rPr>
              <a:t>– Neural Network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70F3C-D2BE-4857-85AC-B692ED3D4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631094"/>
            <a:ext cx="9060897" cy="36358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ADE6C6-393B-4A7C-A806-5EF738E6A58D}"/>
              </a:ext>
            </a:extLst>
          </p:cNvPr>
          <p:cNvCxnSpPr>
            <a:cxnSpLocks/>
          </p:cNvCxnSpPr>
          <p:nvPr/>
        </p:nvCxnSpPr>
        <p:spPr>
          <a:xfrm>
            <a:off x="4634396" y="1508760"/>
            <a:ext cx="0" cy="4050792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675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Appearance-Based Approach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“Hierarchical cross-modal talking face generation with dynamic pixel-wise loss” 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400" b="1" dirty="0"/>
          </a:p>
          <a:p>
            <a:pPr marL="457200" indent="-457200">
              <a:buFont typeface="+mj-lt"/>
              <a:buAutoNum type="arabicPeriod" startAt="3"/>
            </a:pP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Decoupled approach. Audio -&gt; Landmark / Landmark -&gt; 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Attention mechanism</a:t>
            </a:r>
            <a:endParaRPr lang="en-US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Chen, </a:t>
            </a:r>
            <a:r>
              <a:rPr lang="en-US" sz="800" dirty="0" err="1"/>
              <a:t>Lele</a:t>
            </a:r>
            <a:r>
              <a:rPr lang="en-US" sz="800" dirty="0"/>
              <a:t>, et al. "Hierarchical cross-modal talking face generation with dynamic pixel-wise loss." Proceedings of the IEEE Conference on Computer Vision and Pattern Recognition. 2019.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Data-driven animation synthesis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– Neural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6AD81-EB95-4D83-9244-35F5F8EBC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153656"/>
            <a:ext cx="8894298" cy="212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89861-C94F-4B48-BCD6-DD2966177242}"/>
              </a:ext>
            </a:extLst>
          </p:cNvPr>
          <p:cNvSpPr/>
          <p:nvPr/>
        </p:nvSpPr>
        <p:spPr>
          <a:xfrm>
            <a:off x="3745523" y="2453054"/>
            <a:ext cx="527539" cy="641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179ADE-4378-4619-87AB-C97CABE89149}"/>
              </a:ext>
            </a:extLst>
          </p:cNvPr>
          <p:cNvSpPr/>
          <p:nvPr/>
        </p:nvSpPr>
        <p:spPr>
          <a:xfrm>
            <a:off x="91440" y="3062653"/>
            <a:ext cx="664698" cy="12128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5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Appearance-Based Approach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2400" b="1" dirty="0"/>
              <a:t>“</a:t>
            </a:r>
            <a:r>
              <a:rPr lang="en-US" sz="2400" b="1" dirty="0" err="1"/>
              <a:t>Ganimation</a:t>
            </a:r>
            <a:r>
              <a:rPr lang="en-US" sz="2400" b="1" dirty="0"/>
              <a:t>: Anatomically-aware facial animation from a single image”</a:t>
            </a:r>
          </a:p>
          <a:p>
            <a:endParaRPr lang="en-US" sz="2400" b="1" dirty="0"/>
          </a:p>
          <a:p>
            <a:endParaRPr lang="en-US" sz="2400" b="1" dirty="0"/>
          </a:p>
          <a:p>
            <a:pPr marL="457200" indent="-457200">
              <a:buFont typeface="+mj-lt"/>
              <a:buAutoNum type="arabicPeriod" startAt="3"/>
            </a:pP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Attention mechanism</a:t>
            </a:r>
            <a:endParaRPr lang="en-US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 err="1"/>
              <a:t>Pumarola</a:t>
            </a:r>
            <a:r>
              <a:rPr lang="en-US" sz="800" dirty="0"/>
              <a:t>, Albert, et al. "</a:t>
            </a:r>
            <a:r>
              <a:rPr lang="en-US" sz="800" dirty="0" err="1"/>
              <a:t>Ganimation</a:t>
            </a:r>
            <a:r>
              <a:rPr lang="en-US" sz="800" dirty="0"/>
              <a:t>: Anatomically-aware facial animation from a single image." Proceedings of the European Conference on Computer Vision (ECCV). 2018.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Data-driven animation synthesis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– Neural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86838-D449-4E41-A03D-C31D8E238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923911"/>
            <a:ext cx="82677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9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Content</a:t>
            </a:r>
            <a:endParaRPr lang="en-US" sz="2400" b="1" dirty="0"/>
          </a:p>
          <a:p>
            <a:endParaRPr lang="en-US" sz="2400" b="1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Rule-based animation synthesis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Data-driven animation synthesis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Appearance based approach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Control Point based approach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Dataset &amp; Tools</a:t>
            </a:r>
          </a:p>
        </p:txBody>
      </p:sp>
    </p:spTree>
    <p:extLst>
      <p:ext uri="{BB962C8B-B14F-4D97-AF65-F5344CB8AC3E}">
        <p14:creationId xmlns:p14="http://schemas.microsoft.com/office/powerpoint/2010/main" val="2771471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Appearance-Based Approach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400" b="1" dirty="0"/>
              <a:t>“X2face: A network for controlling face generation using images, audio, and pose codes”</a:t>
            </a:r>
          </a:p>
          <a:p>
            <a:endParaRPr lang="en-US" sz="2400" b="1" dirty="0"/>
          </a:p>
          <a:p>
            <a:endParaRPr lang="en-US" sz="2400" b="1" dirty="0"/>
          </a:p>
          <a:p>
            <a:pPr marL="457200" indent="-457200">
              <a:buFont typeface="+mj-lt"/>
              <a:buAutoNum type="arabicPeriod" startAt="3"/>
            </a:pP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Warping based method</a:t>
            </a:r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Wiles, Olivia, A. Sophia </a:t>
            </a:r>
            <a:r>
              <a:rPr lang="en-US" sz="800" dirty="0" err="1"/>
              <a:t>Koepke</a:t>
            </a:r>
            <a:r>
              <a:rPr lang="en-US" sz="800" dirty="0"/>
              <a:t>, and Andrew Zisserman. "X2face: A network for controlling face generation using images, audio, and pose codes." Proceedings of the European Conference on Computer Vision (ECCV). 2018.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Data-driven animation synthesis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– Neural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35850-2724-4573-90CE-CE0D0BD78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31" y="1878688"/>
            <a:ext cx="7291754" cy="31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89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Control-Point Based Approach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“Generating Talking Face Landmarks from Speech”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800" dirty="0" err="1"/>
              <a:t>Eskimez</a:t>
            </a:r>
            <a:r>
              <a:rPr lang="en-US" sz="800" dirty="0"/>
              <a:t>, S. E., Maddox, R. K., Xu, C., &amp; </a:t>
            </a:r>
            <a:r>
              <a:rPr lang="en-US" sz="800" dirty="0" err="1"/>
              <a:t>Duan</a:t>
            </a:r>
            <a:r>
              <a:rPr lang="en-US" sz="800" dirty="0"/>
              <a:t>, Z. (2018, July). Generating Talking Face Landmarks from Speech. In International Conference on Latent Variable Analysis and Signal Separation (pp. 372-381). Springer, Cham.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Data-driven animation synthesis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– Neural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23E85-90C5-48B4-8F41-174DFEEB0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742" y="1520024"/>
            <a:ext cx="5478226" cy="4363421"/>
          </a:xfrm>
          <a:prstGeom prst="rect">
            <a:avLst/>
          </a:prstGeom>
        </p:spPr>
      </p:pic>
      <p:sp>
        <p:nvSpPr>
          <p:cNvPr id="10" name="Callout: Right Arrow 9">
            <a:extLst>
              <a:ext uri="{FF2B5EF4-FFF2-40B4-BE49-F238E27FC236}">
                <a16:creationId xmlns:a16="http://schemas.microsoft.com/office/drawing/2014/main" id="{CB7B07C3-B113-4F1A-BC77-609A751659AE}"/>
              </a:ext>
            </a:extLst>
          </p:cNvPr>
          <p:cNvSpPr/>
          <p:nvPr/>
        </p:nvSpPr>
        <p:spPr>
          <a:xfrm>
            <a:off x="2657684" y="4854770"/>
            <a:ext cx="1960036" cy="665851"/>
          </a:xfrm>
          <a:prstGeom prst="rightArrowCallout">
            <a:avLst>
              <a:gd name="adj1" fmla="val 17381"/>
              <a:gd name="adj2" fmla="val 16428"/>
              <a:gd name="adj3" fmla="val 20238"/>
              <a:gd name="adj4" fmla="val 794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Input: </a:t>
            </a:r>
          </a:p>
          <a:p>
            <a:r>
              <a:rPr lang="en-US" sz="1600" dirty="0">
                <a:solidFill>
                  <a:schemeClr val="tx1"/>
                </a:solidFill>
              </a:rPr>
              <a:t>Audio features</a:t>
            </a:r>
          </a:p>
        </p:txBody>
      </p:sp>
      <p:sp>
        <p:nvSpPr>
          <p:cNvPr id="11" name="Callout: Right Arrow 10">
            <a:extLst>
              <a:ext uri="{FF2B5EF4-FFF2-40B4-BE49-F238E27FC236}">
                <a16:creationId xmlns:a16="http://schemas.microsoft.com/office/drawing/2014/main" id="{AAB9100E-31B4-4791-AE33-4DCA699B8AFC}"/>
              </a:ext>
            </a:extLst>
          </p:cNvPr>
          <p:cNvSpPr/>
          <p:nvPr/>
        </p:nvSpPr>
        <p:spPr>
          <a:xfrm>
            <a:off x="714167" y="1670304"/>
            <a:ext cx="2934461" cy="908304"/>
          </a:xfrm>
          <a:prstGeom prst="rightArrowCallout">
            <a:avLst>
              <a:gd name="adj1" fmla="val 17381"/>
              <a:gd name="adj2" fmla="val 16428"/>
              <a:gd name="adj3" fmla="val 20238"/>
              <a:gd name="adj4" fmla="val 794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Output: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landmark location of mean face</a:t>
            </a:r>
          </a:p>
        </p:txBody>
      </p:sp>
    </p:spTree>
    <p:extLst>
      <p:ext uri="{BB962C8B-B14F-4D97-AF65-F5344CB8AC3E}">
        <p14:creationId xmlns:p14="http://schemas.microsoft.com/office/powerpoint/2010/main" val="1909940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Control-Point Based Approach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/>
              <a:t>“End-to-end Learning for 3D Facial Animation from Raw Waveforms of Speech”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800" dirty="0"/>
              <a:t>Pham, H. X., Wang, Y., &amp; Pavlovic, V. (2017). End-to-end Learning for 3D Facial Animation from Raw Waveforms of Speech. </a:t>
            </a:r>
            <a:r>
              <a:rPr lang="en-US" sz="800" dirty="0" err="1"/>
              <a:t>arXiv</a:t>
            </a:r>
            <a:r>
              <a:rPr lang="en-US" sz="800" dirty="0"/>
              <a:t> preprint arXiv:1710.00920.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Data-driven animation synthesis</a:t>
            </a:r>
            <a:r>
              <a:rPr lang="en-US" sz="3200" b="1"/>
              <a:t> </a:t>
            </a:r>
            <a:r>
              <a:rPr lang="en-US" sz="3200" b="1">
                <a:solidFill>
                  <a:schemeClr val="bg1"/>
                </a:solidFill>
              </a:rPr>
              <a:t>– Neural Network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0E475-BA15-4895-812F-A83649BD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4041"/>
            <a:ext cx="9144000" cy="3008446"/>
          </a:xfrm>
          <a:prstGeom prst="rect">
            <a:avLst/>
          </a:prstGeom>
        </p:spPr>
      </p:pic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5B5D741C-BA06-4C32-BB89-B92B9C48B367}"/>
              </a:ext>
            </a:extLst>
          </p:cNvPr>
          <p:cNvSpPr/>
          <p:nvPr/>
        </p:nvSpPr>
        <p:spPr>
          <a:xfrm>
            <a:off x="91440" y="1984248"/>
            <a:ext cx="2953512" cy="1271016"/>
          </a:xfrm>
          <a:prstGeom prst="downArrowCallout">
            <a:avLst>
              <a:gd name="adj1" fmla="val 12050"/>
              <a:gd name="adj2" fmla="val 13489"/>
              <a:gd name="adj3" fmla="val 16367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Input:</a:t>
            </a:r>
          </a:p>
          <a:p>
            <a:r>
              <a:rPr lang="en-US" sz="1600" dirty="0">
                <a:solidFill>
                  <a:schemeClr val="tx1"/>
                </a:solidFill>
              </a:rPr>
              <a:t>2D array of frequency-time audio feature (for a single video frame)</a:t>
            </a: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961304E0-1EC0-45D8-A650-8ACFAD3E7ED1}"/>
              </a:ext>
            </a:extLst>
          </p:cNvPr>
          <p:cNvSpPr/>
          <p:nvPr/>
        </p:nvSpPr>
        <p:spPr>
          <a:xfrm>
            <a:off x="6839712" y="2401824"/>
            <a:ext cx="2212848" cy="1271016"/>
          </a:xfrm>
          <a:prstGeom prst="downArrowCallout">
            <a:avLst>
              <a:gd name="adj1" fmla="val 12050"/>
              <a:gd name="adj2" fmla="val 13489"/>
              <a:gd name="adj3" fmla="val 16367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Output: </a:t>
            </a:r>
          </a:p>
          <a:p>
            <a:r>
              <a:rPr lang="en-US" sz="1600" dirty="0">
                <a:solidFill>
                  <a:schemeClr val="tx1"/>
                </a:solidFill>
              </a:rPr>
              <a:t>head rotation angle and </a:t>
            </a:r>
            <a:r>
              <a:rPr lang="en-US" sz="1600" dirty="0" err="1">
                <a:solidFill>
                  <a:schemeClr val="tx1"/>
                </a:solidFill>
              </a:rPr>
              <a:t>blendshape</a:t>
            </a:r>
            <a:r>
              <a:rPr lang="en-US" sz="1600" dirty="0">
                <a:solidFill>
                  <a:schemeClr val="tx1"/>
                </a:solidFill>
              </a:rPr>
              <a:t> parameters</a:t>
            </a:r>
          </a:p>
        </p:txBody>
      </p:sp>
    </p:spTree>
    <p:extLst>
      <p:ext uri="{BB962C8B-B14F-4D97-AF65-F5344CB8AC3E}">
        <p14:creationId xmlns:p14="http://schemas.microsoft.com/office/powerpoint/2010/main" val="185371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Control-Point Based Approach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/>
              <a:t>“End-to-end Learning for 3D Facial Animation from Raw Waveforms of Speech”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800" dirty="0"/>
              <a:t>Pham, H. X., Wang, Y., &amp; Pavlovic, V. (2017). End-to-end Learning for 3D Facial Animation from Raw Waveforms of Speech. </a:t>
            </a:r>
            <a:r>
              <a:rPr lang="en-US" sz="800" dirty="0" err="1"/>
              <a:t>arXiv</a:t>
            </a:r>
            <a:r>
              <a:rPr lang="en-US" sz="800" dirty="0"/>
              <a:t> preprint arXiv:1710.00920.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Data-driven animation synthesis</a:t>
            </a:r>
            <a:r>
              <a:rPr lang="en-US" sz="3200" b="1"/>
              <a:t> </a:t>
            </a:r>
            <a:r>
              <a:rPr lang="en-US" sz="3200" b="1">
                <a:solidFill>
                  <a:schemeClr val="bg1"/>
                </a:solidFill>
              </a:rPr>
              <a:t>– Neural Network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C7242-4B38-491F-AB7A-4A5ACA4A8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635" y="1949792"/>
            <a:ext cx="4961050" cy="3817951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05E33AED-8724-490F-888F-0D7004A03615}"/>
              </a:ext>
            </a:extLst>
          </p:cNvPr>
          <p:cNvSpPr/>
          <p:nvPr/>
        </p:nvSpPr>
        <p:spPr>
          <a:xfrm>
            <a:off x="3218688" y="2788920"/>
            <a:ext cx="228600" cy="124358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2825C22C-D3FF-487B-ACA5-7328593053C2}"/>
              </a:ext>
            </a:extLst>
          </p:cNvPr>
          <p:cNvSpPr/>
          <p:nvPr/>
        </p:nvSpPr>
        <p:spPr>
          <a:xfrm>
            <a:off x="3218688" y="4114800"/>
            <a:ext cx="228600" cy="74980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6004DD-1072-4A5D-8BE0-C186965787DE}"/>
              </a:ext>
            </a:extLst>
          </p:cNvPr>
          <p:cNvSpPr/>
          <p:nvPr/>
        </p:nvSpPr>
        <p:spPr>
          <a:xfrm>
            <a:off x="1472184" y="3136392"/>
            <a:ext cx="159355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F-convolution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F9F5BE-F52A-4EC2-8F9D-3C7B4C7FF278}"/>
              </a:ext>
            </a:extLst>
          </p:cNvPr>
          <p:cNvSpPr/>
          <p:nvPr/>
        </p:nvSpPr>
        <p:spPr>
          <a:xfrm>
            <a:off x="1472183" y="4197316"/>
            <a:ext cx="159355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T-convolution</a:t>
            </a:r>
          </a:p>
        </p:txBody>
      </p:sp>
    </p:spTree>
    <p:extLst>
      <p:ext uri="{BB962C8B-B14F-4D97-AF65-F5344CB8AC3E}">
        <p14:creationId xmlns:p14="http://schemas.microsoft.com/office/powerpoint/2010/main" val="3190480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Control-Point Based Approach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2400" b="1"/>
              <a:t>“Audio-driven facial animation by joint end-to-end learning of pose and emotion”</a:t>
            </a:r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r>
              <a:rPr lang="en-US" sz="800"/>
              <a:t>Karras, T., Aila, T., Laine, S., Herva, A., &amp; Lehtinen, J. (2017). Audio-driven facial animation by joint end-to-end learning of pose and emotion. ACM Transactions on Graphics (TOG), 36(4), 94.</a:t>
            </a:r>
            <a:endParaRPr lang="en-US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Data-driven animation synthesis</a:t>
            </a:r>
            <a:r>
              <a:rPr lang="en-US" sz="3200" b="1"/>
              <a:t> </a:t>
            </a:r>
            <a:r>
              <a:rPr lang="en-US" sz="3200" b="1">
                <a:solidFill>
                  <a:schemeClr val="bg1"/>
                </a:solidFill>
              </a:rPr>
              <a:t>– Neural Network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8AB23-AE5D-4813-B1ED-A04A7838C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15" y="2148840"/>
            <a:ext cx="8943409" cy="31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42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DataSet</a:t>
            </a:r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BIWI: http://www.vision.ee.ethz.ch/datasets/b3dac2.en.html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SAVEE: http://kahlan.eps.surrey.ac.uk/savee/Introduction.html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GRID: http://spandh.dcs.shef.ac.uk/gridcorpus/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RAVDESS: https://smartlaboratory.org/ravdess/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IEMOCAP: https://sail.usc.edu/iemocap/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TCD-TIMIT: https://sigmedia.tcd.ie/TCDTIMIT/node/1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ToolSet</a:t>
            </a:r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OpenFace</a:t>
            </a:r>
            <a:r>
              <a:rPr lang="en-US" sz="2000" dirty="0"/>
              <a:t>: </a:t>
            </a:r>
            <a:r>
              <a:rPr lang="en-US" sz="2000" dirty="0">
                <a:hlinkClick r:id="rId3"/>
              </a:rPr>
              <a:t>https://github.com/TadasBaltrusaitis/OpenFace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Dlib</a:t>
            </a:r>
            <a:r>
              <a:rPr lang="en-US" sz="2000" dirty="0"/>
              <a:t> (extract facial landmark locations)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PyTorch</a:t>
            </a:r>
            <a:r>
              <a:rPr lang="en-US" sz="2000" dirty="0"/>
              <a:t>, TensorFlow, etc.</a:t>
            </a:r>
            <a:endParaRPr lang="en-US" sz="2400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B775-C8AF-4EA3-83CC-A8CCA3E49487}"/>
              </a:ext>
            </a:extLst>
          </p:cNvPr>
          <p:cNvSpPr txBox="1"/>
          <p:nvPr/>
        </p:nvSpPr>
        <p:spPr>
          <a:xfrm>
            <a:off x="0" y="0"/>
            <a:ext cx="888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Dataset &amp; Toolset</a:t>
            </a:r>
          </a:p>
        </p:txBody>
      </p:sp>
    </p:spTree>
    <p:extLst>
      <p:ext uri="{BB962C8B-B14F-4D97-AF65-F5344CB8AC3E}">
        <p14:creationId xmlns:p14="http://schemas.microsoft.com/office/powerpoint/2010/main" val="356453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Rule-based animation synthesis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Goal: given text input, generate facial animation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Rule-based: for each viseme, find the corresponding facial gesture, </a:t>
            </a:r>
          </a:p>
          <a:p>
            <a:r>
              <a:rPr lang="en-US" sz="2400" dirty="0"/>
              <a:t>                            then concatenate to generate animation.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316247-942E-42F5-89D6-06F1720C9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835" y="3649326"/>
            <a:ext cx="5766330" cy="20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92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Rule-based animation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Video synthesis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</a:rPr>
              <a:t>Facial expression controlled by</a:t>
            </a:r>
          </a:p>
          <a:p>
            <a:pPr lvl="1" algn="just"/>
            <a:r>
              <a:rPr lang="en-US" dirty="0">
                <a:latin typeface="Calibri" pitchFamily="34" charset="0"/>
              </a:rPr>
              <a:t>      templates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</a:rPr>
              <a:t>Select appropriate template</a:t>
            </a:r>
          </a:p>
          <a:p>
            <a:pPr lvl="1" algn="just"/>
            <a:r>
              <a:rPr lang="en-US" dirty="0">
                <a:latin typeface="Calibri" pitchFamily="34" charset="0"/>
              </a:rPr>
              <a:t>     based on emotion and viseme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Audio synthesis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</a:rPr>
              <a:t>Real person speech recording.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</a:rPr>
              <a:t>Record different emotions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</a:rPr>
              <a:t>Unit Selection method</a:t>
            </a:r>
          </a:p>
          <a:p>
            <a:endParaRPr lang="en-US" sz="2400" dirty="0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CDAB18E-F7F4-46A8-9EC7-BE7E069C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53" y="1395984"/>
            <a:ext cx="4592695" cy="1598598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5335942A-6FCA-4174-A211-7FE7C52E1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953" y="3271826"/>
            <a:ext cx="3263982" cy="295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Rule-based animation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Audio-Video sync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</a:rPr>
              <a:t>Sync by keyframes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</a:rPr>
              <a:t>Animation generated by</a:t>
            </a:r>
          </a:p>
          <a:p>
            <a:pPr lvl="1" algn="just"/>
            <a:r>
              <a:rPr lang="en-US" dirty="0">
                <a:latin typeface="Calibri" pitchFamily="34" charset="0"/>
              </a:rPr>
              <a:t>     time interpolation</a:t>
            </a:r>
          </a:p>
          <a:p>
            <a:endParaRPr lang="en-US" sz="2400" dirty="0"/>
          </a:p>
        </p:txBody>
      </p:sp>
      <p:pic>
        <p:nvPicPr>
          <p:cNvPr id="6" name="图片 10">
            <a:extLst>
              <a:ext uri="{FF2B5EF4-FFF2-40B4-BE49-F238E27FC236}">
                <a16:creationId xmlns:a16="http://schemas.microsoft.com/office/drawing/2014/main" id="{74DD14EF-8CA5-4836-9875-6D7374ABE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58" y="2997159"/>
            <a:ext cx="8395702" cy="15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7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Rule-based animation synthesis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Demos: delivering medical test results (low risk </a:t>
            </a:r>
            <a:r>
              <a:rPr lang="en-US" b="1" dirty="0" err="1"/>
              <a:t>v.s</a:t>
            </a:r>
            <a:r>
              <a:rPr lang="en-US" b="1" dirty="0"/>
              <a:t>. high risk)</a:t>
            </a:r>
          </a:p>
          <a:p>
            <a:endParaRPr lang="en-US" sz="3200" b="1" dirty="0"/>
          </a:p>
          <a:p>
            <a:r>
              <a:rPr lang="en-US" sz="3200" b="1" dirty="0"/>
              <a:t>                 </a:t>
            </a:r>
            <a:r>
              <a:rPr lang="en-US" sz="2000" b="1" dirty="0"/>
              <a:t>Low risk                                                                High risk</a:t>
            </a:r>
          </a:p>
          <a:p>
            <a:endParaRPr lang="en-US" sz="2400" dirty="0"/>
          </a:p>
        </p:txBody>
      </p:sp>
      <p:pic>
        <p:nvPicPr>
          <p:cNvPr id="2" name="young_male_cartoon_mod">
            <a:hlinkClick r:id="" action="ppaction://media"/>
            <a:extLst>
              <a:ext uri="{FF2B5EF4-FFF2-40B4-BE49-F238E27FC236}">
                <a16:creationId xmlns:a16="http://schemas.microsoft.com/office/drawing/2014/main" id="{1B49302A-50B5-48FC-89E6-3E6A6555A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564" y="2732598"/>
            <a:ext cx="4180596" cy="2666338"/>
          </a:xfrm>
          <a:prstGeom prst="rect">
            <a:avLst/>
          </a:prstGeom>
        </p:spPr>
      </p:pic>
      <p:pic>
        <p:nvPicPr>
          <p:cNvPr id="4" name="young_male_cartoon_mod_sad">
            <a:hlinkClick r:id="" action="ppaction://media"/>
            <a:extLst>
              <a:ext uri="{FF2B5EF4-FFF2-40B4-BE49-F238E27FC236}">
                <a16:creationId xmlns:a16="http://schemas.microsoft.com/office/drawing/2014/main" id="{390B086F-89A7-4443-A3B0-A341D33EB54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7720" y="2732598"/>
            <a:ext cx="4180596" cy="266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Rule-based animation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Advantages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No training required.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Generalize to different person.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Less computation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Disadvantages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Coarticulation effect not considered</a:t>
            </a:r>
          </a:p>
          <a:p>
            <a:pPr lvl="1"/>
            <a:r>
              <a:rPr lang="en-US" sz="2000" dirty="0"/>
              <a:t>	Conceptually isolated speech sound (or lip shape) is influenced by, and 	becomes more like, a preceding or following speech sound.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Diphone</a:t>
            </a:r>
            <a:r>
              <a:rPr lang="en-US" sz="2000" dirty="0"/>
              <a:t>, Triphone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Data-driven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5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Data-driven animation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Advantages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 hand-crafted templates/features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Learn the pattern from large among of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Able to model higher level dependencies between visemes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Easier to implement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Disadvantages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Data hungry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Computationally heavy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Generalization to different person</a:t>
            </a:r>
          </a:p>
        </p:txBody>
      </p:sp>
    </p:spTree>
    <p:extLst>
      <p:ext uri="{BB962C8B-B14F-4D97-AF65-F5344CB8AC3E}">
        <p14:creationId xmlns:p14="http://schemas.microsoft.com/office/powerpoint/2010/main" val="1654885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9D03E-0BE9-4A53-8083-E0BA66821060}"/>
              </a:ext>
            </a:extLst>
          </p:cNvPr>
          <p:cNvSpPr txBox="1"/>
          <p:nvPr/>
        </p:nvSpPr>
        <p:spPr>
          <a:xfrm>
            <a:off x="91440" y="777240"/>
            <a:ext cx="90525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Data-driven animation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“Dynamic Units of Visual Speech”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Templates corresponds to animation sequences (instead of a single viseme)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Concatenate animation sequences.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AAM (Activate-Appearance-Model) parameterization.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Taylor, S. L., Mahler, M., Theobald, B. J., &amp; Matthews, I. (2012, July). Dynamic units of visual speech. In </a:t>
            </a:r>
            <a:r>
              <a:rPr lang="en-US" i="1" dirty="0"/>
              <a:t>Proceedings of the ACM SIGGRAPH/</a:t>
            </a:r>
            <a:r>
              <a:rPr lang="en-US" i="1" dirty="0" err="1"/>
              <a:t>Eurographics</a:t>
            </a:r>
            <a:r>
              <a:rPr lang="en-US" i="1" dirty="0"/>
              <a:t> Symposium on Computer Animation</a:t>
            </a:r>
            <a:r>
              <a:rPr lang="en-US" dirty="0"/>
              <a:t> (pp. 275-284). </a:t>
            </a:r>
            <a:r>
              <a:rPr lang="en-US" dirty="0" err="1"/>
              <a:t>Eurographics</a:t>
            </a:r>
            <a:r>
              <a:rPr lang="en-US" dirty="0"/>
              <a:t> Association.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099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IUC Template.pptx [只读]" id="{37154FD6-32FA-4F79-B8B5-F0A8B946F4D0}" vid="{289ABBE9-40FC-42AC-B9B9-6DC712651A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IUC Template.pptx [只读]" id="{37154FD6-32FA-4F79-B8B5-F0A8B946F4D0}" vid="{83141614-5D0D-41AC-A2E2-D406E3590E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UIUC Template</Template>
  <TotalTime>232</TotalTime>
  <Words>1509</Words>
  <Application>Microsoft Office PowerPoint</Application>
  <PresentationFormat>On-screen Show (4:3)</PresentationFormat>
  <Paragraphs>396</Paragraphs>
  <Slides>25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Myriad Bold</vt:lpstr>
      <vt:lpstr>Myriad Pro</vt:lpstr>
      <vt:lpstr>Myriad Roman</vt:lpstr>
      <vt:lpstr>Arial</vt:lpstr>
      <vt:lpstr>Calibri</vt:lpstr>
      <vt:lpstr>Times New Roman</vt:lpstr>
      <vt:lpstr>Office 主题</vt:lpstr>
      <vt:lpstr>Office Theme</vt:lpstr>
      <vt:lpstr>A review of Facial Animation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kevinWork</dc:creator>
  <cp:lastModifiedBy>kevinWork</cp:lastModifiedBy>
  <cp:revision>130</cp:revision>
  <cp:lastPrinted>2013-07-25T19:06:41Z</cp:lastPrinted>
  <dcterms:created xsi:type="dcterms:W3CDTF">2018-11-28T15:32:15Z</dcterms:created>
  <dcterms:modified xsi:type="dcterms:W3CDTF">2019-11-14T16:35:13Z</dcterms:modified>
</cp:coreProperties>
</file>