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6" r:id="rId9"/>
    <p:sldId id="277" r:id="rId10"/>
    <p:sldId id="278" r:id="rId11"/>
    <p:sldId id="279" r:id="rId12"/>
    <p:sldId id="281" r:id="rId13"/>
    <p:sldId id="286" r:id="rId14"/>
    <p:sldId id="301" r:id="rId15"/>
    <p:sldId id="293" r:id="rId16"/>
    <p:sldId id="302" r:id="rId17"/>
    <p:sldId id="291" r:id="rId18"/>
    <p:sldId id="324" r:id="rId19"/>
    <p:sldId id="325" r:id="rId20"/>
    <p:sldId id="287" r:id="rId21"/>
    <p:sldId id="288" r:id="rId22"/>
    <p:sldId id="300" r:id="rId23"/>
    <p:sldId id="307" r:id="rId24"/>
    <p:sldId id="294" r:id="rId25"/>
    <p:sldId id="295" r:id="rId26"/>
    <p:sldId id="326" r:id="rId27"/>
    <p:sldId id="310" r:id="rId28"/>
    <p:sldId id="311" r:id="rId29"/>
    <p:sldId id="314" r:id="rId30"/>
    <p:sldId id="312" r:id="rId31"/>
    <p:sldId id="313" r:id="rId32"/>
    <p:sldId id="258" r:id="rId33"/>
    <p:sldId id="259" r:id="rId34"/>
    <p:sldId id="261" r:id="rId35"/>
    <p:sldId id="262" r:id="rId36"/>
    <p:sldId id="263" r:id="rId37"/>
    <p:sldId id="265" r:id="rId38"/>
    <p:sldId id="266" r:id="rId39"/>
    <p:sldId id="267" r:id="rId40"/>
    <p:sldId id="280" r:id="rId4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1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0A22C-A2B0-EA46-9A7A-897A9E013787}" type="datetimeFigureOut">
              <a:rPr lang="en-US" smtClean="0"/>
              <a:t>10/8/18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7552F-4099-A545-9339-85F4DD68B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2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The type</a:t>
            </a:r>
            <a:r>
              <a:rPr lang="nl-NL" baseline="0" dirty="0"/>
              <a:t> of consonant or sound </a:t>
            </a:r>
            <a:r>
              <a:rPr lang="nl-NL" baseline="0" dirty="0" err="1"/>
              <a:t>that</a:t>
            </a:r>
            <a:r>
              <a:rPr lang="nl-NL" baseline="0" dirty="0"/>
              <a:t> is </a:t>
            </a:r>
            <a:r>
              <a:rPr lang="nl-NL" baseline="0" dirty="0" err="1"/>
              <a:t>produced</a:t>
            </a:r>
            <a:r>
              <a:rPr lang="nl-NL" baseline="0" dirty="0"/>
              <a:t> </a:t>
            </a:r>
            <a:r>
              <a:rPr lang="nl-NL" baseline="0" dirty="0" err="1"/>
              <a:t>depends</a:t>
            </a:r>
            <a:r>
              <a:rPr lang="nl-NL" baseline="0" dirty="0"/>
              <a:t> on </a:t>
            </a:r>
            <a:r>
              <a:rPr lang="nl-NL" baseline="0" dirty="0" err="1"/>
              <a:t>three</a:t>
            </a:r>
            <a:r>
              <a:rPr lang="nl-NL" baseline="0" dirty="0"/>
              <a:t> factors: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place</a:t>
            </a:r>
            <a:r>
              <a:rPr lang="nl-NL" baseline="0" dirty="0"/>
              <a:t> of </a:t>
            </a:r>
            <a:r>
              <a:rPr lang="nl-NL" baseline="0" dirty="0" err="1"/>
              <a:t>articulation</a:t>
            </a:r>
            <a:r>
              <a:rPr lang="nl-NL" baseline="0" dirty="0"/>
              <a:t>,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manner</a:t>
            </a:r>
            <a:r>
              <a:rPr lang="nl-NL" baseline="0" dirty="0"/>
              <a:t> of </a:t>
            </a:r>
            <a:r>
              <a:rPr lang="nl-NL" baseline="0" dirty="0" err="1"/>
              <a:t>articulation</a:t>
            </a:r>
            <a:r>
              <a:rPr lang="nl-NL" baseline="0" dirty="0"/>
              <a:t>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whether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vocal</a:t>
            </a:r>
            <a:r>
              <a:rPr lang="nl-NL" baseline="0" dirty="0"/>
              <a:t> </a:t>
            </a:r>
            <a:r>
              <a:rPr lang="nl-NL" baseline="0" dirty="0" err="1"/>
              <a:t>cords</a:t>
            </a:r>
            <a:r>
              <a:rPr lang="nl-NL" baseline="0" dirty="0"/>
              <a:t> </a:t>
            </a:r>
            <a:r>
              <a:rPr lang="nl-NL" baseline="0" dirty="0" err="1"/>
              <a:t>vibrate</a:t>
            </a:r>
            <a:endParaRPr lang="nl-NL" baseline="0" dirty="0"/>
          </a:p>
          <a:p>
            <a:endParaRPr lang="nl-NL" baseline="0" dirty="0"/>
          </a:p>
          <a:p>
            <a:r>
              <a:rPr lang="nl-NL" baseline="0" dirty="0" err="1"/>
              <a:t>Manner</a:t>
            </a:r>
            <a:r>
              <a:rPr lang="nl-NL" baseline="0" dirty="0"/>
              <a:t> of </a:t>
            </a:r>
            <a:r>
              <a:rPr lang="nl-NL" baseline="0" dirty="0" err="1"/>
              <a:t>articulation</a:t>
            </a:r>
            <a:r>
              <a:rPr lang="nl-NL" baseline="0" dirty="0"/>
              <a:t>: is </a:t>
            </a:r>
            <a:r>
              <a:rPr lang="nl-NL" baseline="0" dirty="0" err="1"/>
              <a:t>it</a:t>
            </a:r>
            <a:r>
              <a:rPr lang="nl-NL" baseline="0" dirty="0"/>
              <a:t> a full </a:t>
            </a:r>
            <a:r>
              <a:rPr lang="nl-NL" baseline="0" dirty="0" err="1"/>
              <a:t>blockage</a:t>
            </a:r>
            <a:r>
              <a:rPr lang="nl-NL" baseline="0" dirty="0"/>
              <a:t> or a </a:t>
            </a:r>
            <a:r>
              <a:rPr lang="nl-NL" baseline="0" dirty="0" err="1"/>
              <a:t>constriction</a:t>
            </a:r>
            <a:r>
              <a:rPr lang="nl-NL" baseline="0" dirty="0"/>
              <a:t>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how</a:t>
            </a:r>
            <a:r>
              <a:rPr lang="nl-NL" baseline="0" dirty="0"/>
              <a:t> </a:t>
            </a:r>
            <a:r>
              <a:rPr lang="nl-NL" baseline="0" dirty="0" err="1"/>
              <a:t>much</a:t>
            </a:r>
            <a:r>
              <a:rPr lang="nl-NL" baseline="0" dirty="0"/>
              <a:t> of a </a:t>
            </a:r>
            <a:r>
              <a:rPr lang="nl-NL" baseline="0" dirty="0" err="1"/>
              <a:t>constriction</a:t>
            </a:r>
            <a:r>
              <a:rPr lang="nl-NL" baseline="0" dirty="0"/>
              <a:t> is </a:t>
            </a:r>
            <a:r>
              <a:rPr lang="nl-NL" baseline="0" dirty="0" err="1"/>
              <a:t>there</a:t>
            </a:r>
            <a:r>
              <a:rPr lang="nl-NL" baseline="0" dirty="0"/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aseline="0" dirty="0" err="1"/>
              <a:t>Plosion</a:t>
            </a:r>
            <a:endParaRPr lang="nl-NL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aseline="0" dirty="0"/>
              <a:t>Bit of </a:t>
            </a:r>
            <a:r>
              <a:rPr lang="nl-NL" baseline="0" dirty="0" err="1"/>
              <a:t>noise</a:t>
            </a:r>
            <a:endParaRPr lang="nl-NL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aseline="0" dirty="0"/>
              <a:t>Combination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aseline="0" dirty="0"/>
              <a:t>Air through the nasal cavity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aseline="0" dirty="0" err="1"/>
              <a:t>Fairly</a:t>
            </a:r>
            <a:r>
              <a:rPr lang="nl-NL" baseline="0" dirty="0"/>
              <a:t> open</a:t>
            </a:r>
          </a:p>
          <a:p>
            <a:endParaRPr lang="nl-NL" baseline="0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12BB9A-A984-2B4A-9ACC-5938EA50F74A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2336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</a:t>
            </a:r>
            <a:r>
              <a:rPr lang="nl-NL" baseline="0" dirty="0"/>
              <a:t> </a:t>
            </a:r>
            <a:r>
              <a:rPr lang="nl-NL" baseline="0" dirty="0" err="1"/>
              <a:t>all</a:t>
            </a:r>
            <a:r>
              <a:rPr lang="nl-NL" baseline="0" dirty="0"/>
              <a:t> </a:t>
            </a:r>
            <a:r>
              <a:rPr lang="nl-NL" baseline="0" dirty="0" err="1"/>
              <a:t>know</a:t>
            </a:r>
            <a:r>
              <a:rPr lang="nl-NL" baseline="0" dirty="0"/>
              <a:t> </a:t>
            </a:r>
            <a:r>
              <a:rPr lang="nl-NL" baseline="0" dirty="0" err="1"/>
              <a:t>what</a:t>
            </a:r>
            <a:r>
              <a:rPr lang="nl-NL" baseline="0" dirty="0"/>
              <a:t> speech sounds like,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now</a:t>
            </a:r>
            <a:r>
              <a:rPr lang="nl-NL" baseline="0" dirty="0"/>
              <a:t> we </a:t>
            </a:r>
            <a:r>
              <a:rPr lang="nl-NL" baseline="0" dirty="0" err="1"/>
              <a:t>know</a:t>
            </a:r>
            <a:r>
              <a:rPr lang="nl-NL" baseline="0" dirty="0"/>
              <a:t> </a:t>
            </a:r>
            <a:r>
              <a:rPr lang="nl-NL" baseline="0" dirty="0" err="1"/>
              <a:t>how</a:t>
            </a:r>
            <a:r>
              <a:rPr lang="nl-NL" baseline="0" dirty="0"/>
              <a:t> </a:t>
            </a:r>
            <a:r>
              <a:rPr lang="nl-NL" baseline="0" dirty="0" err="1"/>
              <a:t>they</a:t>
            </a:r>
            <a:r>
              <a:rPr lang="nl-NL" baseline="0" dirty="0"/>
              <a:t> are </a:t>
            </a:r>
            <a:r>
              <a:rPr lang="nl-NL" baseline="0" dirty="0" err="1"/>
              <a:t>produced</a:t>
            </a:r>
            <a:r>
              <a:rPr lang="nl-NL" baseline="0" dirty="0"/>
              <a:t>, but </a:t>
            </a:r>
            <a:r>
              <a:rPr lang="nl-NL" baseline="0" dirty="0" err="1"/>
              <a:t>what</a:t>
            </a:r>
            <a:r>
              <a:rPr lang="nl-NL" baseline="0" dirty="0"/>
              <a:t> does </a:t>
            </a:r>
            <a:r>
              <a:rPr lang="nl-NL" baseline="0" dirty="0" err="1"/>
              <a:t>it</a:t>
            </a:r>
            <a:r>
              <a:rPr lang="nl-NL" baseline="0" dirty="0"/>
              <a:t> look like </a:t>
            </a:r>
            <a:r>
              <a:rPr lang="nl-NL" baseline="0" dirty="0" err="1"/>
              <a:t>when</a:t>
            </a:r>
            <a:r>
              <a:rPr lang="nl-NL" baseline="0" dirty="0"/>
              <a:t> we produce speech?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12BB9A-A984-2B4A-9ACC-5938EA50F74A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0649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</a:t>
            </a:r>
            <a:r>
              <a:rPr lang="nl-NL" dirty="0" err="1"/>
              <a:t>producing</a:t>
            </a:r>
            <a:r>
              <a:rPr lang="nl-NL" dirty="0"/>
              <a:t> </a:t>
            </a:r>
            <a:r>
              <a:rPr lang="nl-NL" dirty="0" err="1"/>
              <a:t>vowels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tongue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lips</a:t>
            </a:r>
            <a:r>
              <a:rPr lang="nl-NL" dirty="0"/>
              <a:t> are important </a:t>
            </a:r>
            <a:r>
              <a:rPr lang="nl-NL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shaping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vocal</a:t>
            </a:r>
            <a:r>
              <a:rPr lang="nl-NL" baseline="0" dirty="0"/>
              <a:t> </a:t>
            </a:r>
            <a:r>
              <a:rPr lang="nl-NL" baseline="0" dirty="0" err="1"/>
              <a:t>tract</a:t>
            </a:r>
            <a:endParaRPr lang="nl-NL" baseline="0" dirty="0"/>
          </a:p>
          <a:p>
            <a:endParaRPr lang="nl-NL" baseline="0" dirty="0"/>
          </a:p>
          <a:p>
            <a:r>
              <a:rPr lang="nl-NL" baseline="0" dirty="0" err="1"/>
              <a:t>Tense</a:t>
            </a:r>
            <a:r>
              <a:rPr lang="nl-NL" baseline="0" dirty="0"/>
              <a:t> </a:t>
            </a:r>
            <a:r>
              <a:rPr lang="nl-NL" baseline="0" dirty="0" err="1"/>
              <a:t>vowels</a:t>
            </a:r>
            <a:r>
              <a:rPr lang="nl-NL" baseline="0" dirty="0"/>
              <a:t> are </a:t>
            </a:r>
            <a:r>
              <a:rPr lang="nl-NL" baseline="0" dirty="0" err="1"/>
              <a:t>typically</a:t>
            </a:r>
            <a:r>
              <a:rPr lang="nl-NL" baseline="0" dirty="0"/>
              <a:t> </a:t>
            </a:r>
            <a:r>
              <a:rPr lang="nl-NL" baseline="0" dirty="0" err="1"/>
              <a:t>produced</a:t>
            </a:r>
            <a:r>
              <a:rPr lang="nl-NL" baseline="0" dirty="0"/>
              <a:t> </a:t>
            </a:r>
            <a:r>
              <a:rPr lang="nl-NL" baseline="0" dirty="0" err="1"/>
              <a:t>with</a:t>
            </a:r>
            <a:r>
              <a:rPr lang="nl-NL" baseline="0" dirty="0"/>
              <a:t> a </a:t>
            </a:r>
            <a:r>
              <a:rPr lang="nl-NL" baseline="0" dirty="0" err="1"/>
              <a:t>narrower</a:t>
            </a:r>
            <a:r>
              <a:rPr lang="nl-NL" baseline="0" dirty="0"/>
              <a:t> </a:t>
            </a:r>
            <a:r>
              <a:rPr lang="nl-NL" baseline="0" dirty="0" err="1"/>
              <a:t>mouth</a:t>
            </a:r>
            <a:r>
              <a:rPr lang="nl-NL" baseline="0" dirty="0"/>
              <a:t> </a:t>
            </a:r>
            <a:r>
              <a:rPr lang="nl-NL" baseline="0" dirty="0" err="1"/>
              <a:t>than</a:t>
            </a:r>
            <a:r>
              <a:rPr lang="nl-NL" baseline="0" dirty="0"/>
              <a:t> </a:t>
            </a:r>
            <a:r>
              <a:rPr lang="nl-NL" baseline="0" dirty="0" err="1"/>
              <a:t>lax</a:t>
            </a:r>
            <a:r>
              <a:rPr lang="nl-NL" baseline="0" dirty="0"/>
              <a:t> </a:t>
            </a:r>
            <a:r>
              <a:rPr lang="nl-NL" baseline="0" dirty="0" err="1"/>
              <a:t>vowels</a:t>
            </a:r>
            <a:r>
              <a:rPr lang="nl-NL" baseline="0" dirty="0"/>
              <a:t>, </a:t>
            </a:r>
            <a:r>
              <a:rPr lang="nl-NL" baseline="0" dirty="0" err="1"/>
              <a:t>less</a:t>
            </a:r>
            <a:r>
              <a:rPr lang="nl-NL" baseline="0" dirty="0"/>
              <a:t> </a:t>
            </a:r>
            <a:r>
              <a:rPr lang="nl-NL" baseline="0" dirty="0" err="1"/>
              <a:t>centralization</a:t>
            </a:r>
            <a:r>
              <a:rPr lang="nl-NL" baseline="0" dirty="0"/>
              <a:t>,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longer</a:t>
            </a:r>
            <a:r>
              <a:rPr lang="nl-NL" baseline="0" dirty="0"/>
              <a:t> </a:t>
            </a:r>
            <a:r>
              <a:rPr lang="nl-NL" baseline="0" dirty="0" err="1"/>
              <a:t>duration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12BB9A-A984-2B4A-9ACC-5938EA50F74A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7802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</a:t>
            </a:r>
            <a:r>
              <a:rPr lang="nl-NL" dirty="0" err="1"/>
              <a:t>producing</a:t>
            </a:r>
            <a:r>
              <a:rPr lang="nl-NL" dirty="0"/>
              <a:t> </a:t>
            </a:r>
            <a:r>
              <a:rPr lang="nl-NL" dirty="0" err="1"/>
              <a:t>vowels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tongue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lips</a:t>
            </a:r>
            <a:r>
              <a:rPr lang="nl-NL" dirty="0"/>
              <a:t> are important </a:t>
            </a:r>
            <a:r>
              <a:rPr lang="nl-NL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shaping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vocal</a:t>
            </a:r>
            <a:r>
              <a:rPr lang="nl-NL" baseline="0" dirty="0"/>
              <a:t> </a:t>
            </a:r>
            <a:r>
              <a:rPr lang="nl-NL" baseline="0" dirty="0" err="1"/>
              <a:t>tract</a:t>
            </a:r>
            <a:endParaRPr lang="nl-NL" baseline="0" dirty="0"/>
          </a:p>
          <a:p>
            <a:endParaRPr lang="nl-NL" baseline="0" dirty="0"/>
          </a:p>
          <a:p>
            <a:r>
              <a:rPr lang="nl-NL" baseline="0" dirty="0" err="1"/>
              <a:t>Tense</a:t>
            </a:r>
            <a:r>
              <a:rPr lang="nl-NL" baseline="0" dirty="0"/>
              <a:t> </a:t>
            </a:r>
            <a:r>
              <a:rPr lang="nl-NL" baseline="0" dirty="0" err="1"/>
              <a:t>vowels</a:t>
            </a:r>
            <a:r>
              <a:rPr lang="nl-NL" baseline="0" dirty="0"/>
              <a:t> are </a:t>
            </a:r>
            <a:r>
              <a:rPr lang="nl-NL" baseline="0" dirty="0" err="1"/>
              <a:t>typically</a:t>
            </a:r>
            <a:r>
              <a:rPr lang="nl-NL" baseline="0" dirty="0"/>
              <a:t> </a:t>
            </a:r>
            <a:r>
              <a:rPr lang="nl-NL" baseline="0" dirty="0" err="1"/>
              <a:t>produced</a:t>
            </a:r>
            <a:r>
              <a:rPr lang="nl-NL" baseline="0" dirty="0"/>
              <a:t> </a:t>
            </a:r>
            <a:r>
              <a:rPr lang="nl-NL" baseline="0" dirty="0" err="1"/>
              <a:t>with</a:t>
            </a:r>
            <a:r>
              <a:rPr lang="nl-NL" baseline="0" dirty="0"/>
              <a:t> a </a:t>
            </a:r>
            <a:r>
              <a:rPr lang="nl-NL" baseline="0" dirty="0" err="1"/>
              <a:t>narrower</a:t>
            </a:r>
            <a:r>
              <a:rPr lang="nl-NL" baseline="0" dirty="0"/>
              <a:t> </a:t>
            </a:r>
            <a:r>
              <a:rPr lang="nl-NL" baseline="0" dirty="0" err="1"/>
              <a:t>mouth</a:t>
            </a:r>
            <a:r>
              <a:rPr lang="nl-NL" baseline="0" dirty="0"/>
              <a:t> </a:t>
            </a:r>
            <a:r>
              <a:rPr lang="nl-NL" baseline="0" dirty="0" err="1"/>
              <a:t>than</a:t>
            </a:r>
            <a:r>
              <a:rPr lang="nl-NL" baseline="0" dirty="0"/>
              <a:t> </a:t>
            </a:r>
            <a:r>
              <a:rPr lang="nl-NL" baseline="0" dirty="0" err="1"/>
              <a:t>lax</a:t>
            </a:r>
            <a:r>
              <a:rPr lang="nl-NL" baseline="0" dirty="0"/>
              <a:t> </a:t>
            </a:r>
            <a:r>
              <a:rPr lang="nl-NL" baseline="0" dirty="0" err="1"/>
              <a:t>vowels</a:t>
            </a:r>
            <a:r>
              <a:rPr lang="nl-NL" baseline="0" dirty="0"/>
              <a:t>, </a:t>
            </a:r>
            <a:r>
              <a:rPr lang="nl-NL" baseline="0" dirty="0" err="1"/>
              <a:t>less</a:t>
            </a:r>
            <a:r>
              <a:rPr lang="nl-NL" baseline="0" dirty="0"/>
              <a:t> </a:t>
            </a:r>
            <a:r>
              <a:rPr lang="nl-NL" baseline="0" dirty="0" err="1"/>
              <a:t>centralization</a:t>
            </a:r>
            <a:r>
              <a:rPr lang="nl-NL" baseline="0" dirty="0"/>
              <a:t>,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longer</a:t>
            </a:r>
            <a:r>
              <a:rPr lang="nl-NL" baseline="0" dirty="0"/>
              <a:t> </a:t>
            </a:r>
            <a:r>
              <a:rPr lang="nl-NL" baseline="0" dirty="0" err="1"/>
              <a:t>duration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12BB9A-A984-2B4A-9ACC-5938EA50F74A}" type="slidenum">
              <a:rPr lang="nl-NL" smtClean="0"/>
              <a:pPr>
                <a:defRPr/>
              </a:pPr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194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68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48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97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799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62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86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54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26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007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302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662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1265123" y="1265213"/>
            <a:ext cx="9663010" cy="4301724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6B6EE0-F58C-4C0C-8530-77E69345411A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75B10BD-8476-404B-A09C-3D19E0DAFDC2}" type="datetime1">
              <a:rPr lang="nl-NL"/>
              <a:pPr/>
              <a:t>08-10-18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97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BF64B-E51C-4848-90B5-C28F3CA39CD9}" type="datetimeFigureOut">
              <a:rPr kumimoji="1" lang="ja-JP" altLang="en-US" smtClean="0"/>
              <a:t>2018/10/8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C25AE-48AB-4250-A47E-B1DF8A626F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47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DcNMCB-Gsn8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30.png"/><Relationship Id="rId7" Type="http://schemas.openxmlformats.org/officeDocument/2006/relationships/image" Target="../media/image17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0.png"/><Relationship Id="rId7" Type="http://schemas.openxmlformats.org/officeDocument/2006/relationships/image" Target="../media/image1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ECE 417, Lecture 11:</a:t>
            </a:r>
            <a:br>
              <a:rPr kumimoji="1" lang="en-US" altLang="ja-JP" dirty="0"/>
            </a:br>
            <a:r>
              <a:rPr lang="en-US" altLang="ja-JP" dirty="0"/>
              <a:t>MFCC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Mark Hasegawa-Johnson</a:t>
            </a:r>
          </a:p>
          <a:p>
            <a:r>
              <a:rPr lang="en-US" altLang="ja-JP" dirty="0"/>
              <a:t>10/2/2018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854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What spectrum do people hear?  The basilar membrane</a:t>
            </a:r>
          </a:p>
          <a:p>
            <a:r>
              <a:rPr lang="en-US" altLang="ja-JP" dirty="0"/>
              <a:t>Frequency scales for hearing: </a:t>
            </a:r>
            <a:r>
              <a:rPr lang="en-US" altLang="ja-JP" dirty="0" err="1"/>
              <a:t>mel</a:t>
            </a:r>
            <a:r>
              <a:rPr lang="en-US" altLang="ja-JP" dirty="0"/>
              <a:t> scale</a:t>
            </a:r>
          </a:p>
          <a:p>
            <a:r>
              <a:rPr kumimoji="1" lang="en-US" altLang="ja-JP" dirty="0"/>
              <a:t>Mel-filter spectral coefficients (also called “</a:t>
            </a:r>
            <a:r>
              <a:rPr kumimoji="1" lang="en-US" altLang="ja-JP" dirty="0" err="1"/>
              <a:t>filterbank</a:t>
            </a:r>
            <a:r>
              <a:rPr kumimoji="1" lang="en-US" altLang="ja-JP" dirty="0"/>
              <a:t> features”)</a:t>
            </a:r>
          </a:p>
          <a:p>
            <a:r>
              <a:rPr lang="en-US" altLang="ja-JP" dirty="0"/>
              <a:t>Speech Production: Consonants and Vowels</a:t>
            </a:r>
            <a:endParaRPr kumimoji="1" lang="en-US" altLang="ja-JP" dirty="0"/>
          </a:p>
          <a:p>
            <a:r>
              <a:rPr lang="en-US" altLang="ja-JP" dirty="0" err="1"/>
              <a:t>Parseval’s</a:t>
            </a:r>
            <a:r>
              <a:rPr lang="en-US" altLang="ja-JP" dirty="0"/>
              <a:t> Theorem: Cepstral Distance = Spectral Distance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39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What spectrum do people hear?  Basilar membrane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565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Inner ear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63" y="1362173"/>
            <a:ext cx="5495827" cy="5495827"/>
          </a:xfrm>
        </p:spPr>
      </p:pic>
    </p:spTree>
    <p:extLst>
      <p:ext uri="{BB962C8B-B14F-4D97-AF65-F5344CB8AC3E}">
        <p14:creationId xmlns:p14="http://schemas.microsoft.com/office/powerpoint/2010/main" val="95049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72786" cy="4555667"/>
          </a:xfrm>
        </p:spPr>
        <p:txBody>
          <a:bodyPr/>
          <a:lstStyle/>
          <a:p>
            <a:r>
              <a:rPr kumimoji="1" lang="en-US" altLang="ja-JP" dirty="0"/>
              <a:t>Basilar membrane of the cochlea = a bank of mechanical bandpass filters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68" y="1013381"/>
            <a:ext cx="3740353" cy="549582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12" y="4025442"/>
            <a:ext cx="5818603" cy="259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87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Frequency scales for hearing: </a:t>
            </a:r>
            <a:r>
              <a:rPr kumimoji="1" lang="en-US" altLang="ja-JP" dirty="0" err="1"/>
              <a:t>mel</a:t>
            </a:r>
            <a:r>
              <a:rPr kumimoji="1" lang="en-US" altLang="ja-JP" dirty="0"/>
              <a:t> scale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94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Mel-scale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3418757"/>
                <a:ext cx="10515600" cy="3321410"/>
              </a:xfrm>
            </p:spPr>
            <p:txBody>
              <a:bodyPr/>
              <a:lstStyle/>
              <a:p>
                <a:r>
                  <a:rPr kumimoji="1" lang="en-US" altLang="ja-JP" dirty="0"/>
                  <a:t>The experiment:</a:t>
                </a:r>
              </a:p>
              <a:p>
                <a:pPr lvl="1"/>
                <a:r>
                  <a:rPr lang="en-US" altLang="ja-JP" dirty="0"/>
                  <a:t>Play tones A, B, C</a:t>
                </a:r>
              </a:p>
              <a:p>
                <a:pPr lvl="1"/>
                <a:r>
                  <a:rPr kumimoji="1" lang="en-US" altLang="ja-JP" dirty="0"/>
                  <a:t>Let the user adjust tone D until pitch(D)-pitch(C) sounds the same as pitch(B)-pitch(A)</a:t>
                </a:r>
              </a:p>
              <a:p>
                <a:r>
                  <a:rPr lang="en-US" altLang="ja-JP" dirty="0"/>
                  <a:t>Analysis: create a frequency scale m(f) such that m(D)-m(C) = m(B)-m(A)</a:t>
                </a:r>
              </a:p>
              <a:p>
                <a:r>
                  <a:rPr kumimoji="1" lang="en-US" altLang="ja-JP" dirty="0"/>
                  <a:t>Result: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2595</m:t>
                    </m:r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700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418757"/>
                <a:ext cx="10515600" cy="3321410"/>
              </a:xfrm>
              <a:blipFill>
                <a:blip r:embed="rId2"/>
                <a:stretch>
                  <a:fillRect l="-965" t="-2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782" y="365125"/>
            <a:ext cx="7534631" cy="357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93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Mel Frequency Spectral Coefficients (</a:t>
            </a:r>
            <a:r>
              <a:rPr kumimoji="1" lang="en-US" altLang="ja-JP" dirty="0" err="1"/>
              <a:t>Filterbank</a:t>
            </a:r>
            <a:r>
              <a:rPr kumimoji="1" lang="en-US" altLang="ja-JP" dirty="0"/>
              <a:t> Coefficients)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89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Mel </a:t>
            </a:r>
            <a:r>
              <a:rPr kumimoji="1" lang="en-US" altLang="ja-JP" dirty="0" err="1"/>
              <a:t>filterbank</a:t>
            </a:r>
            <a:r>
              <a:rPr kumimoji="1" lang="en-US" altLang="ja-JP" dirty="0"/>
              <a:t> coefficients: convert the spectrum from Hertz-frequency to </a:t>
            </a:r>
            <a:r>
              <a:rPr kumimoji="1" lang="en-US" altLang="ja-JP" dirty="0" err="1"/>
              <a:t>mel</a:t>
            </a:r>
            <a:r>
              <a:rPr kumimoji="1" lang="en-US" altLang="ja-JP" dirty="0"/>
              <a:t>-frequency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kumimoji="1" lang="en-US" altLang="ja-JP" dirty="0"/>
                  <a:t>Goal: instead of computing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+0.5)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kumimoji="1" lang="en-US" altLang="ja-JP" dirty="0"/>
                  <a:t> 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We want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Where the frequencies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are uniformly spaced on a </a:t>
                </a:r>
                <a:r>
                  <a:rPr kumimoji="1" lang="en-US" altLang="ja-JP" dirty="0" err="1"/>
                  <a:t>mel</a:t>
                </a:r>
                <a:r>
                  <a:rPr kumimoji="1" lang="en-US" altLang="ja-JP" dirty="0"/>
                  <a:t>-scale,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m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ja-JP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ja-JP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is a constant across all k.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The problem with that idea: we don’t want to just sample the spectrum.  We want to summarize everything that’s happening within a frequency band.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101" r="-8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9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Mel </a:t>
            </a:r>
            <a:r>
              <a:rPr kumimoji="1" lang="en-US" altLang="ja-JP" dirty="0" err="1"/>
              <a:t>filterbank</a:t>
            </a:r>
            <a:r>
              <a:rPr kumimoji="1" lang="en-US" altLang="ja-JP" dirty="0"/>
              <a:t> coefficients: convert the spectrum from Hertz-frequency to </a:t>
            </a:r>
            <a:r>
              <a:rPr kumimoji="1" lang="en-US" altLang="ja-JP" dirty="0" err="1"/>
              <a:t>mel</a:t>
            </a:r>
            <a:r>
              <a:rPr kumimoji="1" lang="en-US" altLang="ja-JP" dirty="0"/>
              <a:t>-frequency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The solution: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f>
                              <m:f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ja-JP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r>
                  <a:rPr kumimoji="1" lang="en-US" altLang="ja-JP" dirty="0"/>
                  <a:t> 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Where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>
                                      <m:f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30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26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Mel </a:t>
            </a:r>
            <a:r>
              <a:rPr kumimoji="1" lang="en-US" altLang="ja-JP" dirty="0" err="1"/>
              <a:t>filterbank</a:t>
            </a:r>
            <a:r>
              <a:rPr kumimoji="1" lang="en-US" altLang="ja-JP" dirty="0"/>
              <a:t> coefficients: convert the spectrum from Hertz-frequency to </a:t>
            </a:r>
            <a:r>
              <a:rPr kumimoji="1" lang="en-US" altLang="ja-JP" dirty="0" err="1"/>
              <a:t>mel</a:t>
            </a:r>
            <a:r>
              <a:rPr kumimoji="1" lang="en-US" altLang="ja-JP" dirty="0"/>
              <a:t>-frequency</a:t>
            </a:r>
            <a:endParaRPr kumimoji="1" lang="ja-JP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63" y="1611984"/>
            <a:ext cx="6994688" cy="5246016"/>
          </a:xfrm>
        </p:spPr>
      </p:pic>
    </p:spTree>
    <p:extLst>
      <p:ext uri="{BB962C8B-B14F-4D97-AF65-F5344CB8AC3E}">
        <p14:creationId xmlns:p14="http://schemas.microsoft.com/office/powerpoint/2010/main" val="20184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EBFDB-9B1E-445D-BF2D-E0F5FD2AA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Speech </a:t>
            </a:r>
            <a:r>
              <a:rPr lang="nl-NL" dirty="0" err="1"/>
              <a:t>Production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043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Source-Filter Model of Speech Production</a:t>
            </a:r>
            <a:br>
              <a:rPr lang="nl-NL" dirty="0"/>
            </a:br>
            <a:r>
              <a:rPr lang="nl-NL" sz="3200" dirty="0"/>
              <a:t>(Chiba &amp; Kajiyama, 1940)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Sources: there are only three, all of them have wideband spectrum</a:t>
            </a:r>
          </a:p>
          <a:p>
            <a:pPr lvl="1"/>
            <a:r>
              <a:rPr lang="nl-NL" dirty="0"/>
              <a:t>Voicing: vibration of the vocal folds, same type of aerodynamic mechanism as a flag flapping in the wind. </a:t>
            </a:r>
          </a:p>
          <a:p>
            <a:pPr lvl="1"/>
            <a:r>
              <a:rPr lang="nl-NL" dirty="0"/>
              <a:t>Frication or Aspiration: turbulence created when air passes through a narrow aperture</a:t>
            </a:r>
          </a:p>
          <a:p>
            <a:pPr lvl="1"/>
            <a:r>
              <a:rPr lang="nl-NL" dirty="0"/>
              <a:t>Burst: the “pop” that occurs when high air pressure is suddenly released</a:t>
            </a:r>
          </a:p>
          <a:p>
            <a:pPr lvl="1"/>
            <a:endParaRPr lang="nl-NL" dirty="0"/>
          </a:p>
          <a:p>
            <a:r>
              <a:rPr lang="nl-NL" dirty="0"/>
              <a:t>Filter: </a:t>
            </a:r>
          </a:p>
          <a:p>
            <a:pPr lvl="1"/>
            <a:r>
              <a:rPr lang="nl-NL" dirty="0"/>
              <a:t>Vocal tract = the air cavity between glottis and lips</a:t>
            </a:r>
          </a:p>
          <a:p>
            <a:pPr lvl="1"/>
            <a:r>
              <a:rPr lang="nl-NL" dirty="0"/>
              <a:t>Just like a flute or a shower stall, it has resonances</a:t>
            </a:r>
          </a:p>
          <a:p>
            <a:pPr lvl="1"/>
            <a:r>
              <a:rPr lang="nl-NL" dirty="0"/>
              <a:t>The excitation has energy at all frequencies; excitation at the resonant frequencies is enhanced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66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Different sounds: </a:t>
            </a:r>
            <a:r>
              <a:rPr lang="nl-NL" dirty="0" err="1"/>
              <a:t>Consonants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5123" y="1265213"/>
            <a:ext cx="9663010" cy="5484908"/>
          </a:xfrm>
        </p:spPr>
        <p:txBody>
          <a:bodyPr>
            <a:normAutofit/>
          </a:bodyPr>
          <a:lstStyle/>
          <a:p>
            <a:pPr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1687" dirty="0">
              <a:latin typeface="+mj-lt"/>
            </a:endParaRPr>
          </a:p>
          <a:p>
            <a:pPr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200" dirty="0">
                <a:latin typeface="+mj-lt"/>
              </a:rPr>
              <a:t>Place of </a:t>
            </a:r>
            <a:r>
              <a:rPr lang="nl-NL" sz="2200" dirty="0" err="1">
                <a:latin typeface="+mj-lt"/>
              </a:rPr>
              <a:t>articulation</a:t>
            </a:r>
            <a:endParaRPr lang="nl-NL" sz="2200" dirty="0">
              <a:latin typeface="+mj-lt"/>
            </a:endParaRPr>
          </a:p>
          <a:p>
            <a:pPr marL="549262" lvl="1" indent="-241093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>
                <a:latin typeface="+mj-lt"/>
              </a:rPr>
              <a:t>	Where is the constriction/blocking of the air stream?</a:t>
            </a:r>
          </a:p>
          <a:p>
            <a:pPr lvl="1"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2200" dirty="0">
              <a:latin typeface="+mj-lt"/>
            </a:endParaRPr>
          </a:p>
          <a:p>
            <a:pPr lvl="1"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2200" dirty="0">
              <a:latin typeface="+mj-lt"/>
            </a:endParaRPr>
          </a:p>
          <a:p>
            <a:pPr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200" dirty="0" err="1">
                <a:latin typeface="+mj-lt"/>
              </a:rPr>
              <a:t>Manner</a:t>
            </a:r>
            <a:r>
              <a:rPr lang="nl-NL" sz="2200" dirty="0">
                <a:latin typeface="+mj-lt"/>
              </a:rPr>
              <a:t> of </a:t>
            </a:r>
            <a:r>
              <a:rPr lang="nl-NL" sz="2200" dirty="0" err="1">
                <a:latin typeface="+mj-lt"/>
              </a:rPr>
              <a:t>articulation</a:t>
            </a:r>
            <a:endParaRPr lang="nl-NL" sz="2200" dirty="0">
              <a:latin typeface="+mj-lt"/>
            </a:endParaRPr>
          </a:p>
          <a:p>
            <a:pPr lvl="1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>
                <a:latin typeface="+mj-lt"/>
              </a:rPr>
              <a:t>Stops: /p, t, k, b, d, g/</a:t>
            </a:r>
          </a:p>
          <a:p>
            <a:pPr lvl="1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 err="1">
                <a:latin typeface="+mj-lt"/>
              </a:rPr>
              <a:t>Fricatives</a:t>
            </a:r>
            <a:r>
              <a:rPr lang="nl-NL" sz="2200" dirty="0">
                <a:latin typeface="+mj-lt"/>
              </a:rPr>
              <a:t>: /f, s, S, v, z, Z/</a:t>
            </a:r>
          </a:p>
          <a:p>
            <a:pPr lvl="1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 err="1">
                <a:latin typeface="+mj-lt"/>
              </a:rPr>
              <a:t>Affricates</a:t>
            </a:r>
            <a:r>
              <a:rPr lang="nl-NL" sz="2200" dirty="0">
                <a:latin typeface="+mj-lt"/>
              </a:rPr>
              <a:t>: /</a:t>
            </a:r>
            <a:r>
              <a:rPr lang="nl-NL" sz="2200" dirty="0" err="1">
                <a:latin typeface="+mj-lt"/>
              </a:rPr>
              <a:t>t</a:t>
            </a:r>
            <a:r>
              <a:rPr lang="nl-NL" sz="2200" i="1" dirty="0" err="1">
                <a:latin typeface="+mj-lt"/>
              </a:rPr>
              <a:t>S</a:t>
            </a:r>
            <a:r>
              <a:rPr lang="nl-NL" sz="2200" dirty="0">
                <a:latin typeface="+mj-lt"/>
              </a:rPr>
              <a:t>, </a:t>
            </a:r>
            <a:r>
              <a:rPr lang="nl-NL" sz="2200" dirty="0" err="1">
                <a:latin typeface="+mj-lt"/>
              </a:rPr>
              <a:t>dZ</a:t>
            </a:r>
            <a:r>
              <a:rPr lang="nl-NL" sz="2200" dirty="0">
                <a:latin typeface="+mj-lt"/>
              </a:rPr>
              <a:t>/</a:t>
            </a:r>
          </a:p>
          <a:p>
            <a:pPr lvl="1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 err="1">
                <a:latin typeface="+mj-lt"/>
              </a:rPr>
              <a:t>Approximants</a:t>
            </a:r>
            <a:r>
              <a:rPr lang="nl-NL" sz="2200" dirty="0">
                <a:latin typeface="+mj-lt"/>
              </a:rPr>
              <a:t>/</a:t>
            </a:r>
            <a:r>
              <a:rPr lang="nl-NL" sz="2200" dirty="0" err="1">
                <a:latin typeface="+mj-lt"/>
              </a:rPr>
              <a:t>Liquids</a:t>
            </a:r>
            <a:r>
              <a:rPr lang="nl-NL" sz="2200" dirty="0">
                <a:latin typeface="+mj-lt"/>
              </a:rPr>
              <a:t>: /l, r, w, j/</a:t>
            </a:r>
          </a:p>
          <a:p>
            <a:pPr lvl="1"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200" dirty="0" err="1">
                <a:latin typeface="+mj-lt"/>
              </a:rPr>
              <a:t>Nasals</a:t>
            </a:r>
            <a:r>
              <a:rPr lang="nl-NL" sz="2200" dirty="0">
                <a:latin typeface="+mj-lt"/>
              </a:rPr>
              <a:t>: /m, n, </a:t>
            </a:r>
            <a:r>
              <a:rPr lang="nl-NL" sz="2200" dirty="0" err="1">
                <a:latin typeface="+mj-lt"/>
              </a:rPr>
              <a:t>ng</a:t>
            </a:r>
            <a:r>
              <a:rPr lang="nl-NL" sz="2200" dirty="0">
                <a:latin typeface="+mj-lt"/>
              </a:rPr>
              <a:t>/</a:t>
            </a:r>
          </a:p>
          <a:p>
            <a:pPr lvl="2"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2200" dirty="0">
              <a:latin typeface="+mj-lt"/>
            </a:endParaRPr>
          </a:p>
          <a:p>
            <a:pPr lvl="2"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2200" dirty="0">
              <a:latin typeface="+mj-lt"/>
            </a:endParaRPr>
          </a:p>
          <a:p>
            <a:pPr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200" dirty="0" err="1">
                <a:latin typeface="+mj-lt"/>
              </a:rPr>
              <a:t>Voicing</a:t>
            </a:r>
            <a:endParaRPr lang="nl-NL" sz="2200" dirty="0">
              <a:latin typeface="+mj-lt"/>
            </a:endParaRPr>
          </a:p>
          <a:p>
            <a:pPr lvl="1">
              <a:buClr>
                <a:srgbClr val="006600"/>
              </a:buClr>
              <a:buSzPct val="100000"/>
              <a:buFont typeface="Arial" panose="020B0604020202020204" pitchFamily="34" charset="0"/>
              <a:buChar char="•"/>
            </a:pPr>
            <a:endParaRPr lang="nl-NL" sz="2200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3478" y="2517649"/>
            <a:ext cx="4425484" cy="4268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04128" y="1213134"/>
            <a:ext cx="194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Scharenborg, 2017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940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0" y="5530"/>
            <a:ext cx="10515600" cy="1325563"/>
          </a:xfrm>
        </p:spPr>
        <p:txBody>
          <a:bodyPr/>
          <a:lstStyle/>
          <a:p>
            <a:r>
              <a:rPr kumimoji="1" lang="en-US" altLang="ja-JP" dirty="0"/>
              <a:t>Speech signal: Time domain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" y="958062"/>
            <a:ext cx="11860654" cy="589993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7705618" y="2075377"/>
            <a:ext cx="410967" cy="10277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178230" y="1684959"/>
                <a:ext cx="2315890" cy="7677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kumimoji="1" lang="en-US" altLang="ja-JP" sz="2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kumimoji="1" lang="en-US" altLang="ja-JP" sz="28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=8ms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230" y="1684959"/>
                <a:ext cx="2315890" cy="767711"/>
              </a:xfrm>
              <a:prstGeom prst="rect">
                <a:avLst/>
              </a:prstGeom>
              <a:blipFill rotWithShape="0">
                <a:blip r:embed="rId3"/>
                <a:stretch>
                  <a:fillRect r="-1055" b="-31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8200" y="4712407"/>
            <a:ext cx="151958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/k/ burst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03092" y="5316866"/>
            <a:ext cx="224131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/k/ aspiration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732928" y="4313750"/>
            <a:ext cx="20548" cy="1059632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3"/>
          </p:cNvCxnSpPr>
          <p:nvPr/>
        </p:nvCxnSpPr>
        <p:spPr>
          <a:xfrm flipV="1">
            <a:off x="1577783" y="4428162"/>
            <a:ext cx="405129" cy="545855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595955" y="5989834"/>
            <a:ext cx="6739847" cy="20548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051486" y="6013795"/>
            <a:ext cx="12329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voicing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86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/>
          <p:cNvSpPr txBox="1">
            <a:spLocks/>
          </p:cNvSpPr>
          <p:nvPr/>
        </p:nvSpPr>
        <p:spPr bwMode="auto">
          <a:xfrm>
            <a:off x="1907177" y="1954437"/>
            <a:ext cx="6912071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983" tIns="18983" rIns="18983" bIns="18983" numCol="1" anchor="t" anchorCtr="0" compatLnSpc="1">
            <a:prstTxWarp prst="textNoShape">
              <a:avLst/>
            </a:prstTxWarp>
          </a:bodyPr>
          <a:lstStyle>
            <a:lvl1pPr marL="268974" indent="-268974" algn="l" defTabSz="486771" rtl="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 sz="1874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39138" indent="-268974" algn="l" defTabSz="486771" rtl="0" eaLnBrk="1" fontAlgn="base" hangingPunct="1">
              <a:spcBef>
                <a:spcPct val="0"/>
              </a:spcBef>
              <a:spcAft>
                <a:spcPct val="0"/>
              </a:spcAft>
              <a:buFont typeface="Lucida Grande" charset="0"/>
              <a:buChar char="-"/>
              <a:defRPr sz="1874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835484" indent="-268974" algn="l" defTabSz="486771" rtl="0" eaLnBrk="1" fontAlgn="base" hangingPunct="1">
              <a:spcBef>
                <a:spcPct val="0"/>
              </a:spcBef>
              <a:spcAft>
                <a:spcPct val="0"/>
              </a:spcAft>
              <a:buFont typeface="Lucida Grande" charset="0"/>
              <a:buChar char="–"/>
              <a:defRPr sz="1574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133022" indent="-268974" algn="l" defTabSz="486771" rtl="0" eaLnBrk="1" fontAlgn="base" hangingPunct="1">
              <a:spcBef>
                <a:spcPct val="0"/>
              </a:spcBef>
              <a:spcAft>
                <a:spcPct val="0"/>
              </a:spcAft>
              <a:buFont typeface="Lucida Grande" charset="0"/>
              <a:buChar char="-"/>
              <a:defRPr sz="1574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429369" indent="-268974" algn="l" defTabSz="486771" rtl="0" eaLnBrk="1" fontAlgn="base" hangingPunct="1">
              <a:spcBef>
                <a:spcPct val="0"/>
              </a:spcBef>
              <a:spcAft>
                <a:spcPct val="0"/>
              </a:spcAft>
              <a:buFont typeface="Lucida Grande" charset="0"/>
              <a:buChar char="-"/>
              <a:defRPr sz="1574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681314" indent="-243756" algn="l" defTabSz="487512" rtl="0" eaLnBrk="1" latinLnBrk="0" hangingPunct="1">
              <a:spcBef>
                <a:spcPct val="20000"/>
              </a:spcBef>
              <a:buFont typeface="Arial"/>
              <a:buChar char="•"/>
              <a:defRPr sz="20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8825" indent="-243756" algn="l" defTabSz="487512" rtl="0" eaLnBrk="1" latinLnBrk="0" hangingPunct="1">
              <a:spcBef>
                <a:spcPct val="20000"/>
              </a:spcBef>
              <a:buFont typeface="Arial"/>
              <a:buChar char="•"/>
              <a:defRPr sz="20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6337" indent="-243756" algn="l" defTabSz="487512" rtl="0" eaLnBrk="1" latinLnBrk="0" hangingPunct="1">
              <a:spcBef>
                <a:spcPct val="20000"/>
              </a:spcBef>
              <a:buFont typeface="Arial"/>
              <a:buChar char="•"/>
              <a:defRPr sz="20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3848" indent="-243756" algn="l" defTabSz="487512" rtl="0" eaLnBrk="1" latinLnBrk="0" hangingPunct="1">
              <a:spcBef>
                <a:spcPct val="20000"/>
              </a:spcBef>
              <a:buFont typeface="Arial"/>
              <a:buChar char="•"/>
              <a:defRPr sz="20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https://www.youtube.com/watch?v=DcNMCB-Gsn8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GB" sz="1800" dirty="0">
              <a:latin typeface="+mj-lt"/>
            </a:endParaRPr>
          </a:p>
          <a:p>
            <a:pPr marL="0" indent="0">
              <a:buNone/>
            </a:pPr>
            <a:r>
              <a:rPr lang="en-GB" sz="1800" dirty="0">
                <a:latin typeface="+mj-lt"/>
              </a:rPr>
              <a:t>Recorded in 1962, Ken Stevens</a:t>
            </a:r>
          </a:p>
          <a:p>
            <a:pPr marL="0" indent="0">
              <a:buNone/>
            </a:pPr>
            <a:r>
              <a:rPr lang="en-GB" sz="1800" dirty="0">
                <a:latin typeface="+mj-lt"/>
              </a:rPr>
              <a:t>Source: YouTube</a:t>
            </a:r>
          </a:p>
          <a:p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Speech sound </a:t>
            </a:r>
            <a:r>
              <a:rPr lang="nl-NL" dirty="0" err="1"/>
              <a:t>production</a:t>
            </a:r>
            <a:endParaRPr lang="nl-NL" dirty="0"/>
          </a:p>
        </p:txBody>
      </p:sp>
      <p:pic>
        <p:nvPicPr>
          <p:cNvPr id="6" name="DcNMCB-Gsn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456566" y="2342877"/>
            <a:ext cx="5060493" cy="28465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128" y="1213134"/>
            <a:ext cx="194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Scharenborg, 2017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144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The Source-Filter Model</a:t>
            </a:r>
            <a:endParaRPr lang="nl-N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nl-NL" dirty="0"/>
                  <a:t>The speech signal,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nl-NL" dirty="0"/>
                  <a:t>, is created by convolving (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nl-NL" dirty="0"/>
                  <a:t>) an excitation signal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nl-NL" dirty="0"/>
                  <a:t> through a vocal </a:t>
                </a:r>
                <a:r>
                  <a:rPr lang="nl-NL" dirty="0" err="1"/>
                  <a:t>tract</a:t>
                </a:r>
                <a:r>
                  <a:rPr lang="nl-NL" dirty="0"/>
                  <a:t> filter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nl-N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r>
                  <a:rPr lang="nl-NL" dirty="0"/>
                  <a:t>The Fourier transform of speech is therefore the product of excitation </a:t>
                </a:r>
                <a:r>
                  <a:rPr lang="nl-NL" dirty="0" err="1"/>
                  <a:t>times</a:t>
                </a:r>
                <a:r>
                  <a:rPr lang="nl-NL" dirty="0"/>
                  <a:t> filter: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r>
                  <a:rPr lang="nl-NL" dirty="0" err="1"/>
                  <a:t>Excitation</a:t>
                </a:r>
                <a:r>
                  <a:rPr lang="nl-NL" dirty="0"/>
                  <a:t> includes all of the information about voicing, frication, or burst.  </a:t>
                </a:r>
              </a:p>
              <a:p>
                <a:r>
                  <a:rPr lang="nl-NL" dirty="0"/>
                  <a:t>Filter includes all of the information about the vocal tract resonances, which are called “formants.”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  <a:blipFill>
                <a:blip r:embed="rId2"/>
                <a:stretch>
                  <a:fillRect l="-965" t="-2073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0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l-NL" dirty="0"/>
                  <a:t>Source: V/UV,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l-NL" sz="32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nl-NL" dirty="0"/>
                  <a:t>The most important thing about voiced excitation is that it is periodic, with a period called the “pitch period,”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l-NL" dirty="0"/>
              </a:p>
              <a:p>
                <a:r>
                  <a:rPr lang="nl-NL" dirty="0"/>
                  <a:t>It’s reasonable to model voiced excitation as a simple sequence of impulses, one impulse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dirty="0"/>
                  <a:t> seconds: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l-NL" dirty="0"/>
              </a:p>
              <a:p>
                <a:r>
                  <a:rPr lang="nl-NL" dirty="0"/>
                  <a:t>The Fourier transform of an impulse train is an impulse train (to prove this: use Fourier series):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...where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nl-NL" dirty="0"/>
                  <a:t> is the pitch frequency.  It’s the number of times per second that the vocal folds slap together.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  <a:blipFill rotWithShape="0">
                <a:blip r:embed="rId3"/>
                <a:stretch>
                  <a:fillRect l="-1043" t="-3113" r="-7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1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450"/>
            <a:ext cx="7378700" cy="5534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The Source-Filter Model</a:t>
            </a:r>
            <a:endParaRPr lang="nl-NL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95525" y="1535772"/>
            <a:ext cx="30099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Transfer Function  </a:t>
            </a:r>
            <a:r>
              <a:rPr kumimoji="1" lang="en-US" altLang="ja-JP" dirty="0" err="1">
                <a:solidFill>
                  <a:schemeClr val="tx1"/>
                </a:solidFill>
              </a:rPr>
              <a:t>log|H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60252" y="3856022"/>
            <a:ext cx="3675470" cy="346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Voice Source Spectrum </a:t>
            </a:r>
            <a:r>
              <a:rPr kumimoji="1" lang="en-US" altLang="ja-JP" dirty="0" err="1">
                <a:solidFill>
                  <a:schemeClr val="tx1"/>
                </a:solidFill>
              </a:rPr>
              <a:t>log|E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28" y="1884831"/>
            <a:ext cx="5852172" cy="438912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93960" y="2025514"/>
            <a:ext cx="5013788" cy="378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Speech Spectrum </a:t>
            </a:r>
            <a:r>
              <a:rPr kumimoji="1" lang="en-US" altLang="ja-JP" dirty="0" err="1">
                <a:solidFill>
                  <a:schemeClr val="tx1"/>
                </a:solidFill>
              </a:rPr>
              <a:t>log|S</a:t>
            </a:r>
            <a:r>
              <a:rPr kumimoji="1" lang="en-US" altLang="ja-JP" dirty="0">
                <a:solidFill>
                  <a:schemeClr val="tx1"/>
                </a:solidFill>
              </a:rPr>
              <a:t>(f)|=</a:t>
            </a:r>
            <a:r>
              <a:rPr kumimoji="1" lang="en-US" altLang="ja-JP" dirty="0" err="1">
                <a:solidFill>
                  <a:schemeClr val="tx1"/>
                </a:solidFill>
              </a:rPr>
              <a:t>log|H</a:t>
            </a:r>
            <a:r>
              <a:rPr kumimoji="1" lang="en-US" altLang="ja-JP" dirty="0">
                <a:solidFill>
                  <a:schemeClr val="tx1"/>
                </a:solidFill>
              </a:rPr>
              <a:t>(f)|+</a:t>
            </a:r>
            <a:r>
              <a:rPr kumimoji="1" lang="en-US" altLang="ja-JP" dirty="0" err="1">
                <a:solidFill>
                  <a:schemeClr val="tx1"/>
                </a:solidFill>
              </a:rPr>
              <a:t>log|E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EE96D0B-42D2-CE47-A197-F0497E7CD2E3}"/>
              </a:ext>
            </a:extLst>
          </p:cNvPr>
          <p:cNvCxnSpPr/>
          <p:nvPr/>
        </p:nvCxnSpPr>
        <p:spPr>
          <a:xfrm flipV="1">
            <a:off x="5983341" y="4473586"/>
            <a:ext cx="143838" cy="61645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A63CAF-4752-764D-AF0E-46B33F8A6DDE}"/>
                  </a:ext>
                </a:extLst>
              </p:cNvPr>
              <p:cNvSpPr txBox="1"/>
              <p:nvPr/>
            </p:nvSpPr>
            <p:spPr>
              <a:xfrm>
                <a:off x="6640868" y="3692746"/>
                <a:ext cx="4195316" cy="13849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spacing between 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adjacent pitch harmonics =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125Hz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A63CAF-4752-764D-AF0E-46B33F8A6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868" y="3692746"/>
                <a:ext cx="4195316" cy="1384995"/>
              </a:xfrm>
              <a:prstGeom prst="rect">
                <a:avLst/>
              </a:prstGeom>
              <a:blipFill>
                <a:blip r:embed="rId4"/>
                <a:stretch>
                  <a:fillRect l="-3021" t="-4545" r="-211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EE53A9-B9D0-394A-88C7-4836EDDED192}"/>
              </a:ext>
            </a:extLst>
          </p:cNvPr>
          <p:cNvCxnSpPr/>
          <p:nvPr/>
        </p:nvCxnSpPr>
        <p:spPr>
          <a:xfrm flipH="1">
            <a:off x="6055260" y="3931125"/>
            <a:ext cx="667821" cy="44999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761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l-NL" dirty="0"/>
                  <a:t>Filter: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ja-JP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3200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l-NL" sz="32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</p:spPr>
            <p:txBody>
              <a:bodyPr>
                <a:normAutofit/>
              </a:bodyPr>
              <a:lstStyle/>
              <a:p>
                <a:r>
                  <a:rPr lang="nl-NL" dirty="0"/>
                  <a:t>The </a:t>
                </a:r>
                <a:r>
                  <a:rPr lang="en-US" dirty="0"/>
                  <a:t>vocal tract is just a tube.  At most frequencies, it just passes the excitation signal with no modification at all (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).</a:t>
                </a:r>
              </a:p>
              <a:p>
                <a:r>
                  <a:rPr lang="en-US" dirty="0"/>
                  <a:t>The important exception: the vocal tract has resonances, like a clarinet or a shower stall. These resonances are called “formant frequencies,” numbered in order: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&lt;…</m:t>
                    </m:r>
                  </m:oMath>
                </a14:m>
                <a:r>
                  <a:rPr lang="nl-NL" dirty="0"/>
                  <a:t>.  Typically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0&lt;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&lt;1000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3000</m:t>
                    </m:r>
                  </m:oMath>
                </a14:m>
                <a:r>
                  <a:rPr lang="nl-NL" dirty="0"/>
                  <a:t>Hz and so on, but there are some exceptions.</a:t>
                </a:r>
              </a:p>
              <a:p>
                <a:r>
                  <a:rPr lang="en-US" altLang="ja-JP" dirty="0"/>
                  <a:t>At the resonant frequencies, the resonance enhances the energy of the excitation, so the transfer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nl-NL" dirty="0"/>
                  <a:t> is large at those frequencies, and small at other frequencies.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19150" y="1568450"/>
                <a:ext cx="10515600" cy="4895850"/>
              </a:xfrm>
              <a:blipFill rotWithShape="0">
                <a:blip r:embed="rId3"/>
                <a:stretch>
                  <a:fillRect l="-1043" t="-19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23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450"/>
            <a:ext cx="7378700" cy="5534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The Source-Filter Model</a:t>
            </a:r>
            <a:endParaRPr lang="nl-NL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95525" y="1535772"/>
            <a:ext cx="30099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Transfer Function  </a:t>
            </a:r>
            <a:r>
              <a:rPr kumimoji="1" lang="en-US" altLang="ja-JP" dirty="0" err="1">
                <a:solidFill>
                  <a:schemeClr val="tx1"/>
                </a:solidFill>
              </a:rPr>
              <a:t>log|H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60252" y="3856022"/>
            <a:ext cx="3675470" cy="346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Voice Source Spectrum </a:t>
            </a:r>
            <a:r>
              <a:rPr kumimoji="1" lang="en-US" altLang="ja-JP" dirty="0" err="1">
                <a:solidFill>
                  <a:schemeClr val="tx1"/>
                </a:solidFill>
              </a:rPr>
              <a:t>log|E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28" y="1884831"/>
            <a:ext cx="5852172" cy="438912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93960" y="2025514"/>
            <a:ext cx="5013788" cy="378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Speech Spectrum </a:t>
            </a:r>
            <a:r>
              <a:rPr kumimoji="1" lang="en-US" altLang="ja-JP" dirty="0" err="1">
                <a:solidFill>
                  <a:schemeClr val="tx1"/>
                </a:solidFill>
              </a:rPr>
              <a:t>log|S</a:t>
            </a:r>
            <a:r>
              <a:rPr kumimoji="1" lang="en-US" altLang="ja-JP" dirty="0">
                <a:solidFill>
                  <a:schemeClr val="tx1"/>
                </a:solidFill>
              </a:rPr>
              <a:t>(f)|=</a:t>
            </a:r>
            <a:r>
              <a:rPr kumimoji="1" lang="en-US" altLang="ja-JP" dirty="0" err="1">
                <a:solidFill>
                  <a:schemeClr val="tx1"/>
                </a:solidFill>
              </a:rPr>
              <a:t>log|H</a:t>
            </a:r>
            <a:r>
              <a:rPr kumimoji="1" lang="en-US" altLang="ja-JP" dirty="0">
                <a:solidFill>
                  <a:schemeClr val="tx1"/>
                </a:solidFill>
              </a:rPr>
              <a:t>(f)|+</a:t>
            </a:r>
            <a:r>
              <a:rPr kumimoji="1" lang="en-US" altLang="ja-JP" dirty="0" err="1">
                <a:solidFill>
                  <a:schemeClr val="tx1"/>
                </a:solidFill>
              </a:rPr>
              <a:t>log|E</a:t>
            </a:r>
            <a:r>
              <a:rPr kumimoji="1" lang="en-US" altLang="ja-JP" dirty="0">
                <a:solidFill>
                  <a:schemeClr val="tx1"/>
                </a:solidFill>
              </a:rPr>
              <a:t>(f)|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6E4264-030A-C14B-B7B6-1639E67B7260}"/>
                  </a:ext>
                </a:extLst>
              </p:cNvPr>
              <p:cNvSpPr txBox="1"/>
              <p:nvPr/>
            </p:nvSpPr>
            <p:spPr>
              <a:xfrm>
                <a:off x="1909176" y="1832941"/>
                <a:ext cx="66761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6E4264-030A-C14B-B7B6-1639E67B7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176" y="1832941"/>
                <a:ext cx="667619" cy="523220"/>
              </a:xfrm>
              <a:prstGeom prst="rect">
                <a:avLst/>
              </a:prstGeom>
              <a:blipFill>
                <a:blip r:embed="rId4"/>
                <a:stretch>
                  <a:fillRect l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1A98C5-EF04-7844-86FB-4D5AEF6A11F3}"/>
                  </a:ext>
                </a:extLst>
              </p:cNvPr>
              <p:cNvSpPr txBox="1"/>
              <p:nvPr/>
            </p:nvSpPr>
            <p:spPr>
              <a:xfrm>
                <a:off x="1131132" y="1301753"/>
                <a:ext cx="66761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1A98C5-EF04-7844-86FB-4D5AEF6A1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132" y="1301753"/>
                <a:ext cx="66761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F9CB8BC-57D3-0B45-9D5D-4775C2C38660}"/>
                  </a:ext>
                </a:extLst>
              </p:cNvPr>
              <p:cNvSpPr txBox="1"/>
              <p:nvPr/>
            </p:nvSpPr>
            <p:spPr>
              <a:xfrm>
                <a:off x="2466595" y="2547444"/>
                <a:ext cx="66761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F9CB8BC-57D3-0B45-9D5D-4775C2C38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595" y="2547444"/>
                <a:ext cx="667619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362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Different sounds: </a:t>
            </a:r>
            <a:r>
              <a:rPr lang="nl-NL" dirty="0" err="1"/>
              <a:t>Vowels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843" y="1656039"/>
            <a:ext cx="7247258" cy="322606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>
                <a:latin typeface="+mj-lt"/>
              </a:rPr>
              <a:t>Tongue </a:t>
            </a:r>
            <a:r>
              <a:rPr lang="nl-NL" sz="2000" dirty="0" err="1">
                <a:latin typeface="+mj-lt"/>
              </a:rPr>
              <a:t>height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Low: e.g., /a/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Mid: e.g., /e/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High: e.g., /i/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 err="1">
                <a:latin typeface="+mj-lt"/>
              </a:rPr>
              <a:t>Tongue</a:t>
            </a:r>
            <a:r>
              <a:rPr lang="nl-NL" sz="2000" dirty="0">
                <a:latin typeface="+mj-lt"/>
              </a:rPr>
              <a:t> </a:t>
            </a:r>
            <a:r>
              <a:rPr lang="nl-NL" sz="2000" dirty="0" err="1">
                <a:latin typeface="+mj-lt"/>
              </a:rPr>
              <a:t>advancement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Front : e.g., /i/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Central : e.g., /ə/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Back : e.g., /u/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>
                <a:latin typeface="+mj-lt"/>
              </a:rPr>
              <a:t>Lip </a:t>
            </a:r>
            <a:r>
              <a:rPr lang="nl-NL" sz="2000" dirty="0" err="1">
                <a:latin typeface="+mj-lt"/>
              </a:rPr>
              <a:t>rounding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Unrounded</a:t>
            </a:r>
            <a:r>
              <a:rPr lang="nl-NL" sz="2000" dirty="0">
                <a:latin typeface="+mj-lt"/>
              </a:rPr>
              <a:t>: e.g., /ɪ, ɛ, e, ǝ/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Rounded</a:t>
            </a:r>
            <a:r>
              <a:rPr lang="nl-NL" sz="2000" dirty="0">
                <a:latin typeface="+mj-lt"/>
              </a:rPr>
              <a:t>: e.g.,  /u, o, ɔ/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 err="1">
                <a:latin typeface="+mj-lt"/>
              </a:rPr>
              <a:t>Tense</a:t>
            </a:r>
            <a:r>
              <a:rPr lang="nl-NL" sz="2000" dirty="0">
                <a:latin typeface="+mj-lt"/>
              </a:rPr>
              <a:t>/</a:t>
            </a:r>
            <a:r>
              <a:rPr lang="nl-NL" sz="2000" dirty="0" err="1">
                <a:latin typeface="+mj-lt"/>
              </a:rPr>
              <a:t>lax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Tense</a:t>
            </a:r>
            <a:r>
              <a:rPr lang="nl-NL" sz="2000" dirty="0">
                <a:latin typeface="+mj-lt"/>
              </a:rPr>
              <a:t>: e.g., /i, e, u, o, ɔ, ɑ/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Lax</a:t>
            </a:r>
            <a:r>
              <a:rPr lang="nl-NL" sz="2000" dirty="0">
                <a:latin typeface="+mj-lt"/>
              </a:rPr>
              <a:t>: e.g., /ɪ, ɛ, æ, ə/</a:t>
            </a: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2574" y="1764261"/>
            <a:ext cx="4161082" cy="324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24675" y="1213134"/>
            <a:ext cx="194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Scharenborg, 2017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85043" y="265073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heed</a:t>
            </a:r>
            <a:endParaRPr kumimoji="1" lang="ja-JP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3607" y="3039438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hid</a:t>
            </a:r>
            <a:endParaRPr kumimoji="1" lang="ja-JP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2993" y="3469238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hayed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21009" y="3816844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head</a:t>
            </a:r>
            <a:endParaRPr kumimoji="1" lang="ja-JP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0669" y="4339112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had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35446" y="4912748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hod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952253" y="428431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hawed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960817" y="384081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hoed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979655" y="3078817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hood</a:t>
            </a:r>
            <a:endParaRPr kumimoji="1" lang="ja-JP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57397" y="272778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who’d</a:t>
            </a:r>
            <a:endParaRPr kumimoji="1" lang="ja-JP" alt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984417" y="5322011"/>
            <a:ext cx="4871961" cy="51371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85106" y="5342548"/>
            <a:ext cx="751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F2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3501" y="5361386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2000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60477" y="5349402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800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952253" y="1315092"/>
            <a:ext cx="21403" cy="4890499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926581" y="4690147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900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934258" y="3408770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F1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935145" y="2315103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300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C7F363-381E-2845-8841-A3AEC5E5B848}"/>
              </a:ext>
            </a:extLst>
          </p:cNvPr>
          <p:cNvSpPr txBox="1"/>
          <p:nvPr/>
        </p:nvSpPr>
        <p:spPr>
          <a:xfrm>
            <a:off x="8783052" y="3404789"/>
            <a:ext cx="1159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huggable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2496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4" y="36358"/>
            <a:ext cx="11578971" cy="90008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Time domain signal: Hard to tell what he was saying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8809" y="792607"/>
                <a:ext cx="3882230" cy="430023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809" y="792607"/>
                <a:ext cx="3882230" cy="430023"/>
              </a:xfrm>
              <a:blipFill rotWithShape="0">
                <a:blip r:embed="rId2"/>
                <a:stretch>
                  <a:fillRect b="-169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04" y="1222630"/>
            <a:ext cx="7402195" cy="55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38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062"/>
            <a:ext cx="12192000" cy="589993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229492" y="3318553"/>
            <a:ext cx="143838" cy="61645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87019" y="2537713"/>
                <a:ext cx="4195316" cy="13849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spacing between 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adjacent pitch harmonics =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125Hz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019" y="2537713"/>
                <a:ext cx="4195316" cy="1384995"/>
              </a:xfrm>
              <a:prstGeom prst="rect">
                <a:avLst/>
              </a:prstGeom>
              <a:blipFill rotWithShape="0">
                <a:blip r:embed="rId3"/>
                <a:stretch>
                  <a:fillRect l="-3052" t="-3965" r="-1890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2547992" y="1921267"/>
            <a:ext cx="595900" cy="2284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52438" y="1662698"/>
                <a:ext cx="3691652" cy="9541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 err="1">
                    <a:solidFill>
                      <a:srgbClr val="FF0000"/>
                    </a:solidFill>
                  </a:rPr>
                  <a:t>freq</a:t>
                </a:r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 of first peak =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500Hz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438" y="1662698"/>
                <a:ext cx="3691652" cy="954107"/>
              </a:xfrm>
              <a:prstGeom prst="rect">
                <a:avLst/>
              </a:prstGeom>
              <a:blipFill rotWithShape="0">
                <a:blip r:embed="rId4"/>
                <a:stretch>
                  <a:fillRect l="-3300" t="-6410" r="-2475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49793" y="1929826"/>
                <a:ext cx="3967946" cy="19389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Aliasing artifacts: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Spectra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kumimoji="1" lang="en-US" altLang="ja-JP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ja-JP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should really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be plotted at </a:t>
                </a:r>
                <a14:m>
                  <m:oMath xmlns:m="http://schemas.openxmlformats.org/officeDocument/2006/math"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(negative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frequency components).  DFT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puts it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instead.</a:t>
                </a:r>
                <a:endParaRPr kumimoji="1" lang="ja-JP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793" y="1929826"/>
                <a:ext cx="3967946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2304" t="-2516" r="-1382" b="-62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2301411" y="2776092"/>
            <a:ext cx="667821" cy="44999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513762" y="4906852"/>
            <a:ext cx="0" cy="61037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04838" y="4383632"/>
                <a:ext cx="54151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 err="1">
                    <a:solidFill>
                      <a:srgbClr val="FF0000"/>
                    </a:solidFill>
                  </a:rPr>
                  <a:t>freq</a:t>
                </a:r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 of second peak = 1500Hz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838" y="4383632"/>
                <a:ext cx="5415137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0465" r="-1464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>
            <a:off x="4488095" y="5192814"/>
            <a:ext cx="0" cy="61037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36025" y="4977821"/>
                <a:ext cx="66761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025" y="4977821"/>
                <a:ext cx="66761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6820" y="558982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/>
                <a:r>
                  <a:rPr lang="en-US" altLang="ja-JP" dirty="0"/>
                  <a:t>Magnitude spectrum: A little easier</a:t>
                </a:r>
                <a:br>
                  <a:rPr lang="en-US" altLang="ja-JP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en-US" altLang="ja-JP" dirty="0"/>
                </a:br>
                <a:br>
                  <a:rPr lang="en-US" altLang="ja-JP" dirty="0"/>
                </a:br>
                <a:endParaRPr kumimoji="1" lang="ja-JP" alt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820" y="558982"/>
                <a:ext cx="10515600" cy="1325563"/>
              </a:xfrm>
              <a:blipFill>
                <a:blip r:embed="rId8"/>
                <a:stretch>
                  <a:fillRect l="-1809" t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7470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062"/>
            <a:ext cx="12191999" cy="589993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229492" y="3318553"/>
            <a:ext cx="143838" cy="61645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87019" y="2537713"/>
                <a:ext cx="3546548" cy="9541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spacing between 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harmonics =125Hz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019" y="2537713"/>
                <a:ext cx="3546548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3614" t="-5732" r="-2582" b="-171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2547992" y="1921267"/>
            <a:ext cx="595900" cy="2284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52438" y="1662698"/>
                <a:ext cx="3691652" cy="9541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 err="1">
                    <a:solidFill>
                      <a:srgbClr val="FF0000"/>
                    </a:solidFill>
                  </a:rPr>
                  <a:t>freq</a:t>
                </a:r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 of first peak =</a:t>
                </a:r>
              </a:p>
              <a:p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500Hz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438" y="1662698"/>
                <a:ext cx="3691652" cy="954107"/>
              </a:xfrm>
              <a:prstGeom prst="rect">
                <a:avLst/>
              </a:prstGeom>
              <a:blipFill rotWithShape="0">
                <a:blip r:embed="rId4"/>
                <a:stretch>
                  <a:fillRect l="-3300" t="-6410" r="-2475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49793" y="1929826"/>
                <a:ext cx="3967946" cy="19389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Aliasing artifacts: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Spectra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kumimoji="1" lang="en-US" altLang="ja-JP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ja-JP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should really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be plotted at </a:t>
                </a:r>
                <a14:m>
                  <m:oMath xmlns:m="http://schemas.openxmlformats.org/officeDocument/2006/math"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(negative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frequency components).  DFT</a:t>
                </a:r>
              </a:p>
              <a:p>
                <a:r>
                  <a:rPr kumimoji="1" lang="en-US" altLang="ja-JP" sz="2400" dirty="0">
                    <a:solidFill>
                      <a:srgbClr val="FF0000"/>
                    </a:solidFill>
                  </a:rPr>
                  <a:t>puts it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kumimoji="1" lang="en-US" altLang="ja-JP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ja-JP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400" dirty="0">
                    <a:solidFill>
                      <a:srgbClr val="FF0000"/>
                    </a:solidFill>
                  </a:rPr>
                  <a:t> instead.</a:t>
                </a:r>
                <a:endParaRPr kumimoji="1" lang="ja-JP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793" y="1929826"/>
                <a:ext cx="3967946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2304" t="-2516" r="-1382" b="-62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>
            <a:off x="2301411" y="2776092"/>
            <a:ext cx="667821" cy="44999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575407" y="3491820"/>
            <a:ext cx="20548" cy="1059632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04838" y="4383632"/>
                <a:ext cx="541513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kumimoji="1" lang="en-US" altLang="ja-JP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kumimoji="1" lang="en-US" altLang="ja-JP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ja-JP" sz="2800" b="1" dirty="0" err="1">
                    <a:solidFill>
                      <a:srgbClr val="FF0000"/>
                    </a:solidFill>
                  </a:rPr>
                  <a:t>freq</a:t>
                </a:r>
                <a:r>
                  <a:rPr kumimoji="1" lang="en-US" altLang="ja-JP" sz="2800" b="1" dirty="0">
                    <a:solidFill>
                      <a:srgbClr val="FF0000"/>
                    </a:solidFill>
                  </a:rPr>
                  <a:t> of second peak = 1500Hz </a:t>
                </a:r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838" y="4383632"/>
                <a:ext cx="5415137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0465" r="-1464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V="1">
            <a:off x="4488095" y="4006921"/>
            <a:ext cx="47930" cy="118589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36025" y="4977821"/>
                <a:ext cx="667619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kumimoji="1" lang="en-US" altLang="ja-JP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025" y="4977821"/>
                <a:ext cx="66761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6820" y="5530"/>
                <a:ext cx="10515600" cy="1325563"/>
              </a:xfrm>
            </p:spPr>
            <p:txBody>
              <a:bodyPr/>
              <a:lstStyle/>
              <a:p>
                <a:pPr/>
                <a:r>
                  <a:rPr lang="en-US" altLang="ja-JP" dirty="0"/>
                  <a:t>Log magnitude spectrum: A lot easier</a:t>
                </a:r>
                <a:br>
                  <a:rPr lang="en-US" altLang="ja-JP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</m:oMath>
                  </m:oMathPara>
                </a14:m>
                <a:br>
                  <a:rPr lang="en-US" altLang="ja-JP" dirty="0"/>
                </a:br>
                <a:endParaRPr kumimoji="1" lang="ja-JP" alt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820" y="5530"/>
                <a:ext cx="10515600" cy="1325563"/>
              </a:xfrm>
              <a:blipFill>
                <a:blip r:embed="rId8"/>
                <a:stretch>
                  <a:fillRect l="-2171" t="-1238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679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Different sounds: </a:t>
            </a:r>
            <a:r>
              <a:rPr lang="nl-NL" dirty="0" err="1"/>
              <a:t>Vowels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843" y="1656039"/>
            <a:ext cx="7247258" cy="322606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>
                <a:latin typeface="+mj-lt"/>
              </a:rPr>
              <a:t>Tongue </a:t>
            </a:r>
            <a:r>
              <a:rPr lang="nl-NL" sz="2000" dirty="0" err="1">
                <a:latin typeface="+mj-lt"/>
              </a:rPr>
              <a:t>height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Low: e.g., /a/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Mid: e.g., /e/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High: e.g., /i/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 err="1">
                <a:latin typeface="+mj-lt"/>
              </a:rPr>
              <a:t>Tongue</a:t>
            </a:r>
            <a:r>
              <a:rPr lang="nl-NL" sz="2000" dirty="0">
                <a:latin typeface="+mj-lt"/>
              </a:rPr>
              <a:t> </a:t>
            </a:r>
            <a:r>
              <a:rPr lang="nl-NL" sz="2000" dirty="0" err="1">
                <a:latin typeface="+mj-lt"/>
              </a:rPr>
              <a:t>advancement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Front : e.g., /i/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Central : e.g., /ə/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>
                <a:latin typeface="+mj-lt"/>
              </a:rPr>
              <a:t>Back : e.g., /u/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>
                <a:latin typeface="+mj-lt"/>
              </a:rPr>
              <a:t>Lip </a:t>
            </a:r>
            <a:r>
              <a:rPr lang="nl-NL" sz="2000" dirty="0" err="1">
                <a:latin typeface="+mj-lt"/>
              </a:rPr>
              <a:t>rounding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Unrounded</a:t>
            </a:r>
            <a:r>
              <a:rPr lang="nl-NL" sz="2000" dirty="0">
                <a:latin typeface="+mj-lt"/>
              </a:rPr>
              <a:t>: e.g., /ɪ, ɛ, e, ǝ/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Rounded</a:t>
            </a:r>
            <a:r>
              <a:rPr lang="nl-NL" sz="2000" dirty="0">
                <a:latin typeface="+mj-lt"/>
              </a:rPr>
              <a:t>: e.g.,  /u, o, ɔ/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r>
              <a:rPr lang="nl-NL" sz="2000" dirty="0" err="1">
                <a:latin typeface="+mj-lt"/>
              </a:rPr>
              <a:t>Tense</a:t>
            </a:r>
            <a:r>
              <a:rPr lang="nl-NL" sz="2000" dirty="0">
                <a:latin typeface="+mj-lt"/>
              </a:rPr>
              <a:t>/</a:t>
            </a:r>
            <a:r>
              <a:rPr lang="nl-NL" sz="2000" dirty="0" err="1">
                <a:latin typeface="+mj-lt"/>
              </a:rPr>
              <a:t>lax</a:t>
            </a:r>
            <a:r>
              <a:rPr lang="nl-NL" sz="2000" dirty="0">
                <a:latin typeface="+mj-lt"/>
              </a:rPr>
              <a:t>: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Tense</a:t>
            </a:r>
            <a:r>
              <a:rPr lang="nl-NL" sz="2000" dirty="0">
                <a:latin typeface="+mj-lt"/>
              </a:rPr>
              <a:t>: e.g., /i, e, u, o, ɔ, ɑ/</a:t>
            </a:r>
          </a:p>
          <a:p>
            <a:pPr lvl="1">
              <a:spcBef>
                <a:spcPts val="0"/>
              </a:spcBef>
              <a:buClr>
                <a:srgbClr val="006600"/>
              </a:buClr>
              <a:buSzPct val="100000"/>
              <a:buFont typeface="Franklin Gothic Book" panose="020B0503020102020204" pitchFamily="34" charset="0"/>
              <a:buChar char="–"/>
            </a:pPr>
            <a:r>
              <a:rPr lang="nl-NL" sz="2000" dirty="0" err="1">
                <a:latin typeface="+mj-lt"/>
              </a:rPr>
              <a:t>Lax</a:t>
            </a:r>
            <a:r>
              <a:rPr lang="nl-NL" sz="2000" dirty="0">
                <a:latin typeface="+mj-lt"/>
              </a:rPr>
              <a:t>: e.g., /ɪ, ɛ, æ, ə/</a:t>
            </a:r>
          </a:p>
          <a:p>
            <a:pPr>
              <a:spcBef>
                <a:spcPts val="0"/>
              </a:spcBef>
              <a:buClr>
                <a:srgbClr val="006600"/>
              </a:buClr>
              <a:buSzPct val="100000"/>
            </a:pPr>
            <a:endParaRPr lang="nl-NL" sz="2000" dirty="0">
              <a:latin typeface="+mj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2574" y="1764261"/>
            <a:ext cx="4161082" cy="3243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24675" y="1213134"/>
            <a:ext cx="194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Scharenborg, 2017</a:t>
            </a:r>
            <a:endParaRPr kumimoji="1" lang="ja-JP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85043" y="265073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heed</a:t>
            </a:r>
            <a:endParaRPr kumimoji="1" lang="ja-JP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93607" y="3039438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hid</a:t>
            </a:r>
            <a:endParaRPr kumimoji="1" lang="ja-JP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2993" y="3469238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hayed</a:t>
            </a:r>
            <a:endParaRPr kumimoji="1" lang="ja-JP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21009" y="3816844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head</a:t>
            </a:r>
            <a:endParaRPr kumimoji="1" lang="ja-JP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0669" y="4339112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had</a:t>
            </a:r>
            <a:endParaRPr kumimoji="1" lang="ja-JP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35446" y="4912748"/>
            <a:ext cx="75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hod</a:t>
            </a:r>
            <a:endParaRPr kumimoji="1" lang="ja-JP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952253" y="428431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hawed</a:t>
            </a:r>
            <a:endParaRPr kumimoji="1"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960817" y="384081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hoed</a:t>
            </a:r>
            <a:endParaRPr kumimoji="1" lang="ja-JP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979655" y="3078817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hood</a:t>
            </a:r>
            <a:endParaRPr kumimoji="1" lang="ja-JP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957397" y="2727786"/>
            <a:ext cx="109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who’d</a:t>
            </a:r>
            <a:endParaRPr kumimoji="1" lang="ja-JP" alt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984417" y="5322011"/>
            <a:ext cx="4871961" cy="51371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85106" y="5342548"/>
            <a:ext cx="751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F2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3501" y="5361386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2000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260477" y="5349402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800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0952253" y="1315092"/>
            <a:ext cx="21403" cy="4890499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926581" y="4690147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900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934258" y="3408770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F1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935145" y="2315103"/>
            <a:ext cx="99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300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C7F363-381E-2845-8841-A3AEC5E5B848}"/>
              </a:ext>
            </a:extLst>
          </p:cNvPr>
          <p:cNvSpPr txBox="1"/>
          <p:nvPr/>
        </p:nvSpPr>
        <p:spPr>
          <a:xfrm>
            <a:off x="8783052" y="3404789"/>
            <a:ext cx="1159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huggable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1205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28" y="1222630"/>
            <a:ext cx="7402194" cy="55516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4" y="36358"/>
            <a:ext cx="11578971" cy="900088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Log spectrum = log filter + log excitation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r>
                  <a:rPr kumimoji="1" lang="en-US" altLang="ja-JP" dirty="0"/>
                  <a:t>But how can we separate the speech spectrum into the transfer function part, and the excitation part?</a:t>
                </a:r>
              </a:p>
              <a:p>
                <a:r>
                  <a:rPr kumimoji="1" lang="en-US" altLang="ja-JP" dirty="0" err="1"/>
                  <a:t>Bogert</a:t>
                </a:r>
                <a:r>
                  <a:rPr kumimoji="1" lang="en-US" altLang="ja-JP" dirty="0"/>
                  <a:t>, Healy &amp; Tukey: </a:t>
                </a:r>
              </a:p>
              <a:p>
                <a:pPr lvl="1"/>
                <a:r>
                  <a:rPr kumimoji="1" lang="en-US" altLang="ja-JP" dirty="0"/>
                  <a:t>Excitation is high “quefrency” (varies rapidly as a function of frequency)</a:t>
                </a:r>
              </a:p>
              <a:p>
                <a:pPr lvl="1"/>
                <a:r>
                  <a:rPr kumimoji="1" lang="en-US" altLang="ja-JP" dirty="0"/>
                  <a:t>Transfer function is low “quefrency” (varies slowly as a function of frequency)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  <a:blipFill rotWithShape="0">
                <a:blip r:embed="rId3"/>
                <a:stretch>
                  <a:fillRect l="-2264" r="-30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424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28" y="1222630"/>
            <a:ext cx="7402193" cy="55516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4" y="36358"/>
            <a:ext cx="11578971" cy="90008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err="1"/>
              <a:t>Cepstrum</a:t>
            </a:r>
            <a:r>
              <a:rPr kumimoji="1" lang="en-US" altLang="ja-JP" dirty="0"/>
              <a:t> = inverse FFT of the log spectrum</a:t>
            </a:r>
            <a:br>
              <a:rPr kumimoji="1" lang="en-US" altLang="ja-JP" sz="2400" dirty="0"/>
            </a:br>
            <a:r>
              <a:rPr kumimoji="1" lang="en-US" altLang="ja-JP" sz="2400" dirty="0"/>
              <a:t>(</a:t>
            </a:r>
            <a:r>
              <a:rPr kumimoji="1" lang="en-US" altLang="ja-JP" sz="2400" dirty="0" err="1"/>
              <a:t>Bogert</a:t>
            </a:r>
            <a:r>
              <a:rPr kumimoji="1" lang="en-US" altLang="ja-JP" sz="2400" dirty="0"/>
              <a:t>, Healy &amp; Tukey, 1962)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𝐼𝐹𝐹𝑇</m:t>
                      </m:r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14:m>
                  <m:oMath xmlns:m="http://schemas.openxmlformats.org/officeDocument/2006/math"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dirty="0"/>
                  <a:t>=quefrency.  It has units of time.</a:t>
                </a:r>
              </a:p>
              <a:p>
                <a:r>
                  <a:rPr kumimoji="1" lang="en-US" altLang="ja-JP" dirty="0"/>
                  <a:t>IFFT is linear, so since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1" lang="en-US" altLang="ja-JP" dirty="0"/>
                  <a:t>=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1" lang="en-US" altLang="ja-JP" dirty="0"/>
                  <a:t>+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…the transfer function and excitation are added together.  All we need to do is separate two added signals.</a:t>
                </a:r>
              </a:p>
              <a:p>
                <a:r>
                  <a:rPr kumimoji="1" lang="en-US" altLang="ja-JP" dirty="0"/>
                  <a:t>Transfer function and Excitation are separated into low-quefrency (</a:t>
                </a:r>
                <a14:m>
                  <m:oMath xmlns:m="http://schemas.openxmlformats.org/officeDocument/2006/math">
                    <m:r>
                      <a:rPr kumimoji="1" lang="en-US" altLang="ja-JP" b="0" i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r>
                  <a:rPr kumimoji="1" lang="en-US" altLang="ja-JP" dirty="0"/>
                  <a:t>ms) and high-quefrency (</a:t>
                </a:r>
                <a14:m>
                  <m:oMath xmlns:m="http://schemas.openxmlformats.org/officeDocument/2006/math"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kumimoji="1" lang="en-US" altLang="ja-JP" dirty="0"/>
                  <a:t>ms) parts.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  <a:blipFill rotWithShape="0">
                <a:blip r:embed="rId3"/>
                <a:stretch>
                  <a:fillRect l="-2264" t="-1361" r="-6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8783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Inverse Discrete Cosine Transform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35898"/>
                <a:ext cx="11069548" cy="502210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Log magnitude spectrum is symmetric: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kumimoji="1" lang="en-US" altLang="ja-JP" i="1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func>
                    <m:r>
                      <a:rPr kumimoji="1" lang="en-US" altLang="ja-JP" b="0" i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kumimoji="1" lang="en-US" altLang="ja-JP" i="1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fun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kumimoji="1" lang="en-US" altLang="ja-JP" dirty="0"/>
                  <a:t>.  Suppose we assume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e>
                        </m:d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r>
                  <a:rPr kumimoji="1" lang="en-US" altLang="ja-JP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r>
                  <a:rPr kumimoji="1" lang="en-US" altLang="ja-JP" dirty="0"/>
                  <a:t>, then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𝐼𝐹𝐹𝑇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ja-JP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  <m:d>
                                        <m:d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𝐹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  <m:t>𝑁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  <m:sSup>
                                <m:sSupPr>
                                  <m:ctrlP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f>
                                    <m:fPr>
                                      <m:ctrlP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kumimoji="1" lang="ja-JP" alt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  <m:t>𝑘𝑞</m:t>
                                      </m:r>
                                    </m:num>
                                    <m:den>
                                      <m: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/2−1</m:t>
                          </m:r>
                        </m:sup>
                        <m:e>
                          <m:func>
                            <m:func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ja-JP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  <m:t>𝐹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ja-JP" alt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kumimoji="1" lang="en-US" altLang="ja-JP" i="1">
                                          <a:latin typeface="Cambria Math" panose="02040503050406030204" pitchFamily="18" charset="0"/>
                                        </a:rPr>
                                        <m:t>𝑘𝑞</m:t>
                                      </m:r>
                                    </m:num>
                                    <m:den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This is called the “inverse discrete cosine transform” or IDCT.  It’s half of the real symmetric IFFT of a real symmetric signal.  (note M=N/2).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5898"/>
                <a:ext cx="11069548" cy="5022101"/>
              </a:xfrm>
              <a:blipFill>
                <a:blip r:embed="rId2"/>
                <a:stretch>
                  <a:fillRect l="-1031" t="-2778" r="-1604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50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28" y="1222630"/>
            <a:ext cx="7402193" cy="5551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4" y="36358"/>
            <a:ext cx="11578971" cy="90008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Liftering = filter(spectrum) = window(</a:t>
            </a:r>
            <a:r>
              <a:rPr kumimoji="1" lang="en-US" altLang="ja-JP" dirty="0" err="1"/>
              <a:t>cepstrum</a:t>
            </a:r>
            <a:r>
              <a:rPr kumimoji="1" lang="en-US" altLang="ja-JP" dirty="0"/>
              <a:t>)</a:t>
            </a:r>
            <a:br>
              <a:rPr kumimoji="1" lang="en-US" altLang="ja-JP" sz="2400" dirty="0"/>
            </a:br>
            <a:r>
              <a:rPr kumimoji="1" lang="en-US" altLang="ja-JP" sz="2400" dirty="0"/>
              <a:t>(</a:t>
            </a:r>
            <a:r>
              <a:rPr kumimoji="1" lang="en-US" altLang="ja-JP" sz="2400" dirty="0" err="1"/>
              <a:t>Bogert</a:t>
            </a:r>
            <a:r>
              <a:rPr kumimoji="1" lang="en-US" altLang="ja-JP" sz="2400" dirty="0"/>
              <a:t>, Healy &amp; Tukey, 1962)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Transfer function and Excitation are separated into low-quefrency (</a:t>
                </a:r>
                <a14:m>
                  <m:oMath xmlns:m="http://schemas.openxmlformats.org/officeDocument/2006/math">
                    <m:r>
                      <a:rPr kumimoji="1" lang="en-US" altLang="ja-JP" b="0" i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r>
                  <a:rPr kumimoji="1" lang="en-US" altLang="ja-JP" dirty="0"/>
                  <a:t>ms) and high-quefrency (</a:t>
                </a:r>
                <a14:m>
                  <m:oMath xmlns:m="http://schemas.openxmlformats.org/officeDocument/2006/math"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kumimoji="1" lang="en-US" altLang="ja-JP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kumimoji="1" lang="en-US" altLang="ja-JP" dirty="0"/>
                  <a:t>ms) parts.  So we can recover them by just windowing:</a:t>
                </a:r>
              </a:p>
              <a:p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]≈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]≈(1−</m:t>
                      </m:r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])</m:t>
                      </m:r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{"/>
                          <m:endChr m:val="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𝑚𝑠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&gt;2</m:t>
                                </m:r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  <a:blipFill rotWithShape="0">
                <a:blip r:embed="rId3"/>
                <a:stretch>
                  <a:fillRect l="-2264" t="-1701" r="-25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1989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28" y="1222630"/>
            <a:ext cx="7402192" cy="5551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94" y="36358"/>
            <a:ext cx="11578971" cy="900088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Liftering = filter(spectrum) = window(</a:t>
            </a:r>
            <a:r>
              <a:rPr kumimoji="1" lang="en-US" altLang="ja-JP" dirty="0" err="1"/>
              <a:t>cepstrum</a:t>
            </a:r>
            <a:r>
              <a:rPr kumimoji="1" lang="en-US" altLang="ja-JP" dirty="0"/>
              <a:t>)</a:t>
            </a:r>
            <a:br>
              <a:rPr kumimoji="1" lang="en-US" altLang="ja-JP" sz="2400" dirty="0"/>
            </a:br>
            <a:r>
              <a:rPr kumimoji="1" lang="en-US" altLang="ja-JP" sz="2400" dirty="0"/>
              <a:t>(</a:t>
            </a:r>
            <a:r>
              <a:rPr kumimoji="1" lang="en-US" altLang="ja-JP" sz="2400" dirty="0" err="1"/>
              <a:t>Bogert</a:t>
            </a:r>
            <a:r>
              <a:rPr kumimoji="1" lang="en-US" altLang="ja-JP" sz="2400" dirty="0"/>
              <a:t>, Healy &amp; Tukey, 1962)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Then we estimate the transfer function and excitation spectrum using the FFT:</a:t>
                </a:r>
              </a:p>
              <a:p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𝐹𝐹𝑇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𝐹𝐹𝑇</m:t>
                      </m:r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kumimoji="1"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809" y="1141926"/>
                <a:ext cx="4847996" cy="5371887"/>
              </a:xfrm>
              <a:blipFill rotWithShape="0">
                <a:blip r:embed="rId3"/>
                <a:stretch>
                  <a:fillRect l="-2642" t="-18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1120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Parseval’s</a:t>
            </a:r>
            <a:r>
              <a:rPr kumimoji="1" lang="en-US" altLang="ja-JP" dirty="0"/>
              <a:t> Theorem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L2 norm of a signal equals the L2 norm of its Fourier transform.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5246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Parseval’s</a:t>
            </a:r>
            <a:r>
              <a:rPr kumimoji="1" lang="en-US" altLang="ja-JP" dirty="0"/>
              <a:t> Theorem: Examples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kumimoji="1" lang="en-US" altLang="ja-JP" dirty="0"/>
                  <a:t>Fourie</a:t>
                </a:r>
                <a:r>
                  <a:rPr lang="en-US" altLang="ja-JP" dirty="0"/>
                  <a:t>r Series: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r>
                  <a:rPr lang="en-US" altLang="ja-JP" dirty="0"/>
                  <a:t>DTFT: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r>
                  <a:rPr lang="en-US" altLang="ja-JP" dirty="0"/>
                  <a:t>DFT: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455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Parseval’s</a:t>
            </a:r>
            <a:r>
              <a:rPr kumimoji="1" lang="en-US" altLang="ja-JP" dirty="0"/>
              <a:t> Theorem: Vector Formulation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we define the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kumimoji="1" lang="en-US" altLang="ja-JP" dirty="0"/>
                  <a:t> as the </a:t>
                </a:r>
                <a:r>
                  <a:rPr kumimoji="1" lang="en-US" altLang="ja-JP" dirty="0" err="1"/>
                  <a:t>cepstrum</a:t>
                </a:r>
                <a:r>
                  <a:rPr kumimoji="1" lang="en-US" altLang="ja-JP" dirty="0"/>
                  <a:t> and the log spectrum, thus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/2−1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/2−1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4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658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Parseval’s</a:t>
            </a:r>
            <a:r>
              <a:rPr kumimoji="1" lang="en-US" altLang="ja-JP" dirty="0"/>
              <a:t> Theorem: Vector Formulation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That way </a:t>
                </a:r>
                <a:r>
                  <a:rPr kumimoji="1" lang="en-US" altLang="ja-JP" dirty="0" err="1"/>
                  <a:t>Parseval’s</a:t>
                </a:r>
                <a:r>
                  <a:rPr kumimoji="1" lang="en-US" altLang="ja-JP" dirty="0"/>
                  <a:t> theorem can be written very simply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/2−1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/2−1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…or even more simply as…</a:t>
                </a: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i.e., the L2 norm of the </a:t>
                </a:r>
                <a:r>
                  <a:rPr lang="en-US" altLang="ja-JP" dirty="0" err="1"/>
                  <a:t>cepstrum</a:t>
                </a:r>
                <a:r>
                  <a:rPr lang="en-US" altLang="ja-JP" dirty="0"/>
                  <a:t> equals the L2 norm of the log spectrum.</a:t>
                </a:r>
                <a:endParaRPr lang="ja-JP" altLang="en-US" dirty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0642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What it means for Gaussian classifiers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we have two acoustic signals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ja-JP" dirty="0"/>
                  <a:t> and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ja-JP" dirty="0"/>
                  <a:t>, and we want to find out how different they sound.  If they have static spectra, then a good measure of their difference is the distance between their log spectra: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/2−1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/2−1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b="-23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291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Low-pass liftering smooths the spectrum</a:t>
            </a:r>
            <a:endParaRPr kumimoji="1" lang="ja-JP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8555"/>
            <a:ext cx="6132438" cy="45993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609" y="1637409"/>
            <a:ext cx="6059562" cy="454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62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Low-pass </a:t>
            </a:r>
            <a:r>
              <a:rPr lang="en-US" altLang="ja-JP" dirty="0" err="1"/>
              <a:t>liftered</a:t>
            </a:r>
            <a:r>
              <a:rPr lang="en-US" altLang="ja-JP" dirty="0"/>
              <a:t> L2 norm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If you want to know whether two signals are the same vowel, then you want to know how different their smoothed spectra are.  Let H(k) be your liftering</a:t>
                </a:r>
                <a:r>
                  <a:rPr lang="en-US" altLang="ja-JP" dirty="0"/>
                  <a:t> function.  You lifter the log spectrum = windowing the </a:t>
                </a:r>
                <a:r>
                  <a:rPr lang="en-US" altLang="ja-JP" dirty="0" err="1"/>
                  <a:t>cepstrum</a:t>
                </a:r>
                <a:r>
                  <a:rPr lang="en-US" altLang="ja-JP" dirty="0"/>
                  <a:t>, then find the distance:</a:t>
                </a:r>
                <a:endParaRPr kumimoji="1"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ja-JP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r="-724" b="-22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1888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Low-pass </a:t>
            </a:r>
            <a:r>
              <a:rPr lang="en-US" altLang="ja-JP" dirty="0" err="1"/>
              <a:t>liftered</a:t>
            </a:r>
            <a:r>
              <a:rPr lang="en-US" altLang="ja-JP" dirty="0"/>
              <a:t> L2 norm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In particular, suppose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]=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&gt;15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Then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func>
                                    <m:func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d>
                                                    <m:dPr>
                                                      <m:ctrlP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+0.5</m:t>
                                                      </m:r>
                                                    </m:e>
                                                  </m:d>
                                                  <m:sSub>
                                                    <m:sSubPr>
                                                      <m:ctrlP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𝑁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func>
                                    <m:func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+0.5)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𝐹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ja-JP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en-US" altLang="ja-JP" i="1">
                                                      <a:latin typeface="Cambria Math" panose="02040503050406030204" pitchFamily="18" charset="0"/>
                                                    </a:rPr>
                                                    <m:t>𝑁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b="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0086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MFCC: </a:t>
            </a:r>
            <a:r>
              <a:rPr kumimoji="1" lang="en-US" altLang="ja-JP" dirty="0" err="1"/>
              <a:t>mel</a:t>
            </a:r>
            <a:r>
              <a:rPr kumimoji="1" lang="en-US" altLang="ja-JP" dirty="0"/>
              <a:t>-frequency cepstral coefficients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/>
                  <a:t>Divide the acoustic signal into frames</a:t>
                </a:r>
              </a:p>
              <a:p>
                <a:r>
                  <a:rPr kumimoji="1" lang="en-US" altLang="ja-JP" dirty="0"/>
                  <a:t>Compute th</a:t>
                </a:r>
                <a:r>
                  <a:rPr lang="en-US" altLang="ja-JP" dirty="0"/>
                  <a:t>e magnitude FFT of each frame</a:t>
                </a:r>
              </a:p>
              <a:p>
                <a:r>
                  <a:rPr kumimoji="1" lang="en-US" altLang="ja-JP" dirty="0" err="1"/>
                  <a:t>Filterbank</a:t>
                </a:r>
                <a:r>
                  <a:rPr kumimoji="1" lang="en-US" altLang="ja-JP" dirty="0"/>
                  <a:t> coefficients: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r>
                  <a:rPr lang="en-US" altLang="ja-JP" dirty="0"/>
                  <a:t> </a:t>
                </a:r>
              </a:p>
              <a:p>
                <a:r>
                  <a:rPr kumimoji="1" lang="en-US" altLang="ja-JP" dirty="0"/>
                  <a:t>MFCC: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]=</m:t>
                    </m:r>
                    <m:nary>
                      <m:naryPr>
                        <m:chr m:val="∑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func>
                          <m:func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ja-JP" altLang="en-US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d>
                                      <m:d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+0.5</m:t>
                                        </m:r>
                                      </m:e>
                                    </m:d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kumimoji="1" lang="en-US" altLang="ja-JP" dirty="0"/>
              </a:p>
              <a:p>
                <a:r>
                  <a:rPr lang="en-US" altLang="ja-JP" dirty="0"/>
                  <a:t>Liftering: keep only the first 12-15 MFCC coefficients, set the rest to zero.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358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2096</Words>
  <Application>Microsoft Macintosh PowerPoint</Application>
  <PresentationFormat>Widescreen</PresentationFormat>
  <Paragraphs>306</Paragraphs>
  <Slides>40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ＭＳ Ｐゴシック</vt:lpstr>
      <vt:lpstr>Arial</vt:lpstr>
      <vt:lpstr>Calibri</vt:lpstr>
      <vt:lpstr>Calibri Light</vt:lpstr>
      <vt:lpstr>Cambria Math</vt:lpstr>
      <vt:lpstr>Franklin Gothic Book</vt:lpstr>
      <vt:lpstr>Office Theme</vt:lpstr>
      <vt:lpstr>ECE 417, Lecture 11: MFCC</vt:lpstr>
      <vt:lpstr>Content</vt:lpstr>
      <vt:lpstr>What spectrum do people hear?  Basilar membrane</vt:lpstr>
      <vt:lpstr>Inner ear</vt:lpstr>
      <vt:lpstr>Basilar membrane of the cochlea = a bank of mechanical bandpass filters</vt:lpstr>
      <vt:lpstr>Frequency scales for hearing: mel scale</vt:lpstr>
      <vt:lpstr>Mel-scale</vt:lpstr>
      <vt:lpstr>Mel Frequency Spectral Coefficients (Filterbank Coefficients)</vt:lpstr>
      <vt:lpstr>Mel filterbank coefficients: convert the spectrum from Hertz-frequency to mel-frequency</vt:lpstr>
      <vt:lpstr>Mel filterbank coefficients: convert the spectrum from Hertz-frequency to mel-frequency</vt:lpstr>
      <vt:lpstr>Mel filterbank coefficients: convert the spectrum from Hertz-frequency to mel-frequency</vt:lpstr>
      <vt:lpstr>Speech Production</vt:lpstr>
      <vt:lpstr>The Source-Filter Model of Speech Production (Chiba &amp; Kajiyama, 1940)</vt:lpstr>
      <vt:lpstr>Different sounds: Consonants</vt:lpstr>
      <vt:lpstr>Speech signal: Time domain</vt:lpstr>
      <vt:lpstr>Speech sound production</vt:lpstr>
      <vt:lpstr>The Source-Filter Model</vt:lpstr>
      <vt:lpstr>Source: V/UV, F_0</vt:lpstr>
      <vt:lpstr>The Source-Filter Model</vt:lpstr>
      <vt:lpstr>Filter: F_1, F_2,F_3,…</vt:lpstr>
      <vt:lpstr>The Source-Filter Model</vt:lpstr>
      <vt:lpstr>Different sounds: Vowels</vt:lpstr>
      <vt:lpstr>Time domain signal: Hard to tell what he was saying</vt:lpstr>
      <vt:lpstr>Magnitude spectrum: A little easier S(f)=H(f)E(f)  </vt:lpstr>
      <vt:lpstr>Log magnitude spectrum: A lot easier ln⁡〖|S(f)|〗=ln⁡〖|H(f)|〗+ln⁡〖|E(f)|〗 </vt:lpstr>
      <vt:lpstr>Different sounds: Vowels</vt:lpstr>
      <vt:lpstr>Log spectrum = log filter + log excitation</vt:lpstr>
      <vt:lpstr>Cepstrum = inverse FFT of the log spectrum (Bogert, Healy &amp; Tukey, 1962)</vt:lpstr>
      <vt:lpstr>Inverse Discrete Cosine Transform</vt:lpstr>
      <vt:lpstr>Liftering = filter(spectrum) = window(cepstrum) (Bogert, Healy &amp; Tukey, 1962)</vt:lpstr>
      <vt:lpstr>Liftering = filter(spectrum) = window(cepstrum) (Bogert, Healy &amp; Tukey, 1962)</vt:lpstr>
      <vt:lpstr>Parseval’s Theorem</vt:lpstr>
      <vt:lpstr>Parseval’s Theorem: Examples</vt:lpstr>
      <vt:lpstr>Parseval’s Theorem: Vector Formulation</vt:lpstr>
      <vt:lpstr>Parseval’s Theorem: Vector Formulation</vt:lpstr>
      <vt:lpstr>What it means for Gaussian classifiers</vt:lpstr>
      <vt:lpstr>Low-pass liftering smooths the spectrum</vt:lpstr>
      <vt:lpstr>Low-pass liftered L2 norm</vt:lpstr>
      <vt:lpstr>Low-pass liftered L2 norm</vt:lpstr>
      <vt:lpstr>MFCC: mel-frequency cepstral coefficients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417, Lecture 10: Speech Perception</dc:title>
  <dc:creator>Mark Hasegawa-Johnson</dc:creator>
  <cp:lastModifiedBy>Hasegawa-Johnson, Mark Allan</cp:lastModifiedBy>
  <cp:revision>30</cp:revision>
  <dcterms:created xsi:type="dcterms:W3CDTF">2017-10-02T18:44:36Z</dcterms:created>
  <dcterms:modified xsi:type="dcterms:W3CDTF">2018-10-09T01:32:50Z</dcterms:modified>
</cp:coreProperties>
</file>