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79" r:id="rId39"/>
    <p:sldId id="280" r:id="rId40"/>
  </p:sldIdLst>
  <p:sldSz cx="12192000" cy="6858000"/>
  <p:notesSz cx="7315200" cy="96012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0"/>
  </p:normalViewPr>
  <p:slideViewPr>
    <p:cSldViewPr snapToGrid="0">
      <p:cViewPr varScale="1">
        <p:scale>
          <a:sx n="84" d="100"/>
          <a:sy n="84" d="100"/>
        </p:scale>
        <p:origin x="2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US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BBC7D-F09D-41BA-AB74-B18D8EE146D1}" type="datetimeFigureOut">
              <a:rPr kumimoji="1" lang="ja-JP" altLang="en-US" smtClean="0"/>
              <a:t>2018/9/26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C0C4-ADA9-4889-A76B-11011C076F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7579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BBC7D-F09D-41BA-AB74-B18D8EE146D1}" type="datetimeFigureOut">
              <a:rPr kumimoji="1" lang="ja-JP" altLang="en-US" smtClean="0"/>
              <a:t>2018/9/26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C0C4-ADA9-4889-A76B-11011C076F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21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BBC7D-F09D-41BA-AB74-B18D8EE146D1}" type="datetimeFigureOut">
              <a:rPr kumimoji="1" lang="ja-JP" altLang="en-US" smtClean="0"/>
              <a:t>2018/9/26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C0C4-ADA9-4889-A76B-11011C076F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0766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BBC7D-F09D-41BA-AB74-B18D8EE146D1}" type="datetimeFigureOut">
              <a:rPr kumimoji="1" lang="ja-JP" altLang="en-US" smtClean="0"/>
              <a:t>2018/9/26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C0C4-ADA9-4889-A76B-11011C076F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793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BBC7D-F09D-41BA-AB74-B18D8EE146D1}" type="datetimeFigureOut">
              <a:rPr kumimoji="1" lang="ja-JP" altLang="en-US" smtClean="0"/>
              <a:t>2018/9/26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C0C4-ADA9-4889-A76B-11011C076F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8940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BBC7D-F09D-41BA-AB74-B18D8EE146D1}" type="datetimeFigureOut">
              <a:rPr kumimoji="1" lang="ja-JP" altLang="en-US" smtClean="0"/>
              <a:t>2018/9/26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C0C4-ADA9-4889-A76B-11011C076F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068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BBC7D-F09D-41BA-AB74-B18D8EE146D1}" type="datetimeFigureOut">
              <a:rPr kumimoji="1" lang="ja-JP" altLang="en-US" smtClean="0"/>
              <a:t>2018/9/26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C0C4-ADA9-4889-A76B-11011C076F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4343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BBC7D-F09D-41BA-AB74-B18D8EE146D1}" type="datetimeFigureOut">
              <a:rPr kumimoji="1" lang="ja-JP" altLang="en-US" smtClean="0"/>
              <a:t>2018/9/26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C0C4-ADA9-4889-A76B-11011C076F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7663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US" altLang="ja-JP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BBC7D-F09D-41BA-AB74-B18D8EE146D1}" type="datetimeFigureOut">
              <a:rPr kumimoji="1" lang="ja-JP" altLang="en-US" smtClean="0"/>
              <a:t>2018/9/26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C0C4-ADA9-4889-A76B-11011C076F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8060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BBC7D-F09D-41BA-AB74-B18D8EE146D1}" type="datetimeFigureOut">
              <a:rPr kumimoji="1" lang="ja-JP" altLang="en-US" smtClean="0"/>
              <a:t>2018/9/26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C0C4-ADA9-4889-A76B-11011C076F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0350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BBC7D-F09D-41BA-AB74-B18D8EE146D1}" type="datetimeFigureOut">
              <a:rPr kumimoji="1" lang="ja-JP" altLang="en-US" smtClean="0"/>
              <a:t>2018/9/26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1C0C4-ADA9-4889-A76B-11011C076F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733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US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BBC7D-F09D-41BA-AB74-B18D8EE146D1}" type="datetimeFigureOut">
              <a:rPr kumimoji="1" lang="ja-JP" altLang="en-US" smtClean="0"/>
              <a:t>2018/9/26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1C0C4-ADA9-4889-A76B-11011C076F2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5132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ECE 417 Lecture 10:</a:t>
            </a:r>
            <a:br>
              <a:rPr kumimoji="1" lang="en-US" altLang="ja-JP" dirty="0"/>
            </a:br>
            <a:r>
              <a:rPr lang="en-US" altLang="ja-JP" dirty="0"/>
              <a:t>Eigenvectors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/>
              <a:t>Mark Hasegawa-Johnson</a:t>
            </a:r>
          </a:p>
          <a:p>
            <a:r>
              <a:rPr lang="en-US" altLang="ja-JP"/>
              <a:t>9/26/2018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8032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Content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Linear transforms</a:t>
            </a:r>
          </a:p>
          <a:p>
            <a:r>
              <a:rPr kumimoji="1" lang="en-US" altLang="ja-JP" dirty="0"/>
              <a:t>Eigenvectors</a:t>
            </a:r>
          </a:p>
          <a:p>
            <a:r>
              <a:rPr lang="en-US" altLang="ja-JP" dirty="0"/>
              <a:t>Eigenvalues</a:t>
            </a:r>
          </a:p>
          <a:p>
            <a:r>
              <a:rPr kumimoji="1" lang="en-US" altLang="ja-JP" dirty="0"/>
              <a:t>Symmetric matrices</a:t>
            </a:r>
          </a:p>
          <a:p>
            <a:r>
              <a:rPr lang="en-US" altLang="ja-JP" dirty="0"/>
              <a:t>Symmetric positive definite matrices</a:t>
            </a:r>
          </a:p>
          <a:p>
            <a:r>
              <a:rPr lang="en-US" altLang="ja-JP" dirty="0"/>
              <a:t>Covariance matrices</a:t>
            </a:r>
          </a:p>
          <a:p>
            <a:r>
              <a:rPr lang="en-US" altLang="ja-JP" dirty="0"/>
              <a:t>Principal components</a:t>
            </a: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15007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Linear Transforms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A linear transform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⃗"/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maps vector space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onto vector space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kumimoji="1" lang="en-US" altLang="ja-JP" dirty="0"/>
                  <a:t>.  </a:t>
                </a:r>
                <a:r>
                  <a:rPr lang="en-US" altLang="ja-JP" dirty="0"/>
                  <a:t>For example: the matrix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kumimoji="1" lang="en-US" altLang="ja-JP" dirty="0"/>
                  <a:t> maps the vectors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</m:oMath>
                </a14:m>
                <a:r>
                  <a:rPr kumimoji="1" lang="en-US" altLang="ja-JP" dirty="0"/>
                  <a:t>,</a:t>
                </a:r>
                <a:r>
                  <a:rPr lang="en-US" altLang="ja-JP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f>
                                <m:f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mr>
                        </m:m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altLang="ja-JP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mr>
                          <m:mr>
                            <m:e>
                              <m:f>
                                <m:f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endParaRPr kumimoji="1" lang="en-US" altLang="ja-JP" dirty="0"/>
              </a:p>
              <a:p>
                <a:pPr marL="0" indent="0">
                  <a:buNone/>
                </a:pPr>
                <a:r>
                  <a:rPr kumimoji="1" lang="en-US" altLang="ja-JP" dirty="0"/>
                  <a:t>to the vectors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ja-JP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altLang="ja-JP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ad>
                                <m:radPr>
                                  <m:degHide m:val="on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mr>
                          <m:mr>
                            <m:e>
                              <m:rad>
                                <m:radPr>
                                  <m:degHide m:val="on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mr>
                        </m:m>
                      </m:e>
                    </m:d>
                    <m:r>
                      <a:rPr lang="en-US" altLang="ja-JP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  <m:r>
                      <a:rPr lang="en-US" altLang="ja-JP" i="1">
                        <a:latin typeface="Cambria Math" panose="02040503050406030204" pitchFamily="18" charset="0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ad>
                                <m:radPr>
                                  <m:degHide m:val="on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mr>
                        </m:m>
                      </m:e>
                    </m:d>
                  </m:oMath>
                </a14:m>
                <a:endParaRPr kumimoji="1"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  <a:blipFill rotWithShape="0">
                <a:blip r:embed="rId2"/>
                <a:stretch>
                  <a:fillRect l="-2088" t="-2887" r="-334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7088957" y="25829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8402320" y="14528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7904480" y="2117487"/>
            <a:ext cx="477521" cy="50316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8382000" y="1825626"/>
            <a:ext cx="0" cy="79502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46" idx="7"/>
          </p:cNvCxnSpPr>
          <p:nvPr/>
        </p:nvCxnSpPr>
        <p:spPr>
          <a:xfrm flipV="1">
            <a:off x="8432799" y="2050466"/>
            <a:ext cx="429309" cy="53247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412480" y="2582944"/>
            <a:ext cx="64007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>
            <a:off x="8033837" y="50721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9347200" y="39420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9356921" y="4249812"/>
            <a:ext cx="439" cy="86004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9326880" y="3810000"/>
            <a:ext cx="447040" cy="129985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9377679" y="4287520"/>
            <a:ext cx="762001" cy="7846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9357360" y="5072144"/>
            <a:ext cx="64007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/>
          <p:cNvSpPr/>
          <p:nvPr/>
        </p:nvSpPr>
        <p:spPr>
          <a:xfrm>
            <a:off x="7752080" y="1855552"/>
            <a:ext cx="1300479" cy="133095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Oval 49"/>
          <p:cNvSpPr/>
          <p:nvPr/>
        </p:nvSpPr>
        <p:spPr>
          <a:xfrm rot="1475313">
            <a:off x="8895993" y="3748934"/>
            <a:ext cx="1083692" cy="25731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Down Arrow 3"/>
          <p:cNvSpPr/>
          <p:nvPr/>
        </p:nvSpPr>
        <p:spPr>
          <a:xfrm rot="19235698">
            <a:off x="8648151" y="3092240"/>
            <a:ext cx="670559" cy="4914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2377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Linear Transforms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A linear transform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⃗"/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maps vector space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onto vector space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kumimoji="1" lang="en-US" altLang="ja-JP" dirty="0"/>
                  <a:t>.  </a:t>
                </a:r>
                <a:r>
                  <a:rPr lang="en-US" altLang="ja-JP" dirty="0"/>
                  <a:t>For example: the matrix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kumimoji="1" lang="en-US" altLang="ja-JP" dirty="0"/>
                  <a:t> maps the vectors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r>
                  <a:rPr kumimoji="1" lang="en-US" altLang="ja-JP" dirty="0"/>
                  <a:t>to the vectors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ad>
                                  <m:radPr>
                                    <m:degHide m:val="on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  <a:blipFill>
                <a:blip r:embed="rId2"/>
                <a:stretch>
                  <a:fillRect l="-1957" t="-4372" r="-3261" b="-1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7088957" y="25829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8402320" y="14528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7904480" y="2117487"/>
            <a:ext cx="477521" cy="50316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8382000" y="1825626"/>
            <a:ext cx="0" cy="79502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46" idx="7"/>
          </p:cNvCxnSpPr>
          <p:nvPr/>
        </p:nvCxnSpPr>
        <p:spPr>
          <a:xfrm flipV="1">
            <a:off x="8432799" y="2050466"/>
            <a:ext cx="429309" cy="53247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412480" y="2582944"/>
            <a:ext cx="64007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>
            <a:off x="8033837" y="50721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9347200" y="39420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9356921" y="4249812"/>
            <a:ext cx="439" cy="86004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9326880" y="3810000"/>
            <a:ext cx="447040" cy="129985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9377679" y="4287520"/>
            <a:ext cx="762001" cy="7846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9357360" y="5072144"/>
            <a:ext cx="64007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/>
          <p:cNvSpPr/>
          <p:nvPr/>
        </p:nvSpPr>
        <p:spPr>
          <a:xfrm>
            <a:off x="7752080" y="1855552"/>
            <a:ext cx="1300479" cy="133095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Oval 49"/>
          <p:cNvSpPr/>
          <p:nvPr/>
        </p:nvSpPr>
        <p:spPr>
          <a:xfrm rot="1475313">
            <a:off x="8895993" y="3748934"/>
            <a:ext cx="1083692" cy="25731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Down Arrow 21"/>
          <p:cNvSpPr/>
          <p:nvPr/>
        </p:nvSpPr>
        <p:spPr>
          <a:xfrm rot="19235698">
            <a:off x="8648151" y="3092240"/>
            <a:ext cx="670559" cy="4914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78463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Linear Transforms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A linear transform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⃗"/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maps vector space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onto vector space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kumimoji="1" lang="en-US" altLang="ja-JP" dirty="0"/>
                  <a:t>.  </a:t>
                </a:r>
                <a:r>
                  <a:rPr lang="en-US" altLang="ja-JP" dirty="0"/>
                  <a:t>The absolute value of the determinant of A tells you how much the area of a unit circle is changed under the transformation.  For example: if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ja-JP" dirty="0"/>
                  <a:t>, then the unit circle in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1" lang="en-US" altLang="ja-JP" dirty="0"/>
                  <a:t> (which has an area of </a:t>
                </a:r>
                <a14:m>
                  <m:oMath xmlns:m="http://schemas.openxmlformats.org/officeDocument/2006/math">
                    <m:r>
                      <a:rPr kumimoji="1" lang="ja-JP" altLang="en-US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kumimoji="1" lang="en-US" altLang="ja-JP" dirty="0"/>
                  <a:t>) is mapped to an ellipse with an area of </a:t>
                </a:r>
                <a14:m>
                  <m:oMath xmlns:m="http://schemas.openxmlformats.org/officeDocument/2006/math">
                    <m:r>
                      <a:rPr lang="ja-JP" altLang="en-US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𝑎𝑏𝑠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begChr m:val="|"/>
                        <m:endChr m:val="|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)=2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kumimoji="1" lang="en-US" altLang="ja-JP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  <a:blipFill rotWithShape="0">
                <a:blip r:embed="rId2"/>
                <a:stretch>
                  <a:fillRect l="-2088" t="-2100" r="-334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7088957" y="25829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8402320" y="14528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7904480" y="2117487"/>
            <a:ext cx="477521" cy="50316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8382000" y="1825626"/>
            <a:ext cx="0" cy="79502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46" idx="7"/>
          </p:cNvCxnSpPr>
          <p:nvPr/>
        </p:nvCxnSpPr>
        <p:spPr>
          <a:xfrm flipV="1">
            <a:off x="8432799" y="2050466"/>
            <a:ext cx="429309" cy="53247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412480" y="2582944"/>
            <a:ext cx="64007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>
            <a:off x="8033837" y="50721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9347200" y="39420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9356921" y="4249812"/>
            <a:ext cx="439" cy="86004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9326880" y="3810000"/>
            <a:ext cx="447040" cy="129985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9377679" y="4287520"/>
            <a:ext cx="762001" cy="7846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9357360" y="5072144"/>
            <a:ext cx="64007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/>
          <p:cNvSpPr/>
          <p:nvPr/>
        </p:nvSpPr>
        <p:spPr>
          <a:xfrm>
            <a:off x="7752080" y="1855552"/>
            <a:ext cx="1300479" cy="133095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Oval 49"/>
          <p:cNvSpPr/>
          <p:nvPr/>
        </p:nvSpPr>
        <p:spPr>
          <a:xfrm rot="1475313">
            <a:off x="8895993" y="3748934"/>
            <a:ext cx="1083692" cy="25731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Down Arrow 21"/>
          <p:cNvSpPr/>
          <p:nvPr/>
        </p:nvSpPr>
        <p:spPr>
          <a:xfrm rot="19235698">
            <a:off x="8648151" y="3092240"/>
            <a:ext cx="670559" cy="4914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77916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Eigenvectors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ja-JP" dirty="0"/>
                  <a:t>For a D-dimensional square matrix, there may be up to D different directions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ja-JP" dirty="0"/>
                  <a:t> such that, for some scalar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dirty="0"/>
                  <a:t>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𝐴</m:t>
                      </m:r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kumimoji="1" lang="en-US" altLang="ja-JP" dirty="0"/>
              </a:p>
              <a:p>
                <a:r>
                  <a:rPr lang="en-US" altLang="ja-JP" dirty="0"/>
                  <a:t>For example: if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kumimoji="1" lang="en-US" altLang="ja-JP" dirty="0"/>
                  <a:t>, then the eigenvectors and eigenvalues are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=1,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kumimoji="1"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  <a:blipFill rotWithShape="0">
                <a:blip r:embed="rId2"/>
                <a:stretch>
                  <a:fillRect l="-1775" t="-2887" r="-35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7088957" y="25829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8402320" y="14528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7904480" y="2117487"/>
            <a:ext cx="477521" cy="50316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8382000" y="1825626"/>
            <a:ext cx="0" cy="79502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46" idx="7"/>
          </p:cNvCxnSpPr>
          <p:nvPr/>
        </p:nvCxnSpPr>
        <p:spPr>
          <a:xfrm flipV="1">
            <a:off x="8432799" y="2050466"/>
            <a:ext cx="429309" cy="53247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412480" y="2582944"/>
            <a:ext cx="64007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>
            <a:off x="8033837" y="50721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9347200" y="39420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9356921" y="4249812"/>
            <a:ext cx="439" cy="86004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9326880" y="3810000"/>
            <a:ext cx="447040" cy="129985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9377679" y="4287520"/>
            <a:ext cx="762001" cy="7846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9357360" y="5072144"/>
            <a:ext cx="64007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/>
          <p:cNvSpPr/>
          <p:nvPr/>
        </p:nvSpPr>
        <p:spPr>
          <a:xfrm>
            <a:off x="7752080" y="1855552"/>
            <a:ext cx="1300479" cy="133095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Oval 49"/>
          <p:cNvSpPr/>
          <p:nvPr/>
        </p:nvSpPr>
        <p:spPr>
          <a:xfrm rot="1475313">
            <a:off x="8895993" y="3748934"/>
            <a:ext cx="1083692" cy="25731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Down Arrow 21"/>
          <p:cNvSpPr/>
          <p:nvPr/>
        </p:nvSpPr>
        <p:spPr>
          <a:xfrm rot="19235698">
            <a:off x="8648151" y="3092240"/>
            <a:ext cx="670559" cy="4914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59874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Eigenvectors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altLang="ja-JP" dirty="0"/>
                  <a:t>An eigenvector is a direction, not just a vector.  That means that if you multiply an eigenvector by any scalar, you get the same eigenvector: if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acc>
                  </m:oMath>
                </a14:m>
                <a:r>
                  <a:rPr kumimoji="1" lang="en-US" altLang="ja-JP" dirty="0"/>
                  <a:t>, then it’s also true that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acc>
                  </m:oMath>
                </a14:m>
                <a:endParaRPr kumimoji="1" lang="en-US" altLang="ja-JP" dirty="0"/>
              </a:p>
              <a:p>
                <a:r>
                  <a:rPr lang="en-US" altLang="ja-JP" dirty="0"/>
                  <a:t>For example: the following are all the same eigenvector</a:t>
                </a:r>
                <a:endParaRPr kumimoji="1"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,</m:t>
                      </m:r>
                      <m:rad>
                        <m:radPr>
                          <m:degHide m:val="on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,−</m:t>
                      </m:r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dirty="0"/>
              </a:p>
              <a:p>
                <a:r>
                  <a:rPr lang="en-US" altLang="ja-JP" dirty="0"/>
                  <a:t>Since scale doesn’t matter, by convention, we normalize so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kumimoji="1" lang="en-US" altLang="ja-JP" dirty="0"/>
                  <a:t> and the first nonzero element is positive.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  <a:blipFill rotWithShape="0">
                <a:blip r:embed="rId2"/>
                <a:stretch>
                  <a:fillRect l="-1357" t="-3018" r="-156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7088957" y="25829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8402320" y="14528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7904480" y="2117487"/>
            <a:ext cx="477521" cy="50316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8382000" y="1825626"/>
            <a:ext cx="0" cy="79502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46" idx="7"/>
          </p:cNvCxnSpPr>
          <p:nvPr/>
        </p:nvCxnSpPr>
        <p:spPr>
          <a:xfrm flipV="1">
            <a:off x="8432799" y="2050466"/>
            <a:ext cx="429309" cy="53247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412480" y="2582944"/>
            <a:ext cx="64007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>
            <a:off x="8033837" y="50721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9347200" y="39420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9356921" y="4249812"/>
            <a:ext cx="439" cy="86004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9326880" y="3810000"/>
            <a:ext cx="447040" cy="129985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9377679" y="4287520"/>
            <a:ext cx="762001" cy="7846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9357360" y="5072144"/>
            <a:ext cx="64007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/>
          <p:cNvSpPr/>
          <p:nvPr/>
        </p:nvSpPr>
        <p:spPr>
          <a:xfrm>
            <a:off x="7752080" y="1855552"/>
            <a:ext cx="1300479" cy="133095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Oval 49"/>
          <p:cNvSpPr/>
          <p:nvPr/>
        </p:nvSpPr>
        <p:spPr>
          <a:xfrm rot="1475313">
            <a:off x="8895993" y="3748934"/>
            <a:ext cx="1083692" cy="25731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Down Arrow 21"/>
          <p:cNvSpPr/>
          <p:nvPr/>
        </p:nvSpPr>
        <p:spPr>
          <a:xfrm rot="19235698">
            <a:off x="8648151" y="3092240"/>
            <a:ext cx="670559" cy="4914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89080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Eigenvectors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ja-JP" dirty="0"/>
                  <a:t>Notice that only square matrices can have eigenvectors.  For a non-square matrix, the equation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ja-JP" dirty="0"/>
                  <a:t> is impossible --- the dimension of the output is different from the dimension of the input.</a:t>
                </a:r>
              </a:p>
              <a:p>
                <a:r>
                  <a:rPr lang="en-US" altLang="ja-JP" dirty="0"/>
                  <a:t>Not all matrices have eigenvectors!  For example, a rotation matrix doesn’t have any real-valued eigenvectors: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kumimoji="1" lang="en-US" altLang="ja-JP" b="0" i="0" smtClean="0"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kumimoji="1" lang="en-US" altLang="ja-JP" b="0" i="0" smtClean="0"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kumimoji="1" lang="ja-JP" alt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unc>
                                  <m:func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ja-JP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ja-JP" alt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  <m:mr>
                              <m:e>
                                <m:func>
                                  <m:funcPr>
                                    <m:ctrlP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kumimoji="1" lang="en-US" altLang="ja-JP" b="0" i="0" smtClean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kumimoji="1" lang="ja-JP" altLang="en-US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  <m:e>
                                <m:func>
                                  <m:func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altLang="ja-JP">
                                        <a:latin typeface="Cambria Math" panose="02040503050406030204" pitchFamily="18" charset="0"/>
                                      </a:rPr>
                                      <m:t>c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ja-JP">
                                        <a:latin typeface="Cambria Math" panose="02040503050406030204" pitchFamily="18" charset="0"/>
                                      </a:rPr>
                                      <m:t>os</m:t>
                                    </m:r>
                                  </m:fName>
                                  <m:e>
                                    <m:r>
                                      <a:rPr lang="ja-JP" altLang="en-US" i="1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dirty="0"/>
              </a:p>
              <a:p>
                <a:pPr marL="0" indent="0" algn="ctr">
                  <a:buNone/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  <a:blipFill rotWithShape="0">
                <a:blip r:embed="rId2"/>
                <a:stretch>
                  <a:fillRect l="-1775" t="-2887" r="-135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7088957" y="25829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8402320" y="14528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>
            <a:off x="8033837" y="50721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9347200" y="39420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7752080" y="1825626"/>
            <a:ext cx="1300479" cy="1360885"/>
            <a:chOff x="7752080" y="1825626"/>
            <a:chExt cx="1300479" cy="1360885"/>
          </a:xfrm>
        </p:grpSpPr>
        <p:cxnSp>
          <p:nvCxnSpPr>
            <p:cNvPr id="16" name="Straight Arrow Connector 15"/>
            <p:cNvCxnSpPr/>
            <p:nvPr/>
          </p:nvCxnSpPr>
          <p:spPr>
            <a:xfrm flipV="1">
              <a:off x="8382000" y="1825626"/>
              <a:ext cx="0" cy="795026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 flipV="1">
              <a:off x="7904480" y="2117487"/>
              <a:ext cx="477521" cy="503166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endCxn id="46" idx="7"/>
            </p:cNvCxnSpPr>
            <p:nvPr/>
          </p:nvCxnSpPr>
          <p:spPr>
            <a:xfrm flipV="1">
              <a:off x="8432799" y="2050466"/>
              <a:ext cx="429309" cy="532479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8412480" y="2582944"/>
              <a:ext cx="640079" cy="1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7752080" y="1855552"/>
              <a:ext cx="1300479" cy="133095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" name="Group 28"/>
          <p:cNvGrpSpPr/>
          <p:nvPr/>
        </p:nvGrpSpPr>
        <p:grpSpPr>
          <a:xfrm rot="17028823">
            <a:off x="8639772" y="4344152"/>
            <a:ext cx="1300479" cy="1360885"/>
            <a:chOff x="7752080" y="1825626"/>
            <a:chExt cx="1300479" cy="1360885"/>
          </a:xfrm>
        </p:grpSpPr>
        <p:cxnSp>
          <p:nvCxnSpPr>
            <p:cNvPr id="40" name="Straight Arrow Connector 39"/>
            <p:cNvCxnSpPr/>
            <p:nvPr/>
          </p:nvCxnSpPr>
          <p:spPr>
            <a:xfrm flipV="1">
              <a:off x="8382000" y="1825626"/>
              <a:ext cx="0" cy="795026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H="1" flipV="1">
              <a:off x="7904480" y="2117487"/>
              <a:ext cx="477521" cy="503166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endCxn id="44" idx="7"/>
            </p:cNvCxnSpPr>
            <p:nvPr/>
          </p:nvCxnSpPr>
          <p:spPr>
            <a:xfrm flipV="1">
              <a:off x="8432799" y="2050466"/>
              <a:ext cx="429309" cy="532479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8412480" y="2582944"/>
              <a:ext cx="640079" cy="1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43"/>
            <p:cNvSpPr/>
            <p:nvPr/>
          </p:nvSpPr>
          <p:spPr>
            <a:xfrm>
              <a:off x="7752080" y="1855552"/>
              <a:ext cx="1300479" cy="133095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5" name="Down Arrow 44"/>
          <p:cNvSpPr/>
          <p:nvPr/>
        </p:nvSpPr>
        <p:spPr>
          <a:xfrm rot="19235698">
            <a:off x="8648151" y="3092240"/>
            <a:ext cx="670559" cy="4914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R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25851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Eigenvalues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 smtClean="0">
                          <a:latin typeface="Cambria Math" panose="02040503050406030204" pitchFamily="18" charset="0"/>
                        </a:rPr>
                        <m:t>𝐴</m:t>
                      </m:r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kumimoji="1"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𝐴</m:t>
                      </m:r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acc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𝐴</m:t>
                      </m:r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acc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acc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That means that when you use the linear transform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ja-JP" dirty="0"/>
                  <a:t> to transform the unit circle, the result has zero area.  Remember that the area of the output is </a:t>
                </a:r>
                <a14:m>
                  <m:oMath xmlns:m="http://schemas.openxmlformats.org/officeDocument/2006/math">
                    <m:r>
                      <a:rPr lang="ja-JP" altLang="en-US" i="1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begChr m:val="|"/>
                        <m:endChr m:val="|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</m:oMath>
                </a14:m>
                <a:r>
                  <a:rPr lang="en-US" altLang="ja-JP" dirty="0"/>
                  <a:t>.  So that means that, for any eigenvalue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dirty="0"/>
                  <a:t>, the determinant of the matrix difference is zero: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Example: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  <a:blipFill rotWithShape="0">
                <a:blip r:embed="rId2"/>
                <a:stretch>
                  <a:fillRect l="-1566" r="-93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7088957" y="25829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8402320" y="14528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7904480" y="2117487"/>
            <a:ext cx="477521" cy="50316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8382000" y="1825626"/>
            <a:ext cx="0" cy="79502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46" idx="7"/>
          </p:cNvCxnSpPr>
          <p:nvPr/>
        </p:nvCxnSpPr>
        <p:spPr>
          <a:xfrm flipV="1">
            <a:off x="8432799" y="2050466"/>
            <a:ext cx="429309" cy="53247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412480" y="2582944"/>
            <a:ext cx="64007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>
            <a:off x="8033837" y="50721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9347200" y="39420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9357361" y="5109852"/>
            <a:ext cx="635051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9162854" y="5072144"/>
            <a:ext cx="164026" cy="3770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9347200" y="5072144"/>
            <a:ext cx="30479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8862108" y="5072144"/>
            <a:ext cx="495252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/>
          <p:cNvSpPr/>
          <p:nvPr/>
        </p:nvSpPr>
        <p:spPr>
          <a:xfrm>
            <a:off x="7752080" y="1855552"/>
            <a:ext cx="1300479" cy="133095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Down Arrow 21"/>
              <p:cNvSpPr/>
              <p:nvPr/>
            </p:nvSpPr>
            <p:spPr>
              <a:xfrm rot="19235698">
                <a:off x="7923330" y="3147269"/>
                <a:ext cx="2071311" cy="491409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2" name="Down Arrow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35698">
                <a:off x="7923330" y="3147269"/>
                <a:ext cx="2071311" cy="491409"/>
              </a:xfrm>
              <a:prstGeom prst="downArrow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Oval 27"/>
          <p:cNvSpPr/>
          <p:nvPr/>
        </p:nvSpPr>
        <p:spPr>
          <a:xfrm>
            <a:off x="8743463" y="5062235"/>
            <a:ext cx="1300479" cy="8672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701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Eigenvalues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Let’s talk about that equation,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US" altLang="ja-JP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ja-JP" dirty="0"/>
                  <a:t>.  Remember how the determinant is calculated, for example if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ja-JP" dirty="0"/>
                  <a:t>, then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US" altLang="ja-JP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ja-JP" dirty="0"/>
                  <a:t> means that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0=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ja-JP" alt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altLang="ja-JP" b="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brk m:alnAt="7"/>
                      </m:rPr>
                      <a:rPr lang="en-US" altLang="ja-JP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ja-JP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𝑏</m:t>
                    </m:r>
                    <m:d>
                      <m:d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d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𝑔𝑓</m:t>
                        </m:r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𝑑h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d>
                      </m:e>
                    </m:d>
                  </m:oMath>
                </a14:m>
                <a:endParaRPr lang="en-US" altLang="ja-JP" dirty="0"/>
              </a:p>
              <a:p>
                <a:r>
                  <a:rPr lang="en-US" altLang="ja-JP" dirty="0"/>
                  <a:t>We assume that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ja-JP" dirty="0"/>
                  <a:t> are all given in the problem statement.  Only </a:t>
                </a:r>
                <a14:m>
                  <m:oMath xmlns:m="http://schemas.openxmlformats.org/officeDocument/2006/math">
                    <m:r>
                      <a:rPr lang="ja-JP" altLang="en-US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altLang="ja-JP" dirty="0"/>
                  <a:t> is unknown.  So the equation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ja-JP" dirty="0"/>
                  <a:t> is a </a:t>
                </a:r>
                <a:r>
                  <a:rPr lang="en-US" altLang="ja-JP" dirty="0" err="1"/>
                  <a:t>D’th</a:t>
                </a:r>
                <a:r>
                  <a:rPr lang="en-US" altLang="ja-JP" dirty="0"/>
                  <a:t> order polynomial in one variable.</a:t>
                </a:r>
              </a:p>
              <a:p>
                <a:r>
                  <a:rPr lang="en-US" altLang="ja-JP" dirty="0"/>
                  <a:t>The fundamental theorem of algebra says that a </a:t>
                </a:r>
                <a:r>
                  <a:rPr lang="en-US" altLang="ja-JP" dirty="0" err="1"/>
                  <a:t>D’th</a:t>
                </a:r>
                <a:r>
                  <a:rPr lang="en-US" altLang="ja-JP" dirty="0"/>
                  <a:t> order polynomial has D roots (counting repeated roots and complex roots).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  <a:blipFill>
                <a:blip r:embed="rId2"/>
                <a:stretch>
                  <a:fillRect l="-965" t="-2184" r="-2292" b="-1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7253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Eigenvalues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So a </a:t>
                </a:r>
                <a:r>
                  <a:rPr lang="en-US" altLang="ja-JP" dirty="0" err="1"/>
                  <a:t>DxD</a:t>
                </a:r>
                <a:r>
                  <a:rPr lang="en-US" altLang="ja-JP" dirty="0"/>
                  <a:t> matrix always has D eigenvalues (counting complex and repeated eigenvalues).  This is true even if the matrix has no eigenvectors!!  The eigenvalues are the D solutions of the polynomial equation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  <a:blipFill rotWithShape="0">
                <a:blip r:embed="rId2"/>
                <a:stretch>
                  <a:fillRect l="-1217" t="-198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5934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Positive Definite Matrix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kumimoji="1" lang="en-US" altLang="ja-JP" dirty="0"/>
                  <a:t>A linear transform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𝐴</m:t>
                    </m:r>
                    <m:acc>
                      <m:accPr>
                        <m:chr m:val="⃗"/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1" lang="en-US" altLang="ja-JP" dirty="0"/>
                  <a:t> is called “positive definite” (written 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≻0</m:t>
                    </m:r>
                  </m:oMath>
                </a14:m>
                <a:r>
                  <a:rPr kumimoji="1" lang="en-US" altLang="ja-JP" dirty="0"/>
                  <a:t>) if, for any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1" lang="en-US" altLang="ja-JP" dirty="0"/>
                  <a:t>,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𝐴</m:t>
                      </m:r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kumimoji="1" lang="en-US" altLang="ja-JP" dirty="0"/>
              </a:p>
              <a:p>
                <a:r>
                  <a:rPr lang="en-US" altLang="ja-JP" dirty="0"/>
                  <a:t>So, you can see that this means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altLang="ja-JP" dirty="0"/>
                  <a:t>. </a:t>
                </a:r>
              </a:p>
              <a:p>
                <a:r>
                  <a:rPr lang="en-US" altLang="ja-JP" dirty="0"/>
                  <a:t>So this means that a matrix is positive definite if and only if the output of the transform,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altLang="ja-JP" dirty="0"/>
                  <a:t>, is never rotated away from the input,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ja-JP" dirty="0"/>
                  <a:t>, by 90 degrees or more!  </a:t>
                </a:r>
                <a:r>
                  <a:rPr lang="en-US" altLang="ja-JP" dirty="0">
                    <a:sym typeface="Wingdings" panose="05000000000000000000" pitchFamily="2" charset="2"/>
                  </a:rPr>
                  <a:t> (useful geometric intuition)</a:t>
                </a:r>
                <a:endParaRPr lang="en-US" altLang="ja-JP" dirty="0"/>
              </a:p>
              <a:p>
                <a:r>
                  <a:rPr lang="en-US" altLang="ja-JP" dirty="0"/>
                  <a:t> For example, the matrix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altLang="ja-JP" dirty="0"/>
                  <a:t> is positive-definite.</a:t>
                </a:r>
              </a:p>
              <a:p>
                <a:pPr marL="0" indent="0">
                  <a:buNone/>
                </a:pPr>
                <a:endParaRPr kumimoji="1"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30417"/>
                <a:ext cx="5834197" cy="4646546"/>
              </a:xfrm>
              <a:blipFill rotWithShape="0">
                <a:blip r:embed="rId2"/>
                <a:stretch>
                  <a:fillRect l="-1566" t="-3281" r="-187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7088957" y="25829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8402320" y="14528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7904480" y="2117487"/>
            <a:ext cx="477521" cy="50316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8382000" y="1825626"/>
            <a:ext cx="0" cy="79502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46" idx="7"/>
          </p:cNvCxnSpPr>
          <p:nvPr/>
        </p:nvCxnSpPr>
        <p:spPr>
          <a:xfrm flipV="1">
            <a:off x="8432799" y="2050466"/>
            <a:ext cx="429309" cy="53247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412480" y="2582944"/>
            <a:ext cx="64007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3920" y="2418080"/>
                <a:ext cx="365760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120" y="1056640"/>
                <a:ext cx="365760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>
            <a:off x="8033837" y="5072144"/>
            <a:ext cx="2733773" cy="37708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9347200" y="3942080"/>
            <a:ext cx="10160" cy="2225040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9356921" y="4249812"/>
            <a:ext cx="439" cy="86004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9326880" y="3810000"/>
            <a:ext cx="447040" cy="129985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9377679" y="4287520"/>
            <a:ext cx="762001" cy="7846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9357360" y="5072144"/>
            <a:ext cx="640079" cy="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8800" y="4907280"/>
                <a:ext cx="36576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0320" y="3545840"/>
                <a:ext cx="365760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/>
          <p:cNvSpPr/>
          <p:nvPr/>
        </p:nvSpPr>
        <p:spPr>
          <a:xfrm>
            <a:off x="7752080" y="1855552"/>
            <a:ext cx="1300479" cy="133095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Oval 49"/>
          <p:cNvSpPr/>
          <p:nvPr/>
        </p:nvSpPr>
        <p:spPr>
          <a:xfrm rot="1475313">
            <a:off x="8895993" y="3748934"/>
            <a:ext cx="1083692" cy="25731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Down Arrow 3"/>
          <p:cNvSpPr/>
          <p:nvPr/>
        </p:nvSpPr>
        <p:spPr>
          <a:xfrm rot="19235698">
            <a:off x="8648151" y="3092240"/>
            <a:ext cx="670559" cy="4914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63340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Symmetric matrices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We’ve been working with “right eigenvectors:”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𝐴</m:t>
                      </m:r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acc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There may also be left eigenvectors, which are row vectors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</m:oMath>
                </a14:m>
                <a:r>
                  <a:rPr lang="en-US" altLang="ja-JP" dirty="0"/>
                  <a:t>, and corresponding left eigenvalues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ja-JP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sSubSup>
                        <m:sSub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If A is symmetric (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altLang="ja-JP" dirty="0"/>
                  <a:t>), then the left and right eigenvectors and eigenvalues are the same, because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  <m:sup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ja-JP" altLang="en-US" i="1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  <m:acc>
                                    <m:accPr>
                                      <m:chr m:val="⃗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b>
                                          <m: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</m:sub>
                                      </m:sSub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en-US" altLang="ja-JP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ja-JP" dirty="0"/>
                  <a:t> means that lambda and v satisfy the definition of left eigenvalue and eigenvector, as well as right.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  <a:blipFill rotWithShape="0">
                <a:blip r:embed="rId2"/>
                <a:stretch>
                  <a:fillRect l="-1217" t="-1988" r="-17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9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positive definite matrices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you can do an interesting thing if you multiply the matrix by its eigenvectors both before and after: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𝐴</m:t>
                      </m:r>
                      <m:sSub>
                        <m:sSub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d>
                        <m:d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sSubSup>
                        <m:sSub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So if a matrix is positive definite, then all of its eigenvalues are positive real numbers.  It turns out that the opposite is also true: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 algn="ctr">
                  <a:buNone/>
                </a:pPr>
                <a:r>
                  <a:rPr lang="en-US" altLang="ja-JP" dirty="0"/>
                  <a:t>A matrix is positive definite if and only if all of its eigenvalues are positive. 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  <a:blipFill rotWithShape="0">
                <a:blip r:embed="rId2"/>
                <a:stretch>
                  <a:fillRect l="-1217" t="-1988" r="-23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99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Symmetric positive definite matrices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Symmetric positive definite matrices turn out to also have one more unbelievably useful property: their eigenvectors are orthogonal.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ja-JP" dirty="0"/>
                  <a:t>  if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</m:oMath>
                </a14:m>
                <a:endParaRPr lang="en-US" altLang="ja-JP" dirty="0"/>
              </a:p>
              <a:p>
                <a:pPr marL="0" indent="0" algn="ctr">
                  <a:buNone/>
                </a:pPr>
                <a:r>
                  <a:rPr lang="en-US" altLang="ja-JP" dirty="0"/>
                  <a:t>If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altLang="ja-JP" dirty="0"/>
                  <a:t> then, by convention, we have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r>
                  <a:rPr lang="en-US" altLang="ja-JP" dirty="0"/>
                  <a:t>So suppose we create the matrix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r>
                  <a:rPr lang="en-US" altLang="ja-JP" dirty="0"/>
                  <a:t>This is an orthonormal matrix: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r>
                  <a:rPr lang="en-US" altLang="ja-JP" dirty="0"/>
                  <a:t>It turns out that, also,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altLang="ja-JP" dirty="0"/>
                  <a:t>.</a:t>
                </a:r>
              </a:p>
              <a:p>
                <a:pPr marL="0" indent="0" algn="ctr">
                  <a:buNone/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  <a:blipFill rotWithShape="0">
                <a:blip r:embed="rId2"/>
                <a:stretch>
                  <a:fillRect l="-1217" t="-198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8605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Symmetric positive definite matrices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If A is symmetric (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altLang="ja-JP" dirty="0"/>
                  <a:t>),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𝐴</m:t>
                      </m:r>
                      <m:sSub>
                        <m:sSub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d>
                        <m:d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sSubSup>
                        <m:sSub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…but also…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bSup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1, 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0, 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That means we can write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ja-JP" dirty="0"/>
                  <a:t> as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</m:e>
                      </m:nary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r>
                  <a:rPr lang="en-US" altLang="ja-JP" dirty="0"/>
                  <a:t>Because</a:t>
                </a:r>
              </a:p>
              <a:p>
                <a:pPr marL="0" indent="0" algn="ctr">
                  <a:buNone/>
                </a:pPr>
                <a:r>
                  <a:rPr lang="en-US" altLang="ja-JP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en-US" altLang="ja-JP" i="1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𝐷</m:t>
                        </m:r>
                      </m:sup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Sup>
                              <m:sSubSup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bSup>
                            <m:acc>
                              <m:accPr>
                                <m:chr m:val="⃗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Sup>
                          <m:sSub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acc>
                              <m:accPr>
                                <m:chr m:val="⃗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bSup>
                        <m:sSub>
                          <m:sSubPr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r>
                      <a:rPr lang="en-US" altLang="ja-JP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  <a:blipFill rotWithShape="0">
                <a:blip r:embed="rId2"/>
                <a:stretch>
                  <a:fillRect l="-1217" t="-198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9055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Symmetric positive definite matrices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If A is symmetric and positive definite we can write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</m:e>
                      </m:nary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endParaRPr lang="en-US" altLang="ja-JP" dirty="0"/>
              </a:p>
              <a:p>
                <a:pPr marL="0" indent="0" algn="ctr">
                  <a:buNone/>
                </a:pPr>
                <a:r>
                  <a:rPr lang="en-US" altLang="ja-JP" dirty="0"/>
                  <a:t>Equivalently</a:t>
                </a:r>
              </a:p>
              <a:p>
                <a:pPr marL="0" indent="0" algn="ctr">
                  <a:buNone/>
                </a:pPr>
                <a:endParaRPr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𝐴𝑉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l-GR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m:rPr>
                          <m:sty m:val="p"/>
                        </m:rPr>
                        <a:rPr lang="el-GR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sSup>
                        <m:sSupPr>
                          <m:ctrlPr>
                            <a:rPr lang="el-GR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m:rPr>
                          <m:sty m:val="p"/>
                        </m:rPr>
                        <a:rPr lang="el-GR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</m:oMath>
                  </m:oMathPara>
                </a14:m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  <a:blipFill rotWithShape="0">
                <a:blip r:embed="rId2"/>
                <a:stretch>
                  <a:fillRect l="-1217" t="-198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0092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Covariance matrices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Suppose we have a dataset containing N independent sample vectors,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ja-JP" dirty="0"/>
                  <a:t>.  The true mean is approximately given by the sample mean,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ja-JP" alt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r>
                  <a:rPr lang="en-US" altLang="ja-JP" dirty="0"/>
                  <a:t>Similarly, the true covariance matrix is approximately given by the sample covariance matrix,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ja-JP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ja-JP" alt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ja-JP" alt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  <a:blipFill rotWithShape="0">
                <a:blip r:embed="rId2"/>
                <a:stretch>
                  <a:fillRect l="-1217" t="-198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4407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Covariance matrices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Define the “sum-of-squares matrix” to be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ja-JP" alt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So that the sample covariance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l-GR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.  Suppose that we define the centered data matrix to be the following </a:t>
                </a:r>
                <a:r>
                  <a:rPr lang="en-US" altLang="ja-JP" dirty="0" err="1"/>
                  <a:t>DxN</a:t>
                </a:r>
                <a:r>
                  <a:rPr lang="en-US" altLang="ja-JP" dirty="0"/>
                  <a:t> matrix: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Then the sum-of-squares matrix is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̃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sSup>
                        <m:s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̃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ja-JP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…,</m:t>
                          </m:r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acc>
                                              <m:accPr>
                                                <m:chr m:val="⃗"/>
                                                <m:ctrlPr>
                                                  <a:rPr lang="en-US" altLang="ja-JP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n-US" altLang="ja-JP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</m:acc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ja-JP" altLang="en-US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acc>
                                              <m:accPr>
                                                <m:chr m:val="⃗"/>
                                                <m:ctrlPr>
                                                  <a:rPr lang="en-US" altLang="ja-JP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n-US" altLang="ja-JP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</m:acc>
                                          </m:e>
                                          <m:sub>
                                            <m:r>
                                              <a:rPr lang="en-US" altLang="ja-JP" b="0" i="1" smtClean="0">
                                                <a:latin typeface="Cambria Math" panose="02040503050406030204" pitchFamily="18" charset="0"/>
                                              </a:rPr>
                                              <m:t>𝑁</m:t>
                                            </m:r>
                                          </m:sub>
                                        </m:s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ja-JP" altLang="en-US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  <a:blipFill rotWithShape="0">
                <a:blip r:embed="rId2"/>
                <a:stretch>
                  <a:fillRect l="-1217" t="-1988" r="-92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466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Covariance matrices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Well, a sum-of-squares matrix is obviously symmetric.  It’s also almost always positive definite: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𝑆</m:t>
                      </m:r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ja-JP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…,</m:t>
                          </m:r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acc>
                                              <m:accPr>
                                                <m:chr m:val="⃗"/>
                                                <m:ctrlPr>
                                                  <a:rPr lang="en-US" altLang="ja-JP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n-US" altLang="ja-JP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</m:acc>
                                          </m:e>
                                          <m:sub>
                                            <m: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ja-JP" altLang="en-US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acc>
                                  <m:accPr>
                                    <m:chr m:val="⃗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acc>
                                              <m:accPr>
                                                <m:chr m:val="⃗"/>
                                                <m:ctrlPr>
                                                  <a:rPr lang="en-US" altLang="ja-JP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n-US" altLang="ja-JP" i="1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</m:acc>
                                          </m:e>
                                          <m:sub>
                                            <m:r>
                                              <a:rPr lang="en-US" altLang="ja-JP" b="0" i="1" smtClean="0">
                                                <a:latin typeface="Cambria Math" panose="02040503050406030204" pitchFamily="18" charset="0"/>
                                              </a:rPr>
                                              <m:t>𝑁</m:t>
                                            </m:r>
                                          </m:sub>
                                        </m:s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ja-JP" altLang="en-US" i="1">
                                                <a:latin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acc>
                                  <m:accPr>
                                    <m:chr m:val="⃗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r>
                  <a:rPr lang="en-US" altLang="ja-JP" dirty="0"/>
                  <a:t>That quantity is positive unless the new vector,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ja-JP" dirty="0"/>
                  <a:t>, is orthogonal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ja-JP" dirty="0"/>
                  <a:t> for every vector in the training database.  As long as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ja-JP" dirty="0"/>
                  <a:t>, that’s really, really unlikely.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  <a:blipFill rotWithShape="0">
                <a:blip r:embed="rId2"/>
                <a:stretch>
                  <a:fillRect l="-1217" t="-198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1613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Covariance matrices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So a sum-of-squares matrix can be written as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</m:e>
                      </m:nary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And the covariance can be written as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ja-JP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altLang="ja-JP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</m:e>
                      </m:nary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l-GR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  <a:blipFill rotWithShape="0">
                <a:blip r:embed="rId2"/>
                <a:stretch>
                  <a:fillRect l="-1217" t="-198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90842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Principal components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Suppose that </a:t>
                </a:r>
                <a:endParaRPr lang="en-US" altLang="ja-JP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ja-JP" dirty="0"/>
                  <a:t>  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are the eigenvalue and eigenvector matrices of S, respectively.  Define the principal components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ja-JP" dirty="0"/>
                  <a:t> to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𝑑𝑛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ja-JP" dirty="0"/>
                  <a:t>, or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  <m:t>𝑣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⃗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ja-JP" altLang="en-US" i="1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  <m:t>𝑣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⃗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ja-JP" altLang="en-US" i="1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  <a:blipFill rotWithShape="0">
                <a:blip r:embed="rId2"/>
                <a:stretch>
                  <a:fillRect l="-1217" t="-198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8657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Principal components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Suppose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US" altLang="ja-JP" dirty="0"/>
                  <a:t> and V are the eigenvalue and eigenvector matrices of S, respectively.  Define the principal components to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ja-JP" dirty="0"/>
                  <a:t>.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Then the principal components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𝑑𝑛</m:t>
                        </m:r>
                      </m:sub>
                    </m:sSub>
                  </m:oMath>
                </a14:m>
                <a:r>
                  <a:rPr lang="en-US" altLang="ja-JP" dirty="0"/>
                  <a:t> are not correlated with each other, and the variance of each one is given by the corresponding eigenvalue of S.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nary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…</m:t>
                                    </m:r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altLang="ja-JP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endParaRPr lang="en-US" altLang="ja-JP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ja-JP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ja-JP" alt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</m:oMath>
                  </m:oMathPara>
                </a14:m>
                <a:endParaRPr lang="en-US" altLang="ja-JP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:endParaRPr lang="en-US" altLang="ja-JP" b="0" i="1" dirty="0">
                  <a:latin typeface="Cambria Math" panose="02040503050406030204" pitchFamily="18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𝑆𝑉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ja-JP" alt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ja-JP" alt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  <a:blipFill>
                <a:blip r:embed="rId2"/>
                <a:stretch>
                  <a:fillRect l="-965" t="-2913" b="-9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4118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err="1"/>
              <a:t>Mahalanobis</a:t>
            </a:r>
            <a:r>
              <a:rPr kumimoji="1" lang="en-US" altLang="ja-JP" dirty="0"/>
              <a:t> Distance Review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1352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Mahalanobis</a:t>
            </a:r>
            <a:r>
              <a:rPr kumimoji="1" lang="en-US" altLang="ja-JP" dirty="0"/>
              <a:t> form of the multivariate Gaussian, dependent dimensions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If the dimensions are dependent, and jointly Gaussian, then we can still write the multivariate Gaussian as</a:t>
                </a:r>
              </a:p>
              <a:p>
                <a:pPr marL="0" indent="0">
                  <a:buNone/>
                </a:pPr>
                <a:endParaRPr kumimoji="1" lang="en-US" altLang="ja-JP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sub>
                      </m:sSub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ja-JP" altLang="en-US" i="1" smtClean="0">
                          <a:latin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p>
                          </m:sSup>
                        </m:den>
                      </m:f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altLang="ja-JP" dirty="0" smtClean="0"/>
                                <m:t> </m:t>
                              </m:r>
                              <m:d>
                                <m:dPr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ja-JP" alt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ja-JP" alt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ja-JP" altLang="en-US" i="1" dirty="0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sSup>
                            <m:sSupPr>
                              <m:ctrlPr>
                                <a:rPr lang="el-GR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</m:sup>
                      </m:sSup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We call this the </a:t>
                </a:r>
                <a:r>
                  <a:rPr lang="en-US" altLang="ja-JP" dirty="0" err="1"/>
                  <a:t>Mahalanobis</a:t>
                </a:r>
                <a:r>
                  <a:rPr lang="en-US" altLang="ja-JP" dirty="0"/>
                  <a:t> form because the exponent is the squared </a:t>
                </a:r>
                <a:r>
                  <a:rPr lang="en-US" altLang="ja-JP" dirty="0" err="1"/>
                  <a:t>Mahalanobis</a:t>
                </a:r>
                <a:r>
                  <a:rPr lang="en-US" altLang="ja-JP" dirty="0"/>
                  <a:t> distance (with weight matrix</a:t>
                </a:r>
                <a:r>
                  <a:rPr lang="el-GR" altLang="ja-JP" b="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ja-JP" dirty="0"/>
                  <a:t>) between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ja-JP" altLang="en-US" dirty="0"/>
                  <a:t> </a:t>
                </a:r>
                <a:r>
                  <a:rPr lang="en-US" altLang="ja-JP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ja-JP" altLang="en-US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</m:oMath>
                </a14:m>
                <a:r>
                  <a:rPr lang="en-US" altLang="ja-JP" dirty="0"/>
                  <a:t>: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altLang="ja-JP" dirty="0" smtClean="0"/>
                            <m:t> </m:t>
                          </m:r>
                          <m:sSubSup>
                            <m:sSubSup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sub>
                            <m:sup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 dirty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ja-JP" altLang="en-US" dirty="0"/>
              </a:p>
              <a:p>
                <a:pPr marL="0" indent="0" algn="ctr">
                  <a:buNone/>
                </a:pPr>
                <a:endParaRPr kumimoji="1"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3081" r="-185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18741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Example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Suppose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1" lang="en-US" altLang="ja-JP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1" lang="en-US" altLang="ja-JP" dirty="0"/>
                  <a:t> are linearly correlated Gaussians with means 1 and -1, respectively, and with variances 1 and 4, and covariance 1.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kumimoji="1" lang="en-US" altLang="ja-JP" dirty="0"/>
                  <a:t> 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Remember the definitions of variance and covariance: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ja-JP" altLang="en-US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kumimoji="1" lang="en-US" altLang="ja-JP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i="1" dirty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ja-JP" altLang="en-US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en-US" altLang="ja-JP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ja-JP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ja-JP" alt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kumimoji="1" lang="en-US" altLang="ja-JP" dirty="0"/>
              </a:p>
              <a:p>
                <a:pPr marL="0" indent="0">
                  <a:buNone/>
                </a:pPr>
                <a:r>
                  <a:rPr kumimoji="1" lang="en-US" altLang="ja-JP" dirty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3081" r="-40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7432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Example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>
                    <a:latin typeface="Cambria Math" panose="02040503050406030204" pitchFamily="18" charset="0"/>
                  </a:rPr>
                  <a:t>The contour lines of this Gaussian are the lines of constant </a:t>
                </a:r>
                <a:r>
                  <a:rPr lang="en-US" altLang="ja-JP" dirty="0" err="1">
                    <a:latin typeface="Cambria Math" panose="02040503050406030204" pitchFamily="18" charset="0"/>
                  </a:rPr>
                  <a:t>Mahalanobis</a:t>
                </a:r>
                <a:r>
                  <a:rPr lang="en-US" altLang="ja-JP" dirty="0">
                    <a:latin typeface="Cambria Math" panose="02040503050406030204" pitchFamily="18" charset="0"/>
                  </a:rPr>
                  <a:t> distance between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ja-JP" dirty="0">
                    <a:latin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ja-JP" altLang="en-US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</m:acc>
                  </m:oMath>
                </a14:m>
                <a:r>
                  <a:rPr lang="en-US" altLang="ja-JP" dirty="0">
                    <a:latin typeface="Cambria Math" panose="02040503050406030204" pitchFamily="18" charset="0"/>
                  </a:rPr>
                  <a:t>.  For example, to plot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sub>
                    </m:sSub>
                    <m:d>
                      <m:d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ja-JP" alt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⃗"/>
                            <m:ctrlPr>
                              <a:rPr lang="ja-JP" alt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ja-JP" altLang="en-US" i="1" dirty="0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</m:d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altLang="ja-JP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sub>
                    </m:sSub>
                    <m:d>
                      <m:d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ja-JP" alt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⃗"/>
                            <m:ctrlPr>
                              <a:rPr lang="ja-JP" alt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ja-JP" altLang="en-US" i="1" dirty="0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</m:d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altLang="ja-JP" dirty="0"/>
                  <a:t> ellipses, we find the solutions of</a:t>
                </a:r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Sup>
                            <m:sSubSup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sub>
                            <m:sup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 dirty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and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4=</m:t>
                          </m:r>
                          <m:sSubSup>
                            <m:sSubSup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sub>
                            <m:sup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 dirty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altLang="ja-JP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768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Example</a:t>
            </a:r>
            <a:endParaRPr kumimoji="1" lang="ja-JP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238" y="1387629"/>
            <a:ext cx="7440029" cy="5289395"/>
          </a:xfrm>
        </p:spPr>
      </p:pic>
    </p:spTree>
    <p:extLst>
      <p:ext uri="{BB962C8B-B14F-4D97-AF65-F5344CB8AC3E}">
        <p14:creationId xmlns:p14="http://schemas.microsoft.com/office/powerpoint/2010/main" val="16322782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PCA = Eigenvectors of the Covariance Matrix</a:t>
            </a:r>
            <a:endParaRPr kumimoji="1" lang="ja-JP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63896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Symmetric positive definite matrices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altLang="ja-JP" dirty="0"/>
                  <a:t> is symmetric and positive semi-definite we can write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r>
                  <a:rPr lang="en-US" altLang="ja-JP" dirty="0"/>
                  <a:t>and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r>
                  <a:rPr lang="en-US" altLang="ja-JP" dirty="0"/>
                  <a:t>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</m:oMath>
                </a14:m>
                <a:r>
                  <a:rPr lang="en-US" altLang="ja-JP" dirty="0"/>
                  <a:t> is a diagonal matrix of the eigenvalues, and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altLang="ja-JP" dirty="0"/>
                  <a:t> is an orthonormal matrix of the eigenvectors.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  <a:blipFill rotWithShape="0">
                <a:blip r:embed="rId2"/>
                <a:stretch>
                  <a:fillRect l="-1217" t="-198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61869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919791" cy="1325563"/>
          </a:xfrm>
        </p:spPr>
        <p:txBody>
          <a:bodyPr/>
          <a:lstStyle/>
          <a:p>
            <a:r>
              <a:rPr kumimoji="1" lang="en-US" altLang="ja-JP" dirty="0"/>
              <a:t>Inverse of a positive definite matrix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 inverse of a positive definite matrix is:</a:t>
                </a:r>
                <a:endParaRPr lang="en-US" altLang="ja-JP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altLang="ja-JP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ja-JP" dirty="0"/>
                  <a:t>Proof: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Λ</m:t>
                      </m:r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altLang="ja-JP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ja-JP" dirty="0">
                    <a:ea typeface="Cambria Math" panose="02040503050406030204" pitchFamily="18" charset="0"/>
                  </a:rPr>
                  <a:t>w</a:t>
                </a:r>
                <a:r>
                  <a:rPr lang="en-US" altLang="ja-JP" b="0" dirty="0">
                    <a:ea typeface="Cambria Math" panose="02040503050406030204" pitchFamily="18" charset="0"/>
                  </a:rPr>
                  <a:t>here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ja-JP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ja-JP" altLang="en-US" i="1" smtClean="0"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dirty="0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ja-JP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ja-JP" altLang="en-US" i="1" smtClean="0"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dirty="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ja-JP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ja-JP" altLang="en-US" i="1" smtClean="0">
                                            <a:latin typeface="Cambria Math" panose="02040503050406030204" pitchFamily="18" charset="0"/>
                                          </a:rPr>
                                          <m:t>𝜆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dirty="0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23446"/>
                <a:ext cx="10515600" cy="5213023"/>
              </a:xfrm>
              <a:blipFill rotWithShape="0">
                <a:blip r:embed="rId2"/>
                <a:stretch>
                  <a:fillRect l="-1217" t="-210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76947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Mahalanobis</a:t>
            </a:r>
            <a:r>
              <a:rPr lang="en-US" altLang="ja-JP" dirty="0"/>
              <a:t> distance again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altLang="ja-JP" dirty="0">
                    <a:latin typeface="Cambria Math" panose="02040503050406030204" pitchFamily="18" charset="0"/>
                  </a:rPr>
                  <a:t>Remember that</a:t>
                </a:r>
                <a:endParaRPr lang="en-US" altLang="ja-JP" dirty="0"/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sub>
                            <m:sup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 dirty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But we can write this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Σ</m:t>
                              </m:r>
                            </m:sub>
                            <m:sup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lang="ja-JP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ja-JP" altLang="en-US" i="1" dirty="0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 dirty="0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acc>
                        <m:accPr>
                          <m:chr m:val="⃗"/>
                          <m:ctrlPr>
                            <a:rPr lang="ja-JP" alt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Where 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altLang="ja-JP" dirty="0"/>
                  <a:t> is defined to be the principal components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ja-JP" dirty="0"/>
                  <a:t>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ja-JP" b="0" i="1" smtClean="0"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altLang="ja-JP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⃗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ja-JP" altLang="en-US" i="1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⃗"/>
                                            <m:ctrlPr>
                                              <a:rPr lang="en-US" altLang="ja-JP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altLang="ja-JP" b="0" i="1" smtClean="0">
                                                <a:latin typeface="Cambria Math" panose="02040503050406030204" pitchFamily="18" charset="0"/>
                                              </a:rPr>
                                              <m:t>𝑢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sub>
                                    </m:sSub>
                                  </m:e>
                                  <m:sup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altLang="ja-JP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⃗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ja-JP" altLang="en-US" i="1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7" t="-35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56872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Facts about ellipses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10860157" cy="4942923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altLang="ja-JP" dirty="0"/>
                  <a:t>The formula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1=</m:t>
                      </m:r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⃗"/>
                              <m:ctrlP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acc>
                        <m:accPr>
                          <m:chr m:val="⃗"/>
                          <m:ctrlPr>
                            <a:rPr lang="ja-JP" alt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altLang="ja-JP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altLang="ja-JP" dirty="0"/>
                  <a:t>… or equivalently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ja-JP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+…+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ja-JP" b="0" dirty="0"/>
              </a:p>
              <a:p>
                <a:pPr marL="0" indent="0">
                  <a:buNone/>
                </a:pPr>
                <a:r>
                  <a:rPr kumimoji="1" lang="en-US" altLang="ja-JP" dirty="0"/>
                  <a:t>… is the formula for an ellipsoid.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ja-JP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altLang="ja-JP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ja-JP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≥…</m:t>
                    </m:r>
                    <m:sSub>
                      <m:sSubPr>
                        <m:ctrlPr>
                          <a:rPr lang="en-US" altLang="ja-JP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en-US" altLang="ja-JP" dirty="0"/>
                  <a:t> then the biggest main axis of the ellipse is the direction in which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ja-JP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altLang="ja-JP" dirty="0"/>
                  <a:t> and all of the other principal components 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ja-JP" dirty="0"/>
                  <a:t>.  This happens when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ja-JP" alt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ja-JP" alt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ja-JP" altLang="en-US" i="1" dirty="0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 </m:t>
                    </m:r>
                    <m:sSub>
                      <m:sSub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ja-JP" dirty="0"/>
                  <a:t>, because in that case: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  <m:r>
                        <a:rPr lang="en-US" altLang="ja-JP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altLang="ja-JP" b="0" i="1" dirty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altLang="ja-JP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ja-JP" alt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</m:d>
                      <m:r>
                        <a:rPr lang="en-US" altLang="ja-JP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dirty="0" smtClean="0">
                          <a:latin typeface="Cambria Math" panose="02040503050406030204" pitchFamily="18" charset="0"/>
                        </a:rPr>
                        <m:t>0,  </m:t>
                      </m:r>
                      <m:r>
                        <a:rPr lang="en-US" altLang="ja-JP" b="0" i="1" dirty="0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altLang="ja-JP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≠1</m:t>
                      </m:r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10860157" cy="4942923"/>
              </a:xfrm>
              <a:blipFill rotWithShape="0">
                <a:blip r:embed="rId2"/>
                <a:stretch>
                  <a:fillRect l="-954" t="-246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58671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Example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Suppose that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We get the eigenvalues from the determinant equation: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ja-JP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ja-JP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</m:d>
                    <m:d>
                      <m:dPr>
                        <m:ctrlP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4−</m:t>
                        </m:r>
                        <m:r>
                          <a:rPr lang="ja-JP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</m:d>
                    <m:r>
                      <a:rPr lang="en-US" altLang="ja-JP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−1=</m:t>
                    </m:r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−5</m:t>
                    </m:r>
                    <m:r>
                      <a:rPr lang="ja-JP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US" altLang="ja-JP" dirty="0"/>
                  <a:t> which equals zero for </a:t>
                </a:r>
                <a14:m>
                  <m:oMath xmlns:m="http://schemas.openxmlformats.org/officeDocument/2006/math">
                    <m:r>
                      <a:rPr lang="ja-JP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5±</m:t>
                        </m:r>
                        <m:rad>
                          <m:radPr>
                            <m:degHide m:val="on"/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13</m:t>
                            </m:r>
                          </m:e>
                        </m:rad>
                      </m:num>
                      <m:den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altLang="ja-JP" dirty="0"/>
                  <a:t>.</a:t>
                </a:r>
              </a:p>
              <a:p>
                <a:pPr marL="0" indent="0">
                  <a:buNone/>
                </a:pPr>
                <a:r>
                  <a:rPr lang="en-US" altLang="ja-JP" dirty="0"/>
                  <a:t>We get the eigenvectors by solving  </a:t>
                </a:r>
                <a14:m>
                  <m:oMath xmlns:m="http://schemas.openxmlformats.org/officeDocument/2006/math">
                    <m:r>
                      <a:rPr lang="ja-JP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acc>
                      <m:accPr>
                        <m:chr m:val="⃗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acc>
                      <m:accPr>
                        <m:chr m:val="⃗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altLang="ja-JP" dirty="0"/>
                  <a:t>, which gives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acc>
                        <m:accPr>
                          <m:chr m:val="⃗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Where the constant of proportionality is whatever’s necessary to make vectors unit-length; we don’t really care what it is.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801" b="-23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19728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293" y="934279"/>
            <a:ext cx="7002707" cy="497848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Example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221977" y="1557268"/>
                <a:ext cx="5181600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ja-JP" dirty="0"/>
                  <a:t>So the principal axes of the ellipse are in the directions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altLang="ja-JP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altLang="ja-JP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acc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ja-JP" dirty="0"/>
              </a:p>
              <a:p>
                <a:pPr marL="0" indent="0">
                  <a:buNone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21977" y="1557268"/>
                <a:ext cx="5181600" cy="4351338"/>
              </a:xfrm>
              <a:blipFill rotWithShape="0">
                <a:blip r:embed="rId3"/>
                <a:stretch>
                  <a:fillRect l="-2353" t="-2241" r="-2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9024730" y="1848678"/>
            <a:ext cx="427383" cy="17890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9024730" y="3637722"/>
            <a:ext cx="729940" cy="1579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7479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293" y="934279"/>
            <a:ext cx="7002707" cy="497848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Example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221977" y="1557268"/>
                <a:ext cx="5181600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kumimoji="1" lang="en-US" altLang="ja-JP" dirty="0"/>
                  <a:t>In fact, another way to write this ellipse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altLang="ja-JP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altLang="ja-JP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𝑢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altLang="ja-JP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⃗"/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ja-JP" altLang="en-US" i="1">
                                              <a:latin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ja-JP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altLang="ja-JP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altLang="ja-JP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𝑢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altLang="ja-JP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⃗"/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ja-JP" altLang="en-US" i="1">
                                              <a:latin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21977" y="1557268"/>
                <a:ext cx="5181600" cy="4351338"/>
              </a:xfrm>
              <a:blipFill rotWithShape="0">
                <a:blip r:embed="rId3"/>
                <a:stretch>
                  <a:fillRect l="-2353" t="-22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9024730" y="1848678"/>
            <a:ext cx="427383" cy="17890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9024730" y="3637722"/>
            <a:ext cx="729940" cy="1579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18773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293" y="934279"/>
            <a:ext cx="7002707" cy="497848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Example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221977" y="1557267"/>
                <a:ext cx="5181600" cy="5218917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kumimoji="1" lang="en-US" altLang="ja-JP" dirty="0"/>
                  <a:t>In fact, it’s useful to talk about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kumimoji="1" lang="en-US" altLang="ja-JP" dirty="0"/>
                  <a:t> in this way:</a:t>
                </a:r>
              </a:p>
              <a:p>
                <a:r>
                  <a:rPr lang="en-US" altLang="ja-JP" dirty="0"/>
                  <a:t>The first principal component,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1" lang="en-US" altLang="ja-JP" dirty="0"/>
                  <a:t>, is the part of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</m:d>
                  </m:oMath>
                </a14:m>
                <a:r>
                  <a:rPr kumimoji="1" lang="en-US" altLang="ja-JP" dirty="0"/>
                  <a:t> that’s in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1" lang="en-US" altLang="ja-JP" dirty="0"/>
                  <a:t> direction.  It has a variance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1" lang="en-US" altLang="ja-JP" dirty="0"/>
                  <a:t>.</a:t>
                </a:r>
              </a:p>
              <a:p>
                <a:r>
                  <a:rPr lang="en-US" altLang="ja-JP" dirty="0"/>
                  <a:t>The second principal component,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ja-JP" dirty="0"/>
                  <a:t>, is the part of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ja-JP" dirty="0"/>
                  <a:t> that’s in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ja-JP" dirty="0"/>
                  <a:t> direction.  It has a variance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ja-JP" dirty="0"/>
                  <a:t>.</a:t>
                </a:r>
              </a:p>
              <a:p>
                <a:r>
                  <a:rPr lang="en-US" altLang="ja-JP" dirty="0"/>
                  <a:t>The principal components are uncorrelated with each other.</a:t>
                </a:r>
              </a:p>
              <a:p>
                <a:r>
                  <a:rPr lang="en-US" altLang="ja-JP" dirty="0"/>
                  <a:t>If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ja-JP" dirty="0"/>
                  <a:t> is Gaussian,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ja-JP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ja-JP" dirty="0"/>
                  <a:t> are independent Gaussian random variables.</a:t>
                </a:r>
              </a:p>
              <a:p>
                <a:endParaRPr kumimoji="1" lang="en-US" altLang="ja-JP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21977" y="1557267"/>
                <a:ext cx="5181600" cy="5218917"/>
              </a:xfrm>
              <a:blipFill rotWithShape="0">
                <a:blip r:embed="rId3"/>
                <a:stretch>
                  <a:fillRect l="-2118" t="-2334" r="-376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V="1">
            <a:off x="9024730" y="1848678"/>
            <a:ext cx="427383" cy="17890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9024730" y="3637722"/>
            <a:ext cx="729940" cy="1579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999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Summary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Principal component directions are the eigenvectors of the covariance matrix (or of the sum-of-squares matrix – same directions, because they are just scaled by N)</a:t>
            </a:r>
          </a:p>
          <a:p>
            <a:r>
              <a:rPr lang="en-US" altLang="ja-JP" dirty="0"/>
              <a:t>Principal components are the projections of each training example onto the principal component directions</a:t>
            </a:r>
          </a:p>
          <a:p>
            <a:r>
              <a:rPr kumimoji="1" lang="en-US" altLang="ja-JP" dirty="0"/>
              <a:t>Principal components are uncorrelated with each other: the covariance is zero</a:t>
            </a:r>
          </a:p>
          <a:p>
            <a:r>
              <a:rPr lang="en-US" altLang="ja-JP" dirty="0"/>
              <a:t>The variance of each principal component is the corresponding eigenvalue of the covariance matrix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379586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Implications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ja-JP" dirty="0"/>
                  <a:t>The total energy in the signal, 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⃗"/>
                                    <m:ctrlP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1" lang="ja-JP" alt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</m:acc>
                              </m:e>
                            </m:d>
                          </m:e>
                          <m:sub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r>
                  <a:rPr kumimoji="1" lang="en-US" altLang="ja-JP" dirty="0"/>
                  <a:t>, is equal to the sum of the eigenvalues.</a:t>
                </a:r>
              </a:p>
              <a:p>
                <a:r>
                  <a:rPr lang="en-US" altLang="ja-JP" dirty="0"/>
                  <a:t>If you want to keep only a small number of dimensions, but keep most of the energy, you can do it by keeping the principal components with the highest corresponding eigenvalues.</a:t>
                </a:r>
                <a:r>
                  <a:rPr kumimoji="1" lang="en-US" altLang="ja-JP" dirty="0"/>
                  <a:t> 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101" r="-14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5436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2226</Words>
  <Application>Microsoft Macintosh PowerPoint</Application>
  <PresentationFormat>Widescreen</PresentationFormat>
  <Paragraphs>271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ＭＳ Ｐゴシック</vt:lpstr>
      <vt:lpstr>Arial</vt:lpstr>
      <vt:lpstr>Calibri</vt:lpstr>
      <vt:lpstr>Calibri Light</vt:lpstr>
      <vt:lpstr>Cambria Math</vt:lpstr>
      <vt:lpstr>Wingdings</vt:lpstr>
      <vt:lpstr>Office Theme</vt:lpstr>
      <vt:lpstr>ECE 417 Lecture 10: Eigenvectors</vt:lpstr>
      <vt:lpstr>Content</vt:lpstr>
      <vt:lpstr>Linear Transforms</vt:lpstr>
      <vt:lpstr>Linear Transforms</vt:lpstr>
      <vt:lpstr>Linear Transforms</vt:lpstr>
      <vt:lpstr>Eigenvectors</vt:lpstr>
      <vt:lpstr>Eigenvectors</vt:lpstr>
      <vt:lpstr>Eigenvectors</vt:lpstr>
      <vt:lpstr>Eigenvalues</vt:lpstr>
      <vt:lpstr>Eigenvalues</vt:lpstr>
      <vt:lpstr>Eigenvalues</vt:lpstr>
      <vt:lpstr>Positive Definite Matrix</vt:lpstr>
      <vt:lpstr>Symmetric matrices</vt:lpstr>
      <vt:lpstr>positive definite matrices</vt:lpstr>
      <vt:lpstr>Symmetric positive definite matrices</vt:lpstr>
      <vt:lpstr>Symmetric positive definite matrices</vt:lpstr>
      <vt:lpstr>Symmetric positive definite matrices</vt:lpstr>
      <vt:lpstr>Covariance matrices</vt:lpstr>
      <vt:lpstr>Covariance matrices</vt:lpstr>
      <vt:lpstr>Covariance matrices</vt:lpstr>
      <vt:lpstr>Covariance matrices</vt:lpstr>
      <vt:lpstr>Principal components</vt:lpstr>
      <vt:lpstr>Principal components</vt:lpstr>
      <vt:lpstr>Mahalanobis Distance Review</vt:lpstr>
      <vt:lpstr>Mahalanobis form of the multivariate Gaussian, dependent dimensions</vt:lpstr>
      <vt:lpstr>Example</vt:lpstr>
      <vt:lpstr>Example</vt:lpstr>
      <vt:lpstr>Example</vt:lpstr>
      <vt:lpstr>PCA = Eigenvectors of the Covariance Matrix</vt:lpstr>
      <vt:lpstr>Symmetric positive definite matrices</vt:lpstr>
      <vt:lpstr>Inverse of a positive definite matrix</vt:lpstr>
      <vt:lpstr>Mahalanobis distance again</vt:lpstr>
      <vt:lpstr>Facts about ellipses</vt:lpstr>
      <vt:lpstr>Example</vt:lpstr>
      <vt:lpstr>Example</vt:lpstr>
      <vt:lpstr>Example</vt:lpstr>
      <vt:lpstr>Example</vt:lpstr>
      <vt:lpstr>Summary</vt:lpstr>
      <vt:lpstr>Implications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417 Lecture 5: Eigenvectors</dc:title>
  <dc:creator>Mark Hasegawa-Johnson</dc:creator>
  <cp:lastModifiedBy>Hasegawa-Johnson, Mark Allan</cp:lastModifiedBy>
  <cp:revision>56</cp:revision>
  <cp:lastPrinted>2018-09-27T00:14:35Z</cp:lastPrinted>
  <dcterms:created xsi:type="dcterms:W3CDTF">2017-09-11T18:47:07Z</dcterms:created>
  <dcterms:modified xsi:type="dcterms:W3CDTF">2018-09-27T00:14:56Z</dcterms:modified>
</cp:coreProperties>
</file>