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64" r:id="rId7"/>
    <p:sldId id="263" r:id="rId8"/>
    <p:sldId id="267" r:id="rId9"/>
    <p:sldId id="292" r:id="rId10"/>
    <p:sldId id="268" r:id="rId11"/>
    <p:sldId id="269" r:id="rId12"/>
    <p:sldId id="293" r:id="rId13"/>
    <p:sldId id="270" r:id="rId14"/>
    <p:sldId id="271" r:id="rId15"/>
    <p:sldId id="272" r:id="rId16"/>
    <p:sldId id="294" r:id="rId17"/>
    <p:sldId id="276" r:id="rId18"/>
    <p:sldId id="266" r:id="rId19"/>
    <p:sldId id="277" r:id="rId20"/>
    <p:sldId id="278" r:id="rId21"/>
    <p:sldId id="295" r:id="rId22"/>
    <p:sldId id="280" r:id="rId23"/>
    <p:sldId id="265" r:id="rId24"/>
    <p:sldId id="281" r:id="rId25"/>
    <p:sldId id="282" r:id="rId26"/>
    <p:sldId id="283" r:id="rId27"/>
    <p:sldId id="284" r:id="rId28"/>
    <p:sldId id="285" r:id="rId29"/>
    <p:sldId id="291" r:id="rId30"/>
    <p:sldId id="296" r:id="rId31"/>
    <p:sldId id="286" r:id="rId32"/>
    <p:sldId id="287" r:id="rId33"/>
    <p:sldId id="288" r:id="rId34"/>
    <p:sldId id="289" r:id="rId35"/>
    <p:sldId id="290" r:id="rId36"/>
    <p:sldId id="297" r:id="rId37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088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224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en-US" altLang="ja-JP"/>
              <a:t>Click to edit Master subtitle style</a:t>
            </a:r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C13FC-0374-4FEF-AEB3-7D2137AAF970}" type="datetimeFigureOut">
              <a:rPr kumimoji="1" lang="ja-JP" altLang="en-US" smtClean="0"/>
              <a:t>2018/9/24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F84BF-7C99-468B-82B3-99F3AF9582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5650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C13FC-0374-4FEF-AEB3-7D2137AAF970}" type="datetimeFigureOut">
              <a:rPr kumimoji="1" lang="ja-JP" altLang="en-US" smtClean="0"/>
              <a:t>2018/9/24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F84BF-7C99-468B-82B3-99F3AF9582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2384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C13FC-0374-4FEF-AEB3-7D2137AAF970}" type="datetimeFigureOut">
              <a:rPr kumimoji="1" lang="ja-JP" altLang="en-US" smtClean="0"/>
              <a:t>2018/9/24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F84BF-7C99-468B-82B3-99F3AF9582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8159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C13FC-0374-4FEF-AEB3-7D2137AAF970}" type="datetimeFigureOut">
              <a:rPr kumimoji="1" lang="ja-JP" altLang="en-US" smtClean="0"/>
              <a:t>2018/9/24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F84BF-7C99-468B-82B3-99F3AF9582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1155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C13FC-0374-4FEF-AEB3-7D2137AAF970}" type="datetimeFigureOut">
              <a:rPr kumimoji="1" lang="ja-JP" altLang="en-US" smtClean="0"/>
              <a:t>2018/9/24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F84BF-7C99-468B-82B3-99F3AF9582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149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C13FC-0374-4FEF-AEB3-7D2137AAF970}" type="datetimeFigureOut">
              <a:rPr kumimoji="1" lang="ja-JP" altLang="en-US" smtClean="0"/>
              <a:t>2018/9/24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F84BF-7C99-468B-82B3-99F3AF9582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9705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C13FC-0374-4FEF-AEB3-7D2137AAF970}" type="datetimeFigureOut">
              <a:rPr kumimoji="1" lang="ja-JP" altLang="en-US" smtClean="0"/>
              <a:t>2018/9/24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F84BF-7C99-468B-82B3-99F3AF9582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2623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C13FC-0374-4FEF-AEB3-7D2137AAF970}" type="datetimeFigureOut">
              <a:rPr kumimoji="1" lang="ja-JP" altLang="en-US" smtClean="0"/>
              <a:t>2018/9/24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F84BF-7C99-468B-82B3-99F3AF9582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8373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C13FC-0374-4FEF-AEB3-7D2137AAF970}" type="datetimeFigureOut">
              <a:rPr kumimoji="1" lang="ja-JP" altLang="en-US" smtClean="0"/>
              <a:t>2018/9/24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F84BF-7C99-468B-82B3-99F3AF9582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4984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C13FC-0374-4FEF-AEB3-7D2137AAF970}" type="datetimeFigureOut">
              <a:rPr kumimoji="1" lang="ja-JP" altLang="en-US" smtClean="0"/>
              <a:t>2018/9/24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F84BF-7C99-468B-82B3-99F3AF9582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7487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C13FC-0374-4FEF-AEB3-7D2137AAF970}" type="datetimeFigureOut">
              <a:rPr kumimoji="1" lang="ja-JP" altLang="en-US" smtClean="0"/>
              <a:t>2018/9/24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F84BF-7C99-468B-82B3-99F3AF9582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9210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3C13FC-0374-4FEF-AEB3-7D2137AAF970}" type="datetimeFigureOut">
              <a:rPr kumimoji="1" lang="ja-JP" altLang="en-US" smtClean="0"/>
              <a:t>2018/9/24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F84BF-7C99-468B-82B3-99F3AF9582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9946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ja-JP" dirty="0"/>
              <a:t>ECE 417 Lecture 9:</a:t>
            </a:r>
            <a:br>
              <a:rPr kumimoji="1" lang="en-US" altLang="ja-JP" dirty="0"/>
            </a:br>
            <a:r>
              <a:rPr lang="en-US" altLang="ja-JP" dirty="0"/>
              <a:t>Gaussians</a:t>
            </a:r>
            <a:endParaRPr kumimoji="1" lang="ja-JP" alt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en-US" altLang="ja-JP" dirty="0"/>
              <a:t>Mark Hasegawa-Johnson</a:t>
            </a:r>
          </a:p>
          <a:p>
            <a:r>
              <a:rPr lang="en-US" altLang="ja-JP" dirty="0"/>
              <a:t>9/24/2018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667459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Contents</a:t>
            </a:r>
            <a:endParaRPr kumimoji="1" lang="ja-JP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/>
              <a:t>Gaussian pdf; Central limit theorem, Brownian motion</a:t>
            </a:r>
            <a:endParaRPr kumimoji="1" lang="en-US" altLang="ja-JP" dirty="0"/>
          </a:p>
          <a:p>
            <a:r>
              <a:rPr lang="en-US" altLang="ja-JP" dirty="0"/>
              <a:t>White Noise</a:t>
            </a:r>
          </a:p>
          <a:p>
            <a:r>
              <a:rPr kumimoji="1" lang="en-US" altLang="ja-JP" dirty="0"/>
              <a:t>Vector of </a:t>
            </a:r>
            <a:r>
              <a:rPr kumimoji="1" lang="en-US" altLang="ja-JP" dirty="0" err="1"/>
              <a:t>i.i.d</a:t>
            </a:r>
            <a:r>
              <a:rPr kumimoji="1" lang="en-US" altLang="ja-JP" dirty="0"/>
              <a:t>. Gaussians</a:t>
            </a:r>
          </a:p>
          <a:p>
            <a:r>
              <a:rPr lang="en-US" altLang="ja-JP" dirty="0"/>
              <a:t>Vector of Gaussians that are independent but not identical</a:t>
            </a:r>
          </a:p>
          <a:p>
            <a:r>
              <a:rPr kumimoji="1" lang="en-US" altLang="ja-JP" dirty="0"/>
              <a:t>Facts about linear algebra</a:t>
            </a:r>
          </a:p>
          <a:p>
            <a:r>
              <a:rPr lang="en-US" altLang="ja-JP" dirty="0"/>
              <a:t>Vector of Gaussians that are neither independent nor identical</a:t>
            </a:r>
            <a:endParaRPr kumimoji="1" lang="en-US" altLang="ja-JP" dirty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6182190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Review: Bayesian Classifier</a:t>
            </a:r>
            <a:endParaRPr kumimoji="1" lang="ja-JP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kumimoji="1" lang="en-US" altLang="ja-JP" dirty="0"/>
                  <a:t>A Bayesian classifier computes</a:t>
                </a:r>
              </a:p>
              <a:p>
                <a:pPr marL="0" indent="0">
                  <a:buNone/>
                </a:pPr>
                <a:endParaRPr kumimoji="1" lang="en-US" altLang="ja-JP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i="1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altLang="ja-JP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altLang="ja-JP" i="0">
                          <a:latin typeface="Cambria Math" panose="02040503050406030204" pitchFamily="18" charset="0"/>
                        </a:rPr>
                        <m:t>argmax</m:t>
                      </m:r>
                      <m:r>
                        <a:rPr lang="en-US" altLang="ja-JP" i="1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𝑋</m:t>
                          </m:r>
                        </m:sub>
                      </m:sSub>
                      <m:d>
                        <m:dPr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e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altLang="ja-JP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altLang="ja-JP" i="0">
                          <a:latin typeface="Cambria Math" panose="02040503050406030204" pitchFamily="18" charset="0"/>
                        </a:rPr>
                        <m:t>argmax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𝑌</m:t>
                          </m:r>
                        </m:sub>
                      </m:sSub>
                      <m:r>
                        <a:rPr lang="en-US" altLang="ja-JP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ja-JP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altLang="ja-JP" i="1">
                          <a:latin typeface="Cambria Math" panose="02040503050406030204" pitchFamily="18" charset="0"/>
                        </a:rPr>
                        <m:t>)</m:t>
                      </m:r>
                      <m:sSub>
                        <m:sSubPr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𝑌</m:t>
                          </m:r>
                        </m:sub>
                      </m:sSub>
                      <m:r>
                        <a:rPr lang="en-US" altLang="ja-JP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ja-JP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altLang="ja-JP" i="1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altLang="ja-JP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altLang="ja-JP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ja-JP" dirty="0"/>
              </a:p>
              <a:p>
                <a:r>
                  <a:rPr lang="en-US" altLang="ja-JP" dirty="0"/>
                  <a:t>The prior,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𝑌</m:t>
                        </m:r>
                      </m:sub>
                    </m:sSub>
                    <m:r>
                      <a:rPr lang="en-US" altLang="ja-JP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altLang="ja-JP" dirty="0"/>
                  <a:t>is just a lookup table, but…</a:t>
                </a:r>
              </a:p>
              <a:p>
                <a:r>
                  <a:rPr lang="en-US" altLang="ja-JP" dirty="0"/>
                  <a:t>The likelihood,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𝑌</m:t>
                        </m:r>
                      </m:sub>
                    </m:sSub>
                    <m:r>
                      <a:rPr lang="en-US" altLang="ja-JP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ja-JP" dirty="0"/>
                  <a:t>, usually needs to be some kind of parameterized pdf.  A Gaussian is often an excellent choice.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419685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Gaussian (Normal) pdf</a:t>
            </a:r>
            <a:endParaRPr kumimoji="1" lang="ja-JP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altLang="ja-JP" dirty="0"/>
                  <a:t>Gauss considered this problem: under what circumstances does it make sense to estimate the mean of a distribution, </a:t>
                </a:r>
                <a14:m>
                  <m:oMath xmlns:m="http://schemas.openxmlformats.org/officeDocument/2006/math">
                    <m:r>
                      <a:rPr lang="ja-JP" altLang="en-US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altLang="ja-JP" dirty="0"/>
                  <a:t>, by taking the average of the experimental values,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ja-JP" b="0" i="0" smtClean="0">
                        <a:latin typeface="Cambria Math" panose="02040503050406030204" pitchFamily="18" charset="0"/>
                      </a:rPr>
                      <m:t>m</m:t>
                    </m:r>
                    <m:r>
                      <a:rPr lang="en-US" altLang="ja-JP" b="0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ja-JP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altLang="ja-JP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altLang="ja-JP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altLang="ja-JP" dirty="0"/>
                  <a:t>?</a:t>
                </a:r>
              </a:p>
              <a:p>
                <a:pPr marL="0" indent="0">
                  <a:buNone/>
                </a:pPr>
                <a:endParaRPr lang="en-US" altLang="ja-JP" dirty="0"/>
              </a:p>
              <a:p>
                <a:pPr marL="0" indent="0">
                  <a:buNone/>
                </a:pPr>
                <a:r>
                  <a:rPr lang="en-US" altLang="ja-JP" dirty="0"/>
                  <a:t>He demonstrated that </a:t>
                </a:r>
                <a14:m>
                  <m:oMath xmlns:m="http://schemas.openxmlformats.org/officeDocument/2006/math"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altLang="ja-JP" dirty="0"/>
                  <a:t> is the maximum likelihood estimate of </a:t>
                </a:r>
                <a14:m>
                  <m:oMath xmlns:m="http://schemas.openxmlformats.org/officeDocument/2006/math">
                    <m:r>
                      <a:rPr lang="ja-JP" altLang="en-US" i="1" dirty="0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altLang="ja-JP" dirty="0"/>
                  <a:t> if (not only if!) X is distributed with the following probability density:</a:t>
                </a:r>
              </a:p>
              <a:p>
                <a:pPr marL="0" indent="0">
                  <a:buNone/>
                </a:pPr>
                <a:endParaRPr lang="en-US" altLang="ja-JP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𝑋</m:t>
                          </m:r>
                        </m:sub>
                      </m:sSub>
                      <m:d>
                        <m:dPr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altLang="ja-JP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ja-JP" altLang="en-US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sSup>
                                <m:sSupPr>
                                  <m:ctrlP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ja-JP" altLang="en-US" b="0" i="1" smtClean="0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p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  <m:sSup>
                        <m:sSupPr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altLang="ja-JP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altLang="ja-JP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altLang="ja-JP" b="0" i="1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ja-JP" altLang="en-US" b="0" i="1" smtClean="0"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</m:num>
                                    <m:den>
                                      <m:r>
                                        <a:rPr lang="ja-JP" altLang="en-US" b="0" i="1" smtClean="0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sup>
                      </m:sSup>
                    </m:oMath>
                  </m:oMathPara>
                </a14:m>
                <a:endParaRPr kumimoji="1" lang="en-US" altLang="ja-JP" dirty="0"/>
              </a:p>
              <a:p>
                <a:pPr marL="0" indent="0" algn="ctr">
                  <a:buNone/>
                </a:pPr>
                <a:endParaRPr lang="en-US" altLang="ja-JP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632" r="-19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917085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Gaussian pdf</a:t>
            </a:r>
            <a:endParaRPr kumimoji="1" lang="ja-JP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0748" y="4116339"/>
            <a:ext cx="2941949" cy="23975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ja-JP" dirty="0"/>
              <a:t>Attribution: </a:t>
            </a:r>
            <a:r>
              <a:rPr lang="en-US" altLang="ja-JP" dirty="0" err="1"/>
              <a:t>jhguch</a:t>
            </a:r>
            <a:r>
              <a:rPr lang="en-US" altLang="ja-JP" dirty="0"/>
              <a:t>, https://commons.wikimedia.org/wiki/File:Boxplot_vs_PDF.svg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702" y="0"/>
            <a:ext cx="62934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4085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Unit Normal pdf</a:t>
            </a:r>
            <a:endParaRPr kumimoji="1" lang="ja-JP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altLang="ja-JP" dirty="0"/>
                  <a:t>Suppose that X is normal with mean </a:t>
                </a:r>
                <a14:m>
                  <m:oMath xmlns:m="http://schemas.openxmlformats.org/officeDocument/2006/math">
                    <m:r>
                      <a:rPr lang="ja-JP" altLang="en-US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altLang="ja-JP" dirty="0"/>
                  <a:t> and standard deviation </a:t>
                </a:r>
                <a14:m>
                  <m:oMath xmlns:m="http://schemas.openxmlformats.org/officeDocument/2006/math">
                    <m:r>
                      <a:rPr lang="ja-JP" altLang="en-US" b="0" i="1" smtClean="0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US" altLang="ja-JP" dirty="0"/>
                  <a:t> (variance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ja-JP" dirty="0"/>
                  <a:t>):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𝑋</m:t>
                          </m:r>
                        </m:sub>
                      </m:sSub>
                      <m:d>
                        <m:dPr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altLang="ja-JP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ja-JP" altLang="en-US" i="1" smtClean="0">
                          <a:latin typeface="Cambria Math" panose="02040503050406030204" pitchFamily="18" charset="0"/>
                        </a:rPr>
                        <m:t>𝒩</m:t>
                      </m:r>
                      <m:d>
                        <m:dPr>
                          <m:ctrlPr>
                            <a:rPr lang="en-US" altLang="ja-JP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;</m:t>
                          </m:r>
                          <m:r>
                            <a:rPr lang="ja-JP" altLang="en-US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ja-JP" altLang="en-US" b="0" i="1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p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ja-JP" altLang="en-US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sSup>
                                <m:sSupPr>
                                  <m:ctrlP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ja-JP" altLang="en-US" b="0" i="1" smtClean="0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p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  <m:sSup>
                        <m:sSupPr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altLang="ja-JP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altLang="ja-JP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altLang="ja-JP" b="0" i="1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ja-JP" altLang="en-US" b="0" i="1" smtClean="0"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</m:num>
                                    <m:den>
                                      <m:r>
                                        <a:rPr lang="ja-JP" altLang="en-US" b="0" i="1" smtClean="0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sup>
                      </m:sSup>
                    </m:oMath>
                  </m:oMathPara>
                </a14:m>
                <a:endParaRPr lang="en-US" altLang="ja-JP" dirty="0"/>
              </a:p>
              <a:p>
                <a:pPr marL="0" indent="0">
                  <a:buNone/>
                </a:pPr>
                <a:r>
                  <a:rPr lang="en-US" altLang="ja-JP" dirty="0"/>
                  <a:t>Then </a:t>
                </a:r>
                <a14:m>
                  <m:oMath xmlns:m="http://schemas.openxmlformats.org/officeDocument/2006/math"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ja-JP" altLang="en-US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num>
                          <m:den>
                            <m:r>
                              <a:rPr lang="ja-JP" altLang="en-US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den>
                        </m:f>
                      </m:e>
                    </m:d>
                  </m:oMath>
                </a14:m>
                <a:r>
                  <a:rPr lang="en-US" altLang="ja-JP" dirty="0"/>
                  <a:t> is normal with mean 0 and standard deviation 1:</a:t>
                </a:r>
              </a:p>
              <a:p>
                <a:pPr marL="0" indent="0">
                  <a:buNone/>
                </a:pPr>
                <a:endParaRPr lang="en-US" altLang="ja-JP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sub>
                      </m:sSub>
                      <m:d>
                        <m:dPr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d>
                      <m:r>
                        <a:rPr lang="en-US" altLang="ja-JP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ja-JP" altLang="en-US" i="1" smtClean="0">
                          <a:latin typeface="Cambria Math" panose="02040503050406030204" pitchFamily="18" charset="0"/>
                        </a:rPr>
                        <m:t>𝒩</m:t>
                      </m:r>
                      <m:d>
                        <m:dPr>
                          <m:ctrlPr>
                            <a:rPr lang="en-US" altLang="ja-JP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;0,1 </m:t>
                          </m:r>
                        </m:e>
                      </m:d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ja-JP" altLang="en-US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</m:rad>
                        </m:den>
                      </m:f>
                      <m:sSup>
                        <m:sSupPr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sup>
                      </m:sSup>
                    </m:oMath>
                  </m:oMathPara>
                </a14:m>
                <a:endParaRPr kumimoji="1" lang="en-US" altLang="ja-JP" dirty="0"/>
              </a:p>
              <a:p>
                <a:pPr marL="0" indent="0" algn="ctr">
                  <a:buNone/>
                </a:pPr>
                <a:endParaRPr lang="en-US" altLang="ja-JP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587488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Central Limit Theorem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altLang="ja-JP" dirty="0"/>
                  <a:t>The Gaussian pdf is important because of the Central Limit Theorem.  Suppose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ja-JP" dirty="0"/>
                  <a:t> are </a:t>
                </a:r>
                <a:r>
                  <a:rPr lang="en-US" altLang="ja-JP" dirty="0" err="1"/>
                  <a:t>i.i.d</a:t>
                </a:r>
                <a:r>
                  <a:rPr lang="en-US" altLang="ja-JP" dirty="0"/>
                  <a:t>. (independent and identically distributed), each having mean </a:t>
                </a:r>
                <a14:m>
                  <m:oMath xmlns:m="http://schemas.openxmlformats.org/officeDocument/2006/math">
                    <m:r>
                      <a:rPr lang="ja-JP" altLang="en-US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altLang="ja-JP" dirty="0"/>
                  <a:t> and variance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ja-JP" dirty="0"/>
                  <a:t>.  Then</a:t>
                </a:r>
              </a:p>
              <a:p>
                <a:pPr marL="0" indent="0">
                  <a:buNone/>
                </a:pPr>
                <a:endParaRPr lang="en-US" altLang="ja-JP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217" t="-224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9127" y="3101419"/>
            <a:ext cx="6174556" cy="3473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7191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Brownian motion</a:t>
            </a:r>
            <a:endParaRPr kumimoji="1" lang="ja-JP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231903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ja-JP" dirty="0"/>
              <a:t>The Central Limit Theorem matters because Einstein showed that the movement of molecules, in a liquid or gas, is the sum of n </a:t>
            </a:r>
            <a:r>
              <a:rPr lang="en-US" altLang="ja-JP" dirty="0" err="1"/>
              <a:t>i.i.d</a:t>
            </a:r>
            <a:r>
              <a:rPr lang="en-US" altLang="ja-JP" dirty="0"/>
              <a:t>. molecular collisions.</a:t>
            </a:r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en-US" altLang="ja-JP" dirty="0"/>
              <a:t>In other words, the position after t seconds is Gaussian, with mean 0, and with a variance of Dt, where D is some constant.</a:t>
            </a:r>
          </a:p>
          <a:p>
            <a:pPr marL="0" indent="0" algn="ctr">
              <a:buNone/>
            </a:pPr>
            <a:endParaRPr lang="en-US" altLang="ja-JP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1677" y="855319"/>
            <a:ext cx="4499106" cy="449910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006394" y="5891751"/>
            <a:ext cx="79507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Attribution: </a:t>
            </a:r>
            <a:r>
              <a:rPr kumimoji="1" lang="en-US" altLang="ja-JP" dirty="0" err="1"/>
              <a:t>lookang</a:t>
            </a:r>
            <a:r>
              <a:rPr lang="en-US" altLang="ja-JP" dirty="0"/>
              <a:t>, https://commons.wikimedia.org/wiki/File:Brownianmotion5particles150frame.gif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481435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Contents</a:t>
            </a:r>
            <a:endParaRPr kumimoji="1" lang="ja-JP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Gaussian pdf; Central limit theorem, Brownian motion</a:t>
            </a:r>
            <a:endParaRPr kumimoji="1" lang="en-US" altLang="ja-JP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altLang="ja-JP" dirty="0"/>
              <a:t>White Noise</a:t>
            </a:r>
          </a:p>
          <a:p>
            <a:r>
              <a:rPr kumimoji="1" lang="en-US" altLang="ja-JP" dirty="0"/>
              <a:t>Vector of </a:t>
            </a:r>
            <a:r>
              <a:rPr kumimoji="1" lang="en-US" altLang="ja-JP" dirty="0" err="1"/>
              <a:t>i.i.d</a:t>
            </a:r>
            <a:r>
              <a:rPr kumimoji="1" lang="en-US" altLang="ja-JP" dirty="0"/>
              <a:t>. Gaussians</a:t>
            </a:r>
          </a:p>
          <a:p>
            <a:r>
              <a:rPr lang="en-US" altLang="ja-JP" dirty="0"/>
              <a:t>Vector of Gaussians that are independent but not identical</a:t>
            </a:r>
          </a:p>
          <a:p>
            <a:r>
              <a:rPr kumimoji="1" lang="en-US" altLang="ja-JP" dirty="0"/>
              <a:t>Facts about linear algebra</a:t>
            </a:r>
          </a:p>
          <a:p>
            <a:r>
              <a:rPr lang="en-US" altLang="ja-JP" dirty="0"/>
              <a:t>Vector of Gaussians that are neither independent nor identical</a:t>
            </a:r>
            <a:endParaRPr kumimoji="1" lang="en-US" altLang="ja-JP" dirty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323167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Gaussian Noise</a:t>
            </a:r>
            <a:endParaRPr kumimoji="1" lang="ja-JP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024513" cy="4351338"/>
          </a:xfrm>
        </p:spPr>
        <p:txBody>
          <a:bodyPr>
            <a:normAutofit lnSpcReduction="10000"/>
          </a:bodyPr>
          <a:lstStyle/>
          <a:p>
            <a:r>
              <a:rPr lang="en-US" altLang="ja-JP" dirty="0"/>
              <a:t>Sound = air pressure fluctuations caused by velocity of air molecules</a:t>
            </a:r>
          </a:p>
          <a:p>
            <a:r>
              <a:rPr lang="en-US" altLang="ja-JP" dirty="0"/>
              <a:t>Velocity of warm air molecules without any external sound source = Gaussian</a:t>
            </a:r>
          </a:p>
          <a:p>
            <a:pPr marL="0" indent="0">
              <a:buNone/>
            </a:pPr>
            <a:r>
              <a:rPr lang="en-US" altLang="ja-JP" dirty="0"/>
              <a:t>Therefore:</a:t>
            </a:r>
          </a:p>
          <a:p>
            <a:r>
              <a:rPr lang="en-US" altLang="ja-JP" dirty="0"/>
              <a:t>Sound produced by warm air molecules without any external sound source = Gaussian noise</a:t>
            </a:r>
          </a:p>
          <a:p>
            <a:r>
              <a:rPr lang="en-US" altLang="ja-JP" dirty="0"/>
              <a:t>Electrical signals: same.  </a:t>
            </a:r>
          </a:p>
          <a:p>
            <a:pPr marL="0" indent="0" algn="ctr">
              <a:buNone/>
            </a:pPr>
            <a:endParaRPr lang="en-US" altLang="ja-JP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0676" y="1300898"/>
            <a:ext cx="5417271" cy="406295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006394" y="6287679"/>
            <a:ext cx="7950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Attribution Morn</a:t>
            </a:r>
            <a:r>
              <a:rPr lang="en-US" altLang="ja-JP" dirty="0"/>
              <a:t>, https://commons.wikimedia.org/wiki/File:White_noise.svg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833721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White Noise</a:t>
            </a:r>
            <a:endParaRPr kumimoji="1" lang="ja-JP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1" y="1825625"/>
                <a:ext cx="5852476" cy="4351338"/>
              </a:xfrm>
            </p:spPr>
            <p:txBody>
              <a:bodyPr>
                <a:normAutofit/>
              </a:bodyPr>
              <a:lstStyle/>
              <a:p>
                <a:r>
                  <a:rPr lang="en-US" altLang="ja-JP" dirty="0"/>
                  <a:t>White Noise = noise in which each sample of the signal,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ja-JP" i="1" dirty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altLang="ja-JP" dirty="0"/>
                  <a:t>, is </a:t>
                </a:r>
                <a:r>
                  <a:rPr lang="en-US" altLang="ja-JP" dirty="0" err="1"/>
                  <a:t>i.i.d</a:t>
                </a:r>
                <a:r>
                  <a:rPr lang="en-US" altLang="ja-JP" dirty="0"/>
                  <a:t>.</a:t>
                </a:r>
              </a:p>
              <a:p>
                <a:r>
                  <a:rPr lang="en-US" altLang="ja-JP" dirty="0"/>
                  <a:t>Why “white”?  Because the Fourier transform, </a:t>
                </a:r>
                <a14:m>
                  <m:oMath xmlns:m="http://schemas.openxmlformats.org/officeDocument/2006/math"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ja-JP" altLang="en-US" b="0" i="1" smtClean="0">
                        <a:latin typeface="Cambria Math" panose="02040503050406030204" pitchFamily="18" charset="0"/>
                      </a:rPr>
                      <m:t>𝜔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ja-JP" dirty="0"/>
                  <a:t>, is a zero-mean random variable whose variance is independent of frequency (“white”)</a:t>
                </a:r>
              </a:p>
              <a:p>
                <a:r>
                  <a:rPr lang="en-US" altLang="ja-JP" b="1" i="1" dirty="0"/>
                  <a:t>Gaussian White Noise</a:t>
                </a:r>
                <a:r>
                  <a:rPr lang="en-US" altLang="ja-JP" dirty="0"/>
                  <a:t>: x[n] are </a:t>
                </a:r>
                <a:r>
                  <a:rPr lang="en-US" altLang="ja-JP" dirty="0" err="1"/>
                  <a:t>i.i.d</a:t>
                </a:r>
                <a:r>
                  <a:rPr lang="en-US" altLang="ja-JP" dirty="0"/>
                  <a:t>. and Gaussian</a:t>
                </a:r>
              </a:p>
              <a:p>
                <a:pPr marL="0" indent="0">
                  <a:buNone/>
                </a:pPr>
                <a:endParaRPr lang="en-US" altLang="ja-JP" dirty="0"/>
              </a:p>
              <a:p>
                <a:pPr marL="0" indent="0" algn="ctr">
                  <a:buNone/>
                </a:pPr>
                <a:endParaRPr lang="en-US" altLang="ja-JP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1" y="1825625"/>
                <a:ext cx="5852476" cy="4351338"/>
              </a:xfrm>
              <a:blipFill>
                <a:blip r:embed="rId2"/>
                <a:stretch>
                  <a:fillRect l="-1732" t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4006394" y="5891751"/>
            <a:ext cx="7950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Attribution Morn</a:t>
            </a:r>
            <a:r>
              <a:rPr lang="en-US" altLang="ja-JP" dirty="0"/>
              <a:t>, https://commons.wikimedia.org/wiki/File:White_noise.svg</a:t>
            </a:r>
            <a:endParaRPr kumimoji="1" lang="ja-JP" alt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0676" y="1300898"/>
            <a:ext cx="5417271" cy="4062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7218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Contents</a:t>
            </a:r>
            <a:endParaRPr kumimoji="1" lang="ja-JP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Gaussian pdf; Central limit theorem, Brownian motion</a:t>
            </a:r>
            <a:endParaRPr kumimoji="1" lang="en-US" altLang="ja-JP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White Noise</a:t>
            </a:r>
          </a:p>
          <a:p>
            <a:r>
              <a:rPr kumimoji="1" lang="en-US" altLang="ja-JP" dirty="0"/>
              <a:t>Vector of </a:t>
            </a:r>
            <a:r>
              <a:rPr kumimoji="1" lang="en-US" altLang="ja-JP" dirty="0" err="1"/>
              <a:t>i.i.d</a:t>
            </a:r>
            <a:r>
              <a:rPr kumimoji="1" lang="en-US" altLang="ja-JP" dirty="0"/>
              <a:t>. Gaussians</a:t>
            </a:r>
          </a:p>
          <a:p>
            <a:r>
              <a:rPr lang="en-US" altLang="ja-JP" dirty="0"/>
              <a:t>Vector of Gaussians that are independent but not identical</a:t>
            </a:r>
          </a:p>
          <a:p>
            <a:r>
              <a:rPr kumimoji="1" lang="en-US" altLang="ja-JP" dirty="0"/>
              <a:t>Facts about linear algebra</a:t>
            </a:r>
          </a:p>
          <a:p>
            <a:r>
              <a:rPr lang="en-US" altLang="ja-JP" dirty="0"/>
              <a:t>Vector of Gaussians that are neither independent nor identical</a:t>
            </a:r>
            <a:endParaRPr kumimoji="1" lang="en-US" altLang="ja-JP" dirty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378856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Vector of Independent Gaussian Variables</a:t>
            </a:r>
            <a:endParaRPr kumimoji="1" lang="ja-JP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368425"/>
                <a:ext cx="10515600" cy="4351338"/>
              </a:xfrm>
            </p:spPr>
            <p:txBody>
              <a:bodyPr>
                <a:normAutofit fontScale="92500" lnSpcReduction="20000"/>
              </a:bodyPr>
              <a:lstStyle/>
              <a:p>
                <a:pPr marL="0" indent="0">
                  <a:buNone/>
                </a:pPr>
                <a:r>
                  <a:rPr kumimoji="1" lang="en-US" altLang="ja-JP" dirty="0"/>
                  <a:t>Suppose we have a frame containing D samples from a Gaussian white noise process,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ja-JP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kumimoji="1" lang="en-US" altLang="ja-JP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kumimoji="1" lang="en-US" altLang="ja-JP" i="1" dirty="0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altLang="ja-JP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ja-JP" b="0" i="1" dirty="0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kumimoji="1" lang="en-US" altLang="ja-JP" i="1" dirty="0" smtClean="0">
                        <a:latin typeface="Cambria Math" panose="02040503050406030204" pitchFamily="18" charset="0"/>
                      </a:rPr>
                      <m:t>.  </m:t>
                    </m:r>
                  </m:oMath>
                </a14:m>
                <a:r>
                  <a:rPr kumimoji="1" lang="en-US" altLang="ja-JP" dirty="0"/>
                  <a:t>Let’s stack them up to make a vector:</a:t>
                </a:r>
              </a:p>
              <a:p>
                <a:pPr marL="0" indent="0">
                  <a:buNone/>
                </a:pPr>
                <a:endParaRPr lang="en-US" altLang="ja-JP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kumimoji="1" lang="ja-JP" alt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kumimoji="1"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ja-JP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i="1" dirty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ja-JP" i="1" dirty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kumimoji="1" lang="en-US" altLang="ja-JP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∶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ja-JP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i="1" dirty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ja-JP" b="0" i="1" dirty="0" smtClean="0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kumimoji="1" lang="en-US" altLang="ja-JP" dirty="0"/>
              </a:p>
              <a:p>
                <a:pPr marL="0" indent="0" algn="ctr">
                  <a:buNone/>
                </a:pPr>
                <a:r>
                  <a:rPr lang="en-US" altLang="ja-JP" dirty="0"/>
                  <a:t>This whole frame is random.  In fact, we could say that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ja-JP" alt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kumimoji="1" lang="ja-JP" altLang="en-US" dirty="0"/>
                  <a:t> </a:t>
                </a:r>
                <a:r>
                  <a:rPr kumimoji="1" lang="en-US" altLang="ja-JP" dirty="0"/>
                  <a:t>is a sample value for a Gaussian random vector called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ja-JP" alt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acc>
                    <m:r>
                      <a:rPr lang="en-US" altLang="ja-JP" b="0" i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kumimoji="1" lang="ja-JP" altLang="en-US" dirty="0"/>
                  <a:t> </a:t>
                </a:r>
                <a:r>
                  <a:rPr kumimoji="1" lang="en-US" altLang="ja-JP" dirty="0"/>
                  <a:t>whose elements are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b="0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ja-JP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ja-JP" i="1" dirty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altLang="ja-JP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b="0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ja-JP" b="0" i="1" dirty="0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r>
                  <a:rPr kumimoji="1" lang="en-US" altLang="ja-JP" dirty="0"/>
                  <a:t>:</a:t>
                </a:r>
              </a:p>
              <a:p>
                <a:pPr marL="0" indent="0" algn="ctr">
                  <a:buNone/>
                </a:pPr>
                <a:endParaRPr kumimoji="1" lang="en-US" altLang="ja-JP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ja-JP" alt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acc>
                      <m:r>
                        <a:rPr lang="en-US" altLang="ja-JP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ja-JP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b="0" i="1" dirty="0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altLang="ja-JP" i="1" dirty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∶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ja-JP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b="0" i="1" dirty="0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altLang="ja-JP" b="0" i="1" dirty="0" smtClean="0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altLang="ja-JP" dirty="0"/>
              </a:p>
              <a:p>
                <a:pPr marL="0" indent="0" algn="ctr">
                  <a:buNone/>
                </a:pPr>
                <a:endParaRPr kumimoji="1" lang="ja-JP" alt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368425"/>
                <a:ext cx="10515600" cy="4351338"/>
              </a:xfrm>
              <a:blipFill>
                <a:blip r:embed="rId2"/>
                <a:stretch>
                  <a:fillRect l="-965" t="-3801" r="-4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104732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Vector of Independent Gaussian Variables</a:t>
            </a:r>
            <a:endParaRPr kumimoji="1" lang="ja-JP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kumimoji="1" lang="en-US" altLang="ja-JP" dirty="0"/>
                  <a:t>Suppose that the N samples are </a:t>
                </a:r>
                <a:r>
                  <a:rPr kumimoji="1" lang="en-US" altLang="ja-JP" dirty="0" err="1"/>
                  <a:t>i.i.d</a:t>
                </a:r>
                <a:r>
                  <a:rPr kumimoji="1" lang="en-US" altLang="ja-JP" dirty="0"/>
                  <a:t>., each one has the same mean, </a:t>
                </a:r>
                <a14:m>
                  <m:oMath xmlns:m="http://schemas.openxmlformats.org/officeDocument/2006/math">
                    <m:r>
                      <a:rPr lang="ja-JP" altLang="en-US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kumimoji="1" lang="en-US" altLang="ja-JP" dirty="0"/>
                  <a:t>, and the same variance,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kumimoji="1" lang="en-US" altLang="ja-JP" dirty="0"/>
                  <a:t>.  Then the pdf of this random vector is</a:t>
                </a:r>
              </a:p>
              <a:p>
                <a:pPr marL="0" indent="0">
                  <a:buNone/>
                </a:pPr>
                <a:endParaRPr kumimoji="1" lang="en-US" altLang="ja-JP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acc>
                            <m:accPr>
                              <m:chr m:val="⃗"/>
                              <m:ctrlPr>
                                <a:rPr lang="en-US" altLang="ja-JP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acc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sub>
                      </m:sSub>
                      <m:d>
                        <m:dPr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altLang="ja-JP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altLang="ja-JP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ja-JP" altLang="en-US" i="1" smtClean="0">
                          <a:latin typeface="Cambria Math" panose="02040503050406030204" pitchFamily="18" charset="0"/>
                        </a:rPr>
                        <m:t>𝒩</m:t>
                      </m:r>
                      <m:d>
                        <m:dPr>
                          <m:ctrlPr>
                            <a:rPr lang="en-US" altLang="ja-JP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altLang="ja-JP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;</m:t>
                          </m:r>
                          <m:acc>
                            <m:accPr>
                              <m:chr m:val="⃗"/>
                              <m:ctrlPr>
                                <a:rPr lang="en-US" altLang="ja-JP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ja-JP" altLang="en-US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</m:acc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ja-JP" altLang="en-US" b="0" i="1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p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</m:d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= </m:t>
                      </m:r>
                      <m:nary>
                        <m:naryPr>
                          <m:chr m:val="∏"/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p>
                        <m:e>
                          <m:f>
                            <m:f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ja-JP" altLang="en-US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  <m:sSup>
                                    <m:sSupPr>
                                      <m:ctrlPr>
                                        <a:rPr lang="en-US" altLang="ja-JP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ja-JP" altLang="en-US" b="0" i="1" smtClean="0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p>
                                      <m:r>
                                        <a:rPr lang="en-US" altLang="ja-JP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  <m:sSup>
                            <m:sSup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altLang="ja-JP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altLang="ja-JP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sSub>
                                            <m:sSubPr>
                                              <m:ctrlPr>
                                                <a:rPr lang="en-US" altLang="ja-JP" i="1" dirty="0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altLang="ja-JP" i="1" dirty="0"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ja-JP" b="0" i="1" dirty="0" smtClean="0">
                                                  <a:latin typeface="Cambria Math" panose="02040503050406030204" pitchFamily="18" charset="0"/>
                                                </a:rPr>
                                                <m:t>𝑛</m:t>
                                              </m:r>
                                            </m:sub>
                                          </m:sSub>
                                          <m:r>
                                            <a:rPr lang="en-US" altLang="ja-JP" b="0" i="1" smtClean="0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r>
                                            <a:rPr lang="ja-JP" alt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𝜇</m:t>
                                          </m:r>
                                        </m:num>
                                        <m:den>
                                          <m:r>
                                            <a:rPr lang="ja-JP" alt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𝜎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sup>
                          </m:sSup>
                        </m:e>
                      </m:nary>
                    </m:oMath>
                  </m:oMathPara>
                </a14:m>
                <a:endParaRPr kumimoji="1" lang="en-US" altLang="ja-JP" dirty="0"/>
              </a:p>
              <a:p>
                <a:pPr marL="0" indent="0">
                  <a:buNone/>
                </a:pPr>
                <a:r>
                  <a:rPr lang="en-US" altLang="ja-JP" dirty="0"/>
                  <a:t>The class label, </a:t>
                </a:r>
                <a14:m>
                  <m:oMath xmlns:m="http://schemas.openxmlformats.org/officeDocument/2006/math">
                    <m:r>
                      <a:rPr lang="en-US" altLang="ja-JP" b="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altLang="ja-JP" dirty="0"/>
                  <a:t>, determines the mean and/or the variance of the Gaussian.  For example, suppose that the label, 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altLang="ja-JP" dirty="0"/>
                  <a:t>, is for a scene classifier.  Traffic noise (</a:t>
                </a:r>
                <a14:m>
                  <m:oMath xmlns:m="http://schemas.openxmlformats.org/officeDocument/2006/math">
                    <m:r>
                      <a:rPr lang="en-US" altLang="ja-JP" b="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ja-JP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ja-JP" dirty="0"/>
                  <a:t>“outside”) has much higher energy (much higher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ja-JP" dirty="0"/>
                  <a:t>) than the background noise in an office building (</a:t>
                </a:r>
                <a14:m>
                  <m:oMath xmlns:m="http://schemas.openxmlformats.org/officeDocument/2006/math">
                    <m:r>
                      <a:rPr lang="en-US" altLang="ja-JP" b="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ja-JP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ja-JP" dirty="0"/>
                  <a:t>“inside”).  So we assume that </a:t>
                </a:r>
                <a14:m>
                  <m:oMath xmlns:m="http://schemas.openxmlformats.org/officeDocument/2006/math">
                    <m:r>
                      <a:rPr lang="ja-JP" altLang="en-US" i="1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altLang="ja-JP" dirty="0"/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ja-JP" dirty="0"/>
                  <a:t> depend on 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altLang="ja-JP" dirty="0"/>
                  <a:t>.</a:t>
                </a:r>
                <a:endParaRPr kumimoji="1" lang="ja-JP" alt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6725" b="-20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570599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Vector of Independent Gaussian Variables</a:t>
            </a:r>
            <a:endParaRPr kumimoji="1" lang="ja-JP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7115" y="1690688"/>
            <a:ext cx="4374823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en-US" altLang="ja-JP" dirty="0"/>
              <a:t>For example, here’s an example from Wikipedia with mean of 50 and standard deviation of abou</a:t>
            </a:r>
            <a:r>
              <a:rPr lang="en-US" altLang="ja-JP" dirty="0"/>
              <a:t>t 12.</a:t>
            </a:r>
          </a:p>
          <a:p>
            <a:pPr marL="0" indent="0">
              <a:buNone/>
            </a:pPr>
            <a:endParaRPr kumimoji="1" lang="en-US" altLang="ja-JP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2553" y="1690688"/>
            <a:ext cx="7431464" cy="464466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006394" y="6042581"/>
            <a:ext cx="79507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Attribution: </a:t>
            </a:r>
            <a:r>
              <a:rPr kumimoji="1" lang="en-US" altLang="ja-JP" dirty="0" err="1"/>
              <a:t>Piotrg</a:t>
            </a:r>
            <a:r>
              <a:rPr lang="en-US" altLang="ja-JP" dirty="0"/>
              <a:t>, https://commons.wikimedia.org/wiki/File:Multivariate_Gaussian.png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217459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Contents</a:t>
            </a:r>
            <a:endParaRPr kumimoji="1" lang="ja-JP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Gaussian pdf; Central limit theorem, Brownian motion</a:t>
            </a:r>
            <a:endParaRPr kumimoji="1" lang="en-US" altLang="ja-JP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White Noise</a:t>
            </a:r>
          </a:p>
          <a:p>
            <a:r>
              <a:rPr kumimoji="1" lang="en-US" altLang="ja-JP" dirty="0">
                <a:solidFill>
                  <a:schemeClr val="bg1">
                    <a:lumMod val="75000"/>
                  </a:schemeClr>
                </a:solidFill>
              </a:rPr>
              <a:t>Vector of </a:t>
            </a:r>
            <a:r>
              <a:rPr kumimoji="1" lang="en-US" altLang="ja-JP" dirty="0" err="1">
                <a:solidFill>
                  <a:schemeClr val="bg1">
                    <a:lumMod val="75000"/>
                  </a:schemeClr>
                </a:solidFill>
              </a:rPr>
              <a:t>i.i.d</a:t>
            </a:r>
            <a:r>
              <a:rPr kumimoji="1" lang="en-US" altLang="ja-JP" dirty="0">
                <a:solidFill>
                  <a:schemeClr val="bg1">
                    <a:lumMod val="75000"/>
                  </a:schemeClr>
                </a:solidFill>
              </a:rPr>
              <a:t>. Gaussians</a:t>
            </a:r>
          </a:p>
          <a:p>
            <a:r>
              <a:rPr lang="en-US" altLang="ja-JP" dirty="0"/>
              <a:t>Vector of Gaussians that are independent but not identical</a:t>
            </a:r>
          </a:p>
          <a:p>
            <a:r>
              <a:rPr kumimoji="1" lang="en-US" altLang="ja-JP" dirty="0"/>
              <a:t>Facts about linear algebra</a:t>
            </a:r>
          </a:p>
          <a:p>
            <a:r>
              <a:rPr lang="en-US" altLang="ja-JP" dirty="0"/>
              <a:t>Vector of Gaussians that are neither independent nor identical</a:t>
            </a:r>
            <a:endParaRPr kumimoji="1" lang="en-US" altLang="ja-JP" dirty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533309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Independent Gaussians that aren’t identically distributed</a:t>
            </a:r>
            <a:endParaRPr kumimoji="1" lang="ja-JP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kumimoji="1" lang="en-US" altLang="ja-JP" dirty="0"/>
                  <a:t>Suppose that the N samples are independent Gaussians that aren’t identically distributed, i.e.,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b="0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ja-JP" b="0" i="1" dirty="0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r>
                  <a:rPr kumimoji="1" lang="en-US" altLang="ja-JP" dirty="0"/>
                  <a:t> has mean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ja-JP" alt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altLang="ja-JP" b="0" i="1" dirty="0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r>
                  <a:rPr kumimoji="1" lang="en-US" altLang="ja-JP" dirty="0"/>
                  <a:t> and variance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altLang="ja-JP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ja-JP" altLang="en-US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US" altLang="ja-JP" b="0" i="1" dirty="0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e>
                      <m:sup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kumimoji="1" lang="en-US" altLang="ja-JP" dirty="0"/>
                  <a:t>.  The pdf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b="0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ja-JP" b="0" i="1" dirty="0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r>
                  <a:rPr kumimoji="1" lang="en-US" altLang="ja-JP" dirty="0"/>
                  <a:t> is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sSub>
                            <m:sSubPr>
                              <m:ctrlPr>
                                <a:rPr lang="en-US" altLang="ja-JP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b="0" i="1" dirty="0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altLang="ja-JP" b="0" i="1" dirty="0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  <m:r>
                            <a:rPr lang="en-US" altLang="ja-JP" b="0" i="1" dirty="0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altLang="ja-JP" b="0" i="1" dirty="0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sub>
                      </m:sSub>
                      <m:d>
                        <m:dPr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ja-JP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b="0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ja-JP" b="0" i="1" dirty="0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  <m:r>
                            <a:rPr lang="en-US" altLang="ja-JP" b="0" i="1" dirty="0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altLang="ja-JP" b="0" i="1" dirty="0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altLang="ja-JP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ja-JP" altLang="en-US" i="1" smtClean="0">
                          <a:latin typeface="Cambria Math" panose="02040503050406030204" pitchFamily="18" charset="0"/>
                        </a:rPr>
                        <m:t>𝒩</m:t>
                      </m:r>
                      <m:d>
                        <m:dPr>
                          <m:ctrlPr>
                            <a:rPr lang="en-US" altLang="ja-JP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ja-JP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b="0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ja-JP" b="0" i="1" dirty="0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;</m:t>
                          </m:r>
                          <m:sSub>
                            <m:sSubPr>
                              <m:ctrlPr>
                                <a:rPr lang="en-US" altLang="ja-JP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ja-JP" altLang="en-US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altLang="ja-JP" b="0" i="1" dirty="0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altLang="ja-JP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ja-JP" altLang="en-US" b="0" i="1" smtClean="0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altLang="ja-JP" b="0" i="1" dirty="0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ja-JP" altLang="en-US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sSup>
                                <m:sSupPr>
                                  <m:ctrlP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b>
                                    <m:sSubPr>
                                      <m:ctrlPr>
                                        <a:rPr lang="en-US" altLang="ja-JP" i="1" dirty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ja-JP" altLang="en-US" b="0" i="1" smtClean="0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US" altLang="ja-JP" b="0" i="1" dirty="0" smtClean="0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sub>
                                  </m:sSub>
                                </m:e>
                                <m:sup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  <m:sSup>
                        <m:sSupPr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altLang="ja-JP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US" altLang="ja-JP" i="1" dirty="0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ja-JP" i="1" dirty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altLang="ja-JP" b="0" i="1" dirty="0" smtClean="0">
                                              <a:latin typeface="Cambria Math" panose="02040503050406030204" pitchFamily="18" charset="0"/>
                                            </a:rPr>
                                            <m:t>𝑑</m:t>
                                          </m:r>
                                        </m:sub>
                                      </m:sSub>
                                      <m:r>
                                        <a:rPr lang="en-US" altLang="ja-JP" b="0" i="1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US" altLang="ja-JP" i="1" dirty="0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ja-JP" alt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𝜇</m:t>
                                          </m:r>
                                        </m:e>
                                        <m:sub>
                                          <m:r>
                                            <a:rPr lang="en-US" altLang="ja-JP" b="0" i="1" dirty="0" smtClean="0">
                                              <a:latin typeface="Cambria Math" panose="02040503050406030204" pitchFamily="18" charset="0"/>
                                            </a:rPr>
                                            <m:t>𝑑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en-US" altLang="ja-JP" i="1" dirty="0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ja-JP" alt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𝜎</m:t>
                                          </m:r>
                                        </m:e>
                                        <m:sub>
                                          <m:r>
                                            <a:rPr lang="en-US" altLang="ja-JP" b="0" i="1" dirty="0" smtClean="0">
                                              <a:latin typeface="Cambria Math" panose="02040503050406030204" pitchFamily="18" charset="0"/>
                                            </a:rPr>
                                            <m:t>𝑑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sup>
                      </m:sSup>
                    </m:oMath>
                  </m:oMathPara>
                </a14:m>
                <a:endParaRPr lang="ja-JP" altLang="en-US" dirty="0"/>
              </a:p>
              <a:p>
                <a:pPr marL="0" indent="0">
                  <a:buNone/>
                </a:pPr>
                <a:r>
                  <a:rPr lang="en-US" altLang="ja-JP" dirty="0"/>
                  <a:t>T</a:t>
                </a:r>
                <a:r>
                  <a:rPr kumimoji="1" lang="en-US" altLang="ja-JP" dirty="0"/>
                  <a:t>he pdf of this random vector is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acc>
                            <m:accPr>
                              <m:chr m:val="⃗"/>
                              <m:ctrlPr>
                                <a:rPr lang="en-US" altLang="ja-JP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acc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sub>
                      </m:sSub>
                      <m:d>
                        <m:dPr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altLang="ja-JP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altLang="ja-JP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ja-JP" altLang="en-US" i="1" smtClean="0">
                          <a:latin typeface="Cambria Math" panose="02040503050406030204" pitchFamily="18" charset="0"/>
                        </a:rPr>
                        <m:t>𝒩</m:t>
                      </m:r>
                      <m:d>
                        <m:dPr>
                          <m:ctrlPr>
                            <a:rPr lang="en-US" altLang="ja-JP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altLang="ja-JP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;</m:t>
                          </m:r>
                          <m:acc>
                            <m:accPr>
                              <m:chr m:val="⃗"/>
                              <m:ctrlPr>
                                <a:rPr lang="en-US" altLang="ja-JP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ja-JP" altLang="en-US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</m:acc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l-GR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Σ</m:t>
                          </m:r>
                        </m:e>
                      </m:d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= </m:t>
                      </m:r>
                      <m:nary>
                        <m:naryPr>
                          <m:chr m:val="∏"/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p>
                        <m:e>
                          <m:f>
                            <m:f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ja-JP" altLang="en-US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  <m:sSup>
                                    <m:sSupPr>
                                      <m:ctrlPr>
                                        <a:rPr lang="en-US" altLang="ja-JP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sSub>
                                        <m:sSubPr>
                                          <m:ctrlPr>
                                            <a:rPr lang="en-US" altLang="ja-JP" i="1" dirty="0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ja-JP" alt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𝜎</m:t>
                                          </m:r>
                                        </m:e>
                                        <m:sub>
                                          <m:r>
                                            <a:rPr lang="en-US" altLang="ja-JP" b="0" i="1" dirty="0" smtClean="0">
                                              <a:latin typeface="Cambria Math" panose="02040503050406030204" pitchFamily="18" charset="0"/>
                                            </a:rPr>
                                            <m:t>𝑑</m:t>
                                          </m:r>
                                        </m:sub>
                                      </m:sSub>
                                    </m:e>
                                    <m:sup>
                                      <m:r>
                                        <a:rPr lang="en-US" altLang="ja-JP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  <m:sSup>
                            <m:sSup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altLang="ja-JP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altLang="ja-JP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sSub>
                                            <m:sSubPr>
                                              <m:ctrlPr>
                                                <a:rPr lang="en-US" altLang="ja-JP" i="1" dirty="0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altLang="ja-JP" i="1" dirty="0"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ja-JP" b="0" i="1" dirty="0" smtClean="0">
                                                  <a:latin typeface="Cambria Math" panose="02040503050406030204" pitchFamily="18" charset="0"/>
                                                </a:rPr>
                                                <m:t>𝑑</m:t>
                                              </m:r>
                                            </m:sub>
                                          </m:sSub>
                                          <m:r>
                                            <a:rPr lang="en-US" altLang="ja-JP" b="0" i="1" smtClean="0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altLang="ja-JP" i="1" dirty="0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ja-JP" alt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𝜇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ja-JP" b="0" i="1" dirty="0" smtClean="0">
                                                  <a:latin typeface="Cambria Math" panose="02040503050406030204" pitchFamily="18" charset="0"/>
                                                </a:rPr>
                                                <m:t>𝑑</m:t>
                                              </m:r>
                                            </m:sub>
                                          </m:sSub>
                                        </m:num>
                                        <m:den>
                                          <m:sSub>
                                            <m:sSubPr>
                                              <m:ctrlPr>
                                                <a:rPr lang="en-US" altLang="ja-JP" i="1" dirty="0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ja-JP" alt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𝜎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ja-JP" b="0" i="1" dirty="0" smtClean="0">
                                                  <a:latin typeface="Cambria Math" panose="02040503050406030204" pitchFamily="18" charset="0"/>
                                                </a:rPr>
                                                <m:t>𝑑</m:t>
                                              </m:r>
                                            </m:sub>
                                          </m:sSub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sup>
                          </m:sSup>
                        </m:e>
                      </m:nary>
                    </m:oMath>
                  </m:oMathPara>
                </a14:m>
                <a:endParaRPr kumimoji="1" lang="ja-JP" alt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632" r="-121" b="-359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843045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Independent Gaussians that aren’t identically distributed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kumimoji="1" lang="en-US" altLang="ja-JP" dirty="0"/>
                  <a:t>Another useful form is:</a:t>
                </a:r>
              </a:p>
              <a:p>
                <a:pPr marL="0" indent="0">
                  <a:buNone/>
                </a:pPr>
                <a:endParaRPr kumimoji="1" lang="en-US" altLang="ja-JP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∏"/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p>
                        <m:e>
                          <m:f>
                            <m:f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ja-JP" altLang="en-US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  <m:sSup>
                                    <m:sSupPr>
                                      <m:ctrlPr>
                                        <a:rPr lang="en-US" altLang="ja-JP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sSub>
                                        <m:sSubPr>
                                          <m:ctrlPr>
                                            <a:rPr lang="en-US" altLang="ja-JP" i="1" dirty="0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ja-JP" alt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𝜎</m:t>
                                          </m:r>
                                        </m:e>
                                        <m:sub>
                                          <m:r>
                                            <a:rPr lang="en-US" altLang="ja-JP" b="0" i="1" dirty="0" smtClean="0">
                                              <a:latin typeface="Cambria Math" panose="02040503050406030204" pitchFamily="18" charset="0"/>
                                            </a:rPr>
                                            <m:t>𝑑</m:t>
                                          </m:r>
                                        </m:sub>
                                      </m:sSub>
                                    </m:e>
                                    <m:sup>
                                      <m:r>
                                        <a:rPr lang="en-US" altLang="ja-JP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  <m:sSup>
                            <m:sSup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altLang="ja-JP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altLang="ja-JP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sSub>
                                            <m:sSubPr>
                                              <m:ctrlPr>
                                                <a:rPr lang="en-US" altLang="ja-JP" i="1" dirty="0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altLang="ja-JP" i="1" dirty="0"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ja-JP" b="0" i="1" dirty="0" smtClean="0">
                                                  <a:latin typeface="Cambria Math" panose="02040503050406030204" pitchFamily="18" charset="0"/>
                                                </a:rPr>
                                                <m:t>𝑑</m:t>
                                              </m:r>
                                            </m:sub>
                                          </m:sSub>
                                          <m:r>
                                            <a:rPr lang="en-US" altLang="ja-JP" b="0" i="1" smtClean="0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altLang="ja-JP" i="1" dirty="0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ja-JP" alt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𝜇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ja-JP" b="0" i="1" dirty="0" smtClean="0">
                                                  <a:latin typeface="Cambria Math" panose="02040503050406030204" pitchFamily="18" charset="0"/>
                                                </a:rPr>
                                                <m:t>𝑑</m:t>
                                              </m:r>
                                            </m:sub>
                                          </m:sSub>
                                        </m:num>
                                        <m:den>
                                          <m:sSub>
                                            <m:sSubPr>
                                              <m:ctrlPr>
                                                <a:rPr lang="en-US" altLang="ja-JP" i="1" dirty="0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ja-JP" alt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𝜎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ja-JP" b="0" i="1" dirty="0" smtClean="0">
                                                  <a:latin typeface="Cambria Math" panose="02040503050406030204" pitchFamily="18" charset="0"/>
                                                </a:rPr>
                                                <m:t>𝑑</m:t>
                                              </m:r>
                                            </m:sub>
                                          </m:sSub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sup>
                          </m:sSup>
                        </m:e>
                      </m:nary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ja-JP" altLang="en-US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/2</m:t>
                              </m:r>
                            </m:sup>
                          </m:sSup>
                          <m:nary>
                            <m:naryPr>
                              <m:chr m:val="∏"/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altLang="ja-JP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ja-JP" altLang="en-US" b="0" i="1" smtClean="0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altLang="ja-JP" b="0" i="1" dirty="0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sub>
                              </m:sSub>
                            </m:e>
                          </m:nary>
                        </m:den>
                      </m:f>
                      <m:sSup>
                        <m:sSupPr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nary>
                                <m:naryPr>
                                  <m:chr m:val="∑"/>
                                  <m:ctrlP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sup>
                                <m:e>
                                  <m:d>
                                    <m:dPr>
                                      <m:ctrlPr>
                                        <a:rPr lang="en-US" altLang="ja-JP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altLang="ja-JP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sSub>
                                            <m:sSubPr>
                                              <m:ctrlPr>
                                                <a:rPr lang="en-US" altLang="ja-JP" i="1" dirty="0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altLang="ja-JP" i="1" dirty="0"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ja-JP" b="0" i="1" dirty="0" smtClean="0">
                                                  <a:latin typeface="Cambria Math" panose="02040503050406030204" pitchFamily="18" charset="0"/>
                                                </a:rPr>
                                                <m:t>𝑑</m:t>
                                              </m:r>
                                            </m:sub>
                                          </m:sSub>
                                          <m:r>
                                            <a:rPr lang="en-US" altLang="ja-JP" b="0" i="1" smtClean="0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altLang="ja-JP" i="1" dirty="0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ja-JP" alt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𝜇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ja-JP" b="0" i="1" dirty="0" smtClean="0">
                                                  <a:latin typeface="Cambria Math" panose="02040503050406030204" pitchFamily="18" charset="0"/>
                                                </a:rPr>
                                                <m:t>𝑑</m:t>
                                              </m:r>
                                            </m:sub>
                                          </m:sSub>
                                        </m:num>
                                        <m:den>
                                          <m:sSub>
                                            <m:sSubPr>
                                              <m:ctrlPr>
                                                <a:rPr lang="en-US" altLang="ja-JP" i="1" dirty="0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ja-JP" alt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𝜎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ja-JP" b="0" i="1" dirty="0" smtClean="0">
                                                  <a:latin typeface="Cambria Math" panose="02040503050406030204" pitchFamily="18" charset="0"/>
                                                </a:rPr>
                                                <m:t>𝑑</m:t>
                                              </m:r>
                                            </m:sub>
                                          </m:sSub>
                                        </m:den>
                                      </m:f>
                                    </m:e>
                                  </m:d>
                                </m:e>
                              </m:nary>
                            </m:e>
                            <m:sup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sup>
                      </m:sSup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217" t="-224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593238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Example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kumimoji="1" lang="en-US" altLang="ja-JP" dirty="0"/>
                  <a:t>Suppose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ja-JP" alt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altLang="ja-JP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ja-JP" b="0" i="1" dirty="0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kumimoji="1" lang="en-US" altLang="ja-JP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ja-JP" alt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altLang="ja-JP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ja-JP" b="0" i="1" dirty="0" smtClean="0">
                        <a:latin typeface="Cambria Math" panose="02040503050406030204" pitchFamily="18" charset="0"/>
                      </a:rPr>
                      <m:t>=−1</m:t>
                    </m:r>
                  </m:oMath>
                </a14:m>
                <a:r>
                  <a:rPr kumimoji="1" lang="en-US" altLang="ja-JP" dirty="0"/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altLang="ja-JP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ja-JP" altLang="en-US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US" altLang="ja-JP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  <m:sup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kumimoji="1" lang="en-US" altLang="ja-JP" dirty="0"/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altLang="ja-JP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ja-JP" altLang="en-US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US" altLang="ja-JP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  <m:sup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kumimoji="1" lang="en-US" altLang="ja-JP" dirty="0"/>
                  <a:t>.  Then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acc>
                            <m:accPr>
                              <m:chr m:val="⃗"/>
                              <m:ctrlPr>
                                <a:rPr lang="en-US" altLang="ja-JP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acc>
                        </m:sub>
                      </m:sSub>
                      <m:d>
                        <m:dPr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altLang="ja-JP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</m:d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= </m:t>
                      </m:r>
                      <m:nary>
                        <m:naryPr>
                          <m:chr m:val="∏"/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f>
                            <m:f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ja-JP" altLang="en-US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  <m:sSup>
                                    <m:sSupPr>
                                      <m:ctrlPr>
                                        <a:rPr lang="en-US" altLang="ja-JP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sSub>
                                        <m:sSubPr>
                                          <m:ctrlPr>
                                            <a:rPr lang="en-US" altLang="ja-JP" i="1" dirty="0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ja-JP" alt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𝜎</m:t>
                                          </m:r>
                                        </m:e>
                                        <m:sub>
                                          <m:r>
                                            <a:rPr lang="en-US" altLang="ja-JP" b="0" i="1" dirty="0" smtClean="0">
                                              <a:latin typeface="Cambria Math" panose="02040503050406030204" pitchFamily="18" charset="0"/>
                                            </a:rPr>
                                            <m:t>𝑑</m:t>
                                          </m:r>
                                        </m:sub>
                                      </m:sSub>
                                    </m:e>
                                    <m:sup>
                                      <m:r>
                                        <a:rPr lang="en-US" altLang="ja-JP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  <m:sSup>
                            <m:sSup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altLang="ja-JP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altLang="ja-JP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sSub>
                                            <m:sSubPr>
                                              <m:ctrlPr>
                                                <a:rPr lang="en-US" altLang="ja-JP" i="1" dirty="0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altLang="ja-JP" i="1" dirty="0"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ja-JP" b="0" i="1" dirty="0" smtClean="0">
                                                  <a:latin typeface="Cambria Math" panose="02040503050406030204" pitchFamily="18" charset="0"/>
                                                </a:rPr>
                                                <m:t>𝑑</m:t>
                                              </m:r>
                                            </m:sub>
                                          </m:sSub>
                                          <m:r>
                                            <a:rPr lang="en-US" altLang="ja-JP" b="0" i="1" smtClean="0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altLang="ja-JP" i="1" dirty="0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ja-JP" alt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𝜇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ja-JP" b="0" i="1" dirty="0" smtClean="0">
                                                  <a:latin typeface="Cambria Math" panose="02040503050406030204" pitchFamily="18" charset="0"/>
                                                </a:rPr>
                                                <m:t>𝑑</m:t>
                                              </m:r>
                                            </m:sub>
                                          </m:sSub>
                                        </m:num>
                                        <m:den>
                                          <m:sSub>
                                            <m:sSubPr>
                                              <m:ctrlPr>
                                                <a:rPr lang="en-US" altLang="ja-JP" i="1" dirty="0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ja-JP" alt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𝜎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ja-JP" b="0" i="1" dirty="0" smtClean="0">
                                                  <a:latin typeface="Cambria Math" panose="02040503050406030204" pitchFamily="18" charset="0"/>
                                                </a:rPr>
                                                <m:t>𝑑</m:t>
                                              </m:r>
                                            </m:sub>
                                          </m:sSub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sup>
                          </m:sSup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ja-JP" altLang="en-US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d>
                                <m:dPr>
                                  <m:ctrlP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altLang="ja-JP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altLang="ja-JP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f>
                                            <m:fPr>
                                              <m:ctrlPr>
                                                <a:rPr lang="en-US" altLang="ja-JP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sSub>
                                                <m:sSubPr>
                                                  <m:ctrlPr>
                                                    <a:rPr lang="en-US" altLang="ja-JP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en-US" altLang="ja-JP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𝑥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altLang="ja-JP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1</m:t>
                                                  </m:r>
                                                </m:sub>
                                              </m:sSub>
                                              <m:r>
                                                <a:rPr lang="en-US" altLang="ja-JP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−1</m:t>
                                              </m:r>
                                            </m:num>
                                            <m:den>
                                              <m:r>
                                                <a:rPr lang="en-US" altLang="ja-JP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1</m:t>
                                              </m:r>
                                            </m:den>
                                          </m:f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altLang="ja-JP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en-US" altLang="ja-JP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altLang="ja-JP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f>
                                            <m:fPr>
                                              <m:ctrlPr>
                                                <a:rPr lang="en-US" altLang="ja-JP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sSub>
                                                <m:sSubPr>
                                                  <m:ctrlPr>
                                                    <a:rPr lang="en-US" altLang="ja-JP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en-US" altLang="ja-JP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𝑥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altLang="ja-JP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2</m:t>
                                                  </m:r>
                                                </m:sub>
                                              </m:sSub>
                                              <m:r>
                                                <a:rPr lang="en-US" altLang="ja-JP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+1</m:t>
                                              </m:r>
                                            </m:num>
                                            <m:den>
                                              <m:r>
                                                <a:rPr lang="en-US" altLang="ja-JP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den>
                                          </m:f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altLang="ja-JP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d>
                            </m:sup>
                          </m:sSup>
                        </m:e>
                      </m:nary>
                    </m:oMath>
                  </m:oMathPara>
                </a14:m>
                <a:endParaRPr lang="en-US" altLang="ja-JP" b="0" dirty="0"/>
              </a:p>
              <a:p>
                <a:pPr marL="0" indent="0">
                  <a:buNone/>
                </a:pPr>
                <a:r>
                  <a:rPr lang="en-US" altLang="ja-JP" dirty="0"/>
                  <a:t>The pdf has its maximum value,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acc>
                          <m:accPr>
                            <m:chr m:val="⃗"/>
                            <m:ctrlPr>
                              <a:rPr lang="en-US" altLang="ja-JP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acc>
                      </m:sub>
                    </m:sSub>
                    <m:d>
                      <m:d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altLang="ja-JP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</m:d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ja-JP" alt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den>
                    </m:f>
                  </m:oMath>
                </a14:m>
                <a:r>
                  <a:rPr lang="en-US" altLang="ja-JP" b="0" dirty="0"/>
                  <a:t>, at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ja-JP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en-US" altLang="ja-JP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ja-JP" alt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</m:acc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altLang="ja-JP" b="0" dirty="0"/>
                  <a:t>.  </a:t>
                </a:r>
              </a:p>
              <a:p>
                <a:pPr marL="0" indent="0">
                  <a:buNone/>
                </a:pPr>
                <a:r>
                  <a:rPr lang="en-US" altLang="ja-JP" b="0" dirty="0"/>
                  <a:t>It drops to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ja-JP" alt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  <m:rad>
                          <m:radPr>
                            <m:degHide m:val="on"/>
                            <m:ctrlPr>
                              <a:rPr lang="ja-JP" alt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altLang="ja-JP" b="0" dirty="0"/>
                  <a:t> at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ja-JP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altLang="ja-JP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ja-JP" alt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m:rPr>
                                  <m:brk m:alnAt="7"/>
                                </m:rPr>
                                <a:rPr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±</m:t>
                              </m:r>
                              <m:sSub>
                                <m:sSubPr>
                                  <m:ctrlPr>
                                    <a:rPr lang="en-US" altLang="ja-JP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ja-JP" alt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ja-JP" altLang="en-US" b="0" i="1" smtClean="0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en-US" altLang="ja-JP" b="0" dirty="0"/>
                  <a:t> and at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ja-JP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altLang="ja-JP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ja-JP" alt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ja-JP" altLang="en-US" b="0" i="1" smtClean="0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m:rPr>
                                  <m:brk m:alnAt="7"/>
                                </m:rPr>
                                <a:rPr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±</m:t>
                              </m:r>
                              <m:sSub>
                                <m:sSubPr>
                                  <m:ctrlPr>
                                    <a:rPr lang="en-US" altLang="ja-JP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ja-JP" alt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en-US" altLang="ja-JP" b="0" dirty="0"/>
                  <a:t>.</a:t>
                </a:r>
              </a:p>
              <a:p>
                <a:pPr marL="0" indent="0">
                  <a:buNone/>
                </a:pPr>
                <a:r>
                  <a:rPr lang="en-US" altLang="ja-JP" dirty="0"/>
                  <a:t>It drops to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ja-JP" alt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  <m:sSup>
                          <m:sSupPr>
                            <m:ctrlP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altLang="ja-JP" b="0" dirty="0"/>
                  <a:t> at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ja-JP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altLang="ja-JP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ja-JP" alt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m:rPr>
                                  <m:brk m:alnAt="7"/>
                                </m:rPr>
                                <a:rPr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±</m:t>
                              </m:r>
                              <m:sSub>
                                <m:sSubPr>
                                  <m:ctrlPr>
                                    <a:rPr lang="en-US" altLang="ja-JP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ja-JP" alt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ja-JP" altLang="en-US" b="0" i="1" smtClean="0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en-US" altLang="ja-JP" b="0" dirty="0"/>
                  <a:t> and at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ja-JP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altLang="ja-JP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ja-JP" alt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ja-JP" altLang="en-US" b="0" i="1" smtClean="0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m:rPr>
                                  <m:brk m:alnAt="7"/>
                                </m:rPr>
                                <a:rPr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±</m:t>
                              </m:r>
                              <m:sSub>
                                <m:sSubPr>
                                  <m:ctrlPr>
                                    <a:rPr lang="en-US" altLang="ja-JP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ja-JP" alt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en-US" altLang="ja-JP" b="0" dirty="0"/>
                  <a:t>.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217" t="-224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227541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Example</a:t>
            </a:r>
            <a:endParaRPr kumimoji="1" lang="ja-JP" alt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3589" y="1366293"/>
            <a:ext cx="7383786" cy="5399393"/>
          </a:xfrm>
        </p:spPr>
      </p:pic>
    </p:spTree>
    <p:extLst>
      <p:ext uri="{BB962C8B-B14F-4D97-AF65-F5344CB8AC3E}">
        <p14:creationId xmlns:p14="http://schemas.microsoft.com/office/powerpoint/2010/main" val="12312979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Contents</a:t>
            </a:r>
            <a:endParaRPr kumimoji="1" lang="ja-JP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Gaussian pdf; Central limit theorem, Brownian motion</a:t>
            </a:r>
            <a:endParaRPr kumimoji="1" lang="en-US" altLang="ja-JP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White Noise</a:t>
            </a:r>
          </a:p>
          <a:p>
            <a:r>
              <a:rPr kumimoji="1" lang="en-US" altLang="ja-JP" dirty="0">
                <a:solidFill>
                  <a:schemeClr val="bg1">
                    <a:lumMod val="75000"/>
                  </a:schemeClr>
                </a:solidFill>
              </a:rPr>
              <a:t>Vector of </a:t>
            </a:r>
            <a:r>
              <a:rPr kumimoji="1" lang="en-US" altLang="ja-JP" dirty="0" err="1">
                <a:solidFill>
                  <a:schemeClr val="bg1">
                    <a:lumMod val="75000"/>
                  </a:schemeClr>
                </a:solidFill>
              </a:rPr>
              <a:t>i.i.d</a:t>
            </a:r>
            <a:r>
              <a:rPr kumimoji="1" lang="en-US" altLang="ja-JP" dirty="0">
                <a:solidFill>
                  <a:schemeClr val="bg1">
                    <a:lumMod val="75000"/>
                  </a:schemeClr>
                </a:solidFill>
              </a:rPr>
              <a:t>. Gaussians</a:t>
            </a:r>
          </a:p>
          <a:p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Vector of Gaussians that are independent but not identical</a:t>
            </a:r>
          </a:p>
          <a:p>
            <a:r>
              <a:rPr kumimoji="1" lang="en-US" altLang="ja-JP" dirty="0"/>
              <a:t>Facts about linear algebra</a:t>
            </a:r>
          </a:p>
          <a:p>
            <a:r>
              <a:rPr lang="en-US" altLang="ja-JP" dirty="0"/>
              <a:t>Vector of Gaussians that are neither independent nor identical</a:t>
            </a:r>
            <a:endParaRPr kumimoji="1" lang="en-US" altLang="ja-JP" dirty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493483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Facts about linear algebra #1: determinant of a diagonal matrix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20000"/>
              </a:bodyPr>
              <a:lstStyle/>
              <a:p>
                <a:pPr marL="0" indent="0">
                  <a:buNone/>
                </a:pPr>
                <a:r>
                  <a:rPr lang="en-US" altLang="ja-JP" dirty="0"/>
                  <a:t>Suppose that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ja-JP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altLang="ja-JP" dirty="0"/>
                  <a:t> is a diagonal matrix, with variances on the diagonal: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Σ</m:t>
                      </m:r>
                      <m: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kumimoji="1"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p>
                                  <m:sSupPr>
                                    <m:ctrlPr>
                                      <a:rPr lang="en-US" altLang="ja-JP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sSub>
                                      <m:sSubPr>
                                        <m:ctrlPr>
                                          <a:rPr lang="en-US" altLang="ja-JP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ja-JP" altLang="en-US" b="0" i="1" smtClean="0">
                                            <a:latin typeface="Cambria Math" panose="02040503050406030204" pitchFamily="18" charset="0"/>
                                          </a:rPr>
                                          <m:t>𝜎</m:t>
                                        </m:r>
                                      </m:e>
                                      <m:sub>
                                        <m:r>
                                          <a:rPr lang="en-US" altLang="ja-JP" b="0" i="1" dirty="0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  <m:sup>
                                    <m:r>
                                      <a:rPr lang="en-US" altLang="ja-JP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kumimoji="1" lang="en-US" altLang="ja-JP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kumimoji="1" lang="en-US" altLang="ja-JP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kumimoji="1" lang="en-US" altLang="ja-JP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p>
                                  <m:sSupPr>
                                    <m:ctrlPr>
                                      <a:rPr lang="en-US" altLang="ja-JP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sSub>
                                      <m:sSubPr>
                                        <m:ctrlPr>
                                          <a:rPr lang="en-US" altLang="ja-JP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ja-JP" altLang="en-US" b="0" i="1" smtClean="0">
                                            <a:latin typeface="Cambria Math" panose="02040503050406030204" pitchFamily="18" charset="0"/>
                                          </a:rPr>
                                          <m:t>𝜎</m:t>
                                        </m:r>
                                      </m:e>
                                      <m:sub>
                                        <m:r>
                                          <a:rPr lang="en-US" altLang="ja-JP" b="0" i="1" dirty="0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  <m:sup>
                                    <m:r>
                                      <a:rPr lang="en-US" altLang="ja-JP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kumimoji="1" lang="en-US" altLang="ja-JP" b="0" i="1" smtClean="0">
                                    <a:latin typeface="Cambria Math" panose="02040503050406030204" pitchFamily="18" charset="0"/>
                                  </a:rPr>
                                  <m:t>…</m:t>
                                </m:r>
                              </m:e>
                            </m:mr>
                            <m:mr>
                              <m:e>
                                <m:r>
                                  <a:rPr kumimoji="1" lang="en-US" altLang="ja-JP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kumimoji="1" lang="en-US" altLang="ja-JP" b="0" i="1" smtClean="0">
                                    <a:latin typeface="Cambria Math" panose="02040503050406030204" pitchFamily="18" charset="0"/>
                                  </a:rPr>
                                  <m:t>…</m:t>
                                </m:r>
                              </m:e>
                              <m:e>
                                <m:sSup>
                                  <m:sSupPr>
                                    <m:ctrlPr>
                                      <a:rPr lang="en-US" altLang="ja-JP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sSub>
                                      <m:sSubPr>
                                        <m:ctrlPr>
                                          <a:rPr lang="en-US" altLang="ja-JP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ja-JP" altLang="en-US" b="0" i="1" smtClean="0">
                                            <a:latin typeface="Cambria Math" panose="02040503050406030204" pitchFamily="18" charset="0"/>
                                          </a:rPr>
                                          <m:t>𝜎</m:t>
                                        </m:r>
                                      </m:e>
                                      <m:sub>
                                        <m:r>
                                          <a:rPr lang="en-US" altLang="ja-JP" b="0" i="1" dirty="0" smtClean="0">
                                            <a:latin typeface="Cambria Math" panose="02040503050406030204" pitchFamily="18" charset="0"/>
                                          </a:rPr>
                                          <m:t>𝐷</m:t>
                                        </m:r>
                                      </m:sub>
                                    </m:sSub>
                                  </m:e>
                                  <m:sup>
                                    <m:r>
                                      <a:rPr lang="en-US" altLang="ja-JP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kumimoji="1" lang="en-US" altLang="ja-JP" dirty="0"/>
              </a:p>
              <a:p>
                <a:pPr marL="0" indent="0">
                  <a:buNone/>
                </a:pPr>
                <a:r>
                  <a:rPr lang="en-US" altLang="ja-JP" dirty="0"/>
                  <a:t>Then the determinant is 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l-GR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Σ</m:t>
                          </m:r>
                        </m:e>
                      </m:d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∏"/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p>
                        <m:e>
                          <m:sSup>
                            <m:sSup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altLang="ja-JP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ja-JP" altLang="en-US" b="0" i="1" smtClean="0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altLang="ja-JP" b="0" i="1" dirty="0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altLang="ja-JP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ja-JP" dirty="0"/>
                  <a:t>So we can write the Gaussian pdf as</a:t>
                </a:r>
              </a:p>
              <a:p>
                <a:pPr marL="0" indent="0">
                  <a:buNone/>
                </a:pPr>
                <a:endParaRPr lang="en-US" altLang="ja-JP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ja-JP" altLang="en-US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/2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altLang="ja-JP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Σ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1/2</m:t>
                              </m:r>
                            </m:sup>
                          </m:sSup>
                        </m:den>
                      </m:f>
                      <m:sSup>
                        <m:sSupPr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nary>
                                <m:naryPr>
                                  <m:chr m:val="∑"/>
                                  <m:ctrlP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sup>
                                <m:e>
                                  <m:d>
                                    <m:dPr>
                                      <m:ctrlPr>
                                        <a:rPr lang="en-US" altLang="ja-JP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altLang="ja-JP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sSub>
                                            <m:sSubPr>
                                              <m:ctrlPr>
                                                <a:rPr lang="en-US" altLang="ja-JP" i="1" dirty="0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altLang="ja-JP" i="1" dirty="0"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ja-JP" b="0" i="1" dirty="0" smtClean="0">
                                                  <a:latin typeface="Cambria Math" panose="02040503050406030204" pitchFamily="18" charset="0"/>
                                                </a:rPr>
                                                <m:t>𝑑</m:t>
                                              </m:r>
                                            </m:sub>
                                          </m:sSub>
                                          <m:r>
                                            <a:rPr lang="en-US" altLang="ja-JP" b="0" i="1" smtClean="0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altLang="ja-JP" i="1" dirty="0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ja-JP" alt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𝜇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ja-JP" b="0" i="1" dirty="0" smtClean="0">
                                                  <a:latin typeface="Cambria Math" panose="02040503050406030204" pitchFamily="18" charset="0"/>
                                                </a:rPr>
                                                <m:t>𝑑</m:t>
                                              </m:r>
                                            </m:sub>
                                          </m:sSub>
                                        </m:num>
                                        <m:den>
                                          <m:sSub>
                                            <m:sSubPr>
                                              <m:ctrlPr>
                                                <a:rPr lang="en-US" altLang="ja-JP" i="1" dirty="0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ja-JP" alt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𝜎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ja-JP" b="0" i="1" dirty="0" smtClean="0">
                                                  <a:latin typeface="Cambria Math" panose="02040503050406030204" pitchFamily="18" charset="0"/>
                                                </a:rPr>
                                                <m:t>𝑑</m:t>
                                              </m:r>
                                            </m:sub>
                                          </m:sSub>
                                        </m:den>
                                      </m:f>
                                    </m:e>
                                  </m:d>
                                </m:e>
                              </m:nary>
                            </m:e>
                            <m:sup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sup>
                      </m:sSup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ja-JP" altLang="en-US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l-GR" altLang="ja-JP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Σ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1/2</m:t>
                              </m:r>
                            </m:sup>
                          </m:sSup>
                        </m:den>
                      </m:f>
                      <m:sSup>
                        <m:sSupPr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nary>
                                <m:naryPr>
                                  <m:chr m:val="∑"/>
                                  <m:ctrlP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sup>
                                <m:e>
                                  <m:d>
                                    <m:dPr>
                                      <m:ctrlPr>
                                        <a:rPr lang="en-US" altLang="ja-JP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altLang="ja-JP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sSub>
                                            <m:sSubPr>
                                              <m:ctrlPr>
                                                <a:rPr lang="en-US" altLang="ja-JP" i="1" dirty="0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altLang="ja-JP" i="1" dirty="0"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ja-JP" b="0" i="1" dirty="0" smtClean="0">
                                                  <a:latin typeface="Cambria Math" panose="02040503050406030204" pitchFamily="18" charset="0"/>
                                                </a:rPr>
                                                <m:t>𝑑</m:t>
                                              </m:r>
                                            </m:sub>
                                          </m:sSub>
                                          <m:r>
                                            <a:rPr lang="en-US" altLang="ja-JP" b="0" i="1" smtClean="0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altLang="ja-JP" i="1" dirty="0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ja-JP" alt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𝜇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ja-JP" b="0" i="1" dirty="0" smtClean="0">
                                                  <a:latin typeface="Cambria Math" panose="02040503050406030204" pitchFamily="18" charset="0"/>
                                                </a:rPr>
                                                <m:t>𝑑</m:t>
                                              </m:r>
                                            </m:sub>
                                          </m:sSub>
                                        </m:num>
                                        <m:den>
                                          <m:sSub>
                                            <m:sSubPr>
                                              <m:ctrlPr>
                                                <a:rPr lang="en-US" altLang="ja-JP" i="1" dirty="0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ja-JP" alt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𝜎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ja-JP" b="0" i="1" dirty="0" smtClean="0">
                                                  <a:latin typeface="Cambria Math" panose="02040503050406030204" pitchFamily="18" charset="0"/>
                                                </a:rPr>
                                                <m:t>𝑑</m:t>
                                              </m:r>
                                            </m:sub>
                                          </m:sSub>
                                        </m:den>
                                      </m:f>
                                    </m:e>
                                  </m:d>
                                </m:e>
                              </m:nary>
                            </m:e>
                            <m:sup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sup>
                      </m:sSup>
                    </m:oMath>
                  </m:oMathPara>
                </a14:m>
                <a:endParaRPr lang="en-US" altLang="ja-JP" dirty="0"/>
              </a:p>
              <a:p>
                <a:pPr marL="0" indent="0">
                  <a:buNone/>
                </a:pPr>
                <a:endParaRPr kumimoji="1" lang="en-US" altLang="ja-JP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928" t="-322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7642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Facts about linear algebra #2: inner product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altLang="ja-JP" dirty="0"/>
                  <a:t>Suppose that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kumimoji="1" lang="ja-JP" alt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kumimoji="1" lang="en-US" altLang="ja-JP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altLang="ja-JP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ja-JP" i="1" dirty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ja-JP" i="1" dirty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kumimoji="1"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∶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altLang="ja-JP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ja-JP" i="1" dirty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ja-JP" b="0" i="1" dirty="0" smtClean="0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kumimoji="1" lang="en-US" altLang="ja-JP" dirty="0"/>
                  <a:t> and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ja-JP" alt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ja-JP" altLang="en-US" i="1" dirty="0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</m:acc>
                    <m:r>
                      <a:rPr lang="en-US" altLang="ja-JP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altLang="ja-JP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ja-JP" altLang="en-US" i="1" dirty="0" smtClean="0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US" altLang="ja-JP" i="1" dirty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en-US" altLang="ja-JP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∶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altLang="ja-JP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ja-JP" altLang="en-US" i="1" dirty="0" smtClean="0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US" altLang="ja-JP" b="0" i="1" dirty="0" smtClean="0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endParaRPr kumimoji="1" lang="en-US" altLang="ja-JP" dirty="0"/>
              </a:p>
              <a:p>
                <a:pPr marL="0" indent="0">
                  <a:buNone/>
                </a:pPr>
                <a:r>
                  <a:rPr lang="en-US" altLang="ja-JP" dirty="0"/>
                  <a:t>Then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ja-JP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nor/>
                            </m:rPr>
                            <a:rPr lang="en-US" altLang="ja-JP" dirty="0" smtClean="0"/>
                            <m:t> </m:t>
                          </m:r>
                          <m:d>
                            <m:dPr>
                              <m:ctrlPr>
                                <a:rPr lang="en-US" altLang="ja-JP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ja-JP" alt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acc>
                                <m:accPr>
                                  <m:chr m:val="⃗"/>
                                  <m:ctrlPr>
                                    <a:rPr lang="ja-JP" alt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ja-JP" altLang="en-US" i="1" dirty="0" smtClean="0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</m:acc>
                            </m:e>
                          </m:d>
                        </m:e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d>
                        <m:dPr>
                          <m:ctrlPr>
                            <a:rPr lang="en-US" altLang="ja-JP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ja-JP" alt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⃗"/>
                              <m:ctrlPr>
                                <a:rPr lang="ja-JP" alt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ja-JP" altLang="en-US" i="1" dirty="0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</m:acc>
                        </m:e>
                      </m:d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ja-JP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ja-JP" i="1" dirty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ja-JP" i="1" dirty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altLang="ja-JP" b="0" i="1" dirty="0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altLang="ja-JP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ja-JP" altLang="en-US" i="1" dirty="0" smtClean="0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US" altLang="ja-JP" i="1" dirty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+…+</m:t>
                      </m:r>
                      <m:sSup>
                        <m:sSupPr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ja-JP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ja-JP" i="1" dirty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ja-JP" b="0" i="1" dirty="0" smtClean="0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sub>
                              </m:sSub>
                              <m:r>
                                <a:rPr lang="en-US" altLang="ja-JP" b="0" i="1" dirty="0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altLang="ja-JP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ja-JP" altLang="en-US" i="1" dirty="0" smtClean="0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US" altLang="ja-JP" b="0" i="1" dirty="0" smtClean="0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kumimoji="1" lang="en-US" altLang="ja-JP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217" t="-224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407294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Facts about linear algebra #3: inverse of a diagonal matrix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en-US" altLang="ja-JP" dirty="0"/>
                  <a:t>Suppose that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ja-JP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altLang="ja-JP" dirty="0"/>
                  <a:t> is a diagonal matrix, with variances on the diagonal: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Σ</m:t>
                      </m:r>
                      <m: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kumimoji="1"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p>
                                  <m:sSupPr>
                                    <m:ctrlPr>
                                      <a:rPr lang="en-US" altLang="ja-JP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sSub>
                                      <m:sSubPr>
                                        <m:ctrlPr>
                                          <a:rPr lang="en-US" altLang="ja-JP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ja-JP" altLang="en-US" b="0" i="1" smtClean="0">
                                            <a:latin typeface="Cambria Math" panose="02040503050406030204" pitchFamily="18" charset="0"/>
                                          </a:rPr>
                                          <m:t>𝜎</m:t>
                                        </m:r>
                                      </m:e>
                                      <m:sub>
                                        <m:r>
                                          <a:rPr lang="en-US" altLang="ja-JP" b="0" i="1" dirty="0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  <m:sup>
                                    <m:r>
                                      <a:rPr lang="en-US" altLang="ja-JP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kumimoji="1" lang="en-US" altLang="ja-JP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kumimoji="1" lang="en-US" altLang="ja-JP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kumimoji="1" lang="en-US" altLang="ja-JP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p>
                                  <m:sSupPr>
                                    <m:ctrlPr>
                                      <a:rPr lang="en-US" altLang="ja-JP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sSub>
                                      <m:sSubPr>
                                        <m:ctrlPr>
                                          <a:rPr lang="en-US" altLang="ja-JP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ja-JP" altLang="en-US" b="0" i="1" smtClean="0">
                                            <a:latin typeface="Cambria Math" panose="02040503050406030204" pitchFamily="18" charset="0"/>
                                          </a:rPr>
                                          <m:t>𝜎</m:t>
                                        </m:r>
                                      </m:e>
                                      <m:sub>
                                        <m:r>
                                          <a:rPr lang="en-US" altLang="ja-JP" b="0" i="1" dirty="0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  <m:sup>
                                    <m:r>
                                      <a:rPr lang="en-US" altLang="ja-JP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kumimoji="1" lang="en-US" altLang="ja-JP" b="0" i="1" smtClean="0">
                                    <a:latin typeface="Cambria Math" panose="02040503050406030204" pitchFamily="18" charset="0"/>
                                  </a:rPr>
                                  <m:t>…</m:t>
                                </m:r>
                              </m:e>
                            </m:mr>
                            <m:mr>
                              <m:e>
                                <m:r>
                                  <a:rPr kumimoji="1" lang="en-US" altLang="ja-JP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kumimoji="1" lang="en-US" altLang="ja-JP" b="0" i="1" smtClean="0">
                                    <a:latin typeface="Cambria Math" panose="02040503050406030204" pitchFamily="18" charset="0"/>
                                  </a:rPr>
                                  <m:t>…</m:t>
                                </m:r>
                              </m:e>
                              <m:e>
                                <m:sSup>
                                  <m:sSupPr>
                                    <m:ctrlPr>
                                      <a:rPr lang="en-US" altLang="ja-JP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sSub>
                                      <m:sSubPr>
                                        <m:ctrlPr>
                                          <a:rPr lang="en-US" altLang="ja-JP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ja-JP" altLang="en-US" b="0" i="1" smtClean="0">
                                            <a:latin typeface="Cambria Math" panose="02040503050406030204" pitchFamily="18" charset="0"/>
                                          </a:rPr>
                                          <m:t>𝜎</m:t>
                                        </m:r>
                                      </m:e>
                                      <m:sub>
                                        <m:r>
                                          <a:rPr lang="en-US" altLang="ja-JP" b="0" i="1" dirty="0" smtClean="0">
                                            <a:latin typeface="Cambria Math" panose="02040503050406030204" pitchFamily="18" charset="0"/>
                                          </a:rPr>
                                          <m:t>𝐷</m:t>
                                        </m:r>
                                      </m:sub>
                                    </m:sSub>
                                  </m:e>
                                  <m:sup>
                                    <m:r>
                                      <a:rPr lang="en-US" altLang="ja-JP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kumimoji="1" lang="en-US" altLang="ja-JP" dirty="0"/>
              </a:p>
              <a:p>
                <a:pPr marL="0" indent="0">
                  <a:buNone/>
                </a:pPr>
                <a:r>
                  <a:rPr lang="en-US" altLang="ja-JP" dirty="0"/>
                  <a:t>Then its inverse,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l-GR" altLang="ja-JP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l-GR" altLang="ja-JP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altLang="ja-JP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altLang="ja-JP" dirty="0"/>
                  <a:t>, is 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l-GR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l-GR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Σ</m:t>
                          </m:r>
                        </m:e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altLang="ja-JP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en-US" altLang="ja-JP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ja-JP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US" altLang="ja-JP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i="1" dirty="0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ja-JP" alt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𝜎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ja-JP" b="0" i="1" dirty="0" smtClean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</m:e>
                                      <m:sup>
                                        <m:r>
                                          <a:rPr lang="en-US" altLang="ja-JP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den>
                                </m:f>
                              </m:e>
                              <m:e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f>
                                  <m:fPr>
                                    <m:ctrlPr>
                                      <a:rPr lang="en-US" altLang="ja-JP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ja-JP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US" altLang="ja-JP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i="1" dirty="0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ja-JP" alt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𝜎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ja-JP" b="0" i="1" dirty="0" smtClean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b>
                                        </m:sSub>
                                      </m:e>
                                      <m:sup>
                                        <m:r>
                                          <a:rPr lang="en-US" altLang="ja-JP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den>
                                </m:f>
                              </m:e>
                              <m:e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…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…</m:t>
                                </m:r>
                              </m:e>
                              <m:e>
                                <m:f>
                                  <m:fPr>
                                    <m:ctrlPr>
                                      <a:rPr lang="en-US" altLang="ja-JP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ja-JP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US" altLang="ja-JP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i="1" dirty="0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ja-JP" alt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𝜎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ja-JP" b="0" i="1" dirty="0" smtClean="0">
                                                <a:latin typeface="Cambria Math" panose="02040503050406030204" pitchFamily="18" charset="0"/>
                                              </a:rPr>
                                              <m:t>𝐷</m:t>
                                            </m:r>
                                          </m:sub>
                                        </m:sSub>
                                      </m:e>
                                      <m:sup>
                                        <m:r>
                                          <a:rPr lang="en-US" altLang="ja-JP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den>
                                </m:f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altLang="ja-JP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280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516925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/>
              <a:t>Facts about linear algebra #4: squared </a:t>
            </a:r>
            <a:r>
              <a:rPr lang="en-US" altLang="ja-JP" dirty="0" err="1"/>
              <a:t>Mahalanobis</a:t>
            </a:r>
            <a:r>
              <a:rPr lang="en-US" altLang="ja-JP" dirty="0"/>
              <a:t> distance with a diagonal covariance matrix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4"/>
                <a:ext cx="10860157" cy="4942923"/>
              </a:xfrm>
            </p:spPr>
            <p:txBody>
              <a:bodyPr>
                <a:normAutofit fontScale="77500" lnSpcReduction="20000"/>
              </a:bodyPr>
              <a:lstStyle/>
              <a:p>
                <a:pPr marL="0" indent="0">
                  <a:buNone/>
                </a:pPr>
                <a:r>
                  <a:rPr lang="en-US" altLang="ja-JP" dirty="0"/>
                  <a:t>Suppose that all of the things on the previous slides are true. </a:t>
                </a:r>
                <a:endParaRPr kumimoji="1" lang="en-US" altLang="ja-JP" dirty="0"/>
              </a:p>
              <a:p>
                <a:pPr marL="0" indent="0">
                  <a:buNone/>
                </a:pPr>
                <a:r>
                  <a:rPr lang="en-US" altLang="ja-JP" dirty="0"/>
                  <a:t>Then the squared </a:t>
                </a:r>
                <a:r>
                  <a:rPr lang="en-US" altLang="ja-JP" dirty="0" err="1"/>
                  <a:t>Mahalanobis</a:t>
                </a:r>
                <a:r>
                  <a:rPr lang="en-US" altLang="ja-JP" dirty="0"/>
                  <a:t> distance is</a:t>
                </a:r>
              </a:p>
              <a:p>
                <a:pPr marL="0" indent="0">
                  <a:buNone/>
                </a:pPr>
                <a:r>
                  <a:rPr lang="en-US" altLang="ja-JP" dirty="0"/>
                  <a:t> 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ja-JP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nor/>
                            </m:rPr>
                            <a:rPr lang="en-US" altLang="ja-JP" dirty="0" smtClean="0"/>
                            <m:t> </m:t>
                          </m:r>
                          <m:sSubSup>
                            <m:sSubSupPr>
                              <m:ctrlPr>
                                <a:rPr lang="en-US" altLang="ja-JP" i="1" dirty="0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ja-JP" b="0" i="1" dirty="0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l-GR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</m:sub>
                            <m:sup>
                              <m:r>
                                <a:rPr lang="en-US" altLang="ja-JP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altLang="ja-JP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ja-JP" alt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acc>
                                <m:accPr>
                                  <m:chr m:val="⃗"/>
                                  <m:ctrlPr>
                                    <a:rPr lang="ja-JP" alt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ja-JP" altLang="en-US" i="1" dirty="0" smtClean="0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</m:acc>
                            </m:e>
                          </m:d>
                          <m:r>
                            <a:rPr lang="en-US" altLang="ja-JP" b="0" i="1" dirty="0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d>
                            <m:dPr>
                              <m:ctrlPr>
                                <a:rPr lang="en-US" altLang="ja-JP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ja-JP" alt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acc>
                                <m:accPr>
                                  <m:chr m:val="⃗"/>
                                  <m:ctrlPr>
                                    <a:rPr lang="ja-JP" alt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ja-JP" altLang="en-US" i="1" dirty="0" smtClean="0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</m:acc>
                            </m:e>
                          </m:d>
                        </m:e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sSup>
                        <m:sSupPr>
                          <m:ctrlPr>
                            <a:rPr lang="el-GR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l-GR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Σ</m:t>
                          </m:r>
                        </m:e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US" altLang="ja-JP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ja-JP" alt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⃗"/>
                              <m:ctrlPr>
                                <a:rPr lang="ja-JP" alt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ja-JP" altLang="en-US" i="1" dirty="0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</m:acc>
                        </m:e>
                      </m:d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altLang="ja-JP" b="0" i="1" dirty="0">
                  <a:latin typeface="Cambria Math" panose="02040503050406030204" pitchFamily="18" charset="0"/>
                </a:endParaRPr>
              </a:p>
              <a:p>
                <a:pPr marL="0" indent="0" algn="ctr">
                  <a:buNone/>
                </a:pPr>
                <a:endParaRPr lang="en-US" altLang="ja-JP" b="0" i="1" dirty="0">
                  <a:latin typeface="Cambria Math" panose="02040503050406030204" pitchFamily="18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altLang="ja-JP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ja-JP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b="0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ja-JP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ja-JP" b="0" i="1" dirty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altLang="ja-JP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ja-JP" altLang="en-US" i="1" dirty="0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altLang="ja-JP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ja-JP" b="0" i="1" dirty="0" smtClean="0">
                              <a:latin typeface="Cambria Math" panose="02040503050406030204" pitchFamily="18" charset="0"/>
                            </a:rPr>
                            <m:t>, …,</m:t>
                          </m:r>
                          <m:sSub>
                            <m:sSubPr>
                              <m:ctrlPr>
                                <a:rPr lang="en-US" altLang="ja-JP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en-US" altLang="ja-JP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ja-JP" b="0" i="1" dirty="0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ja-JP" b="0" i="1" dirty="0" smtClean="0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sub>
                              </m:sSub>
                              <m:r>
                                <a:rPr lang="en-US" altLang="ja-JP" b="0" i="1" dirty="0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ja-JP" altLang="en-US" i="1" dirty="0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altLang="ja-JP" b="0" i="1" dirty="0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altLang="ja-JP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en-US" altLang="ja-JP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ja-JP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US" altLang="ja-JP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i="1" dirty="0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ja-JP" alt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𝜎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ja-JP" b="0" i="1" dirty="0" smtClean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</m:e>
                                      <m:sup>
                                        <m:r>
                                          <a:rPr lang="en-US" altLang="ja-JP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den>
                                </m:f>
                              </m:e>
                              <m:e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f>
                                  <m:fPr>
                                    <m:ctrlPr>
                                      <a:rPr lang="en-US" altLang="ja-JP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ja-JP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US" altLang="ja-JP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i="1" dirty="0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ja-JP" alt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𝜎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ja-JP" b="0" i="1" dirty="0" smtClean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b>
                                        </m:sSub>
                                      </m:e>
                                      <m:sup>
                                        <m:r>
                                          <a:rPr lang="en-US" altLang="ja-JP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den>
                                </m:f>
                              </m:e>
                              <m:e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…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…</m:t>
                                </m:r>
                              </m:e>
                              <m:e>
                                <m:f>
                                  <m:fPr>
                                    <m:ctrlPr>
                                      <a:rPr lang="en-US" altLang="ja-JP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ja-JP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US" altLang="ja-JP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i="1" dirty="0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ja-JP" alt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𝜎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ja-JP" b="0" i="1" dirty="0" smtClean="0">
                                                <a:latin typeface="Cambria Math" panose="02040503050406030204" pitchFamily="18" charset="0"/>
                                              </a:rPr>
                                              <m:t>𝐷</m:t>
                                            </m:r>
                                          </m:sub>
                                        </m:sSub>
                                      </m:e>
                                      <m:sup>
                                        <m:r>
                                          <a:rPr lang="en-US" altLang="ja-JP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den>
                                </m:f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altLang="ja-JP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ja-JP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b="0" i="1" dirty="0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ja-JP" b="0" i="1" dirty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altLang="ja-JP" b="0" i="1" dirty="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altLang="ja-JP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ja-JP" altLang="en-US" i="1" dirty="0" smtClean="0">
                                        <a:latin typeface="Cambria Math" panose="02040503050406030204" pitchFamily="18" charset="0"/>
                                      </a:rPr>
                                      <m:t>𝜇</m:t>
                                    </m:r>
                                  </m:e>
                                  <m:sub>
                                    <m:r>
                                      <a:rPr lang="en-US" altLang="ja-JP" b="0" i="1" dirty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∶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ja-JP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sSub>
                                      <m:sSubPr>
                                        <m:ctrlPr>
                                          <a:rPr lang="en-US" altLang="ja-JP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ja-JP" b="0" i="1" dirty="0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ja-JP" b="0" i="1" dirty="0" smtClean="0">
                                            <a:latin typeface="Cambria Math" panose="02040503050406030204" pitchFamily="18" charset="0"/>
                                          </a:rPr>
                                          <m:t>𝐷</m:t>
                                        </m:r>
                                      </m:sub>
                                    </m:sSub>
                                    <m:r>
                                      <a:rPr lang="en-US" altLang="ja-JP" b="0" i="1" dirty="0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ja-JP" altLang="en-US" i="1" dirty="0" smtClean="0">
                                        <a:latin typeface="Cambria Math" panose="02040503050406030204" pitchFamily="18" charset="0"/>
                                      </a:rPr>
                                      <m:t>𝜇</m:t>
                                    </m:r>
                                  </m:e>
                                  <m:sub>
                                    <m:r>
                                      <a:rPr lang="en-US" altLang="ja-JP" b="0" i="1" dirty="0" smtClean="0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kumimoji="1" lang="en-US" altLang="ja-JP" dirty="0"/>
              </a:p>
              <a:p>
                <a:pPr marL="0" indent="0" algn="ctr">
                  <a:buNone/>
                </a:pPr>
                <a:endParaRPr lang="en-US" altLang="ja-JP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ja-JP" i="1" dirty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ja-JP" i="1" dirty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ja-JP" i="1" dirty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altLang="ja-JP" b="0" i="1" dirty="0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altLang="ja-JP" i="1" dirty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ja-JP" altLang="en-US" i="1" dirty="0" smtClean="0"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</m:e>
                                    <m:sub>
                                      <m:r>
                                        <a:rPr lang="en-US" altLang="ja-JP" i="1" dirty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altLang="ja-JP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ja-JP" altLang="en-US" b="0" i="1" smtClean="0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altLang="ja-JP" b="0" i="1" dirty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+…+</m:t>
                      </m:r>
                      <m:f>
                        <m:fPr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ja-JP" i="1" dirty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ja-JP" i="1" dirty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ja-JP" b="0" i="1" dirty="0" smtClean="0"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</m:sub>
                                  </m:sSub>
                                  <m:r>
                                    <a:rPr lang="en-US" altLang="ja-JP" b="0" i="1" dirty="0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altLang="ja-JP" i="1" dirty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ja-JP" altLang="en-US" i="1" dirty="0" smtClean="0"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</m:e>
                                    <m:sub>
                                      <m:r>
                                        <a:rPr lang="en-US" altLang="ja-JP" b="0" i="1" dirty="0" smtClean="0"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altLang="ja-JP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ja-JP" altLang="en-US" b="0" i="1" smtClean="0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altLang="ja-JP" b="0" i="1" dirty="0" smtClean="0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kumimoji="1" lang="en-US" altLang="ja-JP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4"/>
                <a:ext cx="10860157" cy="4942923"/>
              </a:xfrm>
              <a:blipFill rotWithShape="0">
                <a:blip r:embed="rId2"/>
                <a:stretch>
                  <a:fillRect l="-673" t="-246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769719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/>
              <a:t>Mahalanobis</a:t>
            </a:r>
            <a:r>
              <a:rPr kumimoji="1" lang="en-US" altLang="ja-JP" dirty="0"/>
              <a:t> form of the multivariate Gaussian, independent dimensions</a:t>
            </a:r>
            <a:endParaRPr kumimoji="1" lang="ja-JP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kumimoji="1" lang="en-US" altLang="ja-JP" dirty="0"/>
                  <a:t>So we can write the multivariate Gaussian as</a:t>
                </a:r>
              </a:p>
              <a:p>
                <a:pPr marL="0" indent="0">
                  <a:buNone/>
                </a:pPr>
                <a:endParaRPr kumimoji="1" lang="en-US" altLang="ja-JP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acc>
                            <m:accPr>
                              <m:chr m:val="⃗"/>
                              <m:ctrlPr>
                                <a:rPr lang="en-US" altLang="ja-JP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acc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sub>
                      </m:sSub>
                      <m:d>
                        <m:dPr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altLang="ja-JP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altLang="ja-JP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ja-JP" altLang="en-US" i="1" smtClean="0">
                          <a:latin typeface="Cambria Math" panose="02040503050406030204" pitchFamily="18" charset="0"/>
                        </a:rPr>
                        <m:t>𝒩</m:t>
                      </m:r>
                      <m:d>
                        <m:dPr>
                          <m:ctrlPr>
                            <a:rPr lang="en-US" altLang="ja-JP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altLang="ja-JP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;</m:t>
                          </m:r>
                          <m:acc>
                            <m:accPr>
                              <m:chr m:val="⃗"/>
                              <m:ctrlPr>
                                <a:rPr lang="en-US" altLang="ja-JP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ja-JP" altLang="en-US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</m:acc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l-GR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Σ</m:t>
                          </m:r>
                        </m:e>
                      </m:d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ja-JP" altLang="en-US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l-GR" altLang="ja-JP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Σ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1/2</m:t>
                              </m:r>
                            </m:sup>
                          </m:sSup>
                        </m:den>
                      </m:f>
                      <m:sSup>
                        <m:sSupPr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altLang="ja-JP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US" altLang="ja-JP" dirty="0" smtClean="0"/>
                                <m:t> </m:t>
                              </m:r>
                              <m:d>
                                <m:dPr>
                                  <m:ctrlPr>
                                    <a:rPr lang="en-US" altLang="ja-JP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ja-JP" altLang="en-US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altLang="ja-JP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ja-JP" altLang="en-US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ja-JP" altLang="en-US" i="1" dirty="0" smtClean="0"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</m:e>
                                  </m:acc>
                                </m:e>
                              </m:d>
                            </m:e>
                            <m:sup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sSup>
                            <m:sSupPr>
                              <m:ctrlPr>
                                <a:rPr lang="el-GR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l-GR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</m:e>
                            <m:sup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d>
                            <m:dPr>
                              <m:ctrlPr>
                                <a:rPr lang="en-US" altLang="ja-JP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ja-JP" alt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acc>
                                <m:accPr>
                                  <m:chr m:val="⃗"/>
                                  <m:ctrlPr>
                                    <a:rPr lang="ja-JP" alt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ja-JP" altLang="en-US" i="1" dirty="0" smtClean="0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</m:acc>
                            </m:e>
                          </m:d>
                        </m:sup>
                      </m:sSup>
                    </m:oMath>
                  </m:oMathPara>
                </a14:m>
                <a:endParaRPr lang="ja-JP" altLang="en-US" dirty="0"/>
              </a:p>
              <a:p>
                <a:pPr marL="0" indent="0" algn="ctr">
                  <a:buNone/>
                </a:pPr>
                <a:endParaRPr kumimoji="1" lang="en-US" altLang="ja-JP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acc>
                            <m:accPr>
                              <m:chr m:val="⃗"/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acc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sub>
                      </m:sSub>
                      <m:d>
                        <m:dPr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altLang="ja-JP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ja-JP" altLang="en-US" i="1">
                          <a:latin typeface="Cambria Math" panose="02040503050406030204" pitchFamily="18" charset="0"/>
                        </a:rPr>
                        <m:t>𝒩</m:t>
                      </m:r>
                      <m:d>
                        <m:dPr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;</m:t>
                          </m:r>
                          <m:acc>
                            <m:accPr>
                              <m:chr m:val="⃗"/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ja-JP" altLang="en-US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</m:acc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l-GR" altLang="ja-JP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Σ</m:t>
                          </m:r>
                        </m:e>
                      </m:d>
                      <m:r>
                        <a:rPr lang="en-US" altLang="ja-JP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ja-JP" altLang="en-US" i="1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l-GR" altLang="ja-JP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Σ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1/2</m:t>
                              </m:r>
                            </m:sup>
                          </m:sSup>
                        </m:den>
                      </m:f>
                      <m:sSup>
                        <m:sSupPr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bSup>
                            <m:sSubSupPr>
                              <m:ctrlPr>
                                <a:rPr lang="en-US" altLang="ja-JP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l-GR" altLang="ja-JP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</m:sub>
                            <m:sup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ja-JP" alt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acc>
                                <m:accPr>
                                  <m:chr m:val="⃗"/>
                                  <m:ctrlPr>
                                    <a:rPr lang="ja-JP" alt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ja-JP" altLang="en-US" i="1" dirty="0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</m:acc>
                            </m:e>
                          </m:d>
                        </m:sup>
                      </m:sSup>
                    </m:oMath>
                  </m:oMathPara>
                </a14:m>
                <a:endParaRPr lang="ja-JP" altLang="en-US" dirty="0"/>
              </a:p>
              <a:p>
                <a:pPr marL="0" indent="0" algn="ctr">
                  <a:buNone/>
                </a:pPr>
                <a:endParaRPr kumimoji="1" lang="en-US" altLang="ja-JP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384677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Facts about linear algebra #5: ellipses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4"/>
                <a:ext cx="10860157" cy="494292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altLang="ja-JP" dirty="0"/>
                  <a:t>The formula</a:t>
                </a:r>
              </a:p>
              <a:p>
                <a:pPr marL="0" indent="0">
                  <a:buNone/>
                </a:pPr>
                <a:r>
                  <a:rPr lang="en-US" altLang="ja-JP" dirty="0"/>
                  <a:t> 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ja-JP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1=</m:t>
                          </m:r>
                          <m:d>
                            <m:dPr>
                              <m:ctrlPr>
                                <a:rPr lang="en-US" altLang="ja-JP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ja-JP" alt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acc>
                                <m:accPr>
                                  <m:chr m:val="⃗"/>
                                  <m:ctrlPr>
                                    <a:rPr lang="ja-JP" alt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ja-JP" altLang="en-US" i="1" dirty="0" smtClean="0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</m:acc>
                            </m:e>
                          </m:d>
                        </m:e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sSup>
                        <m:sSupPr>
                          <m:ctrlPr>
                            <a:rPr lang="el-GR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l-GR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Σ</m:t>
                          </m:r>
                        </m:e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US" altLang="ja-JP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ja-JP" alt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⃗"/>
                              <m:ctrlPr>
                                <a:rPr lang="ja-JP" alt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ja-JP" altLang="en-US" i="1" dirty="0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</m:acc>
                        </m:e>
                      </m:d>
                    </m:oMath>
                  </m:oMathPara>
                </a14:m>
                <a:endParaRPr lang="en-US" altLang="ja-JP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ja-JP" dirty="0"/>
                  <a:t>… or equivalently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1=</m:t>
                      </m:r>
                      <m:f>
                        <m:fPr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ja-JP" i="1" dirty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ja-JP" i="1" dirty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ja-JP" i="1" dirty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altLang="ja-JP" b="0" i="1" dirty="0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altLang="ja-JP" i="1" dirty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ja-JP" altLang="en-US" i="1" dirty="0" smtClean="0"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</m:e>
                                    <m:sub>
                                      <m:r>
                                        <a:rPr lang="en-US" altLang="ja-JP" i="1" dirty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altLang="ja-JP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ja-JP" altLang="en-US" b="0" i="1" smtClean="0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altLang="ja-JP" b="0" i="1" dirty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+…+</m:t>
                      </m:r>
                      <m:f>
                        <m:fPr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ja-JP" i="1" dirty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ja-JP" i="1" dirty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ja-JP" b="0" i="1" dirty="0" smtClean="0"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</m:sub>
                                  </m:sSub>
                                  <m:r>
                                    <a:rPr lang="en-US" altLang="ja-JP" b="0" i="1" dirty="0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altLang="ja-JP" i="1" dirty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ja-JP" altLang="en-US" i="1" dirty="0" smtClean="0"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</m:e>
                                    <m:sub>
                                      <m:r>
                                        <a:rPr lang="en-US" altLang="ja-JP" b="0" i="1" dirty="0" smtClean="0"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altLang="ja-JP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ja-JP" altLang="en-US" b="0" i="1" smtClean="0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altLang="ja-JP" b="0" i="1" dirty="0" smtClean="0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altLang="ja-JP" b="0" dirty="0"/>
              </a:p>
              <a:p>
                <a:pPr marL="0" indent="0">
                  <a:buNone/>
                </a:pPr>
                <a:r>
                  <a:rPr kumimoji="1" lang="en-US" altLang="ja-JP" dirty="0"/>
                  <a:t>… is the formula for an ellipsoid (an ellips</a:t>
                </a:r>
                <a:r>
                  <a:rPr lang="en-US" altLang="ja-JP" dirty="0"/>
                  <a:t>e in two dimensions; a football shaped object in three dimensions; etc.)</a:t>
                </a:r>
                <a:r>
                  <a:rPr kumimoji="1" lang="en-US" altLang="ja-JP" dirty="0"/>
                  <a:t>.  Th</a:t>
                </a:r>
                <a:r>
                  <a:rPr lang="en-US" altLang="ja-JP" dirty="0"/>
                  <a:t>e ellipse is centered at the point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ja-JP" alt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ja-JP" altLang="en-US" i="1" dirty="0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</m:acc>
                  </m:oMath>
                </a14:m>
                <a:r>
                  <a:rPr kumimoji="1" lang="en-US" altLang="ja-JP" dirty="0"/>
                  <a:t>, and it has a volume proportional to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l-GR" altLang="ja-JP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</m:e>
                    </m:d>
                  </m:oMath>
                </a14:m>
                <a:r>
                  <a:rPr kumimoji="1" lang="en-US" altLang="ja-JP" dirty="0"/>
                  <a:t>.  (In 2D the area of an ellipse is </a:t>
                </a:r>
                <a14:m>
                  <m:oMath xmlns:m="http://schemas.openxmlformats.org/officeDocument/2006/math">
                    <m:r>
                      <a:rPr lang="ja-JP" altLang="en-US" b="0" i="1" smtClean="0">
                        <a:latin typeface="Cambria Math" panose="02040503050406030204" pitchFamily="18" charset="0"/>
                      </a:rPr>
                      <m:t>𝜋</m:t>
                    </m:r>
                    <m:sSup>
                      <m:sSupPr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l-GR" altLang="ja-JP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Σ</m:t>
                            </m:r>
                          </m:e>
                        </m:d>
                      </m:e>
                      <m:sup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1/2</m:t>
                        </m:r>
                      </m:sup>
                    </m:sSup>
                  </m:oMath>
                </a14:m>
                <a:r>
                  <a:rPr kumimoji="1" lang="en-US" altLang="ja-JP" dirty="0"/>
                  <a:t>, in 3D it’s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ja-JP" altLang="en-US" b="0" i="1" smtClean="0">
                        <a:latin typeface="Cambria Math" panose="02040503050406030204" pitchFamily="18" charset="0"/>
                      </a:rPr>
                      <m:t>𝜋</m:t>
                    </m:r>
                    <m:sSup>
                      <m:sSup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l-GR" altLang="ja-JP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Σ</m:t>
                            </m:r>
                          </m:e>
                        </m:d>
                      </m:e>
                      <m: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1/2</m:t>
                        </m:r>
                      </m:sup>
                    </m:sSup>
                  </m:oMath>
                </a14:m>
                <a:r>
                  <a:rPr kumimoji="1" lang="en-US" altLang="ja-JP" dirty="0"/>
                  <a:t>, etc.)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4"/>
                <a:ext cx="10860157" cy="4942923"/>
              </a:xfrm>
              <a:blipFill rotWithShape="0">
                <a:blip r:embed="rId2"/>
                <a:stretch>
                  <a:fillRect l="-1122" t="-197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041464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/>
              <a:t>Gaussian contour plots = ellipses</a:t>
            </a:r>
            <a:endParaRPr kumimoji="1" lang="ja-JP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4"/>
                <a:ext cx="10860157" cy="494292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altLang="ja-JP" dirty="0"/>
                  <a:t> 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ja-JP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d>
                            <m:dPr>
                              <m:ctrlPr>
                                <a:rPr lang="en-US" altLang="ja-JP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ja-JP" alt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acc>
                                <m:accPr>
                                  <m:chr m:val="⃗"/>
                                  <m:ctrlPr>
                                    <a:rPr lang="ja-JP" alt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ja-JP" altLang="en-US" i="1" dirty="0" smtClean="0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</m:acc>
                            </m:e>
                          </m:d>
                        </m:e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sSup>
                        <m:sSupPr>
                          <m:ctrlPr>
                            <a:rPr lang="el-GR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l-GR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Σ</m:t>
                          </m:r>
                        </m:e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US" altLang="ja-JP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ja-JP" alt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⃗"/>
                              <m:ctrlPr>
                                <a:rPr lang="ja-JP" alt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ja-JP" altLang="en-US" i="1" dirty="0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</m:acc>
                        </m:e>
                      </m:d>
                    </m:oMath>
                  </m:oMathPara>
                </a14:m>
                <a:endParaRPr lang="en-US" altLang="ja-JP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ja-JP" dirty="0"/>
                  <a:t>… is equivalent to 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acc>
                            <m:accPr>
                              <m:chr m:val="⃗"/>
                              <m:ctrlPr>
                                <a:rPr lang="en-US" altLang="ja-JP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acc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sub>
                      </m:sSub>
                      <m:d>
                        <m:dPr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altLang="ja-JP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ja-JP" altLang="en-US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l-GR" altLang="ja-JP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Σ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1/2</m:t>
                              </m:r>
                            </m:sup>
                          </m:sSup>
                        </m:den>
                      </m:f>
                      <m:sSup>
                        <m:sSupPr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altLang="ja-JP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p>
                      </m:sSup>
                    </m:oMath>
                  </m:oMathPara>
                </a14:m>
                <a:endParaRPr lang="en-US" altLang="ja-JP" b="0" dirty="0"/>
              </a:p>
              <a:p>
                <a:pPr marL="0" indent="0">
                  <a:buNone/>
                </a:pPr>
                <a:r>
                  <a:rPr kumimoji="1" lang="en-US" altLang="ja-JP" dirty="0"/>
                  <a:t>Therefore the contour plot of a Gaussian pdf --- the curves of constant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acc>
                          <m:accPr>
                            <m:chr m:val="⃗"/>
                            <m:ctrlPr>
                              <a:rPr lang="en-US" altLang="ja-JP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acc>
                      </m:sub>
                    </m:sSub>
                    <m:d>
                      <m:d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altLang="ja-JP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</m:d>
                  </m:oMath>
                </a14:m>
                <a:r>
                  <a:rPr kumimoji="1" lang="en-US" altLang="ja-JP" dirty="0"/>
                  <a:t> --- are ellipses.  If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ja-JP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kumimoji="1" lang="en-US" altLang="ja-JP" dirty="0"/>
                  <a:t> is diagonal, the main axes of the ellipse are parallel to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ja-JP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kumimoji="1" lang="en-US" altLang="ja-JP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ja-JP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kumimoji="1" lang="en-US" altLang="ja-JP" dirty="0"/>
                  <a:t>, etc. axes.  If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ja-JP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altLang="ja-JP" dirty="0"/>
                  <a:t> is NOT diagonal, the main axes of the ellipse are tilted.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4"/>
                <a:ext cx="10860157" cy="4942923"/>
              </a:xfrm>
              <a:blipFill>
                <a:blip r:embed="rId2"/>
                <a:stretch>
                  <a:fillRect l="-1051" r="-3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044930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Example</a:t>
            </a:r>
            <a:endParaRPr kumimoji="1" lang="ja-JP" alt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3589" y="1366293"/>
            <a:ext cx="7383786" cy="5399393"/>
          </a:xfrm>
        </p:spPr>
      </p:pic>
    </p:spTree>
    <p:extLst>
      <p:ext uri="{BB962C8B-B14F-4D97-AF65-F5344CB8AC3E}">
        <p14:creationId xmlns:p14="http://schemas.microsoft.com/office/powerpoint/2010/main" val="2310839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Contents</a:t>
            </a:r>
            <a:endParaRPr kumimoji="1" lang="ja-JP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Gaussian pdf; Central limit theorem, Brownian motion</a:t>
            </a:r>
            <a:endParaRPr kumimoji="1" lang="en-US" altLang="ja-JP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White Noise</a:t>
            </a:r>
          </a:p>
          <a:p>
            <a:r>
              <a:rPr kumimoji="1" lang="en-US" altLang="ja-JP" dirty="0">
                <a:solidFill>
                  <a:schemeClr val="bg1">
                    <a:lumMod val="75000"/>
                  </a:schemeClr>
                </a:solidFill>
              </a:rPr>
              <a:t>Vector of </a:t>
            </a:r>
            <a:r>
              <a:rPr kumimoji="1" lang="en-US" altLang="ja-JP" dirty="0" err="1">
                <a:solidFill>
                  <a:schemeClr val="bg1">
                    <a:lumMod val="75000"/>
                  </a:schemeClr>
                </a:solidFill>
              </a:rPr>
              <a:t>i.i.d</a:t>
            </a:r>
            <a:r>
              <a:rPr kumimoji="1" lang="en-US" altLang="ja-JP" dirty="0">
                <a:solidFill>
                  <a:schemeClr val="bg1">
                    <a:lumMod val="75000"/>
                  </a:schemeClr>
                </a:solidFill>
              </a:rPr>
              <a:t>. Gaussians</a:t>
            </a:r>
          </a:p>
          <a:p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Vector of Gaussians that are independent but not identical</a:t>
            </a:r>
          </a:p>
          <a:p>
            <a:r>
              <a:rPr kumimoji="1" lang="en-US" altLang="ja-JP" dirty="0">
                <a:solidFill>
                  <a:schemeClr val="bg1">
                    <a:lumMod val="75000"/>
                  </a:schemeClr>
                </a:solidFill>
              </a:rPr>
              <a:t>Facts about linear algebra</a:t>
            </a:r>
          </a:p>
          <a:p>
            <a:r>
              <a:rPr lang="en-US" altLang="ja-JP" dirty="0"/>
              <a:t>Vector of Gaussians that are neither independent nor identical</a:t>
            </a:r>
            <a:endParaRPr kumimoji="1" lang="en-US" altLang="ja-JP" dirty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743594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/>
              <a:t>Mahalanobis</a:t>
            </a:r>
            <a:r>
              <a:rPr kumimoji="1" lang="en-US" altLang="ja-JP" dirty="0"/>
              <a:t> form of the multivariate Gaussian, dependent dimensions</a:t>
            </a:r>
            <a:endParaRPr kumimoji="1" lang="ja-JP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kumimoji="1" lang="en-US" altLang="ja-JP" dirty="0"/>
                  <a:t>If the dimensions are dependent, and jointly Gaussian, then we can still write the multivariate Gaussian as</a:t>
                </a:r>
              </a:p>
              <a:p>
                <a:pPr marL="0" indent="0">
                  <a:buNone/>
                </a:pPr>
                <a:endParaRPr kumimoji="1" lang="en-US" altLang="ja-JP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acc>
                            <m:accPr>
                              <m:chr m:val="⃗"/>
                              <m:ctrlPr>
                                <a:rPr lang="en-US" altLang="ja-JP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acc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sub>
                      </m:sSub>
                      <m:d>
                        <m:dPr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altLang="ja-JP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altLang="ja-JP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ja-JP" altLang="en-US" i="1" smtClean="0">
                          <a:latin typeface="Cambria Math" panose="02040503050406030204" pitchFamily="18" charset="0"/>
                        </a:rPr>
                        <m:t>𝒩</m:t>
                      </m:r>
                      <m:d>
                        <m:dPr>
                          <m:ctrlPr>
                            <a:rPr lang="en-US" altLang="ja-JP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altLang="ja-JP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;</m:t>
                          </m:r>
                          <m:acc>
                            <m:accPr>
                              <m:chr m:val="⃗"/>
                              <m:ctrlPr>
                                <a:rPr lang="en-US" altLang="ja-JP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ja-JP" altLang="en-US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</m:acc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l-GR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Σ</m:t>
                          </m:r>
                        </m:e>
                      </m:d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ja-JP" altLang="en-US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l-GR" altLang="ja-JP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Σ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1/2</m:t>
                              </m:r>
                            </m:sup>
                          </m:sSup>
                        </m:den>
                      </m:f>
                      <m:sSup>
                        <m:sSupPr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altLang="ja-JP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US" altLang="ja-JP" dirty="0" smtClean="0"/>
                                <m:t> </m:t>
                              </m:r>
                              <m:d>
                                <m:dPr>
                                  <m:ctrlPr>
                                    <a:rPr lang="en-US" altLang="ja-JP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ja-JP" altLang="en-US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altLang="ja-JP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ja-JP" altLang="en-US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ja-JP" altLang="en-US" i="1" dirty="0" smtClean="0"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</m:e>
                                  </m:acc>
                                </m:e>
                              </m:d>
                            </m:e>
                            <m:sup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sSup>
                            <m:sSupPr>
                              <m:ctrlPr>
                                <a:rPr lang="el-GR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l-GR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</m:e>
                            <m:sup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d>
                            <m:dPr>
                              <m:ctrlPr>
                                <a:rPr lang="en-US" altLang="ja-JP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ja-JP" alt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acc>
                                <m:accPr>
                                  <m:chr m:val="⃗"/>
                                  <m:ctrlPr>
                                    <a:rPr lang="ja-JP" alt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ja-JP" altLang="en-US" i="1" dirty="0" smtClean="0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</m:acc>
                            </m:e>
                          </m:d>
                        </m:sup>
                      </m:sSup>
                    </m:oMath>
                  </m:oMathPara>
                </a14:m>
                <a:endParaRPr lang="ja-JP" altLang="en-US" dirty="0"/>
              </a:p>
              <a:p>
                <a:pPr marL="0" indent="0" algn="ctr">
                  <a:buNone/>
                </a:pPr>
                <a:endParaRPr kumimoji="1" lang="en-US" altLang="ja-JP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632" r="-14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7605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Example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kumimoji="1" lang="en-US" altLang="ja-JP" dirty="0"/>
                  <a:t>Suppose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kumimoji="1" lang="en-US" altLang="ja-JP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kumimoji="1" lang="en-US" altLang="ja-JP" dirty="0"/>
                  <a:t> are linearly correlated Gaussians with means 1 and -1, respectively, and with variances 1 and 4, and covariance 1.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ja-JP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ja-JP" alt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</m:acc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kumimoji="1" lang="en-US" altLang="ja-JP" dirty="0"/>
                  <a:t> </a:t>
                </a:r>
              </a:p>
              <a:p>
                <a:pPr marL="0" indent="0">
                  <a:buNone/>
                </a:pPr>
                <a:r>
                  <a:rPr lang="en-US" altLang="ja-JP" dirty="0"/>
                  <a:t>Remember the definitions of variance and covariance: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altLang="ja-JP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ja-JP" altLang="en-US" b="0" i="1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altLang="ja-JP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kumimoji="1"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kumimoji="1" lang="en-US" altLang="ja-JP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ja-JP" i="1" dirty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ja-JP" i="1" dirty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ja-JP" b="0" i="1" dirty="0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altLang="ja-JP" i="1" dirty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ja-JP" altLang="en-US" b="0" i="1" smtClean="0"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</m:e>
                                    <m:sub>
                                      <m:r>
                                        <a:rPr lang="en-US" altLang="ja-JP" b="0" i="1" dirty="0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kumimoji="1" lang="en-US" altLang="ja-JP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kumimoji="1" lang="en-US" altLang="ja-JP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altLang="ja-JP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ja-JP" altLang="en-US" b="0" i="1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altLang="ja-JP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ja-JP" i="1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ja-JP" i="1" dirty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ja-JP" i="1" dirty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ja-JP" b="0" i="1" dirty="0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altLang="ja-JP" i="1" dirty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ja-JP" altLang="en-US" b="0" i="1" smtClean="0"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</m:e>
                                    <m:sub>
                                      <m:r>
                                        <a:rPr lang="en-US" altLang="ja-JP" b="0" i="1" dirty="0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altLang="ja-JP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kumimoji="1" lang="en-US" altLang="ja-JP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ja-JP" altLang="en-US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altLang="ja-JP" b="0" i="1" dirty="0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  <m:r>
                        <a:rPr lang="en-US" altLang="ja-JP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ja-JP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ja-JP" altLang="en-US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altLang="ja-JP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ja-JP" i="1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altLang="ja-JP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ja-JP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ja-JP" i="1" dirty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ja-JP" b="0" i="1" dirty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altLang="ja-JP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ja-JP" altLang="en-US" b="0" i="1" smtClean="0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US" altLang="ja-JP" b="0" i="1" dirty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d>
                            <m:dPr>
                              <m:ctrlPr>
                                <a:rPr lang="en-US" altLang="ja-JP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ja-JP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ja-JP" i="1" dirty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ja-JP" b="0" i="1" dirty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altLang="ja-JP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ja-JP" altLang="en-US" b="0" i="1" smtClean="0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US" altLang="ja-JP" b="0" i="1" dirty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r>
                        <a:rPr lang="en-US" altLang="ja-JP" i="1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kumimoji="1" lang="en-US" altLang="ja-JP" dirty="0"/>
              </a:p>
              <a:p>
                <a:pPr marL="0" indent="0">
                  <a:buNone/>
                </a:pPr>
                <a:r>
                  <a:rPr kumimoji="1" lang="en-US" altLang="ja-JP" dirty="0"/>
                  <a:t> 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Σ</m:t>
                      </m:r>
                      <m:r>
                        <a:rPr lang="en-US" altLang="ja-JP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ja-JP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altLang="ja-JP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217" t="-3081" r="-40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296084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Determinant and inverse of a 2x2 matrix</a:t>
            </a:r>
            <a:endParaRPr kumimoji="1" lang="ja-JP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597026"/>
                <a:ext cx="10515600" cy="5032375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en-US" altLang="ja-JP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You should know the determinant and inverse of a 2x2 matrix.  If</a:t>
                </a:r>
              </a:p>
              <a:p>
                <a:pPr marL="0" indent="0">
                  <a:buNone/>
                </a:pPr>
                <a:endParaRPr lang="en-US" altLang="ja-JP" b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Σ</m:t>
                      </m:r>
                      <m:r>
                        <a:rPr lang="en-US" altLang="ja-JP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ja-JP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e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e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altLang="ja-JP" dirty="0"/>
              </a:p>
              <a:p>
                <a:pPr marL="0" indent="0">
                  <a:buNone/>
                </a:pPr>
                <a:endParaRPr lang="en-US" altLang="ja-JP" dirty="0"/>
              </a:p>
              <a:p>
                <a:pPr marL="0" indent="0">
                  <a:buNone/>
                </a:pPr>
                <a:r>
                  <a:rPr lang="en-US" altLang="ja-JP" dirty="0"/>
                  <a:t>Then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l-GR" altLang="ja-JP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</m:e>
                    </m:d>
                    <m:r>
                      <a:rPr lang="en-US" altLang="ja-JP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𝑎𝑑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𝑏𝑐</m:t>
                    </m:r>
                  </m:oMath>
                </a14:m>
                <a:r>
                  <a:rPr lang="en-US" altLang="ja-JP" dirty="0"/>
                  <a:t> and </a:t>
                </a:r>
              </a:p>
              <a:p>
                <a:pPr marL="0" indent="0">
                  <a:buNone/>
                </a:pPr>
                <a:endParaRPr lang="en-US" altLang="ja-JP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l-GR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l-GR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Σ</m:t>
                          </m:r>
                        </m:e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altLang="ja-JP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ja-JP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d>
                            <m:dPr>
                              <m:begChr m:val="|"/>
                              <m:endChr m:val="|"/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l-GR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</m:e>
                          </m:d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ja-JP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e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e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altLang="ja-JP" dirty="0"/>
              </a:p>
              <a:p>
                <a:pPr marL="0" indent="0">
                  <a:buNone/>
                </a:pPr>
                <a:endParaRPr lang="en-US" altLang="ja-JP" dirty="0"/>
              </a:p>
              <a:p>
                <a:pPr marL="0" indent="0">
                  <a:buNone/>
                </a:pPr>
                <a:r>
                  <a:rPr lang="en-US" altLang="ja-JP" dirty="0"/>
                  <a:t>You should be able to verify the inverse, for yourself, by multiplying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l-GR" altLang="ja-JP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l-GR" altLang="ja-JP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ΣΣ</m:t>
                        </m:r>
                      </m:e>
                      <m:sup>
                        <m:r>
                          <a:rPr lang="en-US" altLang="ja-JP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altLang="ja-JP" dirty="0"/>
                  <a:t> and discovering that the result is the identity matrix.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597026"/>
                <a:ext cx="10515600" cy="5032375"/>
              </a:xfrm>
              <a:blipFill>
                <a:blip r:embed="rId2"/>
                <a:stretch>
                  <a:fillRect l="-1086" t="-2771" b="-27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821053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Example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altLang="ja-JP" dirty="0">
                    <a:latin typeface="Cambria Math" panose="02040503050406030204" pitchFamily="18" charset="0"/>
                  </a:rPr>
                  <a:t>Therefore the contour lines of this Gaussian are ellipses centered at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ja-JP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ja-JP" alt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</m:acc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altLang="ja-JP" dirty="0"/>
                  <a:t>.</a:t>
                </a:r>
              </a:p>
              <a:p>
                <a:pPr marL="0" indent="0">
                  <a:buNone/>
                </a:pPr>
                <a:endParaRPr lang="en-US" altLang="ja-JP" dirty="0"/>
              </a:p>
              <a:p>
                <a:pPr marL="0" indent="0">
                  <a:buNone/>
                </a:pPr>
                <a:r>
                  <a:rPr lang="en-US" altLang="ja-JP" dirty="0"/>
                  <a:t>The contour lines are ellipses that satisfy this equation.  Each different value of </a:t>
                </a:r>
                <a14:m>
                  <m:oMath xmlns:m="http://schemas.openxmlformats.org/officeDocument/2006/math">
                    <m:r>
                      <a:rPr lang="en-US" altLang="ja-JP" i="1" dirty="0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altLang="ja-JP" dirty="0"/>
                  <a:t> gives a different ellipse:</a:t>
                </a:r>
              </a:p>
              <a:p>
                <a:pPr marL="0" indent="0">
                  <a:buNone/>
                </a:pPr>
                <a:endParaRPr lang="en-US" altLang="ja-JP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altLang="ja-JP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f>
                            <m:f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num>
                            <m:den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d>
                            <m:d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f>
                            <m:f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d>
                            <m:d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</m:e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d>
                        <m:dPr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d>
                        <m:dPr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</m:oMath>
                  </m:oMathPara>
                </a14:m>
                <a:endParaRPr lang="en-US" altLang="ja-JP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217" t="-238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927013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Example</a:t>
            </a:r>
            <a:endParaRPr kumimoji="1" lang="ja-JP" alt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0238" y="1387629"/>
            <a:ext cx="7440029" cy="5289395"/>
          </a:xfrm>
        </p:spPr>
      </p:pic>
    </p:spTree>
    <p:extLst>
      <p:ext uri="{BB962C8B-B14F-4D97-AF65-F5344CB8AC3E}">
        <p14:creationId xmlns:p14="http://schemas.microsoft.com/office/powerpoint/2010/main" val="331939855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Conclusion: Summary of Today’s Lecture</a:t>
            </a:r>
            <a:endParaRPr kumimoji="1" lang="ja-JP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54000" y="1487488"/>
                <a:ext cx="7683500" cy="1497012"/>
              </a:xfrm>
            </p:spPr>
            <p:txBody>
              <a:bodyPr>
                <a:normAutofit fontScale="92500"/>
              </a:bodyPr>
              <a:lstStyle/>
              <a:p>
                <a:pPr marL="0" indent="0">
                  <a:buNone/>
                </a:pPr>
                <a:endParaRPr kumimoji="1" lang="en-US" altLang="ja-JP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acc>
                            <m:accPr>
                              <m:chr m:val="⃗"/>
                              <m:ctrlPr>
                                <a:rPr lang="en-US" altLang="ja-JP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acc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sub>
                      </m:sSub>
                      <m:d>
                        <m:dPr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altLang="ja-JP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altLang="ja-JP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ja-JP" altLang="en-US" i="1" smtClean="0">
                          <a:latin typeface="Cambria Math" panose="02040503050406030204" pitchFamily="18" charset="0"/>
                        </a:rPr>
                        <m:t>𝒩</m:t>
                      </m:r>
                      <m:d>
                        <m:dPr>
                          <m:ctrlPr>
                            <a:rPr lang="en-US" altLang="ja-JP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altLang="ja-JP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;</m:t>
                          </m:r>
                          <m:acc>
                            <m:accPr>
                              <m:chr m:val="⃗"/>
                              <m:ctrlPr>
                                <a:rPr lang="en-US" altLang="ja-JP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ja-JP" altLang="en-US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</m:acc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l-GR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Σ</m:t>
                          </m:r>
                        </m:e>
                      </m:d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ja-JP" altLang="en-US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l-GR" altLang="ja-JP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Σ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1/2</m:t>
                              </m:r>
                            </m:sup>
                          </m:sSup>
                        </m:den>
                      </m:f>
                      <m:sSup>
                        <m:sSupPr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altLang="ja-JP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US" altLang="ja-JP" dirty="0" smtClean="0"/>
                                <m:t> </m:t>
                              </m:r>
                              <m:d>
                                <m:dPr>
                                  <m:ctrlPr>
                                    <a:rPr lang="en-US" altLang="ja-JP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ja-JP" altLang="en-US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altLang="ja-JP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ja-JP" altLang="en-US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ja-JP" altLang="en-US" i="1" dirty="0" smtClean="0"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</m:e>
                                  </m:acc>
                                </m:e>
                              </m:d>
                            </m:e>
                            <m:sup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sSup>
                            <m:sSupPr>
                              <m:ctrlPr>
                                <a:rPr lang="el-GR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l-GR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</m:e>
                            <m:sup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d>
                            <m:dPr>
                              <m:ctrlPr>
                                <a:rPr lang="en-US" altLang="ja-JP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ja-JP" alt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acc>
                                <m:accPr>
                                  <m:chr m:val="⃗"/>
                                  <m:ctrlPr>
                                    <a:rPr lang="ja-JP" alt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ja-JP" altLang="en-US" i="1" dirty="0" smtClean="0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</m:acc>
                            </m:e>
                          </m:d>
                        </m:sup>
                      </m:sSup>
                    </m:oMath>
                  </m:oMathPara>
                </a14:m>
                <a:endParaRPr lang="ja-JP" altLang="en-US" dirty="0"/>
              </a:p>
              <a:p>
                <a:pPr marL="0" indent="0" algn="ctr">
                  <a:buNone/>
                </a:pPr>
                <a:endParaRPr kumimoji="1" lang="en-US" altLang="ja-JP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4000" y="1487488"/>
                <a:ext cx="7683500" cy="1497012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12869FF-BFA2-144F-92D9-864D8D0B27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6269" y="2503198"/>
            <a:ext cx="5797531" cy="4121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51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1714</Words>
  <Application>Microsoft Macintosh PowerPoint</Application>
  <PresentationFormat>Widescreen</PresentationFormat>
  <Paragraphs>196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2" baseType="lpstr">
      <vt:lpstr>ＭＳ Ｐゴシック</vt:lpstr>
      <vt:lpstr>Arial</vt:lpstr>
      <vt:lpstr>Calibri</vt:lpstr>
      <vt:lpstr>Calibri Light</vt:lpstr>
      <vt:lpstr>Cambria Math</vt:lpstr>
      <vt:lpstr>Office Theme</vt:lpstr>
      <vt:lpstr>ECE 417 Lecture 9: Gaussians</vt:lpstr>
      <vt:lpstr>Contents</vt:lpstr>
      <vt:lpstr>Review: Bayesian Classifier</vt:lpstr>
      <vt:lpstr>Gaussian (Normal) pdf</vt:lpstr>
      <vt:lpstr>Gaussian pdf</vt:lpstr>
      <vt:lpstr>Unit Normal pdf</vt:lpstr>
      <vt:lpstr>Central Limit Theorem</vt:lpstr>
      <vt:lpstr>Brownian motion</vt:lpstr>
      <vt:lpstr>Contents</vt:lpstr>
      <vt:lpstr>Gaussian Noise</vt:lpstr>
      <vt:lpstr>White Noise</vt:lpstr>
      <vt:lpstr>Contents</vt:lpstr>
      <vt:lpstr>Vector of Independent Gaussian Variables</vt:lpstr>
      <vt:lpstr>Vector of Independent Gaussian Variables</vt:lpstr>
      <vt:lpstr>Vector of Independent Gaussian Variables</vt:lpstr>
      <vt:lpstr>Contents</vt:lpstr>
      <vt:lpstr>Independent Gaussians that aren’t identically distributed</vt:lpstr>
      <vt:lpstr>Independent Gaussians that aren’t identically distributed</vt:lpstr>
      <vt:lpstr>Example</vt:lpstr>
      <vt:lpstr>Example</vt:lpstr>
      <vt:lpstr>Contents</vt:lpstr>
      <vt:lpstr>Facts about linear algebra #1: determinant of a diagonal matrix</vt:lpstr>
      <vt:lpstr>Facts about linear algebra #2: inner product</vt:lpstr>
      <vt:lpstr>Facts about linear algebra #3: inverse of a diagonal matrix</vt:lpstr>
      <vt:lpstr>Facts about linear algebra #4: squared Mahalanobis distance with a diagonal covariance matrix</vt:lpstr>
      <vt:lpstr>Mahalanobis form of the multivariate Gaussian, independent dimensions</vt:lpstr>
      <vt:lpstr>Facts about linear algebra #5: ellipses</vt:lpstr>
      <vt:lpstr>Gaussian contour plots = ellipses</vt:lpstr>
      <vt:lpstr>Example</vt:lpstr>
      <vt:lpstr>Contents</vt:lpstr>
      <vt:lpstr>Mahalanobis form of the multivariate Gaussian, dependent dimensions</vt:lpstr>
      <vt:lpstr>Example</vt:lpstr>
      <vt:lpstr>Determinant and inverse of a 2x2 matrix</vt:lpstr>
      <vt:lpstr>Example</vt:lpstr>
      <vt:lpstr>Example</vt:lpstr>
      <vt:lpstr>Conclusion: Summary of Today’s Lecture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 417 Lecture 3: 1-D Gaussians</dc:title>
  <dc:creator>Mark Hasegawa-Johnson</dc:creator>
  <cp:lastModifiedBy>Hasegawa-Johnson, Mark Allan</cp:lastModifiedBy>
  <cp:revision>18</cp:revision>
  <dcterms:created xsi:type="dcterms:W3CDTF">2017-09-04T19:59:26Z</dcterms:created>
  <dcterms:modified xsi:type="dcterms:W3CDTF">2018-09-24T20:04:42Z</dcterms:modified>
</cp:coreProperties>
</file>