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3" r:id="rId1"/>
  </p:sldMasterIdLst>
  <p:notesMasterIdLst>
    <p:notesMasterId r:id="rId14"/>
  </p:notesMasterIdLst>
  <p:sldIdLst>
    <p:sldId id="262" r:id="rId2"/>
    <p:sldId id="263" r:id="rId3"/>
    <p:sldId id="280" r:id="rId4"/>
    <p:sldId id="281" r:id="rId5"/>
    <p:sldId id="282" r:id="rId6"/>
    <p:sldId id="288" r:id="rId7"/>
    <p:sldId id="289" r:id="rId8"/>
    <p:sldId id="286" r:id="rId9"/>
    <p:sldId id="287" r:id="rId10"/>
    <p:sldId id="290" r:id="rId11"/>
    <p:sldId id="291" r:id="rId12"/>
    <p:sldId id="273"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4A27"/>
    <a:srgbClr val="13294B"/>
    <a:srgbClr val="131F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90"/>
    <p:restoredTop sz="82481"/>
  </p:normalViewPr>
  <p:slideViewPr>
    <p:cSldViewPr snapToGrid="0" snapToObjects="1">
      <p:cViewPr varScale="1">
        <p:scale>
          <a:sx n="91" d="100"/>
          <a:sy n="91" d="100"/>
        </p:scale>
        <p:origin x="1608"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C93950-9B63-7641-84DC-2B91F26F1E57}" type="datetimeFigureOut">
              <a:rPr lang="en-US" smtClean="0"/>
              <a:t>11/27/18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00E08-FE2A-DD4E-BAF6-15ADA4F17003}" type="slidenum">
              <a:rPr lang="en-US" smtClean="0"/>
              <a:t>‹#›</a:t>
            </a:fld>
            <a:endParaRPr lang="en-US"/>
          </a:p>
        </p:txBody>
      </p:sp>
    </p:spTree>
    <p:extLst>
      <p:ext uri="{BB962C8B-B14F-4D97-AF65-F5344CB8AC3E}">
        <p14:creationId xmlns:p14="http://schemas.microsoft.com/office/powerpoint/2010/main" val="3814791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F00E08-FE2A-DD4E-BAF6-15ADA4F17003}" type="slidenum">
              <a:rPr lang="en-US" smtClean="0"/>
              <a:t>2</a:t>
            </a:fld>
            <a:endParaRPr lang="en-US"/>
          </a:p>
        </p:txBody>
      </p:sp>
    </p:spTree>
    <p:extLst>
      <p:ext uri="{BB962C8B-B14F-4D97-AF65-F5344CB8AC3E}">
        <p14:creationId xmlns:p14="http://schemas.microsoft.com/office/powerpoint/2010/main" val="2330583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b="0" dirty="0">
                    <a:ea typeface="Cambria Math" panose="02040503050406030204" pitchFamily="18" charset="0"/>
                  </a:rPr>
                  <a:t>You are given ….wav, speaking digits from 0 to 10 </a:t>
                </a:r>
              </a:p>
              <a:p>
                <a:r>
                  <a:rPr lang="en-US" b="0" dirty="0">
                    <a:ea typeface="Cambria Math" panose="02040503050406030204" pitchFamily="18" charset="0"/>
                  </a:rPr>
                  <a:t>You will train ANN to map from audio features of the </a:t>
                </a:r>
                <a:r>
                  <a:rPr lang="en-US" b="0" dirty="0" err="1">
                    <a:ea typeface="Cambria Math" panose="02040503050406030204" pitchFamily="18" charset="0"/>
                  </a:rPr>
                  <a:t>test.wav</a:t>
                </a:r>
                <a:r>
                  <a:rPr lang="en-US" b="0" dirty="0">
                    <a:ea typeface="Cambria Math" panose="02040503050406030204" pitchFamily="18" charset="0"/>
                  </a:rPr>
                  <a:t> to visual features of the mouth (shapes…)</a:t>
                </a:r>
              </a:p>
              <a:p>
                <a:r>
                  <a:rPr lang="en-US" b="0" dirty="0">
                    <a:ea typeface="Cambria Math" panose="02040503050406030204" pitchFamily="18" charset="0"/>
                  </a:rPr>
                  <a:t>ANN should output the change of width, upper lip height and lower lip height with respect to the static mouth…</a:t>
                </a:r>
              </a:p>
              <a:p>
                <a:r>
                  <a:rPr lang="en-US" b="0" dirty="0">
                    <a:ea typeface="Cambria Math" panose="02040503050406030204" pitchFamily="18" charset="0"/>
                  </a:rPr>
                  <a:t>Based on the estimated change of lip shapes, you will perform the image warping, which contains finding new triangle meshes and generate video frames of speaking mouth … </a:t>
                </a:r>
              </a:p>
              <a:p>
                <a:endParaRPr lang="en-US" b="0" dirty="0">
                  <a:ea typeface="Cambria Math" panose="02040503050406030204" pitchFamily="18" charset="0"/>
                </a:endParaRPr>
              </a:p>
              <a:p>
                <a:r>
                  <a:rPr lang="en-US" b="0" dirty="0">
                    <a:ea typeface="Cambria Math" panose="02040503050406030204" pitchFamily="18" charset="0"/>
                  </a:rPr>
                  <a:t>Mapping outputs</a:t>
                </a:r>
                <a:r>
                  <a:rPr lang="en-US" b="0" baseline="0" dirty="0">
                    <a:ea typeface="Cambria Math" panose="02040503050406030204" pitchFamily="18" charset="0"/>
                  </a:rPr>
                  <a:t> </a:t>
                </a:r>
                <a:r>
                  <a:rPr lang="en-US" b="0" i="0">
                    <a:latin typeface="Cambria Math" panose="02040503050406030204" pitchFamily="18" charset="0"/>
                    <a:ea typeface="Cambria Math" panose="02040503050406030204" pitchFamily="18" charset="0"/>
                  </a:rPr>
                  <a:t>∆</a:t>
                </a:r>
                <a:r>
                  <a:rPr lang="en-US" dirty="0"/>
                  <a:t>W =</a:t>
                </a:r>
                <a:r>
                  <a:rPr lang="en-US" baseline="0" dirty="0"/>
                  <a:t> difference between new width with the neural mouth width </a:t>
                </a:r>
                <a:endParaRPr lang="en-US" dirty="0"/>
              </a:p>
            </p:txBody>
          </p:sp>
        </mc:Fallback>
      </mc:AlternateContent>
      <p:sp>
        <p:nvSpPr>
          <p:cNvPr id="4" name="Slide Number Placeholder 3"/>
          <p:cNvSpPr>
            <a:spLocks noGrp="1"/>
          </p:cNvSpPr>
          <p:nvPr>
            <p:ph type="sldNum" sz="quarter" idx="10"/>
          </p:nvPr>
        </p:nvSpPr>
        <p:spPr/>
        <p:txBody>
          <a:bodyPr/>
          <a:lstStyle/>
          <a:p>
            <a:fld id="{89F00E08-FE2A-DD4E-BAF6-15ADA4F17003}" type="slidenum">
              <a:rPr lang="en-US" smtClean="0"/>
              <a:t>3</a:t>
            </a:fld>
            <a:endParaRPr lang="en-US"/>
          </a:p>
        </p:txBody>
      </p:sp>
    </p:spTree>
    <p:extLst>
      <p:ext uri="{BB962C8B-B14F-4D97-AF65-F5344CB8AC3E}">
        <p14:creationId xmlns:p14="http://schemas.microsoft.com/office/powerpoint/2010/main" val="2192160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F00E08-FE2A-DD4E-BAF6-15ADA4F17003}" type="slidenum">
              <a:rPr lang="en-US" smtClean="0"/>
              <a:t>4</a:t>
            </a:fld>
            <a:endParaRPr lang="en-US"/>
          </a:p>
        </p:txBody>
      </p:sp>
    </p:spTree>
    <p:extLst>
      <p:ext uri="{BB962C8B-B14F-4D97-AF65-F5344CB8AC3E}">
        <p14:creationId xmlns:p14="http://schemas.microsoft.com/office/powerpoint/2010/main" val="1739249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F00E08-FE2A-DD4E-BAF6-15ADA4F17003}" type="slidenum">
              <a:rPr lang="en-US" smtClean="0"/>
              <a:t>5</a:t>
            </a:fld>
            <a:endParaRPr lang="en-US"/>
          </a:p>
        </p:txBody>
      </p:sp>
    </p:spTree>
    <p:extLst>
      <p:ext uri="{BB962C8B-B14F-4D97-AF65-F5344CB8AC3E}">
        <p14:creationId xmlns:p14="http://schemas.microsoft.com/office/powerpoint/2010/main" val="181817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F00E08-FE2A-DD4E-BAF6-15ADA4F17003}" type="slidenum">
              <a:rPr lang="en-US" smtClean="0"/>
              <a:t>7</a:t>
            </a:fld>
            <a:endParaRPr lang="en-US"/>
          </a:p>
        </p:txBody>
      </p:sp>
    </p:spTree>
    <p:extLst>
      <p:ext uri="{BB962C8B-B14F-4D97-AF65-F5344CB8AC3E}">
        <p14:creationId xmlns:p14="http://schemas.microsoft.com/office/powerpoint/2010/main" val="2608075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F00E08-FE2A-DD4E-BAF6-15ADA4F17003}" type="slidenum">
              <a:rPr lang="en-US" smtClean="0"/>
              <a:t>8</a:t>
            </a:fld>
            <a:endParaRPr lang="en-US"/>
          </a:p>
        </p:txBody>
      </p:sp>
    </p:spTree>
    <p:extLst>
      <p:ext uri="{BB962C8B-B14F-4D97-AF65-F5344CB8AC3E}">
        <p14:creationId xmlns:p14="http://schemas.microsoft.com/office/powerpoint/2010/main" val="4183637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5505750" cy="1607675"/>
          </a:xfrm>
          <a:prstGeom prst="rect">
            <a:avLst/>
          </a:prstGeom>
        </p:spPr>
        <p:txBody>
          <a:bodyPr/>
          <a:lstStyle>
            <a:lvl1pPr algn="l">
              <a:defRPr>
                <a:solidFill>
                  <a:schemeClr val="bg2"/>
                </a:solidFill>
                <a:latin typeface="+mj-lt"/>
              </a:defRPr>
            </a:lvl1pPr>
          </a:lstStyle>
          <a:p>
            <a:r>
              <a:rPr lang="en-US"/>
              <a:t>Click to edit Master title style</a:t>
            </a:r>
            <a:endParaRPr lang="en-US" dirty="0"/>
          </a:p>
        </p:txBody>
      </p:sp>
      <p:sp>
        <p:nvSpPr>
          <p:cNvPr id="4" name="Content Placeholder 3"/>
          <p:cNvSpPr>
            <a:spLocks noGrp="1"/>
          </p:cNvSpPr>
          <p:nvPr>
            <p:ph sz="quarter" idx="10" hasCustomPrompt="1"/>
          </p:nvPr>
        </p:nvSpPr>
        <p:spPr>
          <a:xfrm>
            <a:off x="628650" y="1973263"/>
            <a:ext cx="2964150" cy="1374775"/>
          </a:xfrm>
          <a:prstGeom prst="rect">
            <a:avLst/>
          </a:prstGeom>
        </p:spPr>
        <p:txBody>
          <a:bodyPr/>
          <a:lstStyle>
            <a:lvl1pPr marL="0" indent="0">
              <a:buNone/>
              <a:defRPr sz="1400" b="1">
                <a:latin typeface="+mn-lt"/>
              </a:defRPr>
            </a:lvl1pPr>
            <a:lvl2pPr marL="457200" indent="0">
              <a:buNone/>
              <a:defRPr sz="1800">
                <a:latin typeface="+mn-lt"/>
              </a:defRPr>
            </a:lvl2pPr>
            <a:lvl3pPr marL="914400" indent="0">
              <a:buNone/>
              <a:defRPr sz="1800">
                <a:latin typeface="+mn-lt"/>
              </a:defRPr>
            </a:lvl3pPr>
            <a:lvl4pPr marL="1371600" indent="0">
              <a:buNone/>
              <a:defRPr sz="1800">
                <a:latin typeface="+mn-lt"/>
              </a:defRPr>
            </a:lvl4pPr>
            <a:lvl5pPr marL="1828800" indent="0">
              <a:buNone/>
              <a:defRPr sz="1800">
                <a:latin typeface="+mn-lt"/>
              </a:defRPr>
            </a:lvl5pPr>
          </a:lstStyle>
          <a:p>
            <a:pPr lvl="0"/>
            <a:r>
              <a:rPr lang="en-US" dirty="0"/>
              <a:t>Name</a:t>
            </a:r>
          </a:p>
          <a:p>
            <a:pPr lvl="0"/>
            <a:r>
              <a:rPr lang="en-US" dirty="0"/>
              <a:t>Date</a:t>
            </a: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8650" y="6011236"/>
            <a:ext cx="1835876" cy="318662"/>
          </a:xfrm>
          <a:prstGeom prst="rect">
            <a:avLst/>
          </a:prstGeom>
        </p:spPr>
      </p:pic>
    </p:spTree>
    <p:extLst>
      <p:ext uri="{BB962C8B-B14F-4D97-AF65-F5344CB8AC3E}">
        <p14:creationId xmlns:p14="http://schemas.microsoft.com/office/powerpoint/2010/main" val="305516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381000" y="274638"/>
            <a:ext cx="8305800" cy="1143000"/>
          </a:xfrm>
          <a:prstGeom prst="rect">
            <a:avLst/>
          </a:prstGeom>
        </p:spPr>
        <p:txBody>
          <a:bodyPr/>
          <a:lstStyle/>
          <a:p>
            <a:pPr algn="l"/>
            <a:r>
              <a:rPr lang="en-US">
                <a:solidFill>
                  <a:srgbClr val="131F33"/>
                </a:solidFill>
              </a:rPr>
              <a:t>Click to edit Master title style</a:t>
            </a:r>
            <a:endParaRPr lang="en-US" dirty="0">
              <a:solidFill>
                <a:srgbClr val="131F33"/>
              </a:solidFill>
            </a:endParaRPr>
          </a:p>
        </p:txBody>
      </p:sp>
      <p:sp>
        <p:nvSpPr>
          <p:cNvPr id="5" name="Content Placeholder 2"/>
          <p:cNvSpPr>
            <a:spLocks noGrp="1"/>
          </p:cNvSpPr>
          <p:nvPr>
            <p:ph idx="1"/>
          </p:nvPr>
        </p:nvSpPr>
        <p:spPr>
          <a:xfrm>
            <a:off x="381000" y="1600200"/>
            <a:ext cx="8305800" cy="4525963"/>
          </a:xfrm>
          <a:prstGeom prst="rect">
            <a:avLst/>
          </a:prstGeom>
        </p:spPr>
        <p:txBody>
          <a:bodyPr/>
          <a:lstStyle/>
          <a:p>
            <a:pPr lvl="0" defTabSz="914400">
              <a:buFont typeface="Wingdings" charset="0"/>
              <a:buChar char=""/>
            </a:pPr>
            <a:r>
              <a:rPr lang="en-US" sz="2000">
                <a:solidFill>
                  <a:schemeClr val="bg1">
                    <a:lumMod val="50000"/>
                  </a:schemeClr>
                </a:solidFill>
                <a:latin typeface="Georgia"/>
                <a:cs typeface="Georgia"/>
              </a:rPr>
              <a:t>Click to edit Master text styles</a:t>
            </a:r>
          </a:p>
          <a:p>
            <a:pPr lvl="1" defTabSz="914400">
              <a:buFont typeface="Wingdings" charset="0"/>
              <a:buChar char=""/>
            </a:pPr>
            <a:r>
              <a:rPr lang="en-US" sz="2000">
                <a:solidFill>
                  <a:schemeClr val="bg1">
                    <a:lumMod val="50000"/>
                  </a:schemeClr>
                </a:solidFill>
                <a:latin typeface="Georgia"/>
                <a:cs typeface="Georgia"/>
              </a:rPr>
              <a:t>Second level</a:t>
            </a:r>
          </a:p>
          <a:p>
            <a:pPr lvl="2" defTabSz="914400">
              <a:buFont typeface="Wingdings" charset="0"/>
              <a:buChar char=""/>
            </a:pPr>
            <a:r>
              <a:rPr lang="en-US" sz="2000">
                <a:solidFill>
                  <a:schemeClr val="bg1">
                    <a:lumMod val="50000"/>
                  </a:schemeClr>
                </a:solidFill>
                <a:latin typeface="Georgia"/>
                <a:cs typeface="Georgia"/>
              </a:rPr>
              <a:t>Third level</a:t>
            </a:r>
          </a:p>
          <a:p>
            <a:pPr lvl="3" defTabSz="914400">
              <a:buFont typeface="Wingdings" charset="0"/>
              <a:buChar char=""/>
            </a:pPr>
            <a:r>
              <a:rPr lang="en-US" sz="2000">
                <a:solidFill>
                  <a:schemeClr val="bg1">
                    <a:lumMod val="50000"/>
                  </a:schemeClr>
                </a:solidFill>
                <a:latin typeface="Georgia"/>
                <a:cs typeface="Georgia"/>
              </a:rPr>
              <a:t>Fourth level</a:t>
            </a:r>
          </a:p>
          <a:p>
            <a:pPr lvl="4" defTabSz="914400">
              <a:buFont typeface="Wingdings" charset="0"/>
              <a:buChar char=""/>
            </a:pPr>
            <a:r>
              <a:rPr lang="en-US" sz="2000">
                <a:solidFill>
                  <a:schemeClr val="bg1">
                    <a:lumMod val="50000"/>
                  </a:schemeClr>
                </a:solidFill>
                <a:latin typeface="Georgia"/>
                <a:cs typeface="Georgia"/>
              </a:rPr>
              <a:t>Fifth level</a:t>
            </a:r>
            <a:endParaRPr lang="en-US" sz="2000" dirty="0">
              <a:solidFill>
                <a:schemeClr val="bg1">
                  <a:lumMod val="50000"/>
                </a:schemeClr>
              </a:solidFill>
              <a:latin typeface="Georgia"/>
              <a:cs typeface="Georgia"/>
            </a:endParaRPr>
          </a:p>
        </p:txBody>
      </p:sp>
    </p:spTree>
    <p:extLst>
      <p:ext uri="{BB962C8B-B14F-4D97-AF65-F5344CB8AC3E}">
        <p14:creationId xmlns:p14="http://schemas.microsoft.com/office/powerpoint/2010/main" val="178264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381000" y="274638"/>
            <a:ext cx="5867400" cy="1143000"/>
          </a:xfrm>
          <a:prstGeom prst="rect">
            <a:avLst/>
          </a:prstGeom>
        </p:spPr>
        <p:txBody>
          <a:bodyPr/>
          <a:lstStyle/>
          <a:p>
            <a:pPr algn="l"/>
            <a:r>
              <a:rPr lang="en-US">
                <a:solidFill>
                  <a:srgbClr val="131F33"/>
                </a:solidFill>
              </a:rPr>
              <a:t>Click to edit Master title style</a:t>
            </a:r>
            <a:endParaRPr lang="en-US" dirty="0">
              <a:solidFill>
                <a:srgbClr val="131F33"/>
              </a:solidFill>
            </a:endParaRPr>
          </a:p>
        </p:txBody>
      </p:sp>
      <p:sp>
        <p:nvSpPr>
          <p:cNvPr id="5" name="Content Placeholder 2"/>
          <p:cNvSpPr>
            <a:spLocks noGrp="1"/>
          </p:cNvSpPr>
          <p:nvPr>
            <p:ph idx="1"/>
          </p:nvPr>
        </p:nvSpPr>
        <p:spPr>
          <a:xfrm>
            <a:off x="381000" y="1600200"/>
            <a:ext cx="5867400" cy="4525963"/>
          </a:xfrm>
          <a:prstGeom prst="rect">
            <a:avLst/>
          </a:prstGeom>
        </p:spPr>
        <p:txBody>
          <a:bodyPr/>
          <a:lstStyle/>
          <a:p>
            <a:pPr lvl="0" defTabSz="914400">
              <a:buFont typeface="Wingdings" charset="0"/>
              <a:buChar char=""/>
            </a:pPr>
            <a:r>
              <a:rPr lang="en-US" sz="2000">
                <a:solidFill>
                  <a:schemeClr val="bg1">
                    <a:lumMod val="50000"/>
                  </a:schemeClr>
                </a:solidFill>
                <a:latin typeface="Georgia"/>
                <a:cs typeface="Georgia"/>
              </a:rPr>
              <a:t>Click to edit Master text styles</a:t>
            </a:r>
          </a:p>
          <a:p>
            <a:pPr lvl="1" defTabSz="914400">
              <a:buFont typeface="Wingdings" charset="0"/>
              <a:buChar char=""/>
            </a:pPr>
            <a:r>
              <a:rPr lang="en-US" sz="2000">
                <a:solidFill>
                  <a:schemeClr val="bg1">
                    <a:lumMod val="50000"/>
                  </a:schemeClr>
                </a:solidFill>
                <a:latin typeface="Georgia"/>
                <a:cs typeface="Georgia"/>
              </a:rPr>
              <a:t>Second level</a:t>
            </a:r>
          </a:p>
          <a:p>
            <a:pPr lvl="2" defTabSz="914400">
              <a:buFont typeface="Wingdings" charset="0"/>
              <a:buChar char=""/>
            </a:pPr>
            <a:r>
              <a:rPr lang="en-US" sz="2000">
                <a:solidFill>
                  <a:schemeClr val="bg1">
                    <a:lumMod val="50000"/>
                  </a:schemeClr>
                </a:solidFill>
                <a:latin typeface="Georgia"/>
                <a:cs typeface="Georgia"/>
              </a:rPr>
              <a:t>Third level</a:t>
            </a:r>
          </a:p>
          <a:p>
            <a:pPr lvl="3" defTabSz="914400">
              <a:buFont typeface="Wingdings" charset="0"/>
              <a:buChar char=""/>
            </a:pPr>
            <a:r>
              <a:rPr lang="en-US" sz="2000">
                <a:solidFill>
                  <a:schemeClr val="bg1">
                    <a:lumMod val="50000"/>
                  </a:schemeClr>
                </a:solidFill>
                <a:latin typeface="Georgia"/>
                <a:cs typeface="Georgia"/>
              </a:rPr>
              <a:t>Fourth level</a:t>
            </a:r>
          </a:p>
          <a:p>
            <a:pPr lvl="4" defTabSz="914400">
              <a:buFont typeface="Wingdings" charset="0"/>
              <a:buChar char=""/>
            </a:pPr>
            <a:r>
              <a:rPr lang="en-US" sz="2000">
                <a:solidFill>
                  <a:schemeClr val="bg1">
                    <a:lumMod val="50000"/>
                  </a:schemeClr>
                </a:solidFill>
                <a:latin typeface="Georgia"/>
                <a:cs typeface="Georgia"/>
              </a:rPr>
              <a:t>Fifth level</a:t>
            </a:r>
            <a:endParaRPr lang="en-US" sz="2000" dirty="0">
              <a:solidFill>
                <a:schemeClr val="bg1">
                  <a:lumMod val="50000"/>
                </a:schemeClr>
              </a:solidFill>
              <a:latin typeface="Georgia"/>
              <a:cs typeface="Georgia"/>
            </a:endParaRPr>
          </a:p>
        </p:txBody>
      </p:sp>
    </p:spTree>
    <p:extLst>
      <p:ext uri="{BB962C8B-B14F-4D97-AF65-F5344CB8AC3E}">
        <p14:creationId xmlns:p14="http://schemas.microsoft.com/office/powerpoint/2010/main" val="3466209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4329130"/>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br>
              <a:rPr lang="en-US" sz="3600" b="1" dirty="0">
                <a:solidFill>
                  <a:srgbClr val="13294B"/>
                </a:solidFill>
                <a:latin typeface="Georgia" charset="0"/>
                <a:ea typeface="Georgia" charset="0"/>
                <a:cs typeface="Calibri" panose="020F0502020204030204" pitchFamily="34" charset="0"/>
              </a:rPr>
            </a:br>
            <a:r>
              <a:rPr lang="en-US" sz="3600" b="1" dirty="0">
                <a:solidFill>
                  <a:srgbClr val="13294B"/>
                </a:solidFill>
                <a:latin typeface="Georgia" charset="0"/>
                <a:ea typeface="Georgia" charset="0"/>
                <a:cs typeface="Calibri" panose="020F0502020204030204" pitchFamily="34" charset="0"/>
              </a:rPr>
              <a:t>MP4 Walkthrough </a:t>
            </a:r>
            <a:br>
              <a:rPr lang="en-US" sz="3600" b="1" dirty="0">
                <a:solidFill>
                  <a:srgbClr val="13294B"/>
                </a:solidFill>
                <a:latin typeface="Georgia" charset="0"/>
                <a:ea typeface="Georgia" charset="0"/>
                <a:cs typeface="Calibri" panose="020F0502020204030204" pitchFamily="34" charset="0"/>
              </a:rPr>
            </a:br>
            <a:r>
              <a:rPr lang="en-US" sz="3600" b="1" dirty="0">
                <a:solidFill>
                  <a:srgbClr val="13294B"/>
                </a:solidFill>
                <a:latin typeface="Georgia" charset="0"/>
                <a:ea typeface="Georgia" charset="0"/>
                <a:cs typeface="Calibri" panose="020F0502020204030204" pitchFamily="34" charset="0"/>
              </a:rPr>
              <a:t>Video Animation</a:t>
            </a:r>
            <a:br>
              <a:rPr lang="en-US" b="1" dirty="0">
                <a:solidFill>
                  <a:srgbClr val="13294B"/>
                </a:solidFill>
                <a:latin typeface="Georgia" charset="0"/>
                <a:ea typeface="Georgia" charset="0"/>
                <a:cs typeface="Calibri" panose="020F0502020204030204" pitchFamily="34" charset="0"/>
              </a:rPr>
            </a:br>
            <a:endParaRPr lang="en-US" b="1" dirty="0">
              <a:solidFill>
                <a:srgbClr val="13294B"/>
              </a:solidFill>
              <a:latin typeface="Georgia" charset="0"/>
              <a:ea typeface="Georgia" charset="0"/>
              <a:cs typeface="Calibri" panose="020F0502020204030204" pitchFamily="34" charset="0"/>
            </a:endParaRPr>
          </a:p>
        </p:txBody>
      </p:sp>
      <p:sp>
        <p:nvSpPr>
          <p:cNvPr id="4" name="TextBox 3">
            <a:extLst>
              <a:ext uri="{FF2B5EF4-FFF2-40B4-BE49-F238E27FC236}">
                <a16:creationId xmlns:a16="http://schemas.microsoft.com/office/drawing/2014/main" id="{9DCA5B37-21C2-9145-86E8-A673EE3668FA}"/>
              </a:ext>
            </a:extLst>
          </p:cNvPr>
          <p:cNvSpPr txBox="1"/>
          <p:nvPr/>
        </p:nvSpPr>
        <p:spPr>
          <a:xfrm>
            <a:off x="381000" y="2243328"/>
            <a:ext cx="4186146" cy="923330"/>
          </a:xfrm>
          <a:prstGeom prst="rect">
            <a:avLst/>
          </a:prstGeom>
          <a:noFill/>
        </p:spPr>
        <p:txBody>
          <a:bodyPr wrap="none" rtlCol="0">
            <a:spAutoFit/>
          </a:bodyPr>
          <a:lstStyle/>
          <a:p>
            <a:r>
              <a:rPr lang="en-US" dirty="0">
                <a:cs typeface="Arial" panose="020B0604020202020204" pitchFamily="34" charset="0"/>
              </a:rPr>
              <a:t>ECE 417 – Multimedia Signal Processing</a:t>
            </a:r>
          </a:p>
          <a:p>
            <a:r>
              <a:rPr lang="en-US" dirty="0">
                <a:cs typeface="Arial" panose="020B0604020202020204" pitchFamily="34" charset="0"/>
              </a:rPr>
              <a:t>Fall 2018 </a:t>
            </a:r>
          </a:p>
          <a:p>
            <a:endParaRPr lang="en-US" dirty="0">
              <a:cs typeface="Arial" panose="020B0604020202020204" pitchFamily="34" charset="0"/>
            </a:endParaRPr>
          </a:p>
        </p:txBody>
      </p:sp>
    </p:spTree>
    <p:extLst>
      <p:ext uri="{BB962C8B-B14F-4D97-AF65-F5344CB8AC3E}">
        <p14:creationId xmlns:p14="http://schemas.microsoft.com/office/powerpoint/2010/main" val="1236110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D74A-7B76-4A4A-914D-FD63BAD526CA}"/>
              </a:ext>
            </a:extLst>
          </p:cNvPr>
          <p:cNvSpPr>
            <a:spLocks noGrp="1"/>
          </p:cNvSpPr>
          <p:nvPr>
            <p:ph type="title"/>
          </p:nvPr>
        </p:nvSpPr>
        <p:spPr/>
        <p:txBody>
          <a:bodyPr/>
          <a:lstStyle/>
          <a:p>
            <a:r>
              <a:rPr lang="en-US" dirty="0"/>
              <a:t>Goal </a:t>
            </a:r>
          </a:p>
        </p:txBody>
      </p:sp>
      <p:sp>
        <p:nvSpPr>
          <p:cNvPr id="3" name="Content Placeholder 2">
            <a:extLst>
              <a:ext uri="{FF2B5EF4-FFF2-40B4-BE49-F238E27FC236}">
                <a16:creationId xmlns:a16="http://schemas.microsoft.com/office/drawing/2014/main" id="{BBAC1A2F-B0E4-7C44-BFD8-67CBDBA85A37}"/>
              </a:ext>
            </a:extLst>
          </p:cNvPr>
          <p:cNvSpPr>
            <a:spLocks noGrp="1"/>
          </p:cNvSpPr>
          <p:nvPr>
            <p:ph idx="1"/>
          </p:nvPr>
        </p:nvSpPr>
        <p:spPr/>
        <p:txBody>
          <a:bodyPr/>
          <a:lstStyle/>
          <a:p>
            <a:r>
              <a:rPr lang="en-US" dirty="0"/>
              <a:t>Generate video frames by warping a static image </a:t>
            </a:r>
          </a:p>
        </p:txBody>
      </p:sp>
      <p:pic>
        <p:nvPicPr>
          <p:cNvPr id="1025" name="Picture 1" descr="page2image35820832">
            <a:extLst>
              <a:ext uri="{FF2B5EF4-FFF2-40B4-BE49-F238E27FC236}">
                <a16:creationId xmlns:a16="http://schemas.microsoft.com/office/drawing/2014/main" id="{838A1F55-CB49-4E49-AFFD-043EE43AD8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4426"/>
            <a:ext cx="6657975" cy="201908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9D3F7C0-DF89-594B-A438-7447D7C41436}"/>
              </a:ext>
            </a:extLst>
          </p:cNvPr>
          <p:cNvPicPr>
            <a:picLocks noChangeAspect="1"/>
          </p:cNvPicPr>
          <p:nvPr/>
        </p:nvPicPr>
        <p:blipFill>
          <a:blip r:embed="rId4"/>
          <a:stretch>
            <a:fillRect/>
          </a:stretch>
        </p:blipFill>
        <p:spPr>
          <a:xfrm>
            <a:off x="6657974" y="3257333"/>
            <a:ext cx="2302329" cy="1514691"/>
          </a:xfrm>
          <a:prstGeom prst="rect">
            <a:avLst/>
          </a:prstGeom>
        </p:spPr>
      </p:pic>
    </p:spTree>
    <p:extLst>
      <p:ext uri="{BB962C8B-B14F-4D97-AF65-F5344CB8AC3E}">
        <p14:creationId xmlns:p14="http://schemas.microsoft.com/office/powerpoint/2010/main" val="150935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D6F1A-A458-964C-A711-AFBB0064CA11}"/>
              </a:ext>
            </a:extLst>
          </p:cNvPr>
          <p:cNvSpPr>
            <a:spLocks noGrp="1"/>
          </p:cNvSpPr>
          <p:nvPr>
            <p:ph type="title"/>
          </p:nvPr>
        </p:nvSpPr>
        <p:spPr/>
        <p:txBody>
          <a:bodyPr/>
          <a:lstStyle/>
          <a:p>
            <a:r>
              <a:rPr lang="en-US" dirty="0"/>
              <a:t>Overview </a:t>
            </a:r>
          </a:p>
        </p:txBody>
      </p:sp>
      <p:sp>
        <p:nvSpPr>
          <p:cNvPr id="4" name="Rounded Rectangle 3">
            <a:extLst>
              <a:ext uri="{FF2B5EF4-FFF2-40B4-BE49-F238E27FC236}">
                <a16:creationId xmlns:a16="http://schemas.microsoft.com/office/drawing/2014/main" id="{81D67656-B6A2-0249-9292-82D169A9DD5A}"/>
              </a:ext>
            </a:extLst>
          </p:cNvPr>
          <p:cNvSpPr/>
          <p:nvPr/>
        </p:nvSpPr>
        <p:spPr>
          <a:xfrm>
            <a:off x="381000" y="1343026"/>
            <a:ext cx="1362075" cy="55721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a:t>test.wav</a:t>
            </a:r>
            <a:endParaRPr lang="en-US" dirty="0"/>
          </a:p>
        </p:txBody>
      </p:sp>
      <p:sp>
        <p:nvSpPr>
          <p:cNvPr id="5" name="Rounded Rectangle 4">
            <a:extLst>
              <a:ext uri="{FF2B5EF4-FFF2-40B4-BE49-F238E27FC236}">
                <a16:creationId xmlns:a16="http://schemas.microsoft.com/office/drawing/2014/main" id="{5CFC7EC9-C45C-C545-9946-6A7EE673B82D}"/>
              </a:ext>
            </a:extLst>
          </p:cNvPr>
          <p:cNvSpPr/>
          <p:nvPr/>
        </p:nvSpPr>
        <p:spPr>
          <a:xfrm>
            <a:off x="2614612" y="1357314"/>
            <a:ext cx="2600325" cy="55721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Audio to visual mapping</a:t>
            </a:r>
          </a:p>
        </p:txBody>
      </p:sp>
      <p:pic>
        <p:nvPicPr>
          <p:cNvPr id="2049" name="Picture 1" descr="page1image35833056">
            <a:extLst>
              <a:ext uri="{FF2B5EF4-FFF2-40B4-BE49-F238E27FC236}">
                <a16:creationId xmlns:a16="http://schemas.microsoft.com/office/drawing/2014/main" id="{DF8ED942-79B3-774E-8C8A-EDB170F5D8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474" y="1089026"/>
            <a:ext cx="2214562" cy="146748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A2D7B0C-844F-8546-9989-C5E2E9904148}"/>
                  </a:ext>
                </a:extLst>
              </p:cNvPr>
              <p:cNvSpPr txBox="1"/>
              <p:nvPr/>
            </p:nvSpPr>
            <p:spPr>
              <a:xfrm>
                <a:off x="6404340" y="2569838"/>
                <a:ext cx="1578830" cy="369332"/>
              </a:xfrm>
              <a:prstGeom prst="rect">
                <a:avLst/>
              </a:prstGeom>
              <a:noFill/>
            </p:spPr>
            <p:txBody>
              <a:bodyPr wrap="none" rtlCol="0">
                <a:spAutoFit/>
              </a:bodyPr>
              <a:lstStyle/>
              <a:p>
                <a14:m>
                  <m:oMath xmlns:m="http://schemas.openxmlformats.org/officeDocument/2006/math">
                    <m:r>
                      <a:rPr lang="en-US" b="0" i="1" smtClean="0">
                        <a:latin typeface="Cambria Math" panose="02040503050406030204" pitchFamily="18" charset="0"/>
                        <a:ea typeface="Cambria Math" panose="02040503050406030204" pitchFamily="18" charset="0"/>
                      </a:rPr>
                      <m:t>∆</m:t>
                    </m:r>
                  </m:oMath>
                </a14:m>
                <a:r>
                  <a:rPr lang="en-US" dirty="0"/>
                  <a:t>W,</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h1,</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h2</a:t>
                </a:r>
              </a:p>
            </p:txBody>
          </p:sp>
        </mc:Choice>
        <mc:Fallback xmlns="">
          <p:sp>
            <p:nvSpPr>
              <p:cNvPr id="7" name="TextBox 6">
                <a:extLst>
                  <a:ext uri="{FF2B5EF4-FFF2-40B4-BE49-F238E27FC236}">
                    <a16:creationId xmlns:a16="http://schemas.microsoft.com/office/drawing/2014/main" id="{8A2D7B0C-844F-8546-9989-C5E2E9904148}"/>
                  </a:ext>
                </a:extLst>
              </p:cNvPr>
              <p:cNvSpPr txBox="1">
                <a:spLocks noRot="1" noChangeAspect="1" noMove="1" noResize="1" noEditPoints="1" noAdjustHandles="1" noChangeArrowheads="1" noChangeShapeType="1" noTextEdit="1"/>
              </p:cNvSpPr>
              <p:nvPr/>
            </p:nvSpPr>
            <p:spPr>
              <a:xfrm>
                <a:off x="6404340" y="2569838"/>
                <a:ext cx="1578830" cy="369332"/>
              </a:xfrm>
              <a:prstGeom prst="rect">
                <a:avLst/>
              </a:prstGeom>
              <a:blipFill>
                <a:blip r:embed="rId4"/>
                <a:stretch>
                  <a:fillRect t="-3333" r="-1600" b="-23333"/>
                </a:stretch>
              </a:blipFill>
            </p:spPr>
            <p:txBody>
              <a:bodyPr/>
              <a:lstStyle/>
              <a:p>
                <a:r>
                  <a:rPr lang="en-US">
                    <a:noFill/>
                  </a:rPr>
                  <a:t> </a:t>
                </a:r>
              </a:p>
            </p:txBody>
          </p:sp>
        </mc:Fallback>
      </mc:AlternateContent>
      <p:sp>
        <p:nvSpPr>
          <p:cNvPr id="9" name="Rounded Rectangle 8">
            <a:extLst>
              <a:ext uri="{FF2B5EF4-FFF2-40B4-BE49-F238E27FC236}">
                <a16:creationId xmlns:a16="http://schemas.microsoft.com/office/drawing/2014/main" id="{E0737BA4-410F-414B-A9D6-B936F02DD20A}"/>
              </a:ext>
            </a:extLst>
          </p:cNvPr>
          <p:cNvSpPr/>
          <p:nvPr/>
        </p:nvSpPr>
        <p:spPr>
          <a:xfrm>
            <a:off x="6490122" y="3743480"/>
            <a:ext cx="1362075" cy="55721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Image Warping</a:t>
            </a:r>
          </a:p>
        </p:txBody>
      </p:sp>
      <p:sp>
        <p:nvSpPr>
          <p:cNvPr id="8" name="TextBox 7">
            <a:extLst>
              <a:ext uri="{FF2B5EF4-FFF2-40B4-BE49-F238E27FC236}">
                <a16:creationId xmlns:a16="http://schemas.microsoft.com/office/drawing/2014/main" id="{93D0FB2F-1E40-4845-B566-35D03ABAF818}"/>
              </a:ext>
            </a:extLst>
          </p:cNvPr>
          <p:cNvSpPr txBox="1"/>
          <p:nvPr/>
        </p:nvSpPr>
        <p:spPr>
          <a:xfrm>
            <a:off x="6274118" y="4329268"/>
            <a:ext cx="2287806" cy="923330"/>
          </a:xfrm>
          <a:prstGeom prst="rect">
            <a:avLst/>
          </a:prstGeom>
          <a:noFill/>
        </p:spPr>
        <p:txBody>
          <a:bodyPr wrap="none" rtlCol="0">
            <a:spAutoFit/>
          </a:bodyPr>
          <a:lstStyle/>
          <a:p>
            <a:r>
              <a:rPr lang="en-US" dirty="0"/>
              <a:t>Find new mesh,</a:t>
            </a:r>
          </a:p>
          <a:p>
            <a:r>
              <a:rPr lang="en-US" dirty="0"/>
              <a:t>Generate deformed </a:t>
            </a:r>
          </a:p>
          <a:p>
            <a:r>
              <a:rPr lang="en-US" dirty="0"/>
              <a:t>mouth images </a:t>
            </a:r>
          </a:p>
        </p:txBody>
      </p:sp>
      <p:cxnSp>
        <p:nvCxnSpPr>
          <p:cNvPr id="11" name="Straight Arrow Connector 10">
            <a:extLst>
              <a:ext uri="{FF2B5EF4-FFF2-40B4-BE49-F238E27FC236}">
                <a16:creationId xmlns:a16="http://schemas.microsoft.com/office/drawing/2014/main" id="{DFE5246B-01B8-364C-8CA3-B2E4DBDC6413}"/>
              </a:ext>
            </a:extLst>
          </p:cNvPr>
          <p:cNvCxnSpPr>
            <a:cxnSpLocks/>
            <a:stCxn id="4" idx="3"/>
            <a:endCxn id="5" idx="1"/>
          </p:cNvCxnSpPr>
          <p:nvPr/>
        </p:nvCxnSpPr>
        <p:spPr>
          <a:xfrm>
            <a:off x="1743075" y="1621632"/>
            <a:ext cx="871537" cy="142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BA589AA-9CAD-404E-AB43-A041C7B7E22E}"/>
              </a:ext>
            </a:extLst>
          </p:cNvPr>
          <p:cNvCxnSpPr>
            <a:cxnSpLocks/>
            <a:stCxn id="5" idx="3"/>
          </p:cNvCxnSpPr>
          <p:nvPr/>
        </p:nvCxnSpPr>
        <p:spPr>
          <a:xfrm>
            <a:off x="5214937" y="1635920"/>
            <a:ext cx="87153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421CDC90-6349-2A40-AC0D-6D452E6B09FD}"/>
              </a:ext>
            </a:extLst>
          </p:cNvPr>
          <p:cNvCxnSpPr>
            <a:cxnSpLocks/>
            <a:stCxn id="7" idx="2"/>
          </p:cNvCxnSpPr>
          <p:nvPr/>
        </p:nvCxnSpPr>
        <p:spPr>
          <a:xfrm>
            <a:off x="7193755" y="2939170"/>
            <a:ext cx="0" cy="7757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1543E22C-F850-DE42-8E41-BC07AB71B282}"/>
              </a:ext>
            </a:extLst>
          </p:cNvPr>
          <p:cNvCxnSpPr/>
          <p:nvPr/>
        </p:nvCxnSpPr>
        <p:spPr>
          <a:xfrm flipH="1">
            <a:off x="5300665" y="4022086"/>
            <a:ext cx="118940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F5E9F870-E4EA-DA41-915C-E2CD5DBBF63E}"/>
              </a:ext>
            </a:extLst>
          </p:cNvPr>
          <p:cNvPicPr>
            <a:picLocks noChangeAspect="1"/>
          </p:cNvPicPr>
          <p:nvPr/>
        </p:nvPicPr>
        <p:blipFill>
          <a:blip r:embed="rId5"/>
          <a:stretch>
            <a:fillRect/>
          </a:stretch>
        </p:blipFill>
        <p:spPr>
          <a:xfrm>
            <a:off x="2998282" y="3327037"/>
            <a:ext cx="2302329" cy="1514691"/>
          </a:xfrm>
          <a:prstGeom prst="rect">
            <a:avLst/>
          </a:prstGeom>
        </p:spPr>
      </p:pic>
    </p:spTree>
    <p:extLst>
      <p:ext uri="{BB962C8B-B14F-4D97-AF65-F5344CB8AC3E}">
        <p14:creationId xmlns:p14="http://schemas.microsoft.com/office/powerpoint/2010/main" val="4220166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EF09C-92B6-7A4A-BA2F-1A355AD2E41C}"/>
              </a:ext>
            </a:extLst>
          </p:cNvPr>
          <p:cNvSpPr>
            <a:spLocks noGrp="1"/>
          </p:cNvSpPr>
          <p:nvPr>
            <p:ph type="title"/>
          </p:nvPr>
        </p:nvSpPr>
        <p:spPr/>
        <p:txBody>
          <a:bodyPr/>
          <a:lstStyle/>
          <a:p>
            <a:r>
              <a:rPr lang="en-US" dirty="0"/>
              <a:t>Audio to Visual Mapping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FB51C3-1F10-564C-9B45-EEA1D11C8897}"/>
                  </a:ext>
                </a:extLst>
              </p:cNvPr>
              <p:cNvSpPr>
                <a:spLocks noGrp="1"/>
              </p:cNvSpPr>
              <p:nvPr>
                <p:ph idx="1"/>
              </p:nvPr>
            </p:nvSpPr>
            <p:spPr>
              <a:xfrm>
                <a:off x="381000" y="985838"/>
                <a:ext cx="8305800" cy="4525963"/>
              </a:xfrm>
            </p:spPr>
            <p:txBody>
              <a:bodyPr/>
              <a:lstStyle/>
              <a:p>
                <a:r>
                  <a:rPr lang="en-US" dirty="0">
                    <a:solidFill>
                      <a:srgbClr val="C00000"/>
                    </a:solidFill>
                  </a:rPr>
                  <a:t>ECE417_MP4_AV_DATA.mat </a:t>
                </a:r>
              </a:p>
              <a:p>
                <a:pPr lvl="1"/>
                <a:r>
                  <a:rPr lang="en-US" sz="2400" dirty="0" err="1"/>
                  <a:t>av_train</a:t>
                </a:r>
                <a:r>
                  <a:rPr lang="en-US" sz="2400" dirty="0"/>
                  <a:t>, </a:t>
                </a:r>
                <a:r>
                  <a:rPr lang="en-US" sz="2400" dirty="0" err="1"/>
                  <a:t>av_validate</a:t>
                </a:r>
                <a:r>
                  <a:rPr lang="en-US" sz="2400" dirty="0"/>
                  <a:t>, </a:t>
                </a:r>
                <a:r>
                  <a:rPr lang="en-US" sz="2400" dirty="0" err="1"/>
                  <a:t>silence_model</a:t>
                </a:r>
                <a:r>
                  <a:rPr lang="en-US" sz="2400" dirty="0"/>
                  <a:t>, </a:t>
                </a:r>
                <a:r>
                  <a:rPr lang="en-US" sz="2400" dirty="0" err="1"/>
                  <a:t>testAudio</a:t>
                </a:r>
                <a:r>
                  <a:rPr lang="en-US" sz="2400" dirty="0"/>
                  <a:t> </a:t>
                </a:r>
              </a:p>
              <a:p>
                <a:r>
                  <a:rPr lang="en-US" dirty="0">
                    <a:solidFill>
                      <a:srgbClr val="C00000"/>
                    </a:solidFill>
                  </a:rPr>
                  <a:t>ECE417_MP5_train.m</a:t>
                </a:r>
              </a:p>
              <a:p>
                <a:pPr lvl="1"/>
                <a:r>
                  <a:rPr lang="en-US" sz="2400" dirty="0"/>
                  <a:t>train an ANN audio visual mapping, based on </a:t>
                </a:r>
                <a:r>
                  <a:rPr lang="en-US" sz="2400" dirty="0" err="1"/>
                  <a:t>av_train</a:t>
                </a:r>
                <a:r>
                  <a:rPr lang="en-US" sz="2400" dirty="0"/>
                  <a:t>, </a:t>
                </a:r>
                <a:r>
                  <a:rPr lang="en-US" sz="2400" dirty="0" err="1"/>
                  <a:t>av_validate</a:t>
                </a:r>
                <a:r>
                  <a:rPr lang="en-US" sz="2400" dirty="0"/>
                  <a:t>, </a:t>
                </a:r>
                <a:r>
                  <a:rPr lang="en-US" sz="2400" dirty="0" err="1"/>
                  <a:t>silenceModel</a:t>
                </a:r>
                <a:r>
                  <a:rPr lang="en-US" sz="2400" dirty="0"/>
                  <a:t>, </a:t>
                </a:r>
                <a:r>
                  <a:rPr lang="en-US" sz="2400" dirty="0" err="1"/>
                  <a:t>num_neurons</a:t>
                </a:r>
                <a:endParaRPr lang="en-US" sz="2400" dirty="0"/>
              </a:p>
              <a:p>
                <a:pPr lvl="1"/>
                <a:r>
                  <a:rPr lang="en-US" sz="2400" dirty="0"/>
                  <a:t>mapping from audio features (60 dim) to visual features (3 dim: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W,</a:t>
                </a:r>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h1,</a:t>
                </a:r>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h2)</a:t>
                </a:r>
              </a:p>
              <a:p>
                <a:r>
                  <a:rPr lang="en-US" dirty="0">
                    <a:solidFill>
                      <a:srgbClr val="C00000"/>
                    </a:solidFill>
                  </a:rPr>
                  <a:t>ECE417_MP5_test.m</a:t>
                </a:r>
              </a:p>
              <a:p>
                <a:pPr lvl="1"/>
                <a:r>
                  <a:rPr lang="en-US" sz="2400" dirty="0"/>
                  <a:t>generate corresponding visual features for each frame of the </a:t>
                </a:r>
                <a:r>
                  <a:rPr lang="en-US" sz="2400" dirty="0" err="1"/>
                  <a:t>test.wav</a:t>
                </a:r>
                <a:r>
                  <a:rPr lang="en-US" sz="2400" dirty="0"/>
                  <a:t>, based on the trained mapping ANN and </a:t>
                </a:r>
                <a:r>
                  <a:rPr lang="en-US" sz="2400" dirty="0" err="1"/>
                  <a:t>testAudio</a:t>
                </a:r>
                <a:r>
                  <a:rPr lang="en-US" sz="2400" dirty="0"/>
                  <a:t> features</a:t>
                </a:r>
              </a:p>
            </p:txBody>
          </p:sp>
        </mc:Choice>
        <mc:Fallback xmlns="">
          <p:sp>
            <p:nvSpPr>
              <p:cNvPr id="3" name="Content Placeholder 2">
                <a:extLst>
                  <a:ext uri="{FF2B5EF4-FFF2-40B4-BE49-F238E27FC236}">
                    <a16:creationId xmlns:a16="http://schemas.microsoft.com/office/drawing/2014/main" id="{25FB51C3-1F10-564C-9B45-EEA1D11C8897}"/>
                  </a:ext>
                </a:extLst>
              </p:cNvPr>
              <p:cNvSpPr>
                <a:spLocks noGrp="1" noRot="1" noChangeAspect="1" noMove="1" noResize="1" noEditPoints="1" noAdjustHandles="1" noChangeArrowheads="1" noChangeShapeType="1" noTextEdit="1"/>
              </p:cNvSpPr>
              <p:nvPr>
                <p:ph idx="1"/>
              </p:nvPr>
            </p:nvSpPr>
            <p:spPr>
              <a:xfrm>
                <a:off x="381000" y="985838"/>
                <a:ext cx="8305800" cy="4525963"/>
              </a:xfrm>
              <a:blipFill>
                <a:blip r:embed="rId3"/>
                <a:stretch>
                  <a:fillRect l="-1527" t="-1681" r="-611" b="-12885"/>
                </a:stretch>
              </a:blipFill>
            </p:spPr>
            <p:txBody>
              <a:bodyPr/>
              <a:lstStyle/>
              <a:p>
                <a:r>
                  <a:rPr lang="en-US">
                    <a:noFill/>
                  </a:rPr>
                  <a:t> </a:t>
                </a:r>
              </a:p>
            </p:txBody>
          </p:sp>
        </mc:Fallback>
      </mc:AlternateContent>
    </p:spTree>
    <p:extLst>
      <p:ext uri="{BB962C8B-B14F-4D97-AF65-F5344CB8AC3E}">
        <p14:creationId xmlns:p14="http://schemas.microsoft.com/office/powerpoint/2010/main" val="1612509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DA7EC-1E77-E248-8B62-165C8D530096}"/>
              </a:ext>
            </a:extLst>
          </p:cNvPr>
          <p:cNvSpPr>
            <a:spLocks noGrp="1"/>
          </p:cNvSpPr>
          <p:nvPr>
            <p:ph type="title"/>
          </p:nvPr>
        </p:nvSpPr>
        <p:spPr/>
        <p:txBody>
          <a:bodyPr/>
          <a:lstStyle/>
          <a:p>
            <a:r>
              <a:rPr lang="en-US" dirty="0"/>
              <a:t>Image warping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FE1CE5-017A-FD41-9B89-957BFC290556}"/>
                  </a:ext>
                </a:extLst>
              </p:cNvPr>
              <p:cNvSpPr>
                <a:spLocks noGrp="1"/>
              </p:cNvSpPr>
              <p:nvPr>
                <p:ph idx="1"/>
              </p:nvPr>
            </p:nvSpPr>
            <p:spPr>
              <a:xfrm>
                <a:off x="381000" y="971550"/>
                <a:ext cx="8305800" cy="4525963"/>
              </a:xfrm>
            </p:spPr>
            <p:txBody>
              <a:bodyPr/>
              <a:lstStyle/>
              <a:p>
                <a:pPr marL="0" indent="0">
                  <a:buNone/>
                </a:pPr>
                <a:r>
                  <a:rPr lang="en-US" dirty="0"/>
                  <a:t>1. Find new mesh</a:t>
                </a:r>
              </a:p>
              <a:p>
                <a:pPr lvl="1"/>
                <a:r>
                  <a:rPr lang="en-US" sz="2400" dirty="0" err="1">
                    <a:solidFill>
                      <a:srgbClr val="C00000"/>
                    </a:solidFill>
                  </a:rPr>
                  <a:t>interpVert.m</a:t>
                </a:r>
                <a:r>
                  <a:rPr lang="en-US" sz="2400" dirty="0"/>
                  <a:t>, which generates new </a:t>
                </a:r>
                <a:r>
                  <a:rPr lang="en-US" sz="2400" dirty="0" err="1"/>
                  <a:t>x,y</a:t>
                </a:r>
                <a:r>
                  <a:rPr lang="en-US" sz="2400" dirty="0"/>
                  <a:t> coordinates of each mesh triangles’ vertices, based on the estimated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W,</a:t>
                </a:r>
                <a:r>
                  <a:rPr lang="en-US" sz="2400" dirty="0">
                    <a:ea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h1 and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h2 for each test audio frame</a:t>
                </a:r>
                <a:endParaRPr lang="en-US" dirty="0"/>
              </a:p>
              <a:p>
                <a:pPr marL="0" indent="0">
                  <a:buNone/>
                </a:pPr>
                <a:r>
                  <a:rPr lang="en-US" dirty="0"/>
                  <a:t>2. For each pixel of the warped image, find its source pixel value in original image </a:t>
                </a:r>
              </a:p>
              <a:p>
                <a:pPr lvl="1"/>
                <a:r>
                  <a:rPr lang="en-US" sz="2400" dirty="0"/>
                  <a:t>Affine transformation </a:t>
                </a:r>
              </a:p>
              <a:p>
                <a:pPr lvl="1"/>
                <a:r>
                  <a:rPr lang="en-US" sz="2400" dirty="0"/>
                  <a:t>Method of</a:t>
                </a:r>
                <a:r>
                  <a:rPr lang="en-US" sz="2400" dirty="0">
                    <a:solidFill>
                      <a:srgbClr val="C00000"/>
                    </a:solidFill>
                  </a:rPr>
                  <a:t> barycentric coordinates</a:t>
                </a:r>
                <a:endParaRPr lang="en-US" sz="2400" dirty="0"/>
              </a:p>
              <a:p>
                <a:pPr marL="0" indent="0">
                  <a:buNone/>
                </a:pPr>
                <a:r>
                  <a:rPr lang="en-US" dirty="0"/>
                  <a:t>3. Bilinear interpolation</a:t>
                </a:r>
              </a:p>
              <a:p>
                <a:pPr lvl="1"/>
                <a:r>
                  <a:rPr lang="en-US" sz="2400" dirty="0"/>
                  <a:t>If the source pixel coordinates found are not integers </a:t>
                </a:r>
              </a:p>
              <a:p>
                <a:pPr lvl="1"/>
                <a:endParaRPr lang="en-US" sz="2400" dirty="0"/>
              </a:p>
              <a:p>
                <a:endParaRPr lang="en-US" dirty="0"/>
              </a:p>
            </p:txBody>
          </p:sp>
        </mc:Choice>
        <mc:Fallback xmlns="">
          <p:sp>
            <p:nvSpPr>
              <p:cNvPr id="3" name="Content Placeholder 2">
                <a:extLst>
                  <a:ext uri="{FF2B5EF4-FFF2-40B4-BE49-F238E27FC236}">
                    <a16:creationId xmlns:a16="http://schemas.microsoft.com/office/drawing/2014/main" id="{9FFE1CE5-017A-FD41-9B89-957BFC290556}"/>
                  </a:ext>
                </a:extLst>
              </p:cNvPr>
              <p:cNvSpPr>
                <a:spLocks noGrp="1" noRot="1" noChangeAspect="1" noMove="1" noResize="1" noEditPoints="1" noAdjustHandles="1" noChangeArrowheads="1" noChangeShapeType="1" noTextEdit="1"/>
              </p:cNvSpPr>
              <p:nvPr>
                <p:ph idx="1"/>
              </p:nvPr>
            </p:nvSpPr>
            <p:spPr>
              <a:xfrm>
                <a:off x="381000" y="971550"/>
                <a:ext cx="8305800" cy="4525963"/>
              </a:xfrm>
              <a:blipFill>
                <a:blip r:embed="rId3"/>
                <a:stretch>
                  <a:fillRect l="-1832" t="-1681" r="-1374" b="-7283"/>
                </a:stretch>
              </a:blipFill>
            </p:spPr>
            <p:txBody>
              <a:bodyPr/>
              <a:lstStyle/>
              <a:p>
                <a:r>
                  <a:rPr lang="en-US">
                    <a:noFill/>
                  </a:rPr>
                  <a:t> </a:t>
                </a:r>
              </a:p>
            </p:txBody>
          </p:sp>
        </mc:Fallback>
      </mc:AlternateContent>
    </p:spTree>
    <p:extLst>
      <p:ext uri="{BB962C8B-B14F-4D97-AF65-F5344CB8AC3E}">
        <p14:creationId xmlns:p14="http://schemas.microsoft.com/office/powerpoint/2010/main" val="259105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A05D-5251-8F45-8A1D-2C18C50FC95E}"/>
              </a:ext>
            </a:extLst>
          </p:cNvPr>
          <p:cNvSpPr>
            <a:spLocks noGrp="1"/>
          </p:cNvSpPr>
          <p:nvPr>
            <p:ph type="title"/>
          </p:nvPr>
        </p:nvSpPr>
        <p:spPr/>
        <p:txBody>
          <a:bodyPr/>
          <a:lstStyle/>
          <a:p>
            <a:r>
              <a:rPr lang="en-US" dirty="0"/>
              <a:t>Barycentric Coordinates</a:t>
            </a:r>
          </a:p>
        </p:txBody>
      </p:sp>
      <p:pic>
        <p:nvPicPr>
          <p:cNvPr id="8" name="Picture 7">
            <a:extLst>
              <a:ext uri="{FF2B5EF4-FFF2-40B4-BE49-F238E27FC236}">
                <a16:creationId xmlns:a16="http://schemas.microsoft.com/office/drawing/2014/main" id="{B8C4334C-8619-2841-A197-6EE193B103AD}"/>
              </a:ext>
            </a:extLst>
          </p:cNvPr>
          <p:cNvPicPr>
            <a:picLocks noChangeAspect="1"/>
          </p:cNvPicPr>
          <p:nvPr/>
        </p:nvPicPr>
        <p:blipFill>
          <a:blip r:embed="rId2"/>
          <a:stretch>
            <a:fillRect/>
          </a:stretch>
        </p:blipFill>
        <p:spPr>
          <a:xfrm>
            <a:off x="946814" y="1298432"/>
            <a:ext cx="8197186" cy="4102243"/>
          </a:xfrm>
          <a:prstGeom prst="rect">
            <a:avLst/>
          </a:prstGeom>
        </p:spPr>
      </p:pic>
      <p:sp>
        <p:nvSpPr>
          <p:cNvPr id="9" name="Left Bracket 8">
            <a:extLst>
              <a:ext uri="{FF2B5EF4-FFF2-40B4-BE49-F238E27FC236}">
                <a16:creationId xmlns:a16="http://schemas.microsoft.com/office/drawing/2014/main" id="{BD46AB22-4B67-EC49-AE5C-77E5F0C75CB0}"/>
              </a:ext>
            </a:extLst>
          </p:cNvPr>
          <p:cNvSpPr/>
          <p:nvPr/>
        </p:nvSpPr>
        <p:spPr>
          <a:xfrm>
            <a:off x="1281120" y="2142260"/>
            <a:ext cx="161925" cy="11572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Left Bracket 9">
            <a:extLst>
              <a:ext uri="{FF2B5EF4-FFF2-40B4-BE49-F238E27FC236}">
                <a16:creationId xmlns:a16="http://schemas.microsoft.com/office/drawing/2014/main" id="{AE1B78CF-326A-9644-8963-4BA574E6D7EB}"/>
              </a:ext>
            </a:extLst>
          </p:cNvPr>
          <p:cNvSpPr/>
          <p:nvPr/>
        </p:nvSpPr>
        <p:spPr>
          <a:xfrm>
            <a:off x="1295403" y="3428132"/>
            <a:ext cx="161925" cy="1915391"/>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E1968A7B-3E20-A04B-A74E-CAF5A2EA642B}"/>
              </a:ext>
            </a:extLst>
          </p:cNvPr>
          <p:cNvSpPr txBox="1"/>
          <p:nvPr/>
        </p:nvSpPr>
        <p:spPr>
          <a:xfrm>
            <a:off x="0" y="2329500"/>
            <a:ext cx="1189749" cy="646331"/>
          </a:xfrm>
          <a:prstGeom prst="rect">
            <a:avLst/>
          </a:prstGeom>
          <a:noFill/>
        </p:spPr>
        <p:txBody>
          <a:bodyPr wrap="none" rtlCol="0">
            <a:spAutoFit/>
          </a:bodyPr>
          <a:lstStyle/>
          <a:p>
            <a:r>
              <a:rPr lang="en-US" dirty="0"/>
              <a:t>Find new </a:t>
            </a:r>
          </a:p>
          <a:p>
            <a:r>
              <a:rPr lang="en-US" dirty="0"/>
              <a:t>mesh</a:t>
            </a:r>
          </a:p>
        </p:txBody>
      </p:sp>
      <p:sp>
        <p:nvSpPr>
          <p:cNvPr id="12" name="TextBox 11">
            <a:extLst>
              <a:ext uri="{FF2B5EF4-FFF2-40B4-BE49-F238E27FC236}">
                <a16:creationId xmlns:a16="http://schemas.microsoft.com/office/drawing/2014/main" id="{C6D03654-2192-E749-80FF-AB233A2BD0DC}"/>
              </a:ext>
            </a:extLst>
          </p:cNvPr>
          <p:cNvSpPr txBox="1"/>
          <p:nvPr/>
        </p:nvSpPr>
        <p:spPr>
          <a:xfrm>
            <a:off x="-40111" y="3854621"/>
            <a:ext cx="1436612" cy="646331"/>
          </a:xfrm>
          <a:prstGeom prst="rect">
            <a:avLst/>
          </a:prstGeom>
          <a:noFill/>
        </p:spPr>
        <p:txBody>
          <a:bodyPr wrap="none" rtlCol="0">
            <a:spAutoFit/>
          </a:bodyPr>
          <a:lstStyle/>
          <a:p>
            <a:r>
              <a:rPr lang="en-US" dirty="0"/>
              <a:t>Barycentric </a:t>
            </a:r>
          </a:p>
          <a:p>
            <a:r>
              <a:rPr lang="en-US" dirty="0"/>
              <a:t>coordinates</a:t>
            </a:r>
          </a:p>
        </p:txBody>
      </p:sp>
    </p:spTree>
    <p:extLst>
      <p:ext uri="{BB962C8B-B14F-4D97-AF65-F5344CB8AC3E}">
        <p14:creationId xmlns:p14="http://schemas.microsoft.com/office/powerpoint/2010/main" val="1863576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0D186-890D-894D-B091-E703AD814504}"/>
              </a:ext>
            </a:extLst>
          </p:cNvPr>
          <p:cNvSpPr>
            <a:spLocks noGrp="1"/>
          </p:cNvSpPr>
          <p:nvPr>
            <p:ph type="title"/>
          </p:nvPr>
        </p:nvSpPr>
        <p:spPr/>
        <p:txBody>
          <a:bodyPr/>
          <a:lstStyle/>
          <a:p>
            <a:r>
              <a:rPr lang="en-US" dirty="0"/>
              <a:t>Bilinear Interpolation</a:t>
            </a:r>
          </a:p>
        </p:txBody>
      </p:sp>
      <p:sp>
        <p:nvSpPr>
          <p:cNvPr id="4" name="Oval 3">
            <a:extLst>
              <a:ext uri="{FF2B5EF4-FFF2-40B4-BE49-F238E27FC236}">
                <a16:creationId xmlns:a16="http://schemas.microsoft.com/office/drawing/2014/main" id="{C3F0686F-8AFA-DF42-BF12-B9519352A560}"/>
              </a:ext>
            </a:extLst>
          </p:cNvPr>
          <p:cNvSpPr/>
          <p:nvPr/>
        </p:nvSpPr>
        <p:spPr>
          <a:xfrm>
            <a:off x="1685925" y="2085975"/>
            <a:ext cx="157163" cy="17145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E001A29-510F-C945-994B-256BEE569EC4}"/>
              </a:ext>
            </a:extLst>
          </p:cNvPr>
          <p:cNvSpPr/>
          <p:nvPr/>
        </p:nvSpPr>
        <p:spPr>
          <a:xfrm>
            <a:off x="2438401" y="2699544"/>
            <a:ext cx="157163" cy="17145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6" name="Oval 5">
            <a:extLst>
              <a:ext uri="{FF2B5EF4-FFF2-40B4-BE49-F238E27FC236}">
                <a16:creationId xmlns:a16="http://schemas.microsoft.com/office/drawing/2014/main" id="{81DC79A7-5C5C-DE4D-9CDD-008F4E7B0364}"/>
              </a:ext>
            </a:extLst>
          </p:cNvPr>
          <p:cNvSpPr/>
          <p:nvPr/>
        </p:nvSpPr>
        <p:spPr>
          <a:xfrm>
            <a:off x="3852862" y="2085975"/>
            <a:ext cx="157163" cy="17145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CB55B59-4A88-E346-A6D1-481DF20657A0}"/>
              </a:ext>
            </a:extLst>
          </p:cNvPr>
          <p:cNvSpPr/>
          <p:nvPr/>
        </p:nvSpPr>
        <p:spPr>
          <a:xfrm>
            <a:off x="1664495" y="4152900"/>
            <a:ext cx="157163" cy="17145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B19D2E7-5062-A14E-AA7C-6B810AC19676}"/>
              </a:ext>
            </a:extLst>
          </p:cNvPr>
          <p:cNvSpPr/>
          <p:nvPr/>
        </p:nvSpPr>
        <p:spPr>
          <a:xfrm>
            <a:off x="3852862" y="4152900"/>
            <a:ext cx="157163" cy="17145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03FD96-1E99-9942-926A-0C8CF12CAD48}"/>
              </a:ext>
            </a:extLst>
          </p:cNvPr>
          <p:cNvSpPr txBox="1"/>
          <p:nvPr/>
        </p:nvSpPr>
        <p:spPr>
          <a:xfrm>
            <a:off x="2176985" y="2870994"/>
            <a:ext cx="679994" cy="369332"/>
          </a:xfrm>
          <a:prstGeom prst="rect">
            <a:avLst/>
          </a:prstGeom>
          <a:noFill/>
        </p:spPr>
        <p:txBody>
          <a:bodyPr wrap="none" rtlCol="0">
            <a:spAutoFit/>
          </a:bodyPr>
          <a:lstStyle/>
          <a:p>
            <a:r>
              <a:rPr lang="en-US" dirty="0"/>
              <a:t>(</a:t>
            </a:r>
            <a:r>
              <a:rPr lang="en-US" dirty="0" err="1"/>
              <a:t>u,v</a:t>
            </a:r>
            <a:r>
              <a:rPr lang="en-US" dirty="0"/>
              <a:t>)</a:t>
            </a:r>
          </a:p>
        </p:txBody>
      </p:sp>
      <p:sp>
        <p:nvSpPr>
          <p:cNvPr id="10" name="Rectangle 9">
            <a:extLst>
              <a:ext uri="{FF2B5EF4-FFF2-40B4-BE49-F238E27FC236}">
                <a16:creationId xmlns:a16="http://schemas.microsoft.com/office/drawing/2014/main" id="{B11DDE57-D01D-2E45-AC7E-B6E50B97C344}"/>
              </a:ext>
            </a:extLst>
          </p:cNvPr>
          <p:cNvSpPr/>
          <p:nvPr/>
        </p:nvSpPr>
        <p:spPr>
          <a:xfrm>
            <a:off x="1764506" y="2171700"/>
            <a:ext cx="2166937" cy="206692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C9FA3153-C811-D24A-B74C-CE9976A5DEFE}"/>
              </a:ext>
            </a:extLst>
          </p:cNvPr>
          <p:cNvSpPr txBox="1"/>
          <p:nvPr/>
        </p:nvSpPr>
        <p:spPr>
          <a:xfrm>
            <a:off x="1109260" y="1639650"/>
            <a:ext cx="1486304" cy="369332"/>
          </a:xfrm>
          <a:prstGeom prst="rect">
            <a:avLst/>
          </a:prstGeom>
          <a:noFill/>
        </p:spPr>
        <p:txBody>
          <a:bodyPr wrap="none" rtlCol="0">
            <a:spAutoFit/>
          </a:bodyPr>
          <a:lstStyle/>
          <a:p>
            <a:r>
              <a:rPr lang="en-US" dirty="0" err="1"/>
              <a:t>int</a:t>
            </a:r>
            <a:r>
              <a:rPr lang="en-US" dirty="0"/>
              <a:t>(u), </a:t>
            </a:r>
            <a:r>
              <a:rPr lang="en-US" dirty="0" err="1"/>
              <a:t>int</a:t>
            </a:r>
            <a:r>
              <a:rPr lang="en-US" dirty="0"/>
              <a:t>(v)</a:t>
            </a:r>
          </a:p>
        </p:txBody>
      </p:sp>
      <p:sp>
        <p:nvSpPr>
          <p:cNvPr id="12" name="TextBox 11">
            <a:extLst>
              <a:ext uri="{FF2B5EF4-FFF2-40B4-BE49-F238E27FC236}">
                <a16:creationId xmlns:a16="http://schemas.microsoft.com/office/drawing/2014/main" id="{3A955E7C-9331-CB4E-8A64-7F80F6AC2D4E}"/>
              </a:ext>
            </a:extLst>
          </p:cNvPr>
          <p:cNvSpPr txBox="1"/>
          <p:nvPr/>
        </p:nvSpPr>
        <p:spPr>
          <a:xfrm>
            <a:off x="3441810" y="1639650"/>
            <a:ext cx="1729961" cy="369332"/>
          </a:xfrm>
          <a:prstGeom prst="rect">
            <a:avLst/>
          </a:prstGeom>
          <a:noFill/>
        </p:spPr>
        <p:txBody>
          <a:bodyPr wrap="none" rtlCol="0">
            <a:spAutoFit/>
          </a:bodyPr>
          <a:lstStyle/>
          <a:p>
            <a:r>
              <a:rPr lang="en-US" dirty="0" err="1"/>
              <a:t>int</a:t>
            </a:r>
            <a:r>
              <a:rPr lang="en-US" dirty="0"/>
              <a:t>(u)+1, </a:t>
            </a:r>
            <a:r>
              <a:rPr lang="en-US" dirty="0" err="1"/>
              <a:t>int</a:t>
            </a:r>
            <a:r>
              <a:rPr lang="en-US" dirty="0"/>
              <a:t>(v)</a:t>
            </a:r>
          </a:p>
        </p:txBody>
      </p:sp>
      <p:sp>
        <p:nvSpPr>
          <p:cNvPr id="13" name="TextBox 12">
            <a:extLst>
              <a:ext uri="{FF2B5EF4-FFF2-40B4-BE49-F238E27FC236}">
                <a16:creationId xmlns:a16="http://schemas.microsoft.com/office/drawing/2014/main" id="{A6615E1C-D47F-5242-B2DB-9607296ECADD}"/>
              </a:ext>
            </a:extLst>
          </p:cNvPr>
          <p:cNvSpPr txBox="1"/>
          <p:nvPr/>
        </p:nvSpPr>
        <p:spPr>
          <a:xfrm>
            <a:off x="942773" y="4324350"/>
            <a:ext cx="1729961" cy="369332"/>
          </a:xfrm>
          <a:prstGeom prst="rect">
            <a:avLst/>
          </a:prstGeom>
          <a:noFill/>
        </p:spPr>
        <p:txBody>
          <a:bodyPr wrap="none" rtlCol="0">
            <a:spAutoFit/>
          </a:bodyPr>
          <a:lstStyle/>
          <a:p>
            <a:r>
              <a:rPr lang="en-US" dirty="0" err="1"/>
              <a:t>int</a:t>
            </a:r>
            <a:r>
              <a:rPr lang="en-US" dirty="0"/>
              <a:t>(u), </a:t>
            </a:r>
            <a:r>
              <a:rPr lang="en-US" dirty="0" err="1"/>
              <a:t>int</a:t>
            </a:r>
            <a:r>
              <a:rPr lang="en-US" dirty="0"/>
              <a:t>(v)+1</a:t>
            </a:r>
          </a:p>
        </p:txBody>
      </p:sp>
      <p:sp>
        <p:nvSpPr>
          <p:cNvPr id="14" name="TextBox 13">
            <a:extLst>
              <a:ext uri="{FF2B5EF4-FFF2-40B4-BE49-F238E27FC236}">
                <a16:creationId xmlns:a16="http://schemas.microsoft.com/office/drawing/2014/main" id="{0D64A4F4-CFCC-6A44-886B-CE4DDA03413A}"/>
              </a:ext>
            </a:extLst>
          </p:cNvPr>
          <p:cNvSpPr txBox="1"/>
          <p:nvPr/>
        </p:nvSpPr>
        <p:spPr>
          <a:xfrm>
            <a:off x="3066462" y="4317444"/>
            <a:ext cx="1973617" cy="369332"/>
          </a:xfrm>
          <a:prstGeom prst="rect">
            <a:avLst/>
          </a:prstGeom>
          <a:noFill/>
        </p:spPr>
        <p:txBody>
          <a:bodyPr wrap="none" rtlCol="0">
            <a:spAutoFit/>
          </a:bodyPr>
          <a:lstStyle/>
          <a:p>
            <a:r>
              <a:rPr lang="en-US" dirty="0" err="1"/>
              <a:t>int</a:t>
            </a:r>
            <a:r>
              <a:rPr lang="en-US" dirty="0"/>
              <a:t>(u)+1, </a:t>
            </a:r>
            <a:r>
              <a:rPr lang="en-US" dirty="0" err="1"/>
              <a:t>int</a:t>
            </a:r>
            <a:r>
              <a:rPr lang="en-US" dirty="0"/>
              <a:t>(v)+1</a:t>
            </a:r>
          </a:p>
        </p:txBody>
      </p:sp>
      <p:cxnSp>
        <p:nvCxnSpPr>
          <p:cNvPr id="16" name="Straight Arrow Connector 15">
            <a:extLst>
              <a:ext uri="{FF2B5EF4-FFF2-40B4-BE49-F238E27FC236}">
                <a16:creationId xmlns:a16="http://schemas.microsoft.com/office/drawing/2014/main" id="{01842D42-8E88-B348-B19B-EB6CD50658F0}"/>
              </a:ext>
            </a:extLst>
          </p:cNvPr>
          <p:cNvCxnSpPr>
            <a:endCxn id="5" idx="0"/>
          </p:cNvCxnSpPr>
          <p:nvPr/>
        </p:nvCxnSpPr>
        <p:spPr>
          <a:xfrm>
            <a:off x="2516982" y="2171700"/>
            <a:ext cx="1" cy="52784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8F00D30F-EC5B-ED4C-B335-BC06A660CA59}"/>
              </a:ext>
            </a:extLst>
          </p:cNvPr>
          <p:cNvCxnSpPr>
            <a:endCxn id="5" idx="2"/>
          </p:cNvCxnSpPr>
          <p:nvPr/>
        </p:nvCxnSpPr>
        <p:spPr>
          <a:xfrm>
            <a:off x="1764506" y="2785269"/>
            <a:ext cx="673895"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5F106BF-DBA7-9543-9954-517209735509}"/>
              </a:ext>
            </a:extLst>
          </p:cNvPr>
          <p:cNvSpPr txBox="1"/>
          <p:nvPr/>
        </p:nvSpPr>
        <p:spPr>
          <a:xfrm>
            <a:off x="2502690" y="2266593"/>
            <a:ext cx="311304" cy="369332"/>
          </a:xfrm>
          <a:prstGeom prst="rect">
            <a:avLst/>
          </a:prstGeom>
          <a:noFill/>
        </p:spPr>
        <p:txBody>
          <a:bodyPr wrap="none" rtlCol="0">
            <a:spAutoFit/>
          </a:bodyPr>
          <a:lstStyle/>
          <a:p>
            <a:r>
              <a:rPr lang="en-US" dirty="0"/>
              <a:t>e</a:t>
            </a:r>
          </a:p>
        </p:txBody>
      </p:sp>
      <p:sp>
        <p:nvSpPr>
          <p:cNvPr id="20" name="TextBox 19">
            <a:extLst>
              <a:ext uri="{FF2B5EF4-FFF2-40B4-BE49-F238E27FC236}">
                <a16:creationId xmlns:a16="http://schemas.microsoft.com/office/drawing/2014/main" id="{87535106-9B86-B846-A130-E6668F6CA939}"/>
              </a:ext>
            </a:extLst>
          </p:cNvPr>
          <p:cNvSpPr txBox="1"/>
          <p:nvPr/>
        </p:nvSpPr>
        <p:spPr>
          <a:xfrm>
            <a:off x="1966641" y="2450342"/>
            <a:ext cx="269626" cy="369332"/>
          </a:xfrm>
          <a:prstGeom prst="rect">
            <a:avLst/>
          </a:prstGeom>
          <a:noFill/>
        </p:spPr>
        <p:txBody>
          <a:bodyPr wrap="none" rtlCol="0">
            <a:spAutoFit/>
          </a:bodyPr>
          <a:lstStyle/>
          <a:p>
            <a:r>
              <a:rPr lang="en-US" dirty="0"/>
              <a:t>f</a:t>
            </a:r>
          </a:p>
        </p:txBody>
      </p:sp>
      <p:sp>
        <p:nvSpPr>
          <p:cNvPr id="21" name="TextBox 20">
            <a:extLst>
              <a:ext uri="{FF2B5EF4-FFF2-40B4-BE49-F238E27FC236}">
                <a16:creationId xmlns:a16="http://schemas.microsoft.com/office/drawing/2014/main" id="{AE298E24-4DC8-4242-AAC6-837B1E14EB56}"/>
              </a:ext>
            </a:extLst>
          </p:cNvPr>
          <p:cNvSpPr txBox="1"/>
          <p:nvPr/>
        </p:nvSpPr>
        <p:spPr>
          <a:xfrm>
            <a:off x="5132111" y="2268498"/>
            <a:ext cx="3878344" cy="2062103"/>
          </a:xfrm>
          <a:prstGeom prst="rect">
            <a:avLst/>
          </a:prstGeom>
          <a:noFill/>
        </p:spPr>
        <p:txBody>
          <a:bodyPr wrap="square" rtlCol="0">
            <a:spAutoFit/>
          </a:bodyPr>
          <a:lstStyle/>
          <a:p>
            <a:r>
              <a:rPr lang="en-US" sz="2200" dirty="0"/>
              <a:t>Pixel value at (</a:t>
            </a:r>
            <a:r>
              <a:rPr lang="en-US" sz="2200" dirty="0" err="1"/>
              <a:t>u,v</a:t>
            </a:r>
            <a:r>
              <a:rPr lang="en-US" sz="2200" dirty="0"/>
              <a:t>) =</a:t>
            </a:r>
          </a:p>
          <a:p>
            <a:r>
              <a:rPr lang="en-US" sz="2200" dirty="0"/>
              <a:t>(1-f)(1-e)I[</a:t>
            </a:r>
            <a:r>
              <a:rPr lang="en-US" sz="2200" dirty="0" err="1"/>
              <a:t>int</a:t>
            </a:r>
            <a:r>
              <a:rPr lang="en-US" sz="2200" dirty="0"/>
              <a:t>(u),</a:t>
            </a:r>
            <a:r>
              <a:rPr lang="en-US" sz="2200" dirty="0" err="1"/>
              <a:t>int</a:t>
            </a:r>
            <a:r>
              <a:rPr lang="en-US" sz="2200" dirty="0"/>
              <a:t>(v)]</a:t>
            </a:r>
          </a:p>
          <a:p>
            <a:r>
              <a:rPr lang="en-US" sz="2200" dirty="0"/>
              <a:t>+f(1-e)I[</a:t>
            </a:r>
            <a:r>
              <a:rPr lang="en-US" sz="2200" dirty="0" err="1"/>
              <a:t>int</a:t>
            </a:r>
            <a:r>
              <a:rPr lang="en-US" sz="2200" dirty="0"/>
              <a:t>(u)+1,int(v)]</a:t>
            </a:r>
          </a:p>
          <a:p>
            <a:r>
              <a:rPr lang="en-US" sz="2200" dirty="0"/>
              <a:t>+e(1-f)I[</a:t>
            </a:r>
            <a:r>
              <a:rPr lang="en-US" sz="2200" dirty="0" err="1"/>
              <a:t>int</a:t>
            </a:r>
            <a:r>
              <a:rPr lang="en-US" sz="2200" dirty="0"/>
              <a:t>(u),</a:t>
            </a:r>
            <a:r>
              <a:rPr lang="en-US" sz="2200" dirty="0" err="1"/>
              <a:t>int</a:t>
            </a:r>
            <a:r>
              <a:rPr lang="en-US" sz="2200" dirty="0"/>
              <a:t>(v)+1]</a:t>
            </a:r>
          </a:p>
          <a:p>
            <a:r>
              <a:rPr lang="en-US" sz="2200" dirty="0"/>
              <a:t>+</a:t>
            </a:r>
            <a:r>
              <a:rPr lang="en-US" sz="2200" dirty="0" err="1"/>
              <a:t>efI</a:t>
            </a:r>
            <a:r>
              <a:rPr lang="en-US" sz="2200" dirty="0"/>
              <a:t>[</a:t>
            </a:r>
            <a:r>
              <a:rPr lang="en-US" sz="2200" dirty="0" err="1"/>
              <a:t>int</a:t>
            </a:r>
            <a:r>
              <a:rPr lang="en-US" sz="2200" dirty="0"/>
              <a:t>(u)+1,int(v)+1]</a:t>
            </a:r>
          </a:p>
          <a:p>
            <a:endParaRPr lang="en-US" dirty="0"/>
          </a:p>
        </p:txBody>
      </p:sp>
      <p:cxnSp>
        <p:nvCxnSpPr>
          <p:cNvPr id="27" name="Straight Arrow Connector 26">
            <a:extLst>
              <a:ext uri="{FF2B5EF4-FFF2-40B4-BE49-F238E27FC236}">
                <a16:creationId xmlns:a16="http://schemas.microsoft.com/office/drawing/2014/main" id="{F533BB6B-8BA9-4242-88E2-779815EE34E9}"/>
              </a:ext>
            </a:extLst>
          </p:cNvPr>
          <p:cNvCxnSpPr/>
          <p:nvPr/>
        </p:nvCxnSpPr>
        <p:spPr>
          <a:xfrm>
            <a:off x="1562372" y="1417638"/>
            <a:ext cx="2762799"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a:extLst>
              <a:ext uri="{FF2B5EF4-FFF2-40B4-BE49-F238E27FC236}">
                <a16:creationId xmlns:a16="http://schemas.microsoft.com/office/drawing/2014/main" id="{4E04A3B5-C504-F84C-936F-C1ACD7E99577}"/>
              </a:ext>
            </a:extLst>
          </p:cNvPr>
          <p:cNvCxnSpPr/>
          <p:nvPr/>
        </p:nvCxnSpPr>
        <p:spPr>
          <a:xfrm>
            <a:off x="563880" y="2085975"/>
            <a:ext cx="0" cy="2423041"/>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30" name="TextBox 29">
            <a:extLst>
              <a:ext uri="{FF2B5EF4-FFF2-40B4-BE49-F238E27FC236}">
                <a16:creationId xmlns:a16="http://schemas.microsoft.com/office/drawing/2014/main" id="{C96CEB7B-5890-824B-910F-711CDF528658}"/>
              </a:ext>
            </a:extLst>
          </p:cNvPr>
          <p:cNvSpPr txBox="1"/>
          <p:nvPr/>
        </p:nvSpPr>
        <p:spPr>
          <a:xfrm>
            <a:off x="2895600" y="1036320"/>
            <a:ext cx="311304" cy="369332"/>
          </a:xfrm>
          <a:prstGeom prst="rect">
            <a:avLst/>
          </a:prstGeom>
          <a:noFill/>
        </p:spPr>
        <p:txBody>
          <a:bodyPr wrap="none" rtlCol="0">
            <a:spAutoFit/>
          </a:bodyPr>
          <a:lstStyle/>
          <a:p>
            <a:r>
              <a:rPr lang="en-US" dirty="0"/>
              <a:t>u</a:t>
            </a:r>
          </a:p>
        </p:txBody>
      </p:sp>
      <p:sp>
        <p:nvSpPr>
          <p:cNvPr id="31" name="TextBox 30">
            <a:extLst>
              <a:ext uri="{FF2B5EF4-FFF2-40B4-BE49-F238E27FC236}">
                <a16:creationId xmlns:a16="http://schemas.microsoft.com/office/drawing/2014/main" id="{778E4C71-7D2B-0247-855D-9DB039021ACA}"/>
              </a:ext>
            </a:extLst>
          </p:cNvPr>
          <p:cNvSpPr txBox="1"/>
          <p:nvPr/>
        </p:nvSpPr>
        <p:spPr>
          <a:xfrm>
            <a:off x="274320" y="3078480"/>
            <a:ext cx="298480" cy="369332"/>
          </a:xfrm>
          <a:prstGeom prst="rect">
            <a:avLst/>
          </a:prstGeom>
          <a:noFill/>
        </p:spPr>
        <p:txBody>
          <a:bodyPr wrap="none" rtlCol="0">
            <a:spAutoFit/>
          </a:bodyPr>
          <a:lstStyle/>
          <a:p>
            <a:r>
              <a:rPr lang="en-US" dirty="0"/>
              <a:t>v</a:t>
            </a:r>
          </a:p>
        </p:txBody>
      </p:sp>
    </p:spTree>
    <p:extLst>
      <p:ext uri="{BB962C8B-B14F-4D97-AF65-F5344CB8AC3E}">
        <p14:creationId xmlns:p14="http://schemas.microsoft.com/office/powerpoint/2010/main" val="236103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4C69-0D34-9148-99F9-24C53DC19586}"/>
              </a:ext>
            </a:extLst>
          </p:cNvPr>
          <p:cNvSpPr>
            <a:spLocks noGrp="1"/>
          </p:cNvSpPr>
          <p:nvPr>
            <p:ph type="title"/>
          </p:nvPr>
        </p:nvSpPr>
        <p:spPr/>
        <p:txBody>
          <a:bodyPr/>
          <a:lstStyle/>
          <a:p>
            <a:r>
              <a:rPr lang="en-US" dirty="0"/>
              <a:t>Produce animation movie</a:t>
            </a:r>
          </a:p>
        </p:txBody>
      </p:sp>
      <p:sp>
        <p:nvSpPr>
          <p:cNvPr id="3" name="Content Placeholder 2">
            <a:extLst>
              <a:ext uri="{FF2B5EF4-FFF2-40B4-BE49-F238E27FC236}">
                <a16:creationId xmlns:a16="http://schemas.microsoft.com/office/drawing/2014/main" id="{FE0A93D7-E8C9-194D-9035-DE4D31F7EA31}"/>
              </a:ext>
            </a:extLst>
          </p:cNvPr>
          <p:cNvSpPr>
            <a:spLocks noGrp="1"/>
          </p:cNvSpPr>
          <p:nvPr>
            <p:ph idx="1"/>
          </p:nvPr>
        </p:nvSpPr>
        <p:spPr>
          <a:xfrm>
            <a:off x="381000" y="846138"/>
            <a:ext cx="8305800" cy="4525963"/>
          </a:xfrm>
        </p:spPr>
        <p:txBody>
          <a:bodyPr/>
          <a:lstStyle/>
          <a:p>
            <a:r>
              <a:rPr lang="en-US" sz="2800" dirty="0"/>
              <a:t>Generate mouth images for each frame of test audio (described in the past slides) </a:t>
            </a:r>
          </a:p>
          <a:p>
            <a:r>
              <a:rPr lang="en-US" sz="2800" dirty="0"/>
              <a:t>Create a video that connects the generated mouth frames</a:t>
            </a:r>
          </a:p>
          <a:p>
            <a:pPr lvl="1"/>
            <a:r>
              <a:rPr lang="en-US" sz="2200" dirty="0"/>
              <a:t>Save images in JPEG and use the provided </a:t>
            </a:r>
            <a:r>
              <a:rPr lang="en-US" sz="2200" dirty="0" err="1"/>
              <a:t>DxBMP.exe</a:t>
            </a:r>
            <a:r>
              <a:rPr lang="en-US" sz="2200" dirty="0"/>
              <a:t> to convert image sequence to video</a:t>
            </a:r>
          </a:p>
          <a:p>
            <a:pPr lvl="1"/>
            <a:r>
              <a:rPr lang="en-US" sz="2200" dirty="0"/>
              <a:t>Use </a:t>
            </a:r>
            <a:r>
              <a:rPr lang="en-US" sz="2200" dirty="0" err="1"/>
              <a:t>matlab’s</a:t>
            </a:r>
            <a:r>
              <a:rPr lang="en-US" sz="2200" dirty="0"/>
              <a:t> </a:t>
            </a:r>
            <a:r>
              <a:rPr lang="en-US" sz="2200" dirty="0" err="1"/>
              <a:t>VideoWriter</a:t>
            </a:r>
            <a:r>
              <a:rPr lang="en-US" sz="2200" dirty="0"/>
              <a:t> object to directly write frames into video </a:t>
            </a:r>
          </a:p>
          <a:p>
            <a:r>
              <a:rPr lang="en-US" sz="2800" dirty="0"/>
              <a:t>Create an animation movie, by combining video with </a:t>
            </a:r>
            <a:r>
              <a:rPr lang="en-US" sz="2800" dirty="0" err="1"/>
              <a:t>test.wav</a:t>
            </a:r>
            <a:r>
              <a:rPr lang="en-US" sz="2800" dirty="0"/>
              <a:t> </a:t>
            </a:r>
          </a:p>
          <a:p>
            <a:pPr lvl="1"/>
            <a:r>
              <a:rPr lang="en-US" sz="2200" dirty="0"/>
              <a:t>Windows Movie Maker, or </a:t>
            </a:r>
            <a:r>
              <a:rPr lang="en-US" sz="2200" dirty="0" err="1"/>
              <a:t>VirtualDub</a:t>
            </a:r>
            <a:r>
              <a:rPr lang="en-US" sz="2200" dirty="0"/>
              <a:t>, or </a:t>
            </a:r>
            <a:r>
              <a:rPr lang="en-US" sz="2200" dirty="0" err="1"/>
              <a:t>imovie</a:t>
            </a:r>
            <a:r>
              <a:rPr lang="en-US" sz="2200" dirty="0"/>
              <a:t>, or any other movie program of your choice </a:t>
            </a:r>
          </a:p>
          <a:p>
            <a:pPr marL="0" indent="0">
              <a:buNone/>
            </a:pPr>
            <a:r>
              <a:rPr lang="en-US" sz="2400" dirty="0"/>
              <a:t> </a:t>
            </a:r>
          </a:p>
        </p:txBody>
      </p:sp>
    </p:spTree>
    <p:extLst>
      <p:ext uri="{BB962C8B-B14F-4D97-AF65-F5344CB8AC3E}">
        <p14:creationId xmlns:p14="http://schemas.microsoft.com/office/powerpoint/2010/main" val="494724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2D320-D539-1143-9081-9891FA61503E}"/>
              </a:ext>
            </a:extLst>
          </p:cNvPr>
          <p:cNvSpPr>
            <a:spLocks noGrp="1"/>
          </p:cNvSpPr>
          <p:nvPr>
            <p:ph type="title"/>
          </p:nvPr>
        </p:nvSpPr>
        <p:spPr/>
        <p:txBody>
          <a:bodyPr/>
          <a:lstStyle/>
          <a:p>
            <a:r>
              <a:rPr lang="en-US" dirty="0"/>
              <a:t>Extra Credits [20%]</a:t>
            </a:r>
          </a:p>
        </p:txBody>
      </p:sp>
      <p:sp>
        <p:nvSpPr>
          <p:cNvPr id="3" name="Content Placeholder 2">
            <a:extLst>
              <a:ext uri="{FF2B5EF4-FFF2-40B4-BE49-F238E27FC236}">
                <a16:creationId xmlns:a16="http://schemas.microsoft.com/office/drawing/2014/main" id="{E10328E7-1FC7-6C4D-91BD-D1B3B5B4B358}"/>
              </a:ext>
            </a:extLst>
          </p:cNvPr>
          <p:cNvSpPr>
            <a:spLocks noGrp="1"/>
          </p:cNvSpPr>
          <p:nvPr>
            <p:ph idx="1"/>
          </p:nvPr>
        </p:nvSpPr>
        <p:spPr>
          <a:xfrm>
            <a:off x="381000" y="971550"/>
            <a:ext cx="8305800" cy="4525963"/>
          </a:xfrm>
        </p:spPr>
        <p:txBody>
          <a:bodyPr/>
          <a:lstStyle/>
          <a:p>
            <a:r>
              <a:rPr lang="en-US" sz="2200" dirty="0"/>
              <a:t>Choose up to two of them, for earning up to 10% extra credit each </a:t>
            </a:r>
          </a:p>
          <a:p>
            <a:pPr lvl="1"/>
            <a:r>
              <a:rPr lang="en-US" sz="1700" dirty="0"/>
              <a:t>Replace </a:t>
            </a:r>
            <a:r>
              <a:rPr lang="en-US" sz="1700" dirty="0" err="1"/>
              <a:t>interpVert.m</a:t>
            </a:r>
            <a:r>
              <a:rPr lang="en-US" sz="1700" dirty="0"/>
              <a:t> with a function that computes the lip positions in some other way. Try to come up with a function that makes more realistic mouth shapes than </a:t>
            </a:r>
            <a:r>
              <a:rPr lang="en-US" sz="1700" dirty="0" err="1"/>
              <a:t>interpVert.m</a:t>
            </a:r>
            <a:r>
              <a:rPr lang="en-US" sz="1700" dirty="0"/>
              <a:t>. </a:t>
            </a:r>
          </a:p>
          <a:p>
            <a:pPr lvl="1"/>
            <a:r>
              <a:rPr lang="en-US" sz="1700" dirty="0"/>
              <a:t>Implement the forward neural network in python, and show that you can use the same network weights to generate the same outputs from your python code.</a:t>
            </a:r>
          </a:p>
          <a:p>
            <a:pPr lvl="1"/>
            <a:r>
              <a:rPr lang="en-US" sz="1700" dirty="0"/>
              <a:t>Animate a new face image: either your own face, or any face that you download from the internet. </a:t>
            </a:r>
          </a:p>
          <a:p>
            <a:pPr lvl="1"/>
            <a:r>
              <a:rPr lang="en-US" sz="1700" dirty="0"/>
              <a:t>The open mouth is unrealistic, in part because there is no tongue or teeth. Find a somewhat realistic way to show the tongue and teeth in your animated image. </a:t>
            </a:r>
          </a:p>
          <a:p>
            <a:pPr lvl="1"/>
            <a:r>
              <a:rPr lang="en-US" sz="1700" dirty="0"/>
              <a:t>The neural net sometimes fails to correctly guess lip positions because sometimes the audio signal </a:t>
            </a:r>
            <a:r>
              <a:rPr lang="en-US" sz="1700" dirty="0" err="1"/>
              <a:t>doesnt</a:t>
            </a:r>
            <a:r>
              <a:rPr lang="en-US" sz="1700" dirty="0"/>
              <a:t> contain enough information. Can you think of some auxiliary signal you could give, that would tell the lips when to open? Can you find a way to incorporate that into your animation? </a:t>
            </a:r>
          </a:p>
          <a:p>
            <a:pPr lvl="1"/>
            <a:endParaRPr lang="en-US" sz="1700" dirty="0"/>
          </a:p>
          <a:p>
            <a:pPr marL="0" indent="0">
              <a:buNone/>
            </a:pPr>
            <a:r>
              <a:rPr lang="en-US" sz="1700" dirty="0"/>
              <a:t> </a:t>
            </a:r>
          </a:p>
          <a:p>
            <a:endParaRPr lang="en-US" dirty="0"/>
          </a:p>
        </p:txBody>
      </p:sp>
    </p:spTree>
    <p:extLst>
      <p:ext uri="{BB962C8B-B14F-4D97-AF65-F5344CB8AC3E}">
        <p14:creationId xmlns:p14="http://schemas.microsoft.com/office/powerpoint/2010/main" val="2562647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488F9-27D5-F64B-B0C6-8C176CF8093C}"/>
              </a:ext>
            </a:extLst>
          </p:cNvPr>
          <p:cNvSpPr>
            <a:spLocks noGrp="1"/>
          </p:cNvSpPr>
          <p:nvPr>
            <p:ph type="title"/>
          </p:nvPr>
        </p:nvSpPr>
        <p:spPr/>
        <p:txBody>
          <a:bodyPr/>
          <a:lstStyle/>
          <a:p>
            <a:r>
              <a:rPr lang="en-US" dirty="0"/>
              <a:t>FAQ</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0F7A6E4-B4D3-634A-878F-F37E0E81959F}"/>
                  </a:ext>
                </a:extLst>
              </p:cNvPr>
              <p:cNvSpPr>
                <a:spLocks noGrp="1"/>
              </p:cNvSpPr>
              <p:nvPr>
                <p:ph idx="1"/>
              </p:nvPr>
            </p:nvSpPr>
            <p:spPr>
              <a:xfrm>
                <a:off x="381000" y="1178169"/>
                <a:ext cx="8305800" cy="4525963"/>
              </a:xfrm>
            </p:spPr>
            <p:txBody>
              <a:bodyPr/>
              <a:lstStyle/>
              <a:p>
                <a:r>
                  <a:rPr lang="en-US" sz="2200" dirty="0">
                    <a:solidFill>
                      <a:srgbClr val="C00000"/>
                    </a:solidFill>
                  </a:rPr>
                  <a:t>What are the neutral position measurements w0, h10, and h20? </a:t>
                </a:r>
              </a:p>
              <a:p>
                <a:pPr marL="0" indent="0">
                  <a:buNone/>
                </a:pPr>
                <a:r>
                  <a:rPr lang="en-US" sz="2000" dirty="0"/>
                  <a:t>w0, h10 and h20 are the width, upper height and lower height of the provided static mouth. The visual features are </a:t>
                </a: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W,</a:t>
                </a:r>
                <a:r>
                  <a:rPr lang="en-US" sz="2000" dirty="0">
                    <a:ea typeface="Cambria Math" panose="02040503050406030204" pitchFamily="18" charset="0"/>
                  </a:rPr>
                  <a:t> </a:t>
                </a: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h1 and </a:t>
                </a:r>
                <a14:m>
                  <m:oMath xmlns:m="http://schemas.openxmlformats.org/officeDocument/2006/math">
                    <m:r>
                      <a:rPr lang="en-US" sz="2000" i="1">
                        <a:latin typeface="Cambria Math" panose="02040503050406030204" pitchFamily="18" charset="0"/>
                        <a:ea typeface="Cambria Math" panose="02040503050406030204" pitchFamily="18" charset="0"/>
                      </a:rPr>
                      <m:t>∆</m:t>
                    </m:r>
                  </m:oMath>
                </a14:m>
                <a:r>
                  <a:rPr lang="en-US" sz="2000" dirty="0"/>
                  <a:t>h2, the difference between the deformed mouth shape and the static mouth shape.</a:t>
                </a:r>
              </a:p>
              <a:p>
                <a:pPr marL="0" indent="0">
                  <a:buNone/>
                </a:pPr>
                <a:endParaRPr lang="en-US" sz="2000" dirty="0"/>
              </a:p>
              <a:p>
                <a:r>
                  <a:rPr lang="en-US" sz="2200" dirty="0">
                    <a:solidFill>
                      <a:srgbClr val="C00000"/>
                    </a:solidFill>
                  </a:rPr>
                  <a:t>Do we clean the silence, train, test, then smooth?</a:t>
                </a:r>
              </a:p>
              <a:p>
                <a:pPr marL="0" indent="0">
                  <a:buNone/>
                </a:pPr>
                <a:r>
                  <a:rPr lang="en-US" sz="2000" dirty="0" err="1"/>
                  <a:t>Clean_silence</a:t>
                </a:r>
                <a:r>
                  <a:rPr lang="en-US" sz="2000" dirty="0"/>
                  <a:t> and smooth are called in train and test, you will only need to use the train and test functions to get the mapping between audio and visual features, and generate the sequence of visual features for the test audio. </a:t>
                </a:r>
              </a:p>
              <a:p>
                <a:pPr marL="0" indent="0">
                  <a:buNone/>
                </a:pPr>
                <a:endParaRPr lang="en-US" sz="2200" dirty="0"/>
              </a:p>
            </p:txBody>
          </p:sp>
        </mc:Choice>
        <mc:Fallback xmlns="">
          <p:sp>
            <p:nvSpPr>
              <p:cNvPr id="3" name="Content Placeholder 2">
                <a:extLst>
                  <a:ext uri="{FF2B5EF4-FFF2-40B4-BE49-F238E27FC236}">
                    <a16:creationId xmlns:a16="http://schemas.microsoft.com/office/drawing/2014/main" id="{50F7A6E4-B4D3-634A-878F-F37E0E81959F}"/>
                  </a:ext>
                </a:extLst>
              </p:cNvPr>
              <p:cNvSpPr>
                <a:spLocks noGrp="1" noRot="1" noChangeAspect="1" noMove="1" noResize="1" noEditPoints="1" noAdjustHandles="1" noChangeArrowheads="1" noChangeShapeType="1" noTextEdit="1"/>
              </p:cNvSpPr>
              <p:nvPr>
                <p:ph idx="1"/>
              </p:nvPr>
            </p:nvSpPr>
            <p:spPr>
              <a:xfrm>
                <a:off x="381000" y="1178169"/>
                <a:ext cx="8305800" cy="4525963"/>
              </a:xfrm>
              <a:blipFill>
                <a:blip r:embed="rId2"/>
                <a:stretch>
                  <a:fillRect l="-763" t="-840"/>
                </a:stretch>
              </a:blipFill>
            </p:spPr>
            <p:txBody>
              <a:bodyPr/>
              <a:lstStyle/>
              <a:p>
                <a:r>
                  <a:rPr lang="en-US">
                    <a:noFill/>
                  </a:rPr>
                  <a:t> </a:t>
                </a:r>
              </a:p>
            </p:txBody>
          </p:sp>
        </mc:Fallback>
      </mc:AlternateContent>
    </p:spTree>
    <p:extLst>
      <p:ext uri="{BB962C8B-B14F-4D97-AF65-F5344CB8AC3E}">
        <p14:creationId xmlns:p14="http://schemas.microsoft.com/office/powerpoint/2010/main" val="3279681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488F9-27D5-F64B-B0C6-8C176CF8093C}"/>
              </a:ext>
            </a:extLst>
          </p:cNvPr>
          <p:cNvSpPr>
            <a:spLocks noGrp="1"/>
          </p:cNvSpPr>
          <p:nvPr>
            <p:ph type="title"/>
          </p:nvPr>
        </p:nvSpPr>
        <p:spPr/>
        <p:txBody>
          <a:bodyPr/>
          <a:lstStyle/>
          <a:p>
            <a:r>
              <a:rPr lang="en-US" dirty="0"/>
              <a:t>FAQ</a:t>
            </a:r>
          </a:p>
        </p:txBody>
      </p:sp>
      <p:sp>
        <p:nvSpPr>
          <p:cNvPr id="3" name="Content Placeholder 2">
            <a:extLst>
              <a:ext uri="{FF2B5EF4-FFF2-40B4-BE49-F238E27FC236}">
                <a16:creationId xmlns:a16="http://schemas.microsoft.com/office/drawing/2014/main" id="{50F7A6E4-B4D3-634A-878F-F37E0E81959F}"/>
              </a:ext>
            </a:extLst>
          </p:cNvPr>
          <p:cNvSpPr>
            <a:spLocks noGrp="1"/>
          </p:cNvSpPr>
          <p:nvPr>
            <p:ph idx="1"/>
          </p:nvPr>
        </p:nvSpPr>
        <p:spPr>
          <a:xfrm>
            <a:off x="381000" y="1065628"/>
            <a:ext cx="8305800" cy="4525963"/>
          </a:xfrm>
        </p:spPr>
        <p:txBody>
          <a:bodyPr/>
          <a:lstStyle/>
          <a:p>
            <a:r>
              <a:rPr lang="en-US" sz="2200" dirty="0">
                <a:solidFill>
                  <a:srgbClr val="C00000"/>
                </a:solidFill>
              </a:rPr>
              <a:t>How are we supposed to check whether a pixel is in the holes inside lips or not?</a:t>
            </a:r>
          </a:p>
          <a:p>
            <a:pPr marL="0" indent="0">
              <a:buNone/>
            </a:pPr>
            <a:r>
              <a:rPr lang="en-US" sz="2000" dirty="0"/>
              <a:t>If the pixel is not in any triangle mesh, leave it black(pixel value of 0). These black pixels should cover all the pixels outside the mesh or in the holes inside the lips. </a:t>
            </a:r>
          </a:p>
          <a:p>
            <a:pPr marL="0" indent="0">
              <a:buNone/>
            </a:pPr>
            <a:endParaRPr lang="en-US" sz="2000" dirty="0"/>
          </a:p>
          <a:p>
            <a:r>
              <a:rPr lang="en-US" sz="2200" dirty="0">
                <a:solidFill>
                  <a:srgbClr val="C00000"/>
                </a:solidFill>
              </a:rPr>
              <a:t>How should we get the data about widths and heights of neutral lips? </a:t>
            </a:r>
          </a:p>
          <a:p>
            <a:pPr marL="0" indent="0">
              <a:buNone/>
            </a:pPr>
            <a:r>
              <a:rPr lang="en-US" sz="2000" dirty="0"/>
              <a:t>You don't necessarily need to know the specific widths and heights of the neutral lips. The ANN outputs the change of widths and heights between deformed mouth and static mouth. So for the </a:t>
            </a:r>
            <a:r>
              <a:rPr lang="en-US" sz="2000" dirty="0" err="1"/>
              <a:t>interpVert.m</a:t>
            </a:r>
            <a:r>
              <a:rPr lang="en-US" sz="2000" dirty="0"/>
              <a:t>, you can set any reference value for </a:t>
            </a:r>
            <a:r>
              <a:rPr lang="en-US" sz="2000" dirty="0" err="1"/>
              <a:t>neutral_w</a:t>
            </a:r>
            <a:r>
              <a:rPr lang="en-US" sz="2000" dirty="0"/>
              <a:t>, neutral_h1, neutral_h2. w, h1, h2 should then be the reference neutral values plus the change you got from ANN. </a:t>
            </a:r>
          </a:p>
        </p:txBody>
      </p:sp>
    </p:spTree>
    <p:extLst>
      <p:ext uri="{BB962C8B-B14F-4D97-AF65-F5344CB8AC3E}">
        <p14:creationId xmlns:p14="http://schemas.microsoft.com/office/powerpoint/2010/main" val="4291033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0B9E4-3E7A-5149-B99F-32AF208369BD}"/>
              </a:ext>
            </a:extLst>
          </p:cNvPr>
          <p:cNvSpPr>
            <a:spLocks noGrp="1"/>
          </p:cNvSpPr>
          <p:nvPr>
            <p:ph type="title"/>
          </p:nvPr>
        </p:nvSpPr>
        <p:spPr/>
        <p:txBody>
          <a:bodyPr/>
          <a:lstStyle/>
          <a:p>
            <a:r>
              <a:rPr lang="en-US" dirty="0"/>
              <a:t>Turn In </a:t>
            </a:r>
          </a:p>
        </p:txBody>
      </p:sp>
      <p:sp>
        <p:nvSpPr>
          <p:cNvPr id="3" name="Content Placeholder 2">
            <a:extLst>
              <a:ext uri="{FF2B5EF4-FFF2-40B4-BE49-F238E27FC236}">
                <a16:creationId xmlns:a16="http://schemas.microsoft.com/office/drawing/2014/main" id="{4EF03BE5-2CE7-FF4E-9FCF-DE159FA22A39}"/>
              </a:ext>
            </a:extLst>
          </p:cNvPr>
          <p:cNvSpPr>
            <a:spLocks noGrp="1"/>
          </p:cNvSpPr>
          <p:nvPr>
            <p:ph idx="1"/>
          </p:nvPr>
        </p:nvSpPr>
        <p:spPr>
          <a:xfrm>
            <a:off x="381000" y="975167"/>
            <a:ext cx="8305800" cy="4525963"/>
          </a:xfrm>
        </p:spPr>
        <p:txBody>
          <a:bodyPr/>
          <a:lstStyle/>
          <a:p>
            <a:r>
              <a:rPr lang="en-US" sz="2400" dirty="0"/>
              <a:t>Movie file you generated</a:t>
            </a:r>
          </a:p>
          <a:p>
            <a:r>
              <a:rPr lang="en-US" sz="2400" dirty="0"/>
              <a:t>Report</a:t>
            </a:r>
          </a:p>
          <a:p>
            <a:pPr lvl="1"/>
            <a:r>
              <a:rPr lang="en-US" sz="1800" dirty="0"/>
              <a:t>Describe how you do this MP</a:t>
            </a:r>
          </a:p>
          <a:p>
            <a:pPr lvl="1"/>
            <a:r>
              <a:rPr lang="en-US" sz="1800" dirty="0"/>
              <a:t>Discussion about your results or any problems you met </a:t>
            </a:r>
          </a:p>
          <a:p>
            <a:pPr lvl="1"/>
            <a:r>
              <a:rPr lang="en-US" sz="1800" dirty="0"/>
              <a:t>[Optional] document which extra credit you choose, how you did the task and show your results as well as the analysis in the end </a:t>
            </a:r>
          </a:p>
          <a:p>
            <a:pPr lvl="1"/>
            <a:r>
              <a:rPr lang="en-US" sz="1800" dirty="0"/>
              <a:t>File names must be &lt;</a:t>
            </a:r>
            <a:r>
              <a:rPr lang="en-US" sz="1800" dirty="0" err="1"/>
              <a:t>Lastname</a:t>
            </a:r>
            <a:r>
              <a:rPr lang="en-US" sz="1800" dirty="0"/>
              <a:t>&gt;_&lt;</a:t>
            </a:r>
            <a:r>
              <a:rPr lang="en-US" sz="1800" dirty="0" err="1"/>
              <a:t>Firstname</a:t>
            </a:r>
            <a:r>
              <a:rPr lang="en-US" sz="1800" dirty="0"/>
              <a:t>&gt;_</a:t>
            </a:r>
            <a:r>
              <a:rPr lang="en-US" sz="1800" dirty="0" err="1"/>
              <a:t>report.pdf</a:t>
            </a:r>
            <a:r>
              <a:rPr lang="en-US" sz="1800" dirty="0"/>
              <a:t> </a:t>
            </a:r>
          </a:p>
          <a:p>
            <a:r>
              <a:rPr lang="en-US" sz="2400" dirty="0"/>
              <a:t>Code</a:t>
            </a:r>
          </a:p>
          <a:p>
            <a:pPr lvl="1"/>
            <a:r>
              <a:rPr lang="en-US" sz="1800" dirty="0"/>
              <a:t>Readme file </a:t>
            </a:r>
          </a:p>
          <a:p>
            <a:pPr lvl="1"/>
            <a:r>
              <a:rPr lang="en-US" sz="1800" dirty="0"/>
              <a:t>File names must be &lt;</a:t>
            </a:r>
            <a:r>
              <a:rPr lang="en-US" sz="1800" dirty="0" err="1"/>
              <a:t>Lastname</a:t>
            </a:r>
            <a:r>
              <a:rPr lang="en-US" sz="1800" dirty="0"/>
              <a:t>&gt;_&lt;</a:t>
            </a:r>
            <a:r>
              <a:rPr lang="en-US" sz="1800" dirty="0" err="1"/>
              <a:t>Firstname</a:t>
            </a:r>
            <a:r>
              <a:rPr lang="en-US" sz="1800" dirty="0"/>
              <a:t>&gt;_</a:t>
            </a:r>
            <a:r>
              <a:rPr lang="en-US" sz="1800" dirty="0" err="1"/>
              <a:t>code.zip</a:t>
            </a:r>
            <a:endParaRPr lang="en-US" sz="1800" dirty="0"/>
          </a:p>
          <a:p>
            <a:r>
              <a:rPr lang="en-US" sz="2400" dirty="0"/>
              <a:t>Submission</a:t>
            </a:r>
          </a:p>
          <a:p>
            <a:pPr lvl="1"/>
            <a:r>
              <a:rPr lang="en-US" sz="1800" dirty="0"/>
              <a:t>Submit your </a:t>
            </a:r>
            <a:r>
              <a:rPr lang="en-US" sz="1800"/>
              <a:t>movie, report </a:t>
            </a:r>
            <a:r>
              <a:rPr lang="en-US" sz="1800" dirty="0"/>
              <a:t>(PDF) and codes (zip) to Compass </a:t>
            </a:r>
          </a:p>
          <a:p>
            <a:pPr lvl="1"/>
            <a:r>
              <a:rPr lang="en-US" sz="1800" dirty="0"/>
              <a:t>Teams will submit a single report but make sure that all names are included in the report </a:t>
            </a:r>
          </a:p>
          <a:p>
            <a:pPr lvl="1"/>
            <a:endParaRPr lang="en-US" sz="1800" dirty="0"/>
          </a:p>
          <a:p>
            <a:pPr lvl="1"/>
            <a:endParaRPr lang="en-US" sz="1800" dirty="0"/>
          </a:p>
          <a:p>
            <a:pPr lvl="1"/>
            <a:endParaRPr lang="en-US" dirty="0"/>
          </a:p>
        </p:txBody>
      </p:sp>
    </p:spTree>
    <p:extLst>
      <p:ext uri="{BB962C8B-B14F-4D97-AF65-F5344CB8AC3E}">
        <p14:creationId xmlns:p14="http://schemas.microsoft.com/office/powerpoint/2010/main" val="3074874904"/>
      </p:ext>
    </p:extLst>
  </p:cSld>
  <p:clrMapOvr>
    <a:masterClrMapping/>
  </p:clrMapOvr>
</p:sld>
</file>

<file path=ppt/theme/theme1.xml><?xml version="1.0" encoding="utf-8"?>
<a:theme xmlns:a="http://schemas.openxmlformats.org/drawingml/2006/main" name="ThemeILtemplates">
  <a:themeElements>
    <a:clrScheme name="Custom 3">
      <a:dk1>
        <a:srgbClr val="131F33"/>
      </a:dk1>
      <a:lt1>
        <a:srgbClr val="FFFFFF"/>
      </a:lt1>
      <a:dk2>
        <a:srgbClr val="FA6300"/>
      </a:dk2>
      <a:lt2>
        <a:srgbClr val="FAFAFA"/>
      </a:lt2>
      <a:accent1>
        <a:srgbClr val="131F33"/>
      </a:accent1>
      <a:accent2>
        <a:srgbClr val="FA6300"/>
      </a:accent2>
      <a:accent3>
        <a:srgbClr val="555555"/>
      </a:accent3>
      <a:accent4>
        <a:srgbClr val="888888"/>
      </a:accent4>
      <a:accent5>
        <a:srgbClr val="4BACC6"/>
      </a:accent5>
      <a:accent6>
        <a:srgbClr val="F79646"/>
      </a:accent6>
      <a:hlink>
        <a:srgbClr val="666666"/>
      </a:hlink>
      <a:folHlink>
        <a:srgbClr val="AAAAAA"/>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ILtemplates" id="{6EC0D3B8-D00B-9A47-9A8C-D7EB10692958}" vid="{653600DB-8A06-0545-A332-28A5B2E837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2731</TotalTime>
  <Words>778</Words>
  <Application>Microsoft Macintosh PowerPoint</Application>
  <PresentationFormat>On-screen Show (4:3)</PresentationFormat>
  <Paragraphs>98</Paragraphs>
  <Slides>12</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Cambria Math</vt:lpstr>
      <vt:lpstr>Garamond</vt:lpstr>
      <vt:lpstr>Georgia</vt:lpstr>
      <vt:lpstr>Trebuchet MS</vt:lpstr>
      <vt:lpstr>Wingdings</vt:lpstr>
      <vt:lpstr>ThemeILtemplates</vt:lpstr>
      <vt:lpstr> MP4 Walkthrough  Video Animation </vt:lpstr>
      <vt:lpstr>Goal </vt:lpstr>
      <vt:lpstr>Overview </vt:lpstr>
      <vt:lpstr>Audio to Visual Mapping </vt:lpstr>
      <vt:lpstr>Image warping</vt:lpstr>
      <vt:lpstr>Barycentric Coordinates</vt:lpstr>
      <vt:lpstr>Bilinear Interpolation</vt:lpstr>
      <vt:lpstr>Produce animation movie</vt:lpstr>
      <vt:lpstr>Extra Credits [20%]</vt:lpstr>
      <vt:lpstr>FAQ</vt:lpstr>
      <vt:lpstr>FAQ</vt:lpstr>
      <vt:lpstr>Turn In </vt:lpstr>
    </vt:vector>
  </TitlesOfParts>
  <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Hoerr</dc:creator>
  <cp:lastModifiedBy>Yijia Xu</cp:lastModifiedBy>
  <cp:revision>280</cp:revision>
  <dcterms:created xsi:type="dcterms:W3CDTF">2016-01-13T21:18:08Z</dcterms:created>
  <dcterms:modified xsi:type="dcterms:W3CDTF">2018-11-27T16:49:03Z</dcterms:modified>
</cp:coreProperties>
</file>