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77" r:id="rId7"/>
    <p:sldId id="260" r:id="rId8"/>
    <p:sldId id="278" r:id="rId9"/>
    <p:sldId id="286" r:id="rId10"/>
    <p:sldId id="261" r:id="rId11"/>
    <p:sldId id="279" r:id="rId12"/>
    <p:sldId id="267" r:id="rId13"/>
    <p:sldId id="262" r:id="rId14"/>
    <p:sldId id="264" r:id="rId15"/>
    <p:sldId id="280" r:id="rId16"/>
    <p:sldId id="265" r:id="rId17"/>
    <p:sldId id="281" r:id="rId18"/>
    <p:sldId id="268" r:id="rId19"/>
    <p:sldId id="269" r:id="rId20"/>
    <p:sldId id="282" r:id="rId21"/>
    <p:sldId id="270" r:id="rId22"/>
    <p:sldId id="283" r:id="rId23"/>
    <p:sldId id="271" r:id="rId24"/>
    <p:sldId id="272" r:id="rId25"/>
    <p:sldId id="273" r:id="rId26"/>
    <p:sldId id="274" r:id="rId27"/>
    <p:sldId id="284" r:id="rId28"/>
    <p:sldId id="275" r:id="rId29"/>
    <p:sldId id="276" r:id="rId30"/>
    <p:sldId id="285" r:id="rId3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5557-12D2-4727-BF90-2A4CB111C091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1DE-AD4F-4B1F-8222-F8C5E76E92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93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5557-12D2-4727-BF90-2A4CB111C091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1DE-AD4F-4B1F-8222-F8C5E76E92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29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5557-12D2-4727-BF90-2A4CB111C091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1DE-AD4F-4B1F-8222-F8C5E76E92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02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5557-12D2-4727-BF90-2A4CB111C091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1DE-AD4F-4B1F-8222-F8C5E76E92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82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5557-12D2-4727-BF90-2A4CB111C091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1DE-AD4F-4B1F-8222-F8C5E76E92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08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5557-12D2-4727-BF90-2A4CB111C091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1DE-AD4F-4B1F-8222-F8C5E76E92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09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5557-12D2-4727-BF90-2A4CB111C091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1DE-AD4F-4B1F-8222-F8C5E76E92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20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5557-12D2-4727-BF90-2A4CB111C091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1DE-AD4F-4B1F-8222-F8C5E76E92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21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5557-12D2-4727-BF90-2A4CB111C091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1DE-AD4F-4B1F-8222-F8C5E76E92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54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5557-12D2-4727-BF90-2A4CB111C091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1DE-AD4F-4B1F-8222-F8C5E76E92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72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5557-12D2-4727-BF90-2A4CB111C091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1DE-AD4F-4B1F-8222-F8C5E76E92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80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85557-12D2-4727-BF90-2A4CB111C091}" type="datetimeFigureOut">
              <a:rPr kumimoji="1" lang="ja-JP" altLang="en-US" smtClean="0"/>
              <a:t>2017/9/26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861DE-AD4F-4B1F-8222-F8C5E76E92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32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ECE 417, Lecture 9:</a:t>
            </a:r>
            <a:br>
              <a:rPr kumimoji="1" lang="en-US" altLang="ja-JP" dirty="0" smtClean="0"/>
            </a:br>
            <a:r>
              <a:rPr lang="en-US" altLang="ja-JP" dirty="0" smtClean="0"/>
              <a:t>Exam 1 Review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Mark Hasegawa-Johnson</a:t>
            </a:r>
          </a:p>
          <a:p>
            <a:r>
              <a:rPr lang="en-US" altLang="ja-JP" dirty="0" smtClean="0"/>
              <a:t>9/25/2017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89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Mahalanobis</a:t>
            </a:r>
            <a:r>
              <a:rPr lang="en-US" altLang="ja-JP" dirty="0" smtClean="0"/>
              <a:t> Distance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:endParaRPr kumimoji="1" lang="en-US" altLang="ja-JP" dirty="0" smtClean="0"/>
              </a:p>
              <a:p>
                <a:pPr marL="0" indent="0" algn="ctr">
                  <a:buNone/>
                </a:pPr>
                <a:r>
                  <a:rPr lang="en-US" altLang="ja-JP" dirty="0" smtClean="0"/>
                  <a:t>= (x1-y1)^2/s1^2 + (x2-y2)^2/s2^2  if Sigma diagonal</a:t>
                </a:r>
              </a:p>
              <a:p>
                <a:pPr marL="0" indent="0" algn="ctr">
                  <a:buNone/>
                </a:pPr>
                <a:endParaRPr kumimoji="1" lang="en-US" altLang="ja-JP" dirty="0"/>
              </a:p>
              <a:p>
                <a:pPr marL="0" indent="0" algn="ctr">
                  <a:buNone/>
                </a:pPr>
                <a:r>
                  <a:rPr lang="en-US" altLang="ja-JP" dirty="0" smtClean="0"/>
                  <a:t>If the goal is </a:t>
                </a:r>
                <a:r>
                  <a:rPr lang="en-US" altLang="ja-JP" dirty="0" err="1" smtClean="0"/>
                  <a:t>sqrt</a:t>
                </a:r>
                <a:r>
                  <a:rPr lang="en-US" altLang="ja-JP" dirty="0" smtClean="0"/>
                  <a:t>((2)^2/s1^2 + 0^2/s2^2) &lt; 2, satisfied by s1^2 &gt; 1.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36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8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ja-JP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ja-JP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b="0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Find a possible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(there are infinitely many possible solutions) so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ja-JP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but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ja-JP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kumimoji="1" lang="en-US" altLang="ja-JP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Answer: for example, this will </a:t>
                </a:r>
                <a:r>
                  <a:rPr lang="en-US" altLang="ja-JP" dirty="0" smtClean="0"/>
                  <a:t>work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for</a:t>
                </a:r>
                <a:r>
                  <a:rPr lang="en-US" altLang="ja-JP" dirty="0" smtClean="0"/>
                  <a:t> any diagonal covariance with s1^2 &gt; 1 and s2^2 &lt; 1 works.</a:t>
                </a: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28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Gaussians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0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Probability Density Function (pdf)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A “probability density function” (pdf) is the derivative of the CDF</a:t>
                </a:r>
                <a:r>
                  <a:rPr kumimoji="1" lang="en-US" altLang="ja-JP" dirty="0" smtClean="0"/>
                  <a:t>:</a:t>
                </a:r>
              </a:p>
              <a:p>
                <a:pPr marL="0" indent="0" algn="ctr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That means, for example, that the probability of getting an X in any interval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1" lang="en-US" altLang="ja-JP" dirty="0" smtClean="0"/>
                  <a:t> is: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0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Unit Normal pdf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Suppose that X is normal with mean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 smtClean="0"/>
                  <a:t> and standard deviation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ja-JP" dirty="0" smtClean="0"/>
                  <a:t> (variance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 smtClean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 smtClean="0"/>
                  <a:t>Then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dirty="0" smtClean="0"/>
                  <a:t> is normal with mean 0 and standard deviation 1:</a:t>
                </a:r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;0,1 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en-US" altLang="ja-JP" dirty="0" smtClean="0"/>
              </a:p>
              <a:p>
                <a:pPr marL="0" indent="0" algn="ctr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7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Define Phi(z) = </a:t>
                </a:r>
                <a:r>
                  <a:rPr lang="en-US" altLang="ja-JP" dirty="0" err="1" smtClean="0"/>
                  <a:t>int</a:t>
                </a:r>
                <a:r>
                  <a:rPr lang="en-US" altLang="ja-JP" dirty="0" smtClean="0"/>
                  <a:t>_(-</a:t>
                </a:r>
                <a:r>
                  <a:rPr lang="en-US" altLang="ja-JP" dirty="0" err="1" smtClean="0"/>
                  <a:t>infty</a:t>
                </a:r>
                <a:r>
                  <a:rPr lang="en-US" altLang="ja-JP" dirty="0" smtClean="0"/>
                  <a:t>)^z (1/</a:t>
                </a:r>
                <a:r>
                  <a:rPr lang="en-US" altLang="ja-JP" dirty="0" err="1" smtClean="0"/>
                  <a:t>sqrt</a:t>
                </a:r>
                <a:r>
                  <a:rPr lang="en-US" altLang="ja-JP" dirty="0" smtClean="0"/>
                  <a:t>(2pi)) * </a:t>
                </a:r>
                <a:r>
                  <a:rPr lang="en-US" altLang="ja-JP" dirty="0" err="1" smtClean="0"/>
                  <a:t>exp</a:t>
                </a:r>
                <a:r>
                  <a:rPr lang="en-US" altLang="ja-JP" dirty="0" smtClean="0"/>
                  <a:t>(-0.5*u^2) du</a:t>
                </a:r>
                <a:endParaRPr lang="en-US" altLang="ja-JP" dirty="0" smtClean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X is Gaussian with mean 5, variance of 4. 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kumimoji="1" lang="en-US" altLang="ja-JP" dirty="0" smtClean="0"/>
                  <a:t>, find </a:t>
                </a:r>
                <a:r>
                  <a:rPr kumimoji="1" lang="en-US" altLang="ja-JP" dirty="0" err="1" smtClean="0"/>
                  <a:t>Pr</a:t>
                </a:r>
                <a:r>
                  <a:rPr kumimoji="1" lang="en-US" altLang="ja-JP" dirty="0" smtClean="0"/>
                  <a:t>{X&gt;9</a:t>
                </a:r>
                <a:r>
                  <a:rPr kumimoji="1" lang="en-US" altLang="ja-JP" dirty="0" smtClean="0"/>
                  <a:t>}.</a:t>
                </a:r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Answer: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  <m:t>&gt;9</m:t>
                            </m:r>
                          </m:e>
                        </m:d>
                      </m:e>
                    </m:func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kumimoji="1" lang="en-US" altLang="ja-JP" dirty="0" smtClean="0"/>
                  <a:t>.</a:t>
                </a:r>
              </a:p>
              <a:p>
                <a:pPr marL="0" indent="0" algn="ctr">
                  <a:buNone/>
                </a:pPr>
                <a:endParaRPr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20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1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</a:t>
            </a:r>
            <a:r>
              <a:rPr kumimoji="1" lang="en-US" altLang="ja-JP" dirty="0" smtClean="0"/>
              <a:t>ultivariate Gaussian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ja-JP" dirty="0" smtClean="0"/>
                                <m:t> </m:t>
                              </m:r>
                              <m:d>
                                <m:d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ja-JP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ja-JP" altLang="en-US" dirty="0"/>
              </a:p>
              <a:p>
                <a:pPr marL="0" indent="0" algn="ctr">
                  <a:buNone/>
                </a:pPr>
                <a:endParaRPr kumimoji="1" lang="en-US" altLang="ja-JP" dirty="0" smtClean="0"/>
              </a:p>
              <a:p>
                <a:pPr marL="0" indent="0" algn="ctr">
                  <a:buNone/>
                </a:pP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3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b="0" dirty="0" smtClean="0">
                    <a:ea typeface="Cambria Math" panose="02040503050406030204" pitchFamily="18" charset="0"/>
                  </a:rPr>
                  <a:t>X is </a:t>
                </a:r>
                <a:r>
                  <a:rPr lang="en-US" altLang="ja-JP" dirty="0">
                    <a:ea typeface="Cambria Math" panose="02040503050406030204" pitchFamily="18" charset="0"/>
                  </a:rPr>
                  <a:t>a</a:t>
                </a:r>
                <a:r>
                  <a:rPr lang="en-US" altLang="ja-JP" dirty="0" smtClean="0">
                    <a:ea typeface="Cambria Math" panose="02040503050406030204" pitchFamily="18" charset="0"/>
                  </a:rPr>
                  <a:t> Gaussian random vector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Plot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Answer: an ellipse centered at [2,2], touching the points [-2,2], [6,2], [2,4], and [2,0], and with main axes parallel to the coordinate axes.</a:t>
                </a:r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3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Eigenvectors &amp; PCA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5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Symmetric positive definite matrices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0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 Details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 class, Thursday 9/28</a:t>
            </a:r>
          </a:p>
          <a:p>
            <a:r>
              <a:rPr kumimoji="1" lang="en-US" altLang="ja-JP" dirty="0" smtClean="0"/>
              <a:t>No calculators</a:t>
            </a:r>
            <a:r>
              <a:rPr lang="en-US" altLang="ja-JP" dirty="0" smtClean="0"/>
              <a:t>.  Solutions can be numerical equations (e.g., cos(0.74))</a:t>
            </a:r>
          </a:p>
          <a:p>
            <a:r>
              <a:rPr kumimoji="1" lang="en-US" altLang="ja-JP" dirty="0" smtClean="0"/>
              <a:t>One page of hand-written notes, front &amp; back</a:t>
            </a:r>
          </a:p>
          <a:p>
            <a:r>
              <a:rPr lang="en-US" altLang="ja-JP" dirty="0" smtClean="0"/>
              <a:t>The exam will be composed of 4 long-answer problems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4249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b="0" dirty="0" smtClean="0">
                    <a:ea typeface="Cambria Math" panose="02040503050406030204" pitchFamily="18" charset="0"/>
                  </a:rPr>
                  <a:t>A covariance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ja-JP" b="0" dirty="0" smtClean="0">
                    <a:ea typeface="Cambria Math" panose="02040503050406030204" pitchFamily="18" charset="0"/>
                  </a:rPr>
                  <a:t> has eigenvalues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dirty="0" smtClean="0"/>
                  <a:t>,</a:t>
                </a:r>
                <a:r>
                  <a:rPr lang="el-GR" altLang="ja-JP" b="0" dirty="0" smtClean="0">
                    <a:ea typeface="Cambria Math" panose="02040503050406030204" pitchFamily="18" charset="0"/>
                  </a:rPr>
                  <a:t> </a:t>
                </a:r>
                <a:r>
                  <a:rPr lang="en-US" altLang="ja-JP" b="0" dirty="0" smtClean="0">
                    <a:ea typeface="Cambria Math" panose="02040503050406030204" pitchFamily="18" charset="0"/>
                  </a:rPr>
                  <a:t>and eigenvectors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0.8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−0.6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0.8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dirty="0" smtClean="0"/>
                  <a:t>. 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ja-JP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Answer: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41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41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9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Principal Components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sub>
                            <m:sup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ja-JP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ja-JP" alt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ja-JP" alt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0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b="0" dirty="0" smtClean="0">
                    <a:ea typeface="Cambria Math" panose="02040503050406030204" pitchFamily="18" charset="0"/>
                  </a:rPr>
                  <a:t>A covariance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ja-JP" b="0" dirty="0" smtClean="0">
                    <a:ea typeface="Cambria Math" panose="02040503050406030204" pitchFamily="18" charset="0"/>
                  </a:rPr>
                  <a:t> has eigenvalues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dirty="0"/>
                  <a:t>,</a:t>
                </a:r>
                <a:r>
                  <a:rPr lang="el-GR" altLang="ja-JP" b="0" dirty="0" smtClean="0">
                    <a:ea typeface="Cambria Math" panose="02040503050406030204" pitchFamily="18" charset="0"/>
                  </a:rPr>
                  <a:t> </a:t>
                </a:r>
                <a:r>
                  <a:rPr lang="en-US" altLang="ja-JP" b="0" dirty="0" smtClean="0">
                    <a:ea typeface="Cambria Math" panose="02040503050406030204" pitchFamily="18" charset="0"/>
                  </a:rPr>
                  <a:t>and eigenvectors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dirty="0" smtClean="0"/>
                  <a:t>.  Plot the set of points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en-US" altLang="ja-JP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ja-JP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⃗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ja-JP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Answer: an ellipse centered at the origin, touching the pints [1,1], [-1,-1],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,−</m:t>
                    </m:r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ja-JP" dirty="0" smtClean="0"/>
                  <a:t>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0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Classifiers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9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387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245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279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A dataset contains six two-dimensional vectors, given by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with labels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=[0,0,0,1,1,1]</m:t>
                    </m:r>
                  </m:oMath>
                </a14:m>
                <a:r>
                  <a:rPr kumimoji="1" lang="en-US" altLang="ja-JP" dirty="0" smtClean="0"/>
                  <a:t>.  </a:t>
                </a:r>
                <a:r>
                  <a:rPr lang="en-US" altLang="ja-JP" dirty="0" smtClean="0"/>
                  <a:t>Suppose that a test vector will be classified using a nearest neighbor classifier.  Plot the classification boundary.</a:t>
                </a:r>
              </a:p>
              <a:p>
                <a:pPr marL="0" indent="0">
                  <a:buNone/>
                </a:pPr>
                <a:r>
                  <a:rPr kumimoji="1" lang="en-US" altLang="ja-JP" dirty="0" smtClean="0"/>
                  <a:t>Answer: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81324" y="3781424"/>
            <a:ext cx="5248276" cy="29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66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987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Outline: Course material until now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Distance; </a:t>
            </a:r>
            <a:r>
              <a:rPr kumimoji="1" lang="en-US" altLang="ja-JP" dirty="0" err="1" smtClean="0"/>
              <a:t>Minkowski</a:t>
            </a:r>
            <a:r>
              <a:rPr kumimoji="1" lang="en-US" altLang="ja-JP" dirty="0" smtClean="0"/>
              <a:t>; </a:t>
            </a:r>
            <a:r>
              <a:rPr kumimoji="1" lang="en-US" altLang="ja-JP" dirty="0" err="1" smtClean="0"/>
              <a:t>Mahalanobis</a:t>
            </a:r>
            <a:endParaRPr kumimoji="1" lang="en-US" altLang="ja-JP" dirty="0" smtClean="0"/>
          </a:p>
          <a:p>
            <a:r>
              <a:rPr lang="en-US" altLang="ja-JP" dirty="0" smtClean="0"/>
              <a:t>Gaussians: 1-D, Multi-dimensional</a:t>
            </a:r>
          </a:p>
          <a:p>
            <a:r>
              <a:rPr kumimoji="1" lang="en-US" altLang="ja-JP" dirty="0" smtClean="0"/>
              <a:t>Eigenvectors and PCA (SVD and Gram matrices are not on the exa</a:t>
            </a:r>
            <a:r>
              <a:rPr lang="en-US" altLang="ja-JP" dirty="0" smtClean="0"/>
              <a:t>m)</a:t>
            </a:r>
            <a:endParaRPr kumimoji="1" lang="en-US" altLang="ja-JP" dirty="0" smtClean="0"/>
          </a:p>
          <a:p>
            <a:r>
              <a:rPr lang="en-US" altLang="ja-JP" dirty="0" smtClean="0"/>
              <a:t>Classifiers: KNN (especially 1-NN) and Bayesian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4561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A two-class classifier has labels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kumimoji="1" lang="ja-JP" alt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kumimoji="1" lang="en-US" altLang="ja-JP" dirty="0" smtClean="0"/>
                  <a:t>. 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=1/3</m:t>
                    </m:r>
                  </m:oMath>
                </a14:m>
                <a:r>
                  <a:rPr kumimoji="1" lang="en-US" altLang="ja-JP" dirty="0" smtClean="0"/>
                  <a:t>.  </a:t>
                </a:r>
              </a:p>
              <a:p>
                <a:pPr marL="0" indent="0">
                  <a:buNone/>
                </a:pPr>
                <a:r>
                  <a:rPr kumimoji="1" lang="en-US" altLang="ja-JP" dirty="0" smtClean="0"/>
                  <a:t>If Y=0, then X is a Gaussian random vector with mean of [0,0] and identity covariance.  </a:t>
                </a:r>
              </a:p>
              <a:p>
                <a:pPr marL="0" indent="0">
                  <a:buNone/>
                </a:pPr>
                <a:r>
                  <a:rPr kumimoji="1" lang="en-US" altLang="ja-JP" dirty="0" smtClean="0"/>
                  <a:t>If Y=1, then X is a Gaussian random vector with mean of [1,0] and identity covariance.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Plot the decision boundary.</a:t>
                </a:r>
              </a:p>
              <a:p>
                <a:pPr marL="0" indent="0">
                  <a:buNone/>
                </a:pPr>
                <a:r>
                  <a:rPr kumimoji="1" lang="en-US" altLang="ja-JP" dirty="0" smtClean="0"/>
                  <a:t>Answer: a vertical line, intersecting the </a:t>
                </a:r>
                <a:r>
                  <a:rPr kumimoji="1" lang="en-US" altLang="ja-JP" smtClean="0"/>
                  <a:t>x1 axis at x1=0.5+ln(2).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7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Distance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0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Distance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dirty="0" smtClean="0"/>
                  <a:t>The distance between two vectors is a function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ja-JP" dirty="0" smtClean="0"/>
                  <a:t> that is: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dirty="0" smtClean="0"/>
                  <a:t>Non-negative: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en-US" altLang="ja-JP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dirty="0" smtClean="0"/>
                  <a:t>Positive definite: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ja-JP" dirty="0" smtClean="0"/>
                  <a:t> only 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altLang="ja-JP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dirty="0" smtClean="0"/>
                  <a:t>Symmetric:</a:t>
                </a: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kumimoji="1" lang="en-US" altLang="ja-JP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dirty="0" smtClean="0"/>
                  <a:t>(Actually not required for it to be a distance: Homogeneous: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kumimoji="1" lang="en-US" altLang="ja-JP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dirty="0" smtClean="0"/>
                  <a:t>Satisfies the triangle inequality,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kumimoji="1" lang="en-US" altLang="ja-JP" dirty="0" smtClean="0"/>
                  <a:t>+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 Problem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Is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a distance metric? If not, why not?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A: No.  Not positive definite, example,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have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although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1" lang="en-US" altLang="ja-JP" dirty="0" smtClean="0"/>
                  <a:t>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3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Minkowski</a:t>
            </a:r>
            <a:r>
              <a:rPr lang="en-US" altLang="ja-JP" dirty="0" smtClean="0"/>
              <a:t> Norm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g>
                        <m:e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3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Suppose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r>
                  <a:rPr kumimoji="1" lang="en-US" altLang="ja-JP" dirty="0" smtClean="0"/>
                  <a:t>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as a function of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ja-JP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Answer: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=2/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kumimoji="1" lang="en-US" altLang="ja-JP" dirty="0" smtClean="0"/>
                  <a:t>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4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(|x1|^p + |x2|^p+ |x3|^p)^(1/p)  =  2</a:t>
            </a:r>
          </a:p>
          <a:p>
            <a:pPr marL="0" indent="0">
              <a:buNone/>
            </a:pPr>
            <a:r>
              <a:rPr lang="en-US" altLang="ja-JP" dirty="0"/>
              <a:t>|x1|^p + |x2|^p+ |x3|^</a:t>
            </a:r>
            <a:r>
              <a:rPr lang="en-US" altLang="ja-JP" dirty="0" smtClean="0"/>
              <a:t>p = 2^p</a:t>
            </a:r>
          </a:p>
          <a:p>
            <a:pPr marL="0" indent="0">
              <a:buNone/>
            </a:pPr>
            <a:r>
              <a:rPr kumimoji="1" lang="en-US" altLang="ja-JP" dirty="0" smtClean="0"/>
              <a:t>|x1|^p + |x1|^p + |x1|^p  = 2^p</a:t>
            </a:r>
          </a:p>
          <a:p>
            <a:pPr marL="0" indent="0">
              <a:buNone/>
            </a:pPr>
            <a:r>
              <a:rPr lang="en-US" altLang="ja-JP" dirty="0" smtClean="0"/>
              <a:t>|x1|^p   = 2^p / 3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 smtClean="0"/>
              <a:t>x1 = 2  / (3)^(1/p)   = 2 3^(-1/p)</a:t>
            </a:r>
          </a:p>
          <a:p>
            <a:pPr marL="0" indent="0">
              <a:buNone/>
            </a:pPr>
            <a:r>
              <a:rPr lang="en-US" altLang="ja-JP" dirty="0" smtClean="0"/>
              <a:t>Or if p is even,</a:t>
            </a:r>
          </a:p>
          <a:p>
            <a:pPr marL="0" indent="0">
              <a:buNone/>
            </a:pPr>
            <a:r>
              <a:rPr lang="en-US" altLang="ja-JP" dirty="0" smtClean="0"/>
              <a:t>x1 = - 2 3^(-1/p)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949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349</Words>
  <Application>Microsoft Office PowerPoint</Application>
  <PresentationFormat>Widescreen</PresentationFormat>
  <Paragraphs>107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Cambria Math</vt:lpstr>
      <vt:lpstr>Office Theme</vt:lpstr>
      <vt:lpstr>ECE 417, Lecture 9: Exam 1 Review</vt:lpstr>
      <vt:lpstr>Exam Details</vt:lpstr>
      <vt:lpstr>Outline: Course material until now</vt:lpstr>
      <vt:lpstr>Distance</vt:lpstr>
      <vt:lpstr>Distance</vt:lpstr>
      <vt:lpstr>Example Problem</vt:lpstr>
      <vt:lpstr>Minkowski Norm</vt:lpstr>
      <vt:lpstr>Example</vt:lpstr>
      <vt:lpstr>PowerPoint Presentation</vt:lpstr>
      <vt:lpstr>Mahalanobis Distance</vt:lpstr>
      <vt:lpstr>Example</vt:lpstr>
      <vt:lpstr>Gaussians</vt:lpstr>
      <vt:lpstr>Probability Density Function (pdf)</vt:lpstr>
      <vt:lpstr>Unit Normal pdf</vt:lpstr>
      <vt:lpstr>Example</vt:lpstr>
      <vt:lpstr>Multivariate Gaussian</vt:lpstr>
      <vt:lpstr>Example</vt:lpstr>
      <vt:lpstr>Eigenvectors &amp; PCA</vt:lpstr>
      <vt:lpstr>Symmetric positive definite matrices</vt:lpstr>
      <vt:lpstr>Example</vt:lpstr>
      <vt:lpstr>Principal Components</vt:lpstr>
      <vt:lpstr>Example</vt:lpstr>
      <vt:lpstr>Classifiers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Example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417, Lecture 9: Exam 1 Review</dc:title>
  <dc:creator>Mark Hasegawa-Johnson</dc:creator>
  <cp:lastModifiedBy>Mark Hasegawa-Johnson</cp:lastModifiedBy>
  <cp:revision>33</cp:revision>
  <dcterms:created xsi:type="dcterms:W3CDTF">2017-09-25T22:57:22Z</dcterms:created>
  <dcterms:modified xsi:type="dcterms:W3CDTF">2017-09-26T15:45:52Z</dcterms:modified>
</cp:coreProperties>
</file>