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5" r:id="rId19"/>
    <p:sldId id="290" r:id="rId20"/>
    <p:sldId id="291" r:id="rId21"/>
    <p:sldId id="268" r:id="rId22"/>
    <p:sldId id="292" r:id="rId23"/>
    <p:sldId id="278" r:id="rId24"/>
    <p:sldId id="280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1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63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04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40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8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8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5E31-C5FC-40C1-AB1A-32706EAB5C6F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8F9-A0BE-4F75-8DAD-2B759D5DA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417, Lecture 7</a:t>
            </a:r>
            <a:br>
              <a:rPr kumimoji="1" lang="en-US" altLang="ja-JP" dirty="0" smtClean="0"/>
            </a:br>
            <a:r>
              <a:rPr lang="en-US" altLang="ja-JP" dirty="0" smtClean="0"/>
              <a:t>PCA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Mark Hasegawa-Johnson</a:t>
            </a:r>
          </a:p>
          <a:p>
            <a:r>
              <a:rPr lang="en-US" altLang="ja-JP" dirty="0" smtClean="0"/>
              <a:t>9/19/2017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8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9791" cy="1325563"/>
          </a:xfrm>
        </p:spPr>
        <p:txBody>
          <a:bodyPr/>
          <a:lstStyle/>
          <a:p>
            <a:r>
              <a:rPr kumimoji="1" lang="en-US" altLang="ja-JP" dirty="0" smtClean="0"/>
              <a:t>Inverse of a positive definite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inverse of a positive definite matrix is:</a:t>
                </a:r>
                <a:endParaRPr lang="en-US" altLang="ja-JP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ea typeface="Cambria Math" panose="02040503050406030204" pitchFamily="18" charset="0"/>
                  </a:rPr>
                  <a:t>w</a:t>
                </a:r>
                <a:r>
                  <a:rPr lang="en-US" altLang="ja-JP" b="0" dirty="0" smtClean="0">
                    <a:ea typeface="Cambria Math" panose="02040503050406030204" pitchFamily="18" charset="0"/>
                  </a:rPr>
                  <a:t>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Mahalanobis</a:t>
            </a:r>
            <a:r>
              <a:rPr lang="en-US" altLang="ja-JP" dirty="0" smtClean="0"/>
              <a:t> distance again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</a:rPr>
                  <a:t>Remember that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But we can write this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Where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dirty="0" smtClean="0"/>
                  <a:t> is defined to be the principal components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5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0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Facts about ellipses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The formula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… or equivalently</a:t>
                </a: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b="0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… is the formula for an ellipsoid.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≥…</m:t>
                    </m:r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dirty="0" smtClean="0"/>
                  <a:t> then the biggest main axis of the ellipse is the direction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 smtClean="0"/>
                  <a:t> and all of the other principal components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.  This happens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 smtClean="0"/>
                  <a:t>, because in that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 rotWithShape="0">
                <a:blip r:embed="rId2"/>
                <a:stretch>
                  <a:fillRect l="-954" t="-2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We get the eigenvalues from the determinant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ja-JP" dirty="0" smtClean="0"/>
                  <a:t> which equals zero for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5±</m:t>
                        </m:r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We get the eigenvectors by solving 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ja-JP" dirty="0" smtClean="0"/>
                  <a:t>, which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Where the constant of proportionality is whatever’s necessary to make vectors unit-length; we don’t really care what it is.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1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3" y="934279"/>
            <a:ext cx="7002707" cy="4978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So the principal axes of the ellipse are in the directions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  <a:blipFill rotWithShape="0">
                <a:blip r:embed="rId3"/>
                <a:stretch>
                  <a:fillRect l="-2353" t="-2241" r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024730" y="1848678"/>
            <a:ext cx="427383" cy="178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24730" y="3637722"/>
            <a:ext cx="729940" cy="15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3" y="934279"/>
            <a:ext cx="7002707" cy="4978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In fact, another way to write this ellipse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  <a:blipFill rotWithShape="0">
                <a:blip r:embed="rId3"/>
                <a:stretch>
                  <a:fillRect l="-2353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024730" y="1848678"/>
            <a:ext cx="427383" cy="178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24730" y="3637722"/>
            <a:ext cx="729940" cy="15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3" y="934279"/>
            <a:ext cx="7002707" cy="4978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977" y="1557267"/>
                <a:ext cx="5181600" cy="521891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In fact, it’s useful to talk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ja-JP" dirty="0" smtClean="0"/>
                  <a:t> in this way:</a:t>
                </a:r>
              </a:p>
              <a:p>
                <a:r>
                  <a:rPr lang="en-US" altLang="ja-JP" dirty="0" smtClean="0"/>
                  <a:t>The first principal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, is the part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 smtClean="0"/>
                  <a:t> that’s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direction.  It has a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r>
                  <a:rPr lang="en-US" altLang="ja-JP" dirty="0"/>
                  <a:t>The </a:t>
                </a:r>
                <a:r>
                  <a:rPr lang="en-US" altLang="ja-JP" dirty="0" smtClean="0"/>
                  <a:t>second </a:t>
                </a:r>
                <a:r>
                  <a:rPr lang="en-US" altLang="ja-JP" dirty="0"/>
                  <a:t>principal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, is the part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 that’s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direction.  It has a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/>
                  <a:t>.</a:t>
                </a:r>
              </a:p>
              <a:p>
                <a:r>
                  <a:rPr lang="en-US" altLang="ja-JP" dirty="0" smtClean="0"/>
                  <a:t>The principal components are uncorrelated with each other.</a:t>
                </a:r>
              </a:p>
              <a:p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 is Gaussian,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/>
                  <a:t> are independent Gaussian random variables.</a:t>
                </a:r>
                <a:endParaRPr lang="en-US" altLang="ja-JP" dirty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977" y="1557267"/>
                <a:ext cx="5181600" cy="5218917"/>
              </a:xfrm>
              <a:blipFill rotWithShape="0">
                <a:blip r:embed="rId3"/>
                <a:stretch>
                  <a:fillRect l="-2118" t="-2334" r="-3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024730" y="1848678"/>
            <a:ext cx="427383" cy="178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24730" y="3637722"/>
            <a:ext cx="729940" cy="15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Positive semi-definite matrices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</a:t>
            </a:r>
            <a:r>
              <a:rPr kumimoji="1" lang="en-US" altLang="ja-JP" b="1" u="sng" dirty="0" smtClean="0"/>
              <a:t>semi-</a:t>
            </a:r>
            <a:r>
              <a:rPr kumimoji="1" lang="en-US" altLang="ja-JP" dirty="0" smtClean="0"/>
              <a:t>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Positive semi-definite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</m:t>
                    </m:r>
                  </m:oMath>
                </a14:m>
                <a:r>
                  <a:rPr lang="en-US" altLang="ja-JP" dirty="0" smtClean="0"/>
                  <a:t>) means that 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 smtClean="0"/>
                  <a:t>.  This is equivalent to saying that all of the eigenvalues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 smtClean="0"/>
                  <a:t> are non-negative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dirty="0" smtClean="0"/>
                  <a:t>).  </a:t>
                </a:r>
              </a:p>
              <a:p>
                <a:r>
                  <a:rPr lang="en-US" altLang="ja-JP" dirty="0" smtClean="0"/>
                  <a:t>This kind of thing often happens if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 (the vector dimension is larger than the number of training tokens, as in MP2.</a:t>
                </a:r>
              </a:p>
              <a:p>
                <a:r>
                  <a:rPr lang="en-US" altLang="ja-JP" dirty="0" smtClean="0"/>
                  <a:t>Now it will turn out that some of the eigenvalues are zero.   In fact, only M of the eigenvalues will be nonzero, for some number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ja-JP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. </a:t>
                </a:r>
              </a:p>
              <a:p>
                <a:r>
                  <a:rPr lang="en-US" altLang="ja-JP" dirty="0" smtClean="0"/>
                  <a:t>The number of zero eigenvalues depends on how many different values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 smtClean="0"/>
                  <a:t>.  Suppose that there is a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-dimensional subspace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 such that any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from that subspace causes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 smtClean="0"/>
                  <a:t>.  Then there are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) zero-valued eigenvalues.</a:t>
                </a:r>
              </a:p>
              <a:p>
                <a:r>
                  <a:rPr lang="en-US" altLang="ja-JP" dirty="0"/>
                  <a:t>I</a:t>
                </a:r>
                <a:r>
                  <a:rPr lang="en-US" altLang="ja-JP" dirty="0" smtClean="0"/>
                  <a:t>f we’ve sorted the eigenvalues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≥…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 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,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928" t="-3041"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3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</a:t>
            </a:r>
            <a:r>
              <a:rPr kumimoji="1" lang="en-US" altLang="ja-JP" b="1" u="sng" dirty="0" smtClean="0"/>
              <a:t>semi-</a:t>
            </a:r>
            <a:r>
              <a:rPr kumimoji="1" lang="en-US" altLang="ja-JP" dirty="0" smtClean="0"/>
              <a:t>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It’s useful now to define the eigenvalue matrix to be only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, and to define the eigenvector matrix to be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.  That way we can keep the idea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/>
                  <a:t> is all zeros off the diagonal, and all positive elements on the main diagonal: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With these definitions, we can still write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  (a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 smtClean="0"/>
                  <a:t> matrix)</a:t>
                </a:r>
                <a:endParaRPr lang="en-US" altLang="ja-JP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>
                    <a:ea typeface="Cambria Math" panose="02040503050406030204" pitchFamily="18" charset="0"/>
                  </a:rPr>
                  <a:t>   (an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>
                    <a:ea typeface="Cambria Math" panose="02040503050406030204" pitchFamily="18" charset="0"/>
                  </a:rPr>
                  <a:t> matrix)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…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dirty="0" smtClean="0"/>
                  <a:t>.  </a:t>
                </a:r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043" t="-2456" r="-870" b="-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9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Mahalanobis</a:t>
            </a:r>
            <a:r>
              <a:rPr kumimoji="1" lang="en-US" altLang="ja-JP" dirty="0" smtClean="0"/>
              <a:t> Distance review</a:t>
            </a:r>
          </a:p>
          <a:p>
            <a:r>
              <a:rPr lang="en-US" altLang="ja-JP" dirty="0" smtClean="0"/>
              <a:t>PCA = Eigenvectors of the covariance matrix</a:t>
            </a:r>
          </a:p>
          <a:p>
            <a:r>
              <a:rPr lang="en-US" altLang="ja-JP" dirty="0" smtClean="0"/>
              <a:t>Positive semi-definite matrices</a:t>
            </a:r>
            <a:r>
              <a:rPr lang="en-US" altLang="ja-JP" smtClean="0"/>
              <a:t>; pseudo-inverse</a:t>
            </a:r>
            <a:endParaRPr lang="en-US" altLang="ja-JP" dirty="0" smtClean="0"/>
          </a:p>
          <a:p>
            <a:r>
              <a:rPr lang="en-US" altLang="ja-JP" dirty="0" smtClean="0"/>
              <a:t>PCA = Left singular vectors of the data matrix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002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PCA = eigenvectors corresponding to nonzero eigenvalues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 smtClean="0"/>
                  <a:t> is positive semi-definite, it’s most useful to define PCA for the nonzero eigenvalues (you can define PCA for the other eigenvectors, but it’s not really useful).  Thus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dirty="0" smtClean="0"/>
                  <a:t> is an M-dimensional vector: 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0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6162"/>
            <a:ext cx="11178210" cy="1325563"/>
          </a:xfrm>
        </p:spPr>
        <p:txBody>
          <a:bodyPr/>
          <a:lstStyle/>
          <a:p>
            <a:r>
              <a:rPr kumimoji="1" lang="en-US" altLang="ja-JP" dirty="0" smtClean="0"/>
              <a:t>Pseudo-inverse of a positive semi-definite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positive semi-definite matrix, it’s useful to define a “pseudo-inverse” :</a:t>
                </a:r>
                <a:endParaRPr lang="en-US" altLang="ja-JP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ea typeface="Cambria Math" panose="02040503050406030204" pitchFamily="18" charset="0"/>
                  </a:rPr>
                  <a:t>The dagger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 is a special character that means “pseudo-inverse.”  </a:t>
                </a:r>
              </a:p>
              <a:p>
                <a:r>
                  <a:rPr lang="en-US" altLang="ja-JP" b="0" dirty="0" smtClean="0">
                    <a:ea typeface="Cambria Math" panose="02040503050406030204" pitchFamily="18" charset="0"/>
                  </a:rPr>
                  <a:t>It’s not a true inverse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)…</a:t>
                </a:r>
              </a:p>
              <a:p>
                <a:r>
                  <a:rPr lang="en-US" altLang="ja-JP" dirty="0">
                    <a:ea typeface="Cambria Math" panose="02040503050406030204" pitchFamily="18" charset="0"/>
                  </a:rPr>
                  <a:t>B</a:t>
                </a:r>
                <a:r>
                  <a:rPr lang="en-US" altLang="ja-JP" b="0" dirty="0" smtClean="0">
                    <a:ea typeface="Cambria Math" panose="02040503050406030204" pitchFamily="18" charset="0"/>
                  </a:rPr>
                  <a:t>ut it has some other properties that make it behave almost like an inverse. For example,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=</a:t>
                </a:r>
                <a:r>
                  <a:rPr lang="el-GR" altLang="ja-JP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Mahalanobis</a:t>
            </a:r>
            <a:r>
              <a:rPr lang="en-US" altLang="ja-JP" dirty="0" smtClean="0"/>
              <a:t> distance uses pseudo-inverse, since the true inverse doesn’t exist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</a:rPr>
                  <a:t>…in particular, the only sensible definition of </a:t>
                </a:r>
                <a:r>
                  <a:rPr lang="en-US" altLang="ja-JP" dirty="0" err="1" smtClean="0">
                    <a:latin typeface="Cambria Math" panose="02040503050406030204" pitchFamily="18" charset="0"/>
                  </a:rPr>
                  <a:t>Mahalanobis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 distance, in this case, is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Notice what this means.  It means that any component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in a direction outside of the M-dimensional space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is just completely ignored.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is first projected into that subspace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just calculates distance in the subspace.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PCA = left singular vectors of the data matrix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Normalized Data Matrix: Outer product = sample covariance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9690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Define the “normalized data matrix”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That way we get the unbiased sample covariance matrix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is a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 smtClean="0"/>
                  <a:t> matrix. 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ja-JP" dirty="0" smtClean="0"/>
                  <a:t> element is the sample covariance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 smtClean="0"/>
                  <a:t>  </a:t>
                </a:r>
              </a:p>
              <a:p>
                <a:pPr marL="0" indent="0" algn="ctr">
                  <a:buNone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𝑐𝑛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9690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Inner Product = Gram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Instead of the outer product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, suppose we compute the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ja-JP" dirty="0" smtClean="0"/>
                  <a:t>.  That’s called the “gram matrix:”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ja-JP" dirty="0" smtClean="0"/>
                  <a:t> is an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 matrix. 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ja-JP" dirty="0" smtClean="0"/>
                  <a:t> element is the dot product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2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Eigenvalues of the Gram Matrix and the Sample Covariance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Both the gram matrix and the sample covariance are symmetric positive semi-definite matrices, so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ea typeface="Cambria Math" panose="02040503050406030204" pitchFamily="18" charset="0"/>
                  </a:rPr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Square Root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Define the square root matrix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/>
                  <a:t> to be some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ja-JP" dirty="0" smtClean="0"/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fact, for a diagonal matrix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square root matrix is easy to find.  It’s just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1754" r="-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Inserting an Identity Matrix: Covariance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Remember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 smtClean="0"/>
                  <a:t>.  Therefore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2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Inserting an Identity Matrix: Gram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Remember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 smtClean="0"/>
                  <a:t>.  Therefore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1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Mahalanobis</a:t>
            </a:r>
            <a:r>
              <a:rPr kumimoji="1" lang="en-US" altLang="ja-JP" dirty="0" smtClean="0"/>
              <a:t> Distance Review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Singular Value Decomposition (SVD)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Thus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The only way these things can both be true is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) and </a:t>
                </a:r>
                <a:r>
                  <a:rPr lang="en-US" altLang="ja-JP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), are both inner-orthonormal,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9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Singular Value Decomposition (SVD)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) and </a:t>
                </a:r>
                <a:r>
                  <a:rPr lang="en-US" altLang="ja-JP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 smtClean="0"/>
                  <a:t>), are both inner-orthonormal,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dirty="0" smtClean="0"/>
                  <a:t> are called the left and right singular vectors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 smtClean="0"/>
                  <a:t> are called the singular values</a:t>
                </a:r>
              </a:p>
              <a:p>
                <a:r>
                  <a:rPr lang="en-US" altLang="ja-JP" dirty="0" smtClean="0"/>
                  <a:t>There’s nothing special about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ja-JP" dirty="0" smtClean="0"/>
                  <a:t>.  EVERY matrix has singular values and singular vectors, but…</a:t>
                </a:r>
              </a:p>
              <a:p>
                <a:r>
                  <a:rPr lang="en-US" altLang="ja-JP" dirty="0" smtClean="0"/>
                  <a:t>The only way to find the singular values is by finding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ja-JP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, whichever is smaller.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217" t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is this useful for MP2?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The only way to find the singular values is by finding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ja-JP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, whichever is smaller.</a:t>
                </a:r>
              </a:p>
              <a:p>
                <a:r>
                  <a:rPr lang="en-US" altLang="ja-JP" dirty="0" smtClean="0"/>
                  <a:t>In MP2, the sample covariance is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 smtClean="0"/>
                  <a:t>, which is huge.  The gram matrix is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, which is actually a lot smaller.  So you want to start out by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 ,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r>
                  <a:rPr lang="en-US" altLang="ja-JP" dirty="0" smtClean="0">
                    <a:ea typeface="Cambria Math" panose="02040503050406030204" pitchFamily="18" charset="0"/>
                  </a:rPr>
                  <a:t>To find the principal components, though, you need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 smtClean="0">
                    <a:ea typeface="Cambria Math" panose="02040503050406030204" pitchFamily="18" charset="0"/>
                  </a:rPr>
                  <a:t>.  How do you find it, if you already know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  Answer: use the data matrix: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043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is this useful for MP2?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But actually, in past semesters we’ve discovered that, instead of using the orthonormal PCA, you actually get better results if you use the S-weighted PCA: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851"/>
                <a:ext cx="10515600" cy="5213023"/>
              </a:xfrm>
              <a:blipFill rotWithShape="0">
                <a:blip r:embed="rId2"/>
                <a:stretch>
                  <a:fillRect l="-1043" t="-1988" r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0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Principal components are what you get by projecting the data onto the principal component directions</a:t>
            </a:r>
          </a:p>
          <a:p>
            <a:r>
              <a:rPr kumimoji="1" lang="en-US" altLang="ja-JP" dirty="0" smtClean="0"/>
              <a:t>Principal component directions are eigenvectors of the covariance</a:t>
            </a:r>
          </a:p>
          <a:p>
            <a:r>
              <a:rPr lang="en-US" altLang="ja-JP" dirty="0" smtClean="0"/>
              <a:t>Variance of a PC is the eigenvalue of the covariance, which is also the eigenvalue of the gram matrix.  Standard deviation of a PC is the singular value of the data matrix (square root of the variance).</a:t>
            </a:r>
          </a:p>
          <a:p>
            <a:r>
              <a:rPr lang="en-US" altLang="ja-JP" dirty="0" smtClean="0"/>
              <a:t>Once you have eigenvalues and eigenvectors of the gram matrix, you can find the eigenvectors of the covariance by multiplying through the data matrix.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5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Mahalanobis</a:t>
            </a:r>
            <a:r>
              <a:rPr kumimoji="1" lang="en-US" altLang="ja-JP" dirty="0" smtClean="0"/>
              <a:t> form of the multivariate Gaussian, dependent dimensions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If the dimensions are dependent, and jointly Gaussian, then we can still write the multivariate Gaussian as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We call this the </a:t>
                </a:r>
                <a:r>
                  <a:rPr lang="en-US" altLang="ja-JP" dirty="0" err="1" smtClean="0"/>
                  <a:t>Mahalanobis</a:t>
                </a:r>
                <a:r>
                  <a:rPr lang="en-US" altLang="ja-JP" dirty="0" smtClean="0"/>
                  <a:t> form because the exponent is the squared </a:t>
                </a:r>
                <a:r>
                  <a:rPr lang="en-US" altLang="ja-JP" dirty="0" err="1" smtClean="0"/>
                  <a:t>Mahalanobis</a:t>
                </a:r>
                <a:r>
                  <a:rPr lang="en-US" altLang="ja-JP" dirty="0" smtClean="0"/>
                  <a:t> distance (with weight matrix</a:t>
                </a:r>
                <a:r>
                  <a:rPr lang="el-GR" altLang="ja-JP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 smtClean="0"/>
                  <a:t>)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altLang="ja-JP" dirty="0" smtClean="0"/>
                  <a:t>: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18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4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are linearly correlated Gaussians with means 1 and -1, respectively, and with variances 1 and 4, and covariance 1.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Remember the definitions of variance and covariance: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latin typeface="Cambria Math" panose="02040503050406030204" pitchFamily="18" charset="0"/>
                  </a:rPr>
                  <a:t>The contour lines of this Gaussian are the lines of constant </a:t>
                </a:r>
                <a:r>
                  <a:rPr lang="en-US" altLang="ja-JP" dirty="0" err="1" smtClean="0">
                    <a:latin typeface="Cambria Math" panose="02040503050406030204" pitchFamily="18" charset="0"/>
                  </a:rPr>
                  <a:t>Mahalanobis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 distance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</a:rPr>
                  <a:t>.  For example, to plot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dirty="0" smtClean="0"/>
                  <a:t> ellipses, we find the solutions of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and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4=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0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38" y="1387629"/>
            <a:ext cx="7440029" cy="5289395"/>
          </a:xfrm>
        </p:spPr>
      </p:pic>
    </p:spTree>
    <p:extLst>
      <p:ext uri="{BB962C8B-B14F-4D97-AF65-F5344CB8AC3E}">
        <p14:creationId xmlns:p14="http://schemas.microsoft.com/office/powerpoint/2010/main" val="2498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PCA = Eigenvectors of the Covariance Matrix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 smtClean="0"/>
                  <a:t> is symmetric and positive semi-definite we can write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/>
                  <a:t> is a diagonal matrix of the eigenvalues,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 smtClean="0"/>
                  <a:t> is an orthonormal matrix of the eigenvectors.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648</Words>
  <Application>Microsoft Office PowerPoint</Application>
  <PresentationFormat>Widescreen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417, Lecture 7 PCA</vt:lpstr>
      <vt:lpstr>Content</vt:lpstr>
      <vt:lpstr>Mahalanobis Distance Review</vt:lpstr>
      <vt:lpstr>Mahalanobis form of the multivariate Gaussian, dependent dimensions</vt:lpstr>
      <vt:lpstr>Example</vt:lpstr>
      <vt:lpstr>Example</vt:lpstr>
      <vt:lpstr>Example</vt:lpstr>
      <vt:lpstr>PCA = Eigenvectors of the Covariance Matrix</vt:lpstr>
      <vt:lpstr>Symmetric positive definite matrices</vt:lpstr>
      <vt:lpstr>Inverse of a positive definite matrix</vt:lpstr>
      <vt:lpstr>Mahalanobis distance again</vt:lpstr>
      <vt:lpstr>Facts about ellipses</vt:lpstr>
      <vt:lpstr>Example</vt:lpstr>
      <vt:lpstr>Example</vt:lpstr>
      <vt:lpstr>Example</vt:lpstr>
      <vt:lpstr>Example</vt:lpstr>
      <vt:lpstr>Positive semi-definite matrices</vt:lpstr>
      <vt:lpstr>Symmetric positive semi-definite matrices</vt:lpstr>
      <vt:lpstr>Symmetric positive semi-definite matrices</vt:lpstr>
      <vt:lpstr>PCA = eigenvectors corresponding to nonzero eigenvalues</vt:lpstr>
      <vt:lpstr>Pseudo-inverse of a positive semi-definite matrix</vt:lpstr>
      <vt:lpstr>Mahalanobis distance uses pseudo-inverse, since the true inverse doesn’t exist</vt:lpstr>
      <vt:lpstr>PCA = left singular vectors of the data matrix</vt:lpstr>
      <vt:lpstr>Normalized Data Matrix: Outer product = sample covariance matrix</vt:lpstr>
      <vt:lpstr>Inner Product = Gram Matrix</vt:lpstr>
      <vt:lpstr>Eigenvalues of the Gram Matrix and the Sample Covariance</vt:lpstr>
      <vt:lpstr>Square Root Matrix</vt:lpstr>
      <vt:lpstr>Inserting an Identity Matrix: Covariance</vt:lpstr>
      <vt:lpstr>Inserting an Identity Matrix: Gram Matrix</vt:lpstr>
      <vt:lpstr>Singular Value Decomposition (SVD)</vt:lpstr>
      <vt:lpstr>Singular Value Decomposition (SVD)</vt:lpstr>
      <vt:lpstr>Why is this useful for MP2?</vt:lpstr>
      <vt:lpstr>Why is this useful for MP2?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PCA</dc:title>
  <dc:creator>Mark Hasegawa-Johnson</dc:creator>
  <cp:lastModifiedBy>Mark Hasegawa-Johnson</cp:lastModifiedBy>
  <cp:revision>69</cp:revision>
  <dcterms:created xsi:type="dcterms:W3CDTF">2017-09-18T15:22:33Z</dcterms:created>
  <dcterms:modified xsi:type="dcterms:W3CDTF">2017-09-26T16:09:45Z</dcterms:modified>
</cp:coreProperties>
</file>