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2" r:id="rId9"/>
    <p:sldId id="277" r:id="rId10"/>
    <p:sldId id="279" r:id="rId11"/>
    <p:sldId id="263" r:id="rId12"/>
    <p:sldId id="265" r:id="rId13"/>
    <p:sldId id="267" r:id="rId14"/>
    <p:sldId id="264" r:id="rId15"/>
    <p:sldId id="268" r:id="rId16"/>
    <p:sldId id="275" r:id="rId17"/>
    <p:sldId id="276" r:id="rId18"/>
    <p:sldId id="269" r:id="rId19"/>
    <p:sldId id="270" r:id="rId20"/>
    <p:sldId id="273" r:id="rId21"/>
    <p:sldId id="274" r:id="rId22"/>
    <p:sldId id="278" r:id="rId23"/>
  </p:sldIdLst>
  <p:sldSz cx="12192000" cy="6858000"/>
  <p:notesSz cx="7315200" cy="96012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6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5C499-BC20-4A49-9006-8C409E91B3B2}" type="datetimeFigureOut">
              <a:rPr kumimoji="1" lang="ja-JP" altLang="en-US" smtClean="0"/>
              <a:t>2017/9/7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D972-4A8F-4240-8522-E41A99AFCD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9738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5C499-BC20-4A49-9006-8C409E91B3B2}" type="datetimeFigureOut">
              <a:rPr kumimoji="1" lang="ja-JP" altLang="en-US" smtClean="0"/>
              <a:t>2017/9/7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D972-4A8F-4240-8522-E41A99AFCD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7243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5C499-BC20-4A49-9006-8C409E91B3B2}" type="datetimeFigureOut">
              <a:rPr kumimoji="1" lang="ja-JP" altLang="en-US" smtClean="0"/>
              <a:t>2017/9/7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D972-4A8F-4240-8522-E41A99AFCD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0125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5C499-BC20-4A49-9006-8C409E91B3B2}" type="datetimeFigureOut">
              <a:rPr kumimoji="1" lang="ja-JP" altLang="en-US" smtClean="0"/>
              <a:t>2017/9/7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D972-4A8F-4240-8522-E41A99AFCD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5806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5C499-BC20-4A49-9006-8C409E91B3B2}" type="datetimeFigureOut">
              <a:rPr kumimoji="1" lang="ja-JP" altLang="en-US" smtClean="0"/>
              <a:t>2017/9/7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D972-4A8F-4240-8522-E41A99AFCD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4244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5C499-BC20-4A49-9006-8C409E91B3B2}" type="datetimeFigureOut">
              <a:rPr kumimoji="1" lang="ja-JP" altLang="en-US" smtClean="0"/>
              <a:t>2017/9/7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D972-4A8F-4240-8522-E41A99AFCD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5970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5C499-BC20-4A49-9006-8C409E91B3B2}" type="datetimeFigureOut">
              <a:rPr kumimoji="1" lang="ja-JP" altLang="en-US" smtClean="0"/>
              <a:t>2017/9/7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D972-4A8F-4240-8522-E41A99AFCD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9874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5C499-BC20-4A49-9006-8C409E91B3B2}" type="datetimeFigureOut">
              <a:rPr kumimoji="1" lang="ja-JP" altLang="en-US" smtClean="0"/>
              <a:t>2017/9/7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D972-4A8F-4240-8522-E41A99AFCD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9183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5C499-BC20-4A49-9006-8C409E91B3B2}" type="datetimeFigureOut">
              <a:rPr kumimoji="1" lang="ja-JP" altLang="en-US" smtClean="0"/>
              <a:t>2017/9/7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D972-4A8F-4240-8522-E41A99AFCD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3085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5C499-BC20-4A49-9006-8C409E91B3B2}" type="datetimeFigureOut">
              <a:rPr kumimoji="1" lang="ja-JP" altLang="en-US" smtClean="0"/>
              <a:t>2017/9/7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D972-4A8F-4240-8522-E41A99AFCD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3560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5C499-BC20-4A49-9006-8C409E91B3B2}" type="datetimeFigureOut">
              <a:rPr kumimoji="1" lang="ja-JP" altLang="en-US" smtClean="0"/>
              <a:t>2017/9/7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D972-4A8F-4240-8522-E41A99AFCD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8422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5C499-BC20-4A49-9006-8C409E91B3B2}" type="datetimeFigureOut">
              <a:rPr kumimoji="1" lang="ja-JP" altLang="en-US" smtClean="0"/>
              <a:t>2017/9/7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AD972-4A8F-4240-8522-E41A99AFCD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9601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dirty="0" smtClean="0"/>
              <a:t>ECE 417 Lecture 4:</a:t>
            </a:r>
            <a:br>
              <a:rPr kumimoji="1" lang="en-US" altLang="ja-JP" dirty="0" smtClean="0"/>
            </a:br>
            <a:r>
              <a:rPr lang="en-US" altLang="ja-JP" dirty="0" smtClean="0"/>
              <a:t>Multivariate Gaussians</a:t>
            </a:r>
            <a:endParaRPr kumimoji="1" lang="ja-JP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ja-JP" dirty="0" smtClean="0"/>
              <a:t>Mark Hasegawa-Johnson</a:t>
            </a:r>
          </a:p>
          <a:p>
            <a:r>
              <a:rPr kumimoji="1" lang="en-US" altLang="ja-JP" dirty="0" smtClean="0"/>
              <a:t>9/7/2017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88713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Example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OK, things are going to get even more complicated, so let’s remember what that means.</a:t>
            </a:r>
          </a:p>
          <a:p>
            <a:r>
              <a:rPr lang="en-US" altLang="ja-JP" dirty="0" smtClean="0"/>
              <a:t>It means that there are two Gaussian random variables, x1 and x2.</a:t>
            </a:r>
          </a:p>
          <a:p>
            <a:r>
              <a:rPr lang="en-US" altLang="ja-JP" dirty="0" smtClean="0"/>
              <a:t>X1 is Gaussian with an average value of 1, and a variance of 1.</a:t>
            </a:r>
          </a:p>
          <a:p>
            <a:r>
              <a:rPr kumimoji="1" lang="en-US" altLang="ja-JP" dirty="0" smtClean="0"/>
              <a:t>X2 is Gaussian with an average value of -1, and a variance of 4.</a:t>
            </a:r>
          </a:p>
          <a:p>
            <a:r>
              <a:rPr lang="en-US" altLang="ja-JP" dirty="0" smtClean="0"/>
              <a:t>Got it?  OK.  Let’s keep going.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24084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Facts about linear algebra #1: determinant of a diagonal matrix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pPr marL="0" indent="0">
                  <a:buNone/>
                </a:pPr>
                <a:r>
                  <a:rPr lang="en-US" altLang="ja-JP" dirty="0" smtClean="0"/>
                  <a:t>Suppose that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Σ</m:t>
                    </m:r>
                  </m:oMath>
                </a14:m>
                <a:r>
                  <a:rPr lang="en-US" altLang="ja-JP" dirty="0" smtClean="0"/>
                  <a:t> is a diagonal matrix, with variances on the diagonal:</a:t>
                </a:r>
                <a:endParaRPr lang="en-US" altLang="ja-JP" dirty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altLang="ja-JP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Σ</m:t>
                      </m:r>
                      <m:r>
                        <a:rPr kumimoji="1" lang="en-US" altLang="ja-JP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kumimoji="1"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p>
                                  <m:sSupPr>
                                    <m:ctrlPr>
                                      <a:rPr lang="en-US" altLang="ja-JP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sSub>
                                      <m:sSubPr>
                                        <m:ctrlPr>
                                          <a:rPr lang="en-US" altLang="ja-JP" i="1" dirty="0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ja-JP" altLang="en-US" b="0" i="1" smtClean="0">
                                            <a:latin typeface="Cambria Math" panose="02040503050406030204" pitchFamily="18" charset="0"/>
                                          </a:rPr>
                                          <m:t>𝜎</m:t>
                                        </m:r>
                                      </m:e>
                                      <m:sub>
                                        <m:r>
                                          <a:rPr lang="en-US" altLang="ja-JP" b="0" i="1" dirty="0" smtClean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  <m:sup>
                                    <m:r>
                                      <a:rPr lang="en-US" altLang="ja-JP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  <m:e>
                                <m:r>
                                  <a:rPr kumimoji="1" lang="en-US" altLang="ja-JP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kumimoji="1" lang="en-US" altLang="ja-JP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kumimoji="1" lang="en-US" altLang="ja-JP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sSup>
                                  <m:sSupPr>
                                    <m:ctrlPr>
                                      <a:rPr lang="en-US" altLang="ja-JP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sSub>
                                      <m:sSubPr>
                                        <m:ctrlPr>
                                          <a:rPr lang="en-US" altLang="ja-JP" i="1" dirty="0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ja-JP" altLang="en-US" b="0" i="1" smtClean="0">
                                            <a:latin typeface="Cambria Math" panose="02040503050406030204" pitchFamily="18" charset="0"/>
                                          </a:rPr>
                                          <m:t>𝜎</m:t>
                                        </m:r>
                                      </m:e>
                                      <m:sub>
                                        <m:r>
                                          <a:rPr lang="en-US" altLang="ja-JP" b="0" i="1" dirty="0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  <m:sup>
                                    <m:r>
                                      <a:rPr lang="en-US" altLang="ja-JP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  <m:e>
                                <m:r>
                                  <a:rPr kumimoji="1" lang="en-US" altLang="ja-JP" b="0" i="1" smtClean="0"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</m:mr>
                            <m:mr>
                              <m:e>
                                <m:r>
                                  <a:rPr kumimoji="1" lang="en-US" altLang="ja-JP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kumimoji="1" lang="en-US" altLang="ja-JP" b="0" i="1" smtClean="0"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  <m:e>
                                <m:sSup>
                                  <m:sSupPr>
                                    <m:ctrlPr>
                                      <a:rPr lang="en-US" altLang="ja-JP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sSub>
                                      <m:sSubPr>
                                        <m:ctrlPr>
                                          <a:rPr lang="en-US" altLang="ja-JP" i="1" dirty="0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ja-JP" altLang="en-US" b="0" i="1" smtClean="0">
                                            <a:latin typeface="Cambria Math" panose="02040503050406030204" pitchFamily="18" charset="0"/>
                                          </a:rPr>
                                          <m:t>𝜎</m:t>
                                        </m:r>
                                      </m:e>
                                      <m:sub>
                                        <m:r>
                                          <a:rPr lang="en-US" altLang="ja-JP" b="0" i="1" dirty="0" smtClean="0">
                                            <a:latin typeface="Cambria Math" panose="02040503050406030204" pitchFamily="18" charset="0"/>
                                          </a:rPr>
                                          <m:t>𝐷</m:t>
                                        </m:r>
                                      </m:sub>
                                    </m:sSub>
                                  </m:e>
                                  <m:sup>
                                    <m:r>
                                      <a:rPr lang="en-US" altLang="ja-JP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kumimoji="1" lang="en-US" altLang="ja-JP" dirty="0" smtClean="0"/>
              </a:p>
              <a:p>
                <a:pPr marL="0" indent="0">
                  <a:buNone/>
                </a:pPr>
                <a:r>
                  <a:rPr lang="en-US" altLang="ja-JP" dirty="0" smtClean="0"/>
                  <a:t>Then the determinant is 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l-GR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Σ</m:t>
                          </m:r>
                        </m:e>
                      </m:d>
                      <m:r>
                        <a:rPr lang="en-US" altLang="ja-JP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∏"/>
                          <m:ctrlP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sup>
                        <m:e>
                          <m:sSup>
                            <m:sSup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US" altLang="ja-JP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ja-JP" altLang="en-US" b="0" i="1" smtClean="0">
                                      <a:latin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  <m:sub>
                                  <m:r>
                                    <a:rPr lang="en-US" altLang="ja-JP" b="0" i="1" dirty="0" smtClean="0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</m:sub>
                              </m:sSub>
                            </m:e>
                            <m:sup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altLang="ja-JP" b="0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US" altLang="ja-JP" dirty="0" smtClean="0"/>
                  <a:t>So we can write the Gaussian pdf as</a:t>
                </a:r>
              </a:p>
              <a:p>
                <a:pPr marL="0" indent="0">
                  <a:buNone/>
                </a:pPr>
                <a:endParaRPr lang="en-US" altLang="ja-JP" b="0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ja-JP" altLang="en-US" b="0" i="1" smtClean="0"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/2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el-GR" altLang="ja-JP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Σ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1/2</m:t>
                              </m:r>
                            </m:sup>
                          </m:sSup>
                        </m:den>
                      </m:f>
                      <m:sSup>
                        <m:sSupPr>
                          <m:ctrlP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sSup>
                            <m:sSup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nary>
                                <m:naryPr>
                                  <m:chr m:val="∑"/>
                                  <m:ctrlP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</m:sup>
                                <m:e>
                                  <m:d>
                                    <m:dPr>
                                      <m:ctrlP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en-US" altLang="ja-JP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sSub>
                                            <m:sSubPr>
                                              <m:ctrlPr>
                                                <a:rPr lang="en-US" altLang="ja-JP" i="1" dirty="0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altLang="ja-JP" i="1" dirty="0"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altLang="ja-JP" b="0" i="1" dirty="0" smtClean="0">
                                                  <a:latin typeface="Cambria Math" panose="02040503050406030204" pitchFamily="18" charset="0"/>
                                                </a:rPr>
                                                <m:t>𝑑</m:t>
                                              </m:r>
                                            </m:sub>
                                          </m:sSub>
                                          <m:r>
                                            <a:rPr lang="en-US" altLang="ja-JP" b="0" i="1" smtClean="0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altLang="ja-JP" i="1" dirty="0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ja-JP" alt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𝜇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altLang="ja-JP" b="0" i="1" dirty="0" smtClean="0">
                                                  <a:latin typeface="Cambria Math" panose="02040503050406030204" pitchFamily="18" charset="0"/>
                                                </a:rPr>
                                                <m:t>𝑑</m:t>
                                              </m:r>
                                            </m:sub>
                                          </m:sSub>
                                        </m:num>
                                        <m:den>
                                          <m:sSub>
                                            <m:sSubPr>
                                              <m:ctrlPr>
                                                <a:rPr lang="en-US" altLang="ja-JP" i="1" dirty="0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ja-JP" alt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𝜎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altLang="ja-JP" b="0" i="1" dirty="0" smtClean="0">
                                                  <a:latin typeface="Cambria Math" panose="02040503050406030204" pitchFamily="18" charset="0"/>
                                                </a:rPr>
                                                <m:t>𝑑</m:t>
                                              </m:r>
                                            </m:sub>
                                          </m:sSub>
                                        </m:den>
                                      </m:f>
                                    </m:e>
                                  </m:d>
                                </m:e>
                              </m:nary>
                            </m:e>
                            <m:sup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sup>
                      </m:sSup>
                      <m:r>
                        <a:rPr lang="en-US" altLang="ja-JP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ja-JP" altLang="en-US" b="0" i="1" smtClean="0"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l-GR" altLang="ja-JP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Σ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1/2</m:t>
                              </m:r>
                            </m:sup>
                          </m:sSup>
                        </m:den>
                      </m:f>
                      <m:sSup>
                        <m:sSupPr>
                          <m:ctrlP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sSup>
                            <m:sSup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nary>
                                <m:naryPr>
                                  <m:chr m:val="∑"/>
                                  <m:ctrlP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</m:sup>
                                <m:e>
                                  <m:d>
                                    <m:dPr>
                                      <m:ctrlP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en-US" altLang="ja-JP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sSub>
                                            <m:sSubPr>
                                              <m:ctrlPr>
                                                <a:rPr lang="en-US" altLang="ja-JP" i="1" dirty="0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altLang="ja-JP" i="1" dirty="0"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altLang="ja-JP" b="0" i="1" dirty="0" smtClean="0">
                                                  <a:latin typeface="Cambria Math" panose="02040503050406030204" pitchFamily="18" charset="0"/>
                                                </a:rPr>
                                                <m:t>𝑑</m:t>
                                              </m:r>
                                            </m:sub>
                                          </m:sSub>
                                          <m:r>
                                            <a:rPr lang="en-US" altLang="ja-JP" b="0" i="1" smtClean="0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altLang="ja-JP" i="1" dirty="0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ja-JP" alt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𝜇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altLang="ja-JP" b="0" i="1" dirty="0" smtClean="0">
                                                  <a:latin typeface="Cambria Math" panose="02040503050406030204" pitchFamily="18" charset="0"/>
                                                </a:rPr>
                                                <m:t>𝑑</m:t>
                                              </m:r>
                                            </m:sub>
                                          </m:sSub>
                                        </m:num>
                                        <m:den>
                                          <m:sSub>
                                            <m:sSubPr>
                                              <m:ctrlPr>
                                                <a:rPr lang="en-US" altLang="ja-JP" i="1" dirty="0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ja-JP" alt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𝜎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altLang="ja-JP" b="0" i="1" dirty="0" smtClean="0">
                                                  <a:latin typeface="Cambria Math" panose="02040503050406030204" pitchFamily="18" charset="0"/>
                                                </a:rPr>
                                                <m:t>𝑑</m:t>
                                              </m:r>
                                            </m:sub>
                                          </m:sSub>
                                        </m:den>
                                      </m:f>
                                    </m:e>
                                  </m:d>
                                </m:e>
                              </m:nary>
                            </m:e>
                            <m:sup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sup>
                      </m:sSup>
                    </m:oMath>
                  </m:oMathPara>
                </a14:m>
                <a:endParaRPr lang="en-US" altLang="ja-JP" dirty="0"/>
              </a:p>
              <a:p>
                <a:pPr marL="0" indent="0">
                  <a:buNone/>
                </a:pPr>
                <a:endParaRPr kumimoji="1" lang="en-US" altLang="ja-JP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928" t="-322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92443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Facts about linear algebra #2: inner product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altLang="ja-JP" dirty="0" smtClean="0"/>
                  <a:t>Suppose that</a:t>
                </a:r>
                <a:endParaRPr lang="en-US" altLang="ja-JP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kumimoji="1" lang="ja-JP" altLang="en-US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kumimoji="1" lang="en-US" altLang="ja-JP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kumimoji="1" lang="en-US" altLang="ja-JP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kumimoji="1" lang="en-US" altLang="ja-JP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kumimoji="1" lang="en-US" altLang="ja-JP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altLang="ja-JP" i="1" dirty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ja-JP" i="1" dirty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ja-JP" i="1" dirty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a:rPr kumimoji="1"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∶</m:t>
                              </m:r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altLang="ja-JP" i="1" dirty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ja-JP" i="1" dirty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ja-JP" b="0" i="1" dirty="0" smtClean="0"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r>
                  <a:rPr kumimoji="1" lang="en-US" altLang="ja-JP" dirty="0" smtClean="0"/>
                  <a:t> and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ja-JP" alt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ja-JP" altLang="en-US" i="1" dirty="0" smtClean="0">
                            <a:latin typeface="Cambria Math" panose="02040503050406030204" pitchFamily="18" charset="0"/>
                          </a:rPr>
                          <m:t>𝜇</m:t>
                        </m:r>
                      </m:e>
                    </m:acc>
                    <m:r>
                      <a:rPr lang="en-US" altLang="ja-JP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altLang="ja-JP" i="1" dirty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ja-JP" altLang="en-US" i="1" dirty="0" smtClean="0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ja-JP" i="1" dirty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∶</m:t>
                              </m:r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altLang="ja-JP" i="1" dirty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ja-JP" altLang="en-US" i="1" dirty="0" smtClean="0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ja-JP" b="0" i="1" dirty="0" smtClean="0"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endParaRPr kumimoji="1" lang="en-US" altLang="ja-JP" dirty="0" smtClean="0"/>
              </a:p>
              <a:p>
                <a:pPr marL="0" indent="0">
                  <a:buNone/>
                </a:pPr>
                <a:r>
                  <a:rPr lang="en-US" altLang="ja-JP" dirty="0" smtClean="0"/>
                  <a:t>Then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ja-JP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nor/>
                            </m:rPr>
                            <a:rPr lang="en-US" altLang="ja-JP" dirty="0" smtClean="0"/>
                            <m:t> </m:t>
                          </m:r>
                          <m:d>
                            <m:dPr>
                              <m:ctrlPr>
                                <a:rPr lang="en-US" altLang="ja-JP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acc>
                                <m:accPr>
                                  <m:chr m:val="⃗"/>
                                  <m:ctrlPr>
                                    <a:rPr lang="ja-JP" alt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acc>
                                <m:accPr>
                                  <m:chr m:val="⃗"/>
                                  <m:ctrlPr>
                                    <a:rPr lang="ja-JP" alt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ja-JP" altLang="en-US" i="1" dirty="0" smtClean="0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</m:acc>
                            </m:e>
                          </m:d>
                        </m:e>
                        <m:sup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  <m:d>
                        <m:dPr>
                          <m:ctrlPr>
                            <a:rPr lang="en-US" altLang="ja-JP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ja-JP" altLang="en-US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acc>
                            <m:accPr>
                              <m:chr m:val="⃗"/>
                              <m:ctrlPr>
                                <a:rPr lang="ja-JP" altLang="en-US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ja-JP" altLang="en-US" i="1" dirty="0" smtClean="0"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e>
                          </m:acc>
                        </m:e>
                      </m:d>
                      <m:r>
                        <a:rPr lang="en-US" altLang="ja-JP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altLang="ja-JP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ja-JP" i="1" dirty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ja-JP" i="1" dirty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ja-JP" b="0" i="1" dirty="0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altLang="ja-JP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ja-JP" altLang="en-US" i="1" dirty="0" smtClean="0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ja-JP" i="1" dirty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ja-JP" b="0" i="1" smtClean="0">
                          <a:latin typeface="Cambria Math" panose="02040503050406030204" pitchFamily="18" charset="0"/>
                        </a:rPr>
                        <m:t>+…+</m:t>
                      </m:r>
                      <m:sSup>
                        <m:sSupPr>
                          <m:ctrlP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altLang="ja-JP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ja-JP" i="1" dirty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ja-JP" b="0" i="1" dirty="0" smtClean="0"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</m:sub>
                              </m:sSub>
                              <m:r>
                                <a:rPr lang="en-US" altLang="ja-JP" b="0" i="1" dirty="0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altLang="ja-JP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ja-JP" altLang="en-US" i="1" dirty="0" smtClean="0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ja-JP" b="0" i="1" dirty="0" smtClean="0"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kumimoji="1" lang="en-US" altLang="ja-JP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217" t="-224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42365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Facts about linear algebra #3: inverse of a diagonal matrix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en-US" altLang="ja-JP" dirty="0" smtClean="0"/>
                  <a:t>Suppose that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Σ</m:t>
                    </m:r>
                  </m:oMath>
                </a14:m>
                <a:r>
                  <a:rPr lang="en-US" altLang="ja-JP" dirty="0" smtClean="0"/>
                  <a:t> is a diagonal matrix, with variances on the diagonal:</a:t>
                </a:r>
                <a:endParaRPr lang="en-US" altLang="ja-JP" dirty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altLang="ja-JP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Σ</m:t>
                      </m:r>
                      <m:r>
                        <a:rPr kumimoji="1" lang="en-US" altLang="ja-JP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kumimoji="1"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p>
                                  <m:sSupPr>
                                    <m:ctrlPr>
                                      <a:rPr lang="en-US" altLang="ja-JP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sSub>
                                      <m:sSubPr>
                                        <m:ctrlPr>
                                          <a:rPr lang="en-US" altLang="ja-JP" i="1" dirty="0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ja-JP" altLang="en-US" b="0" i="1" smtClean="0">
                                            <a:latin typeface="Cambria Math" panose="02040503050406030204" pitchFamily="18" charset="0"/>
                                          </a:rPr>
                                          <m:t>𝜎</m:t>
                                        </m:r>
                                      </m:e>
                                      <m:sub>
                                        <m:r>
                                          <a:rPr lang="en-US" altLang="ja-JP" b="0" i="1" dirty="0" smtClean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  <m:sup>
                                    <m:r>
                                      <a:rPr lang="en-US" altLang="ja-JP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  <m:e>
                                <m:r>
                                  <a:rPr kumimoji="1" lang="en-US" altLang="ja-JP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kumimoji="1" lang="en-US" altLang="ja-JP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kumimoji="1" lang="en-US" altLang="ja-JP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sSup>
                                  <m:sSupPr>
                                    <m:ctrlPr>
                                      <a:rPr lang="en-US" altLang="ja-JP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sSub>
                                      <m:sSubPr>
                                        <m:ctrlPr>
                                          <a:rPr lang="en-US" altLang="ja-JP" i="1" dirty="0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ja-JP" altLang="en-US" b="0" i="1" smtClean="0">
                                            <a:latin typeface="Cambria Math" panose="02040503050406030204" pitchFamily="18" charset="0"/>
                                          </a:rPr>
                                          <m:t>𝜎</m:t>
                                        </m:r>
                                      </m:e>
                                      <m:sub>
                                        <m:r>
                                          <a:rPr lang="en-US" altLang="ja-JP" b="0" i="1" dirty="0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  <m:sup>
                                    <m:r>
                                      <a:rPr lang="en-US" altLang="ja-JP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  <m:e>
                                <m:r>
                                  <a:rPr kumimoji="1" lang="en-US" altLang="ja-JP" b="0" i="1" smtClean="0"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</m:mr>
                            <m:mr>
                              <m:e>
                                <m:r>
                                  <a:rPr kumimoji="1" lang="en-US" altLang="ja-JP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kumimoji="1" lang="en-US" altLang="ja-JP" b="0" i="1" smtClean="0"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  <m:e>
                                <m:sSup>
                                  <m:sSupPr>
                                    <m:ctrlPr>
                                      <a:rPr lang="en-US" altLang="ja-JP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sSub>
                                      <m:sSubPr>
                                        <m:ctrlPr>
                                          <a:rPr lang="en-US" altLang="ja-JP" i="1" dirty="0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ja-JP" altLang="en-US" b="0" i="1" smtClean="0">
                                            <a:latin typeface="Cambria Math" panose="02040503050406030204" pitchFamily="18" charset="0"/>
                                          </a:rPr>
                                          <m:t>𝜎</m:t>
                                        </m:r>
                                      </m:e>
                                      <m:sub>
                                        <m:r>
                                          <a:rPr lang="en-US" altLang="ja-JP" b="0" i="1" dirty="0" smtClean="0">
                                            <a:latin typeface="Cambria Math" panose="02040503050406030204" pitchFamily="18" charset="0"/>
                                          </a:rPr>
                                          <m:t>𝐷</m:t>
                                        </m:r>
                                      </m:sub>
                                    </m:sSub>
                                  </m:e>
                                  <m:sup>
                                    <m:r>
                                      <a:rPr lang="en-US" altLang="ja-JP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kumimoji="1" lang="en-US" altLang="ja-JP" dirty="0" smtClean="0"/>
              </a:p>
              <a:p>
                <a:pPr marL="0" indent="0">
                  <a:buNone/>
                </a:pPr>
                <a:r>
                  <a:rPr lang="en-US" altLang="ja-JP" dirty="0" smtClean="0"/>
                  <a:t>Then its inverse,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l-GR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Σ</m:t>
                        </m:r>
                      </m:e>
                      <m:sup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US" altLang="ja-JP" dirty="0" smtClean="0"/>
                  <a:t>, is 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l-GR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l-GR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Σ</m:t>
                          </m:r>
                        </m:e>
                        <m:sup>
                          <m:r>
                            <a:rPr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lang="en-US" altLang="ja-JP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>
                                  <m:fPr>
                                    <m:ctrlPr>
                                      <a:rPr lang="en-US" altLang="ja-JP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altLang="ja-JP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sSup>
                                      <m:sSupPr>
                                        <m:ctrlPr>
                                          <a:rPr lang="en-US" altLang="ja-JP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sSub>
                                          <m:sSubPr>
                                            <m:ctrlPr>
                                              <a:rPr lang="en-US" altLang="ja-JP" i="1" dirty="0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ja-JP" altLang="en-US" b="0" i="1" smtClean="0">
                                                <a:latin typeface="Cambria Math" panose="02040503050406030204" pitchFamily="18" charset="0"/>
                                              </a:rPr>
                                              <m:t>𝜎</m:t>
                                            </m:r>
                                          </m:e>
                                          <m:sub>
                                            <m:r>
                                              <a:rPr lang="en-US" altLang="ja-JP" b="0" i="1" dirty="0" smtClean="0"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sub>
                                        </m:sSub>
                                      </m:e>
                                      <m:sup>
                                        <m:r>
                                          <a:rPr lang="en-US" altLang="ja-JP" b="0" i="1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den>
                                </m:f>
                              </m:e>
                              <m:e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f>
                                  <m:fPr>
                                    <m:ctrlPr>
                                      <a:rPr lang="en-US" altLang="ja-JP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altLang="ja-JP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sSup>
                                      <m:sSupPr>
                                        <m:ctrlPr>
                                          <a:rPr lang="en-US" altLang="ja-JP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sSub>
                                          <m:sSubPr>
                                            <m:ctrlPr>
                                              <a:rPr lang="en-US" altLang="ja-JP" i="1" dirty="0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ja-JP" altLang="en-US" b="0" i="1" smtClean="0">
                                                <a:latin typeface="Cambria Math" panose="02040503050406030204" pitchFamily="18" charset="0"/>
                                              </a:rPr>
                                              <m:t>𝜎</m:t>
                                            </m:r>
                                          </m:e>
                                          <m:sub>
                                            <m:r>
                                              <a:rPr lang="en-US" altLang="ja-JP" b="0" i="1" dirty="0" smtClean="0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b>
                                        </m:sSub>
                                      </m:e>
                                      <m:sup>
                                        <m:r>
                                          <a:rPr lang="en-US" altLang="ja-JP" b="0" i="1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den>
                                </m:f>
                              </m:e>
                              <m:e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  <m:e>
                                <m:f>
                                  <m:fPr>
                                    <m:ctrlPr>
                                      <a:rPr lang="en-US" altLang="ja-JP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altLang="ja-JP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sSup>
                                      <m:sSupPr>
                                        <m:ctrlPr>
                                          <a:rPr lang="en-US" altLang="ja-JP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sSub>
                                          <m:sSubPr>
                                            <m:ctrlPr>
                                              <a:rPr lang="en-US" altLang="ja-JP" i="1" dirty="0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ja-JP" altLang="en-US" b="0" i="1" smtClean="0">
                                                <a:latin typeface="Cambria Math" panose="02040503050406030204" pitchFamily="18" charset="0"/>
                                              </a:rPr>
                                              <m:t>𝜎</m:t>
                                            </m:r>
                                          </m:e>
                                          <m:sub>
                                            <m:r>
                                              <a:rPr lang="en-US" altLang="ja-JP" b="0" i="1" dirty="0" smtClean="0">
                                                <a:latin typeface="Cambria Math" panose="02040503050406030204" pitchFamily="18" charset="0"/>
                                              </a:rPr>
                                              <m:t>𝐷</m:t>
                                            </m:r>
                                          </m:sub>
                                        </m:sSub>
                                      </m:e>
                                      <m:sup>
                                        <m:r>
                                          <a:rPr lang="en-US" altLang="ja-JP" b="0" i="1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den>
                                </m:f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altLang="ja-JP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043" t="-280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73573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 smtClean="0"/>
              <a:t>Facts about linear algebra #4: squared </a:t>
            </a:r>
            <a:r>
              <a:rPr lang="en-US" altLang="ja-JP" dirty="0" err="1" smtClean="0"/>
              <a:t>Mahalanobis</a:t>
            </a:r>
            <a:r>
              <a:rPr lang="en-US" altLang="ja-JP" dirty="0" smtClean="0"/>
              <a:t> distance with a diagonal covariance matrix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199" y="1825624"/>
                <a:ext cx="10860157" cy="4942923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0">
                  <a:buNone/>
                </a:pPr>
                <a:r>
                  <a:rPr lang="en-US" altLang="ja-JP" dirty="0" smtClean="0"/>
                  <a:t>Suppose that all of the things on the previous slides are true. </a:t>
                </a:r>
                <a:endParaRPr kumimoji="1" lang="en-US" altLang="ja-JP" dirty="0" smtClean="0"/>
              </a:p>
              <a:p>
                <a:pPr marL="0" indent="0">
                  <a:buNone/>
                </a:pPr>
                <a:r>
                  <a:rPr lang="en-US" altLang="ja-JP" dirty="0" smtClean="0"/>
                  <a:t>Then the squared </a:t>
                </a:r>
                <a:r>
                  <a:rPr lang="en-US" altLang="ja-JP" dirty="0" err="1" smtClean="0"/>
                  <a:t>Mahalanobis</a:t>
                </a:r>
                <a:r>
                  <a:rPr lang="en-US" altLang="ja-JP" dirty="0" smtClean="0"/>
                  <a:t> distance is</a:t>
                </a:r>
              </a:p>
              <a:p>
                <a:pPr marL="0" indent="0">
                  <a:buNone/>
                </a:pPr>
                <a:r>
                  <a:rPr lang="en-US" altLang="ja-JP" dirty="0" smtClean="0"/>
                  <a:t> 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ja-JP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nor/>
                            </m:rPr>
                            <a:rPr lang="en-US" altLang="ja-JP" dirty="0" smtClean="0"/>
                            <m:t> </m:t>
                          </m:r>
                          <m:sSubSup>
                            <m:sSubSupPr>
                              <m:ctrlPr>
                                <a:rPr lang="en-US" altLang="ja-JP" i="1" dirty="0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ja-JP" b="0" i="1" dirty="0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l-GR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Σ</m:t>
                              </m:r>
                            </m:sub>
                            <m:sup>
                              <m:r>
                                <a:rPr lang="en-US" altLang="ja-JP" b="0" i="1" dirty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d>
                            <m:dPr>
                              <m:ctrlPr>
                                <a:rPr lang="en-US" altLang="ja-JP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acc>
                                <m:accPr>
                                  <m:chr m:val="⃗"/>
                                  <m:ctrlPr>
                                    <a:rPr lang="ja-JP" alt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acc>
                                <m:accPr>
                                  <m:chr m:val="⃗"/>
                                  <m:ctrlPr>
                                    <a:rPr lang="ja-JP" alt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ja-JP" altLang="en-US" i="1" dirty="0" smtClean="0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</m:acc>
                            </m:e>
                          </m:d>
                          <m:r>
                            <a:rPr lang="en-US" altLang="ja-JP" b="0" i="1" dirty="0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d>
                            <m:dPr>
                              <m:ctrlPr>
                                <a:rPr lang="en-US" altLang="ja-JP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acc>
                                <m:accPr>
                                  <m:chr m:val="⃗"/>
                                  <m:ctrlPr>
                                    <a:rPr lang="ja-JP" alt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acc>
                                <m:accPr>
                                  <m:chr m:val="⃗"/>
                                  <m:ctrlPr>
                                    <a:rPr lang="ja-JP" alt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ja-JP" altLang="en-US" i="1" dirty="0" smtClean="0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</m:acc>
                            </m:e>
                          </m:d>
                        </m:e>
                        <m:sup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  <m:sSup>
                        <m:sSupPr>
                          <m:ctrlPr>
                            <a:rPr lang="el-GR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l-GR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Σ</m:t>
                          </m:r>
                        </m:e>
                        <m:sup>
                          <m:r>
                            <a:rPr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d>
                        <m:dPr>
                          <m:ctrlPr>
                            <a:rPr lang="en-US" altLang="ja-JP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ja-JP" altLang="en-US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acc>
                            <m:accPr>
                              <m:chr m:val="⃗"/>
                              <m:ctrlPr>
                                <a:rPr lang="ja-JP" altLang="en-US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ja-JP" altLang="en-US" i="1" dirty="0" smtClean="0"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e>
                          </m:acc>
                        </m:e>
                      </m:d>
                      <m:r>
                        <a:rPr lang="en-US" altLang="ja-JP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altLang="ja-JP" b="0" i="1" dirty="0" smtClean="0">
                  <a:latin typeface="Cambria Math" panose="02040503050406030204" pitchFamily="18" charset="0"/>
                </a:endParaRPr>
              </a:p>
              <a:p>
                <a:pPr marL="0" indent="0" algn="ctr">
                  <a:buNone/>
                </a:pPr>
                <a:endParaRPr lang="en-US" altLang="ja-JP" b="0" i="1" dirty="0" smtClean="0">
                  <a:latin typeface="Cambria Math" panose="02040503050406030204" pitchFamily="18" charset="0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altLang="ja-JP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ja-JP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b="0" i="1" dirty="0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ja-JP" b="0" i="1" dirty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ja-JP" b="0" i="1" dirty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altLang="ja-JP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ja-JP" altLang="en-US" i="1" dirty="0" smtClean="0"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e>
                            <m:sub>
                              <m:r>
                                <a:rPr lang="en-US" altLang="ja-JP" b="0" i="1" dirty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ja-JP" b="0" i="1" dirty="0" smtClean="0">
                              <a:latin typeface="Cambria Math" panose="02040503050406030204" pitchFamily="18" charset="0"/>
                            </a:rPr>
                            <m:t>, …,</m:t>
                          </m:r>
                          <m:sSub>
                            <m:sSubPr>
                              <m:ctrlPr>
                                <a:rPr lang="en-US" altLang="ja-JP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n-US" altLang="ja-JP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ja-JP" b="0" i="1" dirty="0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ja-JP" b="0" i="1" dirty="0" smtClean="0"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</m:sub>
                              </m:sSub>
                              <m:r>
                                <a:rPr lang="en-US" altLang="ja-JP" b="0" i="1" dirty="0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ja-JP" altLang="en-US" i="1" dirty="0" smtClean="0"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e>
                            <m:sub>
                              <m:r>
                                <a:rPr lang="en-US" altLang="ja-JP" b="0" i="1" dirty="0" smtClean="0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sub>
                          </m:sSub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altLang="ja-JP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>
                                  <m:fPr>
                                    <m:ctrlPr>
                                      <a:rPr lang="en-US" altLang="ja-JP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altLang="ja-JP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sSup>
                                      <m:sSupPr>
                                        <m:ctrlPr>
                                          <a:rPr lang="en-US" altLang="ja-JP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sSub>
                                          <m:sSubPr>
                                            <m:ctrlPr>
                                              <a:rPr lang="en-US" altLang="ja-JP" i="1" dirty="0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ja-JP" altLang="en-US" b="0" i="1" smtClean="0">
                                                <a:latin typeface="Cambria Math" panose="02040503050406030204" pitchFamily="18" charset="0"/>
                                              </a:rPr>
                                              <m:t>𝜎</m:t>
                                            </m:r>
                                          </m:e>
                                          <m:sub>
                                            <m:r>
                                              <a:rPr lang="en-US" altLang="ja-JP" b="0" i="1" dirty="0" smtClean="0"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sub>
                                        </m:sSub>
                                      </m:e>
                                      <m:sup>
                                        <m:r>
                                          <a:rPr lang="en-US" altLang="ja-JP" b="0" i="1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den>
                                </m:f>
                              </m:e>
                              <m:e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f>
                                  <m:fPr>
                                    <m:ctrlPr>
                                      <a:rPr lang="en-US" altLang="ja-JP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altLang="ja-JP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sSup>
                                      <m:sSupPr>
                                        <m:ctrlPr>
                                          <a:rPr lang="en-US" altLang="ja-JP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sSub>
                                          <m:sSubPr>
                                            <m:ctrlPr>
                                              <a:rPr lang="en-US" altLang="ja-JP" i="1" dirty="0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ja-JP" altLang="en-US" b="0" i="1" smtClean="0">
                                                <a:latin typeface="Cambria Math" panose="02040503050406030204" pitchFamily="18" charset="0"/>
                                              </a:rPr>
                                              <m:t>𝜎</m:t>
                                            </m:r>
                                          </m:e>
                                          <m:sub>
                                            <m:r>
                                              <a:rPr lang="en-US" altLang="ja-JP" b="0" i="1" dirty="0" smtClean="0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b>
                                        </m:sSub>
                                      </m:e>
                                      <m:sup>
                                        <m:r>
                                          <a:rPr lang="en-US" altLang="ja-JP" b="0" i="1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den>
                                </m:f>
                              </m:e>
                              <m:e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  <m:e>
                                <m:f>
                                  <m:fPr>
                                    <m:ctrlPr>
                                      <a:rPr lang="en-US" altLang="ja-JP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altLang="ja-JP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sSup>
                                      <m:sSupPr>
                                        <m:ctrlPr>
                                          <a:rPr lang="en-US" altLang="ja-JP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sSub>
                                          <m:sSubPr>
                                            <m:ctrlPr>
                                              <a:rPr lang="en-US" altLang="ja-JP" i="1" dirty="0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ja-JP" altLang="en-US" b="0" i="1" smtClean="0">
                                                <a:latin typeface="Cambria Math" panose="02040503050406030204" pitchFamily="18" charset="0"/>
                                              </a:rPr>
                                              <m:t>𝜎</m:t>
                                            </m:r>
                                          </m:e>
                                          <m:sub>
                                            <m:r>
                                              <a:rPr lang="en-US" altLang="ja-JP" b="0" i="1" dirty="0" smtClean="0">
                                                <a:latin typeface="Cambria Math" panose="02040503050406030204" pitchFamily="18" charset="0"/>
                                              </a:rPr>
                                              <m:t>𝐷</m:t>
                                            </m:r>
                                          </m:sub>
                                        </m:sSub>
                                      </m:e>
                                      <m:sup>
                                        <m:r>
                                          <a:rPr lang="en-US" altLang="ja-JP" b="0" i="1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den>
                                </m:f>
                              </m:e>
                            </m:mr>
                          </m:m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altLang="ja-JP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altLang="ja-JP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ja-JP" b="0" i="1" dirty="0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altLang="ja-JP" b="0" i="1" dirty="0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altLang="ja-JP" b="0" i="1" dirty="0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US" altLang="ja-JP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ja-JP" altLang="en-US" i="1" dirty="0" smtClean="0">
                                        <a:latin typeface="Cambria Math" panose="02040503050406030204" pitchFamily="18" charset="0"/>
                                      </a:rPr>
                                      <m:t>𝜇</m:t>
                                    </m:r>
                                  </m:e>
                                  <m:sub>
                                    <m:r>
                                      <a:rPr lang="en-US" altLang="ja-JP" b="0" i="1" dirty="0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∶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altLang="ja-JP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sSub>
                                      <m:sSubPr>
                                        <m:ctrlPr>
                                          <a:rPr lang="en-US" altLang="ja-JP" i="1" dirty="0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ja-JP" b="0" i="1" dirty="0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altLang="ja-JP" b="0" i="1" dirty="0" smtClean="0">
                                            <a:latin typeface="Cambria Math" panose="02040503050406030204" pitchFamily="18" charset="0"/>
                                          </a:rPr>
                                          <m:t>𝐷</m:t>
                                        </m:r>
                                      </m:sub>
                                    </m:sSub>
                                    <m:r>
                                      <a:rPr lang="en-US" altLang="ja-JP" b="0" i="1" dirty="0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ja-JP" altLang="en-US" i="1" dirty="0" smtClean="0">
                                        <a:latin typeface="Cambria Math" panose="02040503050406030204" pitchFamily="18" charset="0"/>
                                      </a:rPr>
                                      <m:t>𝜇</m:t>
                                    </m:r>
                                  </m:e>
                                  <m:sub>
                                    <m:r>
                                      <a:rPr lang="en-US" altLang="ja-JP" b="0" i="1" dirty="0" smtClean="0">
                                        <a:latin typeface="Cambria Math" panose="02040503050406030204" pitchFamily="18" charset="0"/>
                                      </a:rPr>
                                      <m:t>𝐷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kumimoji="1" lang="en-US" altLang="ja-JP" dirty="0" smtClean="0"/>
              </a:p>
              <a:p>
                <a:pPr marL="0" indent="0" algn="ctr">
                  <a:buNone/>
                </a:pPr>
                <a:endParaRPr lang="en-US" altLang="ja-JP" dirty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altLang="ja-JP" i="1" dirty="0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ja-JP" i="1" dirty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altLang="ja-JP" i="1" dirty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altLang="ja-JP" b="0" i="1" dirty="0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altLang="ja-JP" i="1" dirty="0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ja-JP" altLang="en-US" i="1" dirty="0" smtClean="0">
                                          <a:latin typeface="Cambria Math" panose="02040503050406030204" pitchFamily="18" charset="0"/>
                                        </a:rPr>
                                        <m:t>𝜇</m:t>
                                      </m:r>
                                    </m:e>
                                    <m:sub>
                                      <m:r>
                                        <a:rPr lang="en-US" altLang="ja-JP" i="1" dirty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US" altLang="ja-JP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ja-JP" altLang="en-US" b="0" i="1" smtClean="0">
                                      <a:latin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  <m:sub>
                                  <m:r>
                                    <a:rPr lang="en-US" altLang="ja-JP" b="0" i="1" dirty="0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  <m:sup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altLang="ja-JP" b="0" i="1" smtClean="0">
                          <a:latin typeface="Cambria Math" panose="02040503050406030204" pitchFamily="18" charset="0"/>
                        </a:rPr>
                        <m:t>+…+</m:t>
                      </m:r>
                      <m:f>
                        <m:fPr>
                          <m:ctrlP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altLang="ja-JP" i="1" dirty="0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ja-JP" i="1" dirty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altLang="ja-JP" b="0" i="1" dirty="0" smtClean="0">
                                          <a:latin typeface="Cambria Math" panose="02040503050406030204" pitchFamily="18" charset="0"/>
                                        </a:rPr>
                                        <m:t>𝐷</m:t>
                                      </m:r>
                                    </m:sub>
                                  </m:sSub>
                                  <m:r>
                                    <a:rPr lang="en-US" altLang="ja-JP" b="0" i="1" dirty="0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altLang="ja-JP" i="1" dirty="0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ja-JP" altLang="en-US" i="1" dirty="0" smtClean="0">
                                          <a:latin typeface="Cambria Math" panose="02040503050406030204" pitchFamily="18" charset="0"/>
                                        </a:rPr>
                                        <m:t>𝜇</m:t>
                                      </m:r>
                                    </m:e>
                                    <m:sub>
                                      <m:r>
                                        <a:rPr lang="en-US" altLang="ja-JP" b="0" i="1" dirty="0" smtClean="0">
                                          <a:latin typeface="Cambria Math" panose="02040503050406030204" pitchFamily="18" charset="0"/>
                                        </a:rPr>
                                        <m:t>𝐷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US" altLang="ja-JP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ja-JP" altLang="en-US" b="0" i="1" smtClean="0">
                                      <a:latin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  <m:sub>
                                  <m:r>
                                    <a:rPr lang="en-US" altLang="ja-JP" b="0" i="1" dirty="0" smtClean="0"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</m:sub>
                              </m:sSub>
                            </m:e>
                            <m:sup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kumimoji="1" lang="en-US" altLang="ja-JP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825624"/>
                <a:ext cx="10860157" cy="4942923"/>
              </a:xfrm>
              <a:blipFill rotWithShape="0">
                <a:blip r:embed="rId2"/>
                <a:stretch>
                  <a:fillRect l="-673" t="-2466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54586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Mahalanobis</a:t>
            </a:r>
            <a:r>
              <a:rPr kumimoji="1" lang="en-US" altLang="ja-JP" dirty="0" smtClean="0"/>
              <a:t> form of the multivariate Gaussian, independent dimensions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kumimoji="1" lang="en-US" altLang="ja-JP" dirty="0" smtClean="0"/>
                  <a:t>So we can write the multivariate Gaussian as</a:t>
                </a:r>
              </a:p>
              <a:p>
                <a:pPr marL="0" indent="0">
                  <a:buNone/>
                </a:pPr>
                <a:endParaRPr kumimoji="1" lang="en-US" altLang="ja-JP" dirty="0" smtClean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ja-JP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acc>
                            <m:accPr>
                              <m:chr m:val="⃗"/>
                              <m:ctrlPr>
                                <a:rPr lang="en-US" altLang="ja-JP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</m:acc>
                        </m:sub>
                      </m:sSub>
                      <m:d>
                        <m:dPr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n-US" altLang="ja-JP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</m:e>
                      </m:d>
                      <m:r>
                        <a:rPr lang="en-US" altLang="ja-JP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ja-JP" altLang="en-US" i="1" smtClean="0">
                          <a:latin typeface="Cambria Math" panose="02040503050406030204" pitchFamily="18" charset="0"/>
                        </a:rPr>
                        <m:t>𝒩</m:t>
                      </m:r>
                      <m:d>
                        <m:dPr>
                          <m:ctrlPr>
                            <a:rPr lang="en-US" altLang="ja-JP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n-US" altLang="ja-JP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;</m:t>
                          </m:r>
                          <m:acc>
                            <m:accPr>
                              <m:chr m:val="⃗"/>
                              <m:ctrlPr>
                                <a:rPr lang="en-US" altLang="ja-JP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ja-JP" altLang="en-US" b="0" i="1" smtClean="0"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e>
                          </m:acc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m:rPr>
                              <m:sty m:val="p"/>
                            </m:rPr>
                            <a:rPr lang="el-GR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Σ</m:t>
                          </m:r>
                        </m:e>
                      </m:d>
                      <m:r>
                        <a:rPr lang="en-US" altLang="ja-JP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ja-JP" altLang="en-US" b="0" i="1" smtClean="0"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l-GR" altLang="ja-JP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Σ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1/2</m:t>
                              </m:r>
                            </m:sup>
                          </m:sSup>
                        </m:den>
                      </m:f>
                      <m:sSup>
                        <m:sSupPr>
                          <m:ctrlP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sSup>
                            <m:sSupPr>
                              <m:ctrlPr>
                                <a:rPr lang="en-US" altLang="ja-JP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nor/>
                                </m:rPr>
                                <a:rPr lang="en-US" altLang="ja-JP" dirty="0" smtClean="0"/>
                                <m:t> </m:t>
                              </m:r>
                              <m:d>
                                <m:dPr>
                                  <m:ctrlPr>
                                    <a:rPr lang="en-US" altLang="ja-JP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acc>
                                    <m:accPr>
                                      <m:chr m:val="⃗"/>
                                      <m:ctrlPr>
                                        <a:rPr lang="ja-JP" altLang="en-US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acc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⃗"/>
                                      <m:ctrlPr>
                                        <a:rPr lang="ja-JP" altLang="en-US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ja-JP" altLang="en-US" i="1" dirty="0" smtClean="0">
                                          <a:latin typeface="Cambria Math" panose="02040503050406030204" pitchFamily="18" charset="0"/>
                                        </a:rPr>
                                        <m:t>𝜇</m:t>
                                      </m:r>
                                    </m:e>
                                  </m:acc>
                                </m:e>
                              </m:d>
                            </m:e>
                            <m:sup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sup>
                          </m:sSup>
                          <m:sSup>
                            <m:sSupPr>
                              <m:ctrlPr>
                                <a:rPr lang="el-GR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l-GR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Σ</m:t>
                              </m:r>
                            </m:e>
                            <m:sup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  <m:d>
                            <m:dPr>
                              <m:ctrlPr>
                                <a:rPr lang="en-US" altLang="ja-JP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acc>
                                <m:accPr>
                                  <m:chr m:val="⃗"/>
                                  <m:ctrlPr>
                                    <a:rPr lang="ja-JP" alt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acc>
                                <m:accPr>
                                  <m:chr m:val="⃗"/>
                                  <m:ctrlPr>
                                    <a:rPr lang="ja-JP" alt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ja-JP" altLang="en-US" i="1" dirty="0" smtClean="0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</m:acc>
                            </m:e>
                          </m:d>
                        </m:sup>
                      </m:sSup>
                    </m:oMath>
                  </m:oMathPara>
                </a14:m>
                <a:endParaRPr lang="ja-JP" altLang="en-US" dirty="0"/>
              </a:p>
              <a:p>
                <a:pPr marL="0" indent="0" algn="ctr">
                  <a:buNone/>
                </a:pPr>
                <a:endParaRPr kumimoji="1" lang="en-US" altLang="ja-JP" dirty="0" smtClean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acc>
                            <m:accPr>
                              <m:chr m:val="⃗"/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</m:acc>
                        </m:sub>
                      </m:sSub>
                      <m:d>
                        <m:dPr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</m:e>
                      </m:d>
                      <m:r>
                        <a:rPr lang="en-US" altLang="ja-JP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ja-JP" altLang="en-US" i="1">
                          <a:latin typeface="Cambria Math" panose="02040503050406030204" pitchFamily="18" charset="0"/>
                        </a:rPr>
                        <m:t>𝒩</m:t>
                      </m:r>
                      <m:d>
                        <m:dPr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;</m:t>
                          </m:r>
                          <m:acc>
                            <m:accPr>
                              <m:chr m:val="⃗"/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ja-JP" altLang="en-US" i="1"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e>
                          </m:acc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m:rPr>
                              <m:sty m:val="p"/>
                            </m:rPr>
                            <a:rPr lang="el-GR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Σ</m:t>
                          </m:r>
                        </m:e>
                      </m:d>
                      <m:r>
                        <a:rPr lang="en-US" altLang="ja-JP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ja-JP" altLang="en-US" i="1"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l-GR" altLang="ja-JP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Σ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1/2</m:t>
                              </m:r>
                            </m:sup>
                          </m:sSup>
                        </m:den>
                      </m:f>
                      <m:sSup>
                        <m:sSupPr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sSubSup>
                            <m:sSubSupPr>
                              <m:ctrlPr>
                                <a:rPr lang="en-US" altLang="ja-JP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l-GR" altLang="ja-JP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Σ</m:t>
                              </m:r>
                            </m:sub>
                            <m:sup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d>
                            <m:d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acc>
                                <m:accPr>
                                  <m:chr m:val="⃗"/>
                                  <m:ctrlPr>
                                    <a:rPr lang="ja-JP" altLang="en-US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acc>
                                <m:accPr>
                                  <m:chr m:val="⃗"/>
                                  <m:ctrlPr>
                                    <a:rPr lang="ja-JP" altLang="en-US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ja-JP" altLang="en-US" i="1" dirty="0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</m:acc>
                            </m:e>
                          </m:d>
                        </m:sup>
                      </m:sSup>
                    </m:oMath>
                  </m:oMathPara>
                </a14:m>
                <a:endParaRPr lang="ja-JP" altLang="en-US" dirty="0"/>
              </a:p>
              <a:p>
                <a:pPr marL="0" indent="0" algn="ctr">
                  <a:buNone/>
                </a:pPr>
                <a:endParaRPr kumimoji="1" lang="en-US" altLang="ja-JP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217" t="-224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53332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Facts about ellipses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199" y="1825624"/>
                <a:ext cx="10860157" cy="494292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altLang="ja-JP" dirty="0" smtClean="0"/>
                  <a:t>The formula</a:t>
                </a:r>
              </a:p>
              <a:p>
                <a:pPr marL="0" indent="0">
                  <a:buNone/>
                </a:pPr>
                <a:r>
                  <a:rPr lang="en-US" altLang="ja-JP" dirty="0" smtClean="0"/>
                  <a:t> 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ja-JP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1=</m:t>
                          </m:r>
                          <m:d>
                            <m:dPr>
                              <m:ctrlPr>
                                <a:rPr lang="en-US" altLang="ja-JP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acc>
                                <m:accPr>
                                  <m:chr m:val="⃗"/>
                                  <m:ctrlPr>
                                    <a:rPr lang="ja-JP" alt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acc>
                                <m:accPr>
                                  <m:chr m:val="⃗"/>
                                  <m:ctrlPr>
                                    <a:rPr lang="ja-JP" alt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ja-JP" altLang="en-US" i="1" dirty="0" smtClean="0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</m:acc>
                            </m:e>
                          </m:d>
                        </m:e>
                        <m:sup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  <m:sSup>
                        <m:sSupPr>
                          <m:ctrlPr>
                            <a:rPr lang="el-GR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l-GR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Σ</m:t>
                          </m:r>
                        </m:e>
                        <m:sup>
                          <m:r>
                            <a:rPr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d>
                        <m:dPr>
                          <m:ctrlPr>
                            <a:rPr lang="en-US" altLang="ja-JP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ja-JP" altLang="en-US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acc>
                            <m:accPr>
                              <m:chr m:val="⃗"/>
                              <m:ctrlPr>
                                <a:rPr lang="ja-JP" altLang="en-US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ja-JP" altLang="en-US" i="1" dirty="0" smtClean="0"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e>
                          </m:acc>
                        </m:e>
                      </m:d>
                    </m:oMath>
                  </m:oMathPara>
                </a14:m>
                <a:endParaRPr lang="en-US" altLang="ja-JP" b="0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US" altLang="ja-JP" dirty="0" smtClean="0"/>
                  <a:t>… or equivalently</a:t>
                </a:r>
                <a:endParaRPr lang="en-US" altLang="ja-JP" dirty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b="0" i="1" smtClean="0">
                          <a:latin typeface="Cambria Math" panose="02040503050406030204" pitchFamily="18" charset="0"/>
                        </a:rPr>
                        <m:t>1=</m:t>
                      </m:r>
                      <m:f>
                        <m:fPr>
                          <m:ctrlP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altLang="ja-JP" i="1" dirty="0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ja-JP" i="1" dirty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altLang="ja-JP" i="1" dirty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altLang="ja-JP" b="0" i="1" dirty="0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altLang="ja-JP" i="1" dirty="0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ja-JP" altLang="en-US" i="1" dirty="0" smtClean="0">
                                          <a:latin typeface="Cambria Math" panose="02040503050406030204" pitchFamily="18" charset="0"/>
                                        </a:rPr>
                                        <m:t>𝜇</m:t>
                                      </m:r>
                                    </m:e>
                                    <m:sub>
                                      <m:r>
                                        <a:rPr lang="en-US" altLang="ja-JP" i="1" dirty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US" altLang="ja-JP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ja-JP" altLang="en-US" b="0" i="1" smtClean="0">
                                      <a:latin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  <m:sub>
                                  <m:r>
                                    <a:rPr lang="en-US" altLang="ja-JP" b="0" i="1" dirty="0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  <m:sup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altLang="ja-JP" b="0" i="1" smtClean="0">
                          <a:latin typeface="Cambria Math" panose="02040503050406030204" pitchFamily="18" charset="0"/>
                        </a:rPr>
                        <m:t>+…+</m:t>
                      </m:r>
                      <m:f>
                        <m:fPr>
                          <m:ctrlP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altLang="ja-JP" i="1" dirty="0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ja-JP" i="1" dirty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altLang="ja-JP" b="0" i="1" dirty="0" smtClean="0">
                                          <a:latin typeface="Cambria Math" panose="02040503050406030204" pitchFamily="18" charset="0"/>
                                        </a:rPr>
                                        <m:t>𝐷</m:t>
                                      </m:r>
                                    </m:sub>
                                  </m:sSub>
                                  <m:r>
                                    <a:rPr lang="en-US" altLang="ja-JP" b="0" i="1" dirty="0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altLang="ja-JP" i="1" dirty="0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ja-JP" altLang="en-US" i="1" dirty="0" smtClean="0">
                                          <a:latin typeface="Cambria Math" panose="02040503050406030204" pitchFamily="18" charset="0"/>
                                        </a:rPr>
                                        <m:t>𝜇</m:t>
                                      </m:r>
                                    </m:e>
                                    <m:sub>
                                      <m:r>
                                        <a:rPr lang="en-US" altLang="ja-JP" b="0" i="1" dirty="0" smtClean="0">
                                          <a:latin typeface="Cambria Math" panose="02040503050406030204" pitchFamily="18" charset="0"/>
                                        </a:rPr>
                                        <m:t>𝐷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US" altLang="ja-JP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ja-JP" altLang="en-US" b="0" i="1" smtClean="0">
                                      <a:latin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  <m:sub>
                                  <m:r>
                                    <a:rPr lang="en-US" altLang="ja-JP" b="0" i="1" dirty="0" smtClean="0"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</m:sub>
                              </m:sSub>
                            </m:e>
                            <m:sup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altLang="ja-JP" b="0" dirty="0" smtClean="0"/>
              </a:p>
              <a:p>
                <a:pPr marL="0" indent="0">
                  <a:buNone/>
                </a:pPr>
                <a:r>
                  <a:rPr kumimoji="1" lang="en-US" altLang="ja-JP" dirty="0" smtClean="0"/>
                  <a:t>… is the formula for an ellipsoid (an ellips</a:t>
                </a:r>
                <a:r>
                  <a:rPr lang="en-US" altLang="ja-JP" dirty="0" smtClean="0"/>
                  <a:t>e in two dimensions; a football shaped object in three dimensions; etc.)</a:t>
                </a:r>
                <a:r>
                  <a:rPr kumimoji="1" lang="en-US" altLang="ja-JP" dirty="0" smtClean="0"/>
                  <a:t>.  Th</a:t>
                </a:r>
                <a:r>
                  <a:rPr lang="en-US" altLang="ja-JP" dirty="0" smtClean="0"/>
                  <a:t>e ellipse is centered at the point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ja-JP" altLang="en-US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ja-JP" altLang="en-US" i="1" dirty="0" smtClean="0">
                            <a:latin typeface="Cambria Math" panose="02040503050406030204" pitchFamily="18" charset="0"/>
                          </a:rPr>
                          <m:t>𝜇</m:t>
                        </m:r>
                      </m:e>
                    </m:acc>
                  </m:oMath>
                </a14:m>
                <a:r>
                  <a:rPr kumimoji="1" lang="en-US" altLang="ja-JP" dirty="0" smtClean="0"/>
                  <a:t>, and it has a volume proportional to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altLang="ja-JP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l-GR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Σ</m:t>
                        </m:r>
                      </m:e>
                    </m:d>
                  </m:oMath>
                </a14:m>
                <a:r>
                  <a:rPr kumimoji="1" lang="en-US" altLang="ja-JP" dirty="0" smtClean="0"/>
                  <a:t>.  (In 2D the area of an ellipse is </a:t>
                </a:r>
                <a14:m>
                  <m:oMath xmlns:m="http://schemas.openxmlformats.org/officeDocument/2006/math">
                    <m:r>
                      <a:rPr lang="ja-JP" altLang="en-US" b="0" i="1" smtClean="0">
                        <a:latin typeface="Cambria Math" panose="02040503050406030204" pitchFamily="18" charset="0"/>
                      </a:rPr>
                      <m:t>𝜋</m:t>
                    </m:r>
                    <m:sSup>
                      <m:sSupPr>
                        <m:ctrlPr>
                          <a:rPr lang="en-US" altLang="ja-JP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l-GR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Σ</m:t>
                            </m:r>
                          </m:e>
                        </m:d>
                      </m:e>
                      <m:sup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1/2</m:t>
                        </m:r>
                      </m:sup>
                    </m:sSup>
                  </m:oMath>
                </a14:m>
                <a:r>
                  <a:rPr kumimoji="1" lang="en-US" altLang="ja-JP" dirty="0" smtClean="0"/>
                  <a:t>, in 3D it’s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ja-JP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ja-JP" altLang="en-US" b="0" i="1" smtClean="0">
                        <a:latin typeface="Cambria Math" panose="02040503050406030204" pitchFamily="18" charset="0"/>
                      </a:rPr>
                      <m:t>𝜋</m:t>
                    </m:r>
                    <m:sSup>
                      <m:sSup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l-GR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Σ</m:t>
                            </m:r>
                          </m:e>
                        </m:d>
                      </m:e>
                      <m:sup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1/2</m:t>
                        </m:r>
                      </m:sup>
                    </m:sSup>
                  </m:oMath>
                </a14:m>
                <a:r>
                  <a:rPr kumimoji="1" lang="en-US" altLang="ja-JP" dirty="0" smtClean="0"/>
                  <a:t>, etc.)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825624"/>
                <a:ext cx="10860157" cy="4942923"/>
              </a:xfrm>
              <a:blipFill rotWithShape="0">
                <a:blip r:embed="rId2"/>
                <a:stretch>
                  <a:fillRect l="-1122" t="-197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83096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Facts about ellipses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199" y="1825624"/>
                <a:ext cx="10860157" cy="494292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altLang="ja-JP" dirty="0" smtClean="0"/>
                  <a:t> 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ja-JP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d>
                            <m:dPr>
                              <m:ctrlPr>
                                <a:rPr lang="en-US" altLang="ja-JP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acc>
                                <m:accPr>
                                  <m:chr m:val="⃗"/>
                                  <m:ctrlPr>
                                    <a:rPr lang="ja-JP" alt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acc>
                                <m:accPr>
                                  <m:chr m:val="⃗"/>
                                  <m:ctrlPr>
                                    <a:rPr lang="ja-JP" alt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ja-JP" altLang="en-US" i="1" dirty="0" smtClean="0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</m:acc>
                            </m:e>
                          </m:d>
                        </m:e>
                        <m:sup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  <m:sSup>
                        <m:sSupPr>
                          <m:ctrlPr>
                            <a:rPr lang="el-GR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l-GR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Σ</m:t>
                          </m:r>
                        </m:e>
                        <m:sup>
                          <m:r>
                            <a:rPr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d>
                        <m:dPr>
                          <m:ctrlPr>
                            <a:rPr lang="en-US" altLang="ja-JP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ja-JP" altLang="en-US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acc>
                            <m:accPr>
                              <m:chr m:val="⃗"/>
                              <m:ctrlPr>
                                <a:rPr lang="ja-JP" altLang="en-US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ja-JP" altLang="en-US" i="1" dirty="0" smtClean="0"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e>
                          </m:acc>
                        </m:e>
                      </m:d>
                    </m:oMath>
                  </m:oMathPara>
                </a14:m>
                <a:endParaRPr lang="en-US" altLang="ja-JP" b="0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US" altLang="ja-JP" dirty="0" smtClean="0"/>
                  <a:t>… is equivalent to </a:t>
                </a:r>
                <a:endParaRPr lang="en-US" altLang="ja-JP" dirty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ja-JP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acc>
                            <m:accPr>
                              <m:chr m:val="⃗"/>
                              <m:ctrlPr>
                                <a:rPr lang="en-US" altLang="ja-JP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</m:acc>
                        </m:sub>
                      </m:sSub>
                      <m:d>
                        <m:dPr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n-US" altLang="ja-JP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</m:e>
                      </m:d>
                      <m:r>
                        <a:rPr lang="en-US" altLang="ja-JP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ja-JP" altLang="en-US" b="0" i="1" smtClean="0"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l-GR" altLang="ja-JP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Σ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1/2</m:t>
                              </m:r>
                            </m:sup>
                          </m:sSup>
                        </m:den>
                      </m:f>
                      <m:sSup>
                        <m:sSupPr>
                          <m:ctrlP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en-US" altLang="ja-JP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p>
                      </m:sSup>
                    </m:oMath>
                  </m:oMathPara>
                </a14:m>
                <a:endParaRPr lang="en-US" altLang="ja-JP" b="0" dirty="0" smtClean="0"/>
              </a:p>
              <a:p>
                <a:pPr marL="0" indent="0">
                  <a:buNone/>
                </a:pPr>
                <a:r>
                  <a:rPr kumimoji="1" lang="en-US" altLang="ja-JP" dirty="0" smtClean="0"/>
                  <a:t>Therefore the contour plot of a Gaussian pdf --- the curves of constant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acc>
                          <m:accPr>
                            <m:chr m:val="⃗"/>
                            <m:ctrlPr>
                              <a:rPr lang="en-US" altLang="ja-JP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</m:acc>
                      </m:sub>
                    </m:sSub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n-US" altLang="ja-JP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e>
                    </m:d>
                  </m:oMath>
                </a14:m>
                <a:r>
                  <a:rPr kumimoji="1" lang="en-US" altLang="ja-JP" dirty="0" smtClean="0"/>
                  <a:t> --- are ellipses.  If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Σ</m:t>
                    </m:r>
                  </m:oMath>
                </a14:m>
                <a:r>
                  <a:rPr kumimoji="1" lang="en-US" altLang="ja-JP" dirty="0" smtClean="0"/>
                  <a:t> is diagonal, the main axes of the ellipse are parallel to the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ja-JP" i="1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kumimoji="1" lang="en-US" altLang="ja-JP" dirty="0" smtClean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ja-JP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kumimoji="1" lang="en-US" altLang="ja-JP" dirty="0" smtClean="0"/>
                  <a:t>, etc. axes.  If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Σ</m:t>
                    </m:r>
                  </m:oMath>
                </a14:m>
                <a:r>
                  <a:rPr lang="en-US" altLang="ja-JP" dirty="0"/>
                  <a:t> is </a:t>
                </a:r>
                <a:r>
                  <a:rPr lang="en-US" altLang="ja-JP" dirty="0" smtClean="0"/>
                  <a:t>NOT diagonal, the main axes of the ellipse are tilted.</a:t>
                </a:r>
                <a:endParaRPr lang="en-US" altLang="ja-JP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825624"/>
                <a:ext cx="10860157" cy="4942923"/>
              </a:xfrm>
              <a:blipFill rotWithShape="0">
                <a:blip r:embed="rId2"/>
                <a:stretch>
                  <a:fillRect l="-1122" r="-39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11384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Mahalanobis</a:t>
            </a:r>
            <a:r>
              <a:rPr kumimoji="1" lang="en-US" altLang="ja-JP" dirty="0" smtClean="0"/>
              <a:t> form of the multivariate Gaussian, dependent dimensions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kumimoji="1" lang="en-US" altLang="ja-JP" dirty="0" smtClean="0"/>
                  <a:t>If the dimensions are dependent, and jointly Gaussian, then we can still write the multivariate Gaussian as</a:t>
                </a:r>
              </a:p>
              <a:p>
                <a:pPr marL="0" indent="0">
                  <a:buNone/>
                </a:pPr>
                <a:endParaRPr kumimoji="1" lang="en-US" altLang="ja-JP" dirty="0" smtClean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ja-JP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acc>
                            <m:accPr>
                              <m:chr m:val="⃗"/>
                              <m:ctrlPr>
                                <a:rPr lang="en-US" altLang="ja-JP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</m:acc>
                        </m:sub>
                      </m:sSub>
                      <m:d>
                        <m:dPr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n-US" altLang="ja-JP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</m:e>
                      </m:d>
                      <m:r>
                        <a:rPr lang="en-US" altLang="ja-JP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ja-JP" altLang="en-US" i="1" smtClean="0">
                          <a:latin typeface="Cambria Math" panose="02040503050406030204" pitchFamily="18" charset="0"/>
                        </a:rPr>
                        <m:t>𝒩</m:t>
                      </m:r>
                      <m:d>
                        <m:dPr>
                          <m:ctrlPr>
                            <a:rPr lang="en-US" altLang="ja-JP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n-US" altLang="ja-JP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;</m:t>
                          </m:r>
                          <m:acc>
                            <m:accPr>
                              <m:chr m:val="⃗"/>
                              <m:ctrlPr>
                                <a:rPr lang="en-US" altLang="ja-JP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ja-JP" altLang="en-US" b="0" i="1" smtClean="0"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e>
                          </m:acc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m:rPr>
                              <m:sty m:val="p"/>
                            </m:rPr>
                            <a:rPr lang="el-GR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Σ</m:t>
                          </m:r>
                        </m:e>
                      </m:d>
                      <m:r>
                        <a:rPr lang="en-US" altLang="ja-JP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ja-JP" altLang="en-US" b="0" i="1" smtClean="0"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l-GR" altLang="ja-JP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Σ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1/2</m:t>
                              </m:r>
                            </m:sup>
                          </m:sSup>
                        </m:den>
                      </m:f>
                      <m:sSup>
                        <m:sSupPr>
                          <m:ctrlP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sSup>
                            <m:sSupPr>
                              <m:ctrlPr>
                                <a:rPr lang="en-US" altLang="ja-JP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nor/>
                                </m:rPr>
                                <a:rPr lang="en-US" altLang="ja-JP" dirty="0" smtClean="0"/>
                                <m:t> </m:t>
                              </m:r>
                              <m:d>
                                <m:dPr>
                                  <m:ctrlPr>
                                    <a:rPr lang="en-US" altLang="ja-JP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acc>
                                    <m:accPr>
                                      <m:chr m:val="⃗"/>
                                      <m:ctrlPr>
                                        <a:rPr lang="ja-JP" altLang="en-US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acc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⃗"/>
                                      <m:ctrlPr>
                                        <a:rPr lang="ja-JP" altLang="en-US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ja-JP" altLang="en-US" i="1" dirty="0" smtClean="0">
                                          <a:latin typeface="Cambria Math" panose="02040503050406030204" pitchFamily="18" charset="0"/>
                                        </a:rPr>
                                        <m:t>𝜇</m:t>
                                      </m:r>
                                    </m:e>
                                  </m:acc>
                                </m:e>
                              </m:d>
                            </m:e>
                            <m:sup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sup>
                          </m:sSup>
                          <m:sSup>
                            <m:sSupPr>
                              <m:ctrlPr>
                                <a:rPr lang="el-GR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l-GR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Σ</m:t>
                              </m:r>
                            </m:e>
                            <m:sup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  <m:d>
                            <m:dPr>
                              <m:ctrlPr>
                                <a:rPr lang="en-US" altLang="ja-JP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acc>
                                <m:accPr>
                                  <m:chr m:val="⃗"/>
                                  <m:ctrlPr>
                                    <a:rPr lang="ja-JP" alt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acc>
                                <m:accPr>
                                  <m:chr m:val="⃗"/>
                                  <m:ctrlPr>
                                    <a:rPr lang="ja-JP" alt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ja-JP" altLang="en-US" i="1" dirty="0" smtClean="0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</m:acc>
                            </m:e>
                          </m:d>
                        </m:sup>
                      </m:sSup>
                    </m:oMath>
                  </m:oMathPara>
                </a14:m>
                <a:endParaRPr lang="ja-JP" altLang="en-US" dirty="0"/>
              </a:p>
              <a:p>
                <a:pPr marL="0" indent="0" algn="ctr">
                  <a:buNone/>
                </a:pPr>
                <a:endParaRPr kumimoji="1" lang="en-US" altLang="ja-JP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217" t="-2241" r="-150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16423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Example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kumimoji="1" lang="en-US" altLang="ja-JP" dirty="0" smtClean="0"/>
                  <a:t>Suppose that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kumimoji="1" lang="en-US" altLang="ja-JP" dirty="0" smtClean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kumimoji="1" lang="en-US" altLang="ja-JP" dirty="0" smtClean="0"/>
                  <a:t> are linearly correlated Gaussians with means 1 and -1, respectively, and with variances 1 and 4, and covariance 1. 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altLang="ja-JP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ja-JP" altLang="en-US" b="0" i="1" smtClean="0">
                            <a:latin typeface="Cambria Math" panose="02040503050406030204" pitchFamily="18" charset="0"/>
                          </a:rPr>
                          <m:t>𝜇</m:t>
                        </m:r>
                      </m:e>
                    </m:acc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altLang="ja-JP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altLang="ja-JP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kumimoji="1" lang="en-US" altLang="ja-JP" dirty="0" smtClean="0"/>
                  <a:t> </a:t>
                </a:r>
              </a:p>
              <a:p>
                <a:pPr marL="0" indent="0">
                  <a:buNone/>
                </a:pPr>
                <a:r>
                  <a:rPr lang="en-US" altLang="ja-JP" dirty="0" smtClean="0"/>
                  <a:t>Remember the definitions of variance and covariance: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altLang="ja-JP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ja-JP" altLang="en-US" b="0" i="1" smtClean="0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altLang="ja-JP" b="0" i="1" dirty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  <m:sup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ja-JP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kumimoji="1" lang="en-US" altLang="ja-JP" b="0" i="1" smtClean="0">
                          <a:latin typeface="Cambria Math" panose="02040503050406030204" pitchFamily="18" charset="0"/>
                        </a:rPr>
                        <m:t>𝐸</m:t>
                      </m:r>
                      <m:d>
                        <m:dPr>
                          <m:begChr m:val="["/>
                          <m:endChr m:val="]"/>
                          <m:ctrlP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kumimoji="1"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kumimoji="1" lang="en-US" altLang="ja-JP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altLang="ja-JP" i="1" dirty="0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ja-JP" i="1" dirty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altLang="ja-JP" b="0" i="1" dirty="0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altLang="ja-JP" i="1" dirty="0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ja-JP" altLang="en-US" b="0" i="1" smtClean="0">
                                          <a:latin typeface="Cambria Math" panose="02040503050406030204" pitchFamily="18" charset="0"/>
                                        </a:rPr>
                                        <m:t>𝜇</m:t>
                                      </m:r>
                                    </m:e>
                                    <m:sub>
                                      <m:r>
                                        <a:rPr lang="en-US" altLang="ja-JP" b="0" i="1" dirty="0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kumimoji="1" lang="en-US" altLang="ja-JP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kumimoji="1" lang="en-US" altLang="ja-JP" b="0" i="1" smtClean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kumimoji="1" lang="en-US" altLang="ja-JP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altLang="ja-JP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ja-JP" altLang="en-US" b="0" i="1" smtClean="0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altLang="ja-JP" b="0" i="1" dirty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  <m:sup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ja-JP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ja-JP" i="1">
                          <a:latin typeface="Cambria Math" panose="02040503050406030204" pitchFamily="18" charset="0"/>
                        </a:rPr>
                        <m:t>𝐸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altLang="ja-JP" i="1" dirty="0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ja-JP" i="1" dirty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altLang="ja-JP" b="0" i="1" dirty="0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altLang="ja-JP" i="1" dirty="0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ja-JP" altLang="en-US" b="0" i="1" smtClean="0">
                                          <a:latin typeface="Cambria Math" panose="02040503050406030204" pitchFamily="18" charset="0"/>
                                        </a:rPr>
                                        <m:t>𝜇</m:t>
                                      </m:r>
                                    </m:e>
                                    <m:sub>
                                      <m:r>
                                        <a:rPr lang="en-US" altLang="ja-JP" b="0" i="1" dirty="0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altLang="ja-JP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ja-JP" b="0" i="1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kumimoji="1" lang="en-US" altLang="ja-JP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ja-JP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ja-JP" altLang="en-US" b="0" i="1" smtClean="0"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altLang="ja-JP" b="0" i="1" dirty="0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sub>
                      </m:sSub>
                      <m:r>
                        <a:rPr lang="en-US" altLang="ja-JP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altLang="ja-JP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ja-JP" altLang="en-US" b="0" i="1" smtClean="0"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altLang="ja-JP" b="0" i="1" dirty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altLang="ja-JP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ja-JP" i="1">
                          <a:latin typeface="Cambria Math" panose="02040503050406030204" pitchFamily="18" charset="0"/>
                        </a:rPr>
                        <m:t>𝐸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altLang="ja-JP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altLang="ja-JP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ja-JP" i="1" dirty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ja-JP" b="0" i="1" dirty="0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altLang="ja-JP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ja-JP" altLang="en-US" b="0" i="1" smtClean="0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ja-JP" b="0" i="1" dirty="0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  <m:d>
                            <m:dPr>
                              <m:ctrlPr>
                                <a:rPr lang="en-US" altLang="ja-JP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altLang="ja-JP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ja-JP" i="1" dirty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ja-JP" b="0" i="1" dirty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altLang="ja-JP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ja-JP" altLang="en-US" b="0" i="1" smtClean="0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ja-JP" b="0" i="1" dirty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e>
                      </m:d>
                      <m:r>
                        <a:rPr lang="en-US" altLang="ja-JP" i="1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kumimoji="1" lang="en-US" altLang="ja-JP" dirty="0" smtClean="0"/>
              </a:p>
              <a:p>
                <a:pPr marL="0" indent="0">
                  <a:buNone/>
                </a:pPr>
                <a:r>
                  <a:rPr kumimoji="1" lang="en-US" altLang="ja-JP" dirty="0" smtClean="0"/>
                  <a:t> 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altLang="ja-JP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Σ</m:t>
                      </m:r>
                      <m:r>
                        <a:rPr lang="en-US" altLang="ja-JP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altLang="ja-JP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altLang="ja-JP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altLang="ja-JP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217" t="-3081" r="-406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2218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Content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Vector of </a:t>
            </a:r>
            <a:r>
              <a:rPr lang="en-US" altLang="ja-JP" dirty="0" err="1" smtClean="0"/>
              <a:t>i.i.d</a:t>
            </a:r>
            <a:r>
              <a:rPr lang="en-US" altLang="ja-JP" dirty="0" smtClean="0"/>
              <a:t>. Gaussians</a:t>
            </a:r>
            <a:endParaRPr kumimoji="1" lang="en-US" altLang="ja-JP" dirty="0" smtClean="0"/>
          </a:p>
          <a:p>
            <a:r>
              <a:rPr lang="en-US" altLang="ja-JP" dirty="0" smtClean="0"/>
              <a:t>Vector of Gaussians that are independent, but not identically distributed</a:t>
            </a:r>
          </a:p>
          <a:p>
            <a:r>
              <a:rPr lang="en-US" altLang="ja-JP" dirty="0" smtClean="0"/>
              <a:t>Some facts about linear algebra</a:t>
            </a:r>
          </a:p>
          <a:p>
            <a:r>
              <a:rPr lang="en-US" altLang="ja-JP" dirty="0" smtClean="0"/>
              <a:t>The </a:t>
            </a:r>
            <a:r>
              <a:rPr lang="en-US" altLang="ja-JP" dirty="0" err="1" smtClean="0"/>
              <a:t>Mahalanobis</a:t>
            </a:r>
            <a:r>
              <a:rPr lang="en-US" altLang="ja-JP" dirty="0" smtClean="0"/>
              <a:t> form of the multivariate Gaussian</a:t>
            </a:r>
          </a:p>
          <a:p>
            <a:r>
              <a:rPr kumimoji="1" lang="en-US" altLang="ja-JP" dirty="0" smtClean="0"/>
              <a:t>The </a:t>
            </a:r>
            <a:r>
              <a:rPr kumimoji="1" lang="en-US" altLang="ja-JP" dirty="0" err="1" smtClean="0"/>
              <a:t>Mahalanobis</a:t>
            </a:r>
            <a:r>
              <a:rPr kumimoji="1" lang="en-US" altLang="ja-JP" dirty="0" smtClean="0"/>
              <a:t> form for Gaussians that are not independent</a:t>
            </a:r>
          </a:p>
          <a:p>
            <a:r>
              <a:rPr lang="en-US" altLang="ja-JP" dirty="0" smtClean="0"/>
              <a:t>More facts about linear algebra</a:t>
            </a:r>
          </a:p>
          <a:p>
            <a:r>
              <a:rPr kumimoji="1" lang="en-US" altLang="ja-JP" dirty="0" smtClean="0"/>
              <a:t>More facts about ellipses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49713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Determinant and inverse of a 2x2 matrix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597026"/>
                <a:ext cx="10515600" cy="5032375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en-US" altLang="ja-JP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You should know the determinant and inverse of a 2x2 matrix.  If</a:t>
                </a:r>
              </a:p>
              <a:p>
                <a:pPr marL="0" indent="0">
                  <a:buNone/>
                </a:pPr>
                <a:endParaRPr lang="en-US" altLang="ja-JP" b="0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altLang="ja-JP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Σ</m:t>
                      </m:r>
                      <m:r>
                        <a:rPr lang="en-US" altLang="ja-JP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altLang="ja-JP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e>
                                <m:r>
                                  <a:rPr lang="en-US" altLang="ja-JP" b="0" i="1" smtClean="0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b="0" i="1" smtClean="0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e>
                              <m:e>
                                <m:r>
                                  <a:rPr lang="en-US" altLang="ja-JP" b="0" i="1" smtClean="0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altLang="ja-JP" dirty="0" smtClean="0"/>
              </a:p>
              <a:p>
                <a:pPr marL="0" indent="0">
                  <a:buNone/>
                </a:pPr>
                <a:endParaRPr lang="en-US" altLang="ja-JP" dirty="0"/>
              </a:p>
              <a:p>
                <a:pPr marL="0" indent="0">
                  <a:buNone/>
                </a:pPr>
                <a:r>
                  <a:rPr lang="en-US" altLang="ja-JP" dirty="0" smtClean="0"/>
                  <a:t>Then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altLang="ja-JP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l-GR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Σ</m:t>
                        </m:r>
                      </m:e>
                    </m:d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𝑎𝑑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𝑏𝑐</m:t>
                    </m:r>
                  </m:oMath>
                </a14:m>
                <a:r>
                  <a:rPr lang="en-US" altLang="ja-JP" dirty="0" smtClean="0"/>
                  <a:t> and </a:t>
                </a:r>
              </a:p>
              <a:p>
                <a:pPr marL="0" indent="0">
                  <a:buNone/>
                </a:pPr>
                <a:endParaRPr lang="en-US" altLang="ja-JP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l-GR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l-GR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Σ</m:t>
                          </m:r>
                        </m:e>
                        <m:sup>
                          <m:r>
                            <a:rPr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lang="en-US" altLang="ja-JP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ja-JP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d>
                            <m:dPr>
                              <m:begChr m:val="|"/>
                              <m:endChr m:val="|"/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l-GR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Σ</m:t>
                              </m:r>
                            </m:e>
                          </m:d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altLang="ja-JP" b="0" i="1" smtClean="0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</m:e>
                              <m:e>
                                <m:r>
                                  <a:rPr lang="en-US" altLang="ja-JP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altLang="ja-JP" b="0" i="1" smtClean="0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altLang="ja-JP" b="0" i="1" smtClean="0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e>
                              <m:e>
                                <m:r>
                                  <a:rPr lang="en-US" altLang="ja-JP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altLang="ja-JP" dirty="0" smtClean="0"/>
              </a:p>
              <a:p>
                <a:pPr marL="0" indent="0">
                  <a:buNone/>
                </a:pPr>
                <a:endParaRPr lang="en-US" altLang="ja-JP" dirty="0"/>
              </a:p>
              <a:p>
                <a:pPr marL="0" indent="0">
                  <a:buNone/>
                </a:pPr>
                <a:r>
                  <a:rPr lang="en-US" altLang="ja-JP" dirty="0" smtClean="0"/>
                  <a:t>You should be able to verify the inverse, for yourself, by multiplying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l-GR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ΣΣ</m:t>
                        </m:r>
                      </m:e>
                      <m:sup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US" altLang="ja-JP" dirty="0" smtClean="0"/>
                  <a:t> and discovering that the result is the identity matrix.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597026"/>
                <a:ext cx="10515600" cy="5032375"/>
              </a:xfrm>
              <a:blipFill rotWithShape="0">
                <a:blip r:embed="rId2"/>
                <a:stretch>
                  <a:fillRect l="-1043" t="-2663" r="-162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31803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Example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altLang="ja-JP" dirty="0" smtClean="0">
                    <a:latin typeface="Cambria Math" panose="02040503050406030204" pitchFamily="18" charset="0"/>
                  </a:rPr>
                  <a:t>Therefore the contour lines of this Gaussian are ellipses centered at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altLang="ja-JP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ja-JP" altLang="en-US" b="0" i="1" smtClean="0">
                            <a:latin typeface="Cambria Math" panose="02040503050406030204" pitchFamily="18" charset="0"/>
                          </a:rPr>
                          <m:t>𝜇</m:t>
                        </m:r>
                      </m:e>
                    </m:acc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altLang="ja-JP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altLang="ja-JP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altLang="ja-JP" dirty="0" smtClean="0"/>
                  <a:t>.</a:t>
                </a:r>
              </a:p>
              <a:p>
                <a:pPr marL="0" indent="0">
                  <a:buNone/>
                </a:pPr>
                <a:endParaRPr lang="en-US" altLang="ja-JP" dirty="0" smtClean="0"/>
              </a:p>
              <a:p>
                <a:pPr marL="0" indent="0">
                  <a:buNone/>
                </a:pPr>
                <a:r>
                  <a:rPr lang="en-US" altLang="ja-JP" dirty="0" smtClean="0"/>
                  <a:t>The contour lines are ellipses that satisfy this equation.  Each different value of </a:t>
                </a:r>
                <a14:m>
                  <m:oMath xmlns:m="http://schemas.openxmlformats.org/officeDocument/2006/math">
                    <m:r>
                      <a:rPr lang="en-US" altLang="ja-JP" i="1" dirty="0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altLang="ja-JP" dirty="0" smtClean="0"/>
                  <a:t> gives a different ellipse:</a:t>
                </a:r>
              </a:p>
              <a:p>
                <a:pPr marL="0" indent="0">
                  <a:buNone/>
                </a:pPr>
                <a:endParaRPr lang="en-US" altLang="ja-JP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altLang="ja-JP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f>
                            <m:f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num>
                            <m:den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  <m:d>
                            <m:d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e>
                        <m:sup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ja-JP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f>
                            <m:f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  <m:d>
                            <m:d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ja-JP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d>
                        <m:dPr>
                          <m:ctrlP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d>
                        <m:dPr>
                          <m:ctrlP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e>
                      </m:d>
                    </m:oMath>
                  </m:oMathPara>
                </a14:m>
                <a:endParaRPr lang="en-US" altLang="ja-JP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217" t="-238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63094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Example</a:t>
            </a:r>
            <a:endParaRPr kumimoji="1" lang="ja-JP" alt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0238" y="1387629"/>
            <a:ext cx="7440029" cy="5289395"/>
          </a:xfrm>
        </p:spPr>
      </p:pic>
    </p:spTree>
    <p:extLst>
      <p:ext uri="{BB962C8B-B14F-4D97-AF65-F5344CB8AC3E}">
        <p14:creationId xmlns:p14="http://schemas.microsoft.com/office/powerpoint/2010/main" val="2498734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Vector of I.I.D. Gaussian Variables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pPr marL="0" indent="0">
                  <a:buNone/>
                </a:pPr>
                <a:r>
                  <a:rPr kumimoji="1" lang="en-US" altLang="ja-JP" dirty="0" smtClean="0"/>
                  <a:t>Suppose we have a frame containing N samples from a Gaussian white noise process,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ja-JP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ja-JP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kumimoji="1" lang="en-US" altLang="ja-JP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kumimoji="1" lang="en-US" altLang="ja-JP" i="1" dirty="0" smtClean="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altLang="ja-JP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ja-JP" b="0" i="1" dirty="0" smtClean="0">
                            <a:latin typeface="Cambria Math" panose="02040503050406030204" pitchFamily="18" charset="0"/>
                          </a:rPr>
                          <m:t>𝑁</m:t>
                        </m:r>
                      </m:sub>
                    </m:sSub>
                    <m:r>
                      <a:rPr kumimoji="1" lang="en-US" altLang="ja-JP" i="1" dirty="0" smtClean="0">
                        <a:latin typeface="Cambria Math" panose="02040503050406030204" pitchFamily="18" charset="0"/>
                      </a:rPr>
                      <m:t>.  </m:t>
                    </m:r>
                  </m:oMath>
                </a14:m>
                <a:r>
                  <a:rPr kumimoji="1" lang="en-US" altLang="ja-JP" dirty="0" smtClean="0"/>
                  <a:t>Let’s stack them up to make a vector:</a:t>
                </a:r>
              </a:p>
              <a:p>
                <a:pPr marL="0" indent="0">
                  <a:buNone/>
                </a:pPr>
                <a:endParaRPr lang="en-US" altLang="ja-JP" dirty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kumimoji="1" lang="ja-JP" altLang="en-US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r>
                        <a:rPr kumimoji="1" lang="en-US" altLang="ja-JP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kumimoji="1"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altLang="ja-JP" i="1" dirty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ja-JP" i="1" dirty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altLang="ja-JP" i="1" dirty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kumimoji="1" lang="en-US" altLang="ja-JP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∶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altLang="ja-JP" i="1" dirty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ja-JP" i="1" dirty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altLang="ja-JP" b="0" i="1" dirty="0" smtClean="0">
                                        <a:latin typeface="Cambria Math" panose="02040503050406030204" pitchFamily="18" charset="0"/>
                                      </a:rPr>
                                      <m:t>𝑁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kumimoji="1" lang="en-US" altLang="ja-JP" dirty="0" smtClean="0"/>
              </a:p>
              <a:p>
                <a:pPr marL="0" indent="0" algn="ctr">
                  <a:buNone/>
                </a:pPr>
                <a:r>
                  <a:rPr lang="en-US" altLang="ja-JP" dirty="0" smtClean="0"/>
                  <a:t>This whole frame is random.  In fact, we could say that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ja-JP" alt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kumimoji="1" lang="ja-JP" altLang="en-US" dirty="0" smtClean="0"/>
                  <a:t> </a:t>
                </a:r>
                <a:r>
                  <a:rPr kumimoji="1" lang="en-US" altLang="ja-JP" dirty="0" smtClean="0"/>
                  <a:t>is a sample value for a Gaussian random vector called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ja-JP" alt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acc>
                    <m:r>
                      <a:rPr lang="en-US" altLang="ja-JP" b="0" i="0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kumimoji="1" lang="ja-JP" altLang="en-US" dirty="0" smtClean="0"/>
                  <a:t> </a:t>
                </a:r>
                <a:r>
                  <a:rPr kumimoji="1" lang="en-US" altLang="ja-JP" dirty="0" smtClean="0"/>
                  <a:t>whose elements are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b="0" i="1" dirty="0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altLang="ja-JP" i="1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ja-JP" i="1" dirty="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altLang="ja-JP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b="0" i="1" dirty="0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altLang="ja-JP" b="0" i="1" dirty="0" smtClean="0">
                            <a:latin typeface="Cambria Math" panose="02040503050406030204" pitchFamily="18" charset="0"/>
                          </a:rPr>
                          <m:t>𝑁</m:t>
                        </m:r>
                      </m:sub>
                    </m:sSub>
                  </m:oMath>
                </a14:m>
                <a:r>
                  <a:rPr kumimoji="1" lang="en-US" altLang="ja-JP" dirty="0" smtClean="0"/>
                  <a:t>: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ja-JP" altLang="en-US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acc>
                      <m:r>
                        <a:rPr lang="en-US" altLang="ja-JP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altLang="ja-JP" i="1" dirty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ja-JP" b="0" i="1" dirty="0" smtClean="0">
                                        <a:latin typeface="Cambria Math" panose="02040503050406030204" pitchFamily="18" charset="0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US" altLang="ja-JP" i="1" dirty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∶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altLang="ja-JP" i="1" dirty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ja-JP" b="0" i="1" dirty="0" smtClean="0">
                                        <a:latin typeface="Cambria Math" panose="02040503050406030204" pitchFamily="18" charset="0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US" altLang="ja-JP" b="0" i="1" dirty="0" smtClean="0">
                                        <a:latin typeface="Cambria Math" panose="02040503050406030204" pitchFamily="18" charset="0"/>
                                      </a:rPr>
                                      <m:t>𝑁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altLang="ja-JP" dirty="0"/>
              </a:p>
              <a:p>
                <a:pPr marL="0" indent="0" algn="ctr">
                  <a:buNone/>
                </a:pPr>
                <a:endParaRPr kumimoji="1" lang="ja-JP" alt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043" t="-2101" r="-522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10473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Vector of I.I.D. Gaussian Variables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kumimoji="1" lang="en-US" altLang="ja-JP" dirty="0" smtClean="0"/>
                  <a:t>Suppose that the N samples are </a:t>
                </a:r>
                <a:r>
                  <a:rPr kumimoji="1" lang="en-US" altLang="ja-JP" dirty="0" err="1" smtClean="0"/>
                  <a:t>i.i.d</a:t>
                </a:r>
                <a:r>
                  <a:rPr kumimoji="1" lang="en-US" altLang="ja-JP" dirty="0" smtClean="0"/>
                  <a:t>., each one has the same mean, </a:t>
                </a:r>
                <a14:m>
                  <m:oMath xmlns:m="http://schemas.openxmlformats.org/officeDocument/2006/math">
                    <m:r>
                      <a:rPr lang="ja-JP" altLang="en-US" b="0" i="1" smtClean="0">
                        <a:latin typeface="Cambria Math" panose="02040503050406030204" pitchFamily="18" charset="0"/>
                      </a:rPr>
                      <m:t>𝜇</m:t>
                    </m:r>
                  </m:oMath>
                </a14:m>
                <a:r>
                  <a:rPr kumimoji="1" lang="en-US" altLang="ja-JP" dirty="0" smtClean="0"/>
                  <a:t>, and the same variance,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ja-JP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ja-JP" altLang="en-US" b="0" i="1" smtClean="0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kumimoji="1" lang="en-US" altLang="ja-JP" dirty="0" smtClean="0"/>
                  <a:t>.  Then the pdf of this random vector is</a:t>
                </a:r>
              </a:p>
              <a:p>
                <a:pPr marL="0" indent="0">
                  <a:buNone/>
                </a:pPr>
                <a:endParaRPr kumimoji="1" lang="en-US" altLang="ja-JP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ja-JP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acc>
                            <m:accPr>
                              <m:chr m:val="⃗"/>
                              <m:ctrlPr>
                                <a:rPr lang="en-US" altLang="ja-JP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</m:acc>
                        </m:sub>
                      </m:sSub>
                      <m:d>
                        <m:dPr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n-US" altLang="ja-JP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</m:e>
                      </m:d>
                      <m:r>
                        <a:rPr lang="en-US" altLang="ja-JP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ja-JP" altLang="en-US" i="1" smtClean="0">
                          <a:latin typeface="Cambria Math" panose="02040503050406030204" pitchFamily="18" charset="0"/>
                        </a:rPr>
                        <m:t>𝒩</m:t>
                      </m:r>
                      <m:d>
                        <m:dPr>
                          <m:ctrlPr>
                            <a:rPr lang="en-US" altLang="ja-JP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n-US" altLang="ja-JP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;</m:t>
                          </m:r>
                          <m:acc>
                            <m:accPr>
                              <m:chr m:val="⃗"/>
                              <m:ctrlPr>
                                <a:rPr lang="en-US" altLang="ja-JP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ja-JP" altLang="en-US" b="0" i="1" smtClean="0"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e>
                          </m:acc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p>
                            <m:sSup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ja-JP" altLang="en-US" b="0" i="1" smtClean="0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p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</m:d>
                      <m:r>
                        <a:rPr lang="en-US" altLang="ja-JP" b="0" i="1" smtClean="0">
                          <a:latin typeface="Cambria Math" panose="02040503050406030204" pitchFamily="18" charset="0"/>
                        </a:rPr>
                        <m:t>= </m:t>
                      </m:r>
                      <m:nary>
                        <m:naryPr>
                          <m:chr m:val="∏"/>
                          <m:ctrlP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sup>
                        <m:e>
                          <m:f>
                            <m:f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ja-JP" altLang="en-US" b="0" i="1" smtClean="0"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  <m:sSup>
                                    <m:sSupPr>
                                      <m:ctrlP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ja-JP" altLang="en-US" b="0" i="1" smtClean="0">
                                          <a:latin typeface="Cambria Math" panose="02040503050406030204" pitchFamily="18" charset="0"/>
                                        </a:rPr>
                                        <m:t>𝜎</m:t>
                                      </m:r>
                                    </m:e>
                                    <m:sup>
                                      <m: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rad>
                            </m:den>
                          </m:f>
                          <m:sSup>
                            <m:sSup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en-US" altLang="ja-JP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sSub>
                                            <m:sSubPr>
                                              <m:ctrlPr>
                                                <a:rPr lang="en-US" altLang="ja-JP" i="1" dirty="0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altLang="ja-JP" i="1" dirty="0"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altLang="ja-JP" b="0" i="1" dirty="0" smtClean="0">
                                                  <a:latin typeface="Cambria Math" panose="02040503050406030204" pitchFamily="18" charset="0"/>
                                                </a:rPr>
                                                <m:t>𝑛</m:t>
                                              </m:r>
                                            </m:sub>
                                          </m:sSub>
                                          <m:r>
                                            <a:rPr lang="en-US" altLang="ja-JP" b="0" i="1" smtClean="0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r>
                                            <a:rPr lang="ja-JP" alt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𝜇</m:t>
                                          </m:r>
                                        </m:num>
                                        <m:den>
                                          <m:r>
                                            <a:rPr lang="ja-JP" alt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𝜎</m:t>
                                          </m:r>
                                        </m:den>
                                      </m:f>
                                    </m:e>
                                  </m:d>
                                </m:e>
                                <m:sup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sup>
                          </m:sSup>
                        </m:e>
                      </m:nary>
                    </m:oMath>
                  </m:oMathPara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217" t="-224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57059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Vector of I.I.D. Gaussian Variables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7115" y="1690688"/>
            <a:ext cx="437482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en-US" altLang="ja-JP" dirty="0" smtClean="0"/>
              <a:t>For example, here’s an example from Wikipedia with mean of 50 and standard deviation of abou</a:t>
            </a:r>
            <a:r>
              <a:rPr lang="en-US" altLang="ja-JP" dirty="0" smtClean="0"/>
              <a:t>t 12.</a:t>
            </a:r>
          </a:p>
          <a:p>
            <a:pPr marL="0" indent="0">
              <a:buNone/>
            </a:pPr>
            <a:endParaRPr kumimoji="1" lang="en-US" altLang="ja-JP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53" y="1690688"/>
            <a:ext cx="7431464" cy="464466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006394" y="6042581"/>
            <a:ext cx="79507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Attribution: </a:t>
            </a:r>
            <a:r>
              <a:rPr kumimoji="1" lang="en-US" altLang="ja-JP" dirty="0" err="1" smtClean="0"/>
              <a:t>Piotrg</a:t>
            </a:r>
            <a:r>
              <a:rPr lang="en-US" altLang="ja-JP" dirty="0" smtClean="0"/>
              <a:t>, https://commons.wikimedia.org/wiki/File:Multivariate_Gaussian.png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21745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Independent Gaussians that aren’t identically distributed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kumimoji="1" lang="en-US" altLang="ja-JP" dirty="0" smtClean="0"/>
                  <a:t>Suppose that the N samples are independent Gaussians that aren’t identically distributed, i.e.,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b="0" i="1" dirty="0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altLang="ja-JP" b="0" i="1" dirty="0" smtClean="0"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</m:oMath>
                </a14:m>
                <a:r>
                  <a:rPr kumimoji="1" lang="en-US" altLang="ja-JP" dirty="0" smtClean="0"/>
                  <a:t> has mean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ja-JP" altLang="en-US" b="0" i="1" smtClean="0">
                            <a:latin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altLang="ja-JP" b="0" i="1" dirty="0" smtClean="0"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</m:oMath>
                </a14:m>
                <a:r>
                  <a:rPr kumimoji="1" lang="en-US" altLang="ja-JP" dirty="0" smtClean="0"/>
                  <a:t> and variance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ja-JP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altLang="ja-JP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ja-JP" altLang="en-US" b="0" i="1" smtClean="0">
                                <a:latin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en-US" altLang="ja-JP" b="0" i="1" dirty="0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sub>
                        </m:sSub>
                      </m:e>
                      <m:sup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kumimoji="1" lang="en-US" altLang="ja-JP" dirty="0" smtClean="0"/>
                  <a:t>.  The pdf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b="0" i="1" dirty="0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altLang="ja-JP" b="0" i="1" dirty="0" smtClean="0"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</m:oMath>
                </a14:m>
                <a:r>
                  <a:rPr kumimoji="1" lang="en-US" altLang="ja-JP" dirty="0" smtClean="0"/>
                  <a:t> is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ja-JP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sSub>
                            <m:sSubPr>
                              <m:ctrlPr>
                                <a:rPr lang="en-US" altLang="ja-JP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b="0" i="1" dirty="0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n-US" altLang="ja-JP" b="0" i="1" dirty="0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sub>
                          </m:sSub>
                        </m:sub>
                      </m:sSub>
                      <m:d>
                        <m:dPr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ja-JP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b="0" i="1" dirty="0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ja-JP" b="0" i="1" dirty="0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sub>
                          </m:sSub>
                        </m:e>
                      </m:d>
                      <m:r>
                        <a:rPr lang="en-US" altLang="ja-JP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ja-JP" altLang="en-US" i="1" smtClean="0">
                          <a:latin typeface="Cambria Math" panose="02040503050406030204" pitchFamily="18" charset="0"/>
                        </a:rPr>
                        <m:t>𝒩</m:t>
                      </m:r>
                      <m:d>
                        <m:dPr>
                          <m:ctrlPr>
                            <a:rPr lang="en-US" altLang="ja-JP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ja-JP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b="0" i="1" dirty="0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ja-JP" b="0" i="1" dirty="0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sub>
                          </m:sSub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;</m:t>
                          </m:r>
                          <m:sSub>
                            <m:sSubPr>
                              <m:ctrlPr>
                                <a:rPr lang="en-US" altLang="ja-JP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ja-JP" altLang="en-US" b="0" i="1" smtClean="0"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e>
                            <m:sub>
                              <m:r>
                                <a:rPr lang="en-US" altLang="ja-JP" b="0" i="1" dirty="0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sub>
                          </m:sSub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p>
                            <m:sSup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US" altLang="ja-JP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ja-JP" altLang="en-US" b="0" i="1" smtClean="0">
                                      <a:latin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  <m:sub>
                                  <m:r>
                                    <a:rPr lang="en-US" altLang="ja-JP" b="0" i="1" dirty="0" smtClean="0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</m:sub>
                              </m:sSub>
                            </m:e>
                            <m:sup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altLang="ja-JP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ja-JP" altLang="en-US" b="0" i="1" smtClean="0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  <m:sSup>
                                <m:sSupPr>
                                  <m:ctrlP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sSub>
                                    <m:sSubPr>
                                      <m:ctrlPr>
                                        <a:rPr lang="en-US" altLang="ja-JP" i="1" dirty="0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ja-JP" altLang="en-US" b="0" i="1" smtClean="0">
                                          <a:latin typeface="Cambria Math" panose="02040503050406030204" pitchFamily="18" charset="0"/>
                                        </a:rPr>
                                        <m:t>𝜎</m:t>
                                      </m:r>
                                    </m:e>
                                    <m:sub>
                                      <m:r>
                                        <a:rPr lang="en-US" altLang="ja-JP" b="0" i="1" dirty="0" smtClean="0">
                                          <a:latin typeface="Cambria Math" panose="02040503050406030204" pitchFamily="18" charset="0"/>
                                        </a:rPr>
                                        <m:t>𝑑</m:t>
                                      </m:r>
                                    </m:sub>
                                  </m:sSub>
                                </m:e>
                                <m:sup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  <m:sSup>
                        <m:sSupPr>
                          <m:ctrlP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sSup>
                            <m:sSup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en-US" altLang="ja-JP" i="1" dirty="0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ja-JP" i="1" dirty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altLang="ja-JP" b="0" i="1" dirty="0" smtClean="0">
                                              <a:latin typeface="Cambria Math" panose="02040503050406030204" pitchFamily="18" charset="0"/>
                                            </a:rPr>
                                            <m:t>𝑑</m:t>
                                          </m:r>
                                        </m:sub>
                                      </m:sSub>
                                      <m: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sSub>
                                        <m:sSubPr>
                                          <m:ctrlPr>
                                            <a:rPr lang="en-US" altLang="ja-JP" i="1" dirty="0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ja-JP" alt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𝜇</m:t>
                                          </m:r>
                                        </m:e>
                                        <m:sub>
                                          <m:r>
                                            <a:rPr lang="en-US" altLang="ja-JP" b="0" i="1" dirty="0" smtClean="0">
                                              <a:latin typeface="Cambria Math" panose="02040503050406030204" pitchFamily="18" charset="0"/>
                                            </a:rPr>
                                            <m:t>𝑑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en-US" altLang="ja-JP" i="1" dirty="0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ja-JP" alt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𝜎</m:t>
                                          </m:r>
                                        </m:e>
                                        <m:sub>
                                          <m:r>
                                            <a:rPr lang="en-US" altLang="ja-JP" b="0" i="1" dirty="0" smtClean="0">
                                              <a:latin typeface="Cambria Math" panose="02040503050406030204" pitchFamily="18" charset="0"/>
                                            </a:rPr>
                                            <m:t>𝑑</m:t>
                                          </m:r>
                                        </m:sub>
                                      </m:sSub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sup>
                      </m:sSup>
                    </m:oMath>
                  </m:oMathPara>
                </a14:m>
                <a:endParaRPr lang="ja-JP" altLang="en-US" dirty="0"/>
              </a:p>
              <a:p>
                <a:pPr marL="0" indent="0">
                  <a:buNone/>
                </a:pPr>
                <a:r>
                  <a:rPr lang="en-US" altLang="ja-JP" dirty="0" smtClean="0"/>
                  <a:t>T</a:t>
                </a:r>
                <a:r>
                  <a:rPr kumimoji="1" lang="en-US" altLang="ja-JP" dirty="0" smtClean="0"/>
                  <a:t>he pdf of this random vector is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ja-JP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acc>
                            <m:accPr>
                              <m:chr m:val="⃗"/>
                              <m:ctrlPr>
                                <a:rPr lang="en-US" altLang="ja-JP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</m:acc>
                        </m:sub>
                      </m:sSub>
                      <m:d>
                        <m:dPr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n-US" altLang="ja-JP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</m:e>
                      </m:d>
                      <m:r>
                        <a:rPr lang="en-US" altLang="ja-JP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ja-JP" altLang="en-US" i="1" smtClean="0">
                          <a:latin typeface="Cambria Math" panose="02040503050406030204" pitchFamily="18" charset="0"/>
                        </a:rPr>
                        <m:t>𝒩</m:t>
                      </m:r>
                      <m:d>
                        <m:dPr>
                          <m:ctrlPr>
                            <a:rPr lang="en-US" altLang="ja-JP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n-US" altLang="ja-JP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;</m:t>
                          </m:r>
                          <m:acc>
                            <m:accPr>
                              <m:chr m:val="⃗"/>
                              <m:ctrlPr>
                                <a:rPr lang="en-US" altLang="ja-JP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ja-JP" altLang="en-US" b="0" i="1" smtClean="0"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e>
                          </m:acc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m:rPr>
                              <m:sty m:val="p"/>
                            </m:rPr>
                            <a:rPr lang="el-GR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Σ</m:t>
                          </m:r>
                        </m:e>
                      </m:d>
                      <m:r>
                        <a:rPr lang="en-US" altLang="ja-JP" b="0" i="1" smtClean="0">
                          <a:latin typeface="Cambria Math" panose="02040503050406030204" pitchFamily="18" charset="0"/>
                        </a:rPr>
                        <m:t>= </m:t>
                      </m:r>
                      <m:nary>
                        <m:naryPr>
                          <m:chr m:val="∏"/>
                          <m:ctrlP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sup>
                        <m:e>
                          <m:f>
                            <m:f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ja-JP" altLang="en-US" b="0" i="1" smtClean="0"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  <m:sSup>
                                    <m:sSupPr>
                                      <m:ctrlP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sSub>
                                        <m:sSubPr>
                                          <m:ctrlPr>
                                            <a:rPr lang="en-US" altLang="ja-JP" i="1" dirty="0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ja-JP" alt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𝜎</m:t>
                                          </m:r>
                                        </m:e>
                                        <m:sub>
                                          <m:r>
                                            <a:rPr lang="en-US" altLang="ja-JP" b="0" i="1" dirty="0" smtClean="0">
                                              <a:latin typeface="Cambria Math" panose="02040503050406030204" pitchFamily="18" charset="0"/>
                                            </a:rPr>
                                            <m:t>𝑑</m:t>
                                          </m:r>
                                        </m:sub>
                                      </m:sSub>
                                    </m:e>
                                    <m:sup>
                                      <m: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rad>
                            </m:den>
                          </m:f>
                          <m:sSup>
                            <m:sSup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en-US" altLang="ja-JP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sSub>
                                            <m:sSubPr>
                                              <m:ctrlPr>
                                                <a:rPr lang="en-US" altLang="ja-JP" i="1" dirty="0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altLang="ja-JP" i="1" dirty="0"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altLang="ja-JP" b="0" i="1" dirty="0" smtClean="0">
                                                  <a:latin typeface="Cambria Math" panose="02040503050406030204" pitchFamily="18" charset="0"/>
                                                </a:rPr>
                                                <m:t>𝑑</m:t>
                                              </m:r>
                                            </m:sub>
                                          </m:sSub>
                                          <m:r>
                                            <a:rPr lang="en-US" altLang="ja-JP" b="0" i="1" smtClean="0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altLang="ja-JP" i="1" dirty="0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ja-JP" alt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𝜇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altLang="ja-JP" b="0" i="1" dirty="0" smtClean="0">
                                                  <a:latin typeface="Cambria Math" panose="02040503050406030204" pitchFamily="18" charset="0"/>
                                                </a:rPr>
                                                <m:t>𝑑</m:t>
                                              </m:r>
                                            </m:sub>
                                          </m:sSub>
                                        </m:num>
                                        <m:den>
                                          <m:sSub>
                                            <m:sSubPr>
                                              <m:ctrlPr>
                                                <a:rPr lang="en-US" altLang="ja-JP" i="1" dirty="0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ja-JP" alt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𝜎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altLang="ja-JP" b="0" i="1" dirty="0" smtClean="0">
                                                  <a:latin typeface="Cambria Math" panose="02040503050406030204" pitchFamily="18" charset="0"/>
                                                </a:rPr>
                                                <m:t>𝑑</m:t>
                                              </m:r>
                                            </m:sub>
                                          </m:sSub>
                                        </m:den>
                                      </m:f>
                                    </m:e>
                                  </m:d>
                                </m:e>
                                <m:sup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sup>
                          </m:sSup>
                        </m:e>
                      </m:nary>
                    </m:oMath>
                  </m:oMathPara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217" t="-2241" r="-116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46040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Independent Gaussians that aren’t identically distributed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kumimoji="1" lang="en-US" altLang="ja-JP" dirty="0" smtClean="0"/>
                  <a:t>Another useful form is:</a:t>
                </a:r>
              </a:p>
              <a:p>
                <a:pPr marL="0" indent="0">
                  <a:buNone/>
                </a:pPr>
                <a:endParaRPr kumimoji="1" lang="en-US" altLang="ja-JP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∏"/>
                          <m:ctrlP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sup>
                        <m:e>
                          <m:f>
                            <m:f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ja-JP" altLang="en-US" b="0" i="1" smtClean="0"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  <m:sSup>
                                    <m:sSupPr>
                                      <m:ctrlP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sSub>
                                        <m:sSubPr>
                                          <m:ctrlPr>
                                            <a:rPr lang="en-US" altLang="ja-JP" i="1" dirty="0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ja-JP" alt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𝜎</m:t>
                                          </m:r>
                                        </m:e>
                                        <m:sub>
                                          <m:r>
                                            <a:rPr lang="en-US" altLang="ja-JP" b="0" i="1" dirty="0" smtClean="0">
                                              <a:latin typeface="Cambria Math" panose="02040503050406030204" pitchFamily="18" charset="0"/>
                                            </a:rPr>
                                            <m:t>𝑑</m:t>
                                          </m:r>
                                        </m:sub>
                                      </m:sSub>
                                    </m:e>
                                    <m:sup>
                                      <m: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rad>
                            </m:den>
                          </m:f>
                          <m:sSup>
                            <m:sSup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en-US" altLang="ja-JP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sSub>
                                            <m:sSubPr>
                                              <m:ctrlPr>
                                                <a:rPr lang="en-US" altLang="ja-JP" i="1" dirty="0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altLang="ja-JP" i="1" dirty="0"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altLang="ja-JP" b="0" i="1" dirty="0" smtClean="0">
                                                  <a:latin typeface="Cambria Math" panose="02040503050406030204" pitchFamily="18" charset="0"/>
                                                </a:rPr>
                                                <m:t>𝑑</m:t>
                                              </m:r>
                                            </m:sub>
                                          </m:sSub>
                                          <m:r>
                                            <a:rPr lang="en-US" altLang="ja-JP" b="0" i="1" smtClean="0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altLang="ja-JP" i="1" dirty="0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ja-JP" alt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𝜇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altLang="ja-JP" b="0" i="1" dirty="0" smtClean="0">
                                                  <a:latin typeface="Cambria Math" panose="02040503050406030204" pitchFamily="18" charset="0"/>
                                                </a:rPr>
                                                <m:t>𝑑</m:t>
                                              </m:r>
                                            </m:sub>
                                          </m:sSub>
                                        </m:num>
                                        <m:den>
                                          <m:sSub>
                                            <m:sSubPr>
                                              <m:ctrlPr>
                                                <a:rPr lang="en-US" altLang="ja-JP" i="1" dirty="0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ja-JP" alt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𝜎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altLang="ja-JP" b="0" i="1" dirty="0" smtClean="0">
                                                  <a:latin typeface="Cambria Math" panose="02040503050406030204" pitchFamily="18" charset="0"/>
                                                </a:rPr>
                                                <m:t>𝑑</m:t>
                                              </m:r>
                                            </m:sub>
                                          </m:sSub>
                                        </m:den>
                                      </m:f>
                                    </m:e>
                                  </m:d>
                                </m:e>
                                <m:sup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sup>
                          </m:sSup>
                        </m:e>
                      </m:nary>
                      <m:r>
                        <a:rPr lang="en-US" altLang="ja-JP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ja-JP" altLang="en-US" b="0" i="1" smtClean="0"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/2</m:t>
                              </m:r>
                            </m:sup>
                          </m:sSup>
                          <m:nary>
                            <m:naryPr>
                              <m:chr m:val="∏"/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altLang="ja-JP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ja-JP" altLang="en-US" b="0" i="1" smtClean="0">
                                      <a:latin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  <m:sub>
                                  <m:r>
                                    <a:rPr lang="en-US" altLang="ja-JP" b="0" i="1" dirty="0" smtClean="0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</m:sub>
                              </m:sSub>
                            </m:e>
                          </m:nary>
                        </m:den>
                      </m:f>
                      <m:sSup>
                        <m:sSupPr>
                          <m:ctrlP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sSup>
                            <m:sSup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nary>
                                <m:naryPr>
                                  <m:chr m:val="∑"/>
                                  <m:ctrlP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</m:sup>
                                <m:e>
                                  <m:d>
                                    <m:dPr>
                                      <m:ctrlP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en-US" altLang="ja-JP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sSub>
                                            <m:sSubPr>
                                              <m:ctrlPr>
                                                <a:rPr lang="en-US" altLang="ja-JP" i="1" dirty="0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altLang="ja-JP" i="1" dirty="0"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altLang="ja-JP" b="0" i="1" dirty="0" smtClean="0">
                                                  <a:latin typeface="Cambria Math" panose="02040503050406030204" pitchFamily="18" charset="0"/>
                                                </a:rPr>
                                                <m:t>𝑑</m:t>
                                              </m:r>
                                            </m:sub>
                                          </m:sSub>
                                          <m:r>
                                            <a:rPr lang="en-US" altLang="ja-JP" b="0" i="1" smtClean="0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altLang="ja-JP" i="1" dirty="0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ja-JP" alt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𝜇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altLang="ja-JP" b="0" i="1" dirty="0" smtClean="0">
                                                  <a:latin typeface="Cambria Math" panose="02040503050406030204" pitchFamily="18" charset="0"/>
                                                </a:rPr>
                                                <m:t>𝑑</m:t>
                                              </m:r>
                                            </m:sub>
                                          </m:sSub>
                                        </m:num>
                                        <m:den>
                                          <m:sSub>
                                            <m:sSubPr>
                                              <m:ctrlPr>
                                                <a:rPr lang="en-US" altLang="ja-JP" i="1" dirty="0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ja-JP" alt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𝜎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altLang="ja-JP" b="0" i="1" dirty="0" smtClean="0">
                                                  <a:latin typeface="Cambria Math" panose="02040503050406030204" pitchFamily="18" charset="0"/>
                                                </a:rPr>
                                                <m:t>𝑑</m:t>
                                              </m:r>
                                            </m:sub>
                                          </m:sSub>
                                        </m:den>
                                      </m:f>
                                    </m:e>
                                  </m:d>
                                </m:e>
                              </m:nary>
                            </m:e>
                            <m:sup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sup>
                      </m:sSup>
                    </m:oMath>
                  </m:oMathPara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217" t="-224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71548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Example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kumimoji="1" lang="en-US" altLang="ja-JP" dirty="0" smtClean="0"/>
                  <a:t>Suppose that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ja-JP" altLang="en-US" b="0" i="1" smtClean="0">
                            <a:latin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altLang="ja-JP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ja-JP" b="0" i="1" dirty="0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kumimoji="1" lang="en-US" altLang="ja-JP" dirty="0" smtClean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ja-JP" altLang="en-US" b="0" i="1" smtClean="0">
                            <a:latin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altLang="ja-JP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ja-JP" b="0" i="1" dirty="0" smtClean="0">
                        <a:latin typeface="Cambria Math" panose="02040503050406030204" pitchFamily="18" charset="0"/>
                      </a:rPr>
                      <m:t>=−1</m:t>
                    </m:r>
                  </m:oMath>
                </a14:m>
                <a:r>
                  <a:rPr kumimoji="1" lang="en-US" altLang="ja-JP" dirty="0" smtClean="0"/>
                  <a:t>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ja-JP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altLang="ja-JP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ja-JP" altLang="en-US" b="0" i="1" smtClean="0">
                                <a:latin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en-US" altLang="ja-JP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  <m:sup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kumimoji="1" lang="en-US" altLang="ja-JP" dirty="0" smtClean="0"/>
                  <a:t>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ja-JP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altLang="ja-JP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ja-JP" altLang="en-US" b="0" i="1" smtClean="0">
                                <a:latin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en-US" altLang="ja-JP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  <m:sup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=4</m:t>
                    </m:r>
                  </m:oMath>
                </a14:m>
                <a:r>
                  <a:rPr kumimoji="1" lang="en-US" altLang="ja-JP" dirty="0" smtClean="0"/>
                  <a:t>.  Then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ja-JP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acc>
                            <m:accPr>
                              <m:chr m:val="⃗"/>
                              <m:ctrlPr>
                                <a:rPr lang="en-US" altLang="ja-JP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</m:acc>
                        </m:sub>
                      </m:sSub>
                      <m:d>
                        <m:dPr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n-US" altLang="ja-JP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</m:e>
                      </m:d>
                      <m:r>
                        <a:rPr lang="en-US" altLang="ja-JP" b="0" i="1" smtClean="0">
                          <a:latin typeface="Cambria Math" panose="02040503050406030204" pitchFamily="18" charset="0"/>
                        </a:rPr>
                        <m:t>= </m:t>
                      </m:r>
                      <m:nary>
                        <m:naryPr>
                          <m:chr m:val="∏"/>
                          <m:ctrlP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  <m:e>
                          <m:f>
                            <m:f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ja-JP" altLang="en-US" b="0" i="1" smtClean="0"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  <m:sSup>
                                    <m:sSupPr>
                                      <m:ctrlP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sSub>
                                        <m:sSubPr>
                                          <m:ctrlPr>
                                            <a:rPr lang="en-US" altLang="ja-JP" i="1" dirty="0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ja-JP" alt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𝜎</m:t>
                                          </m:r>
                                        </m:e>
                                        <m:sub>
                                          <m:r>
                                            <a:rPr lang="en-US" altLang="ja-JP" b="0" i="1" dirty="0" smtClean="0">
                                              <a:latin typeface="Cambria Math" panose="02040503050406030204" pitchFamily="18" charset="0"/>
                                            </a:rPr>
                                            <m:t>𝑑</m:t>
                                          </m:r>
                                        </m:sub>
                                      </m:sSub>
                                    </m:e>
                                    <m:sup>
                                      <m: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rad>
                            </m:den>
                          </m:f>
                          <m:sSup>
                            <m:sSup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en-US" altLang="ja-JP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sSub>
                                            <m:sSubPr>
                                              <m:ctrlPr>
                                                <a:rPr lang="en-US" altLang="ja-JP" i="1" dirty="0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altLang="ja-JP" i="1" dirty="0"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altLang="ja-JP" b="0" i="1" dirty="0" smtClean="0">
                                                  <a:latin typeface="Cambria Math" panose="02040503050406030204" pitchFamily="18" charset="0"/>
                                                </a:rPr>
                                                <m:t>𝑑</m:t>
                                              </m:r>
                                            </m:sub>
                                          </m:sSub>
                                          <m:r>
                                            <a:rPr lang="en-US" altLang="ja-JP" b="0" i="1" smtClean="0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altLang="ja-JP" i="1" dirty="0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ja-JP" alt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𝜇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altLang="ja-JP" b="0" i="1" dirty="0" smtClean="0">
                                                  <a:latin typeface="Cambria Math" panose="02040503050406030204" pitchFamily="18" charset="0"/>
                                                </a:rPr>
                                                <m:t>𝑑</m:t>
                                              </m:r>
                                            </m:sub>
                                          </m:sSub>
                                        </m:num>
                                        <m:den>
                                          <m:sSub>
                                            <m:sSubPr>
                                              <m:ctrlPr>
                                                <a:rPr lang="en-US" altLang="ja-JP" i="1" dirty="0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ja-JP" alt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𝜎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altLang="ja-JP" b="0" i="1" dirty="0" smtClean="0">
                                                  <a:latin typeface="Cambria Math" panose="02040503050406030204" pitchFamily="18" charset="0"/>
                                                </a:rPr>
                                                <m:t>𝑑</m:t>
                                              </m:r>
                                            </m:sub>
                                          </m:sSub>
                                        </m:den>
                                      </m:f>
                                    </m:e>
                                  </m:d>
                                </m:e>
                                <m:sup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sup>
                          </m:sSup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ja-JP" altLang="en-US" b="0" i="1" smtClean="0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den>
                          </m:f>
                          <m:sSup>
                            <m:sSup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d>
                                <m:dPr>
                                  <m:ctrlP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altLang="ja-JP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f>
                                            <m:fPr>
                                              <m:ctrlPr>
                                                <a:rPr lang="en-US" altLang="ja-JP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sSub>
                                                <m:sSubPr>
                                                  <m:ctrlPr>
                                                    <a:rPr lang="en-US" altLang="ja-JP" b="0" i="1" smtClean="0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altLang="ja-JP" b="0" i="1" smtClean="0">
                                                      <a:latin typeface="Cambria Math" panose="02040503050406030204" pitchFamily="18" charset="0"/>
                                                    </a:rPr>
                                                    <m:t>𝑥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altLang="ja-JP" b="0" i="1" smtClean="0">
                                                      <a:latin typeface="Cambria Math" panose="02040503050406030204" pitchFamily="18" charset="0"/>
                                                    </a:rPr>
                                                    <m:t>1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altLang="ja-JP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−1</m:t>
                                              </m:r>
                                            </m:num>
                                            <m:den>
                                              <m:r>
                                                <a:rPr lang="en-US" altLang="ja-JP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1</m:t>
                                              </m:r>
                                            </m:den>
                                          </m:f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altLang="ja-JP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f>
                                            <m:fPr>
                                              <m:ctrlPr>
                                                <a:rPr lang="en-US" altLang="ja-JP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sSub>
                                                <m:sSubPr>
                                                  <m:ctrlPr>
                                                    <a:rPr lang="en-US" altLang="ja-JP" b="0" i="1" smtClean="0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altLang="ja-JP" b="0" i="1" smtClean="0">
                                                      <a:latin typeface="Cambria Math" panose="02040503050406030204" pitchFamily="18" charset="0"/>
                                                    </a:rPr>
                                                    <m:t>𝑥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altLang="ja-JP" b="0" i="1" smtClean="0">
                                                      <a:latin typeface="Cambria Math" panose="02040503050406030204" pitchFamily="18" charset="0"/>
                                                    </a:rPr>
                                                    <m:t>2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altLang="ja-JP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+1</m:t>
                                              </m:r>
                                            </m:num>
                                            <m:den>
                                              <m:r>
                                                <a:rPr lang="en-US" altLang="ja-JP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2</m:t>
                                              </m:r>
                                            </m:den>
                                          </m:f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d>
                            </m:sup>
                          </m:sSup>
                        </m:e>
                      </m:nary>
                    </m:oMath>
                  </m:oMathPara>
                </a14:m>
                <a:endParaRPr lang="en-US" altLang="ja-JP" b="0" dirty="0" smtClean="0"/>
              </a:p>
              <a:p>
                <a:pPr marL="0" indent="0">
                  <a:buNone/>
                </a:pPr>
                <a:r>
                  <a:rPr lang="en-US" altLang="ja-JP" dirty="0" smtClean="0"/>
                  <a:t>The pdf has its maximum value,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acc>
                          <m:accPr>
                            <m:chr m:val="⃗"/>
                            <m:ctrlPr>
                              <a:rPr lang="en-US" altLang="ja-JP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</m:acc>
                      </m:sub>
                    </m:sSub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n-US" altLang="ja-JP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e>
                    </m:d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ja-JP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ja-JP" altLang="en-US" b="0" i="1" smtClean="0">
                            <a:latin typeface="Cambria Math" panose="02040503050406030204" pitchFamily="18" charset="0"/>
                          </a:rPr>
                          <m:t>𝜋</m:t>
                        </m:r>
                      </m:den>
                    </m:f>
                  </m:oMath>
                </a14:m>
                <a:r>
                  <a:rPr lang="en-US" altLang="ja-JP" b="0" dirty="0" smtClean="0"/>
                  <a:t>, at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altLang="ja-JP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⃗"/>
                        <m:ctrlPr>
                          <a:rPr lang="en-US" altLang="ja-JP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ja-JP" altLang="en-US" b="0" i="1" smtClean="0">
                            <a:latin typeface="Cambria Math" panose="02040503050406030204" pitchFamily="18" charset="0"/>
                          </a:rPr>
                          <m:t>𝜇</m:t>
                        </m:r>
                      </m:e>
                    </m:acc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altLang="ja-JP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altLang="ja-JP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altLang="ja-JP" b="0" dirty="0" smtClean="0"/>
                  <a:t>.  </a:t>
                </a:r>
              </a:p>
              <a:p>
                <a:pPr marL="0" indent="0">
                  <a:buNone/>
                </a:pPr>
                <a:r>
                  <a:rPr lang="en-US" altLang="ja-JP" b="0" dirty="0" smtClean="0"/>
                  <a:t>It drops to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ja-JP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ja-JP" altLang="en-US" b="0" i="1" smtClean="0">
                            <a:latin typeface="Cambria Math" panose="02040503050406030204" pitchFamily="18" charset="0"/>
                          </a:rPr>
                          <m:t>𝜋</m:t>
                        </m:r>
                        <m:rad>
                          <m:radPr>
                            <m:degHide m:val="on"/>
                            <m:ctrlPr>
                              <a:rPr lang="ja-JP" altLang="en-US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altLang="ja-JP" b="0" dirty="0" smtClean="0"/>
                  <a:t> at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altLang="ja-JP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altLang="ja-JP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altLang="ja-JP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altLang="ja-JP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ja-JP" alt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m:rPr>
                                  <m:brk m:alnAt="7"/>
                                </m:rPr>
                                <a:rPr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±</m:t>
                              </m:r>
                              <m:sSub>
                                <m:sSubPr>
                                  <m:ctrlPr>
                                    <a:rPr lang="en-US" altLang="ja-JP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ja-JP" alt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  <m:sub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ja-JP" altLang="en-US" b="0" i="1" smtClean="0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r>
                  <a:rPr lang="en-US" altLang="ja-JP" b="0" dirty="0" smtClean="0"/>
                  <a:t> and at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altLang="ja-JP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altLang="ja-JP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altLang="ja-JP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altLang="ja-JP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ja-JP" alt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ja-JP" altLang="en-US" b="0" i="1" smtClean="0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m:rPr>
                                  <m:brk m:alnAt="7"/>
                                </m:rPr>
                                <a:rPr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±</m:t>
                              </m:r>
                              <m:sSub>
                                <m:sSubPr>
                                  <m:ctrlPr>
                                    <a:rPr lang="en-US" altLang="ja-JP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ja-JP" alt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  <m:sub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r>
                  <a:rPr lang="en-US" altLang="ja-JP" b="0" dirty="0" smtClean="0"/>
                  <a:t>.</a:t>
                </a:r>
              </a:p>
              <a:p>
                <a:pPr marL="0" indent="0">
                  <a:buNone/>
                </a:pPr>
                <a:r>
                  <a:rPr lang="en-US" altLang="ja-JP" dirty="0" smtClean="0"/>
                  <a:t>It drops to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ja-JP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ja-JP" altLang="en-US" b="0" i="1" smtClean="0">
                            <a:latin typeface="Cambria Math" panose="02040503050406030204" pitchFamily="18" charset="0"/>
                          </a:rPr>
                          <m:t>𝜋</m:t>
                        </m:r>
                        <m:sSup>
                          <m:sSupPr>
                            <m:ctrlPr>
                              <a:rPr lang="en-US" altLang="ja-JP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altLang="ja-JP" b="0" dirty="0" smtClean="0"/>
                  <a:t> at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altLang="ja-JP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altLang="ja-JP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altLang="ja-JP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altLang="ja-JP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ja-JP" alt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m:rPr>
                                  <m:brk m:alnAt="7"/>
                                </m:rPr>
                                <a:rPr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±</m:t>
                              </m:r>
                              <m:sSub>
                                <m:sSubPr>
                                  <m:ctrlPr>
                                    <a:rPr lang="en-US" altLang="ja-JP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ja-JP" alt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  <m:sub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ja-JP" altLang="en-US" b="0" i="1" smtClean="0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r>
                  <a:rPr lang="en-US" altLang="ja-JP" b="0" dirty="0" smtClean="0"/>
                  <a:t> and at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altLang="ja-JP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altLang="ja-JP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altLang="ja-JP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altLang="ja-JP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ja-JP" alt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ja-JP" altLang="en-US" b="0" i="1" smtClean="0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m:rPr>
                                  <m:brk m:alnAt="7"/>
                                </m:rPr>
                                <a:rPr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±</m:t>
                              </m:r>
                              <m:sSub>
                                <m:sSubPr>
                                  <m:ctrlPr>
                                    <a:rPr lang="en-US" altLang="ja-JP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ja-JP" alt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  <m:sub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r>
                  <a:rPr lang="en-US" altLang="ja-JP" b="0" dirty="0" smtClean="0"/>
                  <a:t>. 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217" t="-224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03467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Example</a:t>
            </a:r>
            <a:endParaRPr kumimoji="1" lang="ja-JP" alt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3589" y="1366293"/>
            <a:ext cx="7383786" cy="5399393"/>
          </a:xfrm>
        </p:spPr>
      </p:pic>
    </p:spTree>
    <p:extLst>
      <p:ext uri="{BB962C8B-B14F-4D97-AF65-F5344CB8AC3E}">
        <p14:creationId xmlns:p14="http://schemas.microsoft.com/office/powerpoint/2010/main" val="4194978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448</Words>
  <Application>Microsoft Office PowerPoint</Application>
  <PresentationFormat>Widescreen</PresentationFormat>
  <Paragraphs>123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ＭＳ Ｐゴシック</vt:lpstr>
      <vt:lpstr>Arial</vt:lpstr>
      <vt:lpstr>Calibri</vt:lpstr>
      <vt:lpstr>Calibri Light</vt:lpstr>
      <vt:lpstr>Cambria Math</vt:lpstr>
      <vt:lpstr>Office Theme</vt:lpstr>
      <vt:lpstr>ECE 417 Lecture 4: Multivariate Gaussians</vt:lpstr>
      <vt:lpstr>Content</vt:lpstr>
      <vt:lpstr>Vector of I.I.D. Gaussian Variables</vt:lpstr>
      <vt:lpstr>Vector of I.I.D. Gaussian Variables</vt:lpstr>
      <vt:lpstr>Vector of I.I.D. Gaussian Variables</vt:lpstr>
      <vt:lpstr>Independent Gaussians that aren’t identically distributed</vt:lpstr>
      <vt:lpstr>Independent Gaussians that aren’t identically distributed</vt:lpstr>
      <vt:lpstr>Example</vt:lpstr>
      <vt:lpstr>Example</vt:lpstr>
      <vt:lpstr>Example</vt:lpstr>
      <vt:lpstr>Facts about linear algebra #1: determinant of a diagonal matrix</vt:lpstr>
      <vt:lpstr>Facts about linear algebra #2: inner product</vt:lpstr>
      <vt:lpstr>Facts about linear algebra #3: inverse of a diagonal matrix</vt:lpstr>
      <vt:lpstr>Facts about linear algebra #4: squared Mahalanobis distance with a diagonal covariance matrix</vt:lpstr>
      <vt:lpstr>Mahalanobis form of the multivariate Gaussian, independent dimensions</vt:lpstr>
      <vt:lpstr>Facts about ellipses</vt:lpstr>
      <vt:lpstr>Facts about ellipses</vt:lpstr>
      <vt:lpstr>Mahalanobis form of the multivariate Gaussian, dependent dimensions</vt:lpstr>
      <vt:lpstr>Example</vt:lpstr>
      <vt:lpstr>Determinant and inverse of a 2x2 matrix</vt:lpstr>
      <vt:lpstr>Example</vt:lpstr>
      <vt:lpstr>Example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ECE 417 Lecture 4: Multivariate Gaussians</dc:title>
  <dc:creator>Mark Hasegawa-Johnson</dc:creator>
  <cp:lastModifiedBy>Mark Hasegawa-Johnson</cp:lastModifiedBy>
  <cp:revision>21</cp:revision>
  <cp:lastPrinted>2017-09-07T15:48:06Z</cp:lastPrinted>
  <dcterms:created xsi:type="dcterms:W3CDTF">2017-09-06T22:34:32Z</dcterms:created>
  <dcterms:modified xsi:type="dcterms:W3CDTF">2017-09-07T15:48:17Z</dcterms:modified>
</cp:coreProperties>
</file>