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65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48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21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38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1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15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4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70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62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37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13FC-0374-4FEF-AEB3-7D2137AAF970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98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13FC-0374-4FEF-AEB3-7D2137AAF970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84BF-7C99-468B-82B3-99F3AF958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94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ECE 417 Lecture 3:</a:t>
            </a:r>
            <a:br>
              <a:rPr kumimoji="1" lang="en-US" altLang="ja-JP" dirty="0" smtClean="0"/>
            </a:br>
            <a:r>
              <a:rPr lang="en-US" altLang="ja-JP" dirty="0" smtClean="0"/>
              <a:t>1-D Gaussians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Mark Hasegawa-Johnson</a:t>
            </a:r>
          </a:p>
          <a:p>
            <a:r>
              <a:rPr lang="en-US" altLang="ja-JP" dirty="0" smtClean="0"/>
              <a:t>9/5/2017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674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Example: the sum of uniform random variables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 smtClean="0"/>
                  <a:t> are </a:t>
                </a:r>
                <a:r>
                  <a:rPr lang="en-US" altLang="ja-JP" dirty="0" err="1" smtClean="0"/>
                  <a:t>i.i.d</a:t>
                </a:r>
                <a:r>
                  <a:rPr lang="en-US" altLang="ja-JP" dirty="0" smtClean="0"/>
                  <a:t>. unit uniform random variables, i.e.,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  :  0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 :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Consider the sum,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dirty="0" smtClean="0"/>
                  <a:t>.  The CDF is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altLang="ja-JP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ja-JP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83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Brownian motion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19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The Central Limit Theorem matters because Einstein showed that the movement of molecules, in a liquid or gas, is the sum of n </a:t>
            </a:r>
            <a:r>
              <a:rPr lang="en-US" altLang="ja-JP" dirty="0" err="1" smtClean="0"/>
              <a:t>i.i.d</a:t>
            </a:r>
            <a:r>
              <a:rPr lang="en-US" altLang="ja-JP" dirty="0" smtClean="0"/>
              <a:t>. molecular collisions.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In other words, the position after t seconds is Gaussian, with mean 0, and with a variance of Dt, where D is some constant.</a:t>
            </a:r>
          </a:p>
          <a:p>
            <a:pPr marL="0" indent="0" algn="ctr">
              <a:buNone/>
            </a:pPr>
            <a:endParaRPr lang="en-US" altLang="ja-JP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7" y="855319"/>
            <a:ext cx="4499106" cy="4499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394" y="5891751"/>
            <a:ext cx="795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Attribution: </a:t>
            </a:r>
            <a:r>
              <a:rPr kumimoji="1" lang="en-US" altLang="ja-JP" dirty="0" err="1" smtClean="0"/>
              <a:t>lookang</a:t>
            </a:r>
            <a:r>
              <a:rPr lang="en-US" altLang="ja-JP" dirty="0"/>
              <a:t>, https://commons.wikimedia.org/wiki/File:Brownianmotion5particles150frame.gif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81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Gaussian Noise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24513" cy="4351338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Sound = air pressure fluctuations caused by velocity of air molecules</a:t>
            </a:r>
          </a:p>
          <a:p>
            <a:r>
              <a:rPr lang="en-US" altLang="ja-JP" dirty="0" smtClean="0"/>
              <a:t>Velocity of warm air molecules without any external sound source = Gaussian</a:t>
            </a:r>
          </a:p>
          <a:p>
            <a:pPr marL="0" indent="0">
              <a:buNone/>
            </a:pPr>
            <a:r>
              <a:rPr lang="en-US" altLang="ja-JP" dirty="0" smtClean="0"/>
              <a:t>Therefore:</a:t>
            </a:r>
          </a:p>
          <a:p>
            <a:r>
              <a:rPr lang="en-US" altLang="ja-JP" dirty="0" smtClean="0"/>
              <a:t>Sound produced by warm air molecules without any external sound source = Gaussian noise</a:t>
            </a:r>
          </a:p>
          <a:p>
            <a:r>
              <a:rPr lang="en-US" altLang="ja-JP" dirty="0" smtClean="0"/>
              <a:t>Electrical signals: same.  </a:t>
            </a:r>
          </a:p>
          <a:p>
            <a:pPr marL="0" indent="0" algn="ctr">
              <a:buNone/>
            </a:pPr>
            <a:endParaRPr lang="en-US" altLang="ja-JP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76" y="1300898"/>
            <a:ext cx="5417271" cy="4062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6394" y="6287679"/>
            <a:ext cx="79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Attribution Morn</a:t>
            </a:r>
            <a:r>
              <a:rPr lang="en-US" altLang="ja-JP" dirty="0" smtClean="0"/>
              <a:t>, https://commons.wikimedia.org/wiki/File:White_noise.svg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33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White Noise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5852476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White Noise = noise in which each sample of the signal, x[n], is </a:t>
                </a:r>
                <a:r>
                  <a:rPr lang="en-US" altLang="ja-JP" dirty="0" err="1" smtClean="0"/>
                  <a:t>i.i.d</a:t>
                </a:r>
                <a:r>
                  <a:rPr lang="en-US" altLang="ja-JP" dirty="0" smtClean="0"/>
                  <a:t>.</a:t>
                </a:r>
              </a:p>
              <a:p>
                <a:r>
                  <a:rPr lang="en-US" altLang="ja-JP" dirty="0" smtClean="0"/>
                  <a:t>Why “white”?  Because the Fourier transform,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 smtClean="0"/>
                  <a:t>, is a zero-mean random variable whose variance is independent of frequency (“white”)</a:t>
                </a:r>
              </a:p>
              <a:p>
                <a:r>
                  <a:rPr lang="en-US" altLang="ja-JP" b="1" i="1" dirty="0" smtClean="0"/>
                  <a:t>Gaussian White Noise</a:t>
                </a:r>
                <a:r>
                  <a:rPr lang="en-US" altLang="ja-JP" dirty="0" smtClean="0"/>
                  <a:t>: x[n] are </a:t>
                </a:r>
                <a:r>
                  <a:rPr lang="en-US" altLang="ja-JP" dirty="0" err="1" smtClean="0"/>
                  <a:t>i.i.d</a:t>
                </a:r>
                <a:r>
                  <a:rPr lang="en-US" altLang="ja-JP" dirty="0" smtClean="0"/>
                  <a:t>. and Gaussian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 algn="ctr">
                  <a:buNone/>
                </a:pPr>
                <a:endParaRPr lang="en-US" altLang="ja-JP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5852476" cy="4351338"/>
              </a:xfrm>
              <a:blipFill rotWithShape="0">
                <a:blip r:embed="rId2"/>
                <a:stretch>
                  <a:fillRect l="-1875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06394" y="5891751"/>
            <a:ext cx="79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Attribution Morn</a:t>
            </a:r>
            <a:r>
              <a:rPr lang="en-US" altLang="ja-JP" dirty="0" smtClean="0"/>
              <a:t>, https://commons.wikimedia.org/wiki/File:White_noise.svg</a:t>
            </a:r>
            <a:endParaRPr kumimoji="1" lang="ja-JP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76" y="1300898"/>
            <a:ext cx="5417271" cy="40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Vector of Independent Gaussian Variables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Suppose we have a frame containing N samples from a Gaussian white noise process,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kumimoji="1" lang="en-US" altLang="ja-JP" dirty="0" smtClean="0"/>
                  <a:t>Let’s stack them up to make a vector: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∶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dirty="0" smtClean="0"/>
              </a:p>
              <a:p>
                <a:pPr marL="0" indent="0" algn="ctr">
                  <a:buNone/>
                </a:pPr>
                <a:r>
                  <a:rPr lang="en-US" altLang="ja-JP" dirty="0" smtClean="0"/>
                  <a:t>This whole frame is random.  In fact, we could say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a sample value for a Gaussian random vector called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whose elements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∶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 algn="ctr">
                  <a:buNone/>
                </a:pPr>
                <a:endParaRPr kumimoji="1"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101" r="-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47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Vector of Independent Gaussian Variables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Suppose that the N samples are </a:t>
                </a:r>
                <a:r>
                  <a:rPr kumimoji="1" lang="en-US" altLang="ja-JP" dirty="0" err="1" smtClean="0"/>
                  <a:t>i.i.d</a:t>
                </a:r>
                <a:r>
                  <a:rPr kumimoji="1" lang="en-US" altLang="ja-JP" dirty="0" smtClean="0"/>
                  <a:t>., each one has the same mean,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dirty="0" smtClean="0"/>
                  <a:t>, and the same variance,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.  Then the pdf of this random vector is</a:t>
                </a:r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JP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ja-JP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05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Vector of Independent Gaussian Variables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15" y="1690688"/>
            <a:ext cx="43748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For example, here’s an example from Wikipedia with mean of 50 and standard deviation of abou</a:t>
            </a:r>
            <a:r>
              <a:rPr lang="en-US" altLang="ja-JP" dirty="0" smtClean="0"/>
              <a:t>t 12.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53" y="1690688"/>
            <a:ext cx="7431464" cy="4644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394" y="6042581"/>
            <a:ext cx="795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Attribution: </a:t>
            </a:r>
            <a:r>
              <a:rPr kumimoji="1" lang="en-US" altLang="ja-JP" dirty="0" err="1" smtClean="0"/>
              <a:t>Piotrg</a:t>
            </a:r>
            <a:r>
              <a:rPr lang="en-US" altLang="ja-JP" dirty="0" smtClean="0"/>
              <a:t>, https://commons.wikimedia.org/wiki/File:Multivariate_Gaussian.png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174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25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CDF = probability that X is less than or equal to x</a:t>
            </a:r>
          </a:p>
          <a:p>
            <a:r>
              <a:rPr lang="en-US" altLang="ja-JP" dirty="0" smtClean="0"/>
              <a:t>pdf = derivative of the CDF</a:t>
            </a:r>
          </a:p>
          <a:p>
            <a:r>
              <a:rPr kumimoji="1" lang="en-US" altLang="ja-JP" dirty="0" smtClean="0"/>
              <a:t>Gaussian: pdf is proportional to </a:t>
            </a:r>
            <a:r>
              <a:rPr kumimoji="1" lang="en-US" altLang="ja-JP" dirty="0" err="1" smtClean="0"/>
              <a:t>exp</a:t>
            </a:r>
            <a:r>
              <a:rPr kumimoji="1" lang="en-US" altLang="ja-JP" dirty="0" smtClean="0"/>
              <a:t>(-x^2)</a:t>
            </a:r>
          </a:p>
          <a:p>
            <a:r>
              <a:rPr lang="en-US" altLang="ja-JP" dirty="0" smtClean="0"/>
              <a:t>CLT: if you average N random variables of any kind, the pdf of the average converges to a Gaussian</a:t>
            </a:r>
          </a:p>
          <a:p>
            <a:r>
              <a:rPr kumimoji="1" lang="en-US" altLang="ja-JP" dirty="0" smtClean="0"/>
              <a:t>Brownian motion, e.g., of air molecules in warm air, is the average of many random impacts = Gaussian movement</a:t>
            </a:r>
          </a:p>
          <a:p>
            <a:r>
              <a:rPr lang="en-US" altLang="ja-JP" dirty="0" smtClean="0"/>
              <a:t>White noise = </a:t>
            </a:r>
            <a:r>
              <a:rPr lang="en-US" altLang="ja-JP" dirty="0" err="1" smtClean="0"/>
              <a:t>i.i.d</a:t>
            </a:r>
            <a:r>
              <a:rPr lang="en-US" altLang="ja-JP" dirty="0" smtClean="0"/>
              <a:t>. random samples.  Gaussian white noise: samples are Gaussian and </a:t>
            </a:r>
            <a:r>
              <a:rPr lang="en-US" altLang="ja-JP" dirty="0" err="1" smtClean="0"/>
              <a:t>i.i.d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Gaussian vector with independent elements: pdf of the vector = product of the pdfs of the elements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147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Probability and Probability Density</a:t>
            </a:r>
          </a:p>
          <a:p>
            <a:r>
              <a:rPr lang="en-US" altLang="ja-JP" dirty="0" smtClean="0"/>
              <a:t>Gaussian pdf</a:t>
            </a:r>
            <a:endParaRPr kumimoji="1" lang="en-US" altLang="ja-JP" dirty="0" smtClean="0"/>
          </a:p>
          <a:p>
            <a:r>
              <a:rPr kumimoji="1" lang="en-US" altLang="ja-JP" dirty="0" smtClean="0"/>
              <a:t>Central Limit Theorem</a:t>
            </a:r>
          </a:p>
          <a:p>
            <a:r>
              <a:rPr lang="en-US" altLang="ja-JP" dirty="0" smtClean="0"/>
              <a:t>Brownian Motion</a:t>
            </a:r>
          </a:p>
          <a:p>
            <a:r>
              <a:rPr lang="en-US" altLang="ja-JP" dirty="0" smtClean="0"/>
              <a:t>White Noise</a:t>
            </a:r>
          </a:p>
          <a:p>
            <a:r>
              <a:rPr kumimoji="1" lang="en-US" altLang="ja-JP" dirty="0" smtClean="0"/>
              <a:t>Vector with independent Gaussian elements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821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Cumulative Distribution Function (CDF)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 smtClean="0"/>
                  <a:t>A “cumulative distribution function” (CDF) specifies the probability that random variable X takes a value less than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en-US" altLang="ja-JP" dirty="0" smtClean="0"/>
                  <a:t>:</a:t>
                </a:r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96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Probability Density Function (pdf)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A “probability density function” (pdf) is the derivative of the CDF</a:t>
                </a:r>
                <a:r>
                  <a:rPr kumimoji="1" lang="en-US" altLang="ja-JP" dirty="0" smtClean="0"/>
                  <a:t>:</a:t>
                </a:r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That means, for example, that the probability of getting an X in any interval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en-US" altLang="ja-JP" dirty="0" smtClean="0"/>
                  <a:t> is: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1" lang="en-US" altLang="ja-JP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05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Example: Uniform pdf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The rand() function in most programming languages simulates a number uniformly distributed between 0 and 1, that is,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  :  0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 :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ja-JP" dirty="0" smtClean="0"/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Suppose you generated 100 random numbers using the rand() function.</a:t>
                </a:r>
              </a:p>
              <a:p>
                <a:pPr/>
                <a:r>
                  <a:rPr lang="en-US" altLang="ja-JP" dirty="0" smtClean="0"/>
                  <a:t>How many of the numbers would be between 0.5 and 0.6?</a:t>
                </a:r>
              </a:p>
              <a:p>
                <a:pPr/>
                <a:r>
                  <a:rPr lang="en-US" altLang="ja-JP" dirty="0" smtClean="0"/>
                  <a:t>How many would you expect to be between 0.5 and 0.6?</a:t>
                </a:r>
              </a:p>
              <a:p>
                <a:pPr/>
                <a:r>
                  <a:rPr kumimoji="1" lang="en-US" altLang="ja-JP" dirty="0" smtClean="0"/>
                  <a:t>How many woul</a:t>
                </a:r>
                <a:r>
                  <a:rPr lang="en-US" altLang="ja-JP" dirty="0" smtClean="0"/>
                  <a:t>d you expect to be between 0.95 and 1.05?</a:t>
                </a:r>
                <a:endParaRPr kumimoji="1" lang="en-US" altLang="ja-JP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986" b="-2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94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Gaussian (Normal) pdf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Gauss considered this problem: under what circumstances does it make sense to estimate the mean of a distribution,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 smtClean="0"/>
                  <a:t>, by taking the average of the experimental values,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dirty="0" smtClean="0"/>
                  <a:t>?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 smtClean="0"/>
                  <a:t>He demonstrated that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dirty="0" smtClean="0"/>
                  <a:t> is the maximum likelihood estimate of 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 smtClean="0"/>
                  <a:t> if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en-US" altLang="ja-JP" dirty="0" smtClean="0"/>
              </a:p>
              <a:p>
                <a:pPr marL="0" indent="0" algn="ctr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70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Gaussian pdf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748" y="4116339"/>
            <a:ext cx="2941949" cy="2397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Attribution: </a:t>
            </a:r>
            <a:r>
              <a:rPr lang="en-US" altLang="ja-JP" dirty="0" err="1" smtClean="0"/>
              <a:t>jhguch</a:t>
            </a:r>
            <a:r>
              <a:rPr lang="en-US" altLang="ja-JP" dirty="0" smtClean="0"/>
              <a:t>, https://commons.wikimedia.org/wiki/File:Boxplot_vs_PDF.svg</a:t>
            </a:r>
            <a:endParaRPr lang="en-US" altLang="ja-JP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02" y="0"/>
            <a:ext cx="6293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0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Unit Normal pdf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Suppose that X is normal with mean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 smtClean="0"/>
                  <a:t> and standard deviation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ja-JP" dirty="0" smtClean="0"/>
                  <a:t> (variance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 smtClean="0"/>
                  <a:t>Then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dirty="0" smtClean="0"/>
                  <a:t> is normal with mean 0 and standard deviation 1:</a:t>
                </a: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en-US" altLang="ja-JP" dirty="0" smtClean="0"/>
              </a:p>
              <a:p>
                <a:pPr marL="0" indent="0" algn="ctr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74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Central Limit Theorem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The Gaussian pdf is important because of the Central Limit Theorem. 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 smtClean="0"/>
                  <a:t> are </a:t>
                </a:r>
                <a:r>
                  <a:rPr lang="en-US" altLang="ja-JP" dirty="0" err="1" smtClean="0"/>
                  <a:t>i.i.d</a:t>
                </a:r>
                <a:r>
                  <a:rPr lang="en-US" altLang="ja-JP" dirty="0" smtClean="0"/>
                  <a:t>. (independent and identically distributed), each having mean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 smtClean="0"/>
                  <a:t> and </a:t>
                </a:r>
                <a:r>
                  <a:rPr lang="en-US" altLang="ja-JP" dirty="0" smtClean="0"/>
                  <a:t>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 smtClean="0"/>
                  <a:t>.  Then</a:t>
                </a:r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27" y="3101419"/>
            <a:ext cx="6174556" cy="34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1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564</Words>
  <Application>Microsoft Office PowerPoint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Cambria Math</vt:lpstr>
      <vt:lpstr>Office Theme</vt:lpstr>
      <vt:lpstr>ECE 417 Lecture 3: 1-D Gaussians</vt:lpstr>
      <vt:lpstr>Contents</vt:lpstr>
      <vt:lpstr>Cumulative Distribution Function (CDF)</vt:lpstr>
      <vt:lpstr>Probability Density Function (pdf)</vt:lpstr>
      <vt:lpstr>Example: Uniform pdf</vt:lpstr>
      <vt:lpstr>Gaussian (Normal) pdf</vt:lpstr>
      <vt:lpstr>Gaussian pdf</vt:lpstr>
      <vt:lpstr>Unit Normal pdf</vt:lpstr>
      <vt:lpstr>Central Limit Theorem</vt:lpstr>
      <vt:lpstr>Example: the sum of uniform random variables</vt:lpstr>
      <vt:lpstr>Brownian motion</vt:lpstr>
      <vt:lpstr>Gaussian Noise</vt:lpstr>
      <vt:lpstr>White Noise</vt:lpstr>
      <vt:lpstr>Vector of Independent Gaussian Variables</vt:lpstr>
      <vt:lpstr>Vector of Independent Gaussian Variables</vt:lpstr>
      <vt:lpstr>Vector of Independent Gaussian Variables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417 Lecture 3: 1-D Gaussians</dc:title>
  <dc:creator>Mark Hasegawa-Johnson</dc:creator>
  <cp:lastModifiedBy>Mark Hasegawa-Johnson</cp:lastModifiedBy>
  <cp:revision>14</cp:revision>
  <dcterms:created xsi:type="dcterms:W3CDTF">2017-09-04T19:59:26Z</dcterms:created>
  <dcterms:modified xsi:type="dcterms:W3CDTF">2017-09-04T21:49:26Z</dcterms:modified>
</cp:coreProperties>
</file>