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79" r:id="rId5"/>
    <p:sldId id="285" r:id="rId6"/>
    <p:sldId id="282" r:id="rId7"/>
    <p:sldId id="284" r:id="rId8"/>
    <p:sldId id="283" r:id="rId9"/>
    <p:sldId id="286" r:id="rId10"/>
    <p:sldId id="287" r:id="rId11"/>
    <p:sldId id="288" r:id="rId12"/>
    <p:sldId id="289" r:id="rId13"/>
    <p:sldId id="290" r:id="rId14"/>
    <p:sldId id="292" r:id="rId15"/>
    <p:sldId id="293" r:id="rId16"/>
    <p:sldId id="291" r:id="rId17"/>
    <p:sldId id="294" r:id="rId18"/>
    <p:sldId id="295" r:id="rId19"/>
    <p:sldId id="296" r:id="rId20"/>
    <p:sldId id="297" r:id="rId21"/>
    <p:sldId id="298" r:id="rId22"/>
    <p:sldId id="299" r:id="rId23"/>
    <p:sldId id="301" r:id="rId24"/>
    <p:sldId id="300" r:id="rId25"/>
    <p:sldId id="302" r:id="rId26"/>
    <p:sldId id="303" r:id="rId2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221A-C4D8-44C2-9F9D-79ED98AB6D22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D6D73-92F0-48F2-B706-E0F3DC5D4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301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221A-C4D8-44C2-9F9D-79ED98AB6D22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D6D73-92F0-48F2-B706-E0F3DC5D4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84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221A-C4D8-44C2-9F9D-79ED98AB6D22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D6D73-92F0-48F2-B706-E0F3DC5D4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399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221A-C4D8-44C2-9F9D-79ED98AB6D22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D6D73-92F0-48F2-B706-E0F3DC5D4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482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221A-C4D8-44C2-9F9D-79ED98AB6D22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D6D73-92F0-48F2-B706-E0F3DC5D4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574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221A-C4D8-44C2-9F9D-79ED98AB6D22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D6D73-92F0-48F2-B706-E0F3DC5D4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079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221A-C4D8-44C2-9F9D-79ED98AB6D22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D6D73-92F0-48F2-B706-E0F3DC5D4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731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221A-C4D8-44C2-9F9D-79ED98AB6D22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D6D73-92F0-48F2-B706-E0F3DC5D4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706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221A-C4D8-44C2-9F9D-79ED98AB6D22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D6D73-92F0-48F2-B706-E0F3DC5D4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462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221A-C4D8-44C2-9F9D-79ED98AB6D22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D6D73-92F0-48F2-B706-E0F3DC5D4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555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D221A-C4D8-44C2-9F9D-79ED98AB6D22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D6D73-92F0-48F2-B706-E0F3DC5D4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894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D221A-C4D8-44C2-9F9D-79ED98AB6D22}" type="datetimeFigureOut">
              <a:rPr kumimoji="1" lang="ja-JP" altLang="en-US" smtClean="0"/>
              <a:t>2017/8/31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D6D73-92F0-48F2-B706-E0F3DC5D4D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876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ECE 417 Lecture 2</a:t>
            </a:r>
            <a:r>
              <a:rPr lang="en-US" altLang="ja-JP" dirty="0" smtClean="0"/>
              <a:t>:</a:t>
            </a:r>
            <a:br>
              <a:rPr lang="en-US" altLang="ja-JP" dirty="0" smtClean="0"/>
            </a:br>
            <a:r>
              <a:rPr lang="en-US" altLang="ja-JP" dirty="0" smtClean="0"/>
              <a:t>Metric (=Norm) Learning</a:t>
            </a:r>
            <a:endParaRPr kumimoji="1" lang="ja-JP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Mark Hasegawa-Johnson</a:t>
            </a:r>
          </a:p>
          <a:p>
            <a:r>
              <a:rPr kumimoji="1" lang="en-US" altLang="ja-JP" dirty="0" smtClean="0"/>
              <a:t>8/31/2017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270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Example: </a:t>
            </a:r>
            <a:r>
              <a:rPr lang="en-US" altLang="ja-JP" dirty="0" err="1" smtClean="0"/>
              <a:t>Minkowski</a:t>
            </a:r>
            <a:r>
              <a:rPr lang="en-US" altLang="ja-JP" dirty="0" smtClean="0"/>
              <a:t> (</a:t>
            </a:r>
            <a:r>
              <a:rPr lang="en-US" altLang="ja-JP" dirty="0" err="1" smtClean="0"/>
              <a:t>Lp</a:t>
            </a:r>
            <a:r>
              <a:rPr lang="en-US" altLang="ja-JP" dirty="0" smtClean="0"/>
              <a:t>) Distance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ja-JP" dirty="0" smtClean="0"/>
                  <a:t>Here are the vectors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altLang="ja-JP" dirty="0" smtClean="0"/>
                  <a:t>, in 2-dimensional space, that have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2/3</m:t>
                        </m:r>
                      </m:sub>
                    </m:sSub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altLang="ja-JP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19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542" y="2516822"/>
            <a:ext cx="2657475" cy="2657475"/>
          </a:xfrm>
          <a:prstGeom prst="rect">
            <a:avLst/>
          </a:prstGeom>
        </p:spPr>
      </p:pic>
      <p:sp useBgFill="1">
        <p:nvSpPr>
          <p:cNvPr id="5" name="TextBox 4"/>
          <p:cNvSpPr txBox="1"/>
          <p:nvPr/>
        </p:nvSpPr>
        <p:spPr>
          <a:xfrm>
            <a:off x="2377440" y="5516880"/>
            <a:ext cx="913384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Attribution: </a:t>
            </a:r>
            <a:r>
              <a:rPr kumimoji="1" lang="en-US" altLang="ja-JP" dirty="0" err="1" smtClean="0"/>
              <a:t>Joelholdsworth</a:t>
            </a:r>
            <a:r>
              <a:rPr lang="en-US" altLang="ja-JP" dirty="0" smtClean="0"/>
              <a:t>, </a:t>
            </a:r>
            <a:r>
              <a:rPr lang="en-US" altLang="ja-JP" dirty="0"/>
              <a:t>https://commons.wikimedia.org/wiki/File:Astroid.svg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0632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Manhattan Distance and L-infinity Distance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788924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ja-JP" dirty="0" smtClean="0"/>
                  <a:t>The Manhattan (L1) distance is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d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+…+</m:t>
                      </m:r>
                      <m:d>
                        <m:dPr>
                          <m:begChr m:val="|"/>
                          <m:endChr m:val="|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The L-infinity distance is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⃗"/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</m:d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ja-JP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rad>
                          <m:rad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deg>
                          <m:e>
                            <m:sSup>
                              <m:sSup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sSub>
                                  <m:sSub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  <m:sup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p>
                            </m:s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sSup>
                              <m:sSup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𝐷</m:t>
                                        </m:r>
                                      </m:sub>
                                    </m:sSub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</a:rPr>
                                          <m:t>𝐷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p>
                            </m:sSup>
                          </m:e>
                        </m:rad>
                      </m:e>
                    </m:func>
                  </m:oMath>
                </a14:m>
                <a:r>
                  <a:rPr lang="en-US" altLang="ja-JP" dirty="0" smtClean="0"/>
                  <a:t>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ja-JP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7889240" cy="4351338"/>
              </a:xfrm>
              <a:blipFill rotWithShape="0">
                <a:blip r:embed="rId2"/>
                <a:stretch>
                  <a:fillRect l="-1623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 useBgFill="1">
        <p:nvSpPr>
          <p:cNvPr id="6" name="TextBox 5"/>
          <p:cNvSpPr txBox="1"/>
          <p:nvPr/>
        </p:nvSpPr>
        <p:spPr>
          <a:xfrm>
            <a:off x="2377440" y="5516880"/>
            <a:ext cx="913384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Attribution: </a:t>
            </a:r>
            <a:r>
              <a:rPr kumimoji="1" lang="en-US" altLang="ja-JP" dirty="0" err="1" smtClean="0"/>
              <a:t>Esmil</a:t>
            </a:r>
            <a:r>
              <a:rPr lang="en-US" altLang="ja-JP" dirty="0" smtClean="0"/>
              <a:t>, </a:t>
            </a:r>
            <a:r>
              <a:rPr lang="en-US" altLang="ja-JP" dirty="0"/>
              <a:t>https://commons.wikimedia.org/wiki/File:Vector_norms.svg</a:t>
            </a:r>
            <a:endParaRPr kumimoji="1" lang="ja-JP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5210" y="1399222"/>
            <a:ext cx="1418590" cy="4661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80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Today’s Lecture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Similarity and Dissimilarity of vectors: all you need is a norm</a:t>
            </a: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Example: the </a:t>
            </a:r>
            <a:r>
              <a:rPr lang="en-US" altLang="ja-JP" dirty="0" err="1" smtClean="0">
                <a:solidFill>
                  <a:schemeClr val="bg1">
                    <a:lumMod val="65000"/>
                  </a:schemeClr>
                </a:solidFill>
              </a:rPr>
              <a:t>Minkowski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 Norm (</a:t>
            </a:r>
            <a:r>
              <a:rPr lang="en-US" altLang="ja-JP" dirty="0" err="1">
                <a:solidFill>
                  <a:schemeClr val="bg1">
                    <a:lumMod val="65000"/>
                  </a:schemeClr>
                </a:solidFill>
              </a:rPr>
              <a:t>L</a:t>
            </a:r>
            <a:r>
              <a:rPr lang="en-US" altLang="ja-JP" dirty="0" err="1" smtClean="0">
                <a:solidFill>
                  <a:schemeClr val="bg1">
                    <a:lumMod val="65000"/>
                  </a:schemeClr>
                </a:solidFill>
              </a:rPr>
              <a:t>p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 norm)</a:t>
            </a:r>
          </a:p>
          <a:p>
            <a:r>
              <a:rPr lang="en-US" altLang="ja-JP" dirty="0" smtClean="0"/>
              <a:t>Cosine Similarity: you need a dot product</a:t>
            </a:r>
            <a:endParaRPr kumimoji="1" lang="en-US" altLang="ja-JP" dirty="0" smtClean="0"/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Example: Diagonal </a:t>
            </a:r>
            <a:r>
              <a:rPr lang="en-US" altLang="ja-JP" dirty="0" err="1" smtClean="0">
                <a:solidFill>
                  <a:schemeClr val="bg1">
                    <a:lumMod val="65000"/>
                  </a:schemeClr>
                </a:solidFill>
              </a:rPr>
              <a:t>Mahalanobis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 Distance</a:t>
            </a: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What is Similarity?</a:t>
            </a: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Metric Learning</a:t>
            </a:r>
          </a:p>
        </p:txBody>
      </p:sp>
    </p:spTree>
    <p:extLst>
      <p:ext uri="{BB962C8B-B14F-4D97-AF65-F5344CB8AC3E}">
        <p14:creationId xmlns:p14="http://schemas.microsoft.com/office/powerpoint/2010/main" val="34737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Dot product defines a norm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altLang="ja-JP" dirty="0" smtClean="0"/>
                  <a:t>The dot product between two real-valued vectors is symmetric and linear, so: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ja-JP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kumimoji="1" lang="en-US" altLang="ja-JP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kumimoji="1" lang="en-US" altLang="ja-JP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⃗"/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d>
                      <m:dPr>
                        <m:ctrlPr>
                          <a:rPr kumimoji="1" lang="en-US" altLang="ja-JP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acc>
                      <m:accPr>
                        <m:chr m:val="⃗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−2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acc>
                      <m:accPr>
                        <m:chr m:val="⃗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kumimoji="1" lang="en-US" altLang="ja-JP" dirty="0" smtClean="0"/>
                  <a:t>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acc>
                      <m:accPr>
                        <m:chr m:val="⃗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(for complex-valued vectors, things are a bit more complicated, but not too much).</a:t>
                </a:r>
                <a:endParaRPr kumimoji="1" lang="en-US" altLang="ja-JP" dirty="0" smtClean="0"/>
              </a:p>
              <a:p>
                <a:r>
                  <a:rPr lang="en-US" altLang="ja-JP" dirty="0"/>
                  <a:t>D</a:t>
                </a:r>
                <a:r>
                  <a:rPr kumimoji="1" lang="en-US" altLang="ja-JP" dirty="0" smtClean="0"/>
                  <a:t>ot product is always positive definite: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  <m:r>
                        <a:rPr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altLang="ja-JP" b="0" dirty="0" smtClean="0"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⃗"/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kumimoji="1" lang="ja-JP" altLang="en-US" dirty="0" smtClean="0"/>
                  <a:t> </a:t>
                </a:r>
                <a:r>
                  <a:rPr kumimoji="1" lang="en-US" altLang="ja-JP" dirty="0" smtClean="0"/>
                  <a:t>only if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endParaRPr kumimoji="1" lang="en-US" altLang="ja-JP" dirty="0" smtClean="0"/>
              </a:p>
              <a:p>
                <a:r>
                  <a:rPr lang="en-US" altLang="ja-JP" dirty="0" smtClean="0"/>
                  <a:t>So </a:t>
                </a:r>
                <a:r>
                  <a:rPr lang="en-US" altLang="ja-JP" b="1" u="sng" dirty="0" smtClean="0"/>
                  <a:t>a dot product defines a norm</a:t>
                </a:r>
                <a:r>
                  <a:rPr lang="en-US" altLang="ja-JP" dirty="0" smtClean="0"/>
                  <a:t>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⃗"/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d>
                            <m:d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altLang="ja-JP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⃗"/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−2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acc>
                      <m:accPr>
                        <m:chr m:val="⃗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altLang="ja-JP" dirty="0" smtClean="0"/>
                  <a:t>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altLang="ja-JP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ja-JP" dirty="0"/>
              </a:p>
              <a:p>
                <a:pPr marL="0" indent="0" algn="ctr">
                  <a:buNone/>
                </a:pPr>
                <a:endParaRPr lang="en-US" altLang="ja-JP" dirty="0" smtClean="0"/>
              </a:p>
              <a:p>
                <a:pPr marL="0" indent="0" algn="ctr">
                  <a:buNone/>
                </a:pPr>
                <a:endParaRPr kumimoji="1" lang="ja-JP" alt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350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897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Cosine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66802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ja-JP" dirty="0" smtClean="0"/>
                  <a:t>The cosine of the angle between two vectors is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ja-JP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r>
                        <a:rPr lang="en-US" altLang="ja-JP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num>
                        <m:den>
                          <m:d>
                            <m:dPr>
                              <m:begChr m:val="‖"/>
                              <m:endChr m:val="‖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</m:d>
                          <m:d>
                            <m:dPr>
                              <m:begChr m:val="‖"/>
                              <m:endChr m:val="‖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d>
                        </m:den>
                      </m:f>
                    </m:oMath>
                  </m:oMathPara>
                </a14:m>
                <a:endParaRPr lang="en-US" altLang="ja-JP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6680200" cy="4351338"/>
              </a:xfrm>
              <a:blipFill rotWithShape="0">
                <a:blip r:embed="rId2"/>
                <a:stretch>
                  <a:fillRect l="-1918" t="-2241" r="-246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1115" y="480060"/>
            <a:ext cx="4286250" cy="3276600"/>
          </a:xfrm>
          <a:prstGeom prst="rect">
            <a:avLst/>
          </a:prstGeom>
        </p:spPr>
      </p:pic>
      <p:sp useBgFill="1">
        <p:nvSpPr>
          <p:cNvPr id="5" name="TextBox 4"/>
          <p:cNvSpPr txBox="1"/>
          <p:nvPr/>
        </p:nvSpPr>
        <p:spPr>
          <a:xfrm>
            <a:off x="2377440" y="5516880"/>
            <a:ext cx="913384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Attribution: CSTAR</a:t>
            </a:r>
            <a:r>
              <a:rPr lang="en-US" altLang="ja-JP" dirty="0" smtClean="0"/>
              <a:t>, </a:t>
            </a:r>
            <a:r>
              <a:rPr lang="en-US" altLang="ja-JP" dirty="0"/>
              <a:t>https://commons.wikimedia.org/wiki/File:Inner-product-angle.png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6192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Today’s Lecture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Similarity and Dissimilarity of vectors: all you need is a norm</a:t>
            </a: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Example: the </a:t>
            </a:r>
            <a:r>
              <a:rPr lang="en-US" altLang="ja-JP" dirty="0" err="1" smtClean="0">
                <a:solidFill>
                  <a:schemeClr val="bg1">
                    <a:lumMod val="65000"/>
                  </a:schemeClr>
                </a:solidFill>
              </a:rPr>
              <a:t>Minkowski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 Norm (</a:t>
            </a:r>
            <a:r>
              <a:rPr lang="en-US" altLang="ja-JP" dirty="0" err="1">
                <a:solidFill>
                  <a:schemeClr val="bg1">
                    <a:lumMod val="65000"/>
                  </a:schemeClr>
                </a:solidFill>
              </a:rPr>
              <a:t>L</a:t>
            </a:r>
            <a:r>
              <a:rPr lang="en-US" altLang="ja-JP" dirty="0" err="1" smtClean="0">
                <a:solidFill>
                  <a:schemeClr val="bg1">
                    <a:lumMod val="65000"/>
                  </a:schemeClr>
                </a:solidFill>
              </a:rPr>
              <a:t>p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 norm)</a:t>
            </a: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Cosine Similarity: you need a dot product</a:t>
            </a:r>
            <a:endParaRPr kumimoji="1" lang="en-US" altLang="ja-JP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ja-JP" dirty="0" smtClean="0"/>
              <a:t>Example: Diagonal </a:t>
            </a:r>
            <a:r>
              <a:rPr lang="en-US" altLang="ja-JP" dirty="0" err="1" smtClean="0"/>
              <a:t>Mahalanobis</a:t>
            </a:r>
            <a:r>
              <a:rPr lang="en-US" altLang="ja-JP" dirty="0" smtClean="0"/>
              <a:t> Distance</a:t>
            </a: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What is Similarity?</a:t>
            </a: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Metric Learning</a:t>
            </a:r>
          </a:p>
        </p:txBody>
      </p:sp>
    </p:spTree>
    <p:extLst>
      <p:ext uri="{BB962C8B-B14F-4D97-AF65-F5344CB8AC3E}">
        <p14:creationId xmlns:p14="http://schemas.microsoft.com/office/powerpoint/2010/main" val="147698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Example: Euclidean distance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ja-JP" dirty="0" smtClean="0"/>
                  <a:t>The Euclidean dot product is: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acc>
                        <m:accPr>
                          <m:chr m:val="⃗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altLang="ja-JP" b="0" dirty="0" smtClean="0"/>
              </a:p>
              <a:p>
                <a:r>
                  <a:rPr lang="en-US" altLang="ja-JP" dirty="0" smtClean="0"/>
                  <a:t>The Euclidean distance is: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⃗"/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+…+</m:t>
                          </m:r>
                          <m:d>
                            <m:d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ja-JP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Sup>
                                <m:sSubSup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+…+</m:t>
                      </m:r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Sup>
                                <m:sSubSup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  <m:sup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altLang="ja-JP" i="1" dirty="0" smtClean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ja-JP" dirty="0" smtClean="0"/>
                  <a:t>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altLang="ja-JP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−2(</m:t>
                    </m:r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altLang="ja-JP" dirty="0" smtClean="0"/>
                  <a:t>)</a:t>
                </a:r>
                <a:endParaRPr lang="en-US" altLang="ja-JP" dirty="0"/>
              </a:p>
              <a:p>
                <a:pPr marL="0" indent="0" algn="ctr">
                  <a:buNone/>
                </a:pPr>
                <a:endParaRPr lang="en-US" altLang="ja-JP" dirty="0" smtClean="0"/>
              </a:p>
              <a:p>
                <a:pPr marL="0" indent="0" algn="ctr">
                  <a:buNone/>
                </a:pPr>
                <a:endParaRPr kumimoji="1" lang="ja-JP" alt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513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Example: </a:t>
            </a:r>
            <a:r>
              <a:rPr lang="en-US" altLang="ja-JP" dirty="0" err="1" smtClean="0"/>
              <a:t>Mahalanobis</a:t>
            </a:r>
            <a:r>
              <a:rPr lang="en-US" altLang="ja-JP" dirty="0" smtClean="0"/>
              <a:t> Distance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altLang="ja-JP" dirty="0" smtClean="0"/>
                  <a:t>Suppose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altLang="ja-JP" dirty="0" smtClean="0"/>
                  <a:t> is a diagonal matrix,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Sup>
                                  <m:sSubSup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ja-JP" alt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Sup>
                                  <m:sSubSup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ja-JP" alt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𝐷</m:t>
                                    </m:r>
                                  </m:sub>
                                  <m:sup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mr>
                          </m:m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 </m:t>
                      </m:r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altLang="ja-JP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sSubSup>
                                      <m:sSubSup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ja-JP" altLang="en-US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  <m:sup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bSup>
                                  </m:den>
                                </m:f>
                              </m:e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sSubSup>
                                      <m:sSubSup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ja-JP" altLang="en-US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𝐷</m:t>
                                        </m:r>
                                      </m:sub>
                                      <m:sup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bSup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ja-JP" dirty="0" smtClean="0"/>
              </a:p>
              <a:p>
                <a:r>
                  <a:rPr lang="en-US" altLang="ja-JP" dirty="0" smtClean="0"/>
                  <a:t>The </a:t>
                </a:r>
                <a:r>
                  <a:rPr lang="en-US" altLang="ja-JP" dirty="0" err="1" smtClean="0"/>
                  <a:t>Mahalanobis</a:t>
                </a:r>
                <a:r>
                  <a:rPr lang="en-US" altLang="ja-JP" dirty="0" smtClean="0"/>
                  <a:t> dot product is then defined as: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acc>
                        <m:accPr>
                          <m:chr m:val="⃗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ja-JP" alt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+ …+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ja-JP" alt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b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altLang="ja-JP" b="0" dirty="0" smtClean="0"/>
              </a:p>
              <a:p>
                <a:r>
                  <a:rPr lang="en-US" altLang="ja-JP" dirty="0" smtClean="0"/>
                  <a:t>The squared </a:t>
                </a:r>
                <a:r>
                  <a:rPr lang="en-US" altLang="ja-JP" dirty="0" err="1" smtClean="0"/>
                  <a:t>Mahalonobis</a:t>
                </a:r>
                <a:r>
                  <a:rPr lang="en-US" altLang="ja-JP" dirty="0" smtClean="0"/>
                  <a:t> distance is: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Sup>
                            <m:sSubSup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d>
                            <m:d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(</m:t>
                      </m:r>
                      <m:acc>
                        <m:accPr>
                          <m:chr m:val="⃗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en-US" altLang="ja-JP" i="1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ja-JP" alt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+ …+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altLang="ja-JP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ja-JP" alt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b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altLang="ja-JP" dirty="0" smtClean="0"/>
              </a:p>
              <a:p>
                <a:pPr marL="0" indent="0" algn="ctr">
                  <a:buNone/>
                </a:pPr>
                <a:endParaRPr kumimoji="1" lang="ja-JP" alt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12" t="-26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982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Example: </a:t>
            </a:r>
            <a:r>
              <a:rPr lang="en-US" altLang="ja-JP" dirty="0" err="1" smtClean="0"/>
              <a:t>Mahalanobis</a:t>
            </a:r>
            <a:r>
              <a:rPr lang="en-US" altLang="ja-JP" dirty="0" smtClean="0"/>
              <a:t> Distance</a:t>
            </a:r>
            <a:endParaRPr kumimoji="1" lang="ja-JP" alt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7360" y="1487200"/>
            <a:ext cx="6390134" cy="4773742"/>
          </a:xfrm>
        </p:spPr>
      </p:pic>
      <p:sp useBgFill="1">
        <p:nvSpPr>
          <p:cNvPr id="6" name="TextBox 5"/>
          <p:cNvSpPr txBox="1"/>
          <p:nvPr/>
        </p:nvSpPr>
        <p:spPr>
          <a:xfrm>
            <a:off x="589280" y="6309360"/>
            <a:ext cx="913384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Attribution: </a:t>
            </a:r>
            <a:r>
              <a:rPr kumimoji="1" lang="en-US" altLang="ja-JP" dirty="0" err="1" smtClean="0"/>
              <a:t>Piotrg</a:t>
            </a:r>
            <a:r>
              <a:rPr lang="en-US" altLang="ja-JP" dirty="0" smtClean="0"/>
              <a:t>, </a:t>
            </a:r>
            <a:r>
              <a:rPr lang="en-US" altLang="ja-JP" dirty="0"/>
              <a:t>https://commons.wikimedia.org/wiki/File:MahalanobisDist1.png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143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Today’s Lecture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Similarity and Dissimilarity of vectors: all you need is a norm</a:t>
            </a: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Example: the </a:t>
            </a:r>
            <a:r>
              <a:rPr lang="en-US" altLang="ja-JP" dirty="0" err="1" smtClean="0">
                <a:solidFill>
                  <a:schemeClr val="bg1">
                    <a:lumMod val="65000"/>
                  </a:schemeClr>
                </a:solidFill>
              </a:rPr>
              <a:t>Minkowski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 Norm (</a:t>
            </a:r>
            <a:r>
              <a:rPr lang="en-US" altLang="ja-JP" dirty="0" err="1">
                <a:solidFill>
                  <a:schemeClr val="bg1">
                    <a:lumMod val="65000"/>
                  </a:schemeClr>
                </a:solidFill>
              </a:rPr>
              <a:t>L</a:t>
            </a:r>
            <a:r>
              <a:rPr lang="en-US" altLang="ja-JP" dirty="0" err="1" smtClean="0">
                <a:solidFill>
                  <a:schemeClr val="bg1">
                    <a:lumMod val="65000"/>
                  </a:schemeClr>
                </a:solidFill>
              </a:rPr>
              <a:t>p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 norm)</a:t>
            </a: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Cosine Similarity: you need a dot product</a:t>
            </a:r>
            <a:endParaRPr kumimoji="1" lang="en-US" altLang="ja-JP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Example: Diagonal </a:t>
            </a:r>
            <a:r>
              <a:rPr lang="en-US" altLang="ja-JP" dirty="0" err="1" smtClean="0">
                <a:solidFill>
                  <a:schemeClr val="bg1">
                    <a:lumMod val="65000"/>
                  </a:schemeClr>
                </a:solidFill>
              </a:rPr>
              <a:t>Mahalanobis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 Distance</a:t>
            </a:r>
          </a:p>
          <a:p>
            <a:r>
              <a:rPr lang="en-US" altLang="ja-JP" dirty="0" smtClean="0"/>
              <a:t>What is Similarity?</a:t>
            </a: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Metric Learning</a:t>
            </a:r>
          </a:p>
        </p:txBody>
      </p:sp>
    </p:spTree>
    <p:extLst>
      <p:ext uri="{BB962C8B-B14F-4D97-AF65-F5344CB8AC3E}">
        <p14:creationId xmlns:p14="http://schemas.microsoft.com/office/powerpoint/2010/main" val="182931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Today’s Lecture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Similarity and Dissimilarity of vectors: all you need is a norm</a:t>
            </a:r>
          </a:p>
          <a:p>
            <a:r>
              <a:rPr lang="en-US" altLang="ja-JP" dirty="0" smtClean="0"/>
              <a:t>Example: the </a:t>
            </a:r>
            <a:r>
              <a:rPr lang="en-US" altLang="ja-JP" dirty="0" err="1" smtClean="0"/>
              <a:t>Minkowski</a:t>
            </a:r>
            <a:r>
              <a:rPr lang="en-US" altLang="ja-JP" dirty="0" smtClean="0"/>
              <a:t> Norm (</a:t>
            </a:r>
            <a:r>
              <a:rPr lang="en-US" altLang="ja-JP" dirty="0" err="1"/>
              <a:t>L</a:t>
            </a:r>
            <a:r>
              <a:rPr lang="en-US" altLang="ja-JP" dirty="0" err="1" smtClean="0"/>
              <a:t>p</a:t>
            </a:r>
            <a:r>
              <a:rPr lang="en-US" altLang="ja-JP" dirty="0" smtClean="0"/>
              <a:t> norm)</a:t>
            </a:r>
          </a:p>
          <a:p>
            <a:r>
              <a:rPr lang="en-US" altLang="ja-JP" dirty="0" smtClean="0"/>
              <a:t>Cosine Similarity: you need a dot product</a:t>
            </a:r>
            <a:endParaRPr kumimoji="1" lang="en-US" altLang="ja-JP" dirty="0" smtClean="0"/>
          </a:p>
          <a:p>
            <a:r>
              <a:rPr lang="en-US" altLang="ja-JP" dirty="0" smtClean="0"/>
              <a:t>Example: Diagonal </a:t>
            </a:r>
            <a:r>
              <a:rPr lang="en-US" altLang="ja-JP" dirty="0" err="1" smtClean="0"/>
              <a:t>Mahalanobis</a:t>
            </a:r>
            <a:r>
              <a:rPr lang="en-US" altLang="ja-JP" dirty="0" smtClean="0"/>
              <a:t> Distance</a:t>
            </a:r>
          </a:p>
          <a:p>
            <a:r>
              <a:rPr lang="en-US" altLang="ja-JP" dirty="0" smtClean="0"/>
              <a:t>What is Similarity?</a:t>
            </a:r>
          </a:p>
          <a:p>
            <a:r>
              <a:rPr lang="en-US" altLang="ja-JP" dirty="0" smtClean="0"/>
              <a:t>Metric Learning</a:t>
            </a:r>
          </a:p>
        </p:txBody>
      </p:sp>
    </p:spTree>
    <p:extLst>
      <p:ext uri="{BB962C8B-B14F-4D97-AF65-F5344CB8AC3E}">
        <p14:creationId xmlns:p14="http://schemas.microsoft.com/office/powerpoint/2010/main" val="213675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What is similarity?</a:t>
            </a:r>
            <a:endParaRPr kumimoji="1" lang="ja-JP" alt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67" y="2462371"/>
            <a:ext cx="4297125" cy="252618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440" y="1559242"/>
            <a:ext cx="2423477" cy="426993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3280" y="2462370"/>
            <a:ext cx="4694378" cy="2648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00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What is similarity?</a:t>
            </a:r>
            <a:endParaRPr kumimoji="1" lang="ja-JP" altLang="en-US" dirty="0"/>
          </a:p>
        </p:txBody>
      </p:sp>
      <p:pic>
        <p:nvPicPr>
          <p:cNvPr id="7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" y="1690688"/>
            <a:ext cx="6390134" cy="4773742"/>
          </a:xfrm>
        </p:spPr>
      </p:pic>
      <p:sp>
        <p:nvSpPr>
          <p:cNvPr id="8" name="TextBox 7"/>
          <p:cNvSpPr txBox="1"/>
          <p:nvPr/>
        </p:nvSpPr>
        <p:spPr>
          <a:xfrm>
            <a:off x="7081520" y="5699760"/>
            <a:ext cx="2753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Redness</a:t>
            </a:r>
            <a:endParaRPr kumimoji="1" lang="ja-JP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68400" y="1717040"/>
            <a:ext cx="2753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Roundness</a:t>
            </a:r>
            <a:endParaRPr kumimoji="1" lang="ja-JP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426960" y="2814320"/>
            <a:ext cx="2753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Ocean at Sunset</a:t>
            </a:r>
            <a:endParaRPr kumimoji="1" lang="ja-JP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823200" y="1950720"/>
            <a:ext cx="2753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Peach</a:t>
            </a:r>
            <a:endParaRPr kumimoji="1" lang="ja-JP" altLang="en-US" dirty="0"/>
          </a:p>
        </p:txBody>
      </p:sp>
      <p:cxnSp>
        <p:nvCxnSpPr>
          <p:cNvPr id="15" name="Straight Arrow Connector 14"/>
          <p:cNvCxnSpPr>
            <a:stCxn id="11" idx="1"/>
          </p:cNvCxnSpPr>
          <p:nvPr/>
        </p:nvCxnSpPr>
        <p:spPr>
          <a:xfrm flipH="1">
            <a:off x="4978400" y="2998986"/>
            <a:ext cx="2448560" cy="139013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5232400" y="2267466"/>
            <a:ext cx="2529840" cy="1408668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518400" y="1452880"/>
            <a:ext cx="2753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Typical Ocean</a:t>
            </a:r>
            <a:endParaRPr kumimoji="1" lang="ja-JP" altLang="en-US" dirty="0"/>
          </a:p>
        </p:txBody>
      </p:sp>
      <p:cxnSp>
        <p:nvCxnSpPr>
          <p:cNvPr id="22" name="Straight Arrow Connector 21"/>
          <p:cNvCxnSpPr>
            <a:stCxn id="21" idx="1"/>
          </p:cNvCxnSpPr>
          <p:nvPr/>
        </p:nvCxnSpPr>
        <p:spPr>
          <a:xfrm flipH="1">
            <a:off x="3545840" y="1637546"/>
            <a:ext cx="3972560" cy="279221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5191760" y="3616960"/>
            <a:ext cx="101600" cy="6096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188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Today’s Lecture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Similarity and Dissimilarity of vectors: all you need is a norm</a:t>
            </a: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Example: the </a:t>
            </a:r>
            <a:r>
              <a:rPr lang="en-US" altLang="ja-JP" dirty="0" err="1" smtClean="0">
                <a:solidFill>
                  <a:schemeClr val="bg1">
                    <a:lumMod val="65000"/>
                  </a:schemeClr>
                </a:solidFill>
              </a:rPr>
              <a:t>Minkowski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 Norm (</a:t>
            </a:r>
            <a:r>
              <a:rPr lang="en-US" altLang="ja-JP" dirty="0" err="1">
                <a:solidFill>
                  <a:schemeClr val="bg1">
                    <a:lumMod val="65000"/>
                  </a:schemeClr>
                </a:solidFill>
              </a:rPr>
              <a:t>L</a:t>
            </a:r>
            <a:r>
              <a:rPr lang="en-US" altLang="ja-JP" dirty="0" err="1" smtClean="0">
                <a:solidFill>
                  <a:schemeClr val="bg1">
                    <a:lumMod val="65000"/>
                  </a:schemeClr>
                </a:solidFill>
              </a:rPr>
              <a:t>p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 norm)</a:t>
            </a: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Cosine Similarity: you need a dot product</a:t>
            </a:r>
            <a:endParaRPr kumimoji="1" lang="en-US" altLang="ja-JP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Example: Diagonal </a:t>
            </a:r>
            <a:r>
              <a:rPr lang="en-US" altLang="ja-JP" dirty="0" err="1" smtClean="0">
                <a:solidFill>
                  <a:schemeClr val="bg1">
                    <a:lumMod val="65000"/>
                  </a:schemeClr>
                </a:solidFill>
              </a:rPr>
              <a:t>Mahalanobis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 Distance</a:t>
            </a: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What is Similarity?</a:t>
            </a:r>
          </a:p>
          <a:p>
            <a:r>
              <a:rPr lang="en-US" altLang="ja-JP" dirty="0" smtClean="0"/>
              <a:t>Metric Learning</a:t>
            </a:r>
          </a:p>
        </p:txBody>
      </p:sp>
    </p:spTree>
    <p:extLst>
      <p:ext uri="{BB962C8B-B14F-4D97-AF65-F5344CB8AC3E}">
        <p14:creationId xmlns:p14="http://schemas.microsoft.com/office/powerpoint/2010/main" val="422907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Metric Learning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 smtClean="0"/>
              <a:t>The goal: learn a function f(</a:t>
            </a:r>
            <a:r>
              <a:rPr lang="en-US" altLang="ja-JP" dirty="0" err="1" smtClean="0"/>
              <a:t>x,y</a:t>
            </a:r>
            <a:r>
              <a:rPr lang="en-US" altLang="ja-JP" dirty="0" smtClean="0"/>
              <a:t>) such that, if the user says y1 is more like x and y2 is less like x, then </a:t>
            </a:r>
          </a:p>
          <a:p>
            <a:pPr marL="0" indent="0" algn="ctr">
              <a:buNone/>
            </a:pPr>
            <a:r>
              <a:rPr lang="en-US" altLang="ja-JP" dirty="0" smtClean="0"/>
              <a:t>f(x,y1) &lt; f(x,y2)</a:t>
            </a:r>
          </a:p>
        </p:txBody>
      </p:sp>
    </p:spTree>
    <p:extLst>
      <p:ext uri="{BB962C8B-B14F-4D97-AF65-F5344CB8AC3E}">
        <p14:creationId xmlns:p14="http://schemas.microsoft.com/office/powerpoint/2010/main" val="69705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402329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Mahalanobis</a:t>
            </a:r>
            <a:r>
              <a:rPr lang="en-US" altLang="ja-JP" dirty="0" smtClean="0"/>
              <a:t> Distance Learning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ja-JP" dirty="0" smtClean="0"/>
                  <a:t>The goal is just to learn the parameters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altLang="ja-JP" b="0" dirty="0" smtClean="0"/>
                  <a:t> so that</a:t>
                </a:r>
              </a:p>
              <a:p>
                <a:pPr marL="0" indent="0" algn="ctr">
                  <a:buNone/>
                </a:pPr>
                <a:endParaRPr lang="en-US" altLang="ja-JP" i="1" dirty="0" smtClean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(</m:t>
                      </m:r>
                      <m:acc>
                        <m:accPr>
                          <m:chr m:val="⃗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altLang="ja-JP" i="1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en-US" altLang="ja-JP" i="1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ja-JP" alt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+ …+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altLang="ja-JP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ja-JP" alt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b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altLang="ja-JP" dirty="0" smtClean="0"/>
              </a:p>
              <a:p>
                <a:pPr marL="0" indent="0" algn="ctr">
                  <a:buNone/>
                </a:pPr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/>
                  <a:t>a</a:t>
                </a:r>
                <a:r>
                  <a:rPr lang="en-US" altLang="ja-JP" dirty="0" smtClean="0"/>
                  <a:t>ccurately describes the perceived distance between x and y.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918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Sample problem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ja-JP" dirty="0" smtClean="0"/>
                  <a:t>Suppose your </a:t>
                </a:r>
                <a:r>
                  <a:rPr lang="en-US" altLang="ja-JP" dirty="0" err="1" smtClean="0"/>
                  <a:t>expriments</a:t>
                </a:r>
                <a:r>
                  <a:rPr lang="en-US" altLang="ja-JP" dirty="0" smtClean="0"/>
                  <a:t> show that people completely ignore dimension i.  What should be the learned parameter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ja-JP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altLang="ja-JP" b="0" dirty="0" smtClean="0"/>
                  <a:t>?</a:t>
                </a:r>
              </a:p>
              <a:p>
                <a:r>
                  <a:rPr lang="en-US" altLang="ja-JP" dirty="0" smtClean="0"/>
                  <a:t>Suppose that dimension j is more important than dimension k.  Should you have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ja-JP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bSup>
                      <m:sSub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ja-JP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altLang="ja-JP" b="0" dirty="0" smtClean="0"/>
                  <a:t>, 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ja-JP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bSup>
                      <m:sSub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ja-JP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altLang="ja-JP" b="0" dirty="0" smtClean="0"/>
                  <a:t>?</a:t>
                </a:r>
              </a:p>
              <a:p>
                <a:r>
                  <a:rPr lang="en-US" altLang="ja-JP" dirty="0" smtClean="0"/>
                  <a:t>Suppose that, instead of the normal </a:t>
                </a:r>
                <a:r>
                  <a:rPr lang="en-US" altLang="ja-JP" dirty="0" err="1" smtClean="0"/>
                  <a:t>Mahalanobis</a:t>
                </a:r>
                <a:r>
                  <a:rPr lang="en-US" altLang="ja-JP" dirty="0" smtClean="0"/>
                  <a:t> distance definition, you read a paper that does distance learning with 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𝑊</m:t>
                      </m:r>
                      <m:d>
                        <m:dPr>
                          <m:ctrlPr>
                            <a:rPr lang="en-US" altLang="ja-JP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⃗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+…+</m:t>
                      </m:r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What’s the relationship between the parameters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altLang="ja-JP" dirty="0" smtClean="0"/>
                  <a:t>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ja-JP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altLang="ja-JP" b="0" dirty="0" smtClean="0"/>
                  <a:t>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 r="-69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849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Norm (or Metric, or Length) of a vector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altLang="ja-JP" dirty="0" smtClean="0"/>
                  <a:t>A norm is: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kumimoji="1" lang="en-US" altLang="ja-JP" dirty="0" smtClean="0"/>
                  <a:t>Non-negative,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kumimoji="1" lang="en-US" altLang="ja-JP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kumimoji="1"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d>
                    <m:r>
                      <a:rPr kumimoji="1" lang="en-US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kumimoji="1" lang="en-US" altLang="ja-JP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dirty="0" smtClean="0"/>
                  <a:t>Positive definite,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altLang="ja-JP" dirty="0" smtClean="0"/>
                  <a:t> </a:t>
                </a:r>
                <a:r>
                  <a:rPr lang="en-US" altLang="ja-JP" dirty="0" err="1" smtClean="0"/>
                  <a:t>iff</a:t>
                </a:r>
                <a:r>
                  <a:rPr lang="en-US" altLang="ja-JP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endParaRPr lang="en-US" altLang="ja-JP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dirty="0" smtClean="0"/>
                  <a:t>Absolute h</a:t>
                </a:r>
                <a:r>
                  <a:rPr kumimoji="1" lang="en-US" altLang="ja-JP" dirty="0" smtClean="0"/>
                  <a:t>omogeneous,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|</m:t>
                    </m:r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d>
                  </m:oMath>
                </a14:m>
                <a:endParaRPr kumimoji="1" lang="en-US" altLang="ja-JP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dirty="0" smtClean="0"/>
                  <a:t>Satisfies the triangle inequality,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d>
                  </m:oMath>
                </a14:m>
                <a:r>
                  <a:rPr kumimoji="1" lang="en-US" altLang="ja-JP" dirty="0" smtClean="0"/>
                  <a:t>+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</m:oMath>
                </a14:m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Notice that, from 3 and 4 together, we get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d>
                  </m:oMath>
                </a14:m>
                <a:r>
                  <a:rPr lang="en-US" altLang="ja-JP" dirty="0"/>
                  <a:t>+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</m:oMath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43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Distance between two vectors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altLang="ja-JP" dirty="0" smtClean="0"/>
                  <a:t>The distance between two vectors is just the norm of their difference.</a:t>
                </a:r>
              </a:p>
              <a:p>
                <a:pPr marL="0" indent="0">
                  <a:buNone/>
                </a:pPr>
                <a:r>
                  <a:rPr lang="en-US" altLang="ja-JP" dirty="0" smtClean="0"/>
                  <a:t>Notice that, because of non-negativity, homogeneity, and triangle inequality, we can write that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d>
                  </m:oMath>
                </a14:m>
                <a:r>
                  <a:rPr lang="en-US" altLang="ja-JP" dirty="0"/>
                  <a:t>+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</m:oMath>
                </a14:m>
                <a:endParaRPr lang="en-US" altLang="ja-JP" dirty="0" smtClean="0"/>
              </a:p>
              <a:p>
                <a:pPr marL="0" indent="0">
                  <a:buNone/>
                </a:pPr>
                <a:endParaRPr lang="en-US" altLang="ja-JP" dirty="0"/>
              </a:p>
              <a:p>
                <a:pPr marL="0" indent="0">
                  <a:buNone/>
                </a:pPr>
                <a:r>
                  <a:rPr lang="en-US" altLang="ja-JP" dirty="0" smtClean="0"/>
                  <a:t>And because of positive definiteness, we also know that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</m:oMath>
                </a14:m>
                <a:r>
                  <a:rPr lang="en-US" altLang="ja-JP" dirty="0" smtClean="0"/>
                  <a:t> only if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altLang="ja-JP" dirty="0" smtClean="0"/>
                  <a:t>. </a:t>
                </a:r>
                <a:endParaRPr lang="en-US" altLang="ja-JP" dirty="0" smtClean="0"/>
              </a:p>
              <a:p>
                <a:pPr marL="0" indent="0">
                  <a:buNone/>
                </a:pPr>
                <a:endParaRPr lang="en-US" altLang="ja-JP" dirty="0"/>
              </a:p>
              <a:p>
                <a:pPr marL="0" indent="0">
                  <a:buNone/>
                </a:pPr>
                <a:r>
                  <a:rPr lang="en-US" altLang="ja-JP" dirty="0" smtClean="0"/>
                  <a:t>And the maximum value of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</m:oMath>
                </a14:m>
                <a:r>
                  <a:rPr kumimoji="1" lang="en-US" altLang="ja-JP" dirty="0" smtClean="0"/>
                  <a:t> is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d>
                  </m:oMath>
                </a14:m>
                <a:r>
                  <a:rPr lang="en-US" altLang="ja-JP" dirty="0"/>
                  <a:t>+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</m:oMath>
                </a14:m>
                <a:r>
                  <a:rPr kumimoji="1" lang="en-US" altLang="ja-JP" dirty="0" smtClean="0"/>
                  <a:t> achieved only if y is proportional to -x</a:t>
                </a:r>
                <a:endParaRPr kumimoji="1" lang="en-US" altLang="ja-JP" dirty="0" smtClean="0"/>
              </a:p>
              <a:p>
                <a:pPr marL="0" indent="0">
                  <a:buNone/>
                </a:pPr>
                <a:endParaRPr kumimoji="1" lang="ja-JP" alt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3081" b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059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Today’s Lecture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Similarity and Dissimilarity of vectors: all you need is a norm</a:t>
            </a:r>
          </a:p>
          <a:p>
            <a:r>
              <a:rPr lang="en-US" altLang="ja-JP" dirty="0" smtClean="0"/>
              <a:t>Example: the </a:t>
            </a:r>
            <a:r>
              <a:rPr lang="en-US" altLang="ja-JP" dirty="0" err="1" smtClean="0"/>
              <a:t>Minkowski</a:t>
            </a:r>
            <a:r>
              <a:rPr lang="en-US" altLang="ja-JP" dirty="0" smtClean="0"/>
              <a:t> Norm (</a:t>
            </a:r>
            <a:r>
              <a:rPr lang="en-US" altLang="ja-JP" dirty="0" err="1"/>
              <a:t>L</a:t>
            </a:r>
            <a:r>
              <a:rPr lang="en-US" altLang="ja-JP" dirty="0" err="1" smtClean="0"/>
              <a:t>p</a:t>
            </a:r>
            <a:r>
              <a:rPr lang="en-US" altLang="ja-JP" dirty="0" smtClean="0"/>
              <a:t> norm)</a:t>
            </a: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Cosine Similarity: you need a dot product</a:t>
            </a:r>
            <a:endParaRPr kumimoji="1" lang="en-US" altLang="ja-JP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Example: Diagonal </a:t>
            </a:r>
            <a:r>
              <a:rPr lang="en-US" altLang="ja-JP" dirty="0" err="1" smtClean="0">
                <a:solidFill>
                  <a:schemeClr val="bg1">
                    <a:lumMod val="65000"/>
                  </a:schemeClr>
                </a:solidFill>
              </a:rPr>
              <a:t>Mahalanobis</a:t>
            </a:r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 Distance</a:t>
            </a: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What is Similarity?</a:t>
            </a:r>
          </a:p>
          <a:p>
            <a:r>
              <a:rPr lang="en-US" altLang="ja-JP" dirty="0" smtClean="0">
                <a:solidFill>
                  <a:schemeClr val="bg1">
                    <a:lumMod val="65000"/>
                  </a:schemeClr>
                </a:solidFill>
              </a:rPr>
              <a:t>Metric Learning</a:t>
            </a:r>
          </a:p>
        </p:txBody>
      </p:sp>
    </p:spTree>
    <p:extLst>
      <p:ext uri="{BB962C8B-B14F-4D97-AF65-F5344CB8AC3E}">
        <p14:creationId xmlns:p14="http://schemas.microsoft.com/office/powerpoint/2010/main" val="309382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Example: Euclidean (L</a:t>
            </a:r>
            <a:r>
              <a:rPr lang="en-US" altLang="ja-JP" dirty="0"/>
              <a:t>2</a:t>
            </a:r>
            <a:r>
              <a:rPr lang="en-US" altLang="ja-JP" dirty="0" smtClean="0"/>
              <a:t>) Distance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ja-JP" dirty="0" smtClean="0"/>
                  <a:t>The Euclidean (L2) distance between two vectors is defined as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d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+…+</m:t>
                          </m:r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altLang="ja-JP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dirty="0" smtClean="0"/>
                  <a:t>Non-negative: well, obviously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dirty="0" smtClean="0"/>
                  <a:t>Positive definite: also obvious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dirty="0" smtClean="0"/>
                  <a:t>Absolute homogeneous: easy to show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dirty="0" smtClean="0"/>
                  <a:t>Triangle inequality: easy to </a:t>
                </a:r>
                <a:r>
                  <a:rPr lang="en-US" altLang="ja-JP" dirty="0" smtClean="0"/>
                  <a:t>show: square both sides of that equation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d>
                  </m:oMath>
                </a14:m>
                <a:r>
                  <a:rPr lang="en-US" altLang="ja-JP" dirty="0"/>
                  <a:t>+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</m:oMath>
                </a14:m>
                <a:endParaRPr lang="en-US" altLang="ja-JP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060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Example: Euclidean (L</a:t>
            </a:r>
            <a:r>
              <a:rPr lang="en-US" altLang="ja-JP" dirty="0"/>
              <a:t>2</a:t>
            </a:r>
            <a:r>
              <a:rPr lang="en-US" altLang="ja-JP" dirty="0" smtClean="0"/>
              <a:t>) Distance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ja-JP" dirty="0" smtClean="0"/>
                  <a:t>Here are the vectors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altLang="ja-JP" dirty="0" smtClean="0"/>
                  <a:t>, in 2-dimensional space, that have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altLang="ja-JP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542" y="2516822"/>
            <a:ext cx="2657475" cy="2657475"/>
          </a:xfrm>
          <a:prstGeom prst="rect">
            <a:avLst/>
          </a:prstGeom>
        </p:spPr>
      </p:pic>
      <p:sp useBgFill="1">
        <p:nvSpPr>
          <p:cNvPr id="5" name="TextBox 4"/>
          <p:cNvSpPr txBox="1"/>
          <p:nvPr/>
        </p:nvSpPr>
        <p:spPr>
          <a:xfrm>
            <a:off x="3403600" y="5516880"/>
            <a:ext cx="810768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Attribution: </a:t>
            </a:r>
            <a:r>
              <a:rPr kumimoji="1" lang="en-US" altLang="ja-JP" dirty="0" err="1" smtClean="0"/>
              <a:t>Gustavb</a:t>
            </a:r>
            <a:r>
              <a:rPr lang="en-US" altLang="ja-JP" dirty="0"/>
              <a:t>, https://commons.wikimedia.org/wiki/File:Unit_circle.svg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242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Example: </a:t>
            </a:r>
            <a:r>
              <a:rPr lang="en-US" altLang="ja-JP" dirty="0" err="1" smtClean="0"/>
              <a:t>Minkowski</a:t>
            </a:r>
            <a:r>
              <a:rPr lang="en-US" altLang="ja-JP" dirty="0" smtClean="0"/>
              <a:t> (</a:t>
            </a:r>
            <a:r>
              <a:rPr lang="en-US" altLang="ja-JP" dirty="0" err="1" smtClean="0"/>
              <a:t>Lp</a:t>
            </a:r>
            <a:r>
              <a:rPr lang="en-US" altLang="ja-JP" dirty="0" smtClean="0"/>
              <a:t>) Norm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ja-JP" dirty="0" smtClean="0"/>
                  <a:t>The </a:t>
                </a:r>
                <a:r>
                  <a:rPr lang="en-US" altLang="ja-JP" dirty="0" err="1" smtClean="0"/>
                  <a:t>Minkowski</a:t>
                </a:r>
                <a:r>
                  <a:rPr lang="en-US" altLang="ja-JP" dirty="0" smtClean="0"/>
                  <a:t> (</a:t>
                </a:r>
                <a:r>
                  <a:rPr lang="en-US" altLang="ja-JP" dirty="0" err="1"/>
                  <a:t>L</a:t>
                </a:r>
                <a:r>
                  <a:rPr lang="en-US" altLang="ja-JP" dirty="0" err="1" smtClean="0"/>
                  <a:t>p</a:t>
                </a:r>
                <a:r>
                  <a:rPr lang="en-US" altLang="ja-JP" dirty="0" smtClean="0"/>
                  <a:t>) distance between two vectors is defined as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d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deg>
                        <m:e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p>
                          </m:s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+…+</m:t>
                          </m:r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altLang="ja-JP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dirty="0" smtClean="0"/>
                  <a:t>Non-negative: well, obviously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dirty="0" smtClean="0"/>
                  <a:t>Positive definite: also obvious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dirty="0" smtClean="0"/>
                  <a:t>Absolute homogeneous: easy to show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dirty="0" smtClean="0"/>
                  <a:t>Triangle inequality: easy to show for any particular positive integer value of p (just raise both sides of the equation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d>
                  </m:oMath>
                </a14:m>
                <a:r>
                  <a:rPr lang="en-US" altLang="ja-JP" dirty="0"/>
                  <a:t>+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</m:d>
                  </m:oMath>
                </a14:m>
                <a:r>
                  <a:rPr lang="en-US" altLang="ja-JP" dirty="0" smtClean="0"/>
                  <a:t> to the power of p).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638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Example: </a:t>
            </a:r>
            <a:r>
              <a:rPr lang="en-US" altLang="ja-JP" dirty="0" err="1" smtClean="0"/>
              <a:t>Minkowski</a:t>
            </a:r>
            <a:r>
              <a:rPr lang="en-US" altLang="ja-JP" dirty="0" smtClean="0"/>
              <a:t> (</a:t>
            </a:r>
            <a:r>
              <a:rPr lang="en-US" altLang="ja-JP" dirty="0" err="1" smtClean="0"/>
              <a:t>Lp</a:t>
            </a:r>
            <a:r>
              <a:rPr lang="en-US" altLang="ja-JP" dirty="0" smtClean="0"/>
              <a:t>) Distance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ja-JP" dirty="0" smtClean="0"/>
                  <a:t>Here are the vectors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altLang="ja-JP" dirty="0" smtClean="0"/>
                  <a:t>, in 2-dimensional space, that have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⃗"/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3/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altLang="ja-JP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19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542" y="2516822"/>
            <a:ext cx="2657475" cy="2657475"/>
          </a:xfrm>
          <a:prstGeom prst="rect">
            <a:avLst/>
          </a:prstGeom>
        </p:spPr>
      </p:pic>
      <p:sp useBgFill="1">
        <p:nvSpPr>
          <p:cNvPr id="5" name="TextBox 4"/>
          <p:cNvSpPr txBox="1"/>
          <p:nvPr/>
        </p:nvSpPr>
        <p:spPr>
          <a:xfrm>
            <a:off x="2377440" y="5516880"/>
            <a:ext cx="9133840" cy="64633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Attribution: </a:t>
            </a:r>
            <a:r>
              <a:rPr kumimoji="1" lang="en-US" altLang="ja-JP" dirty="0" err="1" smtClean="0"/>
              <a:t>Krishnavedala</a:t>
            </a:r>
            <a:r>
              <a:rPr lang="en-US" altLang="ja-JP" dirty="0" smtClean="0"/>
              <a:t>, </a:t>
            </a:r>
            <a:r>
              <a:rPr lang="en-US" altLang="ja-JP" dirty="0"/>
              <a:t>https://en.wikipedia.org/wiki/Lp_space#/</a:t>
            </a:r>
            <a:r>
              <a:rPr lang="en-US" altLang="ja-JP" dirty="0" smtClean="0"/>
              <a:t>media/File:Superellipse_rounded_diamond.svg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787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582</Words>
  <Application>Microsoft Office PowerPoint</Application>
  <PresentationFormat>Widescreen</PresentationFormat>
  <Paragraphs>143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ＭＳ Ｐゴシック</vt:lpstr>
      <vt:lpstr>Arial</vt:lpstr>
      <vt:lpstr>Calibri</vt:lpstr>
      <vt:lpstr>Calibri Light</vt:lpstr>
      <vt:lpstr>Cambria Math</vt:lpstr>
      <vt:lpstr>Office Theme</vt:lpstr>
      <vt:lpstr>ECE 417 Lecture 2: Metric (=Norm) Learning</vt:lpstr>
      <vt:lpstr>Today’s Lecture</vt:lpstr>
      <vt:lpstr>Norm (or Metric, or Length) of a vector</vt:lpstr>
      <vt:lpstr>Distance between two vectors</vt:lpstr>
      <vt:lpstr>Today’s Lecture</vt:lpstr>
      <vt:lpstr>Example: Euclidean (L2) Distance</vt:lpstr>
      <vt:lpstr>Example: Euclidean (L2) Distance</vt:lpstr>
      <vt:lpstr>Example: Minkowski (Lp) Norm</vt:lpstr>
      <vt:lpstr>Example: Minkowski (Lp) Distance</vt:lpstr>
      <vt:lpstr>Example: Minkowski (Lp) Distance</vt:lpstr>
      <vt:lpstr>Manhattan Distance and L-infinity Distance</vt:lpstr>
      <vt:lpstr>Today’s Lecture</vt:lpstr>
      <vt:lpstr>Dot product defines a norm</vt:lpstr>
      <vt:lpstr>Cosine</vt:lpstr>
      <vt:lpstr>Today’s Lecture</vt:lpstr>
      <vt:lpstr>Example: Euclidean distance</vt:lpstr>
      <vt:lpstr>Example: Mahalanobis Distance</vt:lpstr>
      <vt:lpstr>Example: Mahalanobis Distance</vt:lpstr>
      <vt:lpstr>Today’s Lecture</vt:lpstr>
      <vt:lpstr>What is similarity?</vt:lpstr>
      <vt:lpstr>What is similarity?</vt:lpstr>
      <vt:lpstr>Today’s Lecture</vt:lpstr>
      <vt:lpstr>Metric Learning</vt:lpstr>
      <vt:lpstr>PowerPoint Presentation</vt:lpstr>
      <vt:lpstr>Mahalanobis Distance Learning</vt:lpstr>
      <vt:lpstr>Sample problem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417 Lecture 1: Multimedia Signal Processing</dc:title>
  <dc:creator>Mark Hasegawa-Johnson</dc:creator>
  <cp:lastModifiedBy>Mark Hasegawa-Johnson</cp:lastModifiedBy>
  <cp:revision>51</cp:revision>
  <cp:lastPrinted>2017-08-30T22:11:46Z</cp:lastPrinted>
  <dcterms:created xsi:type="dcterms:W3CDTF">2017-08-28T19:28:57Z</dcterms:created>
  <dcterms:modified xsi:type="dcterms:W3CDTF">2017-08-31T15:55:27Z</dcterms:modified>
</cp:coreProperties>
</file>