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8" r:id="rId2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8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30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66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48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97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79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62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86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54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26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7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BF64B-E51C-4848-90B5-C28F3CA39CD9}" type="datetimeFigureOut">
              <a:rPr kumimoji="1" lang="ja-JP" altLang="en-US" smtClean="0"/>
              <a:t>2017/10/2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C25AE-48AB-4250-A47E-B1DF8A626F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7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ECE 417, Lecture 10:</a:t>
            </a:r>
            <a:br>
              <a:rPr kumimoji="1" lang="en-US" altLang="ja-JP" dirty="0" smtClean="0"/>
            </a:br>
            <a:r>
              <a:rPr lang="en-US" altLang="ja-JP" dirty="0" smtClean="0"/>
              <a:t>Speech Perception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Mark Hasegawa-Johnson</a:t>
            </a:r>
          </a:p>
          <a:p>
            <a:r>
              <a:rPr lang="en-US" altLang="ja-JP" dirty="0" smtClean="0"/>
              <a:t>10/3/2017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85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Low-pass </a:t>
            </a:r>
            <a:r>
              <a:rPr lang="en-US" altLang="ja-JP" dirty="0" err="1" smtClean="0"/>
              <a:t>liftered</a:t>
            </a:r>
            <a:r>
              <a:rPr lang="en-US" altLang="ja-JP" dirty="0" smtClean="0"/>
              <a:t> L2 norm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If you want to know whether two signals are the same vowel, then you want to know how different their smoothed spectra are.  Let H(k) be your smoothin</a:t>
                </a:r>
                <a:r>
                  <a:rPr lang="en-US" altLang="ja-JP" dirty="0" smtClean="0"/>
                  <a:t>g function.  You smooth the log spectrum, then find the L2 distance:</a:t>
                </a:r>
                <a:endParaRPr kumimoji="1" lang="en-US" altLang="ja-JP" dirty="0" smtClean="0"/>
              </a:p>
              <a:p>
                <a:pPr marL="0" indent="0">
                  <a:buNone/>
                </a:pPr>
                <a:endParaRPr kumimoji="1" lang="en-US" altLang="ja-JP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func>
                                    <m:func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 b="0" i="0" smtClean="0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d>
                                                    <m:d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d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𝑘</m:t>
                                                      </m:r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+0.5</m:t>
                                                      </m:r>
                                                    </m:e>
                                                  </m:d>
                                                  <m:sSub>
                                                    <m:sSub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𝐹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𝑠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d>
                                    </m:e>
                                  </m:func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func>
                                    <m:func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(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+0.5)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𝐹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𝑠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p>
                                    <m:sSupPr>
                                      <m:ctrlPr>
                                        <a:rPr lang="en-US" altLang="ja-JP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  <m:d>
                                    <m:d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</m:oMath>
                  </m:oMathPara>
                </a14:m>
                <a:endParaRPr lang="en-US" altLang="ja-JP" dirty="0"/>
              </a:p>
              <a:p>
                <a:pPr marL="0" indent="0" algn="ctr">
                  <a:buNone/>
                </a:pPr>
                <a:endParaRPr lang="en-US" altLang="ja-JP" dirty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6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700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Low-pass </a:t>
            </a:r>
            <a:r>
              <a:rPr lang="en-US" altLang="ja-JP" dirty="0" err="1" smtClean="0"/>
              <a:t>liftered</a:t>
            </a:r>
            <a:r>
              <a:rPr lang="en-US" altLang="ja-JP" dirty="0" smtClean="0"/>
              <a:t> L2 norm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In particular, suppose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]=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0&lt;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&gt;15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kumimoji="1" lang="en-US" altLang="ja-JP" dirty="0" smtClean="0"/>
                  <a:t>Then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func>
                                    <m:func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 b="0" i="0" smtClean="0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d>
                                                    <m:d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d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𝑘</m:t>
                                                      </m:r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+0.5</m:t>
                                                      </m:r>
                                                    </m:e>
                                                  </m:d>
                                                  <m:sSub>
                                                    <m:sSub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𝐹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𝑠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d>
                                    </m:e>
                                  </m:func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func>
                                    <m:func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(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+0.5)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𝐹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𝑠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dirty="0"/>
              </a:p>
              <a:p>
                <a:pPr marL="0" indent="0" algn="ctr">
                  <a:buNone/>
                </a:pPr>
                <a:endParaRPr lang="en-US" altLang="ja-JP" dirty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810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What spectrum do people hear?  Basilar membrane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56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Inner ear</a:t>
            </a:r>
            <a:endParaRPr kumimoji="1" lang="ja-JP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163" y="1362173"/>
            <a:ext cx="5495827" cy="5495827"/>
          </a:xfrm>
        </p:spPr>
      </p:pic>
    </p:spTree>
    <p:extLst>
      <p:ext uri="{BB962C8B-B14F-4D97-AF65-F5344CB8AC3E}">
        <p14:creationId xmlns:p14="http://schemas.microsoft.com/office/powerpoint/2010/main" val="95049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572786" cy="4555667"/>
          </a:xfrm>
        </p:spPr>
        <p:txBody>
          <a:bodyPr/>
          <a:lstStyle/>
          <a:p>
            <a:r>
              <a:rPr kumimoji="1" lang="en-US" altLang="ja-JP" dirty="0" smtClean="0"/>
              <a:t>Basilar membrane of the cochlea = a bank of mechanical bandpass filters</a:t>
            </a:r>
            <a:endParaRPr kumimoji="1" lang="ja-JP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368" y="1013381"/>
            <a:ext cx="3740353" cy="5495827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12" y="4025442"/>
            <a:ext cx="5818603" cy="259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78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Frequency scales for hearing: </a:t>
            </a:r>
            <a:r>
              <a:rPr kumimoji="1" lang="en-US" altLang="ja-JP" dirty="0" err="1" smtClean="0"/>
              <a:t>mel</a:t>
            </a:r>
            <a:r>
              <a:rPr kumimoji="1" lang="en-US" altLang="ja-JP" dirty="0" smtClean="0"/>
              <a:t> scale, ERB scale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94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Mel-scale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418757"/>
                <a:ext cx="10515600" cy="3321410"/>
              </a:xfrm>
            </p:spPr>
            <p:txBody>
              <a:bodyPr/>
              <a:lstStyle/>
              <a:p>
                <a:r>
                  <a:rPr kumimoji="1" lang="en-US" altLang="ja-JP" dirty="0" smtClean="0"/>
                  <a:t>The experiment:</a:t>
                </a:r>
              </a:p>
              <a:p>
                <a:pPr lvl="1"/>
                <a:r>
                  <a:rPr lang="en-US" altLang="ja-JP" dirty="0" smtClean="0"/>
                  <a:t>Play tones A, B, C</a:t>
                </a:r>
              </a:p>
              <a:p>
                <a:pPr lvl="1"/>
                <a:r>
                  <a:rPr kumimoji="1" lang="en-US" altLang="ja-JP" dirty="0" smtClean="0"/>
                  <a:t>Let the user adjust tone D until pitch(D)-pitch(C) sounds the same as pitch(B)-pitch(A)</a:t>
                </a:r>
              </a:p>
              <a:p>
                <a:r>
                  <a:rPr lang="en-US" altLang="ja-JP" dirty="0" smtClean="0"/>
                  <a:t>Analysis: create a frequency scale m(f) such that m(D)-m(C) = m(B)-m(A)</a:t>
                </a:r>
              </a:p>
              <a:p>
                <a:r>
                  <a:rPr kumimoji="1" lang="en-US" altLang="ja-JP" dirty="0" smtClean="0"/>
                  <a:t>Result: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2595</m:t>
                        </m:r>
                      </m:den>
                    </m:f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num>
                              <m:den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700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418757"/>
                <a:ext cx="10515600" cy="3321410"/>
              </a:xfrm>
              <a:blipFill rotWithShape="0">
                <a:blip r:embed="rId2"/>
                <a:stretch>
                  <a:fillRect l="-1043" t="-311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782" y="365125"/>
            <a:ext cx="7534631" cy="357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39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Critical bands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140" y="1325983"/>
            <a:ext cx="6718169" cy="4716598"/>
          </a:xfrm>
        </p:spPr>
        <p:txBody>
          <a:bodyPr>
            <a:normAutofit fontScale="92500"/>
          </a:bodyPr>
          <a:lstStyle/>
          <a:p>
            <a:r>
              <a:rPr lang="en-US" altLang="ja-JP" dirty="0"/>
              <a:t>W</a:t>
            </a:r>
            <a:r>
              <a:rPr kumimoji="1" lang="en-US" altLang="ja-JP" dirty="0" smtClean="0"/>
              <a:t>hen two tones play at exactly the same frequency, users can’t tell the difference between x(t) versus x(t)+y(t) if y(t) is about 14dB below x(t)  (in other words, the summed power is 1.03 times the power of x(t) alone)</a:t>
            </a:r>
          </a:p>
          <a:p>
            <a:r>
              <a:rPr lang="en-US" altLang="ja-JP" dirty="0" smtClean="0"/>
              <a:t>When x(t) and y(t) are at different frequencies, the masking power of x(t) is reduced</a:t>
            </a:r>
          </a:p>
          <a:p>
            <a:r>
              <a:rPr lang="en-US" altLang="ja-JP" dirty="0" smtClean="0"/>
              <a:t>Model: assume that the reduced masking power of x(t) is caused because x(t) is coming in through the tails of the bandpass filter centered at y(t).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650" y="1960734"/>
            <a:ext cx="4676186" cy="381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79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ERB scale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76140" y="1325983"/>
                <a:ext cx="6718169" cy="4716598"/>
              </a:xfrm>
            </p:spPr>
            <p:txBody>
              <a:bodyPr>
                <a:normAutofit/>
              </a:bodyPr>
              <a:lstStyle/>
              <a:p>
                <a:r>
                  <a:rPr lang="en-US" altLang="ja-JP" dirty="0" smtClean="0"/>
                  <a:t>The experiment: find out the widths, B(f), of the critical-band filters centered at every frequency f.</a:t>
                </a:r>
              </a:p>
              <a:p>
                <a:r>
                  <a:rPr lang="en-US" altLang="ja-JP" dirty="0" smtClean="0"/>
                  <a:t>Analysis: create a scale e(f) such that e(f+0.5B(f)) – e(f-0.5B(f)) = 1, for all frequencies</a:t>
                </a:r>
              </a:p>
              <a:p>
                <a:r>
                  <a:rPr lang="en-US" altLang="ja-JP" dirty="0" smtClean="0"/>
                  <a:t>Result: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21.4</m:t>
                    </m:r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0.00437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</m:func>
                  </m:oMath>
                </a14:m>
                <a:endParaRPr lang="en-US" altLang="ja-JP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6140" y="1325983"/>
                <a:ext cx="6718169" cy="4716598"/>
              </a:xfrm>
              <a:blipFill rotWithShape="0">
                <a:blip r:embed="rId2"/>
                <a:stretch>
                  <a:fillRect l="-1633" t="-2199" r="-21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81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MFCC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89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Parseval’s</a:t>
            </a:r>
            <a:r>
              <a:rPr lang="en-US" altLang="ja-JP" dirty="0" smtClean="0"/>
              <a:t> Theorem: Cepstral Distance = Spectral Distance</a:t>
            </a:r>
          </a:p>
          <a:p>
            <a:r>
              <a:rPr kumimoji="1" lang="en-US" altLang="ja-JP" dirty="0" smtClean="0"/>
              <a:t>What spectrum do people hear?  The basilar membrane</a:t>
            </a:r>
          </a:p>
          <a:p>
            <a:r>
              <a:rPr lang="en-US" altLang="ja-JP" dirty="0" smtClean="0"/>
              <a:t>Frequency scales for hearing: </a:t>
            </a:r>
            <a:r>
              <a:rPr lang="en-US" altLang="ja-JP" dirty="0" err="1" smtClean="0"/>
              <a:t>mel</a:t>
            </a:r>
            <a:r>
              <a:rPr lang="en-US" altLang="ja-JP" dirty="0" smtClean="0"/>
              <a:t>, ERB</a:t>
            </a:r>
          </a:p>
          <a:p>
            <a:r>
              <a:rPr kumimoji="1" lang="en-US" altLang="ja-JP" dirty="0" err="1" smtClean="0"/>
              <a:t>Filterbank</a:t>
            </a:r>
            <a:r>
              <a:rPr kumimoji="1" lang="en-US" altLang="ja-JP" dirty="0" smtClean="0"/>
              <a:t> coefficients and MFCC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039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Mel </a:t>
            </a:r>
            <a:r>
              <a:rPr kumimoji="1" lang="en-US" altLang="ja-JP" dirty="0" err="1" smtClean="0"/>
              <a:t>filterbank</a:t>
            </a:r>
            <a:r>
              <a:rPr kumimoji="1" lang="en-US" altLang="ja-JP" dirty="0" smtClean="0"/>
              <a:t> coefficients: convert the spectrum from Hertz-frequency to </a:t>
            </a:r>
            <a:r>
              <a:rPr kumimoji="1" lang="en-US" altLang="ja-JP" dirty="0" err="1" smtClean="0"/>
              <a:t>mel</a:t>
            </a:r>
            <a:r>
              <a:rPr kumimoji="1" lang="en-US" altLang="ja-JP" dirty="0" smtClean="0"/>
              <a:t>-frequency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kumimoji="1" lang="en-US" altLang="ja-JP" dirty="0" smtClean="0"/>
                  <a:t>Goal: instead of computing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+0.5)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</m:func>
                  </m:oMath>
                </a14:m>
                <a:r>
                  <a:rPr kumimoji="1" lang="en-US" altLang="ja-JP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We want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altLang="ja-JP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Where the frequencies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are uniformly spaced on a </a:t>
                </a:r>
                <a:r>
                  <a:rPr kumimoji="1" lang="en-US" altLang="ja-JP" dirty="0" err="1" smtClean="0"/>
                  <a:t>mel</a:t>
                </a:r>
                <a:r>
                  <a:rPr kumimoji="1" lang="en-US" altLang="ja-JP" dirty="0" smtClean="0"/>
                  <a:t>-scale,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m</m:t>
                    </m:r>
                    <m:d>
                      <m:dPr>
                        <m:ctrlPr>
                          <a:rPr lang="en-US" altLang="ja-JP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altLang="ja-JP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is a constant across all k.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The problem with that idea: we don’t want to just sample the spectrum.  We want to summarize everything that’s happening within a frequency band.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101" r="-8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99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Mel </a:t>
            </a:r>
            <a:r>
              <a:rPr kumimoji="1" lang="en-US" altLang="ja-JP" dirty="0" err="1" smtClean="0"/>
              <a:t>filterbank</a:t>
            </a:r>
            <a:r>
              <a:rPr kumimoji="1" lang="en-US" altLang="ja-JP" dirty="0" smtClean="0"/>
              <a:t> coefficients: convert the spectrum from Hertz-frequency to </a:t>
            </a:r>
            <a:r>
              <a:rPr kumimoji="1" lang="en-US" altLang="ja-JP" dirty="0" err="1" smtClean="0"/>
              <a:t>mel</a:t>
            </a:r>
            <a:r>
              <a:rPr kumimoji="1" lang="en-US" altLang="ja-JP" dirty="0" smtClean="0"/>
              <a:t>-frequency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The solution: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nary>
                          <m:naryPr>
                            <m:chr m:val="∑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f>
                              <m:fPr>
                                <m:ctrl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num>
                              <m:den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𝐹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d>
                          </m:e>
                        </m:nary>
                      </m:e>
                    </m:func>
                  </m:oMath>
                </a14:m>
                <a:r>
                  <a:rPr kumimoji="1" lang="en-US" altLang="ja-JP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Where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>
                                      <m:f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𝐹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den>
                                    </m:f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den>
                                </m:f>
                                <m: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𝐹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den>
                                    </m:f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</m:s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den>
                                </m:f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𝑜𝑡h𝑒𝑟𝑤𝑖𝑠𝑒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326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Mel </a:t>
            </a:r>
            <a:r>
              <a:rPr kumimoji="1" lang="en-US" altLang="ja-JP" dirty="0" err="1" smtClean="0"/>
              <a:t>filterbank</a:t>
            </a:r>
            <a:r>
              <a:rPr kumimoji="1" lang="en-US" altLang="ja-JP" dirty="0" smtClean="0"/>
              <a:t> coefficients: convert the spectrum from Hertz-frequency to </a:t>
            </a:r>
            <a:r>
              <a:rPr kumimoji="1" lang="en-US" altLang="ja-JP" dirty="0" err="1" smtClean="0"/>
              <a:t>mel</a:t>
            </a:r>
            <a:r>
              <a:rPr kumimoji="1" lang="en-US" altLang="ja-JP" dirty="0" smtClean="0"/>
              <a:t>-frequency</a:t>
            </a:r>
            <a:endParaRPr kumimoji="1" lang="ja-JP" alt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263" y="1611984"/>
            <a:ext cx="6994688" cy="5246016"/>
          </a:xfrm>
        </p:spPr>
      </p:pic>
    </p:spTree>
    <p:extLst>
      <p:ext uri="{BB962C8B-B14F-4D97-AF65-F5344CB8AC3E}">
        <p14:creationId xmlns:p14="http://schemas.microsoft.com/office/powerpoint/2010/main" val="2018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MFCC: the full process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smtClean="0"/>
                  <a:t>Divide the acoustic signal into frames</a:t>
                </a:r>
              </a:p>
              <a:p>
                <a:r>
                  <a:rPr kumimoji="1" lang="en-US" altLang="ja-JP" dirty="0" smtClean="0"/>
                  <a:t>Compute th</a:t>
                </a:r>
                <a:r>
                  <a:rPr lang="en-US" altLang="ja-JP" dirty="0" smtClean="0"/>
                  <a:t>e magnitude FFT of each frame</a:t>
                </a:r>
              </a:p>
              <a:p>
                <a:r>
                  <a:rPr kumimoji="1" lang="en-US" altLang="ja-JP" dirty="0" err="1" smtClean="0"/>
                  <a:t>Filterbank</a:t>
                </a:r>
                <a:r>
                  <a:rPr kumimoji="1" lang="en-US" altLang="ja-JP" dirty="0" smtClean="0"/>
                  <a:t> coefficients: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nary>
                          <m:naryPr>
                            <m:chr m:val="∑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ja-JP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f>
                              <m:f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num>
                              <m:den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𝐹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d>
                          </m:e>
                        </m:nary>
                      </m:e>
                    </m:func>
                  </m:oMath>
                </a14:m>
                <a:r>
                  <a:rPr lang="en-US" altLang="ja-JP" dirty="0"/>
                  <a:t> </a:t>
                </a:r>
                <a:endParaRPr lang="en-US" altLang="ja-JP" dirty="0" smtClean="0"/>
              </a:p>
              <a:p>
                <a:r>
                  <a:rPr kumimoji="1" lang="en-US" altLang="ja-JP" dirty="0" smtClean="0"/>
                  <a:t>MFCC: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]=</m:t>
                    </m:r>
                    <m:nary>
                      <m:naryPr>
                        <m:chr m:val="∑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func>
                          <m:func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ja-JP" altLang="en-US" i="1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  <m:d>
                                      <m:d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+0.5</m:t>
                                        </m:r>
                                      </m:e>
                                    </m:d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kumimoji="1" lang="en-US" altLang="ja-JP" dirty="0" smtClean="0"/>
              </a:p>
              <a:p>
                <a:r>
                  <a:rPr lang="en-US" altLang="ja-JP" dirty="0" smtClean="0"/>
                  <a:t>Liftering: keep only the first 12-15 MFCC coefficients, set the rest to zero.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496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L2 distance(</a:t>
            </a:r>
            <a:r>
              <a:rPr kumimoji="1" lang="en-US" altLang="ja-JP" dirty="0" err="1" smtClean="0"/>
              <a:t>cepstra</a:t>
            </a:r>
            <a:r>
              <a:rPr kumimoji="1" lang="en-US" altLang="ja-JP" dirty="0" smtClean="0"/>
              <a:t>) = L2 distance(log magnitude spectra)</a:t>
            </a:r>
          </a:p>
          <a:p>
            <a:r>
              <a:rPr lang="en-US" altLang="ja-JP" dirty="0" smtClean="0"/>
              <a:t>L2 distance(windowed </a:t>
            </a:r>
            <a:r>
              <a:rPr lang="en-US" altLang="ja-JP" dirty="0" err="1" smtClean="0"/>
              <a:t>cepstrum</a:t>
            </a:r>
            <a:r>
              <a:rPr lang="en-US" altLang="ja-JP" dirty="0" smtClean="0"/>
              <a:t>) = L2 distance(smoothed log </a:t>
            </a:r>
            <a:r>
              <a:rPr lang="en-US" altLang="ja-JP" smtClean="0"/>
              <a:t>magnitude spectrum)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81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Parseval’s</a:t>
            </a:r>
            <a:r>
              <a:rPr kumimoji="1" lang="en-US" altLang="ja-JP" dirty="0" smtClean="0"/>
              <a:t> Theorem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L2 norm of a signal equals the L2 norm of its Fourier transform.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26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Parseval’s</a:t>
            </a:r>
            <a:r>
              <a:rPr kumimoji="1" lang="en-US" altLang="ja-JP" dirty="0" smtClean="0"/>
              <a:t> Theorem: Examples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kumimoji="1" lang="en-US" altLang="ja-JP" dirty="0" smtClean="0"/>
                  <a:t>Fourie</a:t>
                </a:r>
                <a:r>
                  <a:rPr lang="en-US" altLang="ja-JP" dirty="0" smtClean="0"/>
                  <a:t>r Series: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nary>
                        <m:nary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dirty="0" smtClean="0"/>
              </a:p>
              <a:p>
                <a:r>
                  <a:rPr lang="en-US" altLang="ja-JP" dirty="0" smtClean="0"/>
                  <a:t>DTFT: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ja-JP" alt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nary>
                        <m:nary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ja-JP" alt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sub>
                        <m:sup>
                          <m:r>
                            <a:rPr lang="ja-JP" alt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ja-JP" altLang="en-US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nary>
                    </m:oMath>
                  </m:oMathPara>
                </a14:m>
                <a:endParaRPr lang="en-US" altLang="ja-JP" dirty="0" smtClean="0"/>
              </a:p>
              <a:p>
                <a:r>
                  <a:rPr lang="en-US" altLang="ja-JP" dirty="0" smtClean="0"/>
                  <a:t>DFT: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894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Parseval’s</a:t>
            </a:r>
            <a:r>
              <a:rPr kumimoji="1" lang="en-US" altLang="ja-JP" dirty="0" smtClean="0"/>
              <a:t> Theorem: DCT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[0]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+2</m:t>
                          </m:r>
                          <m:nary>
                            <m:naryPr>
                              <m:chr m:val="∑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dirty="0" smtClean="0"/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dirty="0" smtClean="0"/>
                  <a:t>Where you remember that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altLang="ja-JP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+0.5)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  <m:sub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altLang="ja-JP" dirty="0" smtClean="0"/>
              </a:p>
              <a:p>
                <a:pPr marL="0" indent="0">
                  <a:buNone/>
                </a:pPr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519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Parseval’s</a:t>
            </a:r>
            <a:r>
              <a:rPr kumimoji="1" lang="en-US" altLang="ja-JP" dirty="0" smtClean="0"/>
              <a:t> Theorem: Vector Formulation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we define the vectors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and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kumimoji="1" lang="en-US" altLang="ja-JP" dirty="0" smtClean="0"/>
                  <a:t> as the </a:t>
                </a:r>
                <a:r>
                  <a:rPr kumimoji="1" lang="en-US" altLang="ja-JP" dirty="0" err="1" smtClean="0"/>
                  <a:t>cepstrum</a:t>
                </a:r>
                <a:r>
                  <a:rPr kumimoji="1" lang="en-US" altLang="ja-JP" dirty="0" smtClean="0"/>
                  <a:t> and the log spectrum, thus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,</m:t>
                      </m:r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Where for convenience we’ll say</a:t>
                </a:r>
              </a:p>
              <a:p>
                <a:pPr marL="0" indent="0">
                  <a:buNone/>
                </a:pPr>
                <a:endParaRPr lang="en-US" altLang="ja-JP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[0]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</m:rad>
                                  </m:den>
                                </m:f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[</m:t>
                                    </m:r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]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/2</m:t>
                                        </m:r>
                                      </m:e>
                                    </m:rad>
                                  </m:den>
                                </m:f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8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179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Parseval’s</a:t>
            </a:r>
            <a:r>
              <a:rPr kumimoji="1" lang="en-US" altLang="ja-JP" dirty="0" smtClean="0"/>
              <a:t> Theorem: Vector Formulation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That way </a:t>
                </a:r>
                <a:r>
                  <a:rPr kumimoji="1" lang="en-US" altLang="ja-JP" dirty="0" err="1" smtClean="0"/>
                  <a:t>Parseval’s</a:t>
                </a:r>
                <a:r>
                  <a:rPr kumimoji="1" lang="en-US" altLang="ja-JP" dirty="0" smtClean="0"/>
                  <a:t> theorem can be written very simply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…or even more simply as…</a:t>
                </a:r>
                <a:endParaRPr kumimoji="1" lang="en-US" altLang="ja-JP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kumimoji="1"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kumimoji="1"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i.e., the L2 </a:t>
                </a:r>
                <a:r>
                  <a:rPr lang="en-US" altLang="ja-JP" dirty="0"/>
                  <a:t>norm of </a:t>
                </a:r>
                <a:r>
                  <a:rPr lang="en-US" altLang="ja-JP" dirty="0" smtClean="0"/>
                  <a:t>the </a:t>
                </a:r>
                <a:r>
                  <a:rPr lang="en-US" altLang="ja-JP" dirty="0" err="1" smtClean="0"/>
                  <a:t>cepstrum</a:t>
                </a:r>
                <a:r>
                  <a:rPr lang="en-US" altLang="ja-JP" dirty="0" smtClean="0"/>
                  <a:t> </a:t>
                </a:r>
                <a:r>
                  <a:rPr lang="en-US" altLang="ja-JP" dirty="0"/>
                  <a:t>equals the L2 norm of </a:t>
                </a:r>
                <a:r>
                  <a:rPr lang="en-US" altLang="ja-JP" dirty="0" smtClean="0"/>
                  <a:t>the log spectrum.</a:t>
                </a:r>
                <a:endParaRPr lang="ja-JP" altLang="en-US" dirty="0"/>
              </a:p>
              <a:p>
                <a:pPr marL="0" indent="0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61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 it means for KNN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we have two acoustic signals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ja-JP" dirty="0" smtClean="0"/>
                  <a:t> and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ja-JP" dirty="0" smtClean="0"/>
                  <a:t>, and we want to find out how different they sound.  If they have static spectra, then a good measure of their difference is the L2 difference between their log spectra: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 b="0" i="0" smtClean="0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(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+0.5)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𝐹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𝑠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d>
                                    </m:e>
                                  </m:func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(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+0.5)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𝐹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ja-JP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𝑠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altLang="ja-JP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  <a:p>
                <a:pPr marL="0" indent="0" algn="ctr">
                  <a:buNone/>
                </a:pPr>
                <a:endParaRPr lang="en-US" altLang="ja-JP" dirty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6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5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Low-pass liftering smooths the spectrum</a:t>
            </a:r>
            <a:endParaRPr kumimoji="1" lang="ja-JP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8555"/>
            <a:ext cx="6132438" cy="459932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609" y="1637409"/>
            <a:ext cx="6059562" cy="454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63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528</Words>
  <Application>Microsoft Office PowerPoint</Application>
  <PresentationFormat>Widescreen</PresentationFormat>
  <Paragraphs>91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ＭＳ Ｐゴシック</vt:lpstr>
      <vt:lpstr>Arial</vt:lpstr>
      <vt:lpstr>Calibri</vt:lpstr>
      <vt:lpstr>Calibri Light</vt:lpstr>
      <vt:lpstr>Cambria Math</vt:lpstr>
      <vt:lpstr>Office Theme</vt:lpstr>
      <vt:lpstr>ECE 417, Lecture 10: Speech Perception</vt:lpstr>
      <vt:lpstr>Content</vt:lpstr>
      <vt:lpstr>Parseval’s Theorem</vt:lpstr>
      <vt:lpstr>Parseval’s Theorem: Examples</vt:lpstr>
      <vt:lpstr>Parseval’s Theorem: DCT</vt:lpstr>
      <vt:lpstr>Parseval’s Theorem: Vector Formulation</vt:lpstr>
      <vt:lpstr>Parseval’s Theorem: Vector Formulation</vt:lpstr>
      <vt:lpstr>What it means for KNN</vt:lpstr>
      <vt:lpstr>Low-pass liftering smooths the spectrum</vt:lpstr>
      <vt:lpstr>Low-pass liftered L2 norm</vt:lpstr>
      <vt:lpstr>Low-pass liftered L2 norm</vt:lpstr>
      <vt:lpstr>What spectrum do people hear?  Basilar membrane</vt:lpstr>
      <vt:lpstr>Inner ear</vt:lpstr>
      <vt:lpstr>Basilar membrane of the cochlea = a bank of mechanical bandpass filters</vt:lpstr>
      <vt:lpstr>Frequency scales for hearing: mel scale, ERB scale</vt:lpstr>
      <vt:lpstr>Mel-scale</vt:lpstr>
      <vt:lpstr>Critical bands</vt:lpstr>
      <vt:lpstr>ERB scale</vt:lpstr>
      <vt:lpstr>MFCC</vt:lpstr>
      <vt:lpstr>Mel filterbank coefficients: convert the spectrum from Hertz-frequency to mel-frequency</vt:lpstr>
      <vt:lpstr>Mel filterbank coefficients: convert the spectrum from Hertz-frequency to mel-frequency</vt:lpstr>
      <vt:lpstr>Mel filterbank coefficients: convert the spectrum from Hertz-frequency to mel-frequency</vt:lpstr>
      <vt:lpstr>MFCC: the full process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417, Lecture 10: Speech Perception</dc:title>
  <dc:creator>Mark Hasegawa-Johnson</dc:creator>
  <cp:lastModifiedBy>Mark Hasegawa-Johnson</cp:lastModifiedBy>
  <cp:revision>24</cp:revision>
  <dcterms:created xsi:type="dcterms:W3CDTF">2017-10-02T18:44:36Z</dcterms:created>
  <dcterms:modified xsi:type="dcterms:W3CDTF">2017-10-02T22:34:12Z</dcterms:modified>
</cp:coreProperties>
</file>