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75" r:id="rId16"/>
    <p:sldId id="269" r:id="rId17"/>
    <p:sldId id="276" r:id="rId18"/>
    <p:sldId id="270" r:id="rId19"/>
    <p:sldId id="277" r:id="rId20"/>
    <p:sldId id="271" r:id="rId21"/>
    <p:sldId id="278" r:id="rId22"/>
    <p:sldId id="272" r:id="rId23"/>
    <p:sldId id="273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30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84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39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48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74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07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73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06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46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55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89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221A-C4D8-44C2-9F9D-79ED98AB6D22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6D73-92F0-48F2-B706-E0F3DC5D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87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engr.illinois.edu/ece41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ECE 417 Lecture 1</a:t>
            </a:r>
            <a:r>
              <a:rPr lang="en-US" altLang="ja-JP" dirty="0" smtClean="0"/>
              <a:t>:</a:t>
            </a:r>
            <a:br>
              <a:rPr lang="en-US" altLang="ja-JP" dirty="0" smtClean="0"/>
            </a:br>
            <a:r>
              <a:rPr lang="en-US" altLang="ja-JP" dirty="0" smtClean="0"/>
              <a:t>Multimedia Signal Processing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Mark Hasegawa-Johnson</a:t>
            </a:r>
          </a:p>
          <a:p>
            <a:r>
              <a:rPr kumimoji="1" lang="en-US" altLang="ja-JP" smtClean="0"/>
              <a:t>8/29/2017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27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Types of Parametric Learning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Metric Learning/Feature Learning (MP1):  Learn to convert input features into some new feature set that better matches human perception</a:t>
            </a:r>
            <a:endParaRPr lang="en-US" altLang="ja-JP" dirty="0" smtClean="0"/>
          </a:p>
          <a:p>
            <a:r>
              <a:rPr lang="en-US" altLang="ja-JP" dirty="0" smtClean="0"/>
              <a:t>Classifier Learning (MP2, MP3): Learn to classify the input.</a:t>
            </a:r>
          </a:p>
          <a:p>
            <a:r>
              <a:rPr lang="en-US" altLang="ja-JP" dirty="0" smtClean="0"/>
              <a:t>Bayesian Learning (MP4, MP5): Learn to estimate how likely the input is, given some assumed class label.</a:t>
            </a:r>
            <a:endParaRPr kumimoji="1" lang="en-US" altLang="ja-JP" dirty="0" smtClean="0"/>
          </a:p>
          <a:p>
            <a:r>
              <a:rPr lang="en-US" altLang="ja-JP" dirty="0" smtClean="0"/>
              <a:t>Deep learning (MP6, MP7): Combines </a:t>
            </a:r>
            <a:r>
              <a:rPr lang="en-US" altLang="ja-JP" b="1" i="1" dirty="0" smtClean="0"/>
              <a:t>feature learning</a:t>
            </a:r>
            <a:r>
              <a:rPr lang="en-US" altLang="ja-JP" dirty="0" smtClean="0"/>
              <a:t> and </a:t>
            </a:r>
            <a:r>
              <a:rPr lang="en-US" altLang="ja-JP" b="1" i="1" dirty="0" smtClean="0"/>
              <a:t>classifier learning</a:t>
            </a:r>
            <a:r>
              <a:rPr lang="en-US" altLang="ja-JP" dirty="0" smtClean="0"/>
              <a:t>.  Each layer computes features that are used by the next layer up.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6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Basics of Linear Algebra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Vector Space</a:t>
            </a:r>
          </a:p>
          <a:p>
            <a:r>
              <a:rPr lang="en-US" altLang="ja-JP" dirty="0" err="1" smtClean="0"/>
              <a:t>Banach</a:t>
            </a:r>
            <a:r>
              <a:rPr lang="en-US" altLang="ja-JP" dirty="0" smtClean="0"/>
              <a:t> Space, Norm</a:t>
            </a:r>
          </a:p>
          <a:p>
            <a:r>
              <a:rPr kumimoji="1" lang="en-US" altLang="ja-JP" dirty="0" smtClean="0"/>
              <a:t>Hilbert Space, Inner Product</a:t>
            </a:r>
          </a:p>
          <a:p>
            <a:r>
              <a:rPr lang="en-US" altLang="ja-JP" dirty="0" smtClean="0"/>
              <a:t>Linear Transform</a:t>
            </a:r>
          </a:p>
          <a:p>
            <a:r>
              <a:rPr kumimoji="1" lang="en-US" altLang="ja-JP" dirty="0" smtClean="0"/>
              <a:t>Affine Transform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50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Vector Space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A vector space is a set, closed under addition, that satisfies:</a:t>
            </a:r>
          </a:p>
          <a:p>
            <a:r>
              <a:rPr kumimoji="1" lang="en-US" altLang="ja-JP" dirty="0" smtClean="0"/>
              <a:t>Addition commutativity</a:t>
            </a:r>
          </a:p>
          <a:p>
            <a:r>
              <a:rPr lang="en-US" altLang="ja-JP" dirty="0" smtClean="0"/>
              <a:t>Addition associativity</a:t>
            </a:r>
          </a:p>
          <a:p>
            <a:r>
              <a:rPr kumimoji="1" lang="en-US" altLang="ja-JP" dirty="0" smtClean="0"/>
              <a:t>Addition identity element</a:t>
            </a:r>
          </a:p>
          <a:p>
            <a:r>
              <a:rPr lang="en-US" altLang="ja-JP" dirty="0" smtClean="0"/>
              <a:t>Addition inverse</a:t>
            </a:r>
          </a:p>
          <a:p>
            <a:r>
              <a:rPr kumimoji="1" lang="en-US" altLang="ja-JP" dirty="0" smtClean="0"/>
              <a:t>Compatibility of scalar and field multiplication</a:t>
            </a:r>
          </a:p>
          <a:p>
            <a:r>
              <a:rPr lang="en-US" altLang="ja-JP" dirty="0" smtClean="0"/>
              <a:t>Multiplication identity element</a:t>
            </a:r>
          </a:p>
          <a:p>
            <a:r>
              <a:rPr kumimoji="1" lang="en-US" altLang="ja-JP" dirty="0" smtClean="0"/>
              <a:t>Distribution of multiplication over vector addition</a:t>
            </a:r>
          </a:p>
          <a:p>
            <a:r>
              <a:rPr kumimoji="1" lang="en-US" altLang="ja-JP" dirty="0" smtClean="0"/>
              <a:t>Distribution of multiplication over field addition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0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6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89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Banach</a:t>
            </a:r>
            <a:r>
              <a:rPr kumimoji="1" lang="en-US" altLang="ja-JP" dirty="0" smtClean="0"/>
              <a:t> space, Norm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A </a:t>
            </a:r>
            <a:r>
              <a:rPr lang="en-US" altLang="ja-JP" dirty="0" err="1" smtClean="0"/>
              <a:t>Banach</a:t>
            </a:r>
            <a:r>
              <a:rPr lang="en-US" altLang="ja-JP" dirty="0" smtClean="0"/>
              <a:t> space is a vector space with a norm.</a:t>
            </a:r>
          </a:p>
          <a:p>
            <a:pPr marL="0" indent="0">
              <a:buNone/>
            </a:pPr>
            <a:r>
              <a:rPr lang="en-US" altLang="ja-JP" dirty="0" smtClean="0"/>
              <a:t>A norm is:</a:t>
            </a:r>
          </a:p>
          <a:p>
            <a:r>
              <a:rPr kumimoji="1" lang="en-US" altLang="ja-JP" dirty="0" smtClean="0"/>
              <a:t>Non-negative</a:t>
            </a:r>
          </a:p>
          <a:p>
            <a:r>
              <a:rPr lang="en-US" altLang="ja-JP" dirty="0" smtClean="0"/>
              <a:t>Positive definite</a:t>
            </a:r>
          </a:p>
          <a:p>
            <a:r>
              <a:rPr lang="en-US" altLang="ja-JP" dirty="0" smtClean="0"/>
              <a:t>Absolute h</a:t>
            </a:r>
            <a:r>
              <a:rPr kumimoji="1" lang="en-US" altLang="ja-JP" dirty="0" smtClean="0"/>
              <a:t>omogeneous</a:t>
            </a:r>
          </a:p>
          <a:p>
            <a:r>
              <a:rPr lang="en-US" altLang="ja-JP" dirty="0" smtClean="0"/>
              <a:t>Satisfies the triangle inequality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6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69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Inne</a:t>
            </a:r>
            <a:r>
              <a:rPr lang="en-US" altLang="ja-JP" dirty="0" smtClean="0"/>
              <a:t>r Product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Space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An inner product space </a:t>
            </a:r>
            <a:r>
              <a:rPr kumimoji="1" lang="en-US" altLang="ja-JP" dirty="0" smtClean="0"/>
              <a:t>is a </a:t>
            </a:r>
            <a:r>
              <a:rPr kumimoji="1" lang="en-US" altLang="ja-JP" dirty="0" err="1" smtClean="0"/>
              <a:t>Banach</a:t>
            </a:r>
            <a:r>
              <a:rPr kumimoji="1" lang="en-US" altLang="ja-JP" dirty="0" smtClean="0"/>
              <a:t> space with a dot product (a.k.a. inner </a:t>
            </a:r>
            <a:r>
              <a:rPr kumimoji="1" lang="en-US" altLang="ja-JP" dirty="0" smtClean="0"/>
              <a:t>product).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An inner product is a function of two vectors that satisfies:</a:t>
            </a:r>
          </a:p>
          <a:p>
            <a:r>
              <a:rPr kumimoji="1" lang="en-US" altLang="ja-JP" dirty="0" smtClean="0"/>
              <a:t>Conjugate commutative</a:t>
            </a:r>
            <a:endParaRPr kumimoji="1" lang="en-US" altLang="ja-JP" dirty="0" smtClean="0"/>
          </a:p>
          <a:p>
            <a:r>
              <a:rPr kumimoji="1" lang="en-US" altLang="ja-JP" dirty="0" smtClean="0"/>
              <a:t>Linear in its first </a:t>
            </a:r>
            <a:r>
              <a:rPr kumimoji="1" lang="en-US" altLang="ja-JP" dirty="0" smtClean="0"/>
              <a:t>argument</a:t>
            </a:r>
            <a:endParaRPr kumimoji="1" lang="en-US" altLang="ja-JP" dirty="0" smtClean="0"/>
          </a:p>
          <a:p>
            <a:r>
              <a:rPr lang="en-US" altLang="ja-JP" dirty="0" smtClean="0"/>
              <a:t>Positive </a:t>
            </a:r>
            <a:r>
              <a:rPr lang="en-US" altLang="ja-JP" dirty="0" smtClean="0"/>
              <a:t>definite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774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6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97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Linear Transform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A linear transform converts one vector space into another, with the following rules:</a:t>
            </a:r>
          </a:p>
          <a:p>
            <a:r>
              <a:rPr kumimoji="1" lang="en-US" altLang="ja-JP" dirty="0" smtClean="0"/>
              <a:t>Homogeneous</a:t>
            </a:r>
          </a:p>
          <a:p>
            <a:r>
              <a:rPr lang="en-US" altLang="ja-JP" dirty="0" smtClean="0"/>
              <a:t>Satisfies superposition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A linear transform is written as a matrix multiplication, y=</a:t>
            </a:r>
            <a:r>
              <a:rPr lang="en-US" altLang="ja-JP" dirty="0" err="1" smtClean="0"/>
              <a:t>Wx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80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6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24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Today’s Lecture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Syllabus</a:t>
            </a:r>
          </a:p>
          <a:p>
            <a:r>
              <a:rPr lang="en-US" altLang="ja-JP" dirty="0" smtClean="0"/>
              <a:t>Overview of what we’ll learn this semester</a:t>
            </a:r>
          </a:p>
          <a:p>
            <a:r>
              <a:rPr kumimoji="1" lang="en-US" altLang="ja-JP" dirty="0" smtClean="0"/>
              <a:t>Review of important linear algebra concepts, part one</a:t>
            </a:r>
          </a:p>
          <a:p>
            <a:r>
              <a:rPr lang="en-US" altLang="ja-JP" dirty="0" smtClean="0"/>
              <a:t>Sample problem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67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Affine Transform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An affine transform is a linear transform plus an offset.  It’s usually written as y=</a:t>
            </a:r>
            <a:r>
              <a:rPr kumimoji="1" lang="en-US" altLang="ja-JP" dirty="0" err="1" smtClean="0"/>
              <a:t>Wx+b</a:t>
            </a:r>
            <a:r>
              <a:rPr kumimoji="1" lang="en-US" altLang="ja-JP" dirty="0" smtClean="0"/>
              <a:t>, where </a:t>
            </a:r>
            <a:r>
              <a:rPr kumimoji="1" lang="en-US" altLang="ja-JP" dirty="0" err="1" smtClean="0"/>
              <a:t>Wx</a:t>
            </a:r>
            <a:r>
              <a:rPr kumimoji="1" lang="en-US" altLang="ja-JP" dirty="0" smtClean="0"/>
              <a:t> is the linear part, and b is the offset.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69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6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73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Problem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Suppose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a vector of 312 image features including the color from each of 26 different sub-images (78 features total), and the 3x3 Fourier transfor</a:t>
                </a:r>
                <a:r>
                  <a:rPr lang="en-US" altLang="ja-JP" dirty="0" smtClean="0"/>
                  <a:t>m of each of the 26 different sub-images (234 features), for a total of </a:t>
                </a:r>
                <a:r>
                  <a:rPr lang="en-US" altLang="ja-JP" b="1" u="sng" dirty="0" smtClean="0"/>
                  <a:t>312 features per image</a:t>
                </a:r>
                <a:r>
                  <a:rPr lang="en-US" altLang="ja-JP" dirty="0" smtClean="0"/>
                  <a:t>.</a:t>
                </a:r>
              </a:p>
              <a:p>
                <a:pPr marL="0" indent="0">
                  <a:buNone/>
                </a:pPr>
                <a:r>
                  <a:rPr kumimoji="1" lang="en-US" altLang="ja-JP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its class label (either +1 or -1).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are training examples, for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From these training data, we want to learn a parametric classifier that estimates y from x.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6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3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many trainable parameters?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kumimoji="1" lang="en-US" altLang="ja-JP" dirty="0" smtClean="0"/>
                  <a:t>Method 1: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Method 2: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r>
                  <a:rPr lang="en-US" altLang="ja-JP" dirty="0" smtClean="0"/>
                  <a:t>Method 3: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∏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𝑑𝑖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)</a:t>
                </a:r>
              </a:p>
              <a:p>
                <a:pPr marL="0" indent="0" algn="ctr">
                  <a:buNone/>
                </a:pPr>
                <a:endParaRPr kumimoji="1" lang="en-US" altLang="ja-JP" dirty="0" smtClean="0"/>
              </a:p>
              <a:p>
                <a:pPr marL="0" indent="0" algn="ctr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Syllabus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Go read the syllabus: </a:t>
            </a:r>
            <a:r>
              <a:rPr kumimoji="1" lang="en-US" altLang="ja-JP" dirty="0" smtClean="0">
                <a:hlinkClick r:id="rId2"/>
              </a:rPr>
              <a:t>http://courses.engr.Illinois.edu/ece417/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66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Overview of what we’ll learn this semester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What is multimedia?</a:t>
            </a:r>
          </a:p>
          <a:p>
            <a:r>
              <a:rPr lang="en-US" altLang="ja-JP" dirty="0" smtClean="0"/>
              <a:t>What is processing?</a:t>
            </a:r>
          </a:p>
          <a:p>
            <a:r>
              <a:rPr kumimoji="1" lang="en-US" altLang="ja-JP" dirty="0" smtClean="0"/>
              <a:t>The basic architecture: encoder, embedder, aligner, decoder</a:t>
            </a:r>
          </a:p>
          <a:p>
            <a:r>
              <a:rPr kumimoji="1" lang="en-US" altLang="ja-JP" dirty="0" smtClean="0"/>
              <a:t>Parametric learning: categories of methods, types of parameters that you can learn from 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89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multimedia?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75623" cy="4603455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Audio, Video, and Images</a:t>
            </a:r>
          </a:p>
          <a:p>
            <a:r>
              <a:rPr lang="en-US" altLang="ja-JP" dirty="0" smtClean="0"/>
              <a:t>Defining feature #1: very big</a:t>
            </a:r>
          </a:p>
          <a:p>
            <a:pPr lvl="1"/>
            <a:r>
              <a:rPr kumimoji="1" lang="en-US" altLang="ja-JP" dirty="0" smtClean="0"/>
              <a:t>Speech audio: 16000 samples/second</a:t>
            </a:r>
          </a:p>
          <a:p>
            <a:pPr lvl="1"/>
            <a:r>
              <a:rPr lang="en-US" altLang="ja-JP" dirty="0" smtClean="0"/>
              <a:t>Multimedia audio: 44100 samples/second (often </a:t>
            </a:r>
            <a:r>
              <a:rPr lang="en-US" altLang="ja-JP" dirty="0" err="1" smtClean="0"/>
              <a:t>downsampled</a:t>
            </a:r>
            <a:r>
              <a:rPr lang="en-US" altLang="ja-JP" dirty="0" smtClean="0"/>
              <a:t> to 22050!)</a:t>
            </a:r>
          </a:p>
          <a:p>
            <a:pPr lvl="1"/>
            <a:r>
              <a:rPr kumimoji="1" lang="en-US" altLang="ja-JP" dirty="0" smtClean="0"/>
              <a:t>Image: 6M pixels ~ 2000x3000 (often </a:t>
            </a:r>
            <a:r>
              <a:rPr kumimoji="1" lang="en-US" altLang="ja-JP" dirty="0" err="1" smtClean="0"/>
              <a:t>downsampled</a:t>
            </a:r>
            <a:r>
              <a:rPr kumimoji="1" lang="en-US" altLang="ja-JP" dirty="0" smtClean="0"/>
              <a:t> to 224x224)</a:t>
            </a:r>
          </a:p>
          <a:p>
            <a:pPr lvl="1"/>
            <a:r>
              <a:rPr lang="en-US" altLang="ja-JP" dirty="0" smtClean="0"/>
              <a:t>Video: 640x480 pixels/image, 30 frames/second = 9,216,000 real numbers per second</a:t>
            </a:r>
          </a:p>
          <a:p>
            <a:r>
              <a:rPr lang="en-US" altLang="ja-JP" dirty="0" smtClean="0"/>
              <a:t>Why “very big” matters: you can’t train a neural net to observe a whole image</a:t>
            </a:r>
          </a:p>
          <a:p>
            <a:pPr lvl="1"/>
            <a:r>
              <a:rPr kumimoji="1" lang="en-US" altLang="ja-JP" dirty="0" smtClean="0"/>
              <a:t>Rule of 5: there must be 5 training examples per trainable parameter</a:t>
            </a:r>
          </a:p>
          <a:p>
            <a:pPr lvl="1"/>
            <a:r>
              <a:rPr lang="en-US" altLang="ja-JP" dirty="0" smtClean="0"/>
              <a:t>Two-layer neural net with 1024 hidden nodes, 6M inputs has 1024*6000000 trainable parameters = 6 billion trainable parameters</a:t>
            </a:r>
          </a:p>
          <a:p>
            <a:pPr lvl="1"/>
            <a:r>
              <a:rPr kumimoji="1" lang="en-US" altLang="ja-JP" dirty="0" smtClean="0"/>
              <a:t>With 6 billion trainable parameters, you need 30 billion trainin</a:t>
            </a:r>
            <a:r>
              <a:rPr lang="en-US" altLang="ja-JP" dirty="0" smtClean="0"/>
              <a:t>g examples</a:t>
            </a:r>
          </a:p>
          <a:p>
            <a:pPr lvl="1"/>
            <a:r>
              <a:rPr kumimoji="1" lang="en-US" altLang="ja-JP" dirty="0" smtClean="0"/>
              <a:t>Result: we need some trick to reduce the number of parameters</a:t>
            </a:r>
          </a:p>
          <a:p>
            <a:pPr lvl="1"/>
            <a:r>
              <a:rPr lang="en-US" altLang="ja-JP" dirty="0" smtClean="0"/>
              <a:t>This semester is all about finding tricks that work (much better)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99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Multimedia: Defining Feature #2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Defining feature #2: variable input dimension</a:t>
            </a:r>
          </a:p>
          <a:p>
            <a:pPr lvl="1"/>
            <a:r>
              <a:rPr lang="en-US" altLang="ja-JP" dirty="0" smtClean="0"/>
              <a:t>Image classification, e.g., </a:t>
            </a:r>
            <a:r>
              <a:rPr lang="en-US" altLang="ja-JP" dirty="0" err="1" smtClean="0"/>
              <a:t>imagenet</a:t>
            </a:r>
            <a:r>
              <a:rPr lang="en-US" altLang="ja-JP" dirty="0" smtClean="0"/>
              <a:t>: we like to </a:t>
            </a:r>
            <a:r>
              <a:rPr lang="en-US" altLang="ja-JP" dirty="0" err="1" smtClean="0"/>
              <a:t>downsample</a:t>
            </a:r>
            <a:r>
              <a:rPr lang="en-US" altLang="ja-JP" dirty="0" smtClean="0"/>
              <a:t> every image to 224x224 first, then train a NN with 224*224=50176 inputs</a:t>
            </a:r>
          </a:p>
          <a:p>
            <a:pPr lvl="1"/>
            <a:r>
              <a:rPr kumimoji="1" lang="en-US" altLang="ja-JP" dirty="0" smtClean="0"/>
              <a:t>Audio speech recognition: no can do</a:t>
            </a:r>
          </a:p>
          <a:p>
            <a:pPr lvl="2"/>
            <a:r>
              <a:rPr lang="en-US" altLang="ja-JP" dirty="0" smtClean="0"/>
              <a:t>Why?</a:t>
            </a:r>
            <a:endParaRPr kumimoji="1" lang="en-US" altLang="ja-JP" dirty="0" smtClean="0"/>
          </a:p>
          <a:p>
            <a:r>
              <a:rPr kumimoji="1" lang="en-US" altLang="ja-JP" dirty="0" smtClean="0"/>
              <a:t>Solution: streaming methods</a:t>
            </a:r>
          </a:p>
          <a:p>
            <a:pPr lvl="1"/>
            <a:r>
              <a:rPr lang="en-US" altLang="ja-JP" dirty="0" smtClean="0"/>
              <a:t>“Recognition” instead of “Classification” --- variable number of inputs, variable number of outputs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694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Processing = convert from one type of signal to another</a:t>
            </a:r>
            <a:endParaRPr kumimoji="1" lang="ja-JP" alt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007743"/>
              </p:ext>
            </p:extLst>
          </p:nvPr>
        </p:nvGraphicFramePr>
        <p:xfrm>
          <a:off x="838200" y="1825625"/>
          <a:ext cx="1051560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Image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Video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Audio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Text (variable-length sequence</a:t>
                      </a:r>
                      <a:r>
                        <a:rPr kumimoji="1" lang="en-US" altLang="ja-JP" sz="1600" baseline="0" dirty="0" smtClean="0"/>
                        <a:t> of symbols)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Metadata (tags</a:t>
                      </a:r>
                      <a:r>
                        <a:rPr kumimoji="1" lang="en-US" altLang="ja-JP" sz="1600" baseline="0" dirty="0" smtClean="0"/>
                        <a:t> drawn from predefined set)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Image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X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Motion prediction</a:t>
                      </a:r>
                    </a:p>
                    <a:p>
                      <a:r>
                        <a:rPr kumimoji="1" lang="en-US" altLang="ja-JP" sz="1600" dirty="0" smtClean="0"/>
                        <a:t>Animation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Spoken captioning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Automatic</a:t>
                      </a:r>
                      <a:r>
                        <a:rPr kumimoji="1" lang="en-US" altLang="ja-JP" sz="1600" baseline="0" dirty="0" smtClean="0"/>
                        <a:t> captioning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Object recognition</a:t>
                      </a:r>
                    </a:p>
                    <a:p>
                      <a:r>
                        <a:rPr kumimoji="1" lang="en-US" altLang="ja-JP" sz="1600" dirty="0" smtClean="0"/>
                        <a:t>Face</a:t>
                      </a:r>
                      <a:r>
                        <a:rPr kumimoji="1" lang="en-US" altLang="ja-JP" sz="1600" baseline="0" dirty="0" smtClean="0"/>
                        <a:t> recognition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Video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Heat map</a:t>
                      </a:r>
                    </a:p>
                    <a:p>
                      <a:r>
                        <a:rPr kumimoji="1" lang="en-US" altLang="ja-JP" sz="1600" dirty="0" smtClean="0"/>
                        <a:t>Frame capture</a:t>
                      </a:r>
                    </a:p>
                    <a:p>
                      <a:r>
                        <a:rPr kumimoji="1" lang="en-US" altLang="ja-JP" sz="1600" dirty="0" smtClean="0"/>
                        <a:t>Summarization</a:t>
                      </a:r>
                    </a:p>
                    <a:p>
                      <a:r>
                        <a:rPr kumimoji="1" lang="en-US" altLang="ja-JP" sz="1600" dirty="0" smtClean="0"/>
                        <a:t>Shot</a:t>
                      </a:r>
                      <a:r>
                        <a:rPr kumimoji="1" lang="en-US" altLang="ja-JP" sz="1600" baseline="0" dirty="0" smtClean="0"/>
                        <a:t> boundary detection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X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Lipreading</a:t>
                      </a:r>
                      <a:r>
                        <a:rPr kumimoji="1" lang="en-US" altLang="ja-JP" sz="1600" dirty="0" smtClean="0"/>
                        <a:t>/ Speechreading</a:t>
                      </a:r>
                    </a:p>
                    <a:p>
                      <a:r>
                        <a:rPr kumimoji="1" lang="en-US" altLang="ja-JP" sz="1600" dirty="0" smtClean="0"/>
                        <a:t>Audiovisual</a:t>
                      </a:r>
                      <a:r>
                        <a:rPr kumimoji="1" lang="en-US" altLang="ja-JP" sz="1600" baseline="0" dirty="0" smtClean="0"/>
                        <a:t> speech recognition</a:t>
                      </a:r>
                    </a:p>
                    <a:p>
                      <a:r>
                        <a:rPr kumimoji="1" lang="en-US" altLang="ja-JP" sz="1600" baseline="0" dirty="0" smtClean="0"/>
                        <a:t>Summarization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Audio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Spectrogram(S</a:t>
                      </a:r>
                    </a:p>
                    <a:p>
                      <a:r>
                        <a:rPr kumimoji="1" lang="en-US" altLang="ja-JP" sz="1600" dirty="0" smtClean="0"/>
                        <a:t>TFT)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STFT</a:t>
                      </a:r>
                    </a:p>
                    <a:p>
                      <a:r>
                        <a:rPr kumimoji="1" lang="en-US" altLang="ja-JP" sz="1600" dirty="0" smtClean="0"/>
                        <a:t>Avatar animation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X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Automatic speech recognition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Music</a:t>
                      </a:r>
                      <a:r>
                        <a:rPr kumimoji="1" lang="en-US" altLang="ja-JP" sz="1600" baseline="0" dirty="0" smtClean="0"/>
                        <a:t> genre</a:t>
                      </a:r>
                    </a:p>
                    <a:p>
                      <a:r>
                        <a:rPr kumimoji="1" lang="en-US" altLang="ja-JP" sz="1600" baseline="0" dirty="0" smtClean="0"/>
                        <a:t>Emotion/sentiments</a:t>
                      </a:r>
                    </a:p>
                    <a:p>
                      <a:r>
                        <a:rPr kumimoji="1" lang="en-US" altLang="ja-JP" sz="1600" dirty="0" smtClean="0"/>
                        <a:t>Speaker</a:t>
                      </a:r>
                      <a:r>
                        <a:rPr kumimoji="1" lang="en-US" altLang="ja-JP" sz="1600" baseline="0" dirty="0" smtClean="0"/>
                        <a:t> ID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Text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Audiovisual speech synthesis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Speech synthesis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X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Sentiment 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Metadata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Search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Search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Search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X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6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68" y="273685"/>
            <a:ext cx="10590232" cy="55667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Basic Multimedia Architecture</a:t>
            </a:r>
            <a:r>
              <a:rPr lang="en-US" altLang="ja-JP" smtClean="0"/>
              <a:t>: EEAD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14" y="1084779"/>
            <a:ext cx="3100266" cy="862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Decoder</a:t>
            </a:r>
          </a:p>
          <a:p>
            <a:pPr marL="0" indent="0">
              <a:buNone/>
            </a:pPr>
            <a:r>
              <a:rPr lang="en-US" altLang="ja-JP" dirty="0" smtClean="0"/>
              <a:t>(compute outputs)</a:t>
            </a:r>
            <a:endParaRPr kumimoji="1" lang="en-US" altLang="ja-JP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3312" y="4832913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1415590" y="4843908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2216867" y="4834483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3029145" y="4845478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3762864" y="4843912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4575142" y="4854907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5376419" y="4845482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6188697" y="4856477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6997828" y="4845481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7810106" y="4856476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8611383" y="4847051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Straight Arrow Connector 16"/>
          <p:cNvCxnSpPr>
            <a:endCxn id="4" idx="2"/>
          </p:cNvCxnSpPr>
          <p:nvPr/>
        </p:nvCxnSpPr>
        <p:spPr>
          <a:xfrm flipV="1">
            <a:off x="680720" y="560591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03680" y="560591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96160" y="55855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19120" y="55855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50640" y="561607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73600" y="561607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66080" y="559575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289040" y="559575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091680" y="560591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914640" y="560591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707120" y="55855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3312" y="3674673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1415590" y="3685668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Rectangle 31"/>
          <p:cNvSpPr/>
          <p:nvPr/>
        </p:nvSpPr>
        <p:spPr>
          <a:xfrm>
            <a:off x="2216867" y="3676243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3029145" y="3687238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Rectangle 33"/>
          <p:cNvSpPr/>
          <p:nvPr/>
        </p:nvSpPr>
        <p:spPr>
          <a:xfrm>
            <a:off x="3762864" y="3685672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/>
        </p:nvSpPr>
        <p:spPr>
          <a:xfrm>
            <a:off x="4575142" y="3696667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/>
        </p:nvSpPr>
        <p:spPr>
          <a:xfrm>
            <a:off x="5376419" y="3687242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6188697" y="3698237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Rectangle 37"/>
          <p:cNvSpPr/>
          <p:nvPr/>
        </p:nvSpPr>
        <p:spPr>
          <a:xfrm>
            <a:off x="6997828" y="3687241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Rectangle 38"/>
          <p:cNvSpPr/>
          <p:nvPr/>
        </p:nvSpPr>
        <p:spPr>
          <a:xfrm>
            <a:off x="7810106" y="3698236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Rectangle 39"/>
          <p:cNvSpPr/>
          <p:nvPr/>
        </p:nvSpPr>
        <p:spPr>
          <a:xfrm>
            <a:off x="8611383" y="3688811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680720" y="444767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503680" y="444767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296160" y="442735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119120" y="442735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850640" y="445783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673600" y="445783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466080" y="443751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289040" y="443751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91680" y="444767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914640" y="444767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8707120" y="442735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3"/>
            <a:endCxn id="31" idx="1"/>
          </p:cNvCxnSpPr>
          <p:nvPr/>
        </p:nvCxnSpPr>
        <p:spPr>
          <a:xfrm>
            <a:off x="763568" y="406117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596688" y="408149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358688" y="408149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191808" y="410181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923328" y="408149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756448" y="410181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548928" y="410181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82048" y="412213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174528" y="411197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007648" y="413229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13472" y="2506273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Rectangle 64"/>
          <p:cNvSpPr/>
          <p:nvPr/>
        </p:nvSpPr>
        <p:spPr>
          <a:xfrm>
            <a:off x="1425750" y="2517268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Rectangle 65"/>
          <p:cNvSpPr/>
          <p:nvPr/>
        </p:nvSpPr>
        <p:spPr>
          <a:xfrm>
            <a:off x="2227027" y="2507843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Rectangle 66"/>
          <p:cNvSpPr/>
          <p:nvPr/>
        </p:nvSpPr>
        <p:spPr>
          <a:xfrm>
            <a:off x="3039305" y="2518838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Rectangle 67"/>
          <p:cNvSpPr/>
          <p:nvPr/>
        </p:nvSpPr>
        <p:spPr>
          <a:xfrm>
            <a:off x="3773024" y="2517272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Rectangle 68"/>
          <p:cNvSpPr/>
          <p:nvPr/>
        </p:nvSpPr>
        <p:spPr>
          <a:xfrm>
            <a:off x="4585302" y="2528267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Rectangle 69"/>
          <p:cNvSpPr/>
          <p:nvPr/>
        </p:nvSpPr>
        <p:spPr>
          <a:xfrm>
            <a:off x="5386579" y="2518842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Rectangle 70"/>
          <p:cNvSpPr/>
          <p:nvPr/>
        </p:nvSpPr>
        <p:spPr>
          <a:xfrm>
            <a:off x="6198857" y="2529837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Rectangle 71"/>
          <p:cNvSpPr/>
          <p:nvPr/>
        </p:nvSpPr>
        <p:spPr>
          <a:xfrm>
            <a:off x="7007988" y="2518841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Rectangle 72"/>
          <p:cNvSpPr/>
          <p:nvPr/>
        </p:nvSpPr>
        <p:spPr>
          <a:xfrm>
            <a:off x="7820266" y="2529836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Rectangle 73"/>
          <p:cNvSpPr/>
          <p:nvPr/>
        </p:nvSpPr>
        <p:spPr>
          <a:xfrm>
            <a:off x="8621543" y="2520411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Straight Arrow Connector 74"/>
          <p:cNvCxnSpPr>
            <a:endCxn id="64" idx="2"/>
          </p:cNvCxnSpPr>
          <p:nvPr/>
        </p:nvCxnSpPr>
        <p:spPr>
          <a:xfrm flipV="1">
            <a:off x="690880" y="327927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513840" y="327927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306320" y="325895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129280" y="325895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3860800" y="328943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683760" y="328943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476240" y="326911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6299200" y="326911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101840" y="327927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7924800" y="327927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8717280" y="325895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041712" y="1358193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Rectangle 86"/>
          <p:cNvSpPr/>
          <p:nvPr/>
        </p:nvSpPr>
        <p:spPr>
          <a:xfrm>
            <a:off x="5377990" y="1369188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Rectangle 87"/>
          <p:cNvSpPr/>
          <p:nvPr/>
        </p:nvSpPr>
        <p:spPr>
          <a:xfrm>
            <a:off x="7815027" y="1380083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Rectangle 88"/>
          <p:cNvSpPr/>
          <p:nvPr/>
        </p:nvSpPr>
        <p:spPr>
          <a:xfrm>
            <a:off x="8627305" y="1391078"/>
            <a:ext cx="160256" cy="7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Straight Arrow Connector 89"/>
          <p:cNvCxnSpPr>
            <a:endCxn id="86" idx="2"/>
          </p:cNvCxnSpPr>
          <p:nvPr/>
        </p:nvCxnSpPr>
        <p:spPr>
          <a:xfrm flipV="1">
            <a:off x="3119120" y="21311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466080" y="21311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7894320" y="21311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8717280" y="21311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6" idx="3"/>
            <a:endCxn id="87" idx="1"/>
          </p:cNvCxnSpPr>
          <p:nvPr/>
        </p:nvCxnSpPr>
        <p:spPr>
          <a:xfrm>
            <a:off x="3201968" y="1744692"/>
            <a:ext cx="2176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88" idx="1"/>
          </p:cNvCxnSpPr>
          <p:nvPr/>
        </p:nvCxnSpPr>
        <p:spPr>
          <a:xfrm>
            <a:off x="5559088" y="1765012"/>
            <a:ext cx="2255939" cy="1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956848" y="1785332"/>
            <a:ext cx="652022" cy="10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3129280" y="9627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476240" y="9627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7904480" y="9627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8727440" y="962791"/>
            <a:ext cx="2720" cy="38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4" idx="0"/>
            <a:endCxn id="86" idx="2"/>
          </p:cNvCxnSpPr>
          <p:nvPr/>
        </p:nvCxnSpPr>
        <p:spPr>
          <a:xfrm flipV="1">
            <a:off x="693600" y="2131191"/>
            <a:ext cx="2428240" cy="3750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5" idx="0"/>
            <a:endCxn id="86" idx="2"/>
          </p:cNvCxnSpPr>
          <p:nvPr/>
        </p:nvCxnSpPr>
        <p:spPr>
          <a:xfrm flipV="1">
            <a:off x="1505878" y="2131191"/>
            <a:ext cx="1615962" cy="3860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6" idx="0"/>
            <a:endCxn id="86" idx="2"/>
          </p:cNvCxnSpPr>
          <p:nvPr/>
        </p:nvCxnSpPr>
        <p:spPr>
          <a:xfrm flipV="1">
            <a:off x="2307155" y="2131191"/>
            <a:ext cx="814685" cy="3766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8" idx="0"/>
            <a:endCxn id="87" idx="2"/>
          </p:cNvCxnSpPr>
          <p:nvPr/>
        </p:nvCxnSpPr>
        <p:spPr>
          <a:xfrm flipV="1">
            <a:off x="3853152" y="2142186"/>
            <a:ext cx="1604966" cy="3750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9" idx="0"/>
            <a:endCxn id="87" idx="2"/>
          </p:cNvCxnSpPr>
          <p:nvPr/>
        </p:nvCxnSpPr>
        <p:spPr>
          <a:xfrm flipV="1">
            <a:off x="4665430" y="2142186"/>
            <a:ext cx="792688" cy="3860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71" idx="0"/>
            <a:endCxn id="88" idx="2"/>
          </p:cNvCxnSpPr>
          <p:nvPr/>
        </p:nvCxnSpPr>
        <p:spPr>
          <a:xfrm flipV="1">
            <a:off x="6278985" y="2153081"/>
            <a:ext cx="1616170" cy="37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2" idx="0"/>
            <a:endCxn id="88" idx="2"/>
          </p:cNvCxnSpPr>
          <p:nvPr/>
        </p:nvCxnSpPr>
        <p:spPr>
          <a:xfrm flipV="1">
            <a:off x="7088116" y="2153081"/>
            <a:ext cx="807039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ontent Placeholder 2"/>
          <p:cNvSpPr txBox="1">
            <a:spLocks/>
          </p:cNvSpPr>
          <p:nvPr/>
        </p:nvSpPr>
        <p:spPr>
          <a:xfrm>
            <a:off x="8827574" y="2425065"/>
            <a:ext cx="2526226" cy="1009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Aligner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(time alignment)</a:t>
            </a:r>
            <a:endParaRPr lang="en-US" altLang="ja-JP" dirty="0"/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8837734" y="3756025"/>
            <a:ext cx="2917386" cy="8127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Embedder (compute state)</a:t>
            </a:r>
            <a:endParaRPr lang="en-US" altLang="ja-JP" dirty="0"/>
          </a:p>
        </p:txBody>
      </p:sp>
      <p:sp>
        <p:nvSpPr>
          <p:cNvPr id="125" name="Content Placeholder 2"/>
          <p:cNvSpPr txBox="1">
            <a:spLocks/>
          </p:cNvSpPr>
          <p:nvPr/>
        </p:nvSpPr>
        <p:spPr>
          <a:xfrm>
            <a:off x="8858054" y="4786611"/>
            <a:ext cx="3232346" cy="86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Encoder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(compute features)</a:t>
            </a:r>
            <a:endParaRPr lang="en-US" altLang="ja-JP" dirty="0"/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182880" y="2050746"/>
            <a:ext cx="11257280" cy="21890"/>
          </a:xfrm>
          <a:prstGeom prst="straightConnector1">
            <a:avLst/>
          </a:prstGeom>
          <a:ln w="254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ontent Placeholder 2"/>
          <p:cNvSpPr txBox="1">
            <a:spLocks/>
          </p:cNvSpPr>
          <p:nvPr/>
        </p:nvSpPr>
        <p:spPr>
          <a:xfrm>
            <a:off x="10128054" y="2059305"/>
            <a:ext cx="2074106" cy="9155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n</a:t>
            </a:r>
            <a:r>
              <a:rPr lang="en-US" altLang="ja-JP" dirty="0" smtClean="0"/>
              <a:t>=Output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Timescale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 flipV="1">
            <a:off x="152400" y="5850586"/>
            <a:ext cx="11257280" cy="21890"/>
          </a:xfrm>
          <a:prstGeom prst="straightConnector1">
            <a:avLst/>
          </a:prstGeom>
          <a:ln w="254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ontent Placeholder 2"/>
          <p:cNvSpPr txBox="1">
            <a:spLocks/>
          </p:cNvSpPr>
          <p:nvPr/>
        </p:nvSpPr>
        <p:spPr>
          <a:xfrm>
            <a:off x="10097574" y="5859145"/>
            <a:ext cx="2074106" cy="9155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t=Input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Timescale</a:t>
            </a:r>
          </a:p>
        </p:txBody>
      </p:sp>
      <p:pic>
        <p:nvPicPr>
          <p:cNvPr id="131" name="Picture 13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" y="5998705"/>
            <a:ext cx="10058400" cy="7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Parametric Learning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What it means: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 smtClean="0"/>
                  <a:t>Define some general family of functions,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 smtClean="0"/>
                  <a:t>,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 smtClean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 smtClean="0"/>
                  <a:t> is an input feature vector, and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ja-JP" dirty="0" smtClean="0"/>
                  <a:t> is a set of learnable parameters.  For example, in MP1, it will be something like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endParaRPr lang="en-US" altLang="ja-JP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 smtClean="0"/>
                  <a:t>“Learn” the parameters: choose W in order to maximize performance on some training dataset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2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7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728</Words>
  <Application>Microsoft Office PowerPoint</Application>
  <PresentationFormat>Widescreen</PresentationFormat>
  <Paragraphs>150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Cambria Math</vt:lpstr>
      <vt:lpstr>Office Theme</vt:lpstr>
      <vt:lpstr>ECE 417 Lecture 1: Multimedia Signal Processing</vt:lpstr>
      <vt:lpstr>Today’s Lecture</vt:lpstr>
      <vt:lpstr>Syllabus</vt:lpstr>
      <vt:lpstr>Overview of what we’ll learn this semester</vt:lpstr>
      <vt:lpstr>What is multimedia?</vt:lpstr>
      <vt:lpstr>What is Multimedia: Defining Feature #2</vt:lpstr>
      <vt:lpstr>Processing = convert from one type of signal to another</vt:lpstr>
      <vt:lpstr>Basic Multimedia Architecture: EEAD</vt:lpstr>
      <vt:lpstr>Parametric Learning</vt:lpstr>
      <vt:lpstr>Types of Parametric Learning</vt:lpstr>
      <vt:lpstr>Basics of Linear Algebra</vt:lpstr>
      <vt:lpstr>Vector Space</vt:lpstr>
      <vt:lpstr>PowerPoint Presentation</vt:lpstr>
      <vt:lpstr>Banach space, Norm</vt:lpstr>
      <vt:lpstr>PowerPoint Presentation</vt:lpstr>
      <vt:lpstr>Inner Product Space</vt:lpstr>
      <vt:lpstr>PowerPoint Presentation</vt:lpstr>
      <vt:lpstr>Linear Transform</vt:lpstr>
      <vt:lpstr>PowerPoint Presentation</vt:lpstr>
      <vt:lpstr>Affine Transform</vt:lpstr>
      <vt:lpstr>PowerPoint Presentation</vt:lpstr>
      <vt:lpstr>Example Problem</vt:lpstr>
      <vt:lpstr>How many trainable parameters?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417 Lecture 1: Multimedia Signal Processing</dc:title>
  <dc:creator>Mark Hasegawa-Johnson</dc:creator>
  <cp:lastModifiedBy>Mark Hasegawa-Johnson</cp:lastModifiedBy>
  <cp:revision>26</cp:revision>
  <cp:lastPrinted>2017-08-30T22:11:46Z</cp:lastPrinted>
  <dcterms:created xsi:type="dcterms:W3CDTF">2017-08-28T19:28:57Z</dcterms:created>
  <dcterms:modified xsi:type="dcterms:W3CDTF">2017-08-30T23:23:38Z</dcterms:modified>
</cp:coreProperties>
</file>