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307" r:id="rId3"/>
    <p:sldId id="337" r:id="rId4"/>
    <p:sldId id="338" r:id="rId5"/>
    <p:sldId id="339" r:id="rId6"/>
    <p:sldId id="340" r:id="rId7"/>
    <p:sldId id="350" r:id="rId8"/>
    <p:sldId id="351" r:id="rId9"/>
    <p:sldId id="352" r:id="rId10"/>
    <p:sldId id="341" r:id="rId11"/>
    <p:sldId id="353" r:id="rId12"/>
    <p:sldId id="354" r:id="rId13"/>
    <p:sldId id="355" r:id="rId14"/>
    <p:sldId id="356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Rakesh" userId="e6961465-9b26-4018-8ebe-1bb6947834b0" providerId="ADAL" clId="{EBA64295-6A55-4915-A2D9-7592F31F3604}"/>
    <pc:docChg chg="custSel modSld">
      <pc:chgData name="Kumar, Rakesh" userId="e6961465-9b26-4018-8ebe-1bb6947834b0" providerId="ADAL" clId="{EBA64295-6A55-4915-A2D9-7592F31F3604}" dt="2022-11-29T16:58:21.785" v="6" actId="478"/>
      <pc:docMkLst>
        <pc:docMk/>
      </pc:docMkLst>
      <pc:sldChg chg="delSp mod">
        <pc:chgData name="Kumar, Rakesh" userId="e6961465-9b26-4018-8ebe-1bb6947834b0" providerId="ADAL" clId="{EBA64295-6A55-4915-A2D9-7592F31F3604}" dt="2022-11-29T16:58:03.603" v="3" actId="478"/>
        <pc:sldMkLst>
          <pc:docMk/>
          <pc:sldMk cId="2950698782" sldId="350"/>
        </pc:sldMkLst>
        <pc:spChg chg="del">
          <ac:chgData name="Kumar, Rakesh" userId="e6961465-9b26-4018-8ebe-1bb6947834b0" providerId="ADAL" clId="{EBA64295-6A55-4915-A2D9-7592F31F3604}" dt="2022-11-29T16:58:03.603" v="3" actId="478"/>
          <ac:spMkLst>
            <pc:docMk/>
            <pc:sldMk cId="2950698782" sldId="350"/>
            <ac:spMk id="2" creationId="{385AFD02-98D7-431C-B78D-8C3EEB1DFA7D}"/>
          </ac:spMkLst>
        </pc:spChg>
      </pc:sldChg>
      <pc:sldChg chg="delSp mod">
        <pc:chgData name="Kumar, Rakesh" userId="e6961465-9b26-4018-8ebe-1bb6947834b0" providerId="ADAL" clId="{EBA64295-6A55-4915-A2D9-7592F31F3604}" dt="2022-11-29T16:58:00.640" v="2" actId="478"/>
        <pc:sldMkLst>
          <pc:docMk/>
          <pc:sldMk cId="354124663" sldId="351"/>
        </pc:sldMkLst>
        <pc:spChg chg="del">
          <ac:chgData name="Kumar, Rakesh" userId="e6961465-9b26-4018-8ebe-1bb6947834b0" providerId="ADAL" clId="{EBA64295-6A55-4915-A2D9-7592F31F3604}" dt="2022-11-29T16:58:00.640" v="2" actId="478"/>
          <ac:spMkLst>
            <pc:docMk/>
            <pc:sldMk cId="354124663" sldId="351"/>
            <ac:spMk id="2" creationId="{1EEA80BC-CC03-4FF2-AE78-425D6B4C9C1E}"/>
          </ac:spMkLst>
        </pc:spChg>
      </pc:sldChg>
      <pc:sldChg chg="delSp mod">
        <pc:chgData name="Kumar, Rakesh" userId="e6961465-9b26-4018-8ebe-1bb6947834b0" providerId="ADAL" clId="{EBA64295-6A55-4915-A2D9-7592F31F3604}" dt="2022-11-29T16:57:55.632" v="1" actId="478"/>
        <pc:sldMkLst>
          <pc:docMk/>
          <pc:sldMk cId="2607609050" sldId="352"/>
        </pc:sldMkLst>
        <pc:spChg chg="del">
          <ac:chgData name="Kumar, Rakesh" userId="e6961465-9b26-4018-8ebe-1bb6947834b0" providerId="ADAL" clId="{EBA64295-6A55-4915-A2D9-7592F31F3604}" dt="2022-11-29T16:57:55.632" v="1" actId="478"/>
          <ac:spMkLst>
            <pc:docMk/>
            <pc:sldMk cId="2607609050" sldId="352"/>
            <ac:spMk id="2" creationId="{4ADAB1F9-41C8-491C-8781-C9871167B6F2}"/>
          </ac:spMkLst>
        </pc:spChg>
      </pc:sldChg>
      <pc:sldChg chg="delSp mod">
        <pc:chgData name="Kumar, Rakesh" userId="e6961465-9b26-4018-8ebe-1bb6947834b0" providerId="ADAL" clId="{EBA64295-6A55-4915-A2D9-7592F31F3604}" dt="2022-11-29T16:57:48.076" v="0" actId="478"/>
        <pc:sldMkLst>
          <pc:docMk/>
          <pc:sldMk cId="912325096" sldId="353"/>
        </pc:sldMkLst>
        <pc:spChg chg="del">
          <ac:chgData name="Kumar, Rakesh" userId="e6961465-9b26-4018-8ebe-1bb6947834b0" providerId="ADAL" clId="{EBA64295-6A55-4915-A2D9-7592F31F3604}" dt="2022-11-29T16:57:48.076" v="0" actId="478"/>
          <ac:spMkLst>
            <pc:docMk/>
            <pc:sldMk cId="912325096" sldId="353"/>
            <ac:spMk id="2" creationId="{B6D8059D-BDED-4A5C-BB08-4599C5F1EB44}"/>
          </ac:spMkLst>
        </pc:spChg>
      </pc:sldChg>
      <pc:sldChg chg="delSp mod">
        <pc:chgData name="Kumar, Rakesh" userId="e6961465-9b26-4018-8ebe-1bb6947834b0" providerId="ADAL" clId="{EBA64295-6A55-4915-A2D9-7592F31F3604}" dt="2022-11-29T16:58:15.615" v="4" actId="478"/>
        <pc:sldMkLst>
          <pc:docMk/>
          <pc:sldMk cId="1859214585" sldId="354"/>
        </pc:sldMkLst>
        <pc:spChg chg="del">
          <ac:chgData name="Kumar, Rakesh" userId="e6961465-9b26-4018-8ebe-1bb6947834b0" providerId="ADAL" clId="{EBA64295-6A55-4915-A2D9-7592F31F3604}" dt="2022-11-29T16:58:15.615" v="4" actId="478"/>
          <ac:spMkLst>
            <pc:docMk/>
            <pc:sldMk cId="1859214585" sldId="354"/>
            <ac:spMk id="2" creationId="{290ACBC9-0DC6-466F-8E2B-AEAB2E8E445D}"/>
          </ac:spMkLst>
        </pc:spChg>
      </pc:sldChg>
      <pc:sldChg chg="delSp mod">
        <pc:chgData name="Kumar, Rakesh" userId="e6961465-9b26-4018-8ebe-1bb6947834b0" providerId="ADAL" clId="{EBA64295-6A55-4915-A2D9-7592F31F3604}" dt="2022-11-29T16:58:19.084" v="5" actId="478"/>
        <pc:sldMkLst>
          <pc:docMk/>
          <pc:sldMk cId="4097269981" sldId="355"/>
        </pc:sldMkLst>
        <pc:spChg chg="del">
          <ac:chgData name="Kumar, Rakesh" userId="e6961465-9b26-4018-8ebe-1bb6947834b0" providerId="ADAL" clId="{EBA64295-6A55-4915-A2D9-7592F31F3604}" dt="2022-11-29T16:58:19.084" v="5" actId="478"/>
          <ac:spMkLst>
            <pc:docMk/>
            <pc:sldMk cId="4097269981" sldId="355"/>
            <ac:spMk id="2" creationId="{7D875D55-4A6A-408E-AC3C-62E8A626165A}"/>
          </ac:spMkLst>
        </pc:spChg>
      </pc:sldChg>
      <pc:sldChg chg="delSp mod">
        <pc:chgData name="Kumar, Rakesh" userId="e6961465-9b26-4018-8ebe-1bb6947834b0" providerId="ADAL" clId="{EBA64295-6A55-4915-A2D9-7592F31F3604}" dt="2022-11-29T16:58:21.785" v="6" actId="478"/>
        <pc:sldMkLst>
          <pc:docMk/>
          <pc:sldMk cId="2610440284" sldId="356"/>
        </pc:sldMkLst>
        <pc:spChg chg="del">
          <ac:chgData name="Kumar, Rakesh" userId="e6961465-9b26-4018-8ebe-1bb6947834b0" providerId="ADAL" clId="{EBA64295-6A55-4915-A2D9-7592F31F3604}" dt="2022-11-29T16:58:21.785" v="6" actId="478"/>
          <ac:spMkLst>
            <pc:docMk/>
            <pc:sldMk cId="2610440284" sldId="356"/>
            <ac:spMk id="2" creationId="{3146AC85-D9D4-46B0-9E9A-25FF8DB2CC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9156-B92D-424D-81E8-7D483BDCFEF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722E-A589-4AE8-B796-EF79E5D1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9824A13-A177-4059-8DFD-5A6F5464C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C74DDBA-25EF-43C9-AAB0-3A07A008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320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FA7701F-8E93-4334-8C20-175EACAEF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3DA79-FFCF-4849-823B-A9D150828B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28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6E3E045-342B-43BE-876E-DBC1B46F43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EE14681-8E22-467F-94AF-0F624C51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Header Placeholder 3">
            <a:extLst>
              <a:ext uri="{FF2B5EF4-FFF2-40B4-BE49-F238E27FC236}">
                <a16:creationId xmlns:a16="http://schemas.microsoft.com/office/drawing/2014/main" id="{74C889EA-288C-4331-98AF-18D03E140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817AAC7B-2402-4E18-9065-D149573818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3FC0C-A25A-4E8B-80F6-82666129A2C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Footer Placeholder 5">
            <a:extLst>
              <a:ext uri="{FF2B5EF4-FFF2-40B4-BE49-F238E27FC236}">
                <a16:creationId xmlns:a16="http://schemas.microsoft.com/office/drawing/2014/main" id="{EEE36592-479A-4272-B63D-3DBD8A8093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28679" name="Slide Number Placeholder 6">
            <a:extLst>
              <a:ext uri="{FF2B5EF4-FFF2-40B4-BE49-F238E27FC236}">
                <a16:creationId xmlns:a16="http://schemas.microsoft.com/office/drawing/2014/main" id="{75545F8E-901F-483D-8E18-5176380C7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6341E-103C-4BF4-B696-F1DD19915E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9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41F5C5B-164A-4328-A460-B7191467C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C90B02B-4A40-400B-8647-043897BAB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Header Placeholder 3">
            <a:extLst>
              <a:ext uri="{FF2B5EF4-FFF2-40B4-BE49-F238E27FC236}">
                <a16:creationId xmlns:a16="http://schemas.microsoft.com/office/drawing/2014/main" id="{4A6BDC03-5765-46D2-BE93-D03045A7D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30725" name="Date Placeholder 4">
            <a:extLst>
              <a:ext uri="{FF2B5EF4-FFF2-40B4-BE49-F238E27FC236}">
                <a16:creationId xmlns:a16="http://schemas.microsoft.com/office/drawing/2014/main" id="{B5B4276D-751A-4D7E-A319-48F843ECE4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923EC-01E3-4CC0-A787-46B8414CB2C4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Footer Placeholder 5">
            <a:extLst>
              <a:ext uri="{FF2B5EF4-FFF2-40B4-BE49-F238E27FC236}">
                <a16:creationId xmlns:a16="http://schemas.microsoft.com/office/drawing/2014/main" id="{6D4E98F6-2A33-4A66-9D58-76F2AE8698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30727" name="Slide Number Placeholder 6">
            <a:extLst>
              <a:ext uri="{FF2B5EF4-FFF2-40B4-BE49-F238E27FC236}">
                <a16:creationId xmlns:a16="http://schemas.microsoft.com/office/drawing/2014/main" id="{5F110852-718B-40F4-96CD-9DB444D36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D516A-96EA-4789-A0FF-F2485D90B8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4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E240E4C-7812-4679-A348-35C42DDA2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CAC944A-8AE4-4F0E-8728-7965EADD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 sz="2600"/>
          </a:p>
        </p:txBody>
      </p:sp>
      <p:sp>
        <p:nvSpPr>
          <p:cNvPr id="10244" name="Header Placeholder 3">
            <a:extLst>
              <a:ext uri="{FF2B5EF4-FFF2-40B4-BE49-F238E27FC236}">
                <a16:creationId xmlns:a16="http://schemas.microsoft.com/office/drawing/2014/main" id="{5BF2E4A1-00D3-44C6-BE57-5C23D62273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10245" name="Date Placeholder 4">
            <a:extLst>
              <a:ext uri="{FF2B5EF4-FFF2-40B4-BE49-F238E27FC236}">
                <a16:creationId xmlns:a16="http://schemas.microsoft.com/office/drawing/2014/main" id="{8253ED8C-FEB6-4632-BA4D-6DC3A73E61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14E70-987E-4313-8206-23D49A91A6DD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6" name="Footer Placeholder 5">
            <a:extLst>
              <a:ext uri="{FF2B5EF4-FFF2-40B4-BE49-F238E27FC236}">
                <a16:creationId xmlns:a16="http://schemas.microsoft.com/office/drawing/2014/main" id="{F7AAB422-BAB6-4430-BE08-336F1712AC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10247" name="Slide Number Placeholder 6">
            <a:extLst>
              <a:ext uri="{FF2B5EF4-FFF2-40B4-BE49-F238E27FC236}">
                <a16:creationId xmlns:a16="http://schemas.microsoft.com/office/drawing/2014/main" id="{4596F046-BAB0-48D0-8E8C-0BBF272BB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5BAB0-827B-48A8-A470-3578127A77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6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EE77711-495F-4BE0-9BCD-37983A3363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E1DD336-09D8-4D6C-8939-364FB85B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600"/>
          </a:p>
        </p:txBody>
      </p:sp>
      <p:sp>
        <p:nvSpPr>
          <p:cNvPr id="12292" name="Header Placeholder 3">
            <a:extLst>
              <a:ext uri="{FF2B5EF4-FFF2-40B4-BE49-F238E27FC236}">
                <a16:creationId xmlns:a16="http://schemas.microsoft.com/office/drawing/2014/main" id="{6C8041EC-C2AB-4DF4-BABC-2750A18B22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18AFDA98-1E96-4B22-9B99-E622F96C1D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E167-1024-4B75-BA4E-56CFDA1728A6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4" name="Footer Placeholder 5">
            <a:extLst>
              <a:ext uri="{FF2B5EF4-FFF2-40B4-BE49-F238E27FC236}">
                <a16:creationId xmlns:a16="http://schemas.microsoft.com/office/drawing/2014/main" id="{EA4342A4-8839-455D-9E65-CD74D36747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12295" name="Slide Number Placeholder 6">
            <a:extLst>
              <a:ext uri="{FF2B5EF4-FFF2-40B4-BE49-F238E27FC236}">
                <a16:creationId xmlns:a16="http://schemas.microsoft.com/office/drawing/2014/main" id="{BEDC2865-4B0F-46FA-93C5-00DB9AD10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939EA-8ED9-465C-8C3D-372BA6AFC4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20DBFF1-2C69-4CD2-80D4-4EDFA6D875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C03D46A-E074-4EA9-B1D5-E5306392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1008253-596B-4B13-AE8E-B89C6BA70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A8E1A-A6B1-4192-A34E-24BAAE5CE4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7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9D4D798-2F4E-441F-A19F-FF1D4BE00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B76BC68-37CB-478F-BA8F-3D4C6B83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Header Placeholder 3">
            <a:extLst>
              <a:ext uri="{FF2B5EF4-FFF2-40B4-BE49-F238E27FC236}">
                <a16:creationId xmlns:a16="http://schemas.microsoft.com/office/drawing/2014/main" id="{B2251228-8E00-4694-98CB-AF376770E2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B35B2474-B2C8-413D-9253-4854474E5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A737-FEDF-422C-98B3-4E7D68DE6A48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Footer Placeholder 5">
            <a:extLst>
              <a:ext uri="{FF2B5EF4-FFF2-40B4-BE49-F238E27FC236}">
                <a16:creationId xmlns:a16="http://schemas.microsoft.com/office/drawing/2014/main" id="{BFEC0370-DDD8-45E1-B971-8816B2177B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17415" name="Slide Number Placeholder 6">
            <a:extLst>
              <a:ext uri="{FF2B5EF4-FFF2-40B4-BE49-F238E27FC236}">
                <a16:creationId xmlns:a16="http://schemas.microsoft.com/office/drawing/2014/main" id="{02B2925D-6BA1-403B-992E-17049D8DA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CDD6E-8DDA-46DA-A672-E4A37D37E1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84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25552D-441B-45B1-A999-B3ECDA1FC2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388EE5A-7D36-4BD6-B95A-115AA95DB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Header Placeholder 3">
            <a:extLst>
              <a:ext uri="{FF2B5EF4-FFF2-40B4-BE49-F238E27FC236}">
                <a16:creationId xmlns:a16="http://schemas.microsoft.com/office/drawing/2014/main" id="{70D1D01C-40E5-4A3F-9D08-6A25B3CC7D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06062B7F-A3A9-482F-8BFF-4B874E076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E4D600-FDB7-4583-973B-9EFC1F049668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Footer Placeholder 5">
            <a:extLst>
              <a:ext uri="{FF2B5EF4-FFF2-40B4-BE49-F238E27FC236}">
                <a16:creationId xmlns:a16="http://schemas.microsoft.com/office/drawing/2014/main" id="{440C1C51-526A-4D0A-B05A-F2463169C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42DB017C-4A0A-455D-8E8E-403A62F4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DF4C5-5CE0-4293-9BC2-DEF555CE66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6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63E3D19-F25A-4A36-B49C-DED3F41B1A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A81DF3A-DDD5-486F-A3E0-EEE71328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B3DBCED0-044D-428A-9C8F-ED64D3F1C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E0D68CA5-C9F7-4323-AC01-869E29FE07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3F686-C076-4D76-A8B4-175C2FDD6B3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08AE63DF-707C-42EB-AD74-4C803C37B5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84C29658-DB39-4778-8064-49F047CA9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BF70C-7FF0-48F5-8B73-F77AC4CDCA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16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ACACBF4-3AF9-4D38-A0AD-43BC4751D7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2834AD3-4253-4A98-B4B6-739752F9D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67073242-0957-4C17-AEEC-0FDB176D05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E5823F8C-DC0D-4C5C-B3BC-30F569462E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3E51B-CA8C-4DCD-B8C4-0E75F4D65759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8" name="Footer Placeholder 5">
            <a:extLst>
              <a:ext uri="{FF2B5EF4-FFF2-40B4-BE49-F238E27FC236}">
                <a16:creationId xmlns:a16="http://schemas.microsoft.com/office/drawing/2014/main" id="{DA5090D9-ACA7-4CDB-9BD6-6EFDB33491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1C956689-66FD-4216-A9FD-21D589D4B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6D41A-6111-492E-A28E-0D2E3BB0F8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4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0FED7BE-8F7E-49B4-9504-E3EC762D8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CF5D8C9-A69D-4C5C-84CA-8EE755B96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Header Placeholder 3">
            <a:extLst>
              <a:ext uri="{FF2B5EF4-FFF2-40B4-BE49-F238E27FC236}">
                <a16:creationId xmlns:a16="http://schemas.microsoft.com/office/drawing/2014/main" id="{EB4BC401-6BD9-4856-A633-3B3524F69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do not distribute</a:t>
            </a: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00A08D1E-1425-4F39-AF66-EF4ACF97CA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42FD1-5173-4017-8859-FB92D8A25A2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11/29/2022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6" name="Footer Placeholder 5">
            <a:extLst>
              <a:ext uri="{FF2B5EF4-FFF2-40B4-BE49-F238E27FC236}">
                <a16:creationId xmlns:a16="http://schemas.microsoft.com/office/drawing/2014/main" id="{66023BC0-DCE3-4792-8341-D7155DBDCD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GYW</a:t>
            </a:r>
          </a:p>
        </p:txBody>
      </p:sp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0A11963B-9A5F-4226-89CC-F5A90C35E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18DDD-303B-4C30-A52A-3D481BA6B3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45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>
            <a:extLst>
              <a:ext uri="{FF2B5EF4-FFF2-40B4-BE49-F238E27FC236}">
                <a16:creationId xmlns:a16="http://schemas.microsoft.com/office/drawing/2014/main" id="{9A094CC7-C0BD-47FE-A3D2-F39634CA1D6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77788" y="2895600"/>
          <a:ext cx="976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4" name="Object 17">
                        <a:extLst>
                          <a:ext uri="{FF2B5EF4-FFF2-40B4-BE49-F238E27FC236}">
                            <a16:creationId xmlns:a16="http://schemas.microsoft.com/office/drawing/2014/main" id="{9A094CC7-C0BD-47FE-A3D2-F39634CA1D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2895600"/>
                        <a:ext cx="976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2BDEBC51-CE28-4425-A41E-F9AD5BD820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73A12C2-3A58-4181-93EA-AD3348CFD5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Palatino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D5409EE-3E1D-4E4A-AF99-F9358C4B6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2"/>
                </a:solidFill>
                <a:latin typeface="Palatino" pitchFamily="18" charset="0"/>
              </a:defRPr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DC14A43-429B-4AFB-A3E8-C5BE1D572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ECE 411 - Spring 2011ECE 411 – tall 2008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D846FDF-94E1-4E32-A076-6ED53CFE3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F0F6174-3E09-4618-87E8-FC781FFD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9049F2-6A29-4CB7-B0F6-513CC933D0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CF4A96-2553-4020-B1F8-91B74FC7DD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E59C-833F-4CE7-B01D-0D3A37CC4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61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A881E3-7B57-4F9B-A793-8AAAA5B930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F7297-FEBA-4744-A60B-2E60400CDF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4812-89EC-480A-BC07-B7D61094D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2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4DB154-CF56-41E0-B60A-C0E505081D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A6EB9B-9DF8-433E-A22F-3715281219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90A3-585C-474E-9A30-D4EBB02BE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1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04D301-DD4C-437A-8011-8D4B8BB030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F4217-C588-40CB-9E41-5AB5868103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53DF6-260F-4020-B20D-42A59C1E4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57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919509B-2A0A-4AC5-92CA-C9BE6CC343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C1BCAC-6DE1-4928-8E11-93EE7FC845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FF05-56C5-4FEF-94FD-025774ECE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7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6892-188C-47B5-9A98-AD9D285ACD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07F1EE-777F-40B7-8B44-544D41C338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DD9C-3401-468B-890B-E8FA69BA9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565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FB685A3-3DBC-4C57-9F8C-4CE7C5C0F7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A65038D-AA60-46E0-9E0A-38E0164001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3189-0CE6-4689-A6FF-C2A8508C3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4EC002-4043-4C1A-9F57-EA8AFD7D18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5F6CD0-1F0A-47A8-8A96-F8E0724DB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F717-ACB0-4EE2-A3B4-8F20E68F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55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C9B2D7-1A58-4B62-B091-A25BC0AAA1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9AD418-2405-4B11-9B96-1D26A2F724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CF05-CD70-4996-8269-6F447E843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3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81DAFA-8410-481F-B23A-0275399C3C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889F8C-C9F3-44D2-840F-318DD732D7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74CD-9AD0-4511-A4E4-B2B712190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59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EECAD-37A1-4F0C-9763-F3F0F70FA8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D4CA83-83D0-45AF-A040-0139DA562F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D337-12AF-4EB6-AC0A-0390880C3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577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862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38862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2FB20-294F-4B54-80FC-2C29C2D007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3FA174-16EC-4163-B8B1-8C89AFD6FB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D1F1-F189-43A5-BEAB-63F347200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87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1D917-CF6B-4146-8D9F-1B8DFC57FC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D938C2-A65A-4355-B294-59F7C7212D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241C-C010-45CD-9571-858CDE4BE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246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558051-F819-4E79-838A-B37335BFCF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7FE49-B163-41EA-9DA6-F15A37D7B3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97A4-5803-4363-955D-AB92EAF97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592EAE-7D16-4DA2-BBBB-C50AA97B76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913F4-A39A-4D05-ABF0-6E31B5E2E8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9152-45C7-465A-B753-1217BBBB6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56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CFA430-F615-4B6C-A73C-3EBB4E1BE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88C59-03D3-413F-9798-A7B650D8E6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1E37-DEE1-439C-BA1F-8BA9269BF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75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CEC773-003A-4259-834A-F9A2F0FC85C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©Wen-mei W. Hwu and David Kirk/NVIDIA Urbana, Illinois, August 2-5, 2010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06BFA-204B-45E5-A5FF-F4228E92E5E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8705-0B56-4582-8AF0-38FB7ED51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01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5113" cy="457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524000"/>
            <a:ext cx="4076700" cy="457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E8D932-B3B5-423D-BBE0-3FFCBEEE0F5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©Wen-mei W. Hwu and David Kirk/NVIDIA Urbana, Illinois, August 2-5, 2010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977741-E8A4-4357-9644-DC9A10F02A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E952-139C-4ABE-8054-AE7BDC7AE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3C6069-3AE1-4911-AC30-54ADC9DC8C9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2AD326F-8B14-458F-AE01-2240282E1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8158E3-FEC1-4077-92BC-954C2493A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8763EE-C96D-4898-939D-75BEB6D0A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8B8532-122D-4630-9D47-EA69B4D72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Palatino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Wen-mei W. Hwu and David Kirk/NVIDIA, ECE598HK, 2010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F81259-7123-4816-A576-010A97EEBA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447C02-231F-4DF9-A701-8258836ED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3A5B65FF-1DA4-4433-B6D9-64E9FB5BE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23F16F67-E4A4-4A43-B472-C81636F1329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Rakesh Kumar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Accelerators/Specialization/</a:t>
            </a:r>
            <a:br>
              <a:rPr lang="en-US" b="1" dirty="0"/>
            </a:br>
            <a:r>
              <a:rPr lang="en-US" b="1" dirty="0"/>
              <a:t>Emerging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530E1-F0E2-444C-88DF-048506EE3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80" y="762000"/>
            <a:ext cx="716384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B00D7-5EEB-4FE8-AA8C-42CD97B0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6" y="1066800"/>
            <a:ext cx="711513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1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7930B-3939-433A-B400-2C1A640B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1" y="1066800"/>
            <a:ext cx="710635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97D68-DE90-47A0-89DF-611FDFEF6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3" y="1066800"/>
            <a:ext cx="66889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pple_A8-01.png">
            <a:extLst>
              <a:ext uri="{FF2B5EF4-FFF2-40B4-BE49-F238E27FC236}">
                <a16:creationId xmlns:a16="http://schemas.microsoft.com/office/drawing/2014/main" id="{2E8D70C0-496C-4DD7-A08D-375444C9B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384300"/>
            <a:ext cx="41163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60CF5-F4AD-4D23-8929-557B8D94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913"/>
            <a:ext cx="8229600" cy="1087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Cores, GPUs, and Accelerators:</a:t>
            </a:r>
            <a:br>
              <a:rPr lang="en-US" dirty="0"/>
            </a:br>
            <a:r>
              <a:rPr lang="en-US" dirty="0"/>
              <a:t>Apple A8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355A7-60DD-46C3-982A-EB9F3ADA6D36}"/>
              </a:ext>
            </a:extLst>
          </p:cNvPr>
          <p:cNvSpPr txBox="1"/>
          <p:nvPr/>
        </p:nvSpPr>
        <p:spPr>
          <a:xfrm>
            <a:off x="3081338" y="2181225"/>
            <a:ext cx="1401762" cy="617538"/>
          </a:xfrm>
          <a:prstGeom prst="rect">
            <a:avLst/>
          </a:prstGeom>
          <a:noFill/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Out-of-Core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Accelerators</a:t>
            </a: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4C129D70-0EF9-47F9-9927-FC7AFC758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D14DA-9B32-4FCE-BADE-2CAB0D648387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apple_A8-01.png">
            <a:extLst>
              <a:ext uri="{FF2B5EF4-FFF2-40B4-BE49-F238E27FC236}">
                <a16:creationId xmlns:a16="http://schemas.microsoft.com/office/drawing/2014/main" id="{ECB090B0-B4CB-456D-9F28-8451D6045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387475"/>
            <a:ext cx="41163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77B7F-DCED-44B7-9461-4670E56B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913"/>
            <a:ext cx="8229600" cy="1087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Cores, GPUs, and Accelerators:</a:t>
            </a:r>
            <a:br>
              <a:rPr lang="en-US" dirty="0"/>
            </a:br>
            <a:r>
              <a:rPr lang="en-US" dirty="0"/>
              <a:t>Apple A8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29F49-AA7F-46F8-B6B5-F7BF7ADE268C}"/>
              </a:ext>
            </a:extLst>
          </p:cNvPr>
          <p:cNvSpPr/>
          <p:nvPr/>
        </p:nvSpPr>
        <p:spPr>
          <a:xfrm>
            <a:off x="2603500" y="1555750"/>
            <a:ext cx="704850" cy="779463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522BF-49A6-4C5F-B29E-B359A6417E15}"/>
              </a:ext>
            </a:extLst>
          </p:cNvPr>
          <p:cNvSpPr/>
          <p:nvPr/>
        </p:nvSpPr>
        <p:spPr>
          <a:xfrm>
            <a:off x="2755900" y="2335213"/>
            <a:ext cx="2363788" cy="1630362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718A8-86E9-4325-BE2B-AAF7BB8CA5B4}"/>
              </a:ext>
            </a:extLst>
          </p:cNvPr>
          <p:cNvSpPr/>
          <p:nvPr/>
        </p:nvSpPr>
        <p:spPr>
          <a:xfrm>
            <a:off x="3308350" y="1820863"/>
            <a:ext cx="2703513" cy="51435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BBD39-83E4-4918-8220-E857C5185000}"/>
              </a:ext>
            </a:extLst>
          </p:cNvPr>
          <p:cNvSpPr/>
          <p:nvPr/>
        </p:nvSpPr>
        <p:spPr>
          <a:xfrm>
            <a:off x="5119688" y="2335213"/>
            <a:ext cx="1131887" cy="839787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7A555C-BB3C-4AB7-A28E-FD55454DEAF3}"/>
              </a:ext>
            </a:extLst>
          </p:cNvPr>
          <p:cNvSpPr/>
          <p:nvPr/>
        </p:nvSpPr>
        <p:spPr>
          <a:xfrm>
            <a:off x="4176713" y="1676400"/>
            <a:ext cx="1104900" cy="144463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4B536-E90B-4D9D-A26C-BFCB31E1642B}"/>
              </a:ext>
            </a:extLst>
          </p:cNvPr>
          <p:cNvSpPr/>
          <p:nvPr/>
        </p:nvSpPr>
        <p:spPr>
          <a:xfrm>
            <a:off x="4830763" y="3965575"/>
            <a:ext cx="288925" cy="173038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45741-1E09-4171-AC8F-9AA3EA4BF796}"/>
              </a:ext>
            </a:extLst>
          </p:cNvPr>
          <p:cNvSpPr txBox="1"/>
          <p:nvPr/>
        </p:nvSpPr>
        <p:spPr>
          <a:xfrm>
            <a:off x="3081338" y="2182813"/>
            <a:ext cx="1401762" cy="619125"/>
          </a:xfrm>
          <a:prstGeom prst="rect">
            <a:avLst/>
          </a:prstGeom>
          <a:noFill/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Out-of-Core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Accelerators</a:t>
            </a:r>
          </a:p>
        </p:txBody>
      </p:sp>
      <p:sp>
        <p:nvSpPr>
          <p:cNvPr id="18443" name="Slide Number Placeholder 2">
            <a:extLst>
              <a:ext uri="{FF2B5EF4-FFF2-40B4-BE49-F238E27FC236}">
                <a16:creationId xmlns:a16="http://schemas.microsoft.com/office/drawing/2014/main" id="{744C655E-4F4D-4E22-BEF9-7874E535C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57BE8-5DF2-4175-A059-A5D4D95A32CA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4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apple_A8-01.png">
            <a:extLst>
              <a:ext uri="{FF2B5EF4-FFF2-40B4-BE49-F238E27FC236}">
                <a16:creationId xmlns:a16="http://schemas.microsoft.com/office/drawing/2014/main" id="{9F296248-0158-454A-83F9-84A167011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17638"/>
            <a:ext cx="4114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95FA4-F560-445F-BD05-03FA114B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913"/>
            <a:ext cx="8229600" cy="1087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Cores, GPUs, and Accelerators:</a:t>
            </a:r>
            <a:br>
              <a:rPr lang="en-US" dirty="0"/>
            </a:br>
            <a:r>
              <a:rPr lang="en-US" dirty="0"/>
              <a:t>Apple A8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7CB99-330B-4622-9143-075BEC89E081}"/>
              </a:ext>
            </a:extLst>
          </p:cNvPr>
          <p:cNvSpPr txBox="1"/>
          <p:nvPr/>
        </p:nvSpPr>
        <p:spPr>
          <a:xfrm>
            <a:off x="858838" y="2159000"/>
            <a:ext cx="1401762" cy="617538"/>
          </a:xfrm>
          <a:prstGeom prst="rect">
            <a:avLst/>
          </a:prstGeom>
          <a:noFill/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Out-of-Core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Accelerators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B1BAE-9859-4AFF-8428-C31F903798C7}"/>
              </a:ext>
            </a:extLst>
          </p:cNvPr>
          <p:cNvSpPr/>
          <p:nvPr/>
        </p:nvSpPr>
        <p:spPr>
          <a:xfrm>
            <a:off x="412750" y="1570038"/>
            <a:ext cx="704850" cy="777875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00F02-8B10-49E0-8A85-09D29F2EBCD3}"/>
              </a:ext>
            </a:extLst>
          </p:cNvPr>
          <p:cNvSpPr/>
          <p:nvPr/>
        </p:nvSpPr>
        <p:spPr>
          <a:xfrm>
            <a:off x="565150" y="2347913"/>
            <a:ext cx="2363788" cy="1630362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2E2A9-2E1E-4DD6-9D00-FCE34D934639}"/>
              </a:ext>
            </a:extLst>
          </p:cNvPr>
          <p:cNvSpPr/>
          <p:nvPr/>
        </p:nvSpPr>
        <p:spPr>
          <a:xfrm>
            <a:off x="1117600" y="1833563"/>
            <a:ext cx="2703513" cy="51435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A53E8-EE81-4978-841A-DF844B257B79}"/>
              </a:ext>
            </a:extLst>
          </p:cNvPr>
          <p:cNvSpPr/>
          <p:nvPr/>
        </p:nvSpPr>
        <p:spPr>
          <a:xfrm>
            <a:off x="2928938" y="2347913"/>
            <a:ext cx="1131887" cy="839787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F6472-F25E-4D37-8AB6-1268D9445323}"/>
              </a:ext>
            </a:extLst>
          </p:cNvPr>
          <p:cNvSpPr/>
          <p:nvPr/>
        </p:nvSpPr>
        <p:spPr>
          <a:xfrm>
            <a:off x="1985963" y="1689100"/>
            <a:ext cx="1106487" cy="144463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C5630-C13D-42D1-8425-ADDD0A67F202}"/>
              </a:ext>
            </a:extLst>
          </p:cNvPr>
          <p:cNvSpPr/>
          <p:nvPr/>
        </p:nvSpPr>
        <p:spPr>
          <a:xfrm>
            <a:off x="2640013" y="3978275"/>
            <a:ext cx="288925" cy="174625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D3140-9BAC-4F86-B7E3-01F45CB70955}"/>
              </a:ext>
            </a:extLst>
          </p:cNvPr>
          <p:cNvSpPr/>
          <p:nvPr/>
        </p:nvSpPr>
        <p:spPr>
          <a:xfrm>
            <a:off x="5035550" y="5584825"/>
            <a:ext cx="1595438" cy="508000"/>
          </a:xfrm>
          <a:prstGeom prst="rect">
            <a:avLst/>
          </a:prstGeom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Maltiel</a:t>
            </a:r>
            <a:r>
              <a:rPr kumimoji="0" lang="en-US" sz="1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Consulting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estimates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0DE07223-C8ED-41BA-AABA-D2ABD7D640C9}"/>
              </a:ext>
            </a:extLst>
          </p:cNvPr>
          <p:cNvSpPr/>
          <p:nvPr/>
        </p:nvSpPr>
        <p:spPr>
          <a:xfrm rot="16200000">
            <a:off x="5868195" y="4564856"/>
            <a:ext cx="144462" cy="1527175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55EF29F2-C613-4C70-9470-2F92A8B79242}"/>
              </a:ext>
            </a:extLst>
          </p:cNvPr>
          <p:cNvSpPr/>
          <p:nvPr/>
        </p:nvSpPr>
        <p:spPr>
          <a:xfrm rot="16200000">
            <a:off x="7910513" y="4373563"/>
            <a:ext cx="141287" cy="1944687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8409C7-4B52-4AA5-87BA-9A61739E23F6}"/>
              </a:ext>
            </a:extLst>
          </p:cNvPr>
          <p:cNvSpPr/>
          <p:nvPr/>
        </p:nvSpPr>
        <p:spPr>
          <a:xfrm>
            <a:off x="7477125" y="5589588"/>
            <a:ext cx="1257300" cy="298450"/>
          </a:xfrm>
          <a:prstGeom prst="rect">
            <a:avLst/>
          </a:prstGeom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Our estimates</a:t>
            </a:r>
          </a:p>
        </p:txBody>
      </p:sp>
      <p:sp>
        <p:nvSpPr>
          <p:cNvPr id="20495" name="Slide Number Placeholder 5">
            <a:extLst>
              <a:ext uri="{FF2B5EF4-FFF2-40B4-BE49-F238E27FC236}">
                <a16:creationId xmlns:a16="http://schemas.microsoft.com/office/drawing/2014/main" id="{5B2B905E-91BD-4FE8-8473-B489A0317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288B4B-A976-495A-9A1F-59AFF1BD138C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pic>
        <p:nvPicPr>
          <p:cNvPr id="20496" name="Picture 3" descr="die-bar.pdf">
            <a:extLst>
              <a:ext uri="{FF2B5EF4-FFF2-40B4-BE49-F238E27FC236}">
                <a16:creationId xmlns:a16="http://schemas.microsoft.com/office/drawing/2014/main" id="{4DB4E4EC-0D97-4126-B127-2F20CDF2B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833563"/>
            <a:ext cx="473075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7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8" descr="Screen Shot 2013-06-02 at 5.23.28 PM.png">
            <a:extLst>
              <a:ext uri="{FF2B5EF4-FFF2-40B4-BE49-F238E27FC236}">
                <a16:creationId xmlns:a16="http://schemas.microsoft.com/office/drawing/2014/main" id="{AC0C8CAC-D364-4CAF-8D58-DC87FF7C5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4" r="-5804"/>
          <a:stretch>
            <a:fillRect/>
          </a:stretch>
        </p:blipFill>
        <p:spPr bwMode="auto">
          <a:xfrm>
            <a:off x="-169863" y="1565275"/>
            <a:ext cx="9483726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4D73B-4C6F-49AA-B970-AD63EDC607B0}"/>
              </a:ext>
            </a:extLst>
          </p:cNvPr>
          <p:cNvSpPr txBox="1"/>
          <p:nvPr/>
        </p:nvSpPr>
        <p:spPr>
          <a:xfrm>
            <a:off x="280988" y="5826125"/>
            <a:ext cx="2022475" cy="454025"/>
          </a:xfrm>
          <a:prstGeom prst="rect">
            <a:avLst/>
          </a:prstGeom>
          <a:noFill/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OMAP 4 </a:t>
            </a:r>
            <a:r>
              <a:rPr kumimoji="0" lang="en-US" sz="235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SoC</a:t>
            </a:r>
            <a:endParaRPr kumimoji="0" lang="en-US" sz="235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22532" name="Title 1">
            <a:extLst>
              <a:ext uri="{FF2B5EF4-FFF2-40B4-BE49-F238E27FC236}">
                <a16:creationId xmlns:a16="http://schemas.microsoft.com/office/drawing/2014/main" id="{603DFC6A-2F17-4BD3-8673-3ABEA069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22263"/>
            <a:ext cx="8769350" cy="1089025"/>
          </a:xfrm>
        </p:spPr>
        <p:txBody>
          <a:bodyPr/>
          <a:lstStyle/>
          <a:p>
            <a:r>
              <a:rPr lang="en-US" altLang="en-US"/>
              <a:t>Today’s SoC</a:t>
            </a:r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55BF81CB-8CBA-4211-B473-04E2F1E9A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327D4-A6AE-4DB3-BA8B-E41BD68DD7D6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29057"/>
      </p:ext>
    </p:extLst>
  </p:cSld>
  <p:clrMapOvr>
    <a:masterClrMapping/>
  </p:clrMapOvr>
  <p:transition spd="slow" advTm="21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8" descr="Screen Shot 2013-06-02 at 5.23.28 PM.png">
            <a:extLst>
              <a:ext uri="{FF2B5EF4-FFF2-40B4-BE49-F238E27FC236}">
                <a16:creationId xmlns:a16="http://schemas.microsoft.com/office/drawing/2014/main" id="{775322E9-F314-44A0-9E40-8AD0197CF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4" r="-5804"/>
          <a:stretch>
            <a:fillRect/>
          </a:stretch>
        </p:blipFill>
        <p:spPr bwMode="auto">
          <a:xfrm>
            <a:off x="-169863" y="1565275"/>
            <a:ext cx="9483726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24AF58-17EB-483B-8C57-743341788590}"/>
              </a:ext>
            </a:extLst>
          </p:cNvPr>
          <p:cNvSpPr txBox="1"/>
          <p:nvPr/>
        </p:nvSpPr>
        <p:spPr>
          <a:xfrm>
            <a:off x="280988" y="5826125"/>
            <a:ext cx="2022475" cy="454025"/>
          </a:xfrm>
          <a:prstGeom prst="rect">
            <a:avLst/>
          </a:prstGeom>
          <a:noFill/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OMAP 4 </a:t>
            </a:r>
            <a:r>
              <a:rPr kumimoji="0" lang="en-US" sz="235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SoC</a:t>
            </a:r>
            <a:endParaRPr kumimoji="0" lang="en-US" sz="235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A87A5AA9-2A91-432B-8ED3-1DECF4A3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22263"/>
            <a:ext cx="8769350" cy="1089025"/>
          </a:xfrm>
        </p:spPr>
        <p:txBody>
          <a:bodyPr/>
          <a:lstStyle/>
          <a:p>
            <a:r>
              <a:rPr lang="en-US" altLang="en-US"/>
              <a:t>Today’s SoC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95C32F-75FA-4B07-825D-7F91436468BD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1871663"/>
            <a:ext cx="6442075" cy="869950"/>
            <a:chOff x="622183" y="1794379"/>
            <a:chExt cx="6442722" cy="9122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CDDD354-9293-4655-9273-688CD511A046}"/>
                </a:ext>
              </a:extLst>
            </p:cNvPr>
            <p:cNvSpPr/>
            <p:nvPr/>
          </p:nvSpPr>
          <p:spPr>
            <a:xfrm>
              <a:off x="622183" y="1794379"/>
              <a:ext cx="830346" cy="91225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ARM Cores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68778F-6C31-4B02-89F5-A67F023F04DB}"/>
                </a:ext>
              </a:extLst>
            </p:cNvPr>
            <p:cNvSpPr/>
            <p:nvPr/>
          </p:nvSpPr>
          <p:spPr>
            <a:xfrm>
              <a:off x="6601308" y="1802702"/>
              <a:ext cx="463597" cy="897275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GPU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F4DF2E-9427-4270-B8CC-E08EA20FD896}"/>
                </a:ext>
              </a:extLst>
            </p:cNvPr>
            <p:cNvSpPr/>
            <p:nvPr/>
          </p:nvSpPr>
          <p:spPr>
            <a:xfrm>
              <a:off x="2335268" y="1809361"/>
              <a:ext cx="700157" cy="897275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DSP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22FDF57-A958-4A6E-A33F-73290831C1F9}"/>
                </a:ext>
              </a:extLst>
            </p:cNvPr>
            <p:cNvSpPr/>
            <p:nvPr/>
          </p:nvSpPr>
          <p:spPr>
            <a:xfrm>
              <a:off x="4078518" y="1809361"/>
              <a:ext cx="636651" cy="897275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DSP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6151B2E-A03B-44A5-8C10-EA9E9815EFE2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2963863"/>
            <a:ext cx="8253413" cy="3317875"/>
            <a:chOff x="412425" y="2940230"/>
            <a:chExt cx="8254217" cy="34847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802AE9-0BE1-4947-9F71-B706C997EA6C}"/>
                </a:ext>
              </a:extLst>
            </p:cNvPr>
            <p:cNvSpPr/>
            <p:nvPr/>
          </p:nvSpPr>
          <p:spPr>
            <a:xfrm>
              <a:off x="412425" y="2940230"/>
              <a:ext cx="8254217" cy="290121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System Bus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BE6FFE-024E-42EA-8CB3-4B4E7DB15AA0}"/>
                </a:ext>
              </a:extLst>
            </p:cNvPr>
            <p:cNvSpPr/>
            <p:nvPr/>
          </p:nvSpPr>
          <p:spPr>
            <a:xfrm rot="16200000">
              <a:off x="3844584" y="4495630"/>
              <a:ext cx="2372658" cy="288953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Secondary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Bus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634FF74-D62B-4CD3-90DB-DC1FD9B33DE9}"/>
                </a:ext>
              </a:extLst>
            </p:cNvPr>
            <p:cNvSpPr/>
            <p:nvPr/>
          </p:nvSpPr>
          <p:spPr>
            <a:xfrm rot="16200000">
              <a:off x="1362736" y="4511510"/>
              <a:ext cx="1822429" cy="29054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Secondary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Bus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05943ED-7C18-4DDA-8672-35AC209A45CE}"/>
                </a:ext>
              </a:extLst>
            </p:cNvPr>
            <p:cNvSpPr/>
            <p:nvPr/>
          </p:nvSpPr>
          <p:spPr>
            <a:xfrm rot="16200000">
              <a:off x="3949353" y="5624476"/>
              <a:ext cx="1310548" cy="290540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Tertiary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Bus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FBCD47-A0C7-45E1-BF22-746140B6D906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1885950"/>
            <a:ext cx="7131050" cy="3041650"/>
            <a:chOff x="412426" y="1808916"/>
            <a:chExt cx="7131374" cy="319280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C839C3-4BDD-49C3-8B86-8391A12776DC}"/>
                </a:ext>
              </a:extLst>
            </p:cNvPr>
            <p:cNvSpPr/>
            <p:nvPr/>
          </p:nvSpPr>
          <p:spPr>
            <a:xfrm>
              <a:off x="412426" y="4375158"/>
              <a:ext cx="1379601" cy="626563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DMA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55BBC3C-6E64-41AF-9085-4D3DDE5D516C}"/>
                </a:ext>
              </a:extLst>
            </p:cNvPr>
            <p:cNvSpPr/>
            <p:nvPr/>
          </p:nvSpPr>
          <p:spPr>
            <a:xfrm>
              <a:off x="7111980" y="1808916"/>
              <a:ext cx="431820" cy="89152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DMA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8DFE15-5C1A-4A9B-AFD4-E2C6A87E5B80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1871663"/>
            <a:ext cx="7078662" cy="2832100"/>
            <a:chOff x="1579223" y="1794379"/>
            <a:chExt cx="7078721" cy="29726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C9A101-7798-4225-8613-CA0EB79007AB}"/>
                </a:ext>
              </a:extLst>
            </p:cNvPr>
            <p:cNvSpPr/>
            <p:nvPr/>
          </p:nvSpPr>
          <p:spPr>
            <a:xfrm>
              <a:off x="8226140" y="1811042"/>
              <a:ext cx="431804" cy="893119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7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SD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288BB0F-CD5D-4648-8D7D-27292B64E26B}"/>
                </a:ext>
              </a:extLst>
            </p:cNvPr>
            <p:cNvSpPr/>
            <p:nvPr/>
          </p:nvSpPr>
          <p:spPr>
            <a:xfrm>
              <a:off x="7611773" y="1811042"/>
              <a:ext cx="530229" cy="89811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USB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ED8CC8-50F8-48F1-9172-F4C2F4C3208A}"/>
                </a:ext>
              </a:extLst>
            </p:cNvPr>
            <p:cNvSpPr/>
            <p:nvPr/>
          </p:nvSpPr>
          <p:spPr>
            <a:xfrm>
              <a:off x="1579223" y="1802710"/>
              <a:ext cx="647705" cy="898118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Audio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02EEDE-ACDB-423B-A628-E326360FF73A}"/>
                </a:ext>
              </a:extLst>
            </p:cNvPr>
            <p:cNvSpPr/>
            <p:nvPr/>
          </p:nvSpPr>
          <p:spPr>
            <a:xfrm>
              <a:off x="3158798" y="1809375"/>
              <a:ext cx="855670" cy="896452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Video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5993817-BBE9-4BEB-8B09-04DF078F1727}"/>
                </a:ext>
              </a:extLst>
            </p:cNvPr>
            <p:cNvSpPr/>
            <p:nvPr/>
          </p:nvSpPr>
          <p:spPr>
            <a:xfrm>
              <a:off x="4792350" y="1794379"/>
              <a:ext cx="312740" cy="898117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Face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73828D0-4912-4A98-9DB2-78B0FE3F0F34}"/>
                </a:ext>
              </a:extLst>
            </p:cNvPr>
            <p:cNvSpPr/>
            <p:nvPr/>
          </p:nvSpPr>
          <p:spPr>
            <a:xfrm>
              <a:off x="5219390" y="1809375"/>
              <a:ext cx="1304936" cy="896452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Imaging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E3A09D6-9BF3-483F-9CE2-2BC51D010E62}"/>
                </a:ext>
              </a:extLst>
            </p:cNvPr>
            <p:cNvSpPr/>
            <p:nvPr/>
          </p:nvSpPr>
          <p:spPr>
            <a:xfrm>
              <a:off x="7489534" y="3665596"/>
              <a:ext cx="1035059" cy="1101403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USB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ED066C-B759-42D2-B92E-FFF8631BB47D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1820863"/>
            <a:ext cx="2863850" cy="1022350"/>
            <a:chOff x="412230" y="1608483"/>
            <a:chExt cx="2864370" cy="107358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E8C335-9DB9-476C-B967-71E63239FB0C}"/>
                </a:ext>
              </a:extLst>
            </p:cNvPr>
            <p:cNvSpPr/>
            <p:nvPr/>
          </p:nvSpPr>
          <p:spPr>
            <a:xfrm>
              <a:off x="1347438" y="1608483"/>
              <a:ext cx="304855" cy="305071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1313664-F8F1-4E50-8EF2-6D03D256FA5B}"/>
                </a:ext>
              </a:extLst>
            </p:cNvPr>
            <p:cNvSpPr/>
            <p:nvPr/>
          </p:nvSpPr>
          <p:spPr>
            <a:xfrm>
              <a:off x="2133392" y="1718509"/>
              <a:ext cx="304855" cy="303404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C57AE30-962F-482F-9909-381A7FDCC0BB}"/>
                </a:ext>
              </a:extLst>
            </p:cNvPr>
            <p:cNvSpPr/>
            <p:nvPr/>
          </p:nvSpPr>
          <p:spPr>
            <a:xfrm>
              <a:off x="2971745" y="1718509"/>
              <a:ext cx="304855" cy="303404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3D731BC-4E65-488F-B15B-43A4E5F31196}"/>
                </a:ext>
              </a:extLst>
            </p:cNvPr>
            <p:cNvSpPr/>
            <p:nvPr/>
          </p:nvSpPr>
          <p:spPr>
            <a:xfrm>
              <a:off x="2971745" y="2361992"/>
              <a:ext cx="304855" cy="305071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3A1B5F-6BFE-4073-9FA6-043AB6BFACA9}"/>
                </a:ext>
              </a:extLst>
            </p:cNvPr>
            <p:cNvSpPr/>
            <p:nvPr/>
          </p:nvSpPr>
          <p:spPr>
            <a:xfrm>
              <a:off x="412230" y="2376995"/>
              <a:ext cx="304855" cy="305072"/>
            </a:xfrm>
            <a:prstGeom prst="ellipse">
              <a:avLst/>
            </a:prstGeom>
            <a:solidFill>
              <a:srgbClr val="CCCCFF">
                <a:alpha val="84000"/>
              </a:srgb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</p:grpSp>
      <p:sp>
        <p:nvSpPr>
          <p:cNvPr id="24586" name="Slide Number Placeholder 2">
            <a:extLst>
              <a:ext uri="{FF2B5EF4-FFF2-40B4-BE49-F238E27FC236}">
                <a16:creationId xmlns:a16="http://schemas.microsoft.com/office/drawing/2014/main" id="{C9C1A6FF-7622-4839-83B5-B2064C677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67911-00B1-4813-9E21-6F2CCF59B5A9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863875"/>
      </p:ext>
    </p:extLst>
  </p:cSld>
  <p:clrMapOvr>
    <a:masterClrMapping/>
  </p:clrMapOvr>
  <p:transition spd="slow" advTm="1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6EBCA46-714D-4495-B133-C16723B0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in Accelerators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1F9A3F6-6560-409E-9D4A-C18EEC628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Flexibility</a:t>
            </a:r>
          </a:p>
          <a:p>
            <a:pPr lvl="1"/>
            <a:r>
              <a:rPr lang="en-US" altLang="en-US"/>
              <a:t>Fixed-function accelerators are only designed for the target applications.</a:t>
            </a:r>
          </a:p>
          <a:p>
            <a:r>
              <a:rPr lang="en-US" altLang="en-US"/>
              <a:t>Programmability</a:t>
            </a:r>
          </a:p>
          <a:p>
            <a:pPr lvl="1"/>
            <a:r>
              <a:rPr lang="en-US" altLang="en-US"/>
              <a:t>Today’s accelerators are explicitly managed by programmers. </a:t>
            </a:r>
          </a:p>
          <a:p>
            <a:r>
              <a:rPr lang="en-US" altLang="en-US"/>
              <a:t>Design Cost</a:t>
            </a:r>
          </a:p>
          <a:p>
            <a:pPr lvl="1"/>
            <a:r>
              <a:rPr lang="en-US" altLang="en-US"/>
              <a:t>Accelerator (and RTL) implementation is inherently tedious and time-consuming. </a:t>
            </a:r>
          </a:p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58ABFCB-20C9-4A26-82A1-654C21650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196C-4492-438B-806D-6278100F2BE4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nsistor_Count_and_Moore's_Law_-_2011.svg.png">
            <a:extLst>
              <a:ext uri="{FF2B5EF4-FFF2-40B4-BE49-F238E27FC236}">
                <a16:creationId xmlns:a16="http://schemas.microsoft.com/office/drawing/2014/main" id="{41C9AB34-62C9-48DE-9D97-5F26961B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/>
          <a:stretch>
            <a:fillRect/>
          </a:stretch>
        </p:blipFill>
        <p:spPr bwMode="auto">
          <a:xfrm>
            <a:off x="841375" y="996950"/>
            <a:ext cx="6856413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oore-law.png">
            <a:extLst>
              <a:ext uri="{FF2B5EF4-FFF2-40B4-BE49-F238E27FC236}">
                <a16:creationId xmlns:a16="http://schemas.microsoft.com/office/drawing/2014/main" id="{E9644EE2-8EA7-4023-BECA-478FFBE89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598613"/>
            <a:ext cx="53498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oore-law.png">
            <a:extLst>
              <a:ext uri="{FF2B5EF4-FFF2-40B4-BE49-F238E27FC236}">
                <a16:creationId xmlns:a16="http://schemas.microsoft.com/office/drawing/2014/main" id="{8372C1D1-83F2-4398-973C-58C0C5D21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371850"/>
            <a:ext cx="1336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1">
            <a:extLst>
              <a:ext uri="{FF2B5EF4-FFF2-40B4-BE49-F238E27FC236}">
                <a16:creationId xmlns:a16="http://schemas.microsoft.com/office/drawing/2014/main" id="{041121CC-C27C-4B3F-8BC9-B38C8562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1087438"/>
          </a:xfrm>
        </p:spPr>
        <p:txBody>
          <a:bodyPr/>
          <a:lstStyle/>
          <a:p>
            <a:r>
              <a:rPr lang="en-US" altLang="en-US"/>
              <a:t>Moore’s Law</a:t>
            </a:r>
          </a:p>
        </p:txBody>
      </p:sp>
      <p:sp>
        <p:nvSpPr>
          <p:cNvPr id="7174" name="Slide Number Placeholder 1">
            <a:extLst>
              <a:ext uri="{FF2B5EF4-FFF2-40B4-BE49-F238E27FC236}">
                <a16:creationId xmlns:a16="http://schemas.microsoft.com/office/drawing/2014/main" id="{71A5E1F4-05F5-43D2-9ED3-639E25489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657EF-A7FE-40AF-933F-1B73DF98D11F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238E-6 -2.39287E-6 L -0.23585 0.302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2" y="15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6741C76-5B50-47CB-BE2D-1E2953B3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22263"/>
            <a:ext cx="8769350" cy="1089025"/>
          </a:xfrm>
        </p:spPr>
        <p:txBody>
          <a:bodyPr/>
          <a:lstStyle/>
          <a:p>
            <a:r>
              <a:rPr lang="en-US" altLang="en-US"/>
              <a:t>Today’s SoC</a:t>
            </a:r>
          </a:p>
        </p:txBody>
      </p:sp>
      <p:grpSp>
        <p:nvGrpSpPr>
          <p:cNvPr id="27651" name="Group 6">
            <a:extLst>
              <a:ext uri="{FF2B5EF4-FFF2-40B4-BE49-F238E27FC236}">
                <a16:creationId xmlns:a16="http://schemas.microsoft.com/office/drawing/2014/main" id="{22F427F1-17C2-4FA6-938B-37D691AC608A}"/>
              </a:ext>
            </a:extLst>
          </p:cNvPr>
          <p:cNvGrpSpPr>
            <a:grpSpLocks/>
          </p:cNvGrpSpPr>
          <p:nvPr/>
        </p:nvGrpSpPr>
        <p:grpSpPr bwMode="auto">
          <a:xfrm>
            <a:off x="2979738" y="2138363"/>
            <a:ext cx="3303587" cy="2479675"/>
            <a:chOff x="604153" y="1489505"/>
            <a:chExt cx="3304355" cy="260371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77C0CDB-6205-4787-9BA8-98E87AA18756}"/>
                </a:ext>
              </a:extLst>
            </p:cNvPr>
            <p:cNvSpPr/>
            <p:nvPr/>
          </p:nvSpPr>
          <p:spPr>
            <a:xfrm>
              <a:off x="604153" y="1489505"/>
              <a:ext cx="3304355" cy="2603719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36CB91-335C-451D-B771-3F1D0EA27F91}"/>
                </a:ext>
              </a:extLst>
            </p:cNvPr>
            <p:cNvSpPr/>
            <p:nvPr/>
          </p:nvSpPr>
          <p:spPr>
            <a:xfrm>
              <a:off x="702601" y="1591186"/>
              <a:ext cx="690723" cy="2398689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GPU/DSP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A3C649-1AAE-4F86-854B-1C6A585F8BEF}"/>
                </a:ext>
              </a:extLst>
            </p:cNvPr>
            <p:cNvSpPr/>
            <p:nvPr/>
          </p:nvSpPr>
          <p:spPr>
            <a:xfrm>
              <a:off x="1515590" y="1591186"/>
              <a:ext cx="727244" cy="63342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CPU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7AB32-94EF-4F72-8C53-B5C7EC83DC96}"/>
                </a:ext>
              </a:extLst>
            </p:cNvPr>
            <p:cNvSpPr/>
            <p:nvPr/>
          </p:nvSpPr>
          <p:spPr>
            <a:xfrm>
              <a:off x="1515590" y="2309626"/>
              <a:ext cx="1622802" cy="353386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Buses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856D6-07CD-4F83-81EF-E5AB0D9A1E00}"/>
                </a:ext>
              </a:extLst>
            </p:cNvPr>
            <p:cNvSpPr/>
            <p:nvPr/>
          </p:nvSpPr>
          <p:spPr>
            <a:xfrm>
              <a:off x="3230488" y="1591186"/>
              <a:ext cx="579572" cy="2398689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Mem</a:t>
              </a:r>
              <a:endPara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Inter-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face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C93EEA-4799-4A74-B071-6DE4278B1979}"/>
                </a:ext>
              </a:extLst>
            </p:cNvPr>
            <p:cNvSpPr/>
            <p:nvPr/>
          </p:nvSpPr>
          <p:spPr>
            <a:xfrm>
              <a:off x="1515590" y="2749692"/>
              <a:ext cx="506530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5E79FF-D7E3-4FA9-9E7A-EAFAA8A90561}"/>
                </a:ext>
              </a:extLst>
            </p:cNvPr>
            <p:cNvSpPr/>
            <p:nvPr/>
          </p:nvSpPr>
          <p:spPr>
            <a:xfrm>
              <a:off x="2411148" y="1591186"/>
              <a:ext cx="727244" cy="63342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CPU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3AC041-E6A1-47AA-B9BA-7E23951D28C5}"/>
                </a:ext>
              </a:extLst>
            </p:cNvPr>
            <p:cNvSpPr/>
            <p:nvPr/>
          </p:nvSpPr>
          <p:spPr>
            <a:xfrm>
              <a:off x="1515590" y="3184756"/>
              <a:ext cx="506530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7A4BF9-A035-435B-8B00-39EE74C47A52}"/>
                </a:ext>
              </a:extLst>
            </p:cNvPr>
            <p:cNvSpPr/>
            <p:nvPr/>
          </p:nvSpPr>
          <p:spPr>
            <a:xfrm>
              <a:off x="1515590" y="3633156"/>
              <a:ext cx="506530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8A6E9E-0E3D-4E25-AFA4-FDC9A417C57C}"/>
                </a:ext>
              </a:extLst>
            </p:cNvPr>
            <p:cNvSpPr/>
            <p:nvPr/>
          </p:nvSpPr>
          <p:spPr>
            <a:xfrm>
              <a:off x="2072931" y="2753025"/>
              <a:ext cx="504942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951ED5-688B-4EC4-93C5-EA80A36ADACD}"/>
                </a:ext>
              </a:extLst>
            </p:cNvPr>
            <p:cNvSpPr/>
            <p:nvPr/>
          </p:nvSpPr>
          <p:spPr>
            <a:xfrm>
              <a:off x="2072931" y="3188089"/>
              <a:ext cx="504942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27C5CE-89EA-4A07-9B3B-9725D200C2CC}"/>
                </a:ext>
              </a:extLst>
            </p:cNvPr>
            <p:cNvSpPr/>
            <p:nvPr/>
          </p:nvSpPr>
          <p:spPr>
            <a:xfrm>
              <a:off x="2072931" y="3636490"/>
              <a:ext cx="504942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8FB146-597F-4670-AFEC-79D4D5ABBABE}"/>
                </a:ext>
              </a:extLst>
            </p:cNvPr>
            <p:cNvSpPr/>
            <p:nvPr/>
          </p:nvSpPr>
          <p:spPr>
            <a:xfrm>
              <a:off x="2627098" y="2753025"/>
              <a:ext cx="506530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D75CB3-B636-4641-A9E5-1090C0A06DA2}"/>
                </a:ext>
              </a:extLst>
            </p:cNvPr>
            <p:cNvSpPr/>
            <p:nvPr/>
          </p:nvSpPr>
          <p:spPr>
            <a:xfrm>
              <a:off x="2627098" y="3188089"/>
              <a:ext cx="506530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BB83FE-87D2-4B3A-8254-4A7E772E7305}"/>
                </a:ext>
              </a:extLst>
            </p:cNvPr>
            <p:cNvSpPr/>
            <p:nvPr/>
          </p:nvSpPr>
          <p:spPr>
            <a:xfrm>
              <a:off x="2627098" y="3636490"/>
              <a:ext cx="506530" cy="356720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</a:t>
              </a:r>
              <a:endParaRPr kumimoji="0" lang="en-US" sz="19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</p:grpSp>
      <p:sp>
        <p:nvSpPr>
          <p:cNvPr id="27652" name="Slide Number Placeholder 2">
            <a:extLst>
              <a:ext uri="{FF2B5EF4-FFF2-40B4-BE49-F238E27FC236}">
                <a16:creationId xmlns:a16="http://schemas.microsoft.com/office/drawing/2014/main" id="{D2BE297D-729C-44EA-95C8-5E8C8AF94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4F4A90-D805-477D-B473-4CF8491BCFED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12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9779-F1F0-4600-9C4B-8F115BC0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8" y="322263"/>
            <a:ext cx="9020175" cy="1089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Future Accelerator-Centric Architectures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11291A-F95F-42AD-B720-D74A7E76922E}"/>
              </a:ext>
            </a:extLst>
          </p:cNvPr>
          <p:cNvSpPr txBox="1"/>
          <p:nvPr/>
        </p:nvSpPr>
        <p:spPr>
          <a:xfrm>
            <a:off x="6897688" y="4945063"/>
            <a:ext cx="2246312" cy="1179512"/>
          </a:xfrm>
          <a:prstGeom prst="rect">
            <a:avLst/>
          </a:prstGeom>
          <a:noFill/>
        </p:spPr>
        <p:txBody>
          <a:bodyPr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Flexibility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Design Cost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Programmability</a:t>
            </a:r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D0DCC592-AEB0-4AC2-873F-6D3ADD7F0F76}"/>
              </a:ext>
            </a:extLst>
          </p:cNvPr>
          <p:cNvSpPr/>
          <p:nvPr/>
        </p:nvSpPr>
        <p:spPr>
          <a:xfrm rot="10800000">
            <a:off x="6672263" y="5022850"/>
            <a:ext cx="204787" cy="242888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A75D12-09DD-4762-B51C-C5EAABFDFCED}"/>
              </a:ext>
            </a:extLst>
          </p:cNvPr>
          <p:cNvSpPr txBox="1"/>
          <p:nvPr/>
        </p:nvSpPr>
        <p:spPr>
          <a:xfrm>
            <a:off x="119063" y="4938713"/>
            <a:ext cx="6588125" cy="1177925"/>
          </a:xfrm>
          <a:prstGeom prst="rect">
            <a:avLst/>
          </a:prstGeom>
          <a:noFill/>
        </p:spPr>
        <p:txBody>
          <a:bodyPr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to decompose applications into accelerators?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to rapidly design lots of accelerators?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to design and manage the shared resources?</a:t>
            </a: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EE216029-76B4-4FFE-BF07-C762A5E37653}"/>
              </a:ext>
            </a:extLst>
          </p:cNvPr>
          <p:cNvSpPr/>
          <p:nvPr/>
        </p:nvSpPr>
        <p:spPr>
          <a:xfrm rot="10800000">
            <a:off x="6672263" y="5640388"/>
            <a:ext cx="204787" cy="241300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9703" name="Group 4">
            <a:extLst>
              <a:ext uri="{FF2B5EF4-FFF2-40B4-BE49-F238E27FC236}">
                <a16:creationId xmlns:a16="http://schemas.microsoft.com/office/drawing/2014/main" id="{DD2D8250-CF5F-47D6-9EE3-253E6287DD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38300" y="1355725"/>
            <a:ext cx="5759450" cy="3502025"/>
            <a:chOff x="2128922" y="1132608"/>
            <a:chExt cx="5178453" cy="3931360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EDF9F6DF-01DC-4EBC-BEA7-3DCCEA9BB1A2}"/>
                </a:ext>
              </a:extLst>
            </p:cNvPr>
            <p:cNvSpPr/>
            <p:nvPr/>
          </p:nvSpPr>
          <p:spPr>
            <a:xfrm>
              <a:off x="2128922" y="1132608"/>
              <a:ext cx="5178453" cy="3931360"/>
            </a:xfrm>
            <a:prstGeom prst="roundRect">
              <a:avLst>
                <a:gd name="adj" fmla="val 6940"/>
              </a:avLst>
            </a:prstGeom>
            <a:solidFill>
              <a:srgbClr val="D1D3D4"/>
            </a:solidFill>
            <a:ln>
              <a:solidFill>
                <a:srgbClr val="D1D3D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D2CA6E-D3B9-45D4-8B36-690B14EC5ED7}"/>
                </a:ext>
              </a:extLst>
            </p:cNvPr>
            <p:cNvSpPr/>
            <p:nvPr/>
          </p:nvSpPr>
          <p:spPr>
            <a:xfrm>
              <a:off x="2283077" y="1285870"/>
              <a:ext cx="922073" cy="3623054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GPU/DSP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8AEC7B-07F2-4852-925A-09A031CF49DE}"/>
                </a:ext>
              </a:extLst>
            </p:cNvPr>
            <p:cNvSpPr/>
            <p:nvPr/>
          </p:nvSpPr>
          <p:spPr>
            <a:xfrm>
              <a:off x="3329330" y="1285870"/>
              <a:ext cx="1762786" cy="95521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Big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Cores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5E16A9-BABD-4D7C-AB74-6AD5F4A65848}"/>
                </a:ext>
              </a:extLst>
            </p:cNvPr>
            <p:cNvSpPr/>
            <p:nvPr/>
          </p:nvSpPr>
          <p:spPr>
            <a:xfrm>
              <a:off x="3329330" y="2371183"/>
              <a:ext cx="2770500" cy="532854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Shared Resources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3A3E301-0020-40AA-B9D2-7853A64E930B}"/>
                </a:ext>
              </a:extLst>
            </p:cNvPr>
            <p:cNvSpPr/>
            <p:nvPr/>
          </p:nvSpPr>
          <p:spPr>
            <a:xfrm>
              <a:off x="6243994" y="1285870"/>
              <a:ext cx="909226" cy="3623054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Memory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Interface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F2547AE-20C9-4DFA-A551-97BEB003D4EC}"/>
                </a:ext>
              </a:extLst>
            </p:cNvPr>
            <p:cNvSpPr/>
            <p:nvPr/>
          </p:nvSpPr>
          <p:spPr>
            <a:xfrm>
              <a:off x="3329330" y="3035914"/>
              <a:ext cx="2770500" cy="1873010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FF6666"/>
              </a:bgClr>
            </a:patt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Sea of Fine-Grained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Accelerators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AAC587-B2E2-4EF0-8618-6E4BFB8C9B59}"/>
                </a:ext>
              </a:extLst>
            </p:cNvPr>
            <p:cNvSpPr/>
            <p:nvPr/>
          </p:nvSpPr>
          <p:spPr>
            <a:xfrm>
              <a:off x="5214869" y="1285870"/>
              <a:ext cx="884962" cy="95521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6D6E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2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Small Cores</a:t>
              </a:r>
            </a:p>
          </p:txBody>
        </p:sp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AA91AB65-3BB4-417B-9010-1A04AD3D31F5}"/>
              </a:ext>
            </a:extLst>
          </p:cNvPr>
          <p:cNvSpPr/>
          <p:nvPr/>
        </p:nvSpPr>
        <p:spPr>
          <a:xfrm rot="10800000" flipV="1">
            <a:off x="6672263" y="5337175"/>
            <a:ext cx="204787" cy="242888"/>
          </a:xfrm>
          <a:prstGeom prst="downArrow">
            <a:avLst/>
          </a:prstGeom>
          <a:solidFill>
            <a:srgbClr val="00A1F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705" name="Slide Number Placeholder 2">
            <a:extLst>
              <a:ext uri="{FF2B5EF4-FFF2-40B4-BE49-F238E27FC236}">
                <a16:creationId xmlns:a16="http://schemas.microsoft.com/office/drawing/2014/main" id="{1DD45502-504B-4EBC-8A73-65A19AFBB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594E8-87C0-4D22-A505-17FA426B8613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7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 descr="intel-technology-2.pdf">
            <a:extLst>
              <a:ext uri="{FF2B5EF4-FFF2-40B4-BE49-F238E27FC236}">
                <a16:creationId xmlns:a16="http://schemas.microsoft.com/office/drawing/2014/main" id="{3BC11698-CB58-4AE4-A82D-C859A0A8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63725"/>
            <a:ext cx="82296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AA8E82A1-AF32-45A2-A0AE-D2E4F27D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CMOS Scaling is Slowing Down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933FC-50EC-408E-8982-05A525B46A78}"/>
              </a:ext>
            </a:extLst>
          </p:cNvPr>
          <p:cNvSpPr txBox="1"/>
          <p:nvPr/>
        </p:nvSpPr>
        <p:spPr>
          <a:xfrm>
            <a:off x="1109663" y="5948363"/>
            <a:ext cx="7577137" cy="266700"/>
          </a:xfrm>
          <a:prstGeom prst="rect">
            <a:avLst/>
          </a:prstGeom>
          <a:noFill/>
        </p:spPr>
        <p:txBody>
          <a:bodyPr lIns="89572" tIns="44786" rIns="89572" bIns="44786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http://</a:t>
            </a:r>
            <a:r>
              <a:rPr kumimoji="0" lang="en-US" sz="114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www.anandtech.com</a:t>
            </a:r>
            <a:r>
              <a:rPr kumimoji="0" lang="en-US" sz="114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/show/9447/intel-10nm-and-kaby-lake</a:t>
            </a:r>
          </a:p>
        </p:txBody>
      </p:sp>
      <p:sp>
        <p:nvSpPr>
          <p:cNvPr id="9221" name="Slide Number Placeholder 2">
            <a:extLst>
              <a:ext uri="{FF2B5EF4-FFF2-40B4-BE49-F238E27FC236}">
                <a16:creationId xmlns:a16="http://schemas.microsoft.com/office/drawing/2014/main" id="{B77030FC-1A2A-4B71-A97F-FB86FF7DD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51514-5123-48F5-B086-17326C81FF31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  <p:grpSp>
        <p:nvGrpSpPr>
          <p:cNvPr id="9222" name="Group 29">
            <a:extLst>
              <a:ext uri="{FF2B5EF4-FFF2-40B4-BE49-F238E27FC236}">
                <a16:creationId xmlns:a16="http://schemas.microsoft.com/office/drawing/2014/main" id="{67B4CCB2-EF2D-430B-8CD4-67EB25BE8289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1998663"/>
            <a:ext cx="885825" cy="373062"/>
            <a:chOff x="1302766" y="1926973"/>
            <a:chExt cx="886757" cy="3923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51C768-E924-4972-8D83-5B70829B204D}"/>
                </a:ext>
              </a:extLst>
            </p:cNvPr>
            <p:cNvSpPr/>
            <p:nvPr/>
          </p:nvSpPr>
          <p:spPr>
            <a:xfrm>
              <a:off x="1302766" y="2199141"/>
              <a:ext cx="328958" cy="120222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FA32B1-19ED-45E7-8A5A-8AB6A77F7CD8}"/>
                </a:ext>
              </a:extLst>
            </p:cNvPr>
            <p:cNvSpPr txBox="1"/>
            <p:nvPr/>
          </p:nvSpPr>
          <p:spPr>
            <a:xfrm>
              <a:off x="1302766" y="1926973"/>
              <a:ext cx="886757" cy="2654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180 nm</a:t>
              </a:r>
            </a:p>
          </p:txBody>
        </p:sp>
      </p:grpSp>
      <p:grpSp>
        <p:nvGrpSpPr>
          <p:cNvPr id="9223" name="Group 30">
            <a:extLst>
              <a:ext uri="{FF2B5EF4-FFF2-40B4-BE49-F238E27FC236}">
                <a16:creationId xmlns:a16="http://schemas.microsoft.com/office/drawing/2014/main" id="{E54658A2-58C1-4965-9823-5A987C5FE1BD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717800"/>
            <a:ext cx="885825" cy="385763"/>
            <a:chOff x="1631195" y="2681553"/>
            <a:chExt cx="886757" cy="4059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F5C3FE-9B8B-4784-8F7F-571102F62C10}"/>
                </a:ext>
              </a:extLst>
            </p:cNvPr>
            <p:cNvSpPr/>
            <p:nvPr/>
          </p:nvSpPr>
          <p:spPr>
            <a:xfrm>
              <a:off x="1631195" y="2967245"/>
              <a:ext cx="732608" cy="120291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17D0ED-1FED-4637-BB5C-C6CD7E37F61B}"/>
                </a:ext>
              </a:extLst>
            </p:cNvPr>
            <p:cNvSpPr txBox="1"/>
            <p:nvPr/>
          </p:nvSpPr>
          <p:spPr>
            <a:xfrm>
              <a:off x="1631195" y="2681553"/>
              <a:ext cx="886757" cy="2656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130 nm</a:t>
              </a:r>
            </a:p>
          </p:txBody>
        </p:sp>
      </p:grpSp>
      <p:grpSp>
        <p:nvGrpSpPr>
          <p:cNvPr id="9224" name="Group 31">
            <a:extLst>
              <a:ext uri="{FF2B5EF4-FFF2-40B4-BE49-F238E27FC236}">
                <a16:creationId xmlns:a16="http://schemas.microsoft.com/office/drawing/2014/main" id="{8B93893C-4992-4D19-A4FF-6670E4119DCA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3416300"/>
            <a:ext cx="887412" cy="365125"/>
            <a:chOff x="2363817" y="3416275"/>
            <a:chExt cx="886757" cy="3820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6AC8A5-23CE-490E-8478-2DA2AC5EC6F6}"/>
                </a:ext>
              </a:extLst>
            </p:cNvPr>
            <p:cNvSpPr/>
            <p:nvPr/>
          </p:nvSpPr>
          <p:spPr>
            <a:xfrm>
              <a:off x="2363817" y="3677063"/>
              <a:ext cx="740815" cy="121258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9639CD-B993-4FD7-95DB-26D9A5559E15}"/>
                </a:ext>
              </a:extLst>
            </p:cNvPr>
            <p:cNvSpPr txBox="1"/>
            <p:nvPr/>
          </p:nvSpPr>
          <p:spPr>
            <a:xfrm>
              <a:off x="2363817" y="3416275"/>
              <a:ext cx="886757" cy="2657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90 nm</a:t>
              </a:r>
            </a:p>
          </p:txBody>
        </p:sp>
      </p:grpSp>
      <p:grpSp>
        <p:nvGrpSpPr>
          <p:cNvPr id="9225" name="Group 32">
            <a:extLst>
              <a:ext uri="{FF2B5EF4-FFF2-40B4-BE49-F238E27FC236}">
                <a16:creationId xmlns:a16="http://schemas.microsoft.com/office/drawing/2014/main" id="{DEFC4D35-B88D-4D1A-AD3E-CDBE8B3EF268}"/>
              </a:ext>
            </a:extLst>
          </p:cNvPr>
          <p:cNvGrpSpPr>
            <a:grpSpLocks/>
          </p:cNvGrpSpPr>
          <p:nvPr/>
        </p:nvGrpSpPr>
        <p:grpSpPr bwMode="auto">
          <a:xfrm>
            <a:off x="3109913" y="3841750"/>
            <a:ext cx="885825" cy="355600"/>
            <a:chOff x="3109123" y="3862526"/>
            <a:chExt cx="886757" cy="37286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F33159-53C9-45AD-83BC-EDFF6389F208}"/>
                </a:ext>
              </a:extLst>
            </p:cNvPr>
            <p:cNvSpPr/>
            <p:nvPr/>
          </p:nvSpPr>
          <p:spPr>
            <a:xfrm>
              <a:off x="3109123" y="4115544"/>
              <a:ext cx="686522" cy="119851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FE563F-85EA-4A49-8EB8-2716B362C105}"/>
                </a:ext>
              </a:extLst>
            </p:cNvPr>
            <p:cNvSpPr txBox="1"/>
            <p:nvPr/>
          </p:nvSpPr>
          <p:spPr>
            <a:xfrm>
              <a:off x="3109123" y="3862526"/>
              <a:ext cx="886757" cy="2646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65 nm</a:t>
              </a:r>
            </a:p>
          </p:txBody>
        </p:sp>
      </p:grpSp>
      <p:grpSp>
        <p:nvGrpSpPr>
          <p:cNvPr id="9226" name="Group 33">
            <a:extLst>
              <a:ext uri="{FF2B5EF4-FFF2-40B4-BE49-F238E27FC236}">
                <a16:creationId xmlns:a16="http://schemas.microsoft.com/office/drawing/2014/main" id="{56955E8F-E2DF-4FF7-B61D-6C1A51DEA85B}"/>
              </a:ext>
            </a:extLst>
          </p:cNvPr>
          <p:cNvGrpSpPr>
            <a:grpSpLocks/>
          </p:cNvGrpSpPr>
          <p:nvPr/>
        </p:nvGrpSpPr>
        <p:grpSpPr bwMode="auto">
          <a:xfrm>
            <a:off x="3795713" y="4111625"/>
            <a:ext cx="887412" cy="376238"/>
            <a:chOff x="3796261" y="4145731"/>
            <a:chExt cx="886757" cy="395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D9D005-533D-4496-9CF9-20E82158895E}"/>
                </a:ext>
              </a:extLst>
            </p:cNvPr>
            <p:cNvSpPr/>
            <p:nvPr/>
          </p:nvSpPr>
          <p:spPr>
            <a:xfrm>
              <a:off x="3796261" y="4420975"/>
              <a:ext cx="740815" cy="120106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68DD7B-B475-4871-9C80-AB5B2F727551}"/>
                </a:ext>
              </a:extLst>
            </p:cNvPr>
            <p:cNvSpPr txBox="1"/>
            <p:nvPr/>
          </p:nvSpPr>
          <p:spPr>
            <a:xfrm>
              <a:off x="3796261" y="4145731"/>
              <a:ext cx="886757" cy="26523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45 nm</a:t>
              </a:r>
            </a:p>
          </p:txBody>
        </p:sp>
      </p:grpSp>
      <p:grpSp>
        <p:nvGrpSpPr>
          <p:cNvPr id="9227" name="Group 34">
            <a:extLst>
              <a:ext uri="{FF2B5EF4-FFF2-40B4-BE49-F238E27FC236}">
                <a16:creationId xmlns:a16="http://schemas.microsoft.com/office/drawing/2014/main" id="{FC860EEE-47FA-43F9-9DFE-C4E266DBDED0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4327525"/>
            <a:ext cx="908050" cy="363538"/>
            <a:chOff x="4532317" y="4371653"/>
            <a:chExt cx="908653" cy="382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72373A-819F-4734-B9C5-1DC74F4BF9F3}"/>
                </a:ext>
              </a:extLst>
            </p:cNvPr>
            <p:cNvSpPr/>
            <p:nvPr/>
          </p:nvSpPr>
          <p:spPr>
            <a:xfrm>
              <a:off x="4532317" y="4633580"/>
              <a:ext cx="813340" cy="120119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2D7D75-FEBC-4352-9F2A-970F9BCD81F0}"/>
                </a:ext>
              </a:extLst>
            </p:cNvPr>
            <p:cNvSpPr txBox="1"/>
            <p:nvPr/>
          </p:nvSpPr>
          <p:spPr>
            <a:xfrm>
              <a:off x="4554557" y="4371653"/>
              <a:ext cx="886413" cy="2652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32 nm</a:t>
              </a:r>
            </a:p>
          </p:txBody>
        </p:sp>
      </p:grpSp>
      <p:grpSp>
        <p:nvGrpSpPr>
          <p:cNvPr id="9228" name="Group 35">
            <a:extLst>
              <a:ext uri="{FF2B5EF4-FFF2-40B4-BE49-F238E27FC236}">
                <a16:creationId xmlns:a16="http://schemas.microsoft.com/office/drawing/2014/main" id="{C4092335-35F9-4F6B-858B-896BA55042CD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4483100"/>
            <a:ext cx="927100" cy="363538"/>
            <a:chOff x="5345008" y="4535885"/>
            <a:chExt cx="927982" cy="3820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6A401B-ABBC-4133-851B-B480F6D0C8EC}"/>
                </a:ext>
              </a:extLst>
            </p:cNvPr>
            <p:cNvSpPr/>
            <p:nvPr/>
          </p:nvSpPr>
          <p:spPr>
            <a:xfrm>
              <a:off x="5345008" y="4797812"/>
              <a:ext cx="927982" cy="120119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5FD2D-8711-4A84-B39A-B4C8CA44FBA9}"/>
                </a:ext>
              </a:extLst>
            </p:cNvPr>
            <p:cNvSpPr txBox="1"/>
            <p:nvPr/>
          </p:nvSpPr>
          <p:spPr>
            <a:xfrm>
              <a:off x="5364076" y="4535885"/>
              <a:ext cx="886668" cy="26526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22 nm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806027-AA33-47CA-A3CA-EE99E2AF48A1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4629150"/>
            <a:ext cx="1095375" cy="363538"/>
            <a:chOff x="6272990" y="4688588"/>
            <a:chExt cx="1094759" cy="3817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A346FA-8D84-4EC2-B109-0A1DC0AF43FD}"/>
                </a:ext>
              </a:extLst>
            </p:cNvPr>
            <p:cNvSpPr/>
            <p:nvPr/>
          </p:nvSpPr>
          <p:spPr>
            <a:xfrm>
              <a:off x="6272990" y="4950307"/>
              <a:ext cx="1094759" cy="120024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AE32B0-9926-497B-85CC-9EDB86AAEA1D}"/>
                </a:ext>
              </a:extLst>
            </p:cNvPr>
            <p:cNvSpPr txBox="1"/>
            <p:nvPr/>
          </p:nvSpPr>
          <p:spPr>
            <a:xfrm>
              <a:off x="6272990" y="4688588"/>
              <a:ext cx="886913" cy="26505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14 nm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7C6CD8-AB37-491A-96A5-400F9CD8B0FC}"/>
              </a:ext>
            </a:extLst>
          </p:cNvPr>
          <p:cNvGrpSpPr>
            <a:grpSpLocks/>
          </p:cNvGrpSpPr>
          <p:nvPr/>
        </p:nvGrpSpPr>
        <p:grpSpPr bwMode="auto">
          <a:xfrm>
            <a:off x="7367588" y="4692650"/>
            <a:ext cx="1117600" cy="357188"/>
            <a:chOff x="7367749" y="4755356"/>
            <a:chExt cx="1116658" cy="3751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41F0BA-EB71-4185-AD54-022421445302}"/>
                </a:ext>
              </a:extLst>
            </p:cNvPr>
            <p:cNvSpPr/>
            <p:nvPr/>
          </p:nvSpPr>
          <p:spPr>
            <a:xfrm>
              <a:off x="7367749" y="5010487"/>
              <a:ext cx="1116658" cy="120062"/>
            </a:xfrm>
            <a:prstGeom prst="rect">
              <a:avLst/>
            </a:prstGeom>
            <a:solidFill>
              <a:srgbClr val="C0504D">
                <a:alpha val="64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360546-8D52-4802-A382-59E1D05A1D38}"/>
                </a:ext>
              </a:extLst>
            </p:cNvPr>
            <p:cNvSpPr txBox="1"/>
            <p:nvPr/>
          </p:nvSpPr>
          <p:spPr>
            <a:xfrm>
              <a:off x="7367749" y="4755356"/>
              <a:ext cx="886664" cy="26513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4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3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42EBDF3-44F5-4953-8B41-BA307B49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303213"/>
            <a:ext cx="8229600" cy="1089025"/>
          </a:xfrm>
        </p:spPr>
        <p:txBody>
          <a:bodyPr/>
          <a:lstStyle/>
          <a:p>
            <a:r>
              <a:rPr lang="en-US" altLang="en-US"/>
              <a:t>CMOS Technology Scaling </a:t>
            </a:r>
          </a:p>
        </p:txBody>
      </p:sp>
      <p:grpSp>
        <p:nvGrpSpPr>
          <p:cNvPr id="11267" name="Group 2">
            <a:extLst>
              <a:ext uri="{FF2B5EF4-FFF2-40B4-BE49-F238E27FC236}">
                <a16:creationId xmlns:a16="http://schemas.microsoft.com/office/drawing/2014/main" id="{8250FDE0-0424-4944-BB26-B3848E564F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0275" y="1233488"/>
            <a:ext cx="7118350" cy="5219700"/>
            <a:chOff x="-215901" y="-139700"/>
            <a:chExt cx="7658101" cy="5895145"/>
          </a:xfrm>
        </p:grpSpPr>
        <p:pic>
          <p:nvPicPr>
            <p:cNvPr id="11272" name="Picture 3" descr="FallowPeriod.pdf">
              <a:extLst>
                <a:ext uri="{FF2B5EF4-FFF2-40B4-BE49-F238E27FC236}">
                  <a16:creationId xmlns:a16="http://schemas.microsoft.com/office/drawing/2014/main" id="{ACD125AE-951B-4DE1-B71A-17ED6858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2585"/>
            <a:stretch>
              <a:fillRect/>
            </a:stretch>
          </p:blipFill>
          <p:spPr bwMode="auto">
            <a:xfrm>
              <a:off x="-1" y="0"/>
              <a:ext cx="7226220" cy="533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">
              <a:extLst>
                <a:ext uri="{FF2B5EF4-FFF2-40B4-BE49-F238E27FC236}">
                  <a16:creationId xmlns:a16="http://schemas.microsoft.com/office/drawing/2014/main" id="{55630B62-C254-46A1-A7F8-2505345EF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901" y="-139700"/>
              <a:ext cx="7658101" cy="589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DD0864-6A50-401A-B66C-9B68EB00569E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2284413"/>
            <a:ext cx="2792412" cy="3068637"/>
            <a:chOff x="5930271" y="2408313"/>
            <a:chExt cx="2297526" cy="32230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81B3AD-7FBE-4D55-9F3C-789D7A23E2B9}"/>
                </a:ext>
              </a:extLst>
            </p:cNvPr>
            <p:cNvSpPr txBox="1"/>
            <p:nvPr/>
          </p:nvSpPr>
          <p:spPr>
            <a:xfrm>
              <a:off x="6905968" y="3582156"/>
              <a:ext cx="1321829" cy="928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Technological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tima"/>
                  <a:ea typeface="+mn-ea"/>
                  <a:cs typeface="Optima"/>
                </a:rPr>
                <a:t>Fallow Period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CA6DD0-B1FC-471B-BB2F-F83B45106082}"/>
                </a:ext>
              </a:extLst>
            </p:cNvPr>
            <p:cNvSpPr/>
            <p:nvPr/>
          </p:nvSpPr>
          <p:spPr>
            <a:xfrm>
              <a:off x="5930271" y="2408313"/>
              <a:ext cx="975697" cy="3223065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1269" name="Slide Number Placeholder 2">
            <a:extLst>
              <a:ext uri="{FF2B5EF4-FFF2-40B4-BE49-F238E27FC236}">
                <a16:creationId xmlns:a16="http://schemas.microsoft.com/office/drawing/2014/main" id="{A257D698-3247-4AE6-A3F8-69FD1046E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EEE8A-07E7-4036-B9B3-21B47E2C2DD5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A286-618D-4726-A5E9-8082C193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Potential for Specialized Architectures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57A486-C06D-48B5-B688-CB28A0EA9D15}"/>
              </a:ext>
            </a:extLst>
          </p:cNvPr>
          <p:cNvSpPr/>
          <p:nvPr/>
        </p:nvSpPr>
        <p:spPr>
          <a:xfrm>
            <a:off x="6243638" y="5865813"/>
            <a:ext cx="2425700" cy="354012"/>
          </a:xfrm>
          <a:prstGeom prst="rect">
            <a:avLst/>
          </a:prstGeom>
        </p:spPr>
        <p:txBody>
          <a:bodyPr wrap="none" lIns="89572" tIns="44786" rIns="89572" bIns="44786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[Zhang and </a:t>
            </a:r>
            <a:r>
              <a:rPr kumimoji="0" lang="en-US" sz="1714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Brodersen</a:t>
            </a:r>
            <a:r>
              <a:rPr kumimoji="0" 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]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EB2EA6-4D97-4BBD-A5A6-5D307870FD16}"/>
              </a:ext>
            </a:extLst>
          </p:cNvPr>
          <p:cNvGraphicFramePr>
            <a:graphicFrameLocks noGrp="1"/>
          </p:cNvGraphicFramePr>
          <p:nvPr/>
        </p:nvGraphicFramePr>
        <p:xfrm>
          <a:off x="7002463" y="2476500"/>
          <a:ext cx="1992312" cy="192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3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16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Encryption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17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Hearing Aid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18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FIR for disk read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0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19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MPEG Encoder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992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20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Optima"/>
                          <a:cs typeface="Optima"/>
                        </a:rPr>
                        <a:t>802.11 Baseband</a:t>
                      </a:r>
                    </a:p>
                  </a:txBody>
                  <a:tcPr marL="91423" marR="91423" marT="43559" marB="43559">
                    <a:lnL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C8C1169-255C-4A20-8BCE-E13B3EB6F5B2}"/>
              </a:ext>
            </a:extLst>
          </p:cNvPr>
          <p:cNvSpPr/>
          <p:nvPr/>
        </p:nvSpPr>
        <p:spPr>
          <a:xfrm>
            <a:off x="947738" y="4383088"/>
            <a:ext cx="2249487" cy="873125"/>
          </a:xfrm>
          <a:prstGeom prst="rect">
            <a:avLst/>
          </a:prstGeom>
          <a:solidFill>
            <a:srgbClr val="0080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337" name="Group 2">
            <a:extLst>
              <a:ext uri="{FF2B5EF4-FFF2-40B4-BE49-F238E27FC236}">
                <a16:creationId xmlns:a16="http://schemas.microsoft.com/office/drawing/2014/main" id="{F69374FD-D9DF-43F4-A01B-EBAD7B682005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789113"/>
            <a:ext cx="6743700" cy="4178300"/>
            <a:chOff x="165100" y="1707933"/>
            <a:chExt cx="6743700" cy="4386480"/>
          </a:xfrm>
        </p:grpSpPr>
        <p:pic>
          <p:nvPicPr>
            <p:cNvPr id="13341" name="Picture 6">
              <a:extLst>
                <a:ext uri="{FF2B5EF4-FFF2-40B4-BE49-F238E27FC236}">
                  <a16:creationId xmlns:a16="http://schemas.microsoft.com/office/drawing/2014/main" id="{7ED89A0C-AD85-4217-983A-BF682633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1707933"/>
              <a:ext cx="6743700" cy="438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B48B5-C256-4C38-A1AC-936E6F5ED015}"/>
                </a:ext>
              </a:extLst>
            </p:cNvPr>
            <p:cNvSpPr/>
            <p:nvPr/>
          </p:nvSpPr>
          <p:spPr>
            <a:xfrm>
              <a:off x="2273300" y="4054500"/>
              <a:ext cx="812800" cy="268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A709-A0C5-4839-871C-E37D4DB1B78A}"/>
                </a:ext>
              </a:extLst>
            </p:cNvPr>
            <p:cNvSpPr/>
            <p:nvPr/>
          </p:nvSpPr>
          <p:spPr>
            <a:xfrm>
              <a:off x="4297363" y="2591229"/>
              <a:ext cx="812800" cy="438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E320B3-B7B0-47BC-933B-63016DC9092C}"/>
                </a:ext>
              </a:extLst>
            </p:cNvPr>
            <p:cNvSpPr/>
            <p:nvPr/>
          </p:nvSpPr>
          <p:spPr>
            <a:xfrm>
              <a:off x="5653088" y="1991254"/>
              <a:ext cx="812800" cy="438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3FCE81C-68A7-409B-B9FF-9AEEF44D10BE}"/>
              </a:ext>
            </a:extLst>
          </p:cNvPr>
          <p:cNvSpPr/>
          <p:nvPr/>
        </p:nvSpPr>
        <p:spPr>
          <a:xfrm>
            <a:off x="3197225" y="3292475"/>
            <a:ext cx="2027238" cy="1963738"/>
          </a:xfrm>
          <a:prstGeom prst="rect">
            <a:avLst/>
          </a:prstGeom>
          <a:solidFill>
            <a:srgbClr val="00FF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52027-34F2-41C7-B175-D150C1A341E5}"/>
              </a:ext>
            </a:extLst>
          </p:cNvPr>
          <p:cNvSpPr/>
          <p:nvPr/>
        </p:nvSpPr>
        <p:spPr>
          <a:xfrm>
            <a:off x="5224463" y="2476500"/>
            <a:ext cx="1482725" cy="2779713"/>
          </a:xfrm>
          <a:prstGeom prst="rect">
            <a:avLst/>
          </a:prstGeom>
          <a:solidFill>
            <a:srgbClr val="FF6666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72" tIns="44786" rIns="89572" bIns="4478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1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340" name="Slide Number Placeholder 4">
            <a:extLst>
              <a:ext uri="{FF2B5EF4-FFF2-40B4-BE49-F238E27FC236}">
                <a16:creationId xmlns:a16="http://schemas.microsoft.com/office/drawing/2014/main" id="{8FD49A1A-CF3F-4958-9B08-8317C783B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401350-8936-4831-8395-E520EB706E4E}" type="slidenum"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3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B125E-FF2E-437E-B877-CE484B16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656724" cy="48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D5D46-B243-44CD-AAEE-F534F0A9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6506478" cy="44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37774-FC7A-4305-AA26-AEC13346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12" y="1644250"/>
            <a:ext cx="4768576" cy="35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D06CE88-A75B-4D5C-9B19-CB4EF49FD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609600"/>
            <a:ext cx="6648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99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1277</TotalTime>
  <Words>334</Words>
  <Application>Microsoft Office PowerPoint</Application>
  <PresentationFormat>On-screen Show (4:3)</PresentationFormat>
  <Paragraphs>155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Franklin Gothic Book</vt:lpstr>
      <vt:lpstr>Helvetica</vt:lpstr>
      <vt:lpstr>Helvetica Light</vt:lpstr>
      <vt:lpstr>Optima</vt:lpstr>
      <vt:lpstr>Palatino</vt:lpstr>
      <vt:lpstr>Perpetua</vt:lpstr>
      <vt:lpstr>Times New Roman</vt:lpstr>
      <vt:lpstr>Wingdings</vt:lpstr>
      <vt:lpstr>Wingdings 2</vt:lpstr>
      <vt:lpstr>Equity</vt:lpstr>
      <vt:lpstr>Default Design</vt:lpstr>
      <vt:lpstr>Bitmap Image</vt:lpstr>
      <vt:lpstr>Accelerators/Specialization/ Emerging Architectures</vt:lpstr>
      <vt:lpstr>Moore’s Law</vt:lpstr>
      <vt:lpstr>CMOS Scaling is Slowing Down </vt:lpstr>
      <vt:lpstr>CMOS Technology Scaling </vt:lpstr>
      <vt:lpstr>Potential for Specialized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Cores, GPUs, and Accelerators: Apple A8 SoC</vt:lpstr>
      <vt:lpstr>Cores, GPUs, and Accelerators: Apple A8 SoC</vt:lpstr>
      <vt:lpstr>Cores, GPUs, and Accelerators: Apple A8 SoC</vt:lpstr>
      <vt:lpstr>Today’s SoC</vt:lpstr>
      <vt:lpstr>Today’s SoC</vt:lpstr>
      <vt:lpstr>Challenges in Accelerators</vt:lpstr>
      <vt:lpstr>Today’s SoC</vt:lpstr>
      <vt:lpstr>Future Accelerator-Centric Architectures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Logic: A Hardware Acceleration  for Dynamic Programming Algorithms</dc:title>
  <dc:creator>Euiwoong Lee</dc:creator>
  <cp:lastModifiedBy>Kumar, Rakesh</cp:lastModifiedBy>
  <cp:revision>45</cp:revision>
  <dcterms:created xsi:type="dcterms:W3CDTF">2014-10-09T03:36:57Z</dcterms:created>
  <dcterms:modified xsi:type="dcterms:W3CDTF">2022-11-29T16:58:25Z</dcterms:modified>
</cp:coreProperties>
</file>