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3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4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5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6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7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8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9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0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4"/>
  </p:notesMasterIdLst>
  <p:sldIdLst>
    <p:sldId id="256" r:id="rId5"/>
    <p:sldId id="401" r:id="rId6"/>
    <p:sldId id="402" r:id="rId7"/>
    <p:sldId id="405" r:id="rId8"/>
    <p:sldId id="406" r:id="rId9"/>
    <p:sldId id="407" r:id="rId10"/>
    <p:sldId id="413" r:id="rId11"/>
    <p:sldId id="414" r:id="rId12"/>
    <p:sldId id="786" r:id="rId13"/>
    <p:sldId id="788" r:id="rId14"/>
    <p:sldId id="789" r:id="rId15"/>
    <p:sldId id="792" r:id="rId16"/>
    <p:sldId id="794" r:id="rId17"/>
    <p:sldId id="795" r:id="rId18"/>
    <p:sldId id="1103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046F2-8DA8-4F83-A999-79B1974BF92C}" v="4" dt="2022-11-03T17:59:22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6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Rakesh" userId="e6961465-9b26-4018-8ebe-1bb6947834b0" providerId="ADAL" clId="{0DF046F2-8DA8-4F83-A999-79B1974BF92C}"/>
    <pc:docChg chg="addSld delSld modSld">
      <pc:chgData name="Kumar, Rakesh" userId="e6961465-9b26-4018-8ebe-1bb6947834b0" providerId="ADAL" clId="{0DF046F2-8DA8-4F83-A999-79B1974BF92C}" dt="2022-11-15T16:18:19.243" v="9" actId="47"/>
      <pc:docMkLst>
        <pc:docMk/>
      </pc:docMkLst>
      <pc:sldChg chg="modSp new mod">
        <pc:chgData name="Kumar, Rakesh" userId="e6961465-9b26-4018-8ebe-1bb6947834b0" providerId="ADAL" clId="{0DF046F2-8DA8-4F83-A999-79B1974BF92C}" dt="2022-11-03T17:39:54.333" v="7" actId="20577"/>
        <pc:sldMkLst>
          <pc:docMk/>
          <pc:sldMk cId="268513023" sldId="256"/>
        </pc:sldMkLst>
        <pc:spChg chg="mod">
          <ac:chgData name="Kumar, Rakesh" userId="e6961465-9b26-4018-8ebe-1bb6947834b0" providerId="ADAL" clId="{0DF046F2-8DA8-4F83-A999-79B1974BF92C}" dt="2022-11-03T17:39:54.333" v="7" actId="20577"/>
          <ac:spMkLst>
            <pc:docMk/>
            <pc:sldMk cId="268513023" sldId="256"/>
            <ac:spMk id="2" creationId="{5B09FA5F-A18C-1E0B-2223-41848DFB0D2E}"/>
          </ac:spMkLst>
        </pc:spChg>
      </pc:sldChg>
      <pc:sldChg chg="del">
        <pc:chgData name="Kumar, Rakesh" userId="e6961465-9b26-4018-8ebe-1bb6947834b0" providerId="ADAL" clId="{0DF046F2-8DA8-4F83-A999-79B1974BF92C}" dt="2022-11-15T16:18:18.459" v="8" actId="47"/>
        <pc:sldMkLst>
          <pc:docMk/>
          <pc:sldMk cId="178762017" sldId="257"/>
        </pc:sldMkLst>
      </pc:sldChg>
      <pc:sldChg chg="del">
        <pc:chgData name="Kumar, Rakesh" userId="e6961465-9b26-4018-8ebe-1bb6947834b0" providerId="ADAL" clId="{0DF046F2-8DA8-4F83-A999-79B1974BF92C}" dt="2022-11-15T16:18:19.243" v="9" actId="47"/>
        <pc:sldMkLst>
          <pc:docMk/>
          <pc:sldMk cId="405017382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7469-EDD1-4268-9B1A-F1D79E7BB3F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D630-95CA-41E3-B270-B22B7F9A6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USPTO -- Advanced Modern Processor Design</a:t>
            </a:r>
          </a:p>
        </p:txBody>
      </p:sp>
      <p:sp>
        <p:nvSpPr>
          <p:cNvPr id="78851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2005 Mikko Lipasti</a:t>
            </a:r>
          </a:p>
        </p:txBody>
      </p:sp>
      <p:sp>
        <p:nvSpPr>
          <p:cNvPr id="7885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DE66D-9B0A-46F5-89BD-B00CDF1B9C6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4450" cy="3597275"/>
          </a:xfrm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implementation: lock bus while read-modify-write</a:t>
            </a:r>
            <a:r>
              <a:rPr lang="en-US" baseline="0" dirty="0"/>
              <a:t> cycle happens, very 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67945-E7BC-4572-A0F0-E38AA3AAAE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7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</a:t>
            </a:r>
            <a:r>
              <a:rPr lang="en-US" baseline="0" dirty="0"/>
              <a:t> several execution units doesn’t mean they’ll all be used! Problems with </a:t>
            </a:r>
            <a:r>
              <a:rPr lang="en-US" baseline="0" dirty="0" err="1"/>
              <a:t>dependancies</a:t>
            </a:r>
            <a:r>
              <a:rPr lang="en-US" baseline="0" dirty="0"/>
              <a:t>, </a:t>
            </a:r>
            <a:r>
              <a:rPr lang="en-US" baseline="0" dirty="0" err="1"/>
              <a:t>etc</a:t>
            </a:r>
            <a:r>
              <a:rPr lang="en-US" baseline="0" dirty="0"/>
              <a:t> limit the usefulness of this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35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hyperthreading</a:t>
            </a:r>
            <a:r>
              <a:rPr lang="en-US" dirty="0"/>
              <a:t>” from Intel.</a:t>
            </a:r>
          </a:p>
          <a:p>
            <a:endParaRPr lang="en-US" dirty="0"/>
          </a:p>
          <a:p>
            <a:r>
              <a:rPr lang="en-US" dirty="0"/>
              <a:t>Multiple execution units as</a:t>
            </a:r>
            <a:r>
              <a:rPr lang="en-US" baseline="0" dirty="0"/>
              <a:t> before -&gt; more threads means greater chance of saturating our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8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 slots:</a:t>
            </a:r>
            <a:r>
              <a:rPr lang="en-US" baseline="0" dirty="0"/>
              <a:t> </a:t>
            </a:r>
            <a:r>
              <a:rPr lang="en-US" baseline="0" dirty="0" err="1"/>
              <a:t>eg</a:t>
            </a:r>
            <a:r>
              <a:rPr lang="en-US" baseline="0" dirty="0"/>
              <a:t>, load/store unit, FP units, integer units, MUL/DIV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</a:t>
            </a:r>
            <a:r>
              <a:rPr lang="en-US" baseline="0" dirty="0"/>
              <a:t> is how </a:t>
            </a:r>
            <a:r>
              <a:rPr lang="en-US" baseline="0" dirty="0" err="1"/>
              <a:t>Tomasulo’s</a:t>
            </a:r>
            <a:r>
              <a:rPr lang="en-US" baseline="0" dirty="0"/>
              <a:t> algorithm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97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Basic – no tricks. Lots of wasted issue slots.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92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LHS: regular</a:t>
            </a:r>
            <a:r>
              <a:rPr lang="en-US" baseline="0" dirty="0"/>
              <a:t> superscalar. Some people call this “coarse-grained” too.</a:t>
            </a:r>
          </a:p>
          <a:p>
            <a:r>
              <a:rPr lang="en-US" baseline="0" dirty="0"/>
              <a:t>RHS: Course grained: add extra architectural state (registers) so we don’t need a context switch to switch threads.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If only 1 thread is running: no performance hit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Decreases vertical waste vs. original design.</a:t>
            </a:r>
          </a:p>
          <a:p>
            <a:endParaRPr lang="en-US" baseline="0" dirty="0"/>
          </a:p>
          <a:p>
            <a:r>
              <a:rPr lang="en-US" baseline="0" dirty="0"/>
              <a:t>Appears to OS as SMP – symmetric multiprocessor -- (2 logical processors)</a:t>
            </a:r>
          </a:p>
          <a:p>
            <a:r>
              <a:rPr lang="en-US" baseline="0" dirty="0"/>
              <a:t>Problems?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9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Fine grained – issue</a:t>
            </a:r>
            <a:r>
              <a:rPr lang="en-US" baseline="0" dirty="0"/>
              <a:t> for a different thread (only one) each clock cycle, round robin style.</a:t>
            </a:r>
          </a:p>
          <a:p>
            <a:r>
              <a:rPr lang="en-US" baseline="0" dirty="0"/>
              <a:t>- Benefit over previous: if each thread has many long-latency operations, latency is masked</a:t>
            </a:r>
          </a:p>
          <a:p>
            <a:r>
              <a:rPr lang="en-US" baseline="0" dirty="0"/>
              <a:t>because other threads execute for (n-1) out of n cycles (if hardware supports n threads)</a:t>
            </a:r>
          </a:p>
          <a:p>
            <a:r>
              <a:rPr lang="en-US" baseline="0" dirty="0"/>
              <a:t>- Optimization: if thread has no work to do (e.g. cache miss), skip it!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Originally idea from </a:t>
            </a:r>
            <a:r>
              <a:rPr lang="en-US" baseline="0" dirty="0" err="1"/>
              <a:t>Tera</a:t>
            </a:r>
            <a:r>
              <a:rPr lang="en-US" baseline="0" dirty="0"/>
              <a:t> Computer Company, late 1980s – see paper “The </a:t>
            </a:r>
            <a:r>
              <a:rPr lang="en-US" baseline="0" dirty="0" err="1"/>
              <a:t>Tera</a:t>
            </a:r>
            <a:r>
              <a:rPr lang="en-US" baseline="0" dirty="0"/>
              <a:t> Computer System”. 256 cores; multiple threads per core (as shown above). Expected latency of instruction is 70 cycles! </a:t>
            </a:r>
          </a:p>
          <a:p>
            <a:pPr defTabSz="966612">
              <a:defRPr/>
            </a:pPr>
            <a:r>
              <a:rPr lang="en-US" baseline="0" dirty="0"/>
              <a:t>- Still doesn’t solve the problem of horizontal waste!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9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SMT (as referenced here) – issue from any thread at any time.</a:t>
            </a:r>
          </a:p>
          <a:p>
            <a:endParaRPr lang="en-US" baseline="0" dirty="0"/>
          </a:p>
          <a:p>
            <a:r>
              <a:rPr lang="en-US" baseline="0" dirty="0"/>
              <a:t>Much greater utilization. Threads “compete” for resources; no one thread must take up all resources to saturate the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Fine grained – still problems with data </a:t>
            </a:r>
            <a:r>
              <a:rPr lang="en-US" dirty="0" err="1"/>
              <a:t>dependancies</a:t>
            </a:r>
            <a:r>
              <a:rPr lang="en-US" dirty="0"/>
              <a:t> in threads.</a:t>
            </a:r>
          </a:p>
          <a:p>
            <a:endParaRPr lang="en-US" dirty="0"/>
          </a:p>
          <a:p>
            <a:r>
              <a:rPr lang="en-US" baseline="0" dirty="0"/>
              <a:t>Note that they all have diminishing returns…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51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1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USPTO -- Advanced Modern Processor Design</a:t>
            </a:r>
          </a:p>
        </p:txBody>
      </p:sp>
      <p:sp>
        <p:nvSpPr>
          <p:cNvPr id="79875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2005 Mikko Lipasti</a:t>
            </a:r>
          </a:p>
        </p:txBody>
      </p:sp>
      <p:sp>
        <p:nvSpPr>
          <p:cNvPr id="7987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2A9A5-5C95-4772-81BA-616F019D399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4450" cy="3597275"/>
          </a:xfrm>
          <a:ln/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78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69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6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IBM: http://www.ibm.com/developerworks/linux/library/l-htl/</a:t>
            </a:r>
          </a:p>
          <a:p>
            <a:endParaRPr lang="en-US" dirty="0"/>
          </a:p>
          <a:p>
            <a:r>
              <a:rPr lang="en-US" dirty="0"/>
              <a:t>Intel </a:t>
            </a:r>
            <a:r>
              <a:rPr lang="en-US" baseline="0" dirty="0"/>
              <a:t> - all i7 processors have </a:t>
            </a:r>
            <a:r>
              <a:rPr lang="en-US" baseline="0" dirty="0" err="1"/>
              <a:t>hyperthreading</a:t>
            </a:r>
            <a:r>
              <a:rPr lang="en-US" baseline="0" dirty="0"/>
              <a:t>. Some i5 do too.</a:t>
            </a:r>
          </a:p>
          <a:p>
            <a:endParaRPr lang="en-US" baseline="0" dirty="0"/>
          </a:p>
          <a:p>
            <a:r>
              <a:rPr lang="en-US" baseline="0" dirty="0"/>
              <a:t>Info at</a:t>
            </a:r>
          </a:p>
          <a:p>
            <a:r>
              <a:rPr lang="en-US" baseline="0" dirty="0"/>
              <a:t>http://download.intel.com/technology/itj/2002/volume06issue01/art01_hyper/vol6iss1_art01.pdf</a:t>
            </a:r>
          </a:p>
          <a:p>
            <a:r>
              <a:rPr lang="en-US" baseline="0" dirty="0"/>
              <a:t>http://download.intel.com/design/processor/manuals/253665.pdf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92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AMD – not a fan of SMT, until they released a SMT processor (Bulldozer). Cites some resources about people not liking HT from Intel.</a:t>
            </a:r>
          </a:p>
          <a:p>
            <a:r>
              <a:rPr lang="en-US" baseline="0" dirty="0"/>
              <a:t>Bulldozer slightly different – also duplicates integer resources as well as architectural state.</a:t>
            </a:r>
          </a:p>
          <a:p>
            <a:endParaRPr lang="en-US" baseline="0" dirty="0"/>
          </a:p>
          <a:p>
            <a:r>
              <a:rPr lang="en-US" baseline="0" dirty="0"/>
              <a:t>AMD link: http://blogs.amd.com/work/2010/01/21/it%E2%80%99s-all-about-the-cores/</a:t>
            </a:r>
          </a:p>
          <a:p>
            <a:r>
              <a:rPr lang="en-US" dirty="0"/>
              <a:t>http://en.wikipedia.org/wiki/Bulldozer_(microarchitecture)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BB6E6-F937-4DC0-9C9F-553A79A00C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3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USPTO -- Advanced Modern Processor Design</a:t>
            </a:r>
          </a:p>
        </p:txBody>
      </p:sp>
      <p:sp>
        <p:nvSpPr>
          <p:cNvPr id="82947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© 2005 Mikko Lipasti</a:t>
            </a:r>
          </a:p>
        </p:txBody>
      </p:sp>
      <p:sp>
        <p:nvSpPr>
          <p:cNvPr id="8294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C1D0F-8FD7-4478-A327-6E38D66FBE8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963" y="722313"/>
            <a:ext cx="6394450" cy="3597275"/>
          </a:xfrm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5A427-8317-42A9-ACD8-FC3142F1FFA1}" type="datetime3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November 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F72B-3CF7-48FA-AC00-3189B9898B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3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22F6E-5211-4BB6-8D85-DA8CABF2D85A}" type="datetime3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November 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3334-59F5-44F0-91AD-B62AA51B10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08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22F6E-5211-4BB6-8D85-DA8CABF2D85A}" type="datetime3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November 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D3334-59F5-44F0-91AD-B62AA51B10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16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 just like LW</a:t>
            </a:r>
          </a:p>
          <a:p>
            <a:r>
              <a:rPr lang="en-US" dirty="0"/>
              <a:t>SC jus like SW, but overwrites</a:t>
            </a:r>
            <a:r>
              <a:rPr lang="en-US" baseline="0" dirty="0"/>
              <a:t> </a:t>
            </a:r>
            <a:r>
              <a:rPr lang="en-US" baseline="0" dirty="0" err="1"/>
              <a:t>src</a:t>
            </a:r>
            <a:r>
              <a:rPr lang="en-US" baseline="0" dirty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67945-E7BC-4572-A0F0-E38AA3AAAE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 just like LW</a:t>
            </a:r>
          </a:p>
          <a:p>
            <a:r>
              <a:rPr lang="en-US" dirty="0"/>
              <a:t>SC jus like SW, but overwrites</a:t>
            </a:r>
            <a:r>
              <a:rPr lang="en-US" baseline="0" dirty="0"/>
              <a:t> </a:t>
            </a:r>
            <a:r>
              <a:rPr lang="en-US" baseline="0" dirty="0" err="1"/>
              <a:t>src</a:t>
            </a:r>
            <a:r>
              <a:rPr lang="en-US" baseline="0" dirty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67945-E7BC-4572-A0F0-E38AA3AAAE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LL just like LW</a:t>
            </a:r>
          </a:p>
          <a:p>
            <a:r>
              <a:rPr lang="en-US" dirty="0"/>
              <a:t>SC jus like SW, but overwrites</a:t>
            </a:r>
            <a:r>
              <a:rPr lang="en-US" baseline="0" dirty="0"/>
              <a:t> </a:t>
            </a:r>
            <a:r>
              <a:rPr lang="en-US" baseline="0" dirty="0" err="1"/>
              <a:t>src</a:t>
            </a:r>
            <a:r>
              <a:rPr lang="en-US" baseline="0" dirty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67945-E7BC-4572-A0F0-E38AA3AAAE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9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8.bin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9.bin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00E4-492A-71B4-E380-ABE981B7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B94B3-6A04-D9DC-E98B-C1699C74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237AD-DE15-4EF1-F921-FD54B174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CD57B-DE79-9B6E-8182-5999DF8F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1F934-79CB-248F-1594-6AA9CB19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2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EC88-5B19-21A5-90B1-2C62C4E6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BA32E-BBDF-70C2-F7A4-06CC0B502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0FC4B-6725-BCAD-4C3F-CFFB4259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793E-CFA0-1DF8-8B6D-36FCE6D7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53DE2-3FBF-CE33-0862-D94F85B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095A7-30B3-60AC-8732-377A420D2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45DF5-1A7C-DFFE-6FD6-6C314293B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4D62A-4959-78B4-DA6C-421819A8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F8970-9C12-3F46-E3B9-A09EB48D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8C75-56E8-9C61-59FA-E2D3D070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0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103718" y="2895600"/>
          <a:ext cx="130174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18" y="2895600"/>
                        <a:ext cx="1301749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846667" y="2438401"/>
            <a:ext cx="42333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 flipV="1">
            <a:off x="421217" y="3260726"/>
            <a:ext cx="11590867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dirty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8/25/2011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ECE 411 - Spring 2011ECE 411 – tall 2008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9111F2-712C-49FD-9BF8-D2A4BAD80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94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1" y="138114"/>
            <a:ext cx="10807700" cy="4714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B6EE-A093-4FEF-8170-8F99626F721D}" type="datetime1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EC20-D012-429D-9293-36ECE4667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C5E3-2D28-497C-BD8A-B86CFFFD98D9}" type="datetime1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7903-621D-40A4-99BF-8CA6E3E9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0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715000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0" y="1066801"/>
            <a:ext cx="5717117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CCEB-3797-4456-9655-0DC0237344DC}" type="datetime1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35C1-6548-41AE-8743-D9128ED0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1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0AF2-AA19-4243-A532-A12C3E7135B9}" type="datetime1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6693-6FAD-4707-9B9E-AF7729353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3CF2-1CF4-467B-9D36-35FF0A885D4B}" type="datetime1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CC04-F31C-4549-B17F-42029A53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3BEC-815C-4162-BE6F-A8AFF3358502}" type="datetime1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11A2-2D2A-40C3-98BF-2F6FBA76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0F66-EEDC-4EF9-846B-35FA23F06A6D}" type="datetime1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F911-248E-48C6-B4E7-E85043534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7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870D-4764-0195-5EA1-1FBBB7A5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9CD3D-ADFA-F70E-4FB0-B456C0AD9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D5C9-1350-A824-6620-7C1822BD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44D94-800C-EB39-B22F-42EF3015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6B592-7734-99A5-EFC1-07E3710B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45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8D62-DBBF-40DC-B382-D622F0B4A426}" type="datetime1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9EA1-2165-44F6-AF40-0BA82120C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9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990600"/>
            <a:ext cx="497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990600"/>
            <a:ext cx="497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629400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5200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2CE2-128C-42D7-B3D2-D2CBC236C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600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17600" y="990600"/>
            <a:ext cx="10160000" cy="5410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29400"/>
            <a:ext cx="3860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D4598-57DB-436C-999E-519DA6BAF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52625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81363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2088"/>
            <a:ext cx="10363200" cy="2398712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2065" tIns="46034" rIns="92065" bIns="4603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latin typeface="Palatino Linotype" panose="02040502050505030304" pitchFamily="18" charset="0"/>
              </a:rPr>
              <a:t>ECE 511 Computer</a:t>
            </a:r>
            <a:r>
              <a:rPr lang="en-US" sz="1200" b="1" baseline="0">
                <a:latin typeface="Palatino Linotype" panose="02040502050505030304" pitchFamily="18" charset="0"/>
              </a:rPr>
              <a:t> Architecture</a:t>
            </a:r>
            <a:endParaRPr lang="en-US" sz="1200" b="1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12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17" y="960119"/>
            <a:ext cx="11277600" cy="5760720"/>
          </a:xfrm>
        </p:spPr>
        <p:txBody>
          <a:bodyPr/>
          <a:lstStyle>
            <a:lvl2pPr marL="838200" indent="-338138">
              <a:buClrTx/>
              <a:buSzPct val="100000"/>
              <a:buFont typeface="Wingdings" panose="05000000000000000000" pitchFamily="2" charset="2"/>
              <a:buChar char="ü"/>
              <a:defRPr/>
            </a:lvl2pPr>
            <a:lvl3pPr marL="1285875" indent="-238125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ECE 511 Computer</a:t>
            </a:r>
            <a:r>
              <a:rPr lang="en-US" sz="1200" b="1" baseline="0"/>
              <a:t> Architecture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397500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969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517" y="1133475"/>
            <a:ext cx="54356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7317" y="1133475"/>
            <a:ext cx="54356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658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0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777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53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A50F-6429-D635-0935-F22E1F26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8F2A3-C700-0526-215C-04CD7D69B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CD3EE-BF87-2782-DDB3-7F188D63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2535-E42D-A563-CC57-2A84B8BD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AB98-B66F-8CE4-9C0C-731CFF05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10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146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431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500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7" y="133350"/>
            <a:ext cx="2842683" cy="631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8517" y="133350"/>
            <a:ext cx="8331200" cy="631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62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84" y="317501"/>
            <a:ext cx="109728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285" y="1052513"/>
            <a:ext cx="5463116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052513"/>
            <a:ext cx="5463117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055351" y="6616700"/>
            <a:ext cx="80856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5967F5-2A7D-46DC-A970-8DE7BF103A7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197371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3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2057400"/>
          </a:xfrm>
        </p:spPr>
        <p:txBody>
          <a:bodyPr>
            <a:noAutofit/>
          </a:bodyPr>
          <a:lstStyle>
            <a:lvl1pPr marL="0" indent="0" algn="ctr">
              <a:buNone/>
              <a:defRPr sz="2667" b="0">
                <a:solidFill>
                  <a:schemeClr val="tx1">
                    <a:tint val="75000"/>
                  </a:schemeClr>
                </a:solidFill>
              </a:defRPr>
            </a:lvl1pPr>
            <a:lvl2pPr marL="43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 3410, Spring 2014</a:t>
            </a:r>
          </a:p>
          <a:p>
            <a:r>
              <a:rPr lang="en-US" dirty="0"/>
              <a:t>Computer Science</a:t>
            </a:r>
          </a:p>
          <a:p>
            <a:r>
              <a:rPr lang="en-US" dirty="0"/>
              <a:t>Cornell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1pPr>
            <a:lvl2pPr marL="435437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2pPr>
            <a:lvl3pPr marL="87087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30631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4174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771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126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4806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834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56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14E1-6D63-0D80-18DB-5BB12225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872A-62C7-072D-1101-F1D8F8C42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E15C5-4106-C01B-77E4-3405A580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45503-9F15-4FE6-AA73-33F7E0FF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E70CC-F906-1382-DEB9-4EED74BE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193A4-E2CE-EAAE-6DBF-4C1602D2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6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E407-F943-FB18-73FB-E5013209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3E9DF-C278-659B-E590-54941497D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F5D5C-0D9F-295E-887C-D3D912368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0C707-C31E-23A8-563A-36449404C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D9C79-5207-5D61-DC6D-4A5B5F023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D466F-C71E-C4B0-E2A9-020C72A4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FC721-CFFA-AFEA-3A20-31164F37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E56E7-5F1A-8355-97A3-13ABCAA7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1C42-4EED-AE2B-EA4A-377D87DA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172CE-7DA4-EC94-E364-47A4B02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D7718-873B-8F74-6BD5-E51E1C5E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5282C-6ECF-605B-2148-6AF85D14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FD834-9A11-2C78-386B-63C56C7B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1F3D1-4649-DC2E-49C0-3A1150C23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4C95-A9AB-ABA9-0A6E-10219B24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0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8EC3-5192-52D0-14C0-76C6567F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F5CEA-08E7-BD75-15E4-70709B6E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94E6D-7891-FF78-95CC-FC79F762C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A1FFE-3BB1-1F82-6F64-64ADDEB0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54278-BA10-73F0-8F0C-B210249B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AB3D-7134-FBD3-1BBB-BF8CE447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8664-0A4E-69A5-B046-07367AD5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60FBD-4795-3E43-3436-BC37C65B1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54D4C-EAA9-7AD9-61A6-EC5814AE9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BBBBE-0563-383F-05E7-8B4EFF17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F009C-7D08-6AC6-E5FA-0DFC36E8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5630C-CA60-80AE-321F-DC7EFF17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65D35-5CA9-BC9D-1644-111D7150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7BB45-9145-2ADA-02AA-E78E2E36A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A5C88-FBC0-D290-8310-EF9390387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62FBC-32BD-4D67-9003-2081EE00DA72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0E256-62F0-F1CC-2824-DAF4DB50D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42AB-21F6-653C-250B-AD913C66C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555B-E551-427C-B3E5-BFCDBA809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gray">
          <a:xfrm>
            <a:off x="304801" y="914400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74701" y="138114"/>
            <a:ext cx="108077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1"/>
            <a:ext cx="11635317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8/25/2011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3DC97-31E9-48B8-BDA9-1476CAD6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1" y="457200"/>
          <a:ext cx="81915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2133898" imgH="2161905" progId="PBrush">
                  <p:embed/>
                </p:oleObj>
              </mc:Choice>
              <mc:Fallback>
                <p:oleObj name="Bitmap Image" r:id="rId13" imgW="2133898" imgH="2161905" progId="PBrush">
                  <p:embed/>
                  <p:pic>
                    <p:nvPicPr>
                      <p:cNvPr id="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57200"/>
                        <a:ext cx="819151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8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8518" y="960439"/>
            <a:ext cx="1133898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46618" y="133350"/>
            <a:ext cx="11338983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01968" y="1"/>
            <a:ext cx="690033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fld id="{56C02AC0-9534-4805-B2C5-CE8CA9B20F8B}" type="slidenum">
              <a:rPr lang="en-US" sz="1800">
                <a:cs typeface="+mn-cs"/>
              </a:rPr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t>‹#›</a:t>
            </a:fld>
            <a:endParaRPr lang="en-US" sz="32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12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38138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¤"/>
        <a:defRPr sz="2000">
          <a:solidFill>
            <a:schemeClr val="tx1"/>
          </a:solidFill>
          <a:latin typeface="+mn-lt"/>
        </a:defRPr>
      </a:lvl2pPr>
      <a:lvl3pPr marL="1285875" indent="-238125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accent2"/>
        </a:buClr>
        <a:buSzPct val="68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3pPr>
      <a:lvl4pPr marL="2032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11582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56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ctr" defTabSz="870875" rtl="0" eaLnBrk="1" latinLnBrk="0" hangingPunct="1">
        <a:spcBef>
          <a:spcPct val="0"/>
        </a:spcBef>
        <a:buNone/>
        <a:defRPr sz="4191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chemeClr val="accent5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70875" rtl="0" eaLnBrk="1" latinLnBrk="0" hangingPunct="1">
        <a:spcBef>
          <a:spcPct val="20000"/>
        </a:spcBef>
        <a:buFontTx/>
        <a:buNone/>
        <a:defRPr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defTabSz="870875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3" indent="-217719" algn="l" defTabSz="870875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30" indent="-217719" algn="l" defTabSz="870875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468" indent="-217719" algn="l" defTabSz="870875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0342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5780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01217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63" Type="http://schemas.openxmlformats.org/officeDocument/2006/relationships/tags" Target="../tags/tag7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66" Type="http://schemas.openxmlformats.org/officeDocument/2006/relationships/notesSlide" Target="../notesSlides/notesSlide12.xml"/><Relationship Id="rId5" Type="http://schemas.openxmlformats.org/officeDocument/2006/relationships/tags" Target="../tags/tag15.xml"/><Relationship Id="rId61" Type="http://schemas.openxmlformats.org/officeDocument/2006/relationships/tags" Target="../tags/tag71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56" Type="http://schemas.openxmlformats.org/officeDocument/2006/relationships/tags" Target="../tags/tag66.xml"/><Relationship Id="rId64" Type="http://schemas.openxmlformats.org/officeDocument/2006/relationships/tags" Target="../tags/tag74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tags" Target="../tags/tag69.xml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tags" Target="../tags/tag64.xml"/><Relationship Id="rId62" Type="http://schemas.openxmlformats.org/officeDocument/2006/relationships/tags" Target="../tags/tag7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tags" Target="../tags/tag113.xml"/><Relationship Id="rId21" Type="http://schemas.openxmlformats.org/officeDocument/2006/relationships/tags" Target="../tags/tag95.xml"/><Relationship Id="rId34" Type="http://schemas.openxmlformats.org/officeDocument/2006/relationships/tags" Target="../tags/tag108.xml"/><Relationship Id="rId42" Type="http://schemas.openxmlformats.org/officeDocument/2006/relationships/tags" Target="../tags/tag116.xml"/><Relationship Id="rId47" Type="http://schemas.openxmlformats.org/officeDocument/2006/relationships/tags" Target="../tags/tag121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9" Type="http://schemas.openxmlformats.org/officeDocument/2006/relationships/tags" Target="../tags/tag103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40" Type="http://schemas.openxmlformats.org/officeDocument/2006/relationships/tags" Target="../tags/tag114.xml"/><Relationship Id="rId45" Type="http://schemas.openxmlformats.org/officeDocument/2006/relationships/tags" Target="../tags/tag119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49" Type="http://schemas.openxmlformats.org/officeDocument/2006/relationships/notesSlide" Target="../notesSlides/notesSlide13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4" Type="http://schemas.openxmlformats.org/officeDocument/2006/relationships/tags" Target="../tags/tag118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43" Type="http://schemas.openxmlformats.org/officeDocument/2006/relationships/tags" Target="../tags/tag117.xml"/><Relationship Id="rId48" Type="http://schemas.openxmlformats.org/officeDocument/2006/relationships/slideLayout" Target="../slideLayouts/slideLayout13.xml"/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tags" Target="../tags/tag112.xml"/><Relationship Id="rId46" Type="http://schemas.openxmlformats.org/officeDocument/2006/relationships/tags" Target="../tags/tag120.xml"/><Relationship Id="rId20" Type="http://schemas.openxmlformats.org/officeDocument/2006/relationships/tags" Target="../tags/tag94.xml"/><Relationship Id="rId41" Type="http://schemas.openxmlformats.org/officeDocument/2006/relationships/tags" Target="../tags/tag115.xml"/><Relationship Id="rId1" Type="http://schemas.openxmlformats.org/officeDocument/2006/relationships/tags" Target="../tags/tag75.xml"/><Relationship Id="rId6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tags" Target="../tags/tag160.xml"/><Relationship Id="rId21" Type="http://schemas.openxmlformats.org/officeDocument/2006/relationships/tags" Target="../tags/tag142.xml"/><Relationship Id="rId34" Type="http://schemas.openxmlformats.org/officeDocument/2006/relationships/tags" Target="../tags/tag155.xml"/><Relationship Id="rId42" Type="http://schemas.openxmlformats.org/officeDocument/2006/relationships/tags" Target="../tags/tag163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9" Type="http://schemas.openxmlformats.org/officeDocument/2006/relationships/tags" Target="../tags/tag150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37" Type="http://schemas.openxmlformats.org/officeDocument/2006/relationships/tags" Target="../tags/tag158.xml"/><Relationship Id="rId40" Type="http://schemas.openxmlformats.org/officeDocument/2006/relationships/tags" Target="../tags/tag161.xml"/><Relationship Id="rId45" Type="http://schemas.openxmlformats.org/officeDocument/2006/relationships/slideLayout" Target="../slideLayouts/slideLayout13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tags" Target="../tags/tag157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4" Type="http://schemas.openxmlformats.org/officeDocument/2006/relationships/tags" Target="../tags/tag165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tags" Target="../tags/tag156.xml"/><Relationship Id="rId43" Type="http://schemas.openxmlformats.org/officeDocument/2006/relationships/tags" Target="../tags/tag164.xml"/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tags" Target="../tags/tag154.xml"/><Relationship Id="rId38" Type="http://schemas.openxmlformats.org/officeDocument/2006/relationships/tags" Target="../tags/tag159.xml"/><Relationship Id="rId46" Type="http://schemas.openxmlformats.org/officeDocument/2006/relationships/notesSlide" Target="../notesSlides/notesSlide14.xml"/><Relationship Id="rId20" Type="http://schemas.openxmlformats.org/officeDocument/2006/relationships/tags" Target="../tags/tag141.xml"/><Relationship Id="rId41" Type="http://schemas.openxmlformats.org/officeDocument/2006/relationships/tags" Target="../tags/tag1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191.xml"/><Relationship Id="rId21" Type="http://schemas.openxmlformats.org/officeDocument/2006/relationships/tags" Target="../tags/tag186.xml"/><Relationship Id="rId42" Type="http://schemas.openxmlformats.org/officeDocument/2006/relationships/tags" Target="../tags/tag207.xml"/><Relationship Id="rId47" Type="http://schemas.openxmlformats.org/officeDocument/2006/relationships/tags" Target="../tags/tag212.xml"/><Relationship Id="rId63" Type="http://schemas.openxmlformats.org/officeDocument/2006/relationships/tags" Target="../tags/tag228.xml"/><Relationship Id="rId68" Type="http://schemas.openxmlformats.org/officeDocument/2006/relationships/tags" Target="../tags/tag233.xml"/><Relationship Id="rId84" Type="http://schemas.openxmlformats.org/officeDocument/2006/relationships/tags" Target="../tags/tag249.xml"/><Relationship Id="rId89" Type="http://schemas.openxmlformats.org/officeDocument/2006/relationships/tags" Target="../tags/tag254.xml"/><Relationship Id="rId16" Type="http://schemas.openxmlformats.org/officeDocument/2006/relationships/tags" Target="../tags/tag181.xml"/><Relationship Id="rId107" Type="http://schemas.openxmlformats.org/officeDocument/2006/relationships/tags" Target="../tags/tag272.xml"/><Relationship Id="rId11" Type="http://schemas.openxmlformats.org/officeDocument/2006/relationships/tags" Target="../tags/tag176.xml"/><Relationship Id="rId32" Type="http://schemas.openxmlformats.org/officeDocument/2006/relationships/tags" Target="../tags/tag197.xml"/><Relationship Id="rId37" Type="http://schemas.openxmlformats.org/officeDocument/2006/relationships/tags" Target="../tags/tag202.xml"/><Relationship Id="rId53" Type="http://schemas.openxmlformats.org/officeDocument/2006/relationships/tags" Target="../tags/tag218.xml"/><Relationship Id="rId58" Type="http://schemas.openxmlformats.org/officeDocument/2006/relationships/tags" Target="../tags/tag223.xml"/><Relationship Id="rId74" Type="http://schemas.openxmlformats.org/officeDocument/2006/relationships/tags" Target="../tags/tag239.xml"/><Relationship Id="rId79" Type="http://schemas.openxmlformats.org/officeDocument/2006/relationships/tags" Target="../tags/tag244.xml"/><Relationship Id="rId102" Type="http://schemas.openxmlformats.org/officeDocument/2006/relationships/tags" Target="../tags/tag267.xml"/><Relationship Id="rId5" Type="http://schemas.openxmlformats.org/officeDocument/2006/relationships/tags" Target="../tags/tag170.xml"/><Relationship Id="rId90" Type="http://schemas.openxmlformats.org/officeDocument/2006/relationships/tags" Target="../tags/tag255.xml"/><Relationship Id="rId95" Type="http://schemas.openxmlformats.org/officeDocument/2006/relationships/tags" Target="../tags/tag260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43" Type="http://schemas.openxmlformats.org/officeDocument/2006/relationships/tags" Target="../tags/tag208.xml"/><Relationship Id="rId48" Type="http://schemas.openxmlformats.org/officeDocument/2006/relationships/tags" Target="../tags/tag213.xml"/><Relationship Id="rId64" Type="http://schemas.openxmlformats.org/officeDocument/2006/relationships/tags" Target="../tags/tag229.xml"/><Relationship Id="rId69" Type="http://schemas.openxmlformats.org/officeDocument/2006/relationships/tags" Target="../tags/tag234.xml"/><Relationship Id="rId80" Type="http://schemas.openxmlformats.org/officeDocument/2006/relationships/tags" Target="../tags/tag245.xml"/><Relationship Id="rId85" Type="http://schemas.openxmlformats.org/officeDocument/2006/relationships/tags" Target="../tags/tag250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33" Type="http://schemas.openxmlformats.org/officeDocument/2006/relationships/tags" Target="../tags/tag198.xml"/><Relationship Id="rId38" Type="http://schemas.openxmlformats.org/officeDocument/2006/relationships/tags" Target="../tags/tag203.xml"/><Relationship Id="rId59" Type="http://schemas.openxmlformats.org/officeDocument/2006/relationships/tags" Target="../tags/tag224.xml"/><Relationship Id="rId103" Type="http://schemas.openxmlformats.org/officeDocument/2006/relationships/tags" Target="../tags/tag268.xml"/><Relationship Id="rId108" Type="http://schemas.openxmlformats.org/officeDocument/2006/relationships/tags" Target="../tags/tag273.xml"/><Relationship Id="rId54" Type="http://schemas.openxmlformats.org/officeDocument/2006/relationships/tags" Target="../tags/tag219.xml"/><Relationship Id="rId70" Type="http://schemas.openxmlformats.org/officeDocument/2006/relationships/tags" Target="../tags/tag235.xml"/><Relationship Id="rId75" Type="http://schemas.openxmlformats.org/officeDocument/2006/relationships/tags" Target="../tags/tag240.xml"/><Relationship Id="rId91" Type="http://schemas.openxmlformats.org/officeDocument/2006/relationships/tags" Target="../tags/tag256.xml"/><Relationship Id="rId96" Type="http://schemas.openxmlformats.org/officeDocument/2006/relationships/tags" Target="../tags/tag261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tags" Target="../tags/tag201.xml"/><Relationship Id="rId49" Type="http://schemas.openxmlformats.org/officeDocument/2006/relationships/tags" Target="../tags/tag214.xml"/><Relationship Id="rId57" Type="http://schemas.openxmlformats.org/officeDocument/2006/relationships/tags" Target="../tags/tag222.xml"/><Relationship Id="rId106" Type="http://schemas.openxmlformats.org/officeDocument/2006/relationships/tags" Target="../tags/tag271.xml"/><Relationship Id="rId10" Type="http://schemas.openxmlformats.org/officeDocument/2006/relationships/tags" Target="../tags/tag175.xml"/><Relationship Id="rId31" Type="http://schemas.openxmlformats.org/officeDocument/2006/relationships/tags" Target="../tags/tag196.xml"/><Relationship Id="rId44" Type="http://schemas.openxmlformats.org/officeDocument/2006/relationships/tags" Target="../tags/tag209.xml"/><Relationship Id="rId52" Type="http://schemas.openxmlformats.org/officeDocument/2006/relationships/tags" Target="../tags/tag217.xml"/><Relationship Id="rId60" Type="http://schemas.openxmlformats.org/officeDocument/2006/relationships/tags" Target="../tags/tag225.xml"/><Relationship Id="rId65" Type="http://schemas.openxmlformats.org/officeDocument/2006/relationships/tags" Target="../tags/tag230.xml"/><Relationship Id="rId73" Type="http://schemas.openxmlformats.org/officeDocument/2006/relationships/tags" Target="../tags/tag238.xml"/><Relationship Id="rId78" Type="http://schemas.openxmlformats.org/officeDocument/2006/relationships/tags" Target="../tags/tag243.xml"/><Relationship Id="rId81" Type="http://schemas.openxmlformats.org/officeDocument/2006/relationships/tags" Target="../tags/tag246.xml"/><Relationship Id="rId86" Type="http://schemas.openxmlformats.org/officeDocument/2006/relationships/tags" Target="../tags/tag251.xml"/><Relationship Id="rId94" Type="http://schemas.openxmlformats.org/officeDocument/2006/relationships/tags" Target="../tags/tag259.xml"/><Relationship Id="rId99" Type="http://schemas.openxmlformats.org/officeDocument/2006/relationships/tags" Target="../tags/tag264.xml"/><Relationship Id="rId101" Type="http://schemas.openxmlformats.org/officeDocument/2006/relationships/tags" Target="../tags/tag266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39" Type="http://schemas.openxmlformats.org/officeDocument/2006/relationships/tags" Target="../tags/tag204.xml"/><Relationship Id="rId109" Type="http://schemas.openxmlformats.org/officeDocument/2006/relationships/slideLayout" Target="../slideLayouts/slideLayout13.xml"/><Relationship Id="rId34" Type="http://schemas.openxmlformats.org/officeDocument/2006/relationships/tags" Target="../tags/tag199.xml"/><Relationship Id="rId50" Type="http://schemas.openxmlformats.org/officeDocument/2006/relationships/tags" Target="../tags/tag215.xml"/><Relationship Id="rId55" Type="http://schemas.openxmlformats.org/officeDocument/2006/relationships/tags" Target="../tags/tag220.xml"/><Relationship Id="rId76" Type="http://schemas.openxmlformats.org/officeDocument/2006/relationships/tags" Target="../tags/tag241.xml"/><Relationship Id="rId97" Type="http://schemas.openxmlformats.org/officeDocument/2006/relationships/tags" Target="../tags/tag262.xml"/><Relationship Id="rId104" Type="http://schemas.openxmlformats.org/officeDocument/2006/relationships/tags" Target="../tags/tag269.xml"/><Relationship Id="rId7" Type="http://schemas.openxmlformats.org/officeDocument/2006/relationships/tags" Target="../tags/tag172.xml"/><Relationship Id="rId71" Type="http://schemas.openxmlformats.org/officeDocument/2006/relationships/tags" Target="../tags/tag236.xml"/><Relationship Id="rId92" Type="http://schemas.openxmlformats.org/officeDocument/2006/relationships/tags" Target="../tags/tag257.xml"/><Relationship Id="rId2" Type="http://schemas.openxmlformats.org/officeDocument/2006/relationships/tags" Target="../tags/tag167.xml"/><Relationship Id="rId29" Type="http://schemas.openxmlformats.org/officeDocument/2006/relationships/tags" Target="../tags/tag194.xml"/><Relationship Id="rId24" Type="http://schemas.openxmlformats.org/officeDocument/2006/relationships/tags" Target="../tags/tag189.xml"/><Relationship Id="rId40" Type="http://schemas.openxmlformats.org/officeDocument/2006/relationships/tags" Target="../tags/tag205.xml"/><Relationship Id="rId45" Type="http://schemas.openxmlformats.org/officeDocument/2006/relationships/tags" Target="../tags/tag210.xml"/><Relationship Id="rId66" Type="http://schemas.openxmlformats.org/officeDocument/2006/relationships/tags" Target="../tags/tag231.xml"/><Relationship Id="rId87" Type="http://schemas.openxmlformats.org/officeDocument/2006/relationships/tags" Target="../tags/tag252.xml"/><Relationship Id="rId110" Type="http://schemas.openxmlformats.org/officeDocument/2006/relationships/notesSlide" Target="../notesSlides/notesSlide15.xml"/><Relationship Id="rId61" Type="http://schemas.openxmlformats.org/officeDocument/2006/relationships/tags" Target="../tags/tag226.xml"/><Relationship Id="rId82" Type="http://schemas.openxmlformats.org/officeDocument/2006/relationships/tags" Target="../tags/tag247.xml"/><Relationship Id="rId19" Type="http://schemas.openxmlformats.org/officeDocument/2006/relationships/tags" Target="../tags/tag184.xml"/><Relationship Id="rId14" Type="http://schemas.openxmlformats.org/officeDocument/2006/relationships/tags" Target="../tags/tag179.xml"/><Relationship Id="rId30" Type="http://schemas.openxmlformats.org/officeDocument/2006/relationships/tags" Target="../tags/tag195.xml"/><Relationship Id="rId35" Type="http://schemas.openxmlformats.org/officeDocument/2006/relationships/tags" Target="../tags/tag200.xml"/><Relationship Id="rId56" Type="http://schemas.openxmlformats.org/officeDocument/2006/relationships/tags" Target="../tags/tag221.xml"/><Relationship Id="rId77" Type="http://schemas.openxmlformats.org/officeDocument/2006/relationships/tags" Target="../tags/tag242.xml"/><Relationship Id="rId100" Type="http://schemas.openxmlformats.org/officeDocument/2006/relationships/tags" Target="../tags/tag265.xml"/><Relationship Id="rId105" Type="http://schemas.openxmlformats.org/officeDocument/2006/relationships/tags" Target="../tags/tag270.xml"/><Relationship Id="rId8" Type="http://schemas.openxmlformats.org/officeDocument/2006/relationships/tags" Target="../tags/tag173.xml"/><Relationship Id="rId51" Type="http://schemas.openxmlformats.org/officeDocument/2006/relationships/tags" Target="../tags/tag216.xml"/><Relationship Id="rId72" Type="http://schemas.openxmlformats.org/officeDocument/2006/relationships/tags" Target="../tags/tag237.xml"/><Relationship Id="rId93" Type="http://schemas.openxmlformats.org/officeDocument/2006/relationships/tags" Target="../tags/tag258.xml"/><Relationship Id="rId98" Type="http://schemas.openxmlformats.org/officeDocument/2006/relationships/tags" Target="../tags/tag263.xml"/><Relationship Id="rId3" Type="http://schemas.openxmlformats.org/officeDocument/2006/relationships/tags" Target="../tags/tag168.xml"/><Relationship Id="rId25" Type="http://schemas.openxmlformats.org/officeDocument/2006/relationships/tags" Target="../tags/tag190.xml"/><Relationship Id="rId46" Type="http://schemas.openxmlformats.org/officeDocument/2006/relationships/tags" Target="../tags/tag211.xml"/><Relationship Id="rId67" Type="http://schemas.openxmlformats.org/officeDocument/2006/relationships/tags" Target="../tags/tag232.xml"/><Relationship Id="rId20" Type="http://schemas.openxmlformats.org/officeDocument/2006/relationships/tags" Target="../tags/tag185.xml"/><Relationship Id="rId41" Type="http://schemas.openxmlformats.org/officeDocument/2006/relationships/tags" Target="../tags/tag206.xml"/><Relationship Id="rId62" Type="http://schemas.openxmlformats.org/officeDocument/2006/relationships/tags" Target="../tags/tag227.xml"/><Relationship Id="rId83" Type="http://schemas.openxmlformats.org/officeDocument/2006/relationships/tags" Target="../tags/tag248.xml"/><Relationship Id="rId88" Type="http://schemas.openxmlformats.org/officeDocument/2006/relationships/tags" Target="../tags/tag25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tags" Target="../tags/tag299.xml"/><Relationship Id="rId39" Type="http://schemas.openxmlformats.org/officeDocument/2006/relationships/tags" Target="../tags/tag312.xml"/><Relationship Id="rId21" Type="http://schemas.openxmlformats.org/officeDocument/2006/relationships/tags" Target="../tags/tag294.xml"/><Relationship Id="rId34" Type="http://schemas.openxmlformats.org/officeDocument/2006/relationships/tags" Target="../tags/tag307.xml"/><Relationship Id="rId42" Type="http://schemas.openxmlformats.org/officeDocument/2006/relationships/tags" Target="../tags/tag315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9" Type="http://schemas.openxmlformats.org/officeDocument/2006/relationships/tags" Target="../tags/tag302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32" Type="http://schemas.openxmlformats.org/officeDocument/2006/relationships/tags" Target="../tags/tag305.xml"/><Relationship Id="rId37" Type="http://schemas.openxmlformats.org/officeDocument/2006/relationships/tags" Target="../tags/tag310.xml"/><Relationship Id="rId40" Type="http://schemas.openxmlformats.org/officeDocument/2006/relationships/tags" Target="../tags/tag313.xml"/><Relationship Id="rId45" Type="http://schemas.openxmlformats.org/officeDocument/2006/relationships/notesSlide" Target="../notesSlides/notesSlide16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tags" Target="../tags/tag301.xml"/><Relationship Id="rId36" Type="http://schemas.openxmlformats.org/officeDocument/2006/relationships/tags" Target="../tags/tag309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tags" Target="../tags/tag304.xml"/><Relationship Id="rId44" Type="http://schemas.openxmlformats.org/officeDocument/2006/relationships/slideLayout" Target="../slideLayouts/slideLayout13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tags" Target="../tags/tag300.xml"/><Relationship Id="rId30" Type="http://schemas.openxmlformats.org/officeDocument/2006/relationships/tags" Target="../tags/tag303.xml"/><Relationship Id="rId35" Type="http://schemas.openxmlformats.org/officeDocument/2006/relationships/tags" Target="../tags/tag308.xml"/><Relationship Id="rId43" Type="http://schemas.openxmlformats.org/officeDocument/2006/relationships/tags" Target="../tags/tag316.xml"/><Relationship Id="rId8" Type="http://schemas.openxmlformats.org/officeDocument/2006/relationships/tags" Target="../tags/tag281.xml"/><Relationship Id="rId3" Type="http://schemas.openxmlformats.org/officeDocument/2006/relationships/tags" Target="../tags/tag276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33" Type="http://schemas.openxmlformats.org/officeDocument/2006/relationships/tags" Target="../tags/tag306.xml"/><Relationship Id="rId38" Type="http://schemas.openxmlformats.org/officeDocument/2006/relationships/tags" Target="../tags/tag311.xml"/><Relationship Id="rId20" Type="http://schemas.openxmlformats.org/officeDocument/2006/relationships/tags" Target="../tags/tag293.xml"/><Relationship Id="rId41" Type="http://schemas.openxmlformats.org/officeDocument/2006/relationships/tags" Target="../tags/tag31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9" Type="http://schemas.openxmlformats.org/officeDocument/2006/relationships/tags" Target="../tags/tag355.xml"/><Relationship Id="rId21" Type="http://schemas.openxmlformats.org/officeDocument/2006/relationships/tags" Target="../tags/tag337.xml"/><Relationship Id="rId34" Type="http://schemas.openxmlformats.org/officeDocument/2006/relationships/tags" Target="../tags/tag350.xml"/><Relationship Id="rId42" Type="http://schemas.openxmlformats.org/officeDocument/2006/relationships/tags" Target="../tags/tag358.xml"/><Relationship Id="rId7" Type="http://schemas.openxmlformats.org/officeDocument/2006/relationships/tags" Target="../tags/tag323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9" Type="http://schemas.openxmlformats.org/officeDocument/2006/relationships/tags" Target="../tags/tag345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37" Type="http://schemas.openxmlformats.org/officeDocument/2006/relationships/tags" Target="../tags/tag353.xml"/><Relationship Id="rId40" Type="http://schemas.openxmlformats.org/officeDocument/2006/relationships/tags" Target="../tags/tag356.xml"/><Relationship Id="rId45" Type="http://schemas.openxmlformats.org/officeDocument/2006/relationships/slideLayout" Target="../slideLayouts/slideLayout13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36" Type="http://schemas.openxmlformats.org/officeDocument/2006/relationships/tags" Target="../tags/tag352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tags" Target="../tags/tag347.xml"/><Relationship Id="rId44" Type="http://schemas.openxmlformats.org/officeDocument/2006/relationships/tags" Target="../tags/tag360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35" Type="http://schemas.openxmlformats.org/officeDocument/2006/relationships/tags" Target="../tags/tag351.xml"/><Relationship Id="rId43" Type="http://schemas.openxmlformats.org/officeDocument/2006/relationships/tags" Target="../tags/tag359.xml"/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tags" Target="../tags/tag349.xml"/><Relationship Id="rId38" Type="http://schemas.openxmlformats.org/officeDocument/2006/relationships/tags" Target="../tags/tag354.xml"/><Relationship Id="rId46" Type="http://schemas.openxmlformats.org/officeDocument/2006/relationships/notesSlide" Target="../notesSlides/notesSlide17.xml"/><Relationship Id="rId20" Type="http://schemas.openxmlformats.org/officeDocument/2006/relationships/tags" Target="../tags/tag336.xml"/><Relationship Id="rId41" Type="http://schemas.openxmlformats.org/officeDocument/2006/relationships/tags" Target="../tags/tag3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5.emf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391.xml"/><Relationship Id="rId21" Type="http://schemas.openxmlformats.org/officeDocument/2006/relationships/tags" Target="../tags/tag386.xml"/><Relationship Id="rId42" Type="http://schemas.openxmlformats.org/officeDocument/2006/relationships/tags" Target="../tags/tag407.xml"/><Relationship Id="rId47" Type="http://schemas.openxmlformats.org/officeDocument/2006/relationships/tags" Target="../tags/tag412.xml"/><Relationship Id="rId63" Type="http://schemas.openxmlformats.org/officeDocument/2006/relationships/tags" Target="../tags/tag428.xml"/><Relationship Id="rId68" Type="http://schemas.openxmlformats.org/officeDocument/2006/relationships/tags" Target="../tags/tag433.xml"/><Relationship Id="rId84" Type="http://schemas.openxmlformats.org/officeDocument/2006/relationships/tags" Target="../tags/tag449.xml"/><Relationship Id="rId89" Type="http://schemas.openxmlformats.org/officeDocument/2006/relationships/tags" Target="../tags/tag454.xml"/><Relationship Id="rId112" Type="http://schemas.openxmlformats.org/officeDocument/2006/relationships/slideLayout" Target="../slideLayouts/slideLayout13.xml"/><Relationship Id="rId16" Type="http://schemas.openxmlformats.org/officeDocument/2006/relationships/tags" Target="../tags/tag381.xml"/><Relationship Id="rId107" Type="http://schemas.openxmlformats.org/officeDocument/2006/relationships/tags" Target="../tags/tag472.xml"/><Relationship Id="rId11" Type="http://schemas.openxmlformats.org/officeDocument/2006/relationships/tags" Target="../tags/tag376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53" Type="http://schemas.openxmlformats.org/officeDocument/2006/relationships/tags" Target="../tags/tag418.xml"/><Relationship Id="rId58" Type="http://schemas.openxmlformats.org/officeDocument/2006/relationships/tags" Target="../tags/tag423.xml"/><Relationship Id="rId74" Type="http://schemas.openxmlformats.org/officeDocument/2006/relationships/tags" Target="../tags/tag439.xml"/><Relationship Id="rId79" Type="http://schemas.openxmlformats.org/officeDocument/2006/relationships/tags" Target="../tags/tag444.xml"/><Relationship Id="rId102" Type="http://schemas.openxmlformats.org/officeDocument/2006/relationships/tags" Target="../tags/tag467.xml"/><Relationship Id="rId5" Type="http://schemas.openxmlformats.org/officeDocument/2006/relationships/tags" Target="../tags/tag370.xml"/><Relationship Id="rId90" Type="http://schemas.openxmlformats.org/officeDocument/2006/relationships/tags" Target="../tags/tag455.xml"/><Relationship Id="rId95" Type="http://schemas.openxmlformats.org/officeDocument/2006/relationships/tags" Target="../tags/tag460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43" Type="http://schemas.openxmlformats.org/officeDocument/2006/relationships/tags" Target="../tags/tag408.xml"/><Relationship Id="rId48" Type="http://schemas.openxmlformats.org/officeDocument/2006/relationships/tags" Target="../tags/tag413.xml"/><Relationship Id="rId64" Type="http://schemas.openxmlformats.org/officeDocument/2006/relationships/tags" Target="../tags/tag429.xml"/><Relationship Id="rId69" Type="http://schemas.openxmlformats.org/officeDocument/2006/relationships/tags" Target="../tags/tag434.xml"/><Relationship Id="rId113" Type="http://schemas.openxmlformats.org/officeDocument/2006/relationships/notesSlide" Target="../notesSlides/notesSlide20.xml"/><Relationship Id="rId80" Type="http://schemas.openxmlformats.org/officeDocument/2006/relationships/tags" Target="../tags/tag445.xml"/><Relationship Id="rId85" Type="http://schemas.openxmlformats.org/officeDocument/2006/relationships/tags" Target="../tags/tag450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33" Type="http://schemas.openxmlformats.org/officeDocument/2006/relationships/tags" Target="../tags/tag398.xml"/><Relationship Id="rId38" Type="http://schemas.openxmlformats.org/officeDocument/2006/relationships/tags" Target="../tags/tag403.xml"/><Relationship Id="rId59" Type="http://schemas.openxmlformats.org/officeDocument/2006/relationships/tags" Target="../tags/tag424.xml"/><Relationship Id="rId103" Type="http://schemas.openxmlformats.org/officeDocument/2006/relationships/tags" Target="../tags/tag468.xml"/><Relationship Id="rId108" Type="http://schemas.openxmlformats.org/officeDocument/2006/relationships/tags" Target="../tags/tag473.xml"/><Relationship Id="rId54" Type="http://schemas.openxmlformats.org/officeDocument/2006/relationships/tags" Target="../tags/tag419.xml"/><Relationship Id="rId70" Type="http://schemas.openxmlformats.org/officeDocument/2006/relationships/tags" Target="../tags/tag435.xml"/><Relationship Id="rId75" Type="http://schemas.openxmlformats.org/officeDocument/2006/relationships/tags" Target="../tags/tag440.xml"/><Relationship Id="rId91" Type="http://schemas.openxmlformats.org/officeDocument/2006/relationships/tags" Target="../tags/tag456.xml"/><Relationship Id="rId96" Type="http://schemas.openxmlformats.org/officeDocument/2006/relationships/tags" Target="../tags/tag461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49" Type="http://schemas.openxmlformats.org/officeDocument/2006/relationships/tags" Target="../tags/tag414.xml"/><Relationship Id="rId57" Type="http://schemas.openxmlformats.org/officeDocument/2006/relationships/tags" Target="../tags/tag422.xml"/><Relationship Id="rId106" Type="http://schemas.openxmlformats.org/officeDocument/2006/relationships/tags" Target="../tags/tag471.xml"/><Relationship Id="rId10" Type="http://schemas.openxmlformats.org/officeDocument/2006/relationships/tags" Target="../tags/tag375.xml"/><Relationship Id="rId31" Type="http://schemas.openxmlformats.org/officeDocument/2006/relationships/tags" Target="../tags/tag396.xml"/><Relationship Id="rId44" Type="http://schemas.openxmlformats.org/officeDocument/2006/relationships/tags" Target="../tags/tag409.xml"/><Relationship Id="rId52" Type="http://schemas.openxmlformats.org/officeDocument/2006/relationships/tags" Target="../tags/tag417.xml"/><Relationship Id="rId60" Type="http://schemas.openxmlformats.org/officeDocument/2006/relationships/tags" Target="../tags/tag425.xml"/><Relationship Id="rId65" Type="http://schemas.openxmlformats.org/officeDocument/2006/relationships/tags" Target="../tags/tag430.xml"/><Relationship Id="rId73" Type="http://schemas.openxmlformats.org/officeDocument/2006/relationships/tags" Target="../tags/tag438.xml"/><Relationship Id="rId78" Type="http://schemas.openxmlformats.org/officeDocument/2006/relationships/tags" Target="../tags/tag443.xml"/><Relationship Id="rId81" Type="http://schemas.openxmlformats.org/officeDocument/2006/relationships/tags" Target="../tags/tag446.xml"/><Relationship Id="rId86" Type="http://schemas.openxmlformats.org/officeDocument/2006/relationships/tags" Target="../tags/tag451.xml"/><Relationship Id="rId94" Type="http://schemas.openxmlformats.org/officeDocument/2006/relationships/tags" Target="../tags/tag459.xml"/><Relationship Id="rId99" Type="http://schemas.openxmlformats.org/officeDocument/2006/relationships/tags" Target="../tags/tag464.xml"/><Relationship Id="rId101" Type="http://schemas.openxmlformats.org/officeDocument/2006/relationships/tags" Target="../tags/tag466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39" Type="http://schemas.openxmlformats.org/officeDocument/2006/relationships/tags" Target="../tags/tag404.xml"/><Relationship Id="rId109" Type="http://schemas.openxmlformats.org/officeDocument/2006/relationships/tags" Target="../tags/tag474.xml"/><Relationship Id="rId34" Type="http://schemas.openxmlformats.org/officeDocument/2006/relationships/tags" Target="../tags/tag399.xml"/><Relationship Id="rId50" Type="http://schemas.openxmlformats.org/officeDocument/2006/relationships/tags" Target="../tags/tag415.xml"/><Relationship Id="rId55" Type="http://schemas.openxmlformats.org/officeDocument/2006/relationships/tags" Target="../tags/tag420.xml"/><Relationship Id="rId76" Type="http://schemas.openxmlformats.org/officeDocument/2006/relationships/tags" Target="../tags/tag441.xml"/><Relationship Id="rId97" Type="http://schemas.openxmlformats.org/officeDocument/2006/relationships/tags" Target="../tags/tag462.xml"/><Relationship Id="rId104" Type="http://schemas.openxmlformats.org/officeDocument/2006/relationships/tags" Target="../tags/tag469.xml"/><Relationship Id="rId7" Type="http://schemas.openxmlformats.org/officeDocument/2006/relationships/tags" Target="../tags/tag372.xml"/><Relationship Id="rId71" Type="http://schemas.openxmlformats.org/officeDocument/2006/relationships/tags" Target="../tags/tag436.xml"/><Relationship Id="rId92" Type="http://schemas.openxmlformats.org/officeDocument/2006/relationships/tags" Target="../tags/tag457.xml"/><Relationship Id="rId2" Type="http://schemas.openxmlformats.org/officeDocument/2006/relationships/tags" Target="../tags/tag367.xml"/><Relationship Id="rId29" Type="http://schemas.openxmlformats.org/officeDocument/2006/relationships/tags" Target="../tags/tag394.xml"/><Relationship Id="rId24" Type="http://schemas.openxmlformats.org/officeDocument/2006/relationships/tags" Target="../tags/tag389.xml"/><Relationship Id="rId40" Type="http://schemas.openxmlformats.org/officeDocument/2006/relationships/tags" Target="../tags/tag405.xml"/><Relationship Id="rId45" Type="http://schemas.openxmlformats.org/officeDocument/2006/relationships/tags" Target="../tags/tag410.xml"/><Relationship Id="rId66" Type="http://schemas.openxmlformats.org/officeDocument/2006/relationships/tags" Target="../tags/tag431.xml"/><Relationship Id="rId87" Type="http://schemas.openxmlformats.org/officeDocument/2006/relationships/tags" Target="../tags/tag452.xml"/><Relationship Id="rId110" Type="http://schemas.openxmlformats.org/officeDocument/2006/relationships/tags" Target="../tags/tag475.xml"/><Relationship Id="rId61" Type="http://schemas.openxmlformats.org/officeDocument/2006/relationships/tags" Target="../tags/tag426.xml"/><Relationship Id="rId82" Type="http://schemas.openxmlformats.org/officeDocument/2006/relationships/tags" Target="../tags/tag447.xml"/><Relationship Id="rId19" Type="http://schemas.openxmlformats.org/officeDocument/2006/relationships/tags" Target="../tags/tag384.xml"/><Relationship Id="rId14" Type="http://schemas.openxmlformats.org/officeDocument/2006/relationships/tags" Target="../tags/tag379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56" Type="http://schemas.openxmlformats.org/officeDocument/2006/relationships/tags" Target="../tags/tag421.xml"/><Relationship Id="rId77" Type="http://schemas.openxmlformats.org/officeDocument/2006/relationships/tags" Target="../tags/tag442.xml"/><Relationship Id="rId100" Type="http://schemas.openxmlformats.org/officeDocument/2006/relationships/tags" Target="../tags/tag465.xml"/><Relationship Id="rId105" Type="http://schemas.openxmlformats.org/officeDocument/2006/relationships/tags" Target="../tags/tag470.xml"/><Relationship Id="rId8" Type="http://schemas.openxmlformats.org/officeDocument/2006/relationships/tags" Target="../tags/tag373.xml"/><Relationship Id="rId51" Type="http://schemas.openxmlformats.org/officeDocument/2006/relationships/tags" Target="../tags/tag416.xml"/><Relationship Id="rId72" Type="http://schemas.openxmlformats.org/officeDocument/2006/relationships/tags" Target="../tags/tag437.xml"/><Relationship Id="rId93" Type="http://schemas.openxmlformats.org/officeDocument/2006/relationships/tags" Target="../tags/tag458.xml"/><Relationship Id="rId98" Type="http://schemas.openxmlformats.org/officeDocument/2006/relationships/tags" Target="../tags/tag463.xml"/><Relationship Id="rId3" Type="http://schemas.openxmlformats.org/officeDocument/2006/relationships/tags" Target="../tags/tag368.xml"/><Relationship Id="rId25" Type="http://schemas.openxmlformats.org/officeDocument/2006/relationships/tags" Target="../tags/tag390.xml"/><Relationship Id="rId46" Type="http://schemas.openxmlformats.org/officeDocument/2006/relationships/tags" Target="../tags/tag411.xml"/><Relationship Id="rId67" Type="http://schemas.openxmlformats.org/officeDocument/2006/relationships/tags" Target="../tags/tag432.xml"/><Relationship Id="rId20" Type="http://schemas.openxmlformats.org/officeDocument/2006/relationships/tags" Target="../tags/tag385.xml"/><Relationship Id="rId41" Type="http://schemas.openxmlformats.org/officeDocument/2006/relationships/tags" Target="../tags/tag406.xml"/><Relationship Id="rId62" Type="http://schemas.openxmlformats.org/officeDocument/2006/relationships/tags" Target="../tags/tag427.xml"/><Relationship Id="rId83" Type="http://schemas.openxmlformats.org/officeDocument/2006/relationships/tags" Target="../tags/tag448.xml"/><Relationship Id="rId88" Type="http://schemas.openxmlformats.org/officeDocument/2006/relationships/tags" Target="../tags/tag453.xml"/><Relationship Id="rId111" Type="http://schemas.openxmlformats.org/officeDocument/2006/relationships/tags" Target="../tags/tag476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tags" Target="../tags/tag593.xml"/><Relationship Id="rId21" Type="http://schemas.openxmlformats.org/officeDocument/2006/relationships/tags" Target="../tags/tag497.xml"/><Relationship Id="rId42" Type="http://schemas.openxmlformats.org/officeDocument/2006/relationships/tags" Target="../tags/tag518.xml"/><Relationship Id="rId63" Type="http://schemas.openxmlformats.org/officeDocument/2006/relationships/tags" Target="../tags/tag539.xml"/><Relationship Id="rId84" Type="http://schemas.openxmlformats.org/officeDocument/2006/relationships/tags" Target="../tags/tag560.xml"/><Relationship Id="rId16" Type="http://schemas.openxmlformats.org/officeDocument/2006/relationships/tags" Target="../tags/tag492.xml"/><Relationship Id="rId107" Type="http://schemas.openxmlformats.org/officeDocument/2006/relationships/tags" Target="../tags/tag583.xml"/><Relationship Id="rId11" Type="http://schemas.openxmlformats.org/officeDocument/2006/relationships/tags" Target="../tags/tag487.xml"/><Relationship Id="rId32" Type="http://schemas.openxmlformats.org/officeDocument/2006/relationships/tags" Target="../tags/tag508.xml"/><Relationship Id="rId37" Type="http://schemas.openxmlformats.org/officeDocument/2006/relationships/tags" Target="../tags/tag513.xml"/><Relationship Id="rId53" Type="http://schemas.openxmlformats.org/officeDocument/2006/relationships/tags" Target="../tags/tag529.xml"/><Relationship Id="rId58" Type="http://schemas.openxmlformats.org/officeDocument/2006/relationships/tags" Target="../tags/tag534.xml"/><Relationship Id="rId74" Type="http://schemas.openxmlformats.org/officeDocument/2006/relationships/tags" Target="../tags/tag550.xml"/><Relationship Id="rId79" Type="http://schemas.openxmlformats.org/officeDocument/2006/relationships/tags" Target="../tags/tag555.xml"/><Relationship Id="rId102" Type="http://schemas.openxmlformats.org/officeDocument/2006/relationships/tags" Target="../tags/tag578.xml"/><Relationship Id="rId123" Type="http://schemas.openxmlformats.org/officeDocument/2006/relationships/tags" Target="../tags/tag599.xml"/><Relationship Id="rId128" Type="http://schemas.openxmlformats.org/officeDocument/2006/relationships/tags" Target="../tags/tag604.xml"/><Relationship Id="rId5" Type="http://schemas.openxmlformats.org/officeDocument/2006/relationships/tags" Target="../tags/tag481.xml"/><Relationship Id="rId90" Type="http://schemas.openxmlformats.org/officeDocument/2006/relationships/tags" Target="../tags/tag566.xml"/><Relationship Id="rId95" Type="http://schemas.openxmlformats.org/officeDocument/2006/relationships/tags" Target="../tags/tag571.xml"/><Relationship Id="rId22" Type="http://schemas.openxmlformats.org/officeDocument/2006/relationships/tags" Target="../tags/tag498.xml"/><Relationship Id="rId27" Type="http://schemas.openxmlformats.org/officeDocument/2006/relationships/tags" Target="../tags/tag503.xml"/><Relationship Id="rId43" Type="http://schemas.openxmlformats.org/officeDocument/2006/relationships/tags" Target="../tags/tag519.xml"/><Relationship Id="rId48" Type="http://schemas.openxmlformats.org/officeDocument/2006/relationships/tags" Target="../tags/tag524.xml"/><Relationship Id="rId64" Type="http://schemas.openxmlformats.org/officeDocument/2006/relationships/tags" Target="../tags/tag540.xml"/><Relationship Id="rId69" Type="http://schemas.openxmlformats.org/officeDocument/2006/relationships/tags" Target="../tags/tag545.xml"/><Relationship Id="rId113" Type="http://schemas.openxmlformats.org/officeDocument/2006/relationships/tags" Target="../tags/tag589.xml"/><Relationship Id="rId118" Type="http://schemas.openxmlformats.org/officeDocument/2006/relationships/tags" Target="../tags/tag594.xml"/><Relationship Id="rId80" Type="http://schemas.openxmlformats.org/officeDocument/2006/relationships/tags" Target="../tags/tag556.xml"/><Relationship Id="rId85" Type="http://schemas.openxmlformats.org/officeDocument/2006/relationships/tags" Target="../tags/tag561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33" Type="http://schemas.openxmlformats.org/officeDocument/2006/relationships/tags" Target="../tags/tag509.xml"/><Relationship Id="rId38" Type="http://schemas.openxmlformats.org/officeDocument/2006/relationships/tags" Target="../tags/tag514.xml"/><Relationship Id="rId59" Type="http://schemas.openxmlformats.org/officeDocument/2006/relationships/tags" Target="../tags/tag535.xml"/><Relationship Id="rId103" Type="http://schemas.openxmlformats.org/officeDocument/2006/relationships/tags" Target="../tags/tag579.xml"/><Relationship Id="rId108" Type="http://schemas.openxmlformats.org/officeDocument/2006/relationships/tags" Target="../tags/tag584.xml"/><Relationship Id="rId124" Type="http://schemas.openxmlformats.org/officeDocument/2006/relationships/tags" Target="../tags/tag600.xml"/><Relationship Id="rId129" Type="http://schemas.openxmlformats.org/officeDocument/2006/relationships/tags" Target="../tags/tag605.xml"/><Relationship Id="rId54" Type="http://schemas.openxmlformats.org/officeDocument/2006/relationships/tags" Target="../tags/tag530.xml"/><Relationship Id="rId70" Type="http://schemas.openxmlformats.org/officeDocument/2006/relationships/tags" Target="../tags/tag546.xml"/><Relationship Id="rId75" Type="http://schemas.openxmlformats.org/officeDocument/2006/relationships/tags" Target="../tags/tag551.xml"/><Relationship Id="rId91" Type="http://schemas.openxmlformats.org/officeDocument/2006/relationships/tags" Target="../tags/tag567.xml"/><Relationship Id="rId96" Type="http://schemas.openxmlformats.org/officeDocument/2006/relationships/tags" Target="../tags/tag572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23" Type="http://schemas.openxmlformats.org/officeDocument/2006/relationships/tags" Target="../tags/tag499.xml"/><Relationship Id="rId28" Type="http://schemas.openxmlformats.org/officeDocument/2006/relationships/tags" Target="../tags/tag504.xml"/><Relationship Id="rId49" Type="http://schemas.openxmlformats.org/officeDocument/2006/relationships/tags" Target="../tags/tag525.xml"/><Relationship Id="rId114" Type="http://schemas.openxmlformats.org/officeDocument/2006/relationships/tags" Target="../tags/tag590.xml"/><Relationship Id="rId119" Type="http://schemas.openxmlformats.org/officeDocument/2006/relationships/tags" Target="../tags/tag595.xml"/><Relationship Id="rId44" Type="http://schemas.openxmlformats.org/officeDocument/2006/relationships/tags" Target="../tags/tag520.xml"/><Relationship Id="rId60" Type="http://schemas.openxmlformats.org/officeDocument/2006/relationships/tags" Target="../tags/tag536.xml"/><Relationship Id="rId65" Type="http://schemas.openxmlformats.org/officeDocument/2006/relationships/tags" Target="../tags/tag541.xml"/><Relationship Id="rId81" Type="http://schemas.openxmlformats.org/officeDocument/2006/relationships/tags" Target="../tags/tag557.xml"/><Relationship Id="rId86" Type="http://schemas.openxmlformats.org/officeDocument/2006/relationships/tags" Target="../tags/tag562.xml"/><Relationship Id="rId130" Type="http://schemas.openxmlformats.org/officeDocument/2006/relationships/tags" Target="../tags/tag606.xml"/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39" Type="http://schemas.openxmlformats.org/officeDocument/2006/relationships/tags" Target="../tags/tag515.xml"/><Relationship Id="rId109" Type="http://schemas.openxmlformats.org/officeDocument/2006/relationships/tags" Target="../tags/tag585.xml"/><Relationship Id="rId34" Type="http://schemas.openxmlformats.org/officeDocument/2006/relationships/tags" Target="../tags/tag510.xml"/><Relationship Id="rId50" Type="http://schemas.openxmlformats.org/officeDocument/2006/relationships/tags" Target="../tags/tag526.xml"/><Relationship Id="rId55" Type="http://schemas.openxmlformats.org/officeDocument/2006/relationships/tags" Target="../tags/tag531.xml"/><Relationship Id="rId76" Type="http://schemas.openxmlformats.org/officeDocument/2006/relationships/tags" Target="../tags/tag552.xml"/><Relationship Id="rId97" Type="http://schemas.openxmlformats.org/officeDocument/2006/relationships/tags" Target="../tags/tag573.xml"/><Relationship Id="rId104" Type="http://schemas.openxmlformats.org/officeDocument/2006/relationships/tags" Target="../tags/tag580.xml"/><Relationship Id="rId120" Type="http://schemas.openxmlformats.org/officeDocument/2006/relationships/tags" Target="../tags/tag596.xml"/><Relationship Id="rId125" Type="http://schemas.openxmlformats.org/officeDocument/2006/relationships/tags" Target="../tags/tag601.xml"/><Relationship Id="rId7" Type="http://schemas.openxmlformats.org/officeDocument/2006/relationships/tags" Target="../tags/tag483.xml"/><Relationship Id="rId71" Type="http://schemas.openxmlformats.org/officeDocument/2006/relationships/tags" Target="../tags/tag547.xml"/><Relationship Id="rId92" Type="http://schemas.openxmlformats.org/officeDocument/2006/relationships/tags" Target="../tags/tag568.xml"/><Relationship Id="rId2" Type="http://schemas.openxmlformats.org/officeDocument/2006/relationships/tags" Target="../tags/tag478.xml"/><Relationship Id="rId29" Type="http://schemas.openxmlformats.org/officeDocument/2006/relationships/tags" Target="../tags/tag505.xml"/><Relationship Id="rId24" Type="http://schemas.openxmlformats.org/officeDocument/2006/relationships/tags" Target="../tags/tag500.xml"/><Relationship Id="rId40" Type="http://schemas.openxmlformats.org/officeDocument/2006/relationships/tags" Target="../tags/tag516.xml"/><Relationship Id="rId45" Type="http://schemas.openxmlformats.org/officeDocument/2006/relationships/tags" Target="../tags/tag521.xml"/><Relationship Id="rId66" Type="http://schemas.openxmlformats.org/officeDocument/2006/relationships/tags" Target="../tags/tag542.xml"/><Relationship Id="rId87" Type="http://schemas.openxmlformats.org/officeDocument/2006/relationships/tags" Target="../tags/tag563.xml"/><Relationship Id="rId110" Type="http://schemas.openxmlformats.org/officeDocument/2006/relationships/tags" Target="../tags/tag586.xml"/><Relationship Id="rId115" Type="http://schemas.openxmlformats.org/officeDocument/2006/relationships/tags" Target="../tags/tag591.xml"/><Relationship Id="rId131" Type="http://schemas.openxmlformats.org/officeDocument/2006/relationships/tags" Target="../tags/tag607.xml"/><Relationship Id="rId61" Type="http://schemas.openxmlformats.org/officeDocument/2006/relationships/tags" Target="../tags/tag537.xml"/><Relationship Id="rId82" Type="http://schemas.openxmlformats.org/officeDocument/2006/relationships/tags" Target="../tags/tag558.xml"/><Relationship Id="rId19" Type="http://schemas.openxmlformats.org/officeDocument/2006/relationships/tags" Target="../tags/tag495.xml"/><Relationship Id="rId14" Type="http://schemas.openxmlformats.org/officeDocument/2006/relationships/tags" Target="../tags/tag490.xml"/><Relationship Id="rId30" Type="http://schemas.openxmlformats.org/officeDocument/2006/relationships/tags" Target="../tags/tag506.xml"/><Relationship Id="rId35" Type="http://schemas.openxmlformats.org/officeDocument/2006/relationships/tags" Target="../tags/tag511.xml"/><Relationship Id="rId56" Type="http://schemas.openxmlformats.org/officeDocument/2006/relationships/tags" Target="../tags/tag532.xml"/><Relationship Id="rId77" Type="http://schemas.openxmlformats.org/officeDocument/2006/relationships/tags" Target="../tags/tag553.xml"/><Relationship Id="rId100" Type="http://schemas.openxmlformats.org/officeDocument/2006/relationships/tags" Target="../tags/tag576.xml"/><Relationship Id="rId105" Type="http://schemas.openxmlformats.org/officeDocument/2006/relationships/tags" Target="../tags/tag581.xml"/><Relationship Id="rId126" Type="http://schemas.openxmlformats.org/officeDocument/2006/relationships/tags" Target="../tags/tag602.xml"/><Relationship Id="rId8" Type="http://schemas.openxmlformats.org/officeDocument/2006/relationships/tags" Target="../tags/tag484.xml"/><Relationship Id="rId51" Type="http://schemas.openxmlformats.org/officeDocument/2006/relationships/tags" Target="../tags/tag527.xml"/><Relationship Id="rId72" Type="http://schemas.openxmlformats.org/officeDocument/2006/relationships/tags" Target="../tags/tag548.xml"/><Relationship Id="rId93" Type="http://schemas.openxmlformats.org/officeDocument/2006/relationships/tags" Target="../tags/tag569.xml"/><Relationship Id="rId98" Type="http://schemas.openxmlformats.org/officeDocument/2006/relationships/tags" Target="../tags/tag574.xml"/><Relationship Id="rId121" Type="http://schemas.openxmlformats.org/officeDocument/2006/relationships/tags" Target="../tags/tag597.xml"/><Relationship Id="rId3" Type="http://schemas.openxmlformats.org/officeDocument/2006/relationships/tags" Target="../tags/tag479.xml"/><Relationship Id="rId25" Type="http://schemas.openxmlformats.org/officeDocument/2006/relationships/tags" Target="../tags/tag501.xml"/><Relationship Id="rId46" Type="http://schemas.openxmlformats.org/officeDocument/2006/relationships/tags" Target="../tags/tag522.xml"/><Relationship Id="rId67" Type="http://schemas.openxmlformats.org/officeDocument/2006/relationships/tags" Target="../tags/tag543.xml"/><Relationship Id="rId116" Type="http://schemas.openxmlformats.org/officeDocument/2006/relationships/tags" Target="../tags/tag592.xml"/><Relationship Id="rId20" Type="http://schemas.openxmlformats.org/officeDocument/2006/relationships/tags" Target="../tags/tag496.xml"/><Relationship Id="rId41" Type="http://schemas.openxmlformats.org/officeDocument/2006/relationships/tags" Target="../tags/tag517.xml"/><Relationship Id="rId62" Type="http://schemas.openxmlformats.org/officeDocument/2006/relationships/tags" Target="../tags/tag538.xml"/><Relationship Id="rId83" Type="http://schemas.openxmlformats.org/officeDocument/2006/relationships/tags" Target="../tags/tag559.xml"/><Relationship Id="rId88" Type="http://schemas.openxmlformats.org/officeDocument/2006/relationships/tags" Target="../tags/tag564.xml"/><Relationship Id="rId111" Type="http://schemas.openxmlformats.org/officeDocument/2006/relationships/tags" Target="../tags/tag587.xml"/><Relationship Id="rId132" Type="http://schemas.openxmlformats.org/officeDocument/2006/relationships/slideLayout" Target="../slideLayouts/slideLayout13.xml"/><Relationship Id="rId15" Type="http://schemas.openxmlformats.org/officeDocument/2006/relationships/tags" Target="../tags/tag491.xml"/><Relationship Id="rId36" Type="http://schemas.openxmlformats.org/officeDocument/2006/relationships/tags" Target="../tags/tag512.xml"/><Relationship Id="rId57" Type="http://schemas.openxmlformats.org/officeDocument/2006/relationships/tags" Target="../tags/tag533.xml"/><Relationship Id="rId106" Type="http://schemas.openxmlformats.org/officeDocument/2006/relationships/tags" Target="../tags/tag582.xml"/><Relationship Id="rId127" Type="http://schemas.openxmlformats.org/officeDocument/2006/relationships/tags" Target="../tags/tag603.xml"/><Relationship Id="rId10" Type="http://schemas.openxmlformats.org/officeDocument/2006/relationships/tags" Target="../tags/tag486.xml"/><Relationship Id="rId31" Type="http://schemas.openxmlformats.org/officeDocument/2006/relationships/tags" Target="../tags/tag507.xml"/><Relationship Id="rId52" Type="http://schemas.openxmlformats.org/officeDocument/2006/relationships/tags" Target="../tags/tag528.xml"/><Relationship Id="rId73" Type="http://schemas.openxmlformats.org/officeDocument/2006/relationships/tags" Target="../tags/tag549.xml"/><Relationship Id="rId78" Type="http://schemas.openxmlformats.org/officeDocument/2006/relationships/tags" Target="../tags/tag554.xml"/><Relationship Id="rId94" Type="http://schemas.openxmlformats.org/officeDocument/2006/relationships/tags" Target="../tags/tag570.xml"/><Relationship Id="rId99" Type="http://schemas.openxmlformats.org/officeDocument/2006/relationships/tags" Target="../tags/tag575.xml"/><Relationship Id="rId101" Type="http://schemas.openxmlformats.org/officeDocument/2006/relationships/tags" Target="../tags/tag577.xml"/><Relationship Id="rId122" Type="http://schemas.openxmlformats.org/officeDocument/2006/relationships/tags" Target="../tags/tag598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26" Type="http://schemas.openxmlformats.org/officeDocument/2006/relationships/tags" Target="../tags/tag502.xml"/><Relationship Id="rId47" Type="http://schemas.openxmlformats.org/officeDocument/2006/relationships/tags" Target="../tags/tag523.xml"/><Relationship Id="rId68" Type="http://schemas.openxmlformats.org/officeDocument/2006/relationships/tags" Target="../tags/tag544.xml"/><Relationship Id="rId89" Type="http://schemas.openxmlformats.org/officeDocument/2006/relationships/tags" Target="../tags/tag565.xml"/><Relationship Id="rId112" Type="http://schemas.openxmlformats.org/officeDocument/2006/relationships/tags" Target="../tags/tag588.xml"/><Relationship Id="rId133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FA5F-A18C-1E0B-2223-41848DFB0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FDEE7-BF9A-1553-D500-CF35D31CD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 in MIPS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9430" y="816429"/>
            <a:ext cx="8273143" cy="2975429"/>
          </a:xfrm>
          <a:prstGeom prst="rect">
            <a:avLst/>
          </a:prstGeom>
        </p:spPr>
        <p:txBody>
          <a:bodyPr vert="horz" lIns="87086" tIns="43543" rIns="87086" bIns="43543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0875">
              <a:lnSpc>
                <a:spcPct val="90000"/>
              </a:lnSpc>
            </a:pPr>
            <a:r>
              <a:rPr lang="en-AU" sz="2667" dirty="0">
                <a:solidFill>
                  <a:prstClr val="white"/>
                </a:solidFill>
                <a:latin typeface="Calibri"/>
              </a:rPr>
              <a:t>Load linked: 		</a:t>
            </a:r>
            <a:r>
              <a:rPr lang="en-AU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LL </a:t>
            </a:r>
            <a:r>
              <a:rPr lang="en-US" sz="2667" dirty="0" err="1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rt</a:t>
            </a:r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, offset(</a:t>
            </a:r>
            <a:r>
              <a:rPr lang="en-US" sz="2667" dirty="0" err="1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rs</a:t>
            </a:r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)</a:t>
            </a:r>
          </a:p>
          <a:p>
            <a:pPr defTabSz="870875">
              <a:lnSpc>
                <a:spcPct val="90000"/>
              </a:lnSpc>
            </a:pPr>
            <a:r>
              <a:rPr lang="en-AU" sz="2667" dirty="0">
                <a:solidFill>
                  <a:prstClr val="white"/>
                </a:solidFill>
                <a:latin typeface="Calibri"/>
              </a:rPr>
              <a:t>Store conditional:	</a:t>
            </a:r>
            <a:r>
              <a:rPr lang="en-AU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SC </a:t>
            </a:r>
            <a:r>
              <a:rPr lang="en-AU" sz="2667" dirty="0" err="1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rt</a:t>
            </a:r>
            <a:r>
              <a:rPr lang="en-AU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, </a:t>
            </a:r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offset(</a:t>
            </a:r>
            <a:r>
              <a:rPr lang="en-US" sz="2667" dirty="0" err="1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rs</a:t>
            </a:r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)</a:t>
            </a:r>
          </a:p>
          <a:p>
            <a:pPr marL="707586" lvl="1" indent="-272148" defTabSz="870875">
              <a:lnSpc>
                <a:spcPct val="90000"/>
              </a:lnSpc>
              <a:buClr>
                <a:srgbClr val="00B0F0">
                  <a:lumMod val="60000"/>
                  <a:lumOff val="40000"/>
                </a:srgbClr>
              </a:buClr>
            </a:pPr>
            <a:r>
              <a:rPr lang="en-AU" sz="2286" dirty="0">
                <a:solidFill>
                  <a:prstClr val="white"/>
                </a:solidFill>
                <a:latin typeface="Calibri"/>
              </a:rPr>
              <a:t>Succeeds if location not changed since the </a:t>
            </a:r>
            <a:r>
              <a:rPr lang="en-AU" sz="2286" dirty="0">
                <a:solidFill>
                  <a:prstClr val="white"/>
                </a:solidFill>
                <a:latin typeface="Lucida Console" pitchFamily="49" charset="0"/>
              </a:rPr>
              <a:t>LL</a:t>
            </a:r>
          </a:p>
          <a:p>
            <a:pPr marL="1088593" lvl="2" indent="-217719" defTabSz="870875">
              <a:lnSpc>
                <a:spcPct val="90000"/>
              </a:lnSpc>
              <a:buClr>
                <a:srgbClr val="00B0F0">
                  <a:lumMod val="60000"/>
                  <a:lumOff val="40000"/>
                </a:srgbClr>
              </a:buClr>
            </a:pPr>
            <a:r>
              <a:rPr lang="en-AU" sz="1905" dirty="0">
                <a:solidFill>
                  <a:prstClr val="white"/>
                </a:solidFill>
                <a:latin typeface="Calibri"/>
              </a:rPr>
              <a:t>Returns 1 in </a:t>
            </a:r>
            <a:r>
              <a:rPr lang="en-AU" sz="1905" dirty="0" err="1">
                <a:solidFill>
                  <a:prstClr val="white"/>
                </a:solidFill>
                <a:latin typeface="Calibri"/>
              </a:rPr>
              <a:t>rt</a:t>
            </a:r>
            <a:endParaRPr lang="en-AU" sz="1905" dirty="0">
              <a:solidFill>
                <a:prstClr val="white"/>
              </a:solidFill>
              <a:latin typeface="Calibri"/>
            </a:endParaRPr>
          </a:p>
          <a:p>
            <a:pPr marL="707586" lvl="1" indent="-272148" defTabSz="870875">
              <a:lnSpc>
                <a:spcPct val="90000"/>
              </a:lnSpc>
              <a:buClr>
                <a:srgbClr val="00B0F0">
                  <a:lumMod val="60000"/>
                  <a:lumOff val="40000"/>
                </a:srgbClr>
              </a:buClr>
            </a:pPr>
            <a:r>
              <a:rPr lang="en-AU" sz="2286" dirty="0">
                <a:solidFill>
                  <a:prstClr val="white"/>
                </a:solidFill>
                <a:latin typeface="Calibri"/>
              </a:rPr>
              <a:t>Fails if location is changed</a:t>
            </a:r>
          </a:p>
          <a:p>
            <a:pPr marL="1088593" lvl="2" indent="-217719" defTabSz="870875">
              <a:lnSpc>
                <a:spcPct val="90000"/>
              </a:lnSpc>
              <a:buClr>
                <a:srgbClr val="00B0F0">
                  <a:lumMod val="60000"/>
                  <a:lumOff val="40000"/>
                </a:srgbClr>
              </a:buClr>
            </a:pPr>
            <a:r>
              <a:rPr lang="en-AU" sz="1905" dirty="0">
                <a:solidFill>
                  <a:prstClr val="white"/>
                </a:solidFill>
                <a:latin typeface="Calibri"/>
              </a:rPr>
              <a:t>Returns 0 in </a:t>
            </a:r>
            <a:r>
              <a:rPr lang="en-AU" sz="1905" dirty="0" err="1">
                <a:solidFill>
                  <a:prstClr val="white"/>
                </a:solidFill>
                <a:latin typeface="Calibri"/>
              </a:rPr>
              <a:t>rt</a:t>
            </a:r>
            <a:endParaRPr lang="en-AU" sz="1905" dirty="0">
              <a:solidFill>
                <a:prstClr val="white"/>
              </a:solidFill>
              <a:latin typeface="Calibri"/>
            </a:endParaRPr>
          </a:p>
          <a:p>
            <a:pPr marL="1088593" lvl="2" indent="-217719" defTabSz="870875">
              <a:lnSpc>
                <a:spcPct val="90000"/>
              </a:lnSpc>
              <a:buClr>
                <a:srgbClr val="FFFF00"/>
              </a:buClr>
            </a:pPr>
            <a:endParaRPr lang="en-AU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0060" y="3646714"/>
            <a:ext cx="7799351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875"/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t>Any time a processor intervenes and modifies the value in memory between the LL and SC instruction, the SC returns 0 in </a:t>
            </a:r>
            <a:r>
              <a:rPr lang="en-US" sz="2667">
                <a:solidFill>
                  <a:srgbClr val="00B0F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t>$t0.</a:t>
            </a:r>
            <a:endParaRPr lang="en-US" sz="2667" dirty="0">
              <a:solidFill>
                <a:srgbClr val="00B0F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0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 in MIPS 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59429" y="3574143"/>
          <a:ext cx="8177889" cy="2403566"/>
        </p:xfrm>
        <a:graphic>
          <a:graphicData uri="http://schemas.openxmlformats.org/drawingml/2006/table">
            <a:tbl>
              <a:tblPr/>
              <a:tblGrid>
                <a:gridCol w="72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 $t0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 $t0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Memory M[$s0]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try: </a:t>
                      </a: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$t0, 0($s0)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try: </a:t>
                      </a: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$t0, 0($s0)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ADDIU $t0, $t0, 1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ADDIU $t0, $t0, 1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0($s0)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($s0)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59430" y="816429"/>
            <a:ext cx="8273143" cy="2975429"/>
          </a:xfrm>
          <a:prstGeom prst="rect">
            <a:avLst/>
          </a:prstGeom>
        </p:spPr>
        <p:txBody>
          <a:bodyPr vert="horz" lIns="87086" tIns="43543" rIns="87086" bIns="43543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70875">
              <a:lnSpc>
                <a:spcPct val="90000"/>
              </a:lnSpc>
            </a:pPr>
            <a:r>
              <a:rPr lang="en-AU" sz="2667" dirty="0">
                <a:solidFill>
                  <a:prstClr val="white"/>
                </a:solidFill>
                <a:latin typeface="Calibri"/>
              </a:rPr>
              <a:t>Load linked: 		</a:t>
            </a:r>
            <a:r>
              <a:rPr lang="en-AU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LL </a:t>
            </a:r>
            <a:r>
              <a:rPr lang="en-US" sz="2667" dirty="0" err="1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rt</a:t>
            </a:r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, offset(</a:t>
            </a:r>
            <a:r>
              <a:rPr lang="en-US" sz="2667" dirty="0" err="1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rs</a:t>
            </a:r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)</a:t>
            </a:r>
          </a:p>
          <a:p>
            <a:pPr defTabSz="870875">
              <a:lnSpc>
                <a:spcPct val="90000"/>
              </a:lnSpc>
            </a:pPr>
            <a:r>
              <a:rPr lang="en-AU" sz="2667" dirty="0">
                <a:solidFill>
                  <a:prstClr val="white"/>
                </a:solidFill>
                <a:latin typeface="Calibri"/>
              </a:rPr>
              <a:t>Store conditional:	</a:t>
            </a:r>
            <a:r>
              <a:rPr lang="en-AU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SC </a:t>
            </a:r>
            <a:r>
              <a:rPr lang="en-AU" sz="2667" dirty="0" err="1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rt</a:t>
            </a:r>
            <a:r>
              <a:rPr lang="en-AU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, </a:t>
            </a:r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offset(</a:t>
            </a:r>
            <a:r>
              <a:rPr lang="en-US" sz="2667" dirty="0" err="1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rs</a:t>
            </a:r>
            <a:r>
              <a:rPr lang="en-US" sz="2667" dirty="0">
                <a:solidFill>
                  <a:srgbClr val="00B0F0">
                    <a:lumMod val="60000"/>
                    <a:lumOff val="40000"/>
                  </a:srgbClr>
                </a:solidFill>
                <a:latin typeface="Lucida Console" pitchFamily="49" charset="0"/>
              </a:rPr>
              <a:t>)</a:t>
            </a:r>
          </a:p>
          <a:p>
            <a:pPr marL="707586" lvl="1" indent="-272148" defTabSz="870875">
              <a:lnSpc>
                <a:spcPct val="90000"/>
              </a:lnSpc>
              <a:buClr>
                <a:srgbClr val="00B0F0">
                  <a:lumMod val="60000"/>
                  <a:lumOff val="40000"/>
                </a:srgbClr>
              </a:buClr>
            </a:pPr>
            <a:r>
              <a:rPr lang="en-AU" sz="2286" dirty="0">
                <a:solidFill>
                  <a:prstClr val="white"/>
                </a:solidFill>
                <a:latin typeface="Calibri"/>
              </a:rPr>
              <a:t>Succeeds if location not changed since the </a:t>
            </a:r>
            <a:r>
              <a:rPr lang="en-AU" sz="2286" dirty="0">
                <a:solidFill>
                  <a:prstClr val="white"/>
                </a:solidFill>
                <a:latin typeface="Lucida Console" pitchFamily="49" charset="0"/>
              </a:rPr>
              <a:t>LL</a:t>
            </a:r>
          </a:p>
          <a:p>
            <a:pPr marL="1088593" lvl="2" indent="-217719" defTabSz="870875">
              <a:lnSpc>
                <a:spcPct val="90000"/>
              </a:lnSpc>
              <a:buClr>
                <a:srgbClr val="00B0F0">
                  <a:lumMod val="60000"/>
                  <a:lumOff val="40000"/>
                </a:srgbClr>
              </a:buClr>
            </a:pPr>
            <a:r>
              <a:rPr lang="en-AU" sz="1905" dirty="0">
                <a:solidFill>
                  <a:prstClr val="white"/>
                </a:solidFill>
                <a:latin typeface="Calibri"/>
              </a:rPr>
              <a:t>Returns 1 in </a:t>
            </a:r>
            <a:r>
              <a:rPr lang="en-AU" sz="1905" dirty="0" err="1">
                <a:solidFill>
                  <a:prstClr val="white"/>
                </a:solidFill>
                <a:latin typeface="Calibri"/>
              </a:rPr>
              <a:t>rt</a:t>
            </a:r>
            <a:endParaRPr lang="en-AU" sz="1905" dirty="0">
              <a:solidFill>
                <a:prstClr val="white"/>
              </a:solidFill>
              <a:latin typeface="Calibri"/>
            </a:endParaRPr>
          </a:p>
          <a:p>
            <a:pPr marL="707586" lvl="1" indent="-272148" defTabSz="870875">
              <a:lnSpc>
                <a:spcPct val="90000"/>
              </a:lnSpc>
              <a:buClr>
                <a:srgbClr val="00B0F0">
                  <a:lumMod val="60000"/>
                  <a:lumOff val="40000"/>
                </a:srgbClr>
              </a:buClr>
            </a:pPr>
            <a:r>
              <a:rPr lang="en-AU" sz="2286" dirty="0">
                <a:solidFill>
                  <a:prstClr val="white"/>
                </a:solidFill>
                <a:latin typeface="Calibri"/>
              </a:rPr>
              <a:t>Fails if location is changed</a:t>
            </a:r>
          </a:p>
          <a:p>
            <a:pPr marL="1088593" lvl="2" indent="-217719" defTabSz="870875">
              <a:lnSpc>
                <a:spcPct val="90000"/>
              </a:lnSpc>
              <a:buClr>
                <a:srgbClr val="00B0F0">
                  <a:lumMod val="60000"/>
                  <a:lumOff val="40000"/>
                </a:srgbClr>
              </a:buClr>
            </a:pPr>
            <a:r>
              <a:rPr lang="en-AU" sz="1905" dirty="0">
                <a:solidFill>
                  <a:prstClr val="white"/>
                </a:solidFill>
                <a:latin typeface="Calibri"/>
              </a:rPr>
              <a:t>Returns 0 in </a:t>
            </a:r>
            <a:r>
              <a:rPr lang="en-AU" sz="1905" dirty="0" err="1">
                <a:solidFill>
                  <a:prstClr val="white"/>
                </a:solidFill>
                <a:latin typeface="Calibri"/>
              </a:rPr>
              <a:t>rt</a:t>
            </a:r>
            <a:endParaRPr lang="en-AU" sz="1905" dirty="0">
              <a:solidFill>
                <a:prstClr val="white"/>
              </a:solidFill>
              <a:latin typeface="Calibri"/>
            </a:endParaRPr>
          </a:p>
          <a:p>
            <a:pPr defTabSz="870875">
              <a:lnSpc>
                <a:spcPct val="90000"/>
              </a:lnSpc>
            </a:pPr>
            <a:r>
              <a:rPr lang="en-AU" sz="2667" dirty="0">
                <a:solidFill>
                  <a:prstClr val="white"/>
                </a:solidFill>
                <a:latin typeface="Calibri"/>
              </a:rPr>
              <a:t>Example: atomic </a:t>
            </a:r>
            <a:r>
              <a:rPr lang="en-AU" sz="2667" dirty="0" err="1">
                <a:solidFill>
                  <a:prstClr val="white"/>
                </a:solidFill>
                <a:latin typeface="Calibri"/>
              </a:rPr>
              <a:t>incrementor</a:t>
            </a:r>
            <a:endParaRPr lang="en-AU" sz="2667" dirty="0">
              <a:solidFill>
                <a:prstClr val="white"/>
              </a:solidFill>
              <a:latin typeface="Calibri"/>
            </a:endParaRPr>
          </a:p>
          <a:p>
            <a:pPr marL="1088593" lvl="2" indent="-217719" defTabSz="870875">
              <a:lnSpc>
                <a:spcPct val="90000"/>
              </a:lnSpc>
              <a:buClr>
                <a:srgbClr val="FFFF00"/>
              </a:buClr>
            </a:pPr>
            <a:endParaRPr lang="en-AU" sz="1905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0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Mutex</a:t>
            </a:r>
            <a:r>
              <a:rPr lang="en-US" dirty="0"/>
              <a:t> from LL and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667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286" dirty="0"/>
              <a:t>m = 0; // m=0 means lock is free; otherwise, if m=1, then lock locked</a:t>
            </a:r>
          </a:p>
          <a:p>
            <a:r>
              <a:rPr lang="en-US" sz="2286" dirty="0" err="1">
                <a:latin typeface="Consolas" pitchFamily="49" charset="0"/>
              </a:rPr>
              <a:t>mutex_lock</a:t>
            </a:r>
            <a:r>
              <a:rPr lang="en-US" sz="2286" dirty="0">
                <a:latin typeface="Consolas" pitchFamily="49" charset="0"/>
              </a:rPr>
              <a:t>(</a:t>
            </a:r>
            <a:r>
              <a:rPr lang="en-US" sz="2286" dirty="0" err="1">
                <a:latin typeface="Consolas" pitchFamily="49" charset="0"/>
              </a:rPr>
              <a:t>int</a:t>
            </a:r>
            <a:r>
              <a:rPr lang="en-US" sz="2286" dirty="0">
                <a:latin typeface="Consolas" pitchFamily="49" charset="0"/>
              </a:rPr>
              <a:t> *m) {</a:t>
            </a:r>
          </a:p>
          <a:p>
            <a:r>
              <a:rPr lang="en-US" sz="2286" dirty="0">
                <a:latin typeface="Consolas" pitchFamily="49" charset="0"/>
              </a:rPr>
              <a:t>   while(</a:t>
            </a:r>
            <a:r>
              <a:rPr lang="en-US" sz="2286" dirty="0" err="1">
                <a:latin typeface="Consolas" pitchFamily="49" charset="0"/>
              </a:rPr>
              <a:t>test_and_set</a:t>
            </a:r>
            <a:r>
              <a:rPr lang="en-US" sz="2286" dirty="0">
                <a:latin typeface="Consolas" pitchFamily="49" charset="0"/>
              </a:rPr>
              <a:t>(m)){}</a:t>
            </a:r>
          </a:p>
          <a:p>
            <a:r>
              <a:rPr lang="en-US" sz="2286" dirty="0">
                <a:latin typeface="Consolas" pitchFamily="49" charset="0"/>
              </a:rPr>
              <a:t>}</a:t>
            </a:r>
          </a:p>
          <a:p>
            <a:endParaRPr lang="en-US" sz="2286" dirty="0">
              <a:latin typeface="Consolas" pitchFamily="49" charset="0"/>
            </a:endParaRPr>
          </a:p>
          <a:p>
            <a:r>
              <a:rPr lang="en-US" sz="2286" dirty="0" err="1">
                <a:latin typeface="Consolas" pitchFamily="49" charset="0"/>
              </a:rPr>
              <a:t>int</a:t>
            </a:r>
            <a:r>
              <a:rPr lang="en-US" sz="2286" dirty="0">
                <a:latin typeface="Consolas" pitchFamily="49" charset="0"/>
              </a:rPr>
              <a:t> </a:t>
            </a:r>
            <a:r>
              <a:rPr lang="en-US" sz="2286" dirty="0" err="1">
                <a:latin typeface="Consolas" pitchFamily="49" charset="0"/>
              </a:rPr>
              <a:t>test_and_set</a:t>
            </a:r>
            <a:r>
              <a:rPr lang="en-US" sz="2286" dirty="0">
                <a:latin typeface="Consolas" pitchFamily="49" charset="0"/>
              </a:rPr>
              <a:t>(</a:t>
            </a:r>
            <a:r>
              <a:rPr lang="en-US" sz="2286" dirty="0" err="1">
                <a:latin typeface="Consolas" pitchFamily="49" charset="0"/>
              </a:rPr>
              <a:t>int</a:t>
            </a:r>
            <a:r>
              <a:rPr lang="en-US" sz="2286" dirty="0">
                <a:latin typeface="Consolas" pitchFamily="49" charset="0"/>
              </a:rPr>
              <a:t> *m) {</a:t>
            </a:r>
          </a:p>
          <a:p>
            <a:r>
              <a:rPr lang="en-US" sz="2286" dirty="0">
                <a:latin typeface="Consolas" pitchFamily="49" charset="0"/>
              </a:rPr>
              <a:t> </a:t>
            </a:r>
            <a:r>
              <a:rPr lang="en-US" sz="2286" dirty="0">
                <a:solidFill>
                  <a:srgbClr val="FFFF00"/>
                </a:solidFill>
                <a:latin typeface="Consolas" pitchFamily="49" charset="0"/>
              </a:rPr>
              <a:t>try:</a:t>
            </a:r>
          </a:p>
          <a:p>
            <a:r>
              <a:rPr lang="en-US" sz="2286" dirty="0">
                <a:latin typeface="Consolas" pitchFamily="49" charset="0"/>
              </a:rPr>
              <a:t>	LI $t0, 1</a:t>
            </a:r>
          </a:p>
          <a:p>
            <a:r>
              <a:rPr lang="en-US" sz="2286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286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0($a0)</a:t>
            </a:r>
          </a:p>
          <a:p>
            <a:r>
              <a:rPr lang="en-US" sz="2286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	SC $t0, 0($a0)</a:t>
            </a:r>
          </a:p>
          <a:p>
            <a:r>
              <a:rPr lang="en-US" sz="2286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286" dirty="0">
                <a:solidFill>
                  <a:srgbClr val="FFFF00"/>
                </a:solidFill>
                <a:latin typeface="Consolas" pitchFamily="49" charset="0"/>
              </a:rPr>
              <a:t>BEQZ $t0, try</a:t>
            </a:r>
          </a:p>
          <a:p>
            <a:r>
              <a:rPr lang="en-US" sz="2286" dirty="0">
                <a:latin typeface="Consolas" pitchFamily="49" charset="0"/>
              </a:rPr>
              <a:t>	MOVE $v0, $t1</a:t>
            </a:r>
          </a:p>
          <a:p>
            <a:r>
              <a:rPr lang="en-US" sz="2286" dirty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033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Mutex</a:t>
            </a:r>
            <a:r>
              <a:rPr lang="en-US" dirty="0"/>
              <a:t> from LL and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667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286" dirty="0"/>
              <a:t>m = 0; </a:t>
            </a:r>
          </a:p>
          <a:p>
            <a:r>
              <a:rPr lang="en-US" sz="2286" dirty="0" err="1">
                <a:latin typeface="Consolas" pitchFamily="49" charset="0"/>
              </a:rPr>
              <a:t>mutex_lock</a:t>
            </a:r>
            <a:r>
              <a:rPr lang="en-US" sz="2286" dirty="0">
                <a:latin typeface="Consolas" pitchFamily="49" charset="0"/>
              </a:rPr>
              <a:t>(</a:t>
            </a:r>
            <a:r>
              <a:rPr lang="en-US" sz="2286" dirty="0" err="1">
                <a:latin typeface="Consolas" pitchFamily="49" charset="0"/>
              </a:rPr>
              <a:t>int</a:t>
            </a:r>
            <a:r>
              <a:rPr lang="en-US" sz="2286" dirty="0">
                <a:latin typeface="Consolas" pitchFamily="49" charset="0"/>
              </a:rPr>
              <a:t> *m) {</a:t>
            </a:r>
          </a:p>
          <a:p>
            <a:r>
              <a:rPr lang="en-US" sz="2286" dirty="0">
                <a:latin typeface="Consolas" pitchFamily="49" charset="0"/>
              </a:rPr>
              <a:t>   </a:t>
            </a:r>
            <a:r>
              <a:rPr lang="en-US" sz="2286" dirty="0" err="1">
                <a:latin typeface="Consolas" pitchFamily="49" charset="0"/>
              </a:rPr>
              <a:t>test_and_set</a:t>
            </a:r>
            <a:r>
              <a:rPr lang="en-US" sz="2286" dirty="0">
                <a:latin typeface="Consolas" pitchFamily="49" charset="0"/>
              </a:rPr>
              <a:t>:</a:t>
            </a:r>
          </a:p>
          <a:p>
            <a:r>
              <a:rPr lang="en-US" sz="2286" dirty="0">
                <a:latin typeface="Consolas" pitchFamily="49" charset="0"/>
              </a:rPr>
              <a:t>		LI $t0, 1</a:t>
            </a:r>
          </a:p>
          <a:p>
            <a:r>
              <a:rPr lang="en-US" sz="2286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286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LL $t1, 0($a0)</a:t>
            </a:r>
          </a:p>
          <a:p>
            <a:r>
              <a:rPr lang="en-US" sz="2286" dirty="0">
                <a:latin typeface="Consolas" pitchFamily="49" charset="0"/>
              </a:rPr>
              <a:t>		BNEZ $t1, </a:t>
            </a:r>
            <a:r>
              <a:rPr lang="en-US" sz="2286" dirty="0" err="1">
                <a:latin typeface="Consolas" pitchFamily="49" charset="0"/>
              </a:rPr>
              <a:t>test_and_set</a:t>
            </a:r>
            <a:endParaRPr lang="en-US" sz="2286" dirty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286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286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286" dirty="0">
                <a:latin typeface="Consolas" pitchFamily="49" charset="0"/>
              </a:rPr>
              <a:t>		BEQZ $t0, </a:t>
            </a:r>
            <a:r>
              <a:rPr lang="en-US" sz="2286" dirty="0" err="1">
                <a:latin typeface="Consolas" pitchFamily="49" charset="0"/>
              </a:rPr>
              <a:t>test_and_set</a:t>
            </a:r>
            <a:endParaRPr lang="en-US" sz="2286" dirty="0">
              <a:latin typeface="Consolas" pitchFamily="49" charset="0"/>
            </a:endParaRPr>
          </a:p>
          <a:p>
            <a:r>
              <a:rPr lang="en-US" sz="2286" dirty="0">
                <a:latin typeface="Consolas" pitchFamily="49" charset="0"/>
              </a:rPr>
              <a:t>}</a:t>
            </a:r>
          </a:p>
          <a:p>
            <a:endParaRPr lang="en-US" sz="2286" dirty="0">
              <a:latin typeface="Consolas" pitchFamily="49" charset="0"/>
            </a:endParaRPr>
          </a:p>
          <a:p>
            <a:r>
              <a:rPr lang="en-US" sz="2286" dirty="0" err="1">
                <a:latin typeface="Consolas" pitchFamily="49" charset="0"/>
              </a:rPr>
              <a:t>mutex_unlock</a:t>
            </a:r>
            <a:r>
              <a:rPr lang="en-US" sz="2286" dirty="0">
                <a:latin typeface="Consolas" pitchFamily="49" charset="0"/>
              </a:rPr>
              <a:t>(</a:t>
            </a:r>
            <a:r>
              <a:rPr lang="en-US" sz="2286" dirty="0" err="1">
                <a:latin typeface="Consolas" pitchFamily="49" charset="0"/>
              </a:rPr>
              <a:t>int</a:t>
            </a:r>
            <a:r>
              <a:rPr lang="en-US" sz="2286" dirty="0">
                <a:latin typeface="Consolas" pitchFamily="49" charset="0"/>
              </a:rPr>
              <a:t> *m) {</a:t>
            </a:r>
          </a:p>
          <a:p>
            <a:r>
              <a:rPr lang="en-US" sz="2286" dirty="0">
                <a:latin typeface="Consolas" pitchFamily="49" charset="0"/>
              </a:rPr>
              <a:t>	SW $zero, 0($a0)</a:t>
            </a:r>
          </a:p>
          <a:p>
            <a:r>
              <a:rPr lang="en-US" sz="2286" dirty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0472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Mutex</a:t>
            </a:r>
            <a:r>
              <a:rPr lang="en-US" dirty="0"/>
              <a:t> from LL and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667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</a:p>
          <a:p>
            <a:r>
              <a:rPr lang="en-US" sz="2286" dirty="0"/>
              <a:t>m = 0; </a:t>
            </a:r>
          </a:p>
          <a:p>
            <a:r>
              <a:rPr lang="en-US" sz="2286" dirty="0" err="1">
                <a:latin typeface="Consolas" pitchFamily="49" charset="0"/>
              </a:rPr>
              <a:t>mutex_lock</a:t>
            </a:r>
            <a:r>
              <a:rPr lang="en-US" sz="2286" dirty="0">
                <a:latin typeface="Consolas" pitchFamily="49" charset="0"/>
              </a:rPr>
              <a:t>(</a:t>
            </a:r>
            <a:r>
              <a:rPr lang="en-US" sz="2286" dirty="0" err="1">
                <a:latin typeface="Consolas" pitchFamily="49" charset="0"/>
              </a:rPr>
              <a:t>int</a:t>
            </a:r>
            <a:r>
              <a:rPr lang="en-US" sz="2286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1814287" y="2267857"/>
          <a:ext cx="8490857" cy="3100252"/>
        </p:xfrm>
        <a:graphic>
          <a:graphicData uri="http://schemas.openxmlformats.org/drawingml/2006/table">
            <a:tbl>
              <a:tblPr/>
              <a:tblGrid>
                <a:gridCol w="67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18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34" charset="0"/>
                        </a:rPr>
                        <a:t>try: LI $t0, 1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Helvetica" pitchFamily="34" charset="0"/>
                        </a:rPr>
                        <a:t>try: LI $t0, 1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0($a0)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elvetica" pitchFamily="34" charset="0"/>
                        </a:rPr>
                        <a:t>SC $t0, 0 ($a0)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87086" marR="87086" marT="43543" marB="435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87086" marR="87086" marT="43543" marB="435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8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Atomic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Other atomic hardware primitives</a:t>
            </a:r>
          </a:p>
          <a:p>
            <a:r>
              <a:rPr lang="en-US" dirty="0"/>
              <a:t> -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test and set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(x86)</a:t>
            </a:r>
          </a:p>
          <a:p>
            <a:r>
              <a:rPr lang="en-US" dirty="0"/>
              <a:t> -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atomic increment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(x86)</a:t>
            </a:r>
          </a:p>
          <a:p>
            <a:r>
              <a:rPr lang="en-US" dirty="0"/>
              <a:t> -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bus lock prefix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(x86)</a:t>
            </a:r>
          </a:p>
          <a:p>
            <a:r>
              <a:rPr lang="en-US" dirty="0"/>
              <a:t> -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compare and exchange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(x86, ARM deprecated)</a:t>
            </a:r>
          </a:p>
          <a:p>
            <a:r>
              <a:rPr lang="en-US" dirty="0"/>
              <a:t> -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linked load / store conditional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(MIPS, ARM, PowerPC, DEC Alpha, …)</a:t>
            </a:r>
          </a:p>
        </p:txBody>
      </p:sp>
    </p:spTree>
    <p:extLst>
      <p:ext uri="{BB962C8B-B14F-4D97-AF65-F5344CB8AC3E}">
        <p14:creationId xmlns:p14="http://schemas.microsoft.com/office/powerpoint/2010/main" val="11992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45410" y="-1"/>
            <a:ext cx="9160790" cy="976393"/>
          </a:xfrm>
        </p:spPr>
        <p:txBody>
          <a:bodyPr/>
          <a:lstStyle/>
          <a:p>
            <a:pPr eaLnBrk="1" hangingPunct="1"/>
            <a:r>
              <a:rPr lang="en-US" dirty="0"/>
              <a:t>Motivation for Hardware multithreading (“</a:t>
            </a:r>
            <a:r>
              <a:rPr lang="en-US" dirty="0" err="1"/>
              <a:t>hyperthreading</a:t>
            </a:r>
            <a:r>
              <a:rPr lang="en-US" dirty="0"/>
              <a:t>”)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Modern processors fail to utilize execution resources well.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There is no single culprit.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Attacking the problems one at a time (e.g., </a:t>
            </a:r>
            <a:r>
              <a:rPr lang="en-US" sz="2400" i="1" dirty="0"/>
              <a:t>specific</a:t>
            </a:r>
            <a:r>
              <a:rPr lang="en-US" sz="2400" dirty="0"/>
              <a:t> latency-tolerance solutions) always  has limited effectiveness.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However, a </a:t>
            </a:r>
            <a:r>
              <a:rPr lang="en-US" sz="2400" i="1" dirty="0">
                <a:solidFill>
                  <a:srgbClr val="FF0066"/>
                </a:solidFill>
              </a:rPr>
              <a:t>general latency-tolerance solution</a:t>
            </a:r>
            <a:r>
              <a:rPr lang="en-US" sz="2400" dirty="0"/>
              <a:t> which can hide all sources of latency can have a large impact on performance.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21268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0" y="228600"/>
            <a:ext cx="9144000" cy="558800"/>
          </a:xfrm>
        </p:spPr>
        <p:txBody>
          <a:bodyPr/>
          <a:lstStyle/>
          <a:p>
            <a:pPr eaLnBrk="1" hangingPunct="1"/>
            <a:r>
              <a:rPr lang="en-US" dirty="0"/>
              <a:t>Hardware Multithreading</a:t>
            </a:r>
          </a:p>
        </p:txBody>
      </p:sp>
      <p:sp>
        <p:nvSpPr>
          <p:cNvPr id="15420" name="Text Box 6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4405313" y="2487613"/>
            <a:ext cx="2743200" cy="45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instruction stream</a:t>
            </a:r>
          </a:p>
        </p:txBody>
      </p:sp>
      <p:sp>
        <p:nvSpPr>
          <p:cNvPr id="1536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5926" y="1798638"/>
            <a:ext cx="1732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Conventional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84525" y="2101850"/>
            <a:ext cx="1197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Processor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24664" y="1798638"/>
            <a:ext cx="17408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Multithreaded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48688" y="1798638"/>
            <a:ext cx="7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9775" y="2101850"/>
            <a:ext cx="1197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Processor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8263" y="3148013"/>
            <a:ext cx="595312" cy="1905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08263" y="3376613"/>
            <a:ext cx="608012" cy="5445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92413" y="3116264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" pitchFamily="18" charset="0"/>
                <a:cs typeface="Arial" charset="0"/>
              </a:rPr>
              <a:t>PC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78114" y="3444875"/>
            <a:ext cx="512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pitchFamily="18" charset="0"/>
                <a:cs typeface="Arial" charset="0"/>
              </a:rPr>
              <a:t>regs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27813" y="3148013"/>
            <a:ext cx="608012" cy="2032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27813" y="3389313"/>
            <a:ext cx="608012" cy="5572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99263" y="3128964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" pitchFamily="18" charset="0"/>
                <a:cs typeface="Arial" charset="0"/>
              </a:rPr>
              <a:t>PC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97664" y="3470275"/>
            <a:ext cx="512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FFFF"/>
                </a:solidFill>
                <a:latin typeface="Times" pitchFamily="18" charset="0"/>
                <a:cs typeface="Arial" charset="0"/>
              </a:rPr>
              <a:t>regs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1601788"/>
            <a:ext cx="228600" cy="2286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7800" y="570865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7800" y="536575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79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57800" y="5024438"/>
            <a:ext cx="228600" cy="2270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0" name="Rectangl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257800" y="4681538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1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57800" y="4340226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7800" y="3997325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57800" y="3656013"/>
            <a:ext cx="228600" cy="2270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4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57800" y="3313113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5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2971801"/>
            <a:ext cx="228600" cy="227013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6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57800" y="262890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7" name="Rectangl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57800" y="228600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8" name="Rectangle 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257800" y="1944688"/>
            <a:ext cx="228600" cy="2286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89" name="Rectangle 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224838" y="4060825"/>
            <a:ext cx="609600" cy="203200"/>
          </a:xfrm>
          <a:prstGeom prst="rect">
            <a:avLst/>
          </a:prstGeom>
          <a:solidFill>
            <a:srgbClr val="FF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90" name="Rectangle 3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4838" y="4302126"/>
            <a:ext cx="609600" cy="557213"/>
          </a:xfrm>
          <a:prstGeom prst="rect">
            <a:avLst/>
          </a:prstGeom>
          <a:solidFill>
            <a:srgbClr val="FF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91" name="Rectangle 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96288" y="4041775"/>
            <a:ext cx="27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" pitchFamily="18" charset="0"/>
                <a:cs typeface="Arial" charset="0"/>
              </a:rPr>
              <a:t>PC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92" name="Rectangle 3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294689" y="4383088"/>
            <a:ext cx="512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pitchFamily="18" charset="0"/>
                <a:cs typeface="Arial" charset="0"/>
              </a:rPr>
              <a:t>regs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93" name="Rectangle 3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4838" y="3148013"/>
            <a:ext cx="609600" cy="203200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94" name="Rectangle 3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224838" y="3389313"/>
            <a:ext cx="609600" cy="557212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95" name="Rectangle 3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396288" y="3128964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" pitchFamily="18" charset="0"/>
                <a:cs typeface="Arial" charset="0"/>
              </a:rPr>
              <a:t>PC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96" name="Rectangle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294689" y="3470275"/>
            <a:ext cx="512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pitchFamily="18" charset="0"/>
                <a:cs typeface="Arial" charset="0"/>
              </a:rPr>
              <a:t>regs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97" name="Rectangle 3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426325" y="3148013"/>
            <a:ext cx="609600" cy="203200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98" name="Rectangle 3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426325" y="3389313"/>
            <a:ext cx="609600" cy="557212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399" name="Rectangle 3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597775" y="3128964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Times" pitchFamily="18" charset="0"/>
                <a:cs typeface="Arial" charset="0"/>
              </a:rPr>
              <a:t>PC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400" name="Rectangle 4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496176" y="3470275"/>
            <a:ext cx="512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" pitchFamily="18" charset="0"/>
                <a:cs typeface="Arial" charset="0"/>
              </a:rPr>
              <a:t>regs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401" name="Rectangle 4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709150" y="1601788"/>
            <a:ext cx="228600" cy="2286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02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9709150" y="5708650"/>
            <a:ext cx="228600" cy="228600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03" name="Rectangle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709150" y="5365750"/>
            <a:ext cx="228600" cy="228600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04" name="Rectangle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709150" y="5024438"/>
            <a:ext cx="228600" cy="2270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05" name="Rectangle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9709150" y="4681538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06" name="Rectangle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9709150" y="4340226"/>
            <a:ext cx="228600" cy="227013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07" name="Rectangle 47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9709150" y="3997325"/>
            <a:ext cx="228600" cy="228600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08" name="Rectangle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9709150" y="3656013"/>
            <a:ext cx="228600" cy="227012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09" name="Rectangle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9709150" y="3313113"/>
            <a:ext cx="228600" cy="228600"/>
          </a:xfrm>
          <a:prstGeom prst="rect">
            <a:avLst/>
          </a:prstGeom>
          <a:solidFill>
            <a:srgbClr val="FF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10" name="Rectangle 50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9709150" y="2971801"/>
            <a:ext cx="228600" cy="227013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11" name="Rectangle 51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9709150" y="2628900"/>
            <a:ext cx="228600" cy="228600"/>
          </a:xfrm>
          <a:prstGeom prst="rect">
            <a:avLst/>
          </a:prstGeom>
          <a:solidFill>
            <a:srgbClr val="0088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12" name="Rectangle 52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9709150" y="2286000"/>
            <a:ext cx="228600" cy="228600"/>
          </a:xfrm>
          <a:prstGeom prst="rect">
            <a:avLst/>
          </a:prstGeom>
          <a:solidFill>
            <a:srgbClr val="DD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13" name="Rectangle 5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9709150" y="1944688"/>
            <a:ext cx="228600" cy="228600"/>
          </a:xfrm>
          <a:prstGeom prst="rect">
            <a:avLst/>
          </a:prstGeom>
          <a:solidFill>
            <a:srgbClr val="0000D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15414" name="Group 54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5746750" y="4168776"/>
            <a:ext cx="127000" cy="1027113"/>
            <a:chOff x="2381" y="2643"/>
            <a:chExt cx="80" cy="647"/>
          </a:xfrm>
        </p:grpSpPr>
        <p:sp>
          <p:nvSpPr>
            <p:cNvPr id="15424" name="Freeform 5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381" y="3194"/>
              <a:ext cx="80" cy="96"/>
            </a:xfrm>
            <a:custGeom>
              <a:avLst/>
              <a:gdLst>
                <a:gd name="T0" fmla="*/ 40 w 80"/>
                <a:gd name="T1" fmla="*/ 96 h 96"/>
                <a:gd name="T2" fmla="*/ 0 w 80"/>
                <a:gd name="T3" fmla="*/ 0 h 96"/>
                <a:gd name="T4" fmla="*/ 80 w 80"/>
                <a:gd name="T5" fmla="*/ 0 h 96"/>
                <a:gd name="T6" fmla="*/ 40 w 80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96"/>
                <a:gd name="T14" fmla="*/ 80 w 80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96">
                  <a:moveTo>
                    <a:pt x="40" y="96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25" name="Line 56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421" y="2643"/>
              <a:ext cx="1" cy="6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15415" name="Group 57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10196513" y="4219576"/>
            <a:ext cx="127000" cy="1025525"/>
            <a:chOff x="5184" y="2675"/>
            <a:chExt cx="80" cy="646"/>
          </a:xfrm>
        </p:grpSpPr>
        <p:sp>
          <p:nvSpPr>
            <p:cNvPr id="15422" name="Freeform 58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5184" y="3226"/>
              <a:ext cx="80" cy="95"/>
            </a:xfrm>
            <a:custGeom>
              <a:avLst/>
              <a:gdLst>
                <a:gd name="T0" fmla="*/ 40 w 80"/>
                <a:gd name="T1" fmla="*/ 95 h 95"/>
                <a:gd name="T2" fmla="*/ 0 w 80"/>
                <a:gd name="T3" fmla="*/ 0 h 95"/>
                <a:gd name="T4" fmla="*/ 80 w 80"/>
                <a:gd name="T5" fmla="*/ 0 h 95"/>
                <a:gd name="T6" fmla="*/ 40 w 80"/>
                <a:gd name="T7" fmla="*/ 95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95"/>
                <a:gd name="T14" fmla="*/ 80 w 80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95">
                  <a:moveTo>
                    <a:pt x="40" y="95"/>
                  </a:moveTo>
                  <a:lnTo>
                    <a:pt x="0" y="0"/>
                  </a:lnTo>
                  <a:lnTo>
                    <a:pt x="80" y="0"/>
                  </a:lnTo>
                  <a:lnTo>
                    <a:pt x="4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423" name="Line 59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5224" y="2675"/>
              <a:ext cx="1" cy="6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5416" name="Rectangle 6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443164" y="2982914"/>
            <a:ext cx="2460625" cy="2344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17" name="Rectangle 6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500814" y="2982914"/>
            <a:ext cx="2460625" cy="2344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5418" name="Rectangle 6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286126" y="4548188"/>
            <a:ext cx="5995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CPU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419" name="Rectangle 63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89776" y="4548188"/>
            <a:ext cx="5995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CPU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421" name="Text Box 65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-5400000">
            <a:off x="8901113" y="2487613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instruction stream</a:t>
            </a:r>
          </a:p>
        </p:txBody>
      </p:sp>
    </p:spTree>
    <p:extLst>
      <p:ext uri="{BB962C8B-B14F-4D97-AF65-F5344CB8AC3E}">
        <p14:creationId xmlns:p14="http://schemas.microsoft.com/office/powerpoint/2010/main" val="33009512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622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Superscalar Execution</a:t>
            </a:r>
          </a:p>
        </p:txBody>
      </p:sp>
      <p:sp>
        <p:nvSpPr>
          <p:cNvPr id="16410" name="Text Box 4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876550" y="3875882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Time (clock cycles)</a:t>
            </a:r>
          </a:p>
        </p:txBody>
      </p:sp>
      <p:sp>
        <p:nvSpPr>
          <p:cNvPr id="1638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0376" y="28194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81688" y="28194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62725" y="280828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3001" y="280828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40376" y="5545138"/>
            <a:ext cx="227013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81688" y="5545138"/>
            <a:ext cx="227012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62725" y="5545138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23001" y="5545138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16395" name="Group 1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540375" y="5202238"/>
            <a:ext cx="1250950" cy="228600"/>
            <a:chOff x="2530" y="3277"/>
            <a:chExt cx="788" cy="144"/>
          </a:xfrm>
        </p:grpSpPr>
        <p:sp>
          <p:nvSpPr>
            <p:cNvPr id="16429" name="Rectangle 1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530" y="3277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30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745" y="3277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31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174" y="3277"/>
              <a:ext cx="144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32" name="Rectangle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60" y="3277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16396" name="Group 1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540375" y="4860926"/>
            <a:ext cx="1250950" cy="227013"/>
            <a:chOff x="2530" y="3062"/>
            <a:chExt cx="788" cy="143"/>
          </a:xfrm>
        </p:grpSpPr>
        <p:sp>
          <p:nvSpPr>
            <p:cNvPr id="16425" name="Rectangle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30" y="3062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26" name="Rectangle 1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745" y="3062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27" name="Rectangle 19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74" y="3062"/>
              <a:ext cx="144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28" name="Rectangle 2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0" y="3062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16397" name="Group 2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540375" y="4518025"/>
            <a:ext cx="1250950" cy="228600"/>
            <a:chOff x="2530" y="2846"/>
            <a:chExt cx="788" cy="144"/>
          </a:xfrm>
        </p:grpSpPr>
        <p:sp>
          <p:nvSpPr>
            <p:cNvPr id="16421" name="Rectangle 2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30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22" name="Rectangle 2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745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23" name="Rectangle 2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174" y="2846"/>
              <a:ext cx="144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24" name="Rectangle 2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960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16398" name="Group 2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540375" y="4176713"/>
            <a:ext cx="1250950" cy="227012"/>
            <a:chOff x="2530" y="2631"/>
            <a:chExt cx="788" cy="143"/>
          </a:xfrm>
        </p:grpSpPr>
        <p:sp>
          <p:nvSpPr>
            <p:cNvPr id="16417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30" y="2631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18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745" y="2631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19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74" y="2631"/>
              <a:ext cx="144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20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60" y="2631"/>
              <a:ext cx="143" cy="1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6399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40376" y="3833813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400" name="Rectangle 3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1688" y="3833813"/>
            <a:ext cx="22701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401" name="Rectangle 3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62725" y="3833813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402" name="Rectangle 3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23001" y="3833813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403" name="Rectangle 3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81688" y="34925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404" name="Rectangle 3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62725" y="34925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6405" name="Rectangle 3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223001" y="34925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16406" name="Group 38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5540375" y="3149600"/>
            <a:ext cx="1250950" cy="228600"/>
            <a:chOff x="2530" y="1984"/>
            <a:chExt cx="788" cy="144"/>
          </a:xfrm>
        </p:grpSpPr>
        <p:sp>
          <p:nvSpPr>
            <p:cNvPr id="16413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530" y="1984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14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745" y="1984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15" name="Rectangle 4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74" y="1984"/>
              <a:ext cx="144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16" name="Rectangle 4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60" y="1984"/>
              <a:ext cx="143" cy="1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6407" name="Rectangle 4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46725" y="2433639"/>
            <a:ext cx="1128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Issue Slots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6408" name="Group 44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5141913" y="2833689"/>
            <a:ext cx="101600" cy="2944812"/>
            <a:chOff x="2279" y="2986"/>
            <a:chExt cx="64" cy="654"/>
          </a:xfrm>
        </p:grpSpPr>
        <p:sp>
          <p:nvSpPr>
            <p:cNvPr id="16411" name="Freeform 4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6412" name="Line 4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6409" name="Rectangle 4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40376" y="34925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8756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62201" y="533401"/>
            <a:ext cx="8105775" cy="471487"/>
          </a:xfrm>
        </p:spPr>
        <p:txBody>
          <a:bodyPr/>
          <a:lstStyle/>
          <a:p>
            <a:pPr eaLnBrk="1" hangingPunct="1"/>
            <a:r>
              <a:rPr lang="en-US" dirty="0"/>
              <a:t>Multithreading on Superscalar</a:t>
            </a:r>
          </a:p>
        </p:txBody>
      </p:sp>
      <p:sp>
        <p:nvSpPr>
          <p:cNvPr id="17446" name="Text Box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3332163" y="2808288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0376" y="2833688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81688" y="2833688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62725" y="280828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3001" y="280828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40376" y="554513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81688" y="5545138"/>
            <a:ext cx="227012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62725" y="5545138"/>
            <a:ext cx="228600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23001" y="5545138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40376" y="5202238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81688" y="5202238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62725" y="5202238"/>
            <a:ext cx="228600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23001" y="520223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40376" y="4860926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1688" y="4860926"/>
            <a:ext cx="227012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62725" y="4860926"/>
            <a:ext cx="228600" cy="227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23001" y="4860926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17427" name="Group 19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40375" y="4518025"/>
            <a:ext cx="1250950" cy="228600"/>
            <a:chOff x="2530" y="2846"/>
            <a:chExt cx="788" cy="144"/>
          </a:xfrm>
        </p:grpSpPr>
        <p:sp>
          <p:nvSpPr>
            <p:cNvPr id="17450" name="Rectangle 2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30" y="2846"/>
              <a:ext cx="143" cy="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451" name="Rectangle 2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745" y="2846"/>
              <a:ext cx="143" cy="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452" name="Rectangle 2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74" y="2846"/>
              <a:ext cx="144" cy="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453" name="Rectangle 2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60" y="2846"/>
              <a:ext cx="143" cy="1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7428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40376" y="4176713"/>
            <a:ext cx="227013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9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81688" y="4176713"/>
            <a:ext cx="227012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0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62725" y="4176713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1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223001" y="4176713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2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40376" y="3833813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1688" y="3833813"/>
            <a:ext cx="22701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4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62725" y="3833813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5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223001" y="3833813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6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81688" y="34925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7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62725" y="3492500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8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223001" y="34925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0" name="Rectangle 3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81688" y="3149600"/>
            <a:ext cx="227012" cy="2286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1" name="Rectangle 3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62725" y="31496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2" name="Rectangle 3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223001" y="31496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3" name="Rectangl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46725" y="2433639"/>
            <a:ext cx="1128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Issue Slots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7444" name="Group 40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5141913" y="4740276"/>
            <a:ext cx="101600" cy="1038225"/>
            <a:chOff x="2279" y="2986"/>
            <a:chExt cx="64" cy="654"/>
          </a:xfrm>
        </p:grpSpPr>
        <p:sp>
          <p:nvSpPr>
            <p:cNvPr id="17448" name="Freeform 4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449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7445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540376" y="34925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7" name="Text Box 4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315200" y="3124200"/>
            <a:ext cx="198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Thread 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Thread 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Arial" charset="0"/>
              </a:rPr>
              <a:t>Context Switch</a:t>
            </a:r>
          </a:p>
        </p:txBody>
      </p:sp>
      <p:sp>
        <p:nvSpPr>
          <p:cNvPr id="47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5400000">
            <a:off x="5539447" y="3162596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8047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609601"/>
            <a:ext cx="8080375" cy="390525"/>
          </a:xfrm>
        </p:spPr>
        <p:txBody>
          <a:bodyPr/>
          <a:lstStyle/>
          <a:p>
            <a:r>
              <a:rPr lang="en-US" sz="2800"/>
              <a:t>Basics of Memory Consistency (Ordering)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971800"/>
            <a:ext cx="8305800" cy="3429000"/>
          </a:xfrm>
        </p:spPr>
        <p:txBody>
          <a:bodyPr/>
          <a:lstStyle/>
          <a:p>
            <a:pPr marL="533400" indent="-533400">
              <a:lnSpc>
                <a:spcPct val="70000"/>
              </a:lnSpc>
            </a:pPr>
            <a:r>
              <a:rPr lang="en-US" sz="2000"/>
              <a:t>How are memory references from different processors interleaved?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/>
              <a:t>If this is not well-specified, synchronization becomes difficult or even impossible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/>
              <a:t>ISA must specify consistency model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/>
              <a:t>Common example using Dekker’s algorithm for synchronization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/>
              <a:t>If load reordered ahead of store (as we assume for a baseline OOO CPU)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/>
              <a:t>Both Proc0 and Proc1 enter critical section, since both observe that other’s lock variable (A/B) is not set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/>
              <a:t>If consistency model allows loads to execute ahead of stores, Dekker’s algorithm no longer works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/>
              <a:t>Common ISAs allow this: IA-32, PowerPC, SPARC, Alpha</a:t>
            </a:r>
          </a:p>
        </p:txBody>
      </p:sp>
      <p:pic>
        <p:nvPicPr>
          <p:cNvPr id="16390" name="Picture 4" descr="she70647_0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1"/>
            <a:ext cx="8610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fld id="{B7D98EED-01DC-4F7A-81CC-0C2386137B23}" type="slidenum">
              <a:rPr lang="en-US">
                <a:solidFill>
                  <a:srgbClr val="000000"/>
                </a:solidFill>
                <a:latin typeface="Arial"/>
              </a:rPr>
              <a:pPr lvl="1"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62201" y="533401"/>
            <a:ext cx="8105775" cy="471487"/>
          </a:xfrm>
        </p:spPr>
        <p:txBody>
          <a:bodyPr/>
          <a:lstStyle/>
          <a:p>
            <a:pPr eaLnBrk="1" hangingPunct="1"/>
            <a:r>
              <a:rPr lang="en-US" dirty="0"/>
              <a:t>Superscalar Execution </a:t>
            </a:r>
            <a:br>
              <a:rPr lang="en-US" dirty="0"/>
            </a:br>
            <a:r>
              <a:rPr lang="en-US" dirty="0"/>
              <a:t>with Coarse-Grained Multithreading</a:t>
            </a:r>
          </a:p>
        </p:txBody>
      </p:sp>
      <p:sp>
        <p:nvSpPr>
          <p:cNvPr id="17446" name="Text Box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523649" y="2465388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1862" y="2490788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73174" y="2490788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54211" y="2465388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14487" y="246538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31862" y="5202238"/>
            <a:ext cx="227013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73174" y="5202238"/>
            <a:ext cx="227012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54211" y="5202238"/>
            <a:ext cx="228600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14487" y="520223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31862" y="485933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73174" y="4859338"/>
            <a:ext cx="227012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54211" y="4859338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14487" y="485933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31862" y="4518026"/>
            <a:ext cx="227013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73174" y="4518026"/>
            <a:ext cx="227012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54211" y="4518026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14487" y="4518026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5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31862" y="4175125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5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73175" y="4175125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5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54211" y="4175125"/>
            <a:ext cx="228600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53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14487" y="4175125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731862" y="3833813"/>
            <a:ext cx="227013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9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73174" y="3833813"/>
            <a:ext cx="227012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0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54211" y="3833813"/>
            <a:ext cx="228600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1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14487" y="3833813"/>
            <a:ext cx="227013" cy="22701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2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31862" y="3490913"/>
            <a:ext cx="227013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3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73174" y="3490913"/>
            <a:ext cx="227012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4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54211" y="3490913"/>
            <a:ext cx="2286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5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414487" y="3490913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6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073174" y="3149600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7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754211" y="314960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8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414487" y="31496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9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731862" y="2806700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0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73174" y="28067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1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754211" y="2806700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2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414487" y="2806700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3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738211" y="2090739"/>
            <a:ext cx="1128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Issue Slots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7444" name="Group 4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2333399" y="4397376"/>
            <a:ext cx="101600" cy="1038225"/>
            <a:chOff x="2279" y="2986"/>
            <a:chExt cx="64" cy="654"/>
          </a:xfrm>
        </p:grpSpPr>
        <p:sp>
          <p:nvSpPr>
            <p:cNvPr id="17448" name="Freeform 4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449" name="Line 4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744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731862" y="31496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7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177349" y="3169536"/>
            <a:ext cx="1981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Thread 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Thread 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Thread 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CF01"/>
                </a:solidFill>
                <a:latin typeface="Times New Roman" pitchFamily="18" charset="0"/>
                <a:cs typeface="Arial" charset="0"/>
              </a:rPr>
              <a:t>Thread 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>
                    <a:lumMod val="65000"/>
                  </a:srgbClr>
                </a:solidFill>
                <a:latin typeface="Times New Roman" pitchFamily="18" charset="0"/>
                <a:cs typeface="Arial" charset="0"/>
              </a:rPr>
              <a:t>Context Switch</a:t>
            </a:r>
          </a:p>
        </p:txBody>
      </p:sp>
      <p:sp>
        <p:nvSpPr>
          <p:cNvPr id="46" name="Rectangle 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731862" y="623483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073174" y="6234838"/>
            <a:ext cx="227012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754211" y="6234838"/>
            <a:ext cx="228600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49" name="Rectangle 1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414487" y="6234838"/>
            <a:ext cx="227013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731862" y="5891938"/>
            <a:ext cx="227013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073174" y="5891938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54211" y="5891938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3" name="Rectangle 14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14487" y="5891938"/>
            <a:ext cx="227013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4" name="Rectangle 15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731862" y="5550626"/>
            <a:ext cx="227013" cy="2270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5" name="Rectangle 16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073174" y="5550626"/>
            <a:ext cx="227012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6" name="Rectangle 1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754211" y="5550626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7" name="Rectangle 18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414487" y="5550626"/>
            <a:ext cx="227013" cy="2270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8" name="Text Box 4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 rot="16200000">
            <a:off x="3745821" y="2418558"/>
            <a:ext cx="30051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None/>
            </a:pPr>
            <a:r>
              <a:rPr lang="en-US" sz="2000">
                <a:solidFill>
                  <a:srgbClr val="000000"/>
                </a:solidFill>
                <a:latin typeface="Tahoma"/>
                <a:cs typeface="Arial"/>
              </a:rPr>
              <a:t>Time (proc cycles)</a:t>
            </a:r>
          </a:p>
        </p:txBody>
      </p:sp>
      <p:sp>
        <p:nvSpPr>
          <p:cNvPr id="59" name="Rectangle 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954034" y="2443958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0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95346" y="2443958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976383" y="2418558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636659" y="241855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3" name="Rectangle 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954034" y="5155408"/>
            <a:ext cx="227013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295346" y="5155408"/>
            <a:ext cx="227012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976383" y="5155408"/>
            <a:ext cx="228600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6" name="Rectangle 10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636659" y="515540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7" name="Rectangle 1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954034" y="481250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8" name="Rectangle 12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295346" y="4812508"/>
            <a:ext cx="227012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69" name="Rectangle 1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6976383" y="4812508"/>
            <a:ext cx="228600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0" name="Rectangle 14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636659" y="4812508"/>
            <a:ext cx="227013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1" name="Rectangle 1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954034" y="4471196"/>
            <a:ext cx="227013" cy="227013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2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295346" y="4471196"/>
            <a:ext cx="227012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3" name="Rectangle 17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976383" y="4471196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4" name="Rectangle 18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6636659" y="4471196"/>
            <a:ext cx="227013" cy="227013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5" name="Rectangle 20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954034" y="4128295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6" name="Rectangle 21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295347" y="4128295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7" name="Rectangle 22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976383" y="4128295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8" name="Rectangle 23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636659" y="4128295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79" name="Rectangle 24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954034" y="3786983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0" name="Rectangle 25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295346" y="3786983"/>
            <a:ext cx="227012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1" name="Rectangle 26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976383" y="3786983"/>
            <a:ext cx="228600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2" name="Rectangle 27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636659" y="3786983"/>
            <a:ext cx="227013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3" name="Rectangle 28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5954034" y="3444083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4" name="Rectangle 29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295346" y="3444083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5" name="Rectangle 30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976383" y="3444083"/>
            <a:ext cx="228600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6" name="Rectangle 31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636659" y="3444083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7" name="Rectangle 32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295346" y="3102770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8" name="Rectangle 33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976383" y="3102770"/>
            <a:ext cx="228600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89" name="Rectangle 34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6636659" y="310277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90" name="Rectangle 35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5954034" y="2759870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91" name="Rectangle 36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295346" y="275987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92" name="Rectangle 37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6976383" y="2759870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93" name="Rectangle 38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6636659" y="2759870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94" name="Rectangle 39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5960383" y="2043909"/>
            <a:ext cx="1128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Issue Slots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95" name="Group 40"/>
          <p:cNvGrpSpPr>
            <a:grpSpLocks/>
          </p:cNvGrpSpPr>
          <p:nvPr>
            <p:custDataLst>
              <p:tags r:id="rId91"/>
            </p:custDataLst>
          </p:nvPr>
        </p:nvGrpSpPr>
        <p:grpSpPr bwMode="auto">
          <a:xfrm>
            <a:off x="5555571" y="4350546"/>
            <a:ext cx="101600" cy="1038225"/>
            <a:chOff x="2279" y="2986"/>
            <a:chExt cx="64" cy="654"/>
          </a:xfrm>
        </p:grpSpPr>
        <p:sp>
          <p:nvSpPr>
            <p:cNvPr id="96" name="Freeform 41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97" name="Line 42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98" name="Rectangle 43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5954034" y="310277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99" name="Rectangle 7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5954034" y="618800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0" name="Rectangle 8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6295346" y="6188008"/>
            <a:ext cx="227012" cy="22701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6976383" y="6188008"/>
            <a:ext cx="228600" cy="22701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2" name="Rectangle 10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6636659" y="6188008"/>
            <a:ext cx="227013" cy="227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3" name="Rectangle 11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5954034" y="5845108"/>
            <a:ext cx="227013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4" name="Rectangle 12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6295346" y="5845108"/>
            <a:ext cx="227012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5" name="Rectangle 13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6976383" y="5845108"/>
            <a:ext cx="228600" cy="2286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6" name="Rectangle 14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6636659" y="5845108"/>
            <a:ext cx="227013" cy="2286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7" name="Rectangle 15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5954034" y="5503796"/>
            <a:ext cx="227013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8" name="Rectangle 16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295346" y="5503796"/>
            <a:ext cx="227012" cy="227013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9" name="Rectangle 17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976383" y="5503796"/>
            <a:ext cx="228600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10" name="Rectangle 18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6636659" y="5503796"/>
            <a:ext cx="227013" cy="227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168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62201" y="533401"/>
            <a:ext cx="8105775" cy="471487"/>
          </a:xfrm>
        </p:spPr>
        <p:txBody>
          <a:bodyPr/>
          <a:lstStyle/>
          <a:p>
            <a:pPr eaLnBrk="1" hangingPunct="1"/>
            <a:r>
              <a:rPr lang="en-US" dirty="0"/>
              <a:t>Superscalar Execution </a:t>
            </a:r>
            <a:br>
              <a:rPr lang="en-US" dirty="0"/>
            </a:br>
            <a:r>
              <a:rPr lang="en-US" dirty="0"/>
              <a:t>with Fine-Grain Multithreading</a:t>
            </a:r>
          </a:p>
        </p:txBody>
      </p:sp>
      <p:sp>
        <p:nvSpPr>
          <p:cNvPr id="17446" name="Text Box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3332163" y="2808288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0376" y="2833688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81688" y="2833688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62725" y="280828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3001" y="280828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40376" y="5545138"/>
            <a:ext cx="227013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81688" y="5545138"/>
            <a:ext cx="227012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62725" y="5545138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23001" y="5545138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40376" y="5202238"/>
            <a:ext cx="227013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81688" y="5202238"/>
            <a:ext cx="227012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62725" y="520223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23001" y="5202238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40376" y="4860926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1688" y="4860926"/>
            <a:ext cx="227012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62725" y="4860926"/>
            <a:ext cx="228600" cy="227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23001" y="4860926"/>
            <a:ext cx="227013" cy="227013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5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40376" y="4518025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5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81689" y="4518025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5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62725" y="4518025"/>
            <a:ext cx="228600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53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223001" y="4518025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8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540376" y="4176713"/>
            <a:ext cx="227013" cy="227012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29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81688" y="4176713"/>
            <a:ext cx="227012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0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62725" y="4176713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1" name="Rectangl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223001" y="4176713"/>
            <a:ext cx="227013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2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540376" y="3833813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3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81688" y="3833813"/>
            <a:ext cx="227012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4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62725" y="3833813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5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223001" y="3833813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6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81688" y="34925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7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62725" y="34925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8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223001" y="34925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39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40376" y="3149600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0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81688" y="3149600"/>
            <a:ext cx="227012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1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562725" y="31496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2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23001" y="3149600"/>
            <a:ext cx="227013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3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546725" y="2433639"/>
            <a:ext cx="1128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Issue Slots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7444" name="Group 40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5141913" y="4740276"/>
            <a:ext cx="101600" cy="1038225"/>
            <a:chOff x="2279" y="2986"/>
            <a:chExt cx="64" cy="654"/>
          </a:xfrm>
        </p:grpSpPr>
        <p:sp>
          <p:nvSpPr>
            <p:cNvPr id="17448" name="Freeform 4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449" name="Line 42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7445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540376" y="34925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7447" name="Text Box 4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315200" y="3124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Thread 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Thread 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Thread 3</a:t>
            </a:r>
          </a:p>
        </p:txBody>
      </p:sp>
    </p:spTree>
    <p:extLst>
      <p:ext uri="{BB962C8B-B14F-4D97-AF65-F5344CB8AC3E}">
        <p14:creationId xmlns:p14="http://schemas.microsoft.com/office/powerpoint/2010/main" val="6692441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Simultaneous Multithreading</a:t>
            </a:r>
          </a:p>
        </p:txBody>
      </p:sp>
      <p:sp>
        <p:nvSpPr>
          <p:cNvPr id="18470" name="Text Box 4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 rot="16200000">
            <a:off x="3332163" y="2808288"/>
            <a:ext cx="3005138" cy="373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Time (proc cycles)</a:t>
            </a:r>
          </a:p>
        </p:txBody>
      </p:sp>
      <p:sp>
        <p:nvSpPr>
          <p:cNvPr id="1843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40376" y="28194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81688" y="28194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62725" y="280828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3001" y="2808288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40376" y="5545138"/>
            <a:ext cx="227013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81688" y="5545138"/>
            <a:ext cx="227012" cy="227012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62725" y="5545138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23001" y="5545138"/>
            <a:ext cx="227013" cy="227012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40376" y="5202238"/>
            <a:ext cx="227013" cy="228600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81688" y="5202238"/>
            <a:ext cx="227012" cy="228600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62725" y="5202238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23001" y="5202238"/>
            <a:ext cx="227013" cy="228600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40376" y="4860926"/>
            <a:ext cx="227013" cy="227013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81688" y="4860926"/>
            <a:ext cx="227012" cy="227013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62725" y="4860926"/>
            <a:ext cx="228600" cy="227013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23001" y="4860926"/>
            <a:ext cx="227013" cy="227013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18451" name="Group 19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540375" y="4518025"/>
            <a:ext cx="1250950" cy="228600"/>
            <a:chOff x="2530" y="2846"/>
            <a:chExt cx="788" cy="144"/>
          </a:xfrm>
        </p:grpSpPr>
        <p:sp>
          <p:nvSpPr>
            <p:cNvPr id="18474" name="Rectangle 2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30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475" name="Rectangle 2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745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476" name="Rectangle 2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174" y="2846"/>
              <a:ext cx="144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477" name="Rectangle 2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960" y="2846"/>
              <a:ext cx="143" cy="144"/>
            </a:xfrm>
            <a:prstGeom prst="rect">
              <a:avLst/>
            </a:prstGeom>
            <a:solidFill>
              <a:srgbClr val="0033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8452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40376" y="4176713"/>
            <a:ext cx="227013" cy="227012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53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81688" y="4176713"/>
            <a:ext cx="227012" cy="227012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54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562725" y="4176713"/>
            <a:ext cx="228600" cy="2270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55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223001" y="4176713"/>
            <a:ext cx="227013" cy="227012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56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40376" y="3833813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57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1688" y="3833813"/>
            <a:ext cx="227012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58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62725" y="3833813"/>
            <a:ext cx="228600" cy="228600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59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223001" y="3833813"/>
            <a:ext cx="227013" cy="228600"/>
          </a:xfrm>
          <a:prstGeom prst="rect">
            <a:avLst/>
          </a:prstGeom>
          <a:solidFill>
            <a:srgbClr val="FF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60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81688" y="3492500"/>
            <a:ext cx="227012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61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562725" y="34925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62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223001" y="3492500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63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40376" y="3149600"/>
            <a:ext cx="227013" cy="2286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64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81688" y="3149600"/>
            <a:ext cx="227012" cy="228600"/>
          </a:xfrm>
          <a:prstGeom prst="rect">
            <a:avLst/>
          </a:prstGeom>
          <a:solidFill>
            <a:srgbClr val="00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65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562725" y="3149600"/>
            <a:ext cx="228600" cy="228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66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223001" y="3149600"/>
            <a:ext cx="227013" cy="228600"/>
          </a:xfrm>
          <a:prstGeom prst="rect">
            <a:avLst/>
          </a:prstGeom>
          <a:solidFill>
            <a:srgbClr val="9900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67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46725" y="2433639"/>
            <a:ext cx="1128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Issue Slots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8468" name="Group 4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5141913" y="4740276"/>
            <a:ext cx="101600" cy="1038225"/>
            <a:chOff x="2279" y="2986"/>
            <a:chExt cx="64" cy="654"/>
          </a:xfrm>
        </p:grpSpPr>
        <p:sp>
          <p:nvSpPr>
            <p:cNvPr id="18472" name="Freeform 4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279" y="3552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8473" name="Line 42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311" y="2986"/>
              <a:ext cx="1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18469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40376" y="3492500"/>
            <a:ext cx="227013" cy="228600"/>
          </a:xfrm>
          <a:prstGeom prst="rect">
            <a:avLst/>
          </a:prstGeom>
          <a:solidFill>
            <a:srgbClr val="0033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8471" name="Text Box 4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15200" y="3124200"/>
            <a:ext cx="1981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Thread 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Thread 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Thread 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990099"/>
                </a:solidFill>
                <a:latin typeface="Times New Roman" pitchFamily="18" charset="0"/>
                <a:cs typeface="Arial" charset="0"/>
              </a:rPr>
              <a:t>Thread 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9900"/>
                </a:solidFill>
                <a:latin typeface="Times New Roman" pitchFamily="18" charset="0"/>
                <a:cs typeface="Arial" charset="0"/>
              </a:rPr>
              <a:t>Thread 5</a:t>
            </a:r>
          </a:p>
        </p:txBody>
      </p:sp>
    </p:spTree>
    <p:extLst>
      <p:ext uri="{BB962C8B-B14F-4D97-AF65-F5344CB8AC3E}">
        <p14:creationId xmlns:p14="http://schemas.microsoft.com/office/powerpoint/2010/main" val="73024216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0" y="1524000"/>
            <a:ext cx="5715000" cy="457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36220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dirty="0"/>
              <a:t>The Potential for SMT</a:t>
            </a:r>
          </a:p>
        </p:txBody>
      </p:sp>
      <p:graphicFrame>
        <p:nvGraphicFramePr>
          <p:cNvPr id="1026" name="Object 4">
            <a:hlinkClick r:id="" action="ppaction://ole?verb=0"/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3429000" y="1295400"/>
          <a:ext cx="75517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19773900" imgH="12773025" progId="MSGraph.Chart.8">
                  <p:embed followColorScheme="full"/>
                </p:oleObj>
              </mc:Choice>
              <mc:Fallback>
                <p:oleObj name="Chart" r:id="rId6" imgW="19773900" imgH="12773025" progId="MSGraph.Chart.8">
                  <p:embed followColorScheme="full"/>
                  <p:pic>
                    <p:nvPicPr>
                      <p:cNvPr id="1026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95400"/>
                        <a:ext cx="75517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391046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/>
              <a:t>Goals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609600" indent="-609600" eaLnBrk="1" hangingPunct="1">
              <a:spcBef>
                <a:spcPct val="0"/>
              </a:spcBef>
              <a:buClr>
                <a:schemeClr val="bg1"/>
              </a:buClr>
              <a:buNone/>
            </a:pPr>
            <a:r>
              <a:rPr lang="en-US" sz="2400" dirty="0">
                <a:latin typeface="Times" pitchFamily="18" charset="0"/>
              </a:rPr>
              <a:t>Three primary goals for this SMT:</a:t>
            </a:r>
          </a:p>
          <a:p>
            <a:pPr marL="609600" indent="-609600" eaLnBrk="1" hangingPunct="1">
              <a:spcBef>
                <a:spcPct val="0"/>
              </a:spcBef>
              <a:buClr>
                <a:schemeClr val="bg1"/>
              </a:buClr>
              <a:buNone/>
            </a:pPr>
            <a:endParaRPr lang="en-US" sz="2400" dirty="0">
              <a:latin typeface="Times" pitchFamily="18" charset="0"/>
            </a:endParaRPr>
          </a:p>
          <a:p>
            <a:pPr marL="990600" lvl="1" indent="-533400" eaLnBrk="1" hangingPunct="1">
              <a:spcBef>
                <a:spcPct val="0"/>
              </a:spcBef>
              <a:buNone/>
            </a:pPr>
            <a:r>
              <a:rPr lang="en-US" dirty="0">
                <a:latin typeface="Times" pitchFamily="18" charset="0"/>
              </a:rPr>
              <a:t>1. Minimize the architectural impact on conventional superscalar design.</a:t>
            </a:r>
          </a:p>
          <a:p>
            <a:pPr marL="990600" lvl="1" indent="-533400" eaLnBrk="1" hangingPunct="1">
              <a:spcBef>
                <a:spcPct val="0"/>
              </a:spcBef>
              <a:buNone/>
            </a:pPr>
            <a:endParaRPr lang="en-US" dirty="0">
              <a:latin typeface="Times" pitchFamily="18" charset="0"/>
            </a:endParaRPr>
          </a:p>
          <a:p>
            <a:pPr marL="990600" lvl="1" indent="-533400" eaLnBrk="1" hangingPunct="1">
              <a:spcBef>
                <a:spcPct val="0"/>
              </a:spcBef>
              <a:buNone/>
            </a:pPr>
            <a:r>
              <a:rPr lang="en-US" dirty="0">
                <a:latin typeface="Times" pitchFamily="18" charset="0"/>
              </a:rPr>
              <a:t>2.  Minimize the performance impact on a single thread.</a:t>
            </a:r>
            <a:endParaRPr lang="en-US" dirty="0"/>
          </a:p>
          <a:p>
            <a:pPr marL="990600" lvl="1" indent="-533400" eaLnBrk="1" hangingPunct="1">
              <a:spcBef>
                <a:spcPct val="0"/>
              </a:spcBef>
              <a:buNone/>
            </a:pPr>
            <a:endParaRPr lang="en-US" dirty="0">
              <a:latin typeface="Times" pitchFamily="18" charset="0"/>
            </a:endParaRPr>
          </a:p>
          <a:p>
            <a:pPr marL="990600" lvl="1" indent="-533400" eaLnBrk="1" hangingPunct="1">
              <a:spcBef>
                <a:spcPct val="0"/>
              </a:spcBef>
              <a:buNone/>
            </a:pPr>
            <a:r>
              <a:rPr lang="en-US" dirty="0">
                <a:latin typeface="Times" pitchFamily="18" charset="0"/>
              </a:rPr>
              <a:t>3.  Achieve significant throughput gains with many threads.</a:t>
            </a:r>
          </a:p>
        </p:txBody>
      </p:sp>
    </p:spTree>
    <p:extLst>
      <p:ext uri="{BB962C8B-B14F-4D97-AF65-F5344CB8AC3E}">
        <p14:creationId xmlns:p14="http://schemas.microsoft.com/office/powerpoint/2010/main" val="223006854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09800" y="228600"/>
            <a:ext cx="9144000" cy="457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dirty="0"/>
              <a:t>A Conventional Superscalar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 typeface="Times New Roman" pitchFamily="18" charset="0"/>
              <a:buNone/>
            </a:pPr>
            <a:endParaRPr lang="en-US">
              <a:solidFill>
                <a:schemeClr val="tx2"/>
              </a:solidFill>
              <a:latin typeface="Times" pitchFamily="18" charset="0"/>
            </a:endParaRPr>
          </a:p>
        </p:txBody>
      </p:sp>
      <p:grpSp>
        <p:nvGrpSpPr>
          <p:cNvPr id="2048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31950" y="1439863"/>
            <a:ext cx="8858250" cy="5043488"/>
            <a:chOff x="68" y="907"/>
            <a:chExt cx="5580" cy="3177"/>
          </a:xfrm>
        </p:grpSpPr>
        <p:sp>
          <p:nvSpPr>
            <p:cNvPr id="20485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" y="915"/>
              <a:ext cx="1813" cy="3161"/>
            </a:xfrm>
            <a:prstGeom prst="rect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00" y="923"/>
              <a:ext cx="2444" cy="3161"/>
            </a:xfrm>
            <a:prstGeom prst="rect">
              <a:avLst/>
            </a:prstGeom>
            <a:solidFill>
              <a:srgbClr val="FF6666"/>
            </a:solidFill>
            <a:ln w="12700">
              <a:solidFill>
                <a:srgbClr val="FF666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57" y="907"/>
              <a:ext cx="1398" cy="3169"/>
            </a:xfrm>
            <a:prstGeom prst="rect">
              <a:avLst/>
            </a:prstGeom>
            <a:solidFill>
              <a:srgbClr val="0099FF"/>
            </a:solidFill>
            <a:ln w="12700">
              <a:solidFill>
                <a:srgbClr val="0099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2" y="1912"/>
              <a:ext cx="1358" cy="5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9" y="2012"/>
              <a:ext cx="10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Instruction Cache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439" y="2443"/>
              <a:ext cx="64" cy="416"/>
              <a:chOff x="439" y="2443"/>
              <a:chExt cx="64" cy="416"/>
            </a:xfrm>
          </p:grpSpPr>
          <p:sp>
            <p:nvSpPr>
              <p:cNvPr id="20605" name="Freeform 11"/>
              <p:cNvSpPr>
                <a:spLocks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39" y="2771"/>
                <a:ext cx="64" cy="88"/>
              </a:xfrm>
              <a:custGeom>
                <a:avLst/>
                <a:gdLst>
                  <a:gd name="T0" fmla="*/ 32 w 64"/>
                  <a:gd name="T1" fmla="*/ 88 h 88"/>
                  <a:gd name="T2" fmla="*/ 0 w 64"/>
                  <a:gd name="T3" fmla="*/ 0 h 88"/>
                  <a:gd name="T4" fmla="*/ 64 w 64"/>
                  <a:gd name="T5" fmla="*/ 0 h 88"/>
                  <a:gd name="T6" fmla="*/ 32 w 6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8"/>
                  <a:gd name="T14" fmla="*/ 64 w 6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8">
                    <a:moveTo>
                      <a:pt x="32" y="88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606" name="Line 12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71" y="2443"/>
                <a:ext cx="1" cy="3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491" name="Line 13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39" y="2555"/>
              <a:ext cx="72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492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" y="2483"/>
              <a:ext cx="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8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493" name="Group 15"/>
            <p:cNvGrpSpPr>
              <a:grpSpLocks/>
            </p:cNvGrpSpPr>
            <p:nvPr/>
          </p:nvGrpSpPr>
          <p:grpSpPr bwMode="auto">
            <a:xfrm>
              <a:off x="463" y="1621"/>
              <a:ext cx="64" cy="295"/>
              <a:chOff x="463" y="1621"/>
              <a:chExt cx="64" cy="295"/>
            </a:xfrm>
          </p:grpSpPr>
          <p:sp>
            <p:nvSpPr>
              <p:cNvPr id="20603" name="Freeform 16"/>
              <p:cNvSpPr>
                <a:spLocks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63" y="1829"/>
                <a:ext cx="64" cy="87"/>
              </a:xfrm>
              <a:custGeom>
                <a:avLst/>
                <a:gdLst>
                  <a:gd name="T0" fmla="*/ 32 w 64"/>
                  <a:gd name="T1" fmla="*/ 87 h 87"/>
                  <a:gd name="T2" fmla="*/ 0 w 64"/>
                  <a:gd name="T3" fmla="*/ 0 h 87"/>
                  <a:gd name="T4" fmla="*/ 64 w 64"/>
                  <a:gd name="T5" fmla="*/ 0 h 87"/>
                  <a:gd name="T6" fmla="*/ 32 w 64"/>
                  <a:gd name="T7" fmla="*/ 87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7"/>
                  <a:gd name="T14" fmla="*/ 64 w 6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7">
                    <a:moveTo>
                      <a:pt x="32" y="87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32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604" name="Line 17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95" y="1621"/>
                <a:ext cx="1" cy="2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494" name="Rectangle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6" y="2855"/>
              <a:ext cx="543" cy="4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495" name="Rectangl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0" y="2986"/>
              <a:ext cx="4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Decode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496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43" y="2855"/>
              <a:ext cx="607" cy="4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497" name="Rectangle 2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55" y="2922"/>
              <a:ext cx="5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Register 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498" name="Rectangle 2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55" y="3066"/>
              <a:ext cx="59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Renaming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499" name="Group 23"/>
            <p:cNvGrpSpPr>
              <a:grpSpLocks/>
            </p:cNvGrpSpPr>
            <p:nvPr/>
          </p:nvGrpSpPr>
          <p:grpSpPr bwMode="auto">
            <a:xfrm>
              <a:off x="815" y="3050"/>
              <a:ext cx="232" cy="64"/>
              <a:chOff x="815" y="3050"/>
              <a:chExt cx="232" cy="64"/>
            </a:xfrm>
          </p:grpSpPr>
          <p:sp>
            <p:nvSpPr>
              <p:cNvPr id="20601" name="Freeform 24"/>
              <p:cNvSpPr>
                <a:spLocks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959" y="3050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602" name="Line 25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H="1">
                <a:off x="815" y="3082"/>
                <a:ext cx="20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500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93" y="1194"/>
              <a:ext cx="1175" cy="5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1" name="Line 2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948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2" name="Line 2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844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3" name="Line 2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740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4" name="Line 3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28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5" name="Line 3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524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6" name="Line 3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413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7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021" y="1294"/>
              <a:ext cx="1039" cy="3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8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029" y="1302"/>
              <a:ext cx="1079" cy="3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09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37" y="1293"/>
              <a:ext cx="82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floating point 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10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037" y="1437"/>
              <a:ext cx="100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instruction queue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11" name="Line 3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3060" y="1190"/>
              <a:ext cx="1" cy="5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12" name="Rectangle 3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993" y="2336"/>
              <a:ext cx="1175" cy="5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13" name="Line 39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48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14" name="Line 40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844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15" name="Line 41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740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16" name="Line 4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28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17" name="Line 4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524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18" name="Line 4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413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19" name="Rectangle 4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21" y="2435"/>
              <a:ext cx="1023" cy="3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20" name="Rectangle 4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37" y="2419"/>
              <a:ext cx="40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integer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21" name="Rectangle 4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037" y="2563"/>
              <a:ext cx="100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instruction queue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22" name="Line 48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3060" y="2332"/>
              <a:ext cx="1" cy="5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23" name="Line 49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1646" y="3098"/>
              <a:ext cx="1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24" name="Line 50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790" y="1485"/>
              <a:ext cx="1" cy="16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grpSp>
          <p:nvGrpSpPr>
            <p:cNvPr id="20525" name="Group 51"/>
            <p:cNvGrpSpPr>
              <a:grpSpLocks/>
            </p:cNvGrpSpPr>
            <p:nvPr/>
          </p:nvGrpSpPr>
          <p:grpSpPr bwMode="auto">
            <a:xfrm>
              <a:off x="1790" y="1453"/>
              <a:ext cx="207" cy="64"/>
              <a:chOff x="1790" y="1453"/>
              <a:chExt cx="207" cy="64"/>
            </a:xfrm>
          </p:grpSpPr>
          <p:sp>
            <p:nvSpPr>
              <p:cNvPr id="20599" name="Freeform 52"/>
              <p:cNvSpPr>
                <a:spLocks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909" y="1453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600" name="Line 5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flipH="1">
                <a:off x="1790" y="1485"/>
                <a:ext cx="18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grpSp>
          <p:nvGrpSpPr>
            <p:cNvPr id="20526" name="Group 54"/>
            <p:cNvGrpSpPr>
              <a:grpSpLocks/>
            </p:cNvGrpSpPr>
            <p:nvPr/>
          </p:nvGrpSpPr>
          <p:grpSpPr bwMode="auto">
            <a:xfrm>
              <a:off x="1790" y="2579"/>
              <a:ext cx="207" cy="64"/>
              <a:chOff x="1790" y="2579"/>
              <a:chExt cx="207" cy="64"/>
            </a:xfrm>
          </p:grpSpPr>
          <p:sp>
            <p:nvSpPr>
              <p:cNvPr id="20597" name="Freeform 55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909" y="2579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98" name="Line 56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flipH="1">
                <a:off x="1790" y="2611"/>
                <a:ext cx="18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527" name="Rectangle 5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71" y="1210"/>
              <a:ext cx="320" cy="4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28" name="Rectangle 5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31" y="1266"/>
              <a:ext cx="320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29" name="Rectangle 5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91" y="1322"/>
              <a:ext cx="320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30" name="Rectangle 6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" y="1325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fp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31" name="Rectangle 6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" y="1469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units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32" name="Rectangle 6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5" y="2407"/>
              <a:ext cx="320" cy="4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33" name="Rectangle 6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367" y="2455"/>
              <a:ext cx="328" cy="4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34" name="Rectangle 6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387" y="2475"/>
              <a:ext cx="1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int.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35" name="Rectangle 6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87" y="2619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units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536" name="Group 66"/>
            <p:cNvGrpSpPr>
              <a:grpSpLocks/>
            </p:cNvGrpSpPr>
            <p:nvPr/>
          </p:nvGrpSpPr>
          <p:grpSpPr bwMode="auto">
            <a:xfrm>
              <a:off x="3164" y="2587"/>
              <a:ext cx="207" cy="64"/>
              <a:chOff x="3164" y="2587"/>
              <a:chExt cx="207" cy="64"/>
            </a:xfrm>
          </p:grpSpPr>
          <p:sp>
            <p:nvSpPr>
              <p:cNvPr id="20595" name="Freeform 67"/>
              <p:cNvSpPr>
                <a:spLocks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283" y="2587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96" name="Line 68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 flipH="1">
                <a:off x="3164" y="2619"/>
                <a:ext cx="18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537" name="Line 69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3220" y="2627"/>
              <a:ext cx="1" cy="5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grpSp>
          <p:nvGrpSpPr>
            <p:cNvPr id="20538" name="Group 70"/>
            <p:cNvGrpSpPr>
              <a:grpSpLocks/>
            </p:cNvGrpSpPr>
            <p:nvPr/>
          </p:nvGrpSpPr>
          <p:grpSpPr bwMode="auto">
            <a:xfrm>
              <a:off x="3164" y="1421"/>
              <a:ext cx="231" cy="64"/>
              <a:chOff x="3164" y="1421"/>
              <a:chExt cx="231" cy="64"/>
            </a:xfrm>
          </p:grpSpPr>
          <p:sp>
            <p:nvSpPr>
              <p:cNvPr id="20593" name="Freeform 71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3307" y="1421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94" name="Line 72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flipH="1">
                <a:off x="3164" y="1453"/>
                <a:ext cx="20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539" name="Rectangle 7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44" y="1042"/>
              <a:ext cx="535" cy="5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grpSp>
          <p:nvGrpSpPr>
            <p:cNvPr id="20540" name="Group 74"/>
            <p:cNvGrpSpPr>
              <a:grpSpLocks/>
            </p:cNvGrpSpPr>
            <p:nvPr/>
          </p:nvGrpSpPr>
          <p:grpSpPr bwMode="auto">
            <a:xfrm>
              <a:off x="783" y="1469"/>
              <a:ext cx="280" cy="64"/>
              <a:chOff x="783" y="1469"/>
              <a:chExt cx="280" cy="64"/>
            </a:xfrm>
          </p:grpSpPr>
          <p:sp>
            <p:nvSpPr>
              <p:cNvPr id="20591" name="Freeform 75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783" y="1469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8 w 88"/>
                  <a:gd name="T3" fmla="*/ 0 h 64"/>
                  <a:gd name="T4" fmla="*/ 88 w 88"/>
                  <a:gd name="T5" fmla="*/ 64 h 64"/>
                  <a:gd name="T6" fmla="*/ 0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0" y="32"/>
                    </a:moveTo>
                    <a:lnTo>
                      <a:pt x="88" y="0"/>
                    </a:lnTo>
                    <a:lnTo>
                      <a:pt x="88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92" name="Line 76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H="1">
                <a:off x="799" y="1501"/>
                <a:ext cx="26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541" name="Rectangle 7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067" y="1346"/>
              <a:ext cx="327" cy="30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42" name="Rectangle 7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142" y="1413"/>
              <a:ext cx="1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PC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3" name="Rectangle 79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4" y="1174"/>
              <a:ext cx="3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Fetch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4" name="Rectangle 80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4" y="1317"/>
              <a:ext cx="2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Unit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5" name="Line 8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3220" y="3130"/>
              <a:ext cx="177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grpSp>
          <p:nvGrpSpPr>
            <p:cNvPr id="20546" name="Group 82"/>
            <p:cNvGrpSpPr>
              <a:grpSpLocks/>
            </p:cNvGrpSpPr>
            <p:nvPr/>
          </p:nvGrpSpPr>
          <p:grpSpPr bwMode="auto">
            <a:xfrm>
              <a:off x="4845" y="2272"/>
              <a:ext cx="448" cy="575"/>
              <a:chOff x="4845" y="2272"/>
              <a:chExt cx="448" cy="575"/>
            </a:xfrm>
          </p:grpSpPr>
          <p:sp>
            <p:nvSpPr>
              <p:cNvPr id="20587" name="Rectangle 83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973" y="2272"/>
                <a:ext cx="320" cy="4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88" name="Rectangle 84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925" y="2328"/>
                <a:ext cx="328" cy="4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89" name="Rectangle 85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885" y="2376"/>
                <a:ext cx="320" cy="4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90" name="Rectangle 8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845" y="2431"/>
                <a:ext cx="320" cy="41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547" name="Rectangle 8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241" y="2707"/>
              <a:ext cx="3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int/ld-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8" name="Rectangle 8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5241" y="2850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store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49" name="Rectangle 8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5241" y="2994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units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50" name="Rectangle 9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701" y="994"/>
              <a:ext cx="799" cy="92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51" name="Rectangle 9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929" y="1254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Data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52" name="Rectangle 9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929" y="1397"/>
              <a:ext cx="3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Cache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553" name="Group 93"/>
            <p:cNvGrpSpPr>
              <a:grpSpLocks/>
            </p:cNvGrpSpPr>
            <p:nvPr/>
          </p:nvGrpSpPr>
          <p:grpSpPr bwMode="auto">
            <a:xfrm>
              <a:off x="5057" y="1916"/>
              <a:ext cx="64" cy="360"/>
              <a:chOff x="5057" y="1916"/>
              <a:chExt cx="64" cy="360"/>
            </a:xfrm>
          </p:grpSpPr>
          <p:sp>
            <p:nvSpPr>
              <p:cNvPr id="20584" name="Freeform 94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5057" y="2188"/>
                <a:ext cx="64" cy="88"/>
              </a:xfrm>
              <a:custGeom>
                <a:avLst/>
                <a:gdLst>
                  <a:gd name="T0" fmla="*/ 32 w 64"/>
                  <a:gd name="T1" fmla="*/ 88 h 88"/>
                  <a:gd name="T2" fmla="*/ 0 w 64"/>
                  <a:gd name="T3" fmla="*/ 0 h 88"/>
                  <a:gd name="T4" fmla="*/ 64 w 64"/>
                  <a:gd name="T5" fmla="*/ 0 h 88"/>
                  <a:gd name="T6" fmla="*/ 32 w 6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8"/>
                  <a:gd name="T14" fmla="*/ 64 w 6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8">
                    <a:moveTo>
                      <a:pt x="32" y="88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32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85" name="Freeform 95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5057" y="1916"/>
                <a:ext cx="64" cy="88"/>
              </a:xfrm>
              <a:custGeom>
                <a:avLst/>
                <a:gdLst>
                  <a:gd name="T0" fmla="*/ 32 w 64"/>
                  <a:gd name="T1" fmla="*/ 0 h 88"/>
                  <a:gd name="T2" fmla="*/ 64 w 64"/>
                  <a:gd name="T3" fmla="*/ 88 h 88"/>
                  <a:gd name="T4" fmla="*/ 0 w 64"/>
                  <a:gd name="T5" fmla="*/ 88 h 88"/>
                  <a:gd name="T6" fmla="*/ 32 w 64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8"/>
                  <a:gd name="T14" fmla="*/ 64 w 64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8">
                    <a:moveTo>
                      <a:pt x="32" y="0"/>
                    </a:moveTo>
                    <a:lnTo>
                      <a:pt x="64" y="88"/>
                    </a:lnTo>
                    <a:lnTo>
                      <a:pt x="0" y="8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86" name="Line 96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5089" y="1932"/>
                <a:ext cx="1" cy="3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554" name="Rectangle 9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38" y="2328"/>
              <a:ext cx="440" cy="54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55" name="Rectangle 9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58" y="2419"/>
              <a:ext cx="40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integer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56" name="Rectangle 9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58" y="2563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reg’s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57" name="Rectangle 10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966" y="1186"/>
              <a:ext cx="440" cy="5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58" name="Rectangle 10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994" y="1278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fp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59" name="Rectangle 10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94" y="1421"/>
              <a:ext cx="2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reg’s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560" name="Group 103"/>
            <p:cNvGrpSpPr>
              <a:grpSpLocks/>
            </p:cNvGrpSpPr>
            <p:nvPr/>
          </p:nvGrpSpPr>
          <p:grpSpPr bwMode="auto">
            <a:xfrm>
              <a:off x="4961" y="2843"/>
              <a:ext cx="64" cy="271"/>
              <a:chOff x="4961" y="2843"/>
              <a:chExt cx="64" cy="271"/>
            </a:xfrm>
          </p:grpSpPr>
          <p:sp>
            <p:nvSpPr>
              <p:cNvPr id="20582" name="Freeform 104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4961" y="2843"/>
                <a:ext cx="64" cy="87"/>
              </a:xfrm>
              <a:custGeom>
                <a:avLst/>
                <a:gdLst>
                  <a:gd name="T0" fmla="*/ 32 w 64"/>
                  <a:gd name="T1" fmla="*/ 0 h 87"/>
                  <a:gd name="T2" fmla="*/ 64 w 64"/>
                  <a:gd name="T3" fmla="*/ 87 h 87"/>
                  <a:gd name="T4" fmla="*/ 0 w 64"/>
                  <a:gd name="T5" fmla="*/ 87 h 87"/>
                  <a:gd name="T6" fmla="*/ 32 w 64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87"/>
                  <a:gd name="T14" fmla="*/ 64 w 64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87">
                    <a:moveTo>
                      <a:pt x="32" y="0"/>
                    </a:moveTo>
                    <a:lnTo>
                      <a:pt x="64" y="87"/>
                    </a:lnTo>
                    <a:lnTo>
                      <a:pt x="0" y="8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83" name="Line 105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4993" y="2859"/>
                <a:ext cx="1" cy="2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grpSp>
          <p:nvGrpSpPr>
            <p:cNvPr id="20561" name="Group 106"/>
            <p:cNvGrpSpPr>
              <a:grpSpLocks/>
            </p:cNvGrpSpPr>
            <p:nvPr/>
          </p:nvGrpSpPr>
          <p:grpSpPr bwMode="auto">
            <a:xfrm>
              <a:off x="3747" y="1406"/>
              <a:ext cx="223" cy="63"/>
              <a:chOff x="3747" y="1406"/>
              <a:chExt cx="223" cy="63"/>
            </a:xfrm>
          </p:grpSpPr>
          <p:sp>
            <p:nvSpPr>
              <p:cNvPr id="20579" name="Freeform 107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747" y="1406"/>
                <a:ext cx="88" cy="63"/>
              </a:xfrm>
              <a:custGeom>
                <a:avLst/>
                <a:gdLst>
                  <a:gd name="T0" fmla="*/ 0 w 88"/>
                  <a:gd name="T1" fmla="*/ 31 h 63"/>
                  <a:gd name="T2" fmla="*/ 88 w 88"/>
                  <a:gd name="T3" fmla="*/ 0 h 63"/>
                  <a:gd name="T4" fmla="*/ 88 w 88"/>
                  <a:gd name="T5" fmla="*/ 63 h 63"/>
                  <a:gd name="T6" fmla="*/ 0 w 88"/>
                  <a:gd name="T7" fmla="*/ 31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3"/>
                  <a:gd name="T14" fmla="*/ 88 w 88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3">
                    <a:moveTo>
                      <a:pt x="0" y="31"/>
                    </a:moveTo>
                    <a:lnTo>
                      <a:pt x="88" y="0"/>
                    </a:lnTo>
                    <a:lnTo>
                      <a:pt x="88" y="6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80" name="Freeform 108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83" y="1406"/>
                <a:ext cx="87" cy="63"/>
              </a:xfrm>
              <a:custGeom>
                <a:avLst/>
                <a:gdLst>
                  <a:gd name="T0" fmla="*/ 87 w 87"/>
                  <a:gd name="T1" fmla="*/ 31 h 63"/>
                  <a:gd name="T2" fmla="*/ 0 w 87"/>
                  <a:gd name="T3" fmla="*/ 63 h 63"/>
                  <a:gd name="T4" fmla="*/ 0 w 87"/>
                  <a:gd name="T5" fmla="*/ 0 h 63"/>
                  <a:gd name="T6" fmla="*/ 87 w 87"/>
                  <a:gd name="T7" fmla="*/ 31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63"/>
                  <a:gd name="T14" fmla="*/ 87 w 87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63">
                    <a:moveTo>
                      <a:pt x="87" y="31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8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81" name="Line 109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flipH="1">
                <a:off x="3763" y="1437"/>
                <a:ext cx="18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grpSp>
          <p:nvGrpSpPr>
            <p:cNvPr id="20562" name="Group 110"/>
            <p:cNvGrpSpPr>
              <a:grpSpLocks/>
            </p:cNvGrpSpPr>
            <p:nvPr/>
          </p:nvGrpSpPr>
          <p:grpSpPr bwMode="auto">
            <a:xfrm>
              <a:off x="3731" y="2571"/>
              <a:ext cx="311" cy="64"/>
              <a:chOff x="3731" y="2571"/>
              <a:chExt cx="311" cy="64"/>
            </a:xfrm>
          </p:grpSpPr>
          <p:sp>
            <p:nvSpPr>
              <p:cNvPr id="20576" name="Freeform 111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3731" y="2571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8 w 88"/>
                  <a:gd name="T3" fmla="*/ 0 h 64"/>
                  <a:gd name="T4" fmla="*/ 88 w 88"/>
                  <a:gd name="T5" fmla="*/ 64 h 64"/>
                  <a:gd name="T6" fmla="*/ 0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0" y="32"/>
                    </a:moveTo>
                    <a:lnTo>
                      <a:pt x="88" y="0"/>
                    </a:lnTo>
                    <a:lnTo>
                      <a:pt x="88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77" name="Freeform 112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3954" y="2571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0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78" name="Line 113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3747" y="2603"/>
                <a:ext cx="27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grpSp>
          <p:nvGrpSpPr>
            <p:cNvPr id="20563" name="Group 114"/>
            <p:cNvGrpSpPr>
              <a:grpSpLocks/>
            </p:cNvGrpSpPr>
            <p:nvPr/>
          </p:nvGrpSpPr>
          <p:grpSpPr bwMode="auto">
            <a:xfrm>
              <a:off x="4474" y="2571"/>
              <a:ext cx="375" cy="80"/>
              <a:chOff x="4474" y="2571"/>
              <a:chExt cx="375" cy="80"/>
            </a:xfrm>
          </p:grpSpPr>
          <p:sp>
            <p:nvSpPr>
              <p:cNvPr id="20573" name="Freeform 115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74" y="2587"/>
                <a:ext cx="88" cy="64"/>
              </a:xfrm>
              <a:custGeom>
                <a:avLst/>
                <a:gdLst>
                  <a:gd name="T0" fmla="*/ 0 w 88"/>
                  <a:gd name="T1" fmla="*/ 32 h 64"/>
                  <a:gd name="T2" fmla="*/ 80 w 88"/>
                  <a:gd name="T3" fmla="*/ 0 h 64"/>
                  <a:gd name="T4" fmla="*/ 88 w 88"/>
                  <a:gd name="T5" fmla="*/ 64 h 64"/>
                  <a:gd name="T6" fmla="*/ 0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0" y="32"/>
                    </a:moveTo>
                    <a:lnTo>
                      <a:pt x="80" y="0"/>
                    </a:lnTo>
                    <a:lnTo>
                      <a:pt x="88" y="6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74" name="Freeform 116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761" y="2571"/>
                <a:ext cx="88" cy="64"/>
              </a:xfrm>
              <a:custGeom>
                <a:avLst/>
                <a:gdLst>
                  <a:gd name="T0" fmla="*/ 88 w 88"/>
                  <a:gd name="T1" fmla="*/ 32 h 64"/>
                  <a:gd name="T2" fmla="*/ 8 w 88"/>
                  <a:gd name="T3" fmla="*/ 64 h 64"/>
                  <a:gd name="T4" fmla="*/ 0 w 88"/>
                  <a:gd name="T5" fmla="*/ 0 h 64"/>
                  <a:gd name="T6" fmla="*/ 88 w 88"/>
                  <a:gd name="T7" fmla="*/ 3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8"/>
                  <a:gd name="T13" fmla="*/ 0 h 64"/>
                  <a:gd name="T14" fmla="*/ 88 w 88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8" h="64">
                    <a:moveTo>
                      <a:pt x="88" y="32"/>
                    </a:moveTo>
                    <a:lnTo>
                      <a:pt x="8" y="64"/>
                    </a:lnTo>
                    <a:lnTo>
                      <a:pt x="0" y="0"/>
                    </a:lnTo>
                    <a:lnTo>
                      <a:pt x="8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20575" name="Line 11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flipH="1">
                <a:off x="4482" y="2603"/>
                <a:ext cx="35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  <p:sp>
          <p:nvSpPr>
            <p:cNvPr id="20564" name="Rectangle 118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04" y="3457"/>
              <a:ext cx="123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•  Fetch up to 8 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65" name="Rectangle 119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04" y="3649"/>
              <a:ext cx="16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instructions per cycle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66" name="Rectangle 120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587" y="3457"/>
              <a:ext cx="14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•  Issue 3 floating 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67" name="Rectangle 121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587" y="3649"/>
              <a:ext cx="122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point, 6 integer 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68" name="Rectangle 12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587" y="3840"/>
              <a:ext cx="16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instructions per cycle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69" name="Rectangle 123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941" y="3457"/>
              <a:ext cx="12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•  Out-of-order, 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70" name="Rectangle 124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941" y="3649"/>
              <a:ext cx="9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speculative 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71" name="Rectangle 125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941" y="3840"/>
              <a:ext cx="7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" pitchFamily="18" charset="0"/>
                  <a:cs typeface="Arial" charset="0"/>
                </a:rPr>
                <a:t>execution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572" name="Rectangle 126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72" y="911"/>
              <a:ext cx="5576" cy="316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9118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362200" y="228600"/>
            <a:ext cx="7696200" cy="4572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en-US" dirty="0"/>
              <a:t>An SMT Architecture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 typeface="Times New Roman" pitchFamily="18" charset="0"/>
              <a:buNone/>
            </a:pPr>
            <a:endParaRPr lang="en-US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31950" y="1452564"/>
            <a:ext cx="2878138" cy="5018087"/>
          </a:xfrm>
          <a:prstGeom prst="rect">
            <a:avLst/>
          </a:prstGeom>
          <a:solidFill>
            <a:srgbClr val="008800"/>
          </a:solidFill>
          <a:ln w="12700">
            <a:solidFill>
              <a:srgbClr val="0088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4000" y="1465264"/>
            <a:ext cx="3879850" cy="5018087"/>
          </a:xfrm>
          <a:prstGeom prst="rect">
            <a:avLst/>
          </a:prstGeom>
          <a:solidFill>
            <a:srgbClr val="FF6666"/>
          </a:solidFill>
          <a:ln w="12700">
            <a:solidFill>
              <a:srgbClr val="FF666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71989" y="1439864"/>
            <a:ext cx="2219325" cy="5030787"/>
          </a:xfrm>
          <a:prstGeom prst="rect">
            <a:avLst/>
          </a:prstGeom>
          <a:solidFill>
            <a:srgbClr val="0099FF"/>
          </a:soli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7551" y="3035301"/>
            <a:ext cx="2155825" cy="8493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47913" y="3194050"/>
            <a:ext cx="161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Instruction Cache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1513" name="Group 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220913" y="3878263"/>
            <a:ext cx="101600" cy="660400"/>
            <a:chOff x="439" y="2443"/>
            <a:chExt cx="64" cy="416"/>
          </a:xfrm>
        </p:grpSpPr>
        <p:sp>
          <p:nvSpPr>
            <p:cNvPr id="21635" name="Freeform 10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439" y="2771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36" name="Line 11"/>
            <p:cNvSpPr>
              <a:spLocks noChangeShapeType="1"/>
            </p:cNvSpPr>
            <p:nvPr>
              <p:custDataLst>
                <p:tags r:id="rId131"/>
              </p:custDataLst>
            </p:nvPr>
          </p:nvSpPr>
          <p:spPr bwMode="auto">
            <a:xfrm>
              <a:off x="471" y="2443"/>
              <a:ext cx="1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14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20913" y="4056063"/>
            <a:ext cx="1143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15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941764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8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1516" name="Group 14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259013" y="2573338"/>
            <a:ext cx="101600" cy="468312"/>
            <a:chOff x="463" y="1621"/>
            <a:chExt cx="64" cy="295"/>
          </a:xfrm>
        </p:grpSpPr>
        <p:sp>
          <p:nvSpPr>
            <p:cNvPr id="21633" name="Freeform 15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463" y="1829"/>
              <a:ext cx="64" cy="87"/>
            </a:xfrm>
            <a:custGeom>
              <a:avLst/>
              <a:gdLst>
                <a:gd name="T0" fmla="*/ 32 w 64"/>
                <a:gd name="T1" fmla="*/ 87 h 87"/>
                <a:gd name="T2" fmla="*/ 0 w 64"/>
                <a:gd name="T3" fmla="*/ 0 h 87"/>
                <a:gd name="T4" fmla="*/ 64 w 64"/>
                <a:gd name="T5" fmla="*/ 0 h 87"/>
                <a:gd name="T6" fmla="*/ 32 w 64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7"/>
                <a:gd name="T14" fmla="*/ 64 w 64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7">
                  <a:moveTo>
                    <a:pt x="32" y="87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34" name="Line 16"/>
            <p:cNvSpPr>
              <a:spLocks noChangeShapeType="1"/>
            </p:cNvSpPr>
            <p:nvPr>
              <p:custDataLst>
                <p:tags r:id="rId129"/>
              </p:custDataLst>
            </p:nvPr>
          </p:nvSpPr>
          <p:spPr bwMode="auto">
            <a:xfrm>
              <a:off x="495" y="1621"/>
              <a:ext cx="1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17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62151" y="4532313"/>
            <a:ext cx="862013" cy="7604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1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32000" y="4740275"/>
            <a:ext cx="698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Decode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79763" y="4532313"/>
            <a:ext cx="963612" cy="7604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98813" y="4638675"/>
            <a:ext cx="819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Register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21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98813" y="48672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Renaming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1522" name="Group 2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2817813" y="4841875"/>
            <a:ext cx="368300" cy="101600"/>
            <a:chOff x="815" y="3050"/>
            <a:chExt cx="232" cy="64"/>
          </a:xfrm>
        </p:grpSpPr>
        <p:sp>
          <p:nvSpPr>
            <p:cNvPr id="21631" name="Freeform 2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959" y="3050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32" name="Line 24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H="1">
              <a:off x="815" y="3082"/>
              <a:ext cx="2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23" name="Rectangle 2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87888" y="1895476"/>
            <a:ext cx="1865312" cy="8493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24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203950" y="1889126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25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038850" y="1889126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26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873750" y="1889126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27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695950" y="1889126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28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530850" y="1889126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29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354639" y="1889126"/>
            <a:ext cx="1587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30" name="Rectangle 3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32338" y="2054226"/>
            <a:ext cx="1649412" cy="557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31" name="Rectangle 3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45038" y="2066926"/>
            <a:ext cx="1712912" cy="493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32" name="Rectangle 3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57738" y="2052639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floating point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33" name="Rectangle 3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757738" y="2281239"/>
            <a:ext cx="158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instruction queue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34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381750" y="1889126"/>
            <a:ext cx="1588" cy="849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35" name="Rectangle 37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87888" y="3708401"/>
            <a:ext cx="1865312" cy="862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36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203950" y="3702051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37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038850" y="3702051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38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873750" y="3702051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39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695950" y="3702051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40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530850" y="3702051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41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354639" y="3702051"/>
            <a:ext cx="1587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4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732338" y="3865563"/>
            <a:ext cx="1624012" cy="55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4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57738" y="3840164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integer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4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757738" y="4068764"/>
            <a:ext cx="1581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instruction queue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4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381750" y="3702051"/>
            <a:ext cx="1588" cy="862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46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4137025" y="4918075"/>
            <a:ext cx="2159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47" name="Line 49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4365625" y="2357439"/>
            <a:ext cx="1588" cy="256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21548" name="Group 50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4365626" y="2306638"/>
            <a:ext cx="328613" cy="101600"/>
            <a:chOff x="1790" y="1453"/>
            <a:chExt cx="207" cy="64"/>
          </a:xfrm>
        </p:grpSpPr>
        <p:sp>
          <p:nvSpPr>
            <p:cNvPr id="21629" name="Freeform 51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1909" y="1453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30" name="Line 52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>
              <a:off x="1790" y="1485"/>
              <a:ext cx="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21549" name="Group 53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4365626" y="4094163"/>
            <a:ext cx="328613" cy="101600"/>
            <a:chOff x="1790" y="2579"/>
            <a:chExt cx="207" cy="64"/>
          </a:xfrm>
        </p:grpSpPr>
        <p:sp>
          <p:nvSpPr>
            <p:cNvPr id="21627" name="Freeform 54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1909" y="2579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28" name="Line 5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1790" y="2611"/>
              <a:ext cx="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50" name="Rectangle 5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034213" y="1920876"/>
            <a:ext cx="508000" cy="6715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51" name="Rectangle 5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970713" y="2009776"/>
            <a:ext cx="508000" cy="658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52" name="Rectangle 5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907213" y="2098676"/>
            <a:ext cx="508000" cy="658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53" name="Rectangle 5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951663" y="2103439"/>
            <a:ext cx="19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fp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54" name="Rectangle 6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951663" y="2332039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units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55" name="Rectangle 6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945313" y="3821113"/>
            <a:ext cx="508000" cy="66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56" name="Rectangle 6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869113" y="3897313"/>
            <a:ext cx="520700" cy="673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57" name="Rectangle 6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900863" y="3929064"/>
            <a:ext cx="298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int.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58" name="Rectangle 6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900863" y="4157664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units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1559" name="Group 65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6546851" y="4106863"/>
            <a:ext cx="328613" cy="101600"/>
            <a:chOff x="3164" y="2587"/>
            <a:chExt cx="207" cy="64"/>
          </a:xfrm>
        </p:grpSpPr>
        <p:sp>
          <p:nvSpPr>
            <p:cNvPr id="21625" name="Freeform 66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283" y="2587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26" name="Line 6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3164" y="2619"/>
              <a:ext cx="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60" name="Line 68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635750" y="4170363"/>
            <a:ext cx="1588" cy="798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21561" name="Group 69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6546851" y="2255838"/>
            <a:ext cx="366713" cy="101600"/>
            <a:chOff x="3164" y="1421"/>
            <a:chExt cx="231" cy="64"/>
          </a:xfrm>
        </p:grpSpPr>
        <p:sp>
          <p:nvSpPr>
            <p:cNvPr id="21623" name="Freeform 70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307" y="1421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24" name="Line 71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H="1">
              <a:off x="3164" y="1453"/>
              <a:ext cx="2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62" name="Rectangle 72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911351" y="1654176"/>
            <a:ext cx="849313" cy="9128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21563" name="Group 73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2767013" y="2332038"/>
            <a:ext cx="444500" cy="101600"/>
            <a:chOff x="783" y="1469"/>
            <a:chExt cx="280" cy="64"/>
          </a:xfrm>
        </p:grpSpPr>
        <p:sp>
          <p:nvSpPr>
            <p:cNvPr id="21621" name="Freeform 74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83" y="1469"/>
              <a:ext cx="88" cy="64"/>
            </a:xfrm>
            <a:custGeom>
              <a:avLst/>
              <a:gdLst>
                <a:gd name="T0" fmla="*/ 0 w 88"/>
                <a:gd name="T1" fmla="*/ 32 h 64"/>
                <a:gd name="T2" fmla="*/ 88 w 88"/>
                <a:gd name="T3" fmla="*/ 0 h 64"/>
                <a:gd name="T4" fmla="*/ 88 w 88"/>
                <a:gd name="T5" fmla="*/ 64 h 64"/>
                <a:gd name="T6" fmla="*/ 0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0" y="32"/>
                  </a:moveTo>
                  <a:lnTo>
                    <a:pt x="88" y="0"/>
                  </a:lnTo>
                  <a:lnTo>
                    <a:pt x="88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22" name="Line 75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H="1">
              <a:off x="799" y="1501"/>
              <a:ext cx="2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64" name="Rectangle 76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070100" y="1863725"/>
            <a:ext cx="50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Fetch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65" name="Rectangle 77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070100" y="2090739"/>
            <a:ext cx="40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Unit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66" name="Line 78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635750" y="4968875"/>
            <a:ext cx="28146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grpSp>
        <p:nvGrpSpPr>
          <p:cNvPr id="21567" name="Group 79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9215438" y="3606801"/>
            <a:ext cx="711200" cy="912813"/>
            <a:chOff x="4845" y="2272"/>
            <a:chExt cx="448" cy="575"/>
          </a:xfrm>
        </p:grpSpPr>
        <p:sp>
          <p:nvSpPr>
            <p:cNvPr id="21617" name="Rectangle 80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973" y="2272"/>
              <a:ext cx="320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18" name="Rectangle 81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925" y="2328"/>
              <a:ext cx="328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19" name="Rectangle 82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885" y="2376"/>
              <a:ext cx="320" cy="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20" name="Rectangle 83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845" y="2431"/>
              <a:ext cx="320" cy="4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68" name="Rectangle 8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9844088" y="4297364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int/ld-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69" name="Rectangle 85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9844088" y="452437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store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70" name="Rectangle 8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9844088" y="475297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units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71" name="Rectangle 8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8986838" y="1577976"/>
            <a:ext cx="1268412" cy="1470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72" name="Rectangle 8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9348788" y="19907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Data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73" name="Rectangle 8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9348788" y="2217739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Cache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1574" name="Group 90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>
            <a:off x="9551988" y="3041650"/>
            <a:ext cx="101600" cy="571500"/>
            <a:chOff x="5057" y="1916"/>
            <a:chExt cx="64" cy="360"/>
          </a:xfrm>
        </p:grpSpPr>
        <p:sp>
          <p:nvSpPr>
            <p:cNvPr id="21614" name="Freeform 91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5057" y="2188"/>
              <a:ext cx="64" cy="88"/>
            </a:xfrm>
            <a:custGeom>
              <a:avLst/>
              <a:gdLst>
                <a:gd name="T0" fmla="*/ 32 w 64"/>
                <a:gd name="T1" fmla="*/ 88 h 88"/>
                <a:gd name="T2" fmla="*/ 0 w 64"/>
                <a:gd name="T3" fmla="*/ 0 h 88"/>
                <a:gd name="T4" fmla="*/ 64 w 64"/>
                <a:gd name="T5" fmla="*/ 0 h 88"/>
                <a:gd name="T6" fmla="*/ 32 w 64"/>
                <a:gd name="T7" fmla="*/ 88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88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32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15" name="Freeform 92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5057" y="1916"/>
              <a:ext cx="64" cy="88"/>
            </a:xfrm>
            <a:custGeom>
              <a:avLst/>
              <a:gdLst>
                <a:gd name="T0" fmla="*/ 32 w 64"/>
                <a:gd name="T1" fmla="*/ 0 h 88"/>
                <a:gd name="T2" fmla="*/ 64 w 64"/>
                <a:gd name="T3" fmla="*/ 88 h 88"/>
                <a:gd name="T4" fmla="*/ 0 w 64"/>
                <a:gd name="T5" fmla="*/ 88 h 88"/>
                <a:gd name="T6" fmla="*/ 32 w 64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8"/>
                <a:gd name="T14" fmla="*/ 64 w 64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8">
                  <a:moveTo>
                    <a:pt x="32" y="0"/>
                  </a:moveTo>
                  <a:lnTo>
                    <a:pt x="64" y="88"/>
                  </a:lnTo>
                  <a:lnTo>
                    <a:pt x="0" y="8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16" name="Line 93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5089" y="1932"/>
              <a:ext cx="1" cy="3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75" name="Rectangle 9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934325" y="3695701"/>
            <a:ext cx="698500" cy="86201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76" name="Rectangle 9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966075" y="3840164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integer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77" name="Rectangle 9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966075" y="4068764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reg’s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78" name="Rectangle 97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820025" y="1882776"/>
            <a:ext cx="698500" cy="849313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79" name="Rectangle 98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7864475" y="2028825"/>
            <a:ext cx="19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fp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80" name="Rectangle 99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7864475" y="2255839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reg’s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21581" name="Group 100"/>
          <p:cNvGrpSpPr>
            <a:grpSpLocks/>
          </p:cNvGrpSpPr>
          <p:nvPr>
            <p:custDataLst>
              <p:tags r:id="rId76"/>
            </p:custDataLst>
          </p:nvPr>
        </p:nvGrpSpPr>
        <p:grpSpPr bwMode="auto">
          <a:xfrm>
            <a:off x="9399588" y="4513263"/>
            <a:ext cx="101600" cy="430212"/>
            <a:chOff x="4961" y="2843"/>
            <a:chExt cx="64" cy="271"/>
          </a:xfrm>
        </p:grpSpPr>
        <p:sp>
          <p:nvSpPr>
            <p:cNvPr id="21612" name="Freeform 101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4961" y="2843"/>
              <a:ext cx="64" cy="87"/>
            </a:xfrm>
            <a:custGeom>
              <a:avLst/>
              <a:gdLst>
                <a:gd name="T0" fmla="*/ 32 w 64"/>
                <a:gd name="T1" fmla="*/ 0 h 87"/>
                <a:gd name="T2" fmla="*/ 64 w 64"/>
                <a:gd name="T3" fmla="*/ 87 h 87"/>
                <a:gd name="T4" fmla="*/ 0 w 64"/>
                <a:gd name="T5" fmla="*/ 87 h 87"/>
                <a:gd name="T6" fmla="*/ 32 w 64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7"/>
                <a:gd name="T14" fmla="*/ 64 w 64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7">
                  <a:moveTo>
                    <a:pt x="32" y="0"/>
                  </a:moveTo>
                  <a:lnTo>
                    <a:pt x="64" y="87"/>
                  </a:lnTo>
                  <a:lnTo>
                    <a:pt x="0" y="8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13" name="Line 10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993" y="2859"/>
              <a:ext cx="1" cy="2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21582" name="Group 103"/>
          <p:cNvGrpSpPr>
            <a:grpSpLocks/>
          </p:cNvGrpSpPr>
          <p:nvPr>
            <p:custDataLst>
              <p:tags r:id="rId77"/>
            </p:custDataLst>
          </p:nvPr>
        </p:nvGrpSpPr>
        <p:grpSpPr bwMode="auto">
          <a:xfrm>
            <a:off x="7472363" y="2232026"/>
            <a:ext cx="354012" cy="100013"/>
            <a:chOff x="3747" y="1406"/>
            <a:chExt cx="223" cy="63"/>
          </a:xfrm>
        </p:grpSpPr>
        <p:sp>
          <p:nvSpPr>
            <p:cNvPr id="21609" name="Freeform 104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747" y="1406"/>
              <a:ext cx="88" cy="63"/>
            </a:xfrm>
            <a:custGeom>
              <a:avLst/>
              <a:gdLst>
                <a:gd name="T0" fmla="*/ 0 w 88"/>
                <a:gd name="T1" fmla="*/ 31 h 63"/>
                <a:gd name="T2" fmla="*/ 88 w 88"/>
                <a:gd name="T3" fmla="*/ 0 h 63"/>
                <a:gd name="T4" fmla="*/ 88 w 88"/>
                <a:gd name="T5" fmla="*/ 63 h 63"/>
                <a:gd name="T6" fmla="*/ 0 w 88"/>
                <a:gd name="T7" fmla="*/ 31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3"/>
                <a:gd name="T14" fmla="*/ 88 w 88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3">
                  <a:moveTo>
                    <a:pt x="0" y="31"/>
                  </a:moveTo>
                  <a:lnTo>
                    <a:pt x="88" y="0"/>
                  </a:lnTo>
                  <a:lnTo>
                    <a:pt x="88" y="6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10" name="Freeform 105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883" y="1406"/>
              <a:ext cx="87" cy="63"/>
            </a:xfrm>
            <a:custGeom>
              <a:avLst/>
              <a:gdLst>
                <a:gd name="T0" fmla="*/ 87 w 87"/>
                <a:gd name="T1" fmla="*/ 31 h 63"/>
                <a:gd name="T2" fmla="*/ 0 w 87"/>
                <a:gd name="T3" fmla="*/ 63 h 63"/>
                <a:gd name="T4" fmla="*/ 0 w 87"/>
                <a:gd name="T5" fmla="*/ 0 h 63"/>
                <a:gd name="T6" fmla="*/ 87 w 87"/>
                <a:gd name="T7" fmla="*/ 31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3"/>
                <a:gd name="T14" fmla="*/ 87 w 87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3">
                  <a:moveTo>
                    <a:pt x="87" y="31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87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11" name="Line 106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3763" y="1437"/>
              <a:ext cx="18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21583" name="Group 107"/>
          <p:cNvGrpSpPr>
            <a:grpSpLocks/>
          </p:cNvGrpSpPr>
          <p:nvPr>
            <p:custDataLst>
              <p:tags r:id="rId78"/>
            </p:custDataLst>
          </p:nvPr>
        </p:nvGrpSpPr>
        <p:grpSpPr bwMode="auto">
          <a:xfrm>
            <a:off x="7446963" y="4081463"/>
            <a:ext cx="493712" cy="101600"/>
            <a:chOff x="3731" y="2571"/>
            <a:chExt cx="311" cy="64"/>
          </a:xfrm>
        </p:grpSpPr>
        <p:sp>
          <p:nvSpPr>
            <p:cNvPr id="21606" name="Freeform 108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731" y="2571"/>
              <a:ext cx="88" cy="64"/>
            </a:xfrm>
            <a:custGeom>
              <a:avLst/>
              <a:gdLst>
                <a:gd name="T0" fmla="*/ 0 w 88"/>
                <a:gd name="T1" fmla="*/ 32 h 64"/>
                <a:gd name="T2" fmla="*/ 88 w 88"/>
                <a:gd name="T3" fmla="*/ 0 h 64"/>
                <a:gd name="T4" fmla="*/ 88 w 88"/>
                <a:gd name="T5" fmla="*/ 64 h 64"/>
                <a:gd name="T6" fmla="*/ 0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0" y="32"/>
                  </a:moveTo>
                  <a:lnTo>
                    <a:pt x="88" y="0"/>
                  </a:lnTo>
                  <a:lnTo>
                    <a:pt x="88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07" name="Freeform 109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3954" y="2571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0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08" name="Line 110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 flipH="1">
              <a:off x="3747" y="2603"/>
              <a:ext cx="27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grpSp>
        <p:nvGrpSpPr>
          <p:cNvPr id="21584" name="Group 111"/>
          <p:cNvGrpSpPr>
            <a:grpSpLocks/>
          </p:cNvGrpSpPr>
          <p:nvPr>
            <p:custDataLst>
              <p:tags r:id="rId79"/>
            </p:custDataLst>
          </p:nvPr>
        </p:nvGrpSpPr>
        <p:grpSpPr bwMode="auto">
          <a:xfrm>
            <a:off x="8626476" y="4081463"/>
            <a:ext cx="595313" cy="127000"/>
            <a:chOff x="4474" y="2571"/>
            <a:chExt cx="375" cy="80"/>
          </a:xfrm>
        </p:grpSpPr>
        <p:sp>
          <p:nvSpPr>
            <p:cNvPr id="21603" name="Freeform 112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474" y="2587"/>
              <a:ext cx="88" cy="64"/>
            </a:xfrm>
            <a:custGeom>
              <a:avLst/>
              <a:gdLst>
                <a:gd name="T0" fmla="*/ 0 w 88"/>
                <a:gd name="T1" fmla="*/ 32 h 64"/>
                <a:gd name="T2" fmla="*/ 80 w 88"/>
                <a:gd name="T3" fmla="*/ 0 h 64"/>
                <a:gd name="T4" fmla="*/ 88 w 88"/>
                <a:gd name="T5" fmla="*/ 64 h 64"/>
                <a:gd name="T6" fmla="*/ 0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0" y="32"/>
                  </a:moveTo>
                  <a:lnTo>
                    <a:pt x="80" y="0"/>
                  </a:lnTo>
                  <a:lnTo>
                    <a:pt x="88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04" name="Freeform 113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761" y="2571"/>
              <a:ext cx="88" cy="64"/>
            </a:xfrm>
            <a:custGeom>
              <a:avLst/>
              <a:gdLst>
                <a:gd name="T0" fmla="*/ 88 w 88"/>
                <a:gd name="T1" fmla="*/ 32 h 64"/>
                <a:gd name="T2" fmla="*/ 8 w 88"/>
                <a:gd name="T3" fmla="*/ 64 h 64"/>
                <a:gd name="T4" fmla="*/ 0 w 88"/>
                <a:gd name="T5" fmla="*/ 0 h 64"/>
                <a:gd name="T6" fmla="*/ 88 w 88"/>
                <a:gd name="T7" fmla="*/ 3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64"/>
                <a:gd name="T14" fmla="*/ 88 w 88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64">
                  <a:moveTo>
                    <a:pt x="88" y="32"/>
                  </a:moveTo>
                  <a:lnTo>
                    <a:pt x="8" y="64"/>
                  </a:lnTo>
                  <a:lnTo>
                    <a:pt x="0" y="0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605" name="Line 114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H="1">
              <a:off x="4482" y="2603"/>
              <a:ext cx="35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Garamond" pitchFamily="18" charset="0"/>
                <a:cs typeface="Arial" charset="0"/>
              </a:endParaRPr>
            </a:p>
          </p:txBody>
        </p:sp>
      </p:grpSp>
      <p:sp>
        <p:nvSpPr>
          <p:cNvPr id="21585" name="Rectangle 115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1689100" y="5487988"/>
            <a:ext cx="19524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•  Fetch up to 8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86" name="Rectangle 11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689101" y="5792788"/>
            <a:ext cx="2628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instructions per cycle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87" name="Rectangle 11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218363" y="5487988"/>
            <a:ext cx="2234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•  Issue 3 floating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88" name="Rectangle 11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218363" y="5792788"/>
            <a:ext cx="1946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point, 6 integer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89" name="Rectangle 1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7218364" y="6096000"/>
            <a:ext cx="2628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instructions per cycle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90" name="Rectangle 120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605339" y="5487988"/>
            <a:ext cx="1975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•  Out-of-order,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91" name="Rectangle 121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605339" y="5792788"/>
            <a:ext cx="1458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speculative 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92" name="Rectangle 122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605338" y="6096000"/>
            <a:ext cx="1194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charset="0"/>
              </a:rPr>
              <a:t>execution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93" name="Rectangle 123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1638300" y="1446214"/>
            <a:ext cx="8851900" cy="50307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94" name="Rectangle 124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3733801" y="1600201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95" name="Rectangle 125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657601" y="1676401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96" name="Rectangle 126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3581401" y="1752601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97" name="Rectangle 127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3505201" y="1828801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98" name="Rectangle 128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3429001" y="1905001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599" name="Rectangle 129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3352801" y="1981201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600" name="Rectangle 130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3276601" y="2057401"/>
            <a:ext cx="519113" cy="481013"/>
          </a:xfrm>
          <a:prstGeom prst="rect">
            <a:avLst/>
          </a:prstGeom>
          <a:solidFill>
            <a:srgbClr val="FFFFFF"/>
          </a:solidFill>
          <a:ln w="28575">
            <a:solidFill>
              <a:srgbClr val="990099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601" name="Rectangle 131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3217863" y="2136776"/>
            <a:ext cx="519112" cy="4810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21602" name="Rectangle 132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3336925" y="2243139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" pitchFamily="18" charset="0"/>
                <a:cs typeface="Arial" charset="0"/>
              </a:rPr>
              <a:t>PC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643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Intel – </a:t>
            </a:r>
            <a:r>
              <a:rPr lang="en-US" dirty="0" err="1"/>
              <a:t>Hyperthreading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IBM whitepaper: 20-50% performance benefit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6B6EE-A093-4FEF-8170-8F99626F721D}" type="datetime1">
              <a:rPr lang="en-US">
                <a:solidFill>
                  <a:srgbClr val="000000"/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11/15/2022</a:t>
            </a:fld>
            <a:endParaRPr lang="en-US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6EC20-D012-429D-9293-36ECE46676D6}" type="slidenum">
              <a:rPr lang="en-US">
                <a:solidFill>
                  <a:srgbClr val="000000"/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6" name="Picture 5" descr="Screen Shot 2011-10-27 at 5.00.40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0269" y="2401579"/>
            <a:ext cx="5244445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92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SMT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AMD - “It’s all about the cores!”</a:t>
            </a:r>
          </a:p>
          <a:p>
            <a:pPr lvl="1"/>
            <a:r>
              <a:rPr lang="en-US" sz="2000" dirty="0"/>
              <a:t>“Our cores are real.” – January, 2010</a:t>
            </a:r>
          </a:p>
          <a:p>
            <a:pPr lvl="2"/>
            <a:r>
              <a:rPr lang="en-US" sz="1600" dirty="0"/>
              <a:t>“</a:t>
            </a:r>
            <a:r>
              <a:rPr lang="en-US" sz="1600" dirty="0" err="1"/>
              <a:t>Hyperthreading</a:t>
            </a:r>
            <a:r>
              <a:rPr lang="en-US" sz="1600" dirty="0"/>
              <a:t> is stupid. So is Intel.”  - paraphrase</a:t>
            </a:r>
          </a:p>
          <a:p>
            <a:pPr lvl="1"/>
            <a:r>
              <a:rPr lang="en-US" sz="2000" dirty="0"/>
              <a:t>October 12, 2011: Bulldozer: 4 “modules”, 8 threads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6B6EE-A093-4FEF-8170-8F99626F721D}" type="datetime1">
              <a:rPr lang="en-US">
                <a:solidFill>
                  <a:srgbClr val="000000"/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11/15/2022</a:t>
            </a:fld>
            <a:endParaRPr lang="en-US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6EC20-D012-429D-9293-36ECE46676D6}" type="slidenum">
              <a:rPr lang="en-US">
                <a:solidFill>
                  <a:srgbClr val="000000"/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6" name="Picture 5" descr="727px-AMD_Bulldozer_block_diagram_(8_core_CPU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537" y="2477488"/>
            <a:ext cx="5316583" cy="43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3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SMT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Processors</a:t>
            </a:r>
          </a:p>
          <a:p>
            <a:r>
              <a:rPr lang="en-US" dirty="0"/>
              <a:t>CMT processors (Oracle)</a:t>
            </a:r>
          </a:p>
          <a:p>
            <a:r>
              <a:rPr lang="en-US" dirty="0"/>
              <a:t>Many Intel processors,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6B6EE-A093-4FEF-8170-8F99626F721D}" type="datetime1">
              <a:rPr lang="en-US">
                <a:solidFill>
                  <a:srgbClr val="000000"/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11/15/2022</a:t>
            </a:fld>
            <a:endParaRPr lang="en-US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6EC20-D012-429D-9293-36ECE46676D6}" type="slidenum">
              <a:rPr lang="en-US">
                <a:solidFill>
                  <a:srgbClr val="000000"/>
                </a:solidFill>
                <a:latin typeface="Garamond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4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609601"/>
            <a:ext cx="8080375" cy="390525"/>
          </a:xfrm>
        </p:spPr>
        <p:txBody>
          <a:bodyPr/>
          <a:lstStyle/>
          <a:p>
            <a:r>
              <a:rPr lang="en-US" sz="2800"/>
              <a:t>Sequential Consistency [Lamport 1979]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3962400"/>
            <a:ext cx="7772400" cy="2286000"/>
          </a:xfrm>
        </p:spPr>
        <p:txBody>
          <a:bodyPr/>
          <a:lstStyle/>
          <a:p>
            <a:pPr marL="533400" indent="-533400">
              <a:lnSpc>
                <a:spcPct val="70000"/>
              </a:lnSpc>
            </a:pPr>
            <a:r>
              <a:rPr lang="en-US" sz="2000" dirty="0"/>
              <a:t>Processors treated as if they are interleaved processes on a single time-shared CPU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 dirty="0"/>
              <a:t>All references must fit into a total global order or interleaving that does not violate any CPU’s program order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 dirty="0"/>
              <a:t>Otherwise sequential consistency not maintained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 dirty="0"/>
              <a:t>Now Dekker’s algorithm will work</a:t>
            </a:r>
          </a:p>
          <a:p>
            <a:pPr marL="533400" indent="-533400">
              <a:lnSpc>
                <a:spcPct val="70000"/>
              </a:lnSpc>
            </a:pPr>
            <a:r>
              <a:rPr lang="en-US" sz="2000" dirty="0"/>
              <a:t>Appears to preclude any OOO memory references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sz="1800" dirty="0"/>
              <a:t>Hence precludes any real benefit from OOO CPUs</a:t>
            </a:r>
          </a:p>
        </p:txBody>
      </p:sp>
      <p:pic>
        <p:nvPicPr>
          <p:cNvPr id="17414" name="Picture 4" descr="she70647_0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fld id="{B7D98EED-01DC-4F7A-81CC-0C2386137B23}" type="slidenum">
              <a:rPr lang="en-US">
                <a:solidFill>
                  <a:srgbClr val="000000"/>
                </a:solidFill>
                <a:latin typeface="Arial"/>
              </a:rPr>
              <a:pPr lvl="1"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381000"/>
            <a:ext cx="8080375" cy="457200"/>
          </a:xfrm>
        </p:spPr>
        <p:txBody>
          <a:bodyPr/>
          <a:lstStyle/>
          <a:p>
            <a:r>
              <a:rPr lang="en-US" sz="2800"/>
              <a:t>Relaxed Consistency Models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25" y="1143000"/>
            <a:ext cx="7772400" cy="5181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Key insight: only synchronization references need to be ordered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Hence, relax memory for all other references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Enable high-performance OOO implementation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Require programmer to </a:t>
            </a:r>
            <a:r>
              <a:rPr lang="en-US" sz="2400" b="1" dirty="0"/>
              <a:t>label</a:t>
            </a:r>
            <a:r>
              <a:rPr lang="en-US" sz="2400" dirty="0"/>
              <a:t> synchronization references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Hardware must carefully order these labeled references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other references can be performed out of order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Labeling schemes: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Explicit synchronization ops (acquire/release)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 fence or memory barrier ops: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All preceding ops must finish before following ones begin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Often: fence ops cause pipeline drain in modern OOO machine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fld id="{B7D98EED-01DC-4F7A-81CC-0C2386137B23}" type="slidenum">
              <a:rPr lang="en-US">
                <a:solidFill>
                  <a:srgbClr val="000000"/>
                </a:solidFill>
                <a:latin typeface="Arial"/>
              </a:rPr>
              <a:pPr lvl="1"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Relaxed Consistency Models?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Original motivation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Allow in-order processors to overlap store latency with other work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“Other work” depends on loads, hence must let loads bypass stores and execute early: implement a </a:t>
            </a:r>
            <a:r>
              <a:rPr lang="en-US" altLang="ko-KR" sz="1600" i="1">
                <a:solidFill>
                  <a:srgbClr val="000000"/>
                </a:solidFill>
                <a:ea typeface="Batang" pitchFamily="18" charset="-127"/>
              </a:rPr>
              <a:t>store queue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This breaks sequential consistency assumption that all references are performed in program order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This led to definition of processor consistency, SPARC TSO, IBM/370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All of these relax read-to-write program order requirement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Subsequent developments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It would be nice to overlap latency of one store with latency of other stores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Allow stores to be performed out of order with respect to each other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This breaks SC even further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This led to definition of SPARC PSO/RMO, WO, PowerPC WC, Itanium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altLang="ko-KR" sz="1800">
                <a:solidFill>
                  <a:srgbClr val="000000"/>
                </a:solidFill>
                <a:ea typeface="Batang" pitchFamily="18" charset="-127"/>
              </a:rPr>
              <a:t>What’s the problem with relaxed consistency?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altLang="ko-KR" sz="1600">
                <a:solidFill>
                  <a:srgbClr val="000000"/>
                </a:solidFill>
                <a:ea typeface="Batang" pitchFamily="18" charset="-127"/>
              </a:rPr>
              <a:t>Shared memory programs can break if not written for specific cons. model</a:t>
            </a:r>
          </a:p>
          <a:p>
            <a:pPr>
              <a:lnSpc>
                <a:spcPct val="70000"/>
              </a:lnSpc>
            </a:pPr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fld id="{B7D98EED-01DC-4F7A-81CC-0C2386137B23}" type="slidenum">
              <a:rPr lang="en-US">
                <a:solidFill>
                  <a:srgbClr val="000000"/>
                </a:solidFill>
                <a:latin typeface="Arial"/>
              </a:rPr>
              <a:pPr lvl="1"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609600"/>
            <a:ext cx="8080375" cy="762000"/>
          </a:xfrm>
        </p:spPr>
        <p:txBody>
          <a:bodyPr/>
          <a:lstStyle/>
          <a:p>
            <a:r>
              <a:rPr lang="en-US"/>
              <a:t>Understanding Consistency Models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25" y="2895600"/>
            <a:ext cx="7772400" cy="3200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pitchFamily="18" charset="-127"/>
              </a:rPr>
              <a:t>Consistency model defines how memory references are ordered across processors/threads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rgbClr val="000000"/>
                </a:solidFill>
                <a:ea typeface="Batang" pitchFamily="18" charset="-127"/>
              </a:rPr>
              <a:t>Part of the instruction set architecture</a:t>
            </a:r>
          </a:p>
          <a:p>
            <a:pPr>
              <a:lnSpc>
                <a:spcPct val="7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pitchFamily="18" charset="-127"/>
              </a:rPr>
              <a:t>PowerPC, SPARC, IA-32, etc. each have their own consistency model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rgbClr val="000000"/>
                </a:solidFill>
                <a:ea typeface="Batang" pitchFamily="18" charset="-127"/>
              </a:rPr>
              <a:t>In some cases, more than one!</a:t>
            </a:r>
          </a:p>
          <a:p>
            <a:pPr>
              <a:lnSpc>
                <a:spcPct val="70000"/>
              </a:lnSpc>
            </a:pPr>
            <a:r>
              <a:rPr lang="en-US" altLang="ko-KR" sz="2400" dirty="0">
                <a:solidFill>
                  <a:srgbClr val="000000"/>
                </a:solidFill>
                <a:ea typeface="Batang" pitchFamily="18" charset="-127"/>
              </a:rPr>
              <a:t>The program semantics will change with consistency model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rgbClr val="000000"/>
                </a:solidFill>
                <a:ea typeface="Batang" pitchFamily="18" charset="-127"/>
              </a:rPr>
              <a:t>More relaxed consistency models enable more “correct” outcomes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solidFill>
                  <a:srgbClr val="000000"/>
                </a:solidFill>
                <a:ea typeface="Batang" pitchFamily="18" charset="-127"/>
              </a:rPr>
              <a:t>Even strict consistency models allow multiple correct outcomes	</a:t>
            </a:r>
          </a:p>
          <a:p>
            <a:pPr>
              <a:lnSpc>
                <a:spcPct val="70000"/>
              </a:lnSpc>
            </a:pPr>
            <a:endParaRPr lang="en-US" altLang="ko-KR" sz="2400" dirty="0">
              <a:solidFill>
                <a:srgbClr val="000000"/>
              </a:solidFill>
              <a:ea typeface="Batang" pitchFamily="18" charset="-127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1" y="1295400"/>
            <a:ext cx="3306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fld id="{B7D98EED-01DC-4F7A-81CC-0C2386137B23}" type="slidenum">
              <a:rPr lang="en-US">
                <a:solidFill>
                  <a:srgbClr val="000000"/>
                </a:solidFill>
                <a:latin typeface="Arial"/>
              </a:rPr>
              <a:pPr lvl="1"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Relaxed Consistency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000000"/>
                </a:solidFill>
                <a:ea typeface="Batang" pitchFamily="18" charset="-127"/>
              </a:rPr>
              <a:t>Three important concepts</a:t>
            </a:r>
          </a:p>
          <a:p>
            <a:pPr lvl="1">
              <a:spcBef>
                <a:spcPts val="1200"/>
              </a:spcBef>
            </a:pPr>
            <a:r>
              <a:rPr lang="en-US" altLang="ko-KR" b="1">
                <a:solidFill>
                  <a:srgbClr val="000000"/>
                </a:solidFill>
                <a:ea typeface="Batang" pitchFamily="18" charset="-127"/>
              </a:rPr>
              <a:t>Atomicity</a:t>
            </a:r>
            <a:endParaRPr lang="en-US" altLang="ko-KR">
              <a:solidFill>
                <a:srgbClr val="000000"/>
              </a:solidFill>
              <a:ea typeface="Batang" pitchFamily="18" charset="-127"/>
            </a:endParaRPr>
          </a:p>
          <a:p>
            <a:pPr lvl="2">
              <a:spcBef>
                <a:spcPts val="1000"/>
              </a:spcBef>
            </a:pPr>
            <a:r>
              <a:rPr lang="en-US" altLang="ko-KR">
                <a:solidFill>
                  <a:srgbClr val="000000"/>
                </a:solidFill>
                <a:ea typeface="Batang" pitchFamily="18" charset="-127"/>
              </a:rPr>
              <a:t>do writes appear at the same time to all other processors?</a:t>
            </a:r>
          </a:p>
          <a:p>
            <a:pPr lvl="1">
              <a:spcBef>
                <a:spcPts val="1200"/>
              </a:spcBef>
            </a:pPr>
            <a:r>
              <a:rPr lang="en-US" altLang="ko-KR" b="1">
                <a:solidFill>
                  <a:srgbClr val="000000"/>
                </a:solidFill>
                <a:ea typeface="Batang" pitchFamily="18" charset="-127"/>
              </a:rPr>
              <a:t>Program order</a:t>
            </a:r>
            <a:endParaRPr lang="en-US" altLang="ko-KR">
              <a:solidFill>
                <a:srgbClr val="000000"/>
              </a:solidFill>
              <a:ea typeface="Batang" pitchFamily="18" charset="-127"/>
            </a:endParaRPr>
          </a:p>
          <a:p>
            <a:pPr lvl="2">
              <a:spcBef>
                <a:spcPts val="1000"/>
              </a:spcBef>
            </a:pPr>
            <a:r>
              <a:rPr lang="en-US" altLang="ko-KR">
                <a:solidFill>
                  <a:srgbClr val="000000"/>
                </a:solidFill>
                <a:ea typeface="Batang" pitchFamily="18" charset="-127"/>
              </a:rPr>
              <a:t>do my references have to be ordered with respect to each other?</a:t>
            </a:r>
          </a:p>
          <a:p>
            <a:pPr lvl="1">
              <a:spcBef>
                <a:spcPts val="1200"/>
              </a:spcBef>
            </a:pPr>
            <a:r>
              <a:rPr lang="en-US" altLang="ko-KR" b="1">
                <a:solidFill>
                  <a:srgbClr val="000000"/>
                </a:solidFill>
                <a:ea typeface="Batang" pitchFamily="18" charset="-127"/>
              </a:rPr>
              <a:t>Visibility (causality)</a:t>
            </a:r>
            <a:endParaRPr lang="en-US" altLang="ko-KR">
              <a:solidFill>
                <a:srgbClr val="000000"/>
              </a:solidFill>
              <a:ea typeface="Batang" pitchFamily="18" charset="-127"/>
            </a:endParaRPr>
          </a:p>
          <a:p>
            <a:pPr lvl="2">
              <a:spcBef>
                <a:spcPts val="1000"/>
              </a:spcBef>
            </a:pPr>
            <a:r>
              <a:rPr lang="en-US" altLang="ko-KR">
                <a:solidFill>
                  <a:srgbClr val="000000"/>
                </a:solidFill>
                <a:ea typeface="Batang" pitchFamily="18" charset="-127"/>
              </a:rPr>
              <a:t>Does anyone care?  This is the most subtle...</a:t>
            </a:r>
          </a:p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fld id="{B7D98EED-01DC-4F7A-81CC-0C2386137B23}" type="slidenum">
              <a:rPr lang="en-US">
                <a:solidFill>
                  <a:srgbClr val="000000"/>
                </a:solidFill>
                <a:latin typeface="Arial"/>
              </a:rPr>
              <a:pPr lvl="1"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6" y="457200"/>
            <a:ext cx="8080375" cy="685800"/>
          </a:xfrm>
        </p:spPr>
        <p:txBody>
          <a:bodyPr/>
          <a:lstStyle/>
          <a:p>
            <a:r>
              <a:rPr lang="en-US"/>
              <a:t>Possible Relaxations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267200"/>
            <a:ext cx="7772400" cy="1981200"/>
          </a:xfrm>
        </p:spPr>
        <p:txBody>
          <a:bodyPr/>
          <a:lstStyle/>
          <a:p>
            <a:r>
              <a:rPr lang="en-US"/>
              <a:t>From widely cited tech report:</a:t>
            </a:r>
          </a:p>
          <a:p>
            <a:pPr lvl="1"/>
            <a:r>
              <a:rPr lang="en-US"/>
              <a:t>[Adve/Gharachorloo, “Shared Memory Consistency Models: A Tutorial”]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828800" y="1233489"/>
            <a:ext cx="8966200" cy="2949575"/>
            <a:chOff x="192" y="777"/>
            <a:chExt cx="5648" cy="1858"/>
          </a:xfrm>
        </p:grpSpPr>
        <p:sp>
          <p:nvSpPr>
            <p:cNvPr id="29703" name="Text Box 8"/>
            <p:cNvSpPr txBox="1">
              <a:spLocks noChangeArrowheads="1"/>
            </p:cNvSpPr>
            <p:nvPr/>
          </p:nvSpPr>
          <p:spPr bwMode="auto">
            <a:xfrm>
              <a:off x="192" y="1248"/>
              <a:ext cx="881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Relaxation</a:t>
              </a:r>
            </a:p>
          </p:txBody>
        </p:sp>
        <p:sp>
          <p:nvSpPr>
            <p:cNvPr id="29704" name="Text Box 9"/>
            <p:cNvSpPr txBox="1">
              <a:spLocks noChangeArrowheads="1"/>
            </p:cNvSpPr>
            <p:nvPr/>
          </p:nvSpPr>
          <p:spPr bwMode="auto">
            <a:xfrm>
              <a:off x="1863" y="777"/>
              <a:ext cx="262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Relax Write to Read program order</a:t>
              </a:r>
            </a:p>
          </p:txBody>
        </p:sp>
        <p:sp>
          <p:nvSpPr>
            <p:cNvPr id="29705" name="Text Box 10"/>
            <p:cNvSpPr txBox="1">
              <a:spLocks noChangeArrowheads="1"/>
            </p:cNvSpPr>
            <p:nvPr/>
          </p:nvSpPr>
          <p:spPr bwMode="auto">
            <a:xfrm>
              <a:off x="1871" y="1039"/>
              <a:ext cx="26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Relax Write to Write program order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873" y="1327"/>
              <a:ext cx="396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Relax Read to Read and Write to Write program order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1873" y="1951"/>
              <a:ext cx="1807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Read others’ write early</a:t>
              </a:r>
            </a:p>
          </p:txBody>
        </p:sp>
        <p:sp>
          <p:nvSpPr>
            <p:cNvPr id="29708" name="Text Box 13"/>
            <p:cNvSpPr txBox="1">
              <a:spLocks noChangeArrowheads="1"/>
            </p:cNvSpPr>
            <p:nvPr/>
          </p:nvSpPr>
          <p:spPr bwMode="auto">
            <a:xfrm>
              <a:off x="1873" y="2383"/>
              <a:ext cx="1625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Read own write early</a:t>
              </a:r>
            </a:p>
          </p:txBody>
        </p:sp>
        <p:sp>
          <p:nvSpPr>
            <p:cNvPr id="29709" name="Line 14"/>
            <p:cNvSpPr>
              <a:spLocks noChangeShapeType="1"/>
            </p:cNvSpPr>
            <p:nvPr/>
          </p:nvSpPr>
          <p:spPr bwMode="auto">
            <a:xfrm flipV="1">
              <a:off x="1057" y="1152"/>
              <a:ext cx="81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10" name="Line 15"/>
            <p:cNvSpPr>
              <a:spLocks noChangeShapeType="1"/>
            </p:cNvSpPr>
            <p:nvPr/>
          </p:nvSpPr>
          <p:spPr bwMode="auto">
            <a:xfrm>
              <a:off x="1057" y="1392"/>
              <a:ext cx="815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711" name="Line 16"/>
            <p:cNvSpPr>
              <a:spLocks noChangeShapeType="1"/>
            </p:cNvSpPr>
            <p:nvPr/>
          </p:nvSpPr>
          <p:spPr bwMode="auto">
            <a:xfrm>
              <a:off x="1057" y="1392"/>
              <a:ext cx="863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diamond" w="med" len="med"/>
              <a:tailEnd type="triangl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lvl="1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>
              <a:defRPr/>
            </a:pPr>
            <a:fld id="{B7D98EED-01DC-4F7A-81CC-0C2386137B23}" type="slidenum">
              <a:rPr lang="en-US">
                <a:solidFill>
                  <a:srgbClr val="000000"/>
                </a:solidFill>
                <a:latin typeface="Arial"/>
              </a:rPr>
              <a:pPr lvl="1"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Synchronization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4857" y="961571"/>
            <a:ext cx="7910286" cy="5370286"/>
          </a:xfrm>
        </p:spPr>
        <p:txBody>
          <a:bodyPr>
            <a:noAutofit/>
          </a:bodyPr>
          <a:lstStyle/>
          <a:p>
            <a:endParaRPr lang="en-AU" dirty="0"/>
          </a:p>
          <a:p>
            <a:r>
              <a:rPr lang="en-AU" dirty="0"/>
              <a:t>Synchronization requires hardware support </a:t>
            </a:r>
          </a:p>
          <a:p>
            <a:pPr lvl="1"/>
            <a:r>
              <a:rPr lang="en-AU" dirty="0"/>
              <a:t>Atomic read/write memory operation</a:t>
            </a:r>
          </a:p>
          <a:p>
            <a:pPr lvl="1"/>
            <a:r>
              <a:rPr lang="en-AU" dirty="0"/>
              <a:t>No other access to the location allowed between the read and write</a:t>
            </a:r>
          </a:p>
          <a:p>
            <a:pPr lvl="1"/>
            <a:r>
              <a:rPr lang="en-AU" dirty="0"/>
              <a:t>Could be a single instruction</a:t>
            </a:r>
          </a:p>
          <a:p>
            <a:pPr lvl="2"/>
            <a:r>
              <a:rPr lang="en-AU" sz="2667" dirty="0"/>
              <a:t>E.g., atomic swap of register </a:t>
            </a:r>
            <a:r>
              <a:rPr lang="en-AU" sz="2667" dirty="0">
                <a:cs typeface="Arial" charset="0"/>
              </a:rPr>
              <a:t>↔ memory (e.g. BTS; x86)</a:t>
            </a:r>
          </a:p>
          <a:p>
            <a:pPr lvl="1"/>
            <a:r>
              <a:rPr lang="en-AU" dirty="0">
                <a:cs typeface="Arial" charset="0"/>
              </a:rPr>
              <a:t>Or an atomic pair of instructions (e.g. LL and SC; MIPS)</a:t>
            </a:r>
          </a:p>
        </p:txBody>
      </p:sp>
    </p:spTree>
    <p:extLst>
      <p:ext uri="{BB962C8B-B14F-4D97-AF65-F5344CB8AC3E}">
        <p14:creationId xmlns:p14="http://schemas.microsoft.com/office/powerpoint/2010/main" val="4191850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-v">
  <a:themeElements>
    <a:clrScheme name="blue-v 1">
      <a:dk1>
        <a:srgbClr val="000000"/>
      </a:dk1>
      <a:lt1>
        <a:srgbClr val="FFFFFF"/>
      </a:lt1>
      <a:dk2>
        <a:srgbClr val="3333CC"/>
      </a:dk2>
      <a:lt2>
        <a:srgbClr val="B2B2B2"/>
      </a:lt2>
      <a:accent1>
        <a:srgbClr val="DC0A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BAAAA"/>
      </a:accent5>
      <a:accent6>
        <a:srgbClr val="007300"/>
      </a:accent6>
      <a:hlink>
        <a:srgbClr val="BF23BF"/>
      </a:hlink>
      <a:folHlink>
        <a:srgbClr val="FF9632"/>
      </a:folHlink>
    </a:clrScheme>
    <a:fontScheme name="blue-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ue-v 1">
        <a:dk1>
          <a:srgbClr val="000000"/>
        </a:dk1>
        <a:lt1>
          <a:srgbClr val="FFFFFF"/>
        </a:lt1>
        <a:dk2>
          <a:srgbClr val="3333CC"/>
        </a:dk2>
        <a:lt2>
          <a:srgbClr val="B2B2B2"/>
        </a:lt2>
        <a:accent1>
          <a:srgbClr val="DC0A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007300"/>
        </a:accent6>
        <a:hlink>
          <a:srgbClr val="BF23BF"/>
        </a:hlink>
        <a:folHlink>
          <a:srgbClr val="FF96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2341</Words>
  <Application>Microsoft Office PowerPoint</Application>
  <PresentationFormat>Widescreen</PresentationFormat>
  <Paragraphs>425</Paragraphs>
  <Slides>29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Arial</vt:lpstr>
      <vt:lpstr>Calibri</vt:lpstr>
      <vt:lpstr>Calibri Light</vt:lpstr>
      <vt:lpstr>Consolas</vt:lpstr>
      <vt:lpstr>Courier New</vt:lpstr>
      <vt:lpstr>Garamond</vt:lpstr>
      <vt:lpstr>Helvetica</vt:lpstr>
      <vt:lpstr>Lucida Console</vt:lpstr>
      <vt:lpstr>Palatino Linotype</vt:lpstr>
      <vt:lpstr>Tahoma</vt:lpstr>
      <vt:lpstr>Times</vt:lpstr>
      <vt:lpstr>Times New Roman</vt:lpstr>
      <vt:lpstr>Wingdings</vt:lpstr>
      <vt:lpstr>Office Theme</vt:lpstr>
      <vt:lpstr>Blends</vt:lpstr>
      <vt:lpstr>blue-v</vt:lpstr>
      <vt:lpstr>1_Office Theme</vt:lpstr>
      <vt:lpstr>Bitmap Image</vt:lpstr>
      <vt:lpstr>Chart</vt:lpstr>
      <vt:lpstr>lecture</vt:lpstr>
      <vt:lpstr>Basics of Memory Consistency (Ordering)</vt:lpstr>
      <vt:lpstr>Sequential Consistency [Lamport 1979]</vt:lpstr>
      <vt:lpstr>Relaxed Consistency Models</vt:lpstr>
      <vt:lpstr>Why Relaxed Consistency Models?</vt:lpstr>
      <vt:lpstr>Understanding Consistency Models</vt:lpstr>
      <vt:lpstr>Understanding Relaxed Consistency</vt:lpstr>
      <vt:lpstr>Possible Relaxations</vt:lpstr>
      <vt:lpstr>Synchronization</vt:lpstr>
      <vt:lpstr>Synchronization in MIPS </vt:lpstr>
      <vt:lpstr>Synchronization in MIPS </vt:lpstr>
      <vt:lpstr>Mutex from LL and SC</vt:lpstr>
      <vt:lpstr>Mutex from LL and SC</vt:lpstr>
      <vt:lpstr>Mutex from LL and SC</vt:lpstr>
      <vt:lpstr>Alternative Atomic Instructions</vt:lpstr>
      <vt:lpstr>Motivation for Hardware multithreading (“hyperthreading”)</vt:lpstr>
      <vt:lpstr>Hardware Multithreading</vt:lpstr>
      <vt:lpstr>Superscalar Execution</vt:lpstr>
      <vt:lpstr>Multithreading on Superscalar</vt:lpstr>
      <vt:lpstr>Superscalar Execution  with Coarse-Grained Multithreading</vt:lpstr>
      <vt:lpstr>Superscalar Execution  with Fine-Grain Multithreading</vt:lpstr>
      <vt:lpstr>Simultaneous Multithreading</vt:lpstr>
      <vt:lpstr>The Potential for SMT</vt:lpstr>
      <vt:lpstr>Goals</vt:lpstr>
      <vt:lpstr>A Conventional Superscalar Architecture</vt:lpstr>
      <vt:lpstr>An SMT Architecture</vt:lpstr>
      <vt:lpstr>Real-World SMT</vt:lpstr>
      <vt:lpstr>Real-World SMT (2)</vt:lpstr>
      <vt:lpstr>More SMT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Kumar, Rakesh</dc:creator>
  <cp:lastModifiedBy>Kumar, Rakesh</cp:lastModifiedBy>
  <cp:revision>1</cp:revision>
  <dcterms:created xsi:type="dcterms:W3CDTF">2022-11-03T17:36:30Z</dcterms:created>
  <dcterms:modified xsi:type="dcterms:W3CDTF">2022-11-15T16:18:29Z</dcterms:modified>
</cp:coreProperties>
</file>