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84" r:id="rId1"/>
    <p:sldMasterId id="2147484048" r:id="rId2"/>
    <p:sldMasterId id="2147484061" r:id="rId3"/>
    <p:sldMasterId id="2147484074" r:id="rId4"/>
    <p:sldMasterId id="2147484087" r:id="rId5"/>
    <p:sldMasterId id="2147484112" r:id="rId6"/>
    <p:sldMasterId id="2147484114" r:id="rId7"/>
  </p:sldMasterIdLst>
  <p:notesMasterIdLst>
    <p:notesMasterId r:id="rId38"/>
  </p:notesMasterIdLst>
  <p:handoutMasterIdLst>
    <p:handoutMasterId r:id="rId39"/>
  </p:handoutMasterIdLst>
  <p:sldIdLst>
    <p:sldId id="258" r:id="rId8"/>
    <p:sldId id="797" r:id="rId9"/>
    <p:sldId id="759" r:id="rId10"/>
    <p:sldId id="760" r:id="rId11"/>
    <p:sldId id="761" r:id="rId12"/>
    <p:sldId id="762" r:id="rId13"/>
    <p:sldId id="763" r:id="rId14"/>
    <p:sldId id="1285" r:id="rId15"/>
    <p:sldId id="748" r:id="rId16"/>
    <p:sldId id="802" r:id="rId17"/>
    <p:sldId id="774" r:id="rId18"/>
    <p:sldId id="772" r:id="rId19"/>
    <p:sldId id="804" r:id="rId20"/>
    <p:sldId id="1286" r:id="rId21"/>
    <p:sldId id="805" r:id="rId22"/>
    <p:sldId id="765" r:id="rId23"/>
    <p:sldId id="767" r:id="rId24"/>
    <p:sldId id="750" r:id="rId25"/>
    <p:sldId id="751" r:id="rId26"/>
    <p:sldId id="752" r:id="rId27"/>
    <p:sldId id="753" r:id="rId28"/>
    <p:sldId id="754" r:id="rId29"/>
    <p:sldId id="755" r:id="rId30"/>
    <p:sldId id="756" r:id="rId31"/>
    <p:sldId id="757" r:id="rId32"/>
    <p:sldId id="758" r:id="rId33"/>
    <p:sldId id="798" r:id="rId34"/>
    <p:sldId id="799" r:id="rId35"/>
    <p:sldId id="800" r:id="rId36"/>
    <p:sldId id="801" r:id="rId37"/>
  </p:sldIdLst>
  <p:sldSz cx="12192000" cy="6858000"/>
  <p:notesSz cx="8218488" cy="10771188"/>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CE40668B-177F-4FCE-B987-624FC238D333}">
          <p14:sldIdLst>
            <p14:sldId id="258"/>
            <p14:sldId id="797"/>
            <p14:sldId id="759"/>
            <p14:sldId id="760"/>
            <p14:sldId id="761"/>
            <p14:sldId id="762"/>
            <p14:sldId id="763"/>
            <p14:sldId id="1285"/>
            <p14:sldId id="748"/>
            <p14:sldId id="802"/>
            <p14:sldId id="774"/>
            <p14:sldId id="772"/>
            <p14:sldId id="804"/>
            <p14:sldId id="1286"/>
            <p14:sldId id="805"/>
            <p14:sldId id="765"/>
            <p14:sldId id="767"/>
            <p14:sldId id="750"/>
            <p14:sldId id="751"/>
            <p14:sldId id="752"/>
            <p14:sldId id="753"/>
            <p14:sldId id="754"/>
            <p14:sldId id="755"/>
            <p14:sldId id="756"/>
            <p14:sldId id="757"/>
            <p14:sldId id="758"/>
            <p14:sldId id="798"/>
            <p14:sldId id="799"/>
            <p14:sldId id="800"/>
            <p14:sldId id="801"/>
          </p14:sldIdLst>
        </p14:section>
        <p14:section name="Untitled Section" id="{94F86456-96CD-4A68-8AC3-0C1A77ADE486}">
          <p14:sldIdLst/>
        </p14:section>
      </p14:sectionLst>
    </p:ext>
    <p:ext uri="{EFAFB233-063F-42B5-8137-9DF3F51BA10A}">
      <p15:sldGuideLst xmlns:p15="http://schemas.microsoft.com/office/powerpoint/2012/main">
        <p15:guide id="1" orient="horz" pos="2424" userDrawn="1">
          <p15:clr>
            <a:srgbClr val="A4A3A4"/>
          </p15:clr>
        </p15:guide>
        <p15:guide id="2" pos="2144" userDrawn="1">
          <p15:clr>
            <a:srgbClr val="A4A3A4"/>
          </p15:clr>
        </p15:guide>
      </p15:sldGuideLst>
    </p:ext>
    <p:ext uri="{2D200454-40CA-4A62-9FC3-DE9A4176ACB9}">
      <p15:notesGuideLst xmlns:p15="http://schemas.microsoft.com/office/powerpoint/2012/main">
        <p15:guide id="1" orient="horz" pos="3392" userDrawn="1">
          <p15:clr>
            <a:srgbClr val="A4A3A4"/>
          </p15:clr>
        </p15:guide>
        <p15:guide id="2" pos="258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A25"/>
    <a:srgbClr val="FFCC00"/>
    <a:srgbClr val="FFCC66"/>
    <a:srgbClr val="FFCC99"/>
    <a:srgbClr val="CC0000"/>
    <a:srgbClr val="FF9900"/>
    <a:srgbClr val="008000"/>
    <a:srgbClr val="99FF33"/>
    <a:srgbClr val="FFFF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41" autoAdjust="0"/>
    <p:restoredTop sz="96799" autoAdjust="0"/>
  </p:normalViewPr>
  <p:slideViewPr>
    <p:cSldViewPr snapToGrid="0">
      <p:cViewPr varScale="1">
        <p:scale>
          <a:sx n="149" d="100"/>
          <a:sy n="149" d="100"/>
        </p:scale>
        <p:origin x="200" y="1248"/>
      </p:cViewPr>
      <p:guideLst>
        <p:guide orient="horz" pos="2424"/>
        <p:guide pos="2144"/>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55" d="100"/>
          <a:sy n="55" d="100"/>
        </p:scale>
        <p:origin x="2202" y="84"/>
      </p:cViewPr>
      <p:guideLst>
        <p:guide orient="horz" pos="3392"/>
        <p:guide pos="258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4267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096963" y="5113338"/>
            <a:ext cx="6024562" cy="4848225"/>
          </a:xfrm>
          <a:prstGeom prst="rect">
            <a:avLst/>
          </a:prstGeom>
          <a:noFill/>
          <a:ln w="9525">
            <a:noFill/>
            <a:miter lim="800000"/>
            <a:headEnd/>
            <a:tailEnd/>
          </a:ln>
          <a:effectLst/>
        </p:spPr>
        <p:txBody>
          <a:bodyPr vert="horz" wrap="square" lIns="119062" tIns="58738" rIns="119062" bIns="58738" numCol="1" anchor="t" anchorCtr="0" compatLnSpc="1">
            <a:prstTxWarp prst="textNoShape">
              <a:avLst/>
            </a:prstTxWarp>
          </a:bodyPr>
          <a:lstStyle/>
          <a:p>
            <a:pPr lvl="0"/>
            <a:r>
              <a:rPr lang="en-US" noProof="0"/>
              <a:t>Click to edit Master notes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49155" name="Rectangle 3"/>
          <p:cNvSpPr>
            <a:spLocks noGrp="1" noRot="1" noChangeAspect="1" noChangeArrowheads="1" noTextEdit="1"/>
          </p:cNvSpPr>
          <p:nvPr>
            <p:ph type="sldImg" idx="2"/>
          </p:nvPr>
        </p:nvSpPr>
        <p:spPr bwMode="auto">
          <a:xfrm>
            <a:off x="554038" y="828675"/>
            <a:ext cx="7123112" cy="400685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766819064"/>
      </p:ext>
    </p:extLst>
  </p:cSld>
  <p:clrMap bg1="lt1" tx1="dk1" bg2="lt2" tx2="dk2" accent1="accent1" accent2="accent2" accent3="accent3" accent4="accent4" accent5="accent5" accent6="accent6" hlink="hlink" folHlink="folHlink"/>
  <p:notesStyle>
    <a:lvl1pPr algn="l" defTabSz="193675" rtl="0" eaLnBrk="0" fontAlgn="base" hangingPunct="0">
      <a:lnSpc>
        <a:spcPct val="87000"/>
      </a:lnSpc>
      <a:spcBef>
        <a:spcPct val="20000"/>
      </a:spcBef>
      <a:spcAft>
        <a:spcPct val="0"/>
      </a:spcAft>
      <a:defRPr sz="1200" kern="1200">
        <a:solidFill>
          <a:schemeClr val="tx1"/>
        </a:solidFill>
        <a:latin typeface="Arial" charset="0"/>
        <a:ea typeface="+mn-ea"/>
        <a:cs typeface="+mn-cs"/>
      </a:defRPr>
    </a:lvl1pPr>
    <a:lvl2pPr marL="742950" indent="-285750" algn="l" defTabSz="193675" rtl="0" eaLnBrk="0" fontAlgn="base" hangingPunct="0">
      <a:lnSpc>
        <a:spcPct val="87000"/>
      </a:lnSpc>
      <a:spcBef>
        <a:spcPct val="20000"/>
      </a:spcBef>
      <a:spcAft>
        <a:spcPct val="0"/>
      </a:spcAft>
      <a:defRPr sz="1200" kern="1200">
        <a:solidFill>
          <a:schemeClr val="tx1"/>
        </a:solidFill>
        <a:latin typeface="Arial" charset="0"/>
        <a:ea typeface="+mn-ea"/>
        <a:cs typeface="+mn-cs"/>
      </a:defRPr>
    </a:lvl2pPr>
    <a:lvl3pPr marL="1143000" indent="-228600" algn="l" defTabSz="193675" rtl="0" eaLnBrk="0" fontAlgn="base" hangingPunct="0">
      <a:lnSpc>
        <a:spcPct val="87000"/>
      </a:lnSpc>
      <a:spcBef>
        <a:spcPct val="20000"/>
      </a:spcBef>
      <a:spcAft>
        <a:spcPct val="0"/>
      </a:spcAft>
      <a:defRPr sz="1200" kern="1200">
        <a:solidFill>
          <a:schemeClr val="tx1"/>
        </a:solidFill>
        <a:latin typeface="Arial" charset="0"/>
        <a:ea typeface="+mn-ea"/>
        <a:cs typeface="+mn-cs"/>
      </a:defRPr>
    </a:lvl3pPr>
    <a:lvl4pPr marL="1600200" indent="-228600" algn="l" defTabSz="193675" rtl="0" eaLnBrk="0" fontAlgn="base" hangingPunct="0">
      <a:lnSpc>
        <a:spcPct val="87000"/>
      </a:lnSpc>
      <a:spcBef>
        <a:spcPct val="20000"/>
      </a:spcBef>
      <a:spcAft>
        <a:spcPct val="0"/>
      </a:spcAft>
      <a:defRPr sz="1200" kern="1200">
        <a:solidFill>
          <a:schemeClr val="tx1"/>
        </a:solidFill>
        <a:latin typeface="Arial" charset="0"/>
        <a:ea typeface="+mn-ea"/>
        <a:cs typeface="+mn-cs"/>
      </a:defRPr>
    </a:lvl4pPr>
    <a:lvl5pPr marL="2057400" indent="-228600" algn="l" defTabSz="193675" rtl="0" eaLnBrk="0" fontAlgn="base" hangingPunct="0">
      <a:lnSpc>
        <a:spcPct val="87000"/>
      </a:lnSpc>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a:p>
        </p:txBody>
      </p:sp>
    </p:spTree>
    <p:extLst>
      <p:ext uri="{BB962C8B-B14F-4D97-AF65-F5344CB8AC3E}">
        <p14:creationId xmlns:p14="http://schemas.microsoft.com/office/powerpoint/2010/main" val="1863386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2E0710C4-F519-46DE-9F45-D340A033C3EC}" type="slidenum">
              <a:rPr lang="en-US" altLang="zh-TW"/>
              <a:pPr/>
              <a:t>17</a:t>
            </a:fld>
            <a:endParaRPr lang="en-US" altLang="zh-TW"/>
          </a:p>
        </p:txBody>
      </p:sp>
      <p:sp>
        <p:nvSpPr>
          <p:cNvPr id="589826" name="Rectangle 2"/>
          <p:cNvSpPr>
            <a:spLocks noGrp="1" noRot="1" noChangeAspect="1" noChangeArrowheads="1" noTextEdit="1"/>
          </p:cNvSpPr>
          <p:nvPr>
            <p:ph type="sldImg"/>
          </p:nvPr>
        </p:nvSpPr>
        <p:spPr>
          <a:xfrm>
            <a:off x="398463" y="587375"/>
            <a:ext cx="6072187" cy="3416300"/>
          </a:xfrm>
          <a:ln/>
        </p:spPr>
      </p:sp>
      <p:sp>
        <p:nvSpPr>
          <p:cNvPr id="589827"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274666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xfrm>
            <a:off x="554038" y="828675"/>
            <a:ext cx="7123112" cy="4006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ea typeface="ＭＳ Ｐゴシック" panose="020B0600070205080204" pitchFamily="34" charset="-128"/>
              </a:rPr>
              <a:t>With a large number of shader threads multiplexed on the same execution re- sources, our architecture employs fine-grained multithreading  where individual threads are interleaved by the fetch unit to proactively hide the potential latency of stalls before they occur. As illustrated by Figure, warps are issued fairly in a round-robin queue. When a thread is blocked by a memory request, shader core simply removes that thread</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 warp from the pool of </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ready</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warps and thereby allows other threads to proceed while the memory system processes its request.</a:t>
            </a:r>
          </a:p>
          <a:p>
            <a:r>
              <a:rPr lang="en-US" altLang="en-US">
                <a:latin typeface="Arial" panose="020B0604020202020204" pitchFamily="34" charset="0"/>
                <a:ea typeface="ＭＳ Ｐゴシック" panose="020B0600070205080204" pitchFamily="34" charset="-128"/>
              </a:rPr>
              <a:t> With a large number of threads (1024 per shader core) interleaved on the same pipeline, FGMT effectively hides the latency of most memory operations since the pipeline is occupied with instructions from other threads while memory operations complete. also hides the pipeline latency so that data bypassing logic can potentially be omitted to save area with minimal impact on performance. simplify the dependency check logic design by restricting each thread to have at most one instruction running in the pipeline at any time.</a:t>
            </a:r>
          </a:p>
          <a:p>
            <a:endParaRPr lang="en-US" altLang="en-US">
              <a:latin typeface="Arial" panose="020B0604020202020204" pitchFamily="34" charset="0"/>
              <a:ea typeface="ＭＳ Ｐゴシック" panose="020B0600070205080204" pitchFamily="34" charset="-128"/>
            </a:endParaRPr>
          </a:p>
        </p:txBody>
      </p:sp>
      <p:sp>
        <p:nvSpPr>
          <p:cNvPr id="111619"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56"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defTabSz="930156"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defTabSz="930156"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defTabSz="930156"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defTabSz="930156"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93015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93015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93015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93015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D6CE979-6626-413D-8F5D-2FE7AB319740}" type="slidenum">
              <a:rPr lang="en-US" altLang="en-US" sz="1200">
                <a:solidFill>
                  <a:prstClr val="black"/>
                </a:solidFill>
              </a:rPr>
              <a:pPr eaLnBrk="1" hangingPunct="1"/>
              <a:t>20</a:t>
            </a:fld>
            <a:endParaRPr lang="en-US" altLang="en-US" sz="1200">
              <a:solidFill>
                <a:prstClr val="black"/>
              </a:solidFill>
            </a:endParaRPr>
          </a:p>
        </p:txBody>
      </p:sp>
    </p:spTree>
    <p:extLst>
      <p:ext uri="{BB962C8B-B14F-4D97-AF65-F5344CB8AC3E}">
        <p14:creationId xmlns:p14="http://schemas.microsoft.com/office/powerpoint/2010/main" val="3265282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xfrm>
            <a:off x="554038" y="828675"/>
            <a:ext cx="7123112" cy="4006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a typeface="ＭＳ Ｐゴシック" panose="020B0600070205080204" pitchFamily="34" charset="-128"/>
            </a:endParaRPr>
          </a:p>
        </p:txBody>
      </p:sp>
      <p:sp>
        <p:nvSpPr>
          <p:cNvPr id="125955"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56"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defTabSz="930156"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defTabSz="930156"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defTabSz="930156"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defTabSz="930156"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93015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93015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93015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93015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30678F5-51BB-42B4-975C-374504E42E6E}" type="slidenum">
              <a:rPr lang="en-US" altLang="en-US" sz="1200">
                <a:solidFill>
                  <a:srgbClr val="000000"/>
                </a:solidFill>
              </a:rPr>
              <a:pPr eaLnBrk="1" hangingPunct="1"/>
              <a:t>23</a:t>
            </a:fld>
            <a:endParaRPr lang="en-US" altLang="en-US" sz="1200">
              <a:solidFill>
                <a:srgbClr val="000000"/>
              </a:solidFill>
            </a:endParaRPr>
          </a:p>
        </p:txBody>
      </p:sp>
    </p:spTree>
    <p:extLst>
      <p:ext uri="{BB962C8B-B14F-4D97-AF65-F5344CB8AC3E}">
        <p14:creationId xmlns:p14="http://schemas.microsoft.com/office/powerpoint/2010/main" val="3145135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xfrm>
            <a:off x="554038" y="828675"/>
            <a:ext cx="7123112" cy="4006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ea typeface="ＭＳ Ｐゴシック" panose="020B0600070205080204" pitchFamily="34" charset="-128"/>
              </a:rPr>
              <a:t>30 * 32 * 32 = 30 * 1024 = 30K fragments</a:t>
            </a:r>
          </a:p>
          <a:p>
            <a:r>
              <a:rPr lang="en-US" altLang="en-US">
                <a:latin typeface="Arial" panose="020B0604020202020204" pitchFamily="34" charset="0"/>
                <a:ea typeface="ＭＳ Ｐゴシック" panose="020B0600070205080204" pitchFamily="34" charset="-128"/>
              </a:rPr>
              <a:t>64KB register file = 16 32-bit registers per thread = 64B (1/32 that of LRB)</a:t>
            </a:r>
          </a:p>
          <a:p>
            <a:r>
              <a:rPr lang="en-US" altLang="en-US">
                <a:latin typeface="Arial" panose="020B0604020202020204" pitchFamily="34" charset="0"/>
                <a:ea typeface="ＭＳ Ｐゴシック" panose="020B0600070205080204" pitchFamily="34" charset="-128"/>
              </a:rPr>
              <a:t>16KB of shared scratch</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80KB / core available to software</a:t>
            </a:r>
          </a:p>
        </p:txBody>
      </p:sp>
      <p:sp>
        <p:nvSpPr>
          <p:cNvPr id="128003"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56"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defTabSz="930156"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defTabSz="930156"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defTabSz="930156"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defTabSz="930156"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93015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93015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93015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93015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56923AE-BA70-4486-B763-FFFD0B7D35B6}" type="slidenum">
              <a:rPr lang="en-US" altLang="en-US" sz="1200"/>
              <a:pPr eaLnBrk="1" hangingPunct="1"/>
              <a:t>24</a:t>
            </a:fld>
            <a:endParaRPr lang="en-US" altLang="en-US" sz="1200"/>
          </a:p>
        </p:txBody>
      </p:sp>
    </p:spTree>
    <p:extLst>
      <p:ext uri="{BB962C8B-B14F-4D97-AF65-F5344CB8AC3E}">
        <p14:creationId xmlns:p14="http://schemas.microsoft.com/office/powerpoint/2010/main" val="500865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bwMode="auto">
          <a:xfrm>
            <a:off x="554038" y="828675"/>
            <a:ext cx="7123112" cy="4006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ea typeface="ＭＳ Ｐゴシック" panose="020B0600070205080204" pitchFamily="34" charset="-128"/>
              </a:rPr>
              <a:t>To get maximal latency hiding:</a:t>
            </a:r>
          </a:p>
          <a:p>
            <a:r>
              <a:rPr lang="en-US" altLang="en-US">
                <a:latin typeface="Arial" panose="020B0604020202020204" pitchFamily="34" charset="0"/>
                <a:ea typeface="ＭＳ Ｐゴシック" panose="020B0600070205080204" pitchFamily="34" charset="-128"/>
              </a:rPr>
              <a:t>Run 1/32 of the time</a:t>
            </a:r>
          </a:p>
          <a:p>
            <a:r>
              <a:rPr lang="en-US" altLang="en-US">
                <a:latin typeface="Arial" panose="020B0604020202020204" pitchFamily="34" charset="0"/>
                <a:ea typeface="ＭＳ Ｐゴシック" panose="020B0600070205080204" pitchFamily="34" charset="-128"/>
              </a:rPr>
              <a:t>16 words per thread = 64B  </a:t>
            </a:r>
          </a:p>
        </p:txBody>
      </p:sp>
      <p:sp>
        <p:nvSpPr>
          <p:cNvPr id="130051"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56"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defTabSz="930156"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defTabSz="930156"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defTabSz="930156"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defTabSz="930156"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93015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93015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93015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93015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15F7B86-BA17-4BFC-9FDE-7F4CB72B8DD9}" type="slidenum">
              <a:rPr lang="en-US" altLang="en-US" sz="1200"/>
              <a:pPr eaLnBrk="1" hangingPunct="1"/>
              <a:t>25</a:t>
            </a:fld>
            <a:endParaRPr lang="en-US" altLang="en-US" sz="1200"/>
          </a:p>
        </p:txBody>
      </p:sp>
    </p:spTree>
    <p:extLst>
      <p:ext uri="{BB962C8B-B14F-4D97-AF65-F5344CB8AC3E}">
        <p14:creationId xmlns:p14="http://schemas.microsoft.com/office/powerpoint/2010/main" val="1355612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bwMode="auto">
          <a:xfrm>
            <a:off x="554038" y="828675"/>
            <a:ext cx="7123112" cy="4006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ea typeface="ＭＳ Ｐゴシック" panose="020B0600070205080204" pitchFamily="34" charset="-128"/>
              </a:rPr>
              <a:t>If you</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re running a CUDA program, and your not launching 30K threads, you are certainly not getting full latency hiding, and you might not be using the GPU well</a:t>
            </a:r>
            <a:endParaRPr lang="en-US" altLang="en-US">
              <a:latin typeface="Arial" panose="020B0604020202020204" pitchFamily="34" charset="0"/>
              <a:ea typeface="ＭＳ Ｐゴシック" panose="020B0600070205080204" pitchFamily="34" charset="-128"/>
            </a:endParaRPr>
          </a:p>
        </p:txBody>
      </p:sp>
      <p:sp>
        <p:nvSpPr>
          <p:cNvPr id="132099"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56"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defTabSz="930156"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defTabSz="930156"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defTabSz="930156"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defTabSz="930156"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93015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93015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93015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93015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4B5BC6-3F03-4023-8385-CDA029784AAF}" type="slidenum">
              <a:rPr lang="en-US" altLang="en-US" sz="1200"/>
              <a:pPr eaLnBrk="1" hangingPunct="1"/>
              <a:t>26</a:t>
            </a:fld>
            <a:endParaRPr lang="en-US" altLang="en-US" sz="1200"/>
          </a:p>
        </p:txBody>
      </p:sp>
    </p:spTree>
    <p:extLst>
      <p:ext uri="{BB962C8B-B14F-4D97-AF65-F5344CB8AC3E}">
        <p14:creationId xmlns:p14="http://schemas.microsoft.com/office/powerpoint/2010/main" val="4035076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609600" y="1123950"/>
            <a:ext cx="10972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5" name="Line 8"/>
          <p:cNvSpPr>
            <a:spLocks noChangeShapeType="1"/>
          </p:cNvSpPr>
          <p:nvPr/>
        </p:nvSpPr>
        <p:spPr bwMode="auto">
          <a:xfrm>
            <a:off x="609600" y="3371850"/>
            <a:ext cx="109728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6" name="Line 10"/>
          <p:cNvSpPr>
            <a:spLocks noChangeShapeType="1"/>
          </p:cNvSpPr>
          <p:nvPr userDrawn="1"/>
        </p:nvSpPr>
        <p:spPr bwMode="auto">
          <a:xfrm>
            <a:off x="115824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01378" name="Rectangle 2"/>
          <p:cNvSpPr>
            <a:spLocks noGrp="1" noChangeArrowheads="1"/>
          </p:cNvSpPr>
          <p:nvPr>
            <p:ph type="ctrTitle"/>
          </p:nvPr>
        </p:nvSpPr>
        <p:spPr>
          <a:xfrm>
            <a:off x="914400" y="1524000"/>
            <a:ext cx="105664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914400" y="3581400"/>
            <a:ext cx="104648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609600" y="6243638"/>
            <a:ext cx="28448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4165600" y="6243638"/>
            <a:ext cx="38608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1B7BEFE1-869D-4AC1-BF6B-50DFD4D3A3B5}" type="slidenum">
              <a:rPr lang="en-US" altLang="en-US"/>
              <a:pPr>
                <a:defRPr/>
              </a:pPr>
              <a:t>‹#›</a:t>
            </a:fld>
            <a:endParaRPr lang="en-US" altLang="en-US"/>
          </a:p>
        </p:txBody>
      </p:sp>
    </p:spTree>
    <p:extLst>
      <p:ext uri="{BB962C8B-B14F-4D97-AF65-F5344CB8AC3E}">
        <p14:creationId xmlns:p14="http://schemas.microsoft.com/office/powerpoint/2010/main" val="40054869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lvl1pPr>
          </a:lstStyle>
          <a:p>
            <a:pPr>
              <a:defRPr/>
            </a:pPr>
            <a:fld id="{1037DA15-9EB7-4C67-957E-35455472E509}" type="slidenum">
              <a:rPr lang="en-US" altLang="en-US"/>
              <a:pPr>
                <a:defRPr/>
              </a:pPr>
              <a:t>‹#›</a:t>
            </a:fld>
            <a:endParaRPr lang="en-US" altLang="en-US"/>
          </a:p>
        </p:txBody>
      </p:sp>
    </p:spTree>
    <p:extLst>
      <p:ext uri="{BB962C8B-B14F-4D97-AF65-F5344CB8AC3E}">
        <p14:creationId xmlns:p14="http://schemas.microsoft.com/office/powerpoint/2010/main" val="171287541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52400"/>
            <a:ext cx="28702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84074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lvl1pPr>
          </a:lstStyle>
          <a:p>
            <a:pPr>
              <a:defRPr/>
            </a:pPr>
            <a:fld id="{B4E54226-94AC-4BDF-A55E-66E708075CDC}" type="slidenum">
              <a:rPr lang="en-US" altLang="en-US"/>
              <a:pPr>
                <a:defRPr/>
              </a:pPr>
              <a:t>‹#›</a:t>
            </a:fld>
            <a:endParaRPr lang="en-US" altLang="en-US"/>
          </a:p>
        </p:txBody>
      </p:sp>
    </p:spTree>
    <p:extLst>
      <p:ext uri="{BB962C8B-B14F-4D97-AF65-F5344CB8AC3E}">
        <p14:creationId xmlns:p14="http://schemas.microsoft.com/office/powerpoint/2010/main" val="327316665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123950"/>
            <a:ext cx="10972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5" name="Line 8"/>
          <p:cNvSpPr>
            <a:spLocks noChangeShapeType="1"/>
          </p:cNvSpPr>
          <p:nvPr/>
        </p:nvSpPr>
        <p:spPr bwMode="auto">
          <a:xfrm>
            <a:off x="609600" y="3371850"/>
            <a:ext cx="109728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6" name="Line 10"/>
          <p:cNvSpPr>
            <a:spLocks noChangeShapeType="1"/>
          </p:cNvSpPr>
          <p:nvPr userDrawn="1"/>
        </p:nvSpPr>
        <p:spPr bwMode="auto">
          <a:xfrm>
            <a:off x="115824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01378" name="Rectangle 2"/>
          <p:cNvSpPr>
            <a:spLocks noGrp="1" noChangeArrowheads="1"/>
          </p:cNvSpPr>
          <p:nvPr>
            <p:ph type="ctrTitle"/>
          </p:nvPr>
        </p:nvSpPr>
        <p:spPr>
          <a:xfrm>
            <a:off x="914400" y="1524000"/>
            <a:ext cx="105664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914400" y="3581400"/>
            <a:ext cx="104648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609600" y="6243638"/>
            <a:ext cx="28448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endParaRPr lang="en-US"/>
          </a:p>
        </p:txBody>
      </p:sp>
      <p:sp>
        <p:nvSpPr>
          <p:cNvPr id="8" name="Rectangle 5"/>
          <p:cNvSpPr>
            <a:spLocks noGrp="1" noChangeArrowheads="1"/>
          </p:cNvSpPr>
          <p:nvPr>
            <p:ph type="ftr" sz="quarter" idx="11"/>
          </p:nvPr>
        </p:nvSpPr>
        <p:spPr>
          <a:xfrm>
            <a:off x="4165600" y="6243638"/>
            <a:ext cx="38608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fld id="{345F9171-2A32-4C74-8DF8-22DD0444B8D2}" type="slidenum">
              <a:rPr lang="en-US" altLang="en-US"/>
              <a:pPr/>
              <a:t>‹#›</a:t>
            </a:fld>
            <a:endParaRPr lang="en-US" altLang="en-US"/>
          </a:p>
        </p:txBody>
      </p:sp>
    </p:spTree>
    <p:extLst>
      <p:ext uri="{BB962C8B-B14F-4D97-AF65-F5344CB8AC3E}">
        <p14:creationId xmlns:p14="http://schemas.microsoft.com/office/powerpoint/2010/main" val="145577233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8AB4FD0E-C807-4862-A9C9-A67A9DF42276}"/>
              </a:ext>
            </a:extLst>
          </p:cNvPr>
          <p:cNvSpPr>
            <a:spLocks noGrp="1"/>
          </p:cNvSpPr>
          <p:nvPr>
            <p:ph type="body" sz="quarter" idx="12"/>
          </p:nvPr>
        </p:nvSpPr>
        <p:spPr>
          <a:xfrm>
            <a:off x="538787" y="1441077"/>
            <a:ext cx="11206788" cy="4484594"/>
          </a:xfrm>
          <a:prstGeom prst="rect">
            <a:avLst/>
          </a:prstGeom>
        </p:spPr>
        <p:txBody>
          <a:bodyPr vert="horz"/>
          <a:lstStyle>
            <a:lvl1pPr marL="463075" indent="-463075" algn="l">
              <a:buFont typeface="Wingdings" panose="05000000000000000000" pitchFamily="2" charset="2"/>
              <a:buChar char="§"/>
              <a:defRPr b="0" i="0">
                <a:solidFill>
                  <a:srgbClr val="13294B"/>
                </a:solidFill>
                <a:latin typeface="Arial" panose="020B0604020202020204" pitchFamily="34" charset="0"/>
                <a:ea typeface="Arial" panose="020B0604020202020204" pitchFamily="34" charset="0"/>
                <a:cs typeface="Arial" panose="020B0604020202020204" pitchFamily="34" charset="0"/>
              </a:defRPr>
            </a:lvl1pPr>
            <a:lvl2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2pPr>
            <a:lvl3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3pPr>
            <a:lvl4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4pPr>
            <a:lvl5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master_bluesidebar.eps">
            <a:extLst>
              <a:ext uri="{FF2B5EF4-FFF2-40B4-BE49-F238E27FC236}">
                <a16:creationId xmlns:a16="http://schemas.microsoft.com/office/drawing/2014/main" id="{9FDD637A-17ED-40D7-91DC-4DA1782361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4203"/>
            <a:ext cx="123152" cy="918882"/>
          </a:xfrm>
          <a:prstGeom prst="rect">
            <a:avLst/>
          </a:prstGeom>
        </p:spPr>
      </p:pic>
      <p:sp>
        <p:nvSpPr>
          <p:cNvPr id="8" name="Text Placeholder 2">
            <a:extLst>
              <a:ext uri="{FF2B5EF4-FFF2-40B4-BE49-F238E27FC236}">
                <a16:creationId xmlns:a16="http://schemas.microsoft.com/office/drawing/2014/main" id="{1978DA9B-AB8D-472E-A5B4-3BA0F995E1AD}"/>
              </a:ext>
            </a:extLst>
          </p:cNvPr>
          <p:cNvSpPr>
            <a:spLocks noGrp="1"/>
          </p:cNvSpPr>
          <p:nvPr>
            <p:ph type="body" sz="quarter" idx="10" hasCustomPrompt="1"/>
          </p:nvPr>
        </p:nvSpPr>
        <p:spPr>
          <a:xfrm>
            <a:off x="538788" y="560536"/>
            <a:ext cx="11145212" cy="641295"/>
          </a:xfrm>
          <a:prstGeom prst="rect">
            <a:avLst/>
          </a:prstGeom>
        </p:spPr>
        <p:txBody>
          <a:bodyPr vert="horz"/>
          <a:lstStyle>
            <a:lvl1pPr marL="0" indent="0" algn="l">
              <a:buNone/>
              <a:defRPr sz="5819" b="1" i="0" baseline="0">
                <a:solidFill>
                  <a:srgbClr val="E84A27"/>
                </a:solidFill>
                <a:latin typeface="Arial Narrow" panose="020B0606020202030204" pitchFamily="34" charset="0"/>
                <a:cs typeface="Arial Narrow" panose="020B0606020202030204" pitchFamily="34" charset="0"/>
              </a:defRPr>
            </a:lvl1pPr>
          </a:lstStyle>
          <a:p>
            <a:pPr lvl="0"/>
            <a:r>
              <a:rPr lang="en-US" dirty="0"/>
              <a:t>Title of slide</a:t>
            </a:r>
          </a:p>
        </p:txBody>
      </p:sp>
      <p:sp>
        <p:nvSpPr>
          <p:cNvPr id="9" name="Slide Number Placeholder 4">
            <a:extLst>
              <a:ext uri="{FF2B5EF4-FFF2-40B4-BE49-F238E27FC236}">
                <a16:creationId xmlns:a16="http://schemas.microsoft.com/office/drawing/2014/main" id="{95B007FB-6393-41E7-99EF-B318D3819041}"/>
              </a:ext>
            </a:extLst>
          </p:cNvPr>
          <p:cNvSpPr>
            <a:spLocks noGrp="1"/>
          </p:cNvSpPr>
          <p:nvPr>
            <p:ph type="sldNum" sz="quarter" idx="13"/>
          </p:nvPr>
        </p:nvSpPr>
        <p:spPr>
          <a:xfrm>
            <a:off x="8694234" y="6339623"/>
            <a:ext cx="2743200" cy="365125"/>
          </a:xfrm>
          <a:prstGeom prst="rect">
            <a:avLst/>
          </a:prstGeom>
        </p:spPr>
        <p:txBody>
          <a:bodyPr/>
          <a:lstStyle>
            <a:lvl1pPr algn="r">
              <a:defRPr sz="1400">
                <a:solidFill>
                  <a:schemeClr val="tx1"/>
                </a:solidFill>
              </a:defRPr>
            </a:lvl1pPr>
          </a:lstStyle>
          <a:p>
            <a:fld id="{AA918FE6-FEDB-42B5-B0DB-51A8335001C1}" type="slidenum">
              <a:rPr lang="en-US" smtClean="0"/>
              <a:pPr/>
              <a:t>‹#›</a:t>
            </a:fld>
            <a:endParaRPr lang="en-US" dirty="0"/>
          </a:p>
        </p:txBody>
      </p:sp>
    </p:spTree>
    <p:extLst>
      <p:ext uri="{BB962C8B-B14F-4D97-AF65-F5344CB8AC3E}">
        <p14:creationId xmlns:p14="http://schemas.microsoft.com/office/powerpoint/2010/main" val="342331043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9"/>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A5AED9A2-0238-4DA7-840F-5DF247C6DA75}" type="slidenum">
              <a:rPr lang="en-US" altLang="en-US"/>
              <a:pPr/>
              <a:t>‹#›</a:t>
            </a:fld>
            <a:endParaRPr lang="en-US" altLang="en-US"/>
          </a:p>
        </p:txBody>
      </p:sp>
    </p:spTree>
    <p:extLst>
      <p:ext uri="{BB962C8B-B14F-4D97-AF65-F5344CB8AC3E}">
        <p14:creationId xmlns:p14="http://schemas.microsoft.com/office/powerpoint/2010/main" val="303437592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4" y="1371600"/>
            <a:ext cx="5638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4" y="1371600"/>
            <a:ext cx="5638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310BE8A8-B489-43B4-B3C7-59F31ADF10A5}" type="slidenum">
              <a:rPr lang="en-US" altLang="en-US"/>
              <a:pPr/>
              <a:t>‹#›</a:t>
            </a:fld>
            <a:endParaRPr lang="en-US" altLang="en-US"/>
          </a:p>
        </p:txBody>
      </p:sp>
    </p:spTree>
    <p:extLst>
      <p:ext uri="{BB962C8B-B14F-4D97-AF65-F5344CB8AC3E}">
        <p14:creationId xmlns:p14="http://schemas.microsoft.com/office/powerpoint/2010/main" val="39937669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9547A949-5B51-4A18-9DCD-76A9DDFD3C45}" type="slidenum">
              <a:rPr lang="en-US" altLang="en-US"/>
              <a:pPr/>
              <a:t>‹#›</a:t>
            </a:fld>
            <a:endParaRPr lang="en-US" altLang="en-US"/>
          </a:p>
        </p:txBody>
      </p:sp>
    </p:spTree>
    <p:extLst>
      <p:ext uri="{BB962C8B-B14F-4D97-AF65-F5344CB8AC3E}">
        <p14:creationId xmlns:p14="http://schemas.microsoft.com/office/powerpoint/2010/main" val="211374177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01298498-9C65-48D3-B5E3-072B95365222}"/>
              </a:ext>
            </a:extLst>
          </p:cNvPr>
          <p:cNvSpPr>
            <a:spLocks noGrp="1"/>
          </p:cNvSpPr>
          <p:nvPr>
            <p:ph type="body" sz="quarter" idx="12"/>
          </p:nvPr>
        </p:nvSpPr>
        <p:spPr>
          <a:xfrm>
            <a:off x="538787" y="1441077"/>
            <a:ext cx="11206788" cy="4484594"/>
          </a:xfrm>
          <a:prstGeom prst="rect">
            <a:avLst/>
          </a:prstGeom>
        </p:spPr>
        <p:txBody>
          <a:bodyPr vert="horz"/>
          <a:lstStyle>
            <a:lvl1pPr marL="463075" indent="-463075" algn="l">
              <a:buFont typeface="Wingdings" panose="05000000000000000000" pitchFamily="2" charset="2"/>
              <a:buChar char="§"/>
              <a:defRPr b="0" i="0">
                <a:solidFill>
                  <a:srgbClr val="13294B"/>
                </a:solidFill>
                <a:latin typeface="Arial" panose="020B0604020202020204" pitchFamily="34" charset="0"/>
                <a:ea typeface="Arial" panose="020B0604020202020204" pitchFamily="34" charset="0"/>
                <a:cs typeface="Arial" panose="020B0604020202020204" pitchFamily="34" charset="0"/>
              </a:defRPr>
            </a:lvl1pPr>
            <a:lvl2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2pPr>
            <a:lvl3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3pPr>
            <a:lvl4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4pPr>
            <a:lvl5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master_bluesidebar.eps">
            <a:extLst>
              <a:ext uri="{FF2B5EF4-FFF2-40B4-BE49-F238E27FC236}">
                <a16:creationId xmlns:a16="http://schemas.microsoft.com/office/drawing/2014/main" id="{9C762F75-5FFA-47FA-B25B-6AB2408082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4203"/>
            <a:ext cx="123152" cy="918882"/>
          </a:xfrm>
          <a:prstGeom prst="rect">
            <a:avLst/>
          </a:prstGeom>
        </p:spPr>
      </p:pic>
      <p:sp>
        <p:nvSpPr>
          <p:cNvPr id="7" name="Text Placeholder 2">
            <a:extLst>
              <a:ext uri="{FF2B5EF4-FFF2-40B4-BE49-F238E27FC236}">
                <a16:creationId xmlns:a16="http://schemas.microsoft.com/office/drawing/2014/main" id="{DC5C6FFF-EE2A-4276-AD4D-71582C310750}"/>
              </a:ext>
            </a:extLst>
          </p:cNvPr>
          <p:cNvSpPr>
            <a:spLocks noGrp="1"/>
          </p:cNvSpPr>
          <p:nvPr>
            <p:ph type="body" sz="quarter" idx="10" hasCustomPrompt="1"/>
          </p:nvPr>
        </p:nvSpPr>
        <p:spPr>
          <a:xfrm>
            <a:off x="538788" y="560536"/>
            <a:ext cx="11145212" cy="641295"/>
          </a:xfrm>
          <a:prstGeom prst="rect">
            <a:avLst/>
          </a:prstGeom>
        </p:spPr>
        <p:txBody>
          <a:bodyPr vert="horz"/>
          <a:lstStyle>
            <a:lvl1pPr marL="0" indent="0" algn="l">
              <a:buNone/>
              <a:defRPr sz="5819" b="1" i="0" baseline="0">
                <a:solidFill>
                  <a:srgbClr val="E84A27"/>
                </a:solidFill>
                <a:latin typeface="Arial Narrow" panose="020B0606020202030204" pitchFamily="34" charset="0"/>
                <a:cs typeface="Arial Narrow" panose="020B0606020202030204" pitchFamily="34" charset="0"/>
              </a:defRPr>
            </a:lvl1pPr>
          </a:lstStyle>
          <a:p>
            <a:pPr lvl="0"/>
            <a:r>
              <a:rPr lang="en-US" dirty="0"/>
              <a:t>Title of slide</a:t>
            </a:r>
          </a:p>
        </p:txBody>
      </p:sp>
      <p:sp>
        <p:nvSpPr>
          <p:cNvPr id="8" name="Slide Number Placeholder 4">
            <a:extLst>
              <a:ext uri="{FF2B5EF4-FFF2-40B4-BE49-F238E27FC236}">
                <a16:creationId xmlns:a16="http://schemas.microsoft.com/office/drawing/2014/main" id="{762AB747-B834-42DC-9A9A-08E4A14A1BEA}"/>
              </a:ext>
            </a:extLst>
          </p:cNvPr>
          <p:cNvSpPr>
            <a:spLocks noGrp="1"/>
          </p:cNvSpPr>
          <p:nvPr>
            <p:ph type="sldNum" sz="quarter" idx="13"/>
          </p:nvPr>
        </p:nvSpPr>
        <p:spPr>
          <a:xfrm>
            <a:off x="8694234" y="6339623"/>
            <a:ext cx="2743200" cy="365125"/>
          </a:xfrm>
          <a:prstGeom prst="rect">
            <a:avLst/>
          </a:prstGeom>
        </p:spPr>
        <p:txBody>
          <a:bodyPr/>
          <a:lstStyle>
            <a:lvl1pPr algn="r">
              <a:defRPr sz="1400">
                <a:solidFill>
                  <a:schemeClr val="tx1"/>
                </a:solidFill>
              </a:defRPr>
            </a:lvl1pPr>
          </a:lstStyle>
          <a:p>
            <a:fld id="{AA918FE6-FEDB-42B5-B0DB-51A8335001C1}" type="slidenum">
              <a:rPr lang="en-US" smtClean="0"/>
              <a:pPr/>
              <a:t>‹#›</a:t>
            </a:fld>
            <a:endParaRPr lang="en-US" dirty="0"/>
          </a:p>
        </p:txBody>
      </p:sp>
    </p:spTree>
    <p:extLst>
      <p:ext uri="{BB962C8B-B14F-4D97-AF65-F5344CB8AC3E}">
        <p14:creationId xmlns:p14="http://schemas.microsoft.com/office/powerpoint/2010/main" val="54807127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1C2748BF-754E-4051-BB95-1CB21A3FF050}" type="slidenum">
              <a:rPr lang="en-US" altLang="en-US"/>
              <a:pPr/>
              <a:t>‹#›</a:t>
            </a:fld>
            <a:endParaRPr lang="en-US" altLang="en-US"/>
          </a:p>
        </p:txBody>
      </p:sp>
    </p:spTree>
    <p:extLst>
      <p:ext uri="{BB962C8B-B14F-4D97-AF65-F5344CB8AC3E}">
        <p14:creationId xmlns:p14="http://schemas.microsoft.com/office/powerpoint/2010/main" val="392912167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9"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41"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9" y="1435106"/>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05DFBEDA-73A3-4B62-9255-C3F1320CBABB}" type="slidenum">
              <a:rPr lang="en-US" altLang="en-US"/>
              <a:pPr/>
              <a:t>‹#›</a:t>
            </a:fld>
            <a:endParaRPr lang="en-US" altLang="en-US"/>
          </a:p>
        </p:txBody>
      </p:sp>
    </p:spTree>
    <p:extLst>
      <p:ext uri="{BB962C8B-B14F-4D97-AF65-F5344CB8AC3E}">
        <p14:creationId xmlns:p14="http://schemas.microsoft.com/office/powerpoint/2010/main" val="403379931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4165600" y="6248400"/>
            <a:ext cx="3860800" cy="395288"/>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lvl1pPr>
          </a:lstStyle>
          <a:p>
            <a:pPr>
              <a:defRPr/>
            </a:pPr>
            <a:fld id="{93C033C0-2A76-43C6-A070-DA97F1C3BCEE}" type="slidenum">
              <a:rPr lang="en-US" altLang="en-US"/>
              <a:pPr>
                <a:defRPr/>
              </a:pPr>
              <a:t>‹#›</a:t>
            </a:fld>
            <a:endParaRPr lang="en-US" altLang="en-US"/>
          </a:p>
        </p:txBody>
      </p:sp>
    </p:spTree>
    <p:extLst>
      <p:ext uri="{BB962C8B-B14F-4D97-AF65-F5344CB8AC3E}">
        <p14:creationId xmlns:p14="http://schemas.microsoft.com/office/powerpoint/2010/main" val="359384706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E15B968E-9935-4C99-B0FB-B9E216B6EB8C}" type="slidenum">
              <a:rPr lang="en-US" altLang="en-US"/>
              <a:pPr/>
              <a:t>‹#›</a:t>
            </a:fld>
            <a:endParaRPr lang="en-US" altLang="en-US"/>
          </a:p>
        </p:txBody>
      </p:sp>
    </p:spTree>
    <p:extLst>
      <p:ext uri="{BB962C8B-B14F-4D97-AF65-F5344CB8AC3E}">
        <p14:creationId xmlns:p14="http://schemas.microsoft.com/office/powerpoint/2010/main" val="193463886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29C7A856-F7D4-478C-9602-8F7895848848}" type="slidenum">
              <a:rPr lang="en-US" altLang="en-US"/>
              <a:pPr/>
              <a:t>‹#›</a:t>
            </a:fld>
            <a:endParaRPr lang="en-US" altLang="en-US"/>
          </a:p>
        </p:txBody>
      </p:sp>
    </p:spTree>
    <p:extLst>
      <p:ext uri="{BB962C8B-B14F-4D97-AF65-F5344CB8AC3E}">
        <p14:creationId xmlns:p14="http://schemas.microsoft.com/office/powerpoint/2010/main" val="167260723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52400"/>
            <a:ext cx="2870201"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9" y="152400"/>
            <a:ext cx="8407401"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24B2F7FC-6B51-4486-A17F-2BB6DC21783E}" type="slidenum">
              <a:rPr lang="en-US" altLang="en-US"/>
              <a:pPr/>
              <a:t>‹#›</a:t>
            </a:fld>
            <a:endParaRPr lang="en-US" altLang="en-US"/>
          </a:p>
        </p:txBody>
      </p:sp>
    </p:spTree>
    <p:extLst>
      <p:ext uri="{BB962C8B-B14F-4D97-AF65-F5344CB8AC3E}">
        <p14:creationId xmlns:p14="http://schemas.microsoft.com/office/powerpoint/2010/main" val="98438542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1480800" cy="1066800"/>
          </a:xfrm>
        </p:spPr>
        <p:txBody>
          <a:bodyPr/>
          <a:lstStyle/>
          <a:p>
            <a:r>
              <a:rPr lang="en-US"/>
              <a:t>Click to edit Master title style</a:t>
            </a:r>
          </a:p>
        </p:txBody>
      </p:sp>
      <p:sp>
        <p:nvSpPr>
          <p:cNvPr id="3" name="ClipArt Placeholder 2"/>
          <p:cNvSpPr>
            <a:spLocks noGrp="1"/>
          </p:cNvSpPr>
          <p:nvPr>
            <p:ph type="clipArt" sz="half" idx="1"/>
          </p:nvPr>
        </p:nvSpPr>
        <p:spPr>
          <a:xfrm>
            <a:off x="304804" y="1371600"/>
            <a:ext cx="5638800" cy="4876800"/>
          </a:xfrm>
        </p:spPr>
        <p:txBody>
          <a:bodyPr/>
          <a:lstStyle/>
          <a:p>
            <a:pPr lvl="0"/>
            <a:endParaRPr lang="en-US" noProof="0"/>
          </a:p>
        </p:txBody>
      </p:sp>
      <p:sp>
        <p:nvSpPr>
          <p:cNvPr id="4" name="Text Placeholder 3"/>
          <p:cNvSpPr>
            <a:spLocks noGrp="1"/>
          </p:cNvSpPr>
          <p:nvPr>
            <p:ph type="body" sz="half" idx="2"/>
          </p:nvPr>
        </p:nvSpPr>
        <p:spPr>
          <a:xfrm>
            <a:off x="6146804" y="1371600"/>
            <a:ext cx="56388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7C6E9279-B710-4F1E-9584-9721CF79E410}" type="slidenum">
              <a:rPr lang="en-US" altLang="en-US"/>
              <a:pPr/>
              <a:t>‹#›</a:t>
            </a:fld>
            <a:endParaRPr lang="en-US" altLang="en-US"/>
          </a:p>
        </p:txBody>
      </p:sp>
    </p:spTree>
    <p:extLst>
      <p:ext uri="{BB962C8B-B14F-4D97-AF65-F5344CB8AC3E}">
        <p14:creationId xmlns:p14="http://schemas.microsoft.com/office/powerpoint/2010/main" val="213815753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123950"/>
            <a:ext cx="10972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5" name="Line 8"/>
          <p:cNvSpPr>
            <a:spLocks noChangeShapeType="1"/>
          </p:cNvSpPr>
          <p:nvPr/>
        </p:nvSpPr>
        <p:spPr bwMode="auto">
          <a:xfrm>
            <a:off x="609600" y="3371850"/>
            <a:ext cx="109728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6" name="Line 10"/>
          <p:cNvSpPr>
            <a:spLocks noChangeShapeType="1"/>
          </p:cNvSpPr>
          <p:nvPr userDrawn="1"/>
        </p:nvSpPr>
        <p:spPr bwMode="auto">
          <a:xfrm>
            <a:off x="115824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01378" name="Rectangle 2"/>
          <p:cNvSpPr>
            <a:spLocks noGrp="1" noChangeArrowheads="1"/>
          </p:cNvSpPr>
          <p:nvPr>
            <p:ph type="ctrTitle"/>
          </p:nvPr>
        </p:nvSpPr>
        <p:spPr>
          <a:xfrm>
            <a:off x="914400" y="1524000"/>
            <a:ext cx="105664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914400" y="3581400"/>
            <a:ext cx="104648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609600" y="6243638"/>
            <a:ext cx="28448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endParaRPr lang="en-US"/>
          </a:p>
        </p:txBody>
      </p:sp>
      <p:sp>
        <p:nvSpPr>
          <p:cNvPr id="8" name="Rectangle 5"/>
          <p:cNvSpPr>
            <a:spLocks noGrp="1" noChangeArrowheads="1"/>
          </p:cNvSpPr>
          <p:nvPr>
            <p:ph type="ftr" sz="quarter" idx="11"/>
          </p:nvPr>
        </p:nvSpPr>
        <p:spPr>
          <a:xfrm>
            <a:off x="4165600" y="6243638"/>
            <a:ext cx="38608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fld id="{345F9171-2A32-4C74-8DF8-22DD0444B8D2}" type="slidenum">
              <a:rPr lang="en-US" altLang="en-US"/>
              <a:pPr/>
              <a:t>‹#›</a:t>
            </a:fld>
            <a:endParaRPr lang="en-US" altLang="en-US"/>
          </a:p>
        </p:txBody>
      </p:sp>
    </p:spTree>
    <p:extLst>
      <p:ext uri="{BB962C8B-B14F-4D97-AF65-F5344CB8AC3E}">
        <p14:creationId xmlns:p14="http://schemas.microsoft.com/office/powerpoint/2010/main" val="24829485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9BDBABB5-1D31-4B6A-9492-D3C94522B7F8}"/>
              </a:ext>
            </a:extLst>
          </p:cNvPr>
          <p:cNvSpPr>
            <a:spLocks noGrp="1"/>
          </p:cNvSpPr>
          <p:nvPr>
            <p:ph type="body" sz="quarter" idx="12"/>
          </p:nvPr>
        </p:nvSpPr>
        <p:spPr>
          <a:xfrm>
            <a:off x="538787" y="1441077"/>
            <a:ext cx="11206788" cy="4484594"/>
          </a:xfrm>
          <a:prstGeom prst="rect">
            <a:avLst/>
          </a:prstGeom>
        </p:spPr>
        <p:txBody>
          <a:bodyPr vert="horz"/>
          <a:lstStyle>
            <a:lvl1pPr marL="463075" indent="-463075" algn="l">
              <a:buFont typeface="Wingdings" panose="05000000000000000000" pitchFamily="2" charset="2"/>
              <a:buChar char="§"/>
              <a:defRPr b="0" i="0">
                <a:solidFill>
                  <a:srgbClr val="13294B"/>
                </a:solidFill>
                <a:latin typeface="Arial" panose="020B0604020202020204" pitchFamily="34" charset="0"/>
                <a:ea typeface="Arial" panose="020B0604020202020204" pitchFamily="34" charset="0"/>
                <a:cs typeface="Arial" panose="020B0604020202020204" pitchFamily="34" charset="0"/>
              </a:defRPr>
            </a:lvl1pPr>
            <a:lvl2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2pPr>
            <a:lvl3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3pPr>
            <a:lvl4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4pPr>
            <a:lvl5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master_bluesidebar.eps">
            <a:extLst>
              <a:ext uri="{FF2B5EF4-FFF2-40B4-BE49-F238E27FC236}">
                <a16:creationId xmlns:a16="http://schemas.microsoft.com/office/drawing/2014/main" id="{991D49FE-B13B-45AC-9B50-F4AC330985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4203"/>
            <a:ext cx="123152" cy="918882"/>
          </a:xfrm>
          <a:prstGeom prst="rect">
            <a:avLst/>
          </a:prstGeom>
        </p:spPr>
      </p:pic>
      <p:sp>
        <p:nvSpPr>
          <p:cNvPr id="8" name="Text Placeholder 2">
            <a:extLst>
              <a:ext uri="{FF2B5EF4-FFF2-40B4-BE49-F238E27FC236}">
                <a16:creationId xmlns:a16="http://schemas.microsoft.com/office/drawing/2014/main" id="{30FC10CF-6F67-4F27-B331-D87406C621B9}"/>
              </a:ext>
            </a:extLst>
          </p:cNvPr>
          <p:cNvSpPr>
            <a:spLocks noGrp="1"/>
          </p:cNvSpPr>
          <p:nvPr>
            <p:ph type="body" sz="quarter" idx="10" hasCustomPrompt="1"/>
          </p:nvPr>
        </p:nvSpPr>
        <p:spPr>
          <a:xfrm>
            <a:off x="538788" y="560536"/>
            <a:ext cx="11145212" cy="641295"/>
          </a:xfrm>
          <a:prstGeom prst="rect">
            <a:avLst/>
          </a:prstGeom>
        </p:spPr>
        <p:txBody>
          <a:bodyPr vert="horz"/>
          <a:lstStyle>
            <a:lvl1pPr marL="0" indent="0" algn="l">
              <a:buNone/>
              <a:defRPr sz="5819" b="1" i="0" baseline="0">
                <a:solidFill>
                  <a:srgbClr val="E84A27"/>
                </a:solidFill>
                <a:latin typeface="Arial Narrow" panose="020B0606020202030204" pitchFamily="34" charset="0"/>
                <a:cs typeface="Arial Narrow" panose="020B0606020202030204" pitchFamily="34" charset="0"/>
              </a:defRPr>
            </a:lvl1pPr>
          </a:lstStyle>
          <a:p>
            <a:pPr lvl="0"/>
            <a:r>
              <a:rPr lang="en-US" dirty="0"/>
              <a:t>Title of slide</a:t>
            </a:r>
          </a:p>
        </p:txBody>
      </p:sp>
      <p:sp>
        <p:nvSpPr>
          <p:cNvPr id="9" name="Slide Number Placeholder 4">
            <a:extLst>
              <a:ext uri="{FF2B5EF4-FFF2-40B4-BE49-F238E27FC236}">
                <a16:creationId xmlns:a16="http://schemas.microsoft.com/office/drawing/2014/main" id="{8797CA9B-66C1-40C9-9FE4-98EA643EB914}"/>
              </a:ext>
            </a:extLst>
          </p:cNvPr>
          <p:cNvSpPr>
            <a:spLocks noGrp="1"/>
          </p:cNvSpPr>
          <p:nvPr>
            <p:ph type="sldNum" sz="quarter" idx="13"/>
          </p:nvPr>
        </p:nvSpPr>
        <p:spPr>
          <a:xfrm>
            <a:off x="8694234" y="6339623"/>
            <a:ext cx="2743200" cy="365125"/>
          </a:xfrm>
          <a:prstGeom prst="rect">
            <a:avLst/>
          </a:prstGeom>
        </p:spPr>
        <p:txBody>
          <a:bodyPr/>
          <a:lstStyle>
            <a:lvl1pPr algn="r">
              <a:defRPr sz="1400">
                <a:solidFill>
                  <a:schemeClr val="tx1"/>
                </a:solidFill>
              </a:defRPr>
            </a:lvl1pPr>
          </a:lstStyle>
          <a:p>
            <a:fld id="{AA918FE6-FEDB-42B5-B0DB-51A8335001C1}" type="slidenum">
              <a:rPr lang="en-US" smtClean="0"/>
              <a:pPr/>
              <a:t>‹#›</a:t>
            </a:fld>
            <a:endParaRPr lang="en-US" dirty="0"/>
          </a:p>
        </p:txBody>
      </p:sp>
    </p:spTree>
    <p:extLst>
      <p:ext uri="{BB962C8B-B14F-4D97-AF65-F5344CB8AC3E}">
        <p14:creationId xmlns:p14="http://schemas.microsoft.com/office/powerpoint/2010/main" val="285217381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9"/>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A5AED9A2-0238-4DA7-840F-5DF247C6DA75}" type="slidenum">
              <a:rPr lang="en-US" altLang="en-US"/>
              <a:pPr/>
              <a:t>‹#›</a:t>
            </a:fld>
            <a:endParaRPr lang="en-US" altLang="en-US"/>
          </a:p>
        </p:txBody>
      </p:sp>
    </p:spTree>
    <p:extLst>
      <p:ext uri="{BB962C8B-B14F-4D97-AF65-F5344CB8AC3E}">
        <p14:creationId xmlns:p14="http://schemas.microsoft.com/office/powerpoint/2010/main" val="414037512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4" y="1371600"/>
            <a:ext cx="5638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4" y="1371600"/>
            <a:ext cx="5638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310BE8A8-B489-43B4-B3C7-59F31ADF10A5}" type="slidenum">
              <a:rPr lang="en-US" altLang="en-US"/>
              <a:pPr/>
              <a:t>‹#›</a:t>
            </a:fld>
            <a:endParaRPr lang="en-US" altLang="en-US"/>
          </a:p>
        </p:txBody>
      </p:sp>
    </p:spTree>
    <p:extLst>
      <p:ext uri="{BB962C8B-B14F-4D97-AF65-F5344CB8AC3E}">
        <p14:creationId xmlns:p14="http://schemas.microsoft.com/office/powerpoint/2010/main" val="82193927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9547A949-5B51-4A18-9DCD-76A9DDFD3C45}" type="slidenum">
              <a:rPr lang="en-US" altLang="en-US"/>
              <a:pPr/>
              <a:t>‹#›</a:t>
            </a:fld>
            <a:endParaRPr lang="en-US" altLang="en-US"/>
          </a:p>
        </p:txBody>
      </p:sp>
    </p:spTree>
    <p:extLst>
      <p:ext uri="{BB962C8B-B14F-4D97-AF65-F5344CB8AC3E}">
        <p14:creationId xmlns:p14="http://schemas.microsoft.com/office/powerpoint/2010/main" val="251755394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7A0BDD67-3F39-4027-A77A-0C5B60F7F60C}"/>
              </a:ext>
            </a:extLst>
          </p:cNvPr>
          <p:cNvSpPr>
            <a:spLocks noGrp="1"/>
          </p:cNvSpPr>
          <p:nvPr>
            <p:ph type="body" sz="quarter" idx="12"/>
          </p:nvPr>
        </p:nvSpPr>
        <p:spPr>
          <a:xfrm>
            <a:off x="538787" y="1441077"/>
            <a:ext cx="11206788" cy="4484594"/>
          </a:xfrm>
          <a:prstGeom prst="rect">
            <a:avLst/>
          </a:prstGeom>
        </p:spPr>
        <p:txBody>
          <a:bodyPr vert="horz"/>
          <a:lstStyle>
            <a:lvl1pPr marL="463075" indent="-463075" algn="l">
              <a:buFont typeface="Wingdings" panose="05000000000000000000" pitchFamily="2" charset="2"/>
              <a:buChar char="§"/>
              <a:defRPr b="0" i="0">
                <a:solidFill>
                  <a:srgbClr val="13294B"/>
                </a:solidFill>
                <a:latin typeface="Arial" panose="020B0604020202020204" pitchFamily="34" charset="0"/>
                <a:ea typeface="Arial" panose="020B0604020202020204" pitchFamily="34" charset="0"/>
                <a:cs typeface="Arial" panose="020B0604020202020204" pitchFamily="34" charset="0"/>
              </a:defRPr>
            </a:lvl1pPr>
            <a:lvl2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2pPr>
            <a:lvl3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3pPr>
            <a:lvl4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4pPr>
            <a:lvl5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master_bluesidebar.eps">
            <a:extLst>
              <a:ext uri="{FF2B5EF4-FFF2-40B4-BE49-F238E27FC236}">
                <a16:creationId xmlns:a16="http://schemas.microsoft.com/office/drawing/2014/main" id="{E163BBD9-995B-47F4-8B3B-29EF6F266A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4203"/>
            <a:ext cx="123152" cy="918882"/>
          </a:xfrm>
          <a:prstGeom prst="rect">
            <a:avLst/>
          </a:prstGeom>
        </p:spPr>
      </p:pic>
      <p:sp>
        <p:nvSpPr>
          <p:cNvPr id="7" name="Text Placeholder 2">
            <a:extLst>
              <a:ext uri="{FF2B5EF4-FFF2-40B4-BE49-F238E27FC236}">
                <a16:creationId xmlns:a16="http://schemas.microsoft.com/office/drawing/2014/main" id="{2B9F615C-F899-417B-9F97-B874CCDD5B75}"/>
              </a:ext>
            </a:extLst>
          </p:cNvPr>
          <p:cNvSpPr>
            <a:spLocks noGrp="1"/>
          </p:cNvSpPr>
          <p:nvPr>
            <p:ph type="body" sz="quarter" idx="10" hasCustomPrompt="1"/>
          </p:nvPr>
        </p:nvSpPr>
        <p:spPr>
          <a:xfrm>
            <a:off x="538788" y="560536"/>
            <a:ext cx="11145212" cy="641295"/>
          </a:xfrm>
          <a:prstGeom prst="rect">
            <a:avLst/>
          </a:prstGeom>
        </p:spPr>
        <p:txBody>
          <a:bodyPr vert="horz"/>
          <a:lstStyle>
            <a:lvl1pPr marL="0" indent="0" algn="l">
              <a:buNone/>
              <a:defRPr sz="5819" b="1" i="0" baseline="0">
                <a:solidFill>
                  <a:srgbClr val="E84A27"/>
                </a:solidFill>
                <a:latin typeface="Arial Narrow" panose="020B0606020202030204" pitchFamily="34" charset="0"/>
                <a:cs typeface="Arial Narrow" panose="020B0606020202030204" pitchFamily="34" charset="0"/>
              </a:defRPr>
            </a:lvl1pPr>
          </a:lstStyle>
          <a:p>
            <a:pPr lvl="0"/>
            <a:r>
              <a:rPr lang="en-US" dirty="0"/>
              <a:t>Title of slide</a:t>
            </a:r>
          </a:p>
        </p:txBody>
      </p:sp>
      <p:sp>
        <p:nvSpPr>
          <p:cNvPr id="8" name="Slide Number Placeholder 4">
            <a:extLst>
              <a:ext uri="{FF2B5EF4-FFF2-40B4-BE49-F238E27FC236}">
                <a16:creationId xmlns:a16="http://schemas.microsoft.com/office/drawing/2014/main" id="{5563DC10-C7B2-44CF-A1D3-42ED02FDF6A3}"/>
              </a:ext>
            </a:extLst>
          </p:cNvPr>
          <p:cNvSpPr>
            <a:spLocks noGrp="1"/>
          </p:cNvSpPr>
          <p:nvPr>
            <p:ph type="sldNum" sz="quarter" idx="13"/>
          </p:nvPr>
        </p:nvSpPr>
        <p:spPr>
          <a:xfrm>
            <a:off x="8694234" y="6339623"/>
            <a:ext cx="2743200" cy="365125"/>
          </a:xfrm>
          <a:prstGeom prst="rect">
            <a:avLst/>
          </a:prstGeom>
        </p:spPr>
        <p:txBody>
          <a:bodyPr/>
          <a:lstStyle>
            <a:lvl1pPr algn="r">
              <a:defRPr sz="1400">
                <a:solidFill>
                  <a:schemeClr val="tx1"/>
                </a:solidFill>
              </a:defRPr>
            </a:lvl1pPr>
          </a:lstStyle>
          <a:p>
            <a:fld id="{AA918FE6-FEDB-42B5-B0DB-51A8335001C1}" type="slidenum">
              <a:rPr lang="en-US" smtClean="0"/>
              <a:pPr/>
              <a:t>‹#›</a:t>
            </a:fld>
            <a:endParaRPr lang="en-US" dirty="0"/>
          </a:p>
        </p:txBody>
      </p:sp>
    </p:spTree>
    <p:extLst>
      <p:ext uri="{BB962C8B-B14F-4D97-AF65-F5344CB8AC3E}">
        <p14:creationId xmlns:p14="http://schemas.microsoft.com/office/powerpoint/2010/main" val="169663650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lvl1pPr>
          </a:lstStyle>
          <a:p>
            <a:pPr>
              <a:defRPr/>
            </a:pPr>
            <a:fld id="{90EF87E9-9DA6-4916-9030-EA95B484ADD9}" type="slidenum">
              <a:rPr lang="en-US" altLang="en-US"/>
              <a:pPr>
                <a:defRPr/>
              </a:pPr>
              <a:t>‹#›</a:t>
            </a:fld>
            <a:endParaRPr lang="en-US" altLang="en-US"/>
          </a:p>
        </p:txBody>
      </p:sp>
    </p:spTree>
    <p:extLst>
      <p:ext uri="{BB962C8B-B14F-4D97-AF65-F5344CB8AC3E}">
        <p14:creationId xmlns:p14="http://schemas.microsoft.com/office/powerpoint/2010/main" val="171343233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1C2748BF-754E-4051-BB95-1CB21A3FF050}" type="slidenum">
              <a:rPr lang="en-US" altLang="en-US"/>
              <a:pPr/>
              <a:t>‹#›</a:t>
            </a:fld>
            <a:endParaRPr lang="en-US" altLang="en-US"/>
          </a:p>
        </p:txBody>
      </p:sp>
    </p:spTree>
    <p:extLst>
      <p:ext uri="{BB962C8B-B14F-4D97-AF65-F5344CB8AC3E}">
        <p14:creationId xmlns:p14="http://schemas.microsoft.com/office/powerpoint/2010/main" val="46931912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9"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41"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9" y="1435106"/>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05DFBEDA-73A3-4B62-9255-C3F1320CBABB}" type="slidenum">
              <a:rPr lang="en-US" altLang="en-US"/>
              <a:pPr/>
              <a:t>‹#›</a:t>
            </a:fld>
            <a:endParaRPr lang="en-US" altLang="en-US"/>
          </a:p>
        </p:txBody>
      </p:sp>
    </p:spTree>
    <p:extLst>
      <p:ext uri="{BB962C8B-B14F-4D97-AF65-F5344CB8AC3E}">
        <p14:creationId xmlns:p14="http://schemas.microsoft.com/office/powerpoint/2010/main" val="395942703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E15B968E-9935-4C99-B0FB-B9E216B6EB8C}" type="slidenum">
              <a:rPr lang="en-US" altLang="en-US"/>
              <a:pPr/>
              <a:t>‹#›</a:t>
            </a:fld>
            <a:endParaRPr lang="en-US" altLang="en-US"/>
          </a:p>
        </p:txBody>
      </p:sp>
    </p:spTree>
    <p:extLst>
      <p:ext uri="{BB962C8B-B14F-4D97-AF65-F5344CB8AC3E}">
        <p14:creationId xmlns:p14="http://schemas.microsoft.com/office/powerpoint/2010/main" val="378333947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29C7A856-F7D4-478C-9602-8F7895848848}" type="slidenum">
              <a:rPr lang="en-US" altLang="en-US"/>
              <a:pPr/>
              <a:t>‹#›</a:t>
            </a:fld>
            <a:endParaRPr lang="en-US" altLang="en-US"/>
          </a:p>
        </p:txBody>
      </p:sp>
    </p:spTree>
    <p:extLst>
      <p:ext uri="{BB962C8B-B14F-4D97-AF65-F5344CB8AC3E}">
        <p14:creationId xmlns:p14="http://schemas.microsoft.com/office/powerpoint/2010/main" val="171407128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52400"/>
            <a:ext cx="2870201"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9" y="152400"/>
            <a:ext cx="8407401"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24B2F7FC-6B51-4486-A17F-2BB6DC21783E}" type="slidenum">
              <a:rPr lang="en-US" altLang="en-US"/>
              <a:pPr/>
              <a:t>‹#›</a:t>
            </a:fld>
            <a:endParaRPr lang="en-US" altLang="en-US"/>
          </a:p>
        </p:txBody>
      </p:sp>
    </p:spTree>
    <p:extLst>
      <p:ext uri="{BB962C8B-B14F-4D97-AF65-F5344CB8AC3E}">
        <p14:creationId xmlns:p14="http://schemas.microsoft.com/office/powerpoint/2010/main" val="88827233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1480800" cy="1066800"/>
          </a:xfrm>
        </p:spPr>
        <p:txBody>
          <a:bodyPr/>
          <a:lstStyle/>
          <a:p>
            <a:r>
              <a:rPr lang="en-US"/>
              <a:t>Click to edit Master title style</a:t>
            </a:r>
          </a:p>
        </p:txBody>
      </p:sp>
      <p:sp>
        <p:nvSpPr>
          <p:cNvPr id="3" name="ClipArt Placeholder 2"/>
          <p:cNvSpPr>
            <a:spLocks noGrp="1"/>
          </p:cNvSpPr>
          <p:nvPr>
            <p:ph type="clipArt" sz="half" idx="1"/>
          </p:nvPr>
        </p:nvSpPr>
        <p:spPr>
          <a:xfrm>
            <a:off x="304804" y="1371600"/>
            <a:ext cx="5638800" cy="4876800"/>
          </a:xfrm>
        </p:spPr>
        <p:txBody>
          <a:bodyPr/>
          <a:lstStyle/>
          <a:p>
            <a:pPr lvl="0"/>
            <a:endParaRPr lang="en-US" noProof="0"/>
          </a:p>
        </p:txBody>
      </p:sp>
      <p:sp>
        <p:nvSpPr>
          <p:cNvPr id="4" name="Text Placeholder 3"/>
          <p:cNvSpPr>
            <a:spLocks noGrp="1"/>
          </p:cNvSpPr>
          <p:nvPr>
            <p:ph type="body" sz="half" idx="2"/>
          </p:nvPr>
        </p:nvSpPr>
        <p:spPr>
          <a:xfrm>
            <a:off x="6146804" y="1371600"/>
            <a:ext cx="56388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7C6E9279-B710-4F1E-9584-9721CF79E410}" type="slidenum">
              <a:rPr lang="en-US" altLang="en-US"/>
              <a:pPr/>
              <a:t>‹#›</a:t>
            </a:fld>
            <a:endParaRPr lang="en-US" altLang="en-US"/>
          </a:p>
        </p:txBody>
      </p:sp>
    </p:spTree>
    <p:extLst>
      <p:ext uri="{BB962C8B-B14F-4D97-AF65-F5344CB8AC3E}">
        <p14:creationId xmlns:p14="http://schemas.microsoft.com/office/powerpoint/2010/main" val="177394043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123950"/>
            <a:ext cx="10972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5" name="Line 8"/>
          <p:cNvSpPr>
            <a:spLocks noChangeShapeType="1"/>
          </p:cNvSpPr>
          <p:nvPr/>
        </p:nvSpPr>
        <p:spPr bwMode="auto">
          <a:xfrm>
            <a:off x="609600" y="3371850"/>
            <a:ext cx="109728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6" name="Line 10"/>
          <p:cNvSpPr>
            <a:spLocks noChangeShapeType="1"/>
          </p:cNvSpPr>
          <p:nvPr userDrawn="1"/>
        </p:nvSpPr>
        <p:spPr bwMode="auto">
          <a:xfrm>
            <a:off x="115824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01378" name="Rectangle 2"/>
          <p:cNvSpPr>
            <a:spLocks noGrp="1" noChangeArrowheads="1"/>
          </p:cNvSpPr>
          <p:nvPr>
            <p:ph type="ctrTitle"/>
          </p:nvPr>
        </p:nvSpPr>
        <p:spPr>
          <a:xfrm>
            <a:off x="914400" y="1524000"/>
            <a:ext cx="105664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914400" y="3581400"/>
            <a:ext cx="104648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609600" y="6243638"/>
            <a:ext cx="28448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endParaRPr lang="en-US"/>
          </a:p>
        </p:txBody>
      </p:sp>
      <p:sp>
        <p:nvSpPr>
          <p:cNvPr id="8" name="Rectangle 5"/>
          <p:cNvSpPr>
            <a:spLocks noGrp="1" noChangeArrowheads="1"/>
          </p:cNvSpPr>
          <p:nvPr>
            <p:ph type="ftr" sz="quarter" idx="11"/>
          </p:nvPr>
        </p:nvSpPr>
        <p:spPr>
          <a:xfrm>
            <a:off x="4165600" y="6243638"/>
            <a:ext cx="38608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fld id="{345F9171-2A32-4C74-8DF8-22DD0444B8D2}" type="slidenum">
              <a:rPr lang="en-US" altLang="en-US"/>
              <a:pPr/>
              <a:t>‹#›</a:t>
            </a:fld>
            <a:endParaRPr lang="en-US" altLang="en-US"/>
          </a:p>
        </p:txBody>
      </p:sp>
    </p:spTree>
    <p:extLst>
      <p:ext uri="{BB962C8B-B14F-4D97-AF65-F5344CB8AC3E}">
        <p14:creationId xmlns:p14="http://schemas.microsoft.com/office/powerpoint/2010/main" val="197911302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0C9741C7-A344-4C45-A828-EBDEDF8423C5}"/>
              </a:ext>
            </a:extLst>
          </p:cNvPr>
          <p:cNvSpPr>
            <a:spLocks noGrp="1"/>
          </p:cNvSpPr>
          <p:nvPr>
            <p:ph type="body" sz="quarter" idx="12"/>
          </p:nvPr>
        </p:nvSpPr>
        <p:spPr>
          <a:xfrm>
            <a:off x="538787" y="1441077"/>
            <a:ext cx="11206788" cy="4484594"/>
          </a:xfrm>
          <a:prstGeom prst="rect">
            <a:avLst/>
          </a:prstGeom>
        </p:spPr>
        <p:txBody>
          <a:bodyPr vert="horz"/>
          <a:lstStyle>
            <a:lvl1pPr marL="463075" indent="-463075" algn="l">
              <a:buFont typeface="Wingdings" panose="05000000000000000000" pitchFamily="2" charset="2"/>
              <a:buChar char="§"/>
              <a:defRPr b="0" i="0">
                <a:solidFill>
                  <a:srgbClr val="13294B"/>
                </a:solidFill>
                <a:latin typeface="Arial" panose="020B0604020202020204" pitchFamily="34" charset="0"/>
                <a:ea typeface="Arial" panose="020B0604020202020204" pitchFamily="34" charset="0"/>
                <a:cs typeface="Arial" panose="020B0604020202020204" pitchFamily="34" charset="0"/>
              </a:defRPr>
            </a:lvl1pPr>
            <a:lvl2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2pPr>
            <a:lvl3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3pPr>
            <a:lvl4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4pPr>
            <a:lvl5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master_bluesidebar.eps">
            <a:extLst>
              <a:ext uri="{FF2B5EF4-FFF2-40B4-BE49-F238E27FC236}">
                <a16:creationId xmlns:a16="http://schemas.microsoft.com/office/drawing/2014/main" id="{0B7B1452-B894-4064-84A0-8FC366E901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4203"/>
            <a:ext cx="123152" cy="918882"/>
          </a:xfrm>
          <a:prstGeom prst="rect">
            <a:avLst/>
          </a:prstGeom>
        </p:spPr>
      </p:pic>
      <p:sp>
        <p:nvSpPr>
          <p:cNvPr id="8" name="Text Placeholder 2">
            <a:extLst>
              <a:ext uri="{FF2B5EF4-FFF2-40B4-BE49-F238E27FC236}">
                <a16:creationId xmlns:a16="http://schemas.microsoft.com/office/drawing/2014/main" id="{7742844B-9DCF-435F-AE59-55C9E8A105C2}"/>
              </a:ext>
            </a:extLst>
          </p:cNvPr>
          <p:cNvSpPr>
            <a:spLocks noGrp="1"/>
          </p:cNvSpPr>
          <p:nvPr>
            <p:ph type="body" sz="quarter" idx="10" hasCustomPrompt="1"/>
          </p:nvPr>
        </p:nvSpPr>
        <p:spPr>
          <a:xfrm>
            <a:off x="538788" y="560536"/>
            <a:ext cx="11145212" cy="641295"/>
          </a:xfrm>
          <a:prstGeom prst="rect">
            <a:avLst/>
          </a:prstGeom>
        </p:spPr>
        <p:txBody>
          <a:bodyPr vert="horz"/>
          <a:lstStyle>
            <a:lvl1pPr marL="0" indent="0" algn="l">
              <a:buNone/>
              <a:defRPr sz="5819" b="1" i="0" baseline="0">
                <a:solidFill>
                  <a:srgbClr val="E84A27"/>
                </a:solidFill>
                <a:latin typeface="Arial Narrow" panose="020B0606020202030204" pitchFamily="34" charset="0"/>
                <a:cs typeface="Arial Narrow" panose="020B0606020202030204" pitchFamily="34" charset="0"/>
              </a:defRPr>
            </a:lvl1pPr>
          </a:lstStyle>
          <a:p>
            <a:pPr lvl="0"/>
            <a:r>
              <a:rPr lang="en-US" dirty="0"/>
              <a:t>Title of slide</a:t>
            </a:r>
          </a:p>
        </p:txBody>
      </p:sp>
      <p:sp>
        <p:nvSpPr>
          <p:cNvPr id="9" name="Slide Number Placeholder 4">
            <a:extLst>
              <a:ext uri="{FF2B5EF4-FFF2-40B4-BE49-F238E27FC236}">
                <a16:creationId xmlns:a16="http://schemas.microsoft.com/office/drawing/2014/main" id="{51D23010-AB3F-4F78-818D-181740D7E1F5}"/>
              </a:ext>
            </a:extLst>
          </p:cNvPr>
          <p:cNvSpPr>
            <a:spLocks noGrp="1"/>
          </p:cNvSpPr>
          <p:nvPr>
            <p:ph type="sldNum" sz="quarter" idx="13"/>
          </p:nvPr>
        </p:nvSpPr>
        <p:spPr>
          <a:xfrm>
            <a:off x="8694234" y="6339623"/>
            <a:ext cx="2743200" cy="365125"/>
          </a:xfrm>
          <a:prstGeom prst="rect">
            <a:avLst/>
          </a:prstGeom>
        </p:spPr>
        <p:txBody>
          <a:bodyPr/>
          <a:lstStyle>
            <a:lvl1pPr algn="r">
              <a:defRPr sz="1400">
                <a:solidFill>
                  <a:schemeClr val="tx1"/>
                </a:solidFill>
              </a:defRPr>
            </a:lvl1pPr>
          </a:lstStyle>
          <a:p>
            <a:fld id="{AA918FE6-FEDB-42B5-B0DB-51A8335001C1}" type="slidenum">
              <a:rPr lang="en-US" smtClean="0"/>
              <a:pPr/>
              <a:t>‹#›</a:t>
            </a:fld>
            <a:endParaRPr lang="en-US" dirty="0"/>
          </a:p>
        </p:txBody>
      </p:sp>
    </p:spTree>
    <p:extLst>
      <p:ext uri="{BB962C8B-B14F-4D97-AF65-F5344CB8AC3E}">
        <p14:creationId xmlns:p14="http://schemas.microsoft.com/office/powerpoint/2010/main" val="421415413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9"/>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A5AED9A2-0238-4DA7-840F-5DF247C6DA75}" type="slidenum">
              <a:rPr lang="en-US" altLang="en-US"/>
              <a:pPr/>
              <a:t>‹#›</a:t>
            </a:fld>
            <a:endParaRPr lang="en-US" altLang="en-US"/>
          </a:p>
        </p:txBody>
      </p:sp>
    </p:spTree>
    <p:extLst>
      <p:ext uri="{BB962C8B-B14F-4D97-AF65-F5344CB8AC3E}">
        <p14:creationId xmlns:p14="http://schemas.microsoft.com/office/powerpoint/2010/main" val="332263702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4" y="1371600"/>
            <a:ext cx="5638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4" y="1371600"/>
            <a:ext cx="5638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310BE8A8-B489-43B4-B3C7-59F31ADF10A5}" type="slidenum">
              <a:rPr lang="en-US" altLang="en-US"/>
              <a:pPr/>
              <a:t>‹#›</a:t>
            </a:fld>
            <a:endParaRPr lang="en-US" altLang="en-US"/>
          </a:p>
        </p:txBody>
      </p:sp>
    </p:spTree>
    <p:extLst>
      <p:ext uri="{BB962C8B-B14F-4D97-AF65-F5344CB8AC3E}">
        <p14:creationId xmlns:p14="http://schemas.microsoft.com/office/powerpoint/2010/main" val="202849599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371600"/>
            <a:ext cx="5638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371600"/>
            <a:ext cx="5638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lvl1pPr>
          </a:lstStyle>
          <a:p>
            <a:pPr>
              <a:defRPr/>
            </a:pPr>
            <a:fld id="{ABC58D86-A051-4F7B-A694-3E6786C0AD79}" type="slidenum">
              <a:rPr lang="en-US" altLang="en-US"/>
              <a:pPr>
                <a:defRPr/>
              </a:pPr>
              <a:t>‹#›</a:t>
            </a:fld>
            <a:endParaRPr lang="en-US" altLang="en-US"/>
          </a:p>
        </p:txBody>
      </p:sp>
    </p:spTree>
    <p:extLst>
      <p:ext uri="{BB962C8B-B14F-4D97-AF65-F5344CB8AC3E}">
        <p14:creationId xmlns:p14="http://schemas.microsoft.com/office/powerpoint/2010/main" val="4134727283"/>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9547A949-5B51-4A18-9DCD-76A9DDFD3C45}" type="slidenum">
              <a:rPr lang="en-US" altLang="en-US"/>
              <a:pPr/>
              <a:t>‹#›</a:t>
            </a:fld>
            <a:endParaRPr lang="en-US" altLang="en-US"/>
          </a:p>
        </p:txBody>
      </p:sp>
    </p:spTree>
    <p:extLst>
      <p:ext uri="{BB962C8B-B14F-4D97-AF65-F5344CB8AC3E}">
        <p14:creationId xmlns:p14="http://schemas.microsoft.com/office/powerpoint/2010/main" val="84511132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88C86152-631B-4F52-971B-D548257BAB93}" type="slidenum">
              <a:rPr lang="en-US" altLang="en-US"/>
              <a:pPr/>
              <a:t>‹#›</a:t>
            </a:fld>
            <a:endParaRPr lang="en-US" altLang="en-US"/>
          </a:p>
        </p:txBody>
      </p:sp>
    </p:spTree>
    <p:extLst>
      <p:ext uri="{BB962C8B-B14F-4D97-AF65-F5344CB8AC3E}">
        <p14:creationId xmlns:p14="http://schemas.microsoft.com/office/powerpoint/2010/main" val="190033783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1C2748BF-754E-4051-BB95-1CB21A3FF050}" type="slidenum">
              <a:rPr lang="en-US" altLang="en-US"/>
              <a:pPr/>
              <a:t>‹#›</a:t>
            </a:fld>
            <a:endParaRPr lang="en-US" altLang="en-US"/>
          </a:p>
        </p:txBody>
      </p:sp>
    </p:spTree>
    <p:extLst>
      <p:ext uri="{BB962C8B-B14F-4D97-AF65-F5344CB8AC3E}">
        <p14:creationId xmlns:p14="http://schemas.microsoft.com/office/powerpoint/2010/main" val="334034332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9"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41"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9" y="1435106"/>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05DFBEDA-73A3-4B62-9255-C3F1320CBABB}" type="slidenum">
              <a:rPr lang="en-US" altLang="en-US"/>
              <a:pPr/>
              <a:t>‹#›</a:t>
            </a:fld>
            <a:endParaRPr lang="en-US" altLang="en-US"/>
          </a:p>
        </p:txBody>
      </p:sp>
    </p:spTree>
    <p:extLst>
      <p:ext uri="{BB962C8B-B14F-4D97-AF65-F5344CB8AC3E}">
        <p14:creationId xmlns:p14="http://schemas.microsoft.com/office/powerpoint/2010/main" val="112240621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E15B968E-9935-4C99-B0FB-B9E216B6EB8C}" type="slidenum">
              <a:rPr lang="en-US" altLang="en-US"/>
              <a:pPr/>
              <a:t>‹#›</a:t>
            </a:fld>
            <a:endParaRPr lang="en-US" altLang="en-US"/>
          </a:p>
        </p:txBody>
      </p:sp>
    </p:spTree>
    <p:extLst>
      <p:ext uri="{BB962C8B-B14F-4D97-AF65-F5344CB8AC3E}">
        <p14:creationId xmlns:p14="http://schemas.microsoft.com/office/powerpoint/2010/main" val="159884917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29C7A856-F7D4-478C-9602-8F7895848848}" type="slidenum">
              <a:rPr lang="en-US" altLang="en-US"/>
              <a:pPr/>
              <a:t>‹#›</a:t>
            </a:fld>
            <a:endParaRPr lang="en-US" altLang="en-US"/>
          </a:p>
        </p:txBody>
      </p:sp>
    </p:spTree>
    <p:extLst>
      <p:ext uri="{BB962C8B-B14F-4D97-AF65-F5344CB8AC3E}">
        <p14:creationId xmlns:p14="http://schemas.microsoft.com/office/powerpoint/2010/main" val="291726004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52400"/>
            <a:ext cx="2870201"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9" y="152400"/>
            <a:ext cx="8407401"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24B2F7FC-6B51-4486-A17F-2BB6DC21783E}" type="slidenum">
              <a:rPr lang="en-US" altLang="en-US"/>
              <a:pPr/>
              <a:t>‹#›</a:t>
            </a:fld>
            <a:endParaRPr lang="en-US" altLang="en-US"/>
          </a:p>
        </p:txBody>
      </p:sp>
    </p:spTree>
    <p:extLst>
      <p:ext uri="{BB962C8B-B14F-4D97-AF65-F5344CB8AC3E}">
        <p14:creationId xmlns:p14="http://schemas.microsoft.com/office/powerpoint/2010/main" val="318292484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1480800" cy="1066800"/>
          </a:xfrm>
        </p:spPr>
        <p:txBody>
          <a:bodyPr/>
          <a:lstStyle/>
          <a:p>
            <a:r>
              <a:rPr lang="en-US"/>
              <a:t>Click to edit Master title style</a:t>
            </a:r>
          </a:p>
        </p:txBody>
      </p:sp>
      <p:sp>
        <p:nvSpPr>
          <p:cNvPr id="3" name="ClipArt Placeholder 2"/>
          <p:cNvSpPr>
            <a:spLocks noGrp="1"/>
          </p:cNvSpPr>
          <p:nvPr>
            <p:ph type="clipArt" sz="half" idx="1"/>
          </p:nvPr>
        </p:nvSpPr>
        <p:spPr>
          <a:xfrm>
            <a:off x="304804" y="1371600"/>
            <a:ext cx="5638800" cy="4876800"/>
          </a:xfrm>
        </p:spPr>
        <p:txBody>
          <a:bodyPr/>
          <a:lstStyle/>
          <a:p>
            <a:pPr lvl="0"/>
            <a:endParaRPr lang="en-US" noProof="0"/>
          </a:p>
        </p:txBody>
      </p:sp>
      <p:sp>
        <p:nvSpPr>
          <p:cNvPr id="4" name="Text Placeholder 3"/>
          <p:cNvSpPr>
            <a:spLocks noGrp="1"/>
          </p:cNvSpPr>
          <p:nvPr>
            <p:ph type="body" sz="half" idx="2"/>
          </p:nvPr>
        </p:nvSpPr>
        <p:spPr>
          <a:xfrm>
            <a:off x="6146804" y="1371600"/>
            <a:ext cx="56388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7C6E9279-B710-4F1E-9584-9721CF79E410}" type="slidenum">
              <a:rPr lang="en-US" altLang="en-US"/>
              <a:pPr/>
              <a:t>‹#›</a:t>
            </a:fld>
            <a:endParaRPr lang="en-US" altLang="en-US"/>
          </a:p>
        </p:txBody>
      </p:sp>
    </p:spTree>
    <p:extLst>
      <p:ext uri="{BB962C8B-B14F-4D97-AF65-F5344CB8AC3E}">
        <p14:creationId xmlns:p14="http://schemas.microsoft.com/office/powerpoint/2010/main" val="4027361818"/>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123950"/>
            <a:ext cx="10972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5" name="Line 8"/>
          <p:cNvSpPr>
            <a:spLocks noChangeShapeType="1"/>
          </p:cNvSpPr>
          <p:nvPr/>
        </p:nvSpPr>
        <p:spPr bwMode="auto">
          <a:xfrm>
            <a:off x="609600" y="3371850"/>
            <a:ext cx="109728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6" name="Line 10"/>
          <p:cNvSpPr>
            <a:spLocks noChangeShapeType="1"/>
          </p:cNvSpPr>
          <p:nvPr userDrawn="1"/>
        </p:nvSpPr>
        <p:spPr bwMode="auto">
          <a:xfrm>
            <a:off x="115824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01378" name="Rectangle 2"/>
          <p:cNvSpPr>
            <a:spLocks noGrp="1" noChangeArrowheads="1"/>
          </p:cNvSpPr>
          <p:nvPr>
            <p:ph type="ctrTitle"/>
          </p:nvPr>
        </p:nvSpPr>
        <p:spPr>
          <a:xfrm>
            <a:off x="914400" y="1524000"/>
            <a:ext cx="105664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914400" y="3581400"/>
            <a:ext cx="104648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609600" y="6243638"/>
            <a:ext cx="28448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endParaRPr lang="en-US"/>
          </a:p>
        </p:txBody>
      </p:sp>
      <p:sp>
        <p:nvSpPr>
          <p:cNvPr id="8" name="Rectangle 5"/>
          <p:cNvSpPr>
            <a:spLocks noGrp="1" noChangeArrowheads="1"/>
          </p:cNvSpPr>
          <p:nvPr>
            <p:ph type="ftr" sz="quarter" idx="11"/>
          </p:nvPr>
        </p:nvSpPr>
        <p:spPr>
          <a:xfrm>
            <a:off x="4165600" y="6243638"/>
            <a:ext cx="38608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fld id="{345F9171-2A32-4C74-8DF8-22DD0444B8D2}" type="slidenum">
              <a:rPr lang="en-US" altLang="en-US"/>
              <a:pPr/>
              <a:t>‹#›</a:t>
            </a:fld>
            <a:endParaRPr lang="en-US" altLang="en-US"/>
          </a:p>
        </p:txBody>
      </p:sp>
    </p:spTree>
    <p:extLst>
      <p:ext uri="{BB962C8B-B14F-4D97-AF65-F5344CB8AC3E}">
        <p14:creationId xmlns:p14="http://schemas.microsoft.com/office/powerpoint/2010/main" val="287663307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B80CEAC9-295E-4F23-9CB5-68AF24520323}"/>
              </a:ext>
            </a:extLst>
          </p:cNvPr>
          <p:cNvSpPr>
            <a:spLocks noGrp="1"/>
          </p:cNvSpPr>
          <p:nvPr>
            <p:ph type="body" sz="quarter" idx="12"/>
          </p:nvPr>
        </p:nvSpPr>
        <p:spPr>
          <a:xfrm>
            <a:off x="538787" y="1441077"/>
            <a:ext cx="11206788" cy="4484594"/>
          </a:xfrm>
          <a:prstGeom prst="rect">
            <a:avLst/>
          </a:prstGeom>
        </p:spPr>
        <p:txBody>
          <a:bodyPr vert="horz"/>
          <a:lstStyle>
            <a:lvl1pPr marL="463075" indent="-463075" algn="l">
              <a:buFont typeface="Wingdings" panose="05000000000000000000" pitchFamily="2" charset="2"/>
              <a:buChar char="§"/>
              <a:defRPr b="0" i="0">
                <a:solidFill>
                  <a:srgbClr val="13294B"/>
                </a:solidFill>
                <a:latin typeface="Arial" panose="020B0604020202020204" pitchFamily="34" charset="0"/>
                <a:ea typeface="Arial" panose="020B0604020202020204" pitchFamily="34" charset="0"/>
                <a:cs typeface="Arial" panose="020B0604020202020204" pitchFamily="34" charset="0"/>
              </a:defRPr>
            </a:lvl1pPr>
            <a:lvl2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2pPr>
            <a:lvl3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3pPr>
            <a:lvl4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4pPr>
            <a:lvl5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master_bluesidebar.eps">
            <a:extLst>
              <a:ext uri="{FF2B5EF4-FFF2-40B4-BE49-F238E27FC236}">
                <a16:creationId xmlns:a16="http://schemas.microsoft.com/office/drawing/2014/main" id="{38452F05-0E5B-4BC6-B923-B1E0333FBC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4203"/>
            <a:ext cx="123152" cy="918882"/>
          </a:xfrm>
          <a:prstGeom prst="rect">
            <a:avLst/>
          </a:prstGeom>
        </p:spPr>
      </p:pic>
      <p:sp>
        <p:nvSpPr>
          <p:cNvPr id="8" name="Text Placeholder 2">
            <a:extLst>
              <a:ext uri="{FF2B5EF4-FFF2-40B4-BE49-F238E27FC236}">
                <a16:creationId xmlns:a16="http://schemas.microsoft.com/office/drawing/2014/main" id="{492CBA3C-70D7-42DA-9473-9B81C02974DF}"/>
              </a:ext>
            </a:extLst>
          </p:cNvPr>
          <p:cNvSpPr>
            <a:spLocks noGrp="1"/>
          </p:cNvSpPr>
          <p:nvPr>
            <p:ph type="body" sz="quarter" idx="10" hasCustomPrompt="1"/>
          </p:nvPr>
        </p:nvSpPr>
        <p:spPr>
          <a:xfrm>
            <a:off x="538788" y="560536"/>
            <a:ext cx="11145212" cy="641295"/>
          </a:xfrm>
          <a:prstGeom prst="rect">
            <a:avLst/>
          </a:prstGeom>
        </p:spPr>
        <p:txBody>
          <a:bodyPr vert="horz"/>
          <a:lstStyle>
            <a:lvl1pPr marL="0" indent="0" algn="l">
              <a:buNone/>
              <a:defRPr sz="5819" b="1" i="0" baseline="0">
                <a:solidFill>
                  <a:srgbClr val="E84A27"/>
                </a:solidFill>
                <a:latin typeface="Arial Narrow" panose="020B0606020202030204" pitchFamily="34" charset="0"/>
                <a:cs typeface="Arial Narrow" panose="020B0606020202030204" pitchFamily="34" charset="0"/>
              </a:defRPr>
            </a:lvl1pPr>
          </a:lstStyle>
          <a:p>
            <a:pPr lvl="0"/>
            <a:r>
              <a:rPr lang="en-US" dirty="0"/>
              <a:t>Title of slide</a:t>
            </a:r>
          </a:p>
        </p:txBody>
      </p:sp>
      <p:sp>
        <p:nvSpPr>
          <p:cNvPr id="9" name="Slide Number Placeholder 4">
            <a:extLst>
              <a:ext uri="{FF2B5EF4-FFF2-40B4-BE49-F238E27FC236}">
                <a16:creationId xmlns:a16="http://schemas.microsoft.com/office/drawing/2014/main" id="{9F0FA2C2-6529-46C8-892F-260973335478}"/>
              </a:ext>
            </a:extLst>
          </p:cNvPr>
          <p:cNvSpPr>
            <a:spLocks noGrp="1"/>
          </p:cNvSpPr>
          <p:nvPr>
            <p:ph type="sldNum" sz="quarter" idx="13"/>
          </p:nvPr>
        </p:nvSpPr>
        <p:spPr>
          <a:xfrm>
            <a:off x="8694234" y="6339623"/>
            <a:ext cx="2743200" cy="365125"/>
          </a:xfrm>
          <a:prstGeom prst="rect">
            <a:avLst/>
          </a:prstGeom>
        </p:spPr>
        <p:txBody>
          <a:bodyPr/>
          <a:lstStyle>
            <a:lvl1pPr algn="r">
              <a:defRPr sz="1400">
                <a:solidFill>
                  <a:schemeClr val="tx1"/>
                </a:solidFill>
              </a:defRPr>
            </a:lvl1pPr>
          </a:lstStyle>
          <a:p>
            <a:fld id="{AA918FE6-FEDB-42B5-B0DB-51A8335001C1}" type="slidenum">
              <a:rPr lang="en-US" smtClean="0"/>
              <a:pPr/>
              <a:t>‹#›</a:t>
            </a:fld>
            <a:endParaRPr lang="en-US" dirty="0"/>
          </a:p>
        </p:txBody>
      </p:sp>
    </p:spTree>
    <p:extLst>
      <p:ext uri="{BB962C8B-B14F-4D97-AF65-F5344CB8AC3E}">
        <p14:creationId xmlns:p14="http://schemas.microsoft.com/office/powerpoint/2010/main" val="8129794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a:defRPr/>
            </a:lvl1pPr>
          </a:lstStyle>
          <a:p>
            <a:pPr>
              <a:defRPr/>
            </a:pPr>
            <a:fld id="{FBD29E02-B6E9-4B2C-B0A7-FDACAA22CFF8}" type="slidenum">
              <a:rPr lang="en-US" altLang="en-US"/>
              <a:pPr>
                <a:defRPr/>
              </a:pPr>
              <a:t>‹#›</a:t>
            </a:fld>
            <a:endParaRPr lang="en-US" altLang="en-US"/>
          </a:p>
        </p:txBody>
      </p:sp>
    </p:spTree>
    <p:extLst>
      <p:ext uri="{BB962C8B-B14F-4D97-AF65-F5344CB8AC3E}">
        <p14:creationId xmlns:p14="http://schemas.microsoft.com/office/powerpoint/2010/main" val="732584700"/>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9"/>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A5AED9A2-0238-4DA7-840F-5DF247C6DA75}" type="slidenum">
              <a:rPr lang="en-US" altLang="en-US"/>
              <a:pPr/>
              <a:t>‹#›</a:t>
            </a:fld>
            <a:endParaRPr lang="en-US" altLang="en-US"/>
          </a:p>
        </p:txBody>
      </p:sp>
    </p:spTree>
    <p:extLst>
      <p:ext uri="{BB962C8B-B14F-4D97-AF65-F5344CB8AC3E}">
        <p14:creationId xmlns:p14="http://schemas.microsoft.com/office/powerpoint/2010/main" val="143850514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7" name="Text Placeholder 10">
            <a:extLst>
              <a:ext uri="{FF2B5EF4-FFF2-40B4-BE49-F238E27FC236}">
                <a16:creationId xmlns:a16="http://schemas.microsoft.com/office/drawing/2014/main" id="{04E9C83C-8E21-4BB2-8A1D-ED0A9A9118EF}"/>
              </a:ext>
            </a:extLst>
          </p:cNvPr>
          <p:cNvSpPr>
            <a:spLocks noGrp="1"/>
          </p:cNvSpPr>
          <p:nvPr>
            <p:ph type="body" sz="quarter" idx="12"/>
          </p:nvPr>
        </p:nvSpPr>
        <p:spPr>
          <a:xfrm>
            <a:off x="538787" y="1441077"/>
            <a:ext cx="11206788" cy="4484594"/>
          </a:xfrm>
          <a:prstGeom prst="rect">
            <a:avLst/>
          </a:prstGeom>
        </p:spPr>
        <p:txBody>
          <a:bodyPr vert="horz"/>
          <a:lstStyle>
            <a:lvl1pPr marL="463075" indent="-463075" algn="l">
              <a:buFont typeface="Wingdings" panose="05000000000000000000" pitchFamily="2" charset="2"/>
              <a:buChar char="§"/>
              <a:defRPr b="0" i="0">
                <a:solidFill>
                  <a:srgbClr val="13294B"/>
                </a:solidFill>
                <a:latin typeface="Arial" panose="020B0604020202020204" pitchFamily="34" charset="0"/>
                <a:ea typeface="Arial" panose="020B0604020202020204" pitchFamily="34" charset="0"/>
                <a:cs typeface="Arial" panose="020B0604020202020204" pitchFamily="34" charset="0"/>
              </a:defRPr>
            </a:lvl1pPr>
            <a:lvl2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2pPr>
            <a:lvl3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3pPr>
            <a:lvl4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4pPr>
            <a:lvl5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master_bluesidebar.eps">
            <a:extLst>
              <a:ext uri="{FF2B5EF4-FFF2-40B4-BE49-F238E27FC236}">
                <a16:creationId xmlns:a16="http://schemas.microsoft.com/office/drawing/2014/main" id="{DE720E34-7504-4571-907C-D42D0F76DD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4203"/>
            <a:ext cx="123152" cy="918882"/>
          </a:xfrm>
          <a:prstGeom prst="rect">
            <a:avLst/>
          </a:prstGeom>
        </p:spPr>
      </p:pic>
      <p:sp>
        <p:nvSpPr>
          <p:cNvPr id="9" name="Text Placeholder 2">
            <a:extLst>
              <a:ext uri="{FF2B5EF4-FFF2-40B4-BE49-F238E27FC236}">
                <a16:creationId xmlns:a16="http://schemas.microsoft.com/office/drawing/2014/main" id="{B90E15EF-9FE7-4EE0-8611-3D819E785730}"/>
              </a:ext>
            </a:extLst>
          </p:cNvPr>
          <p:cNvSpPr>
            <a:spLocks noGrp="1"/>
          </p:cNvSpPr>
          <p:nvPr>
            <p:ph type="body" sz="quarter" idx="10" hasCustomPrompt="1"/>
          </p:nvPr>
        </p:nvSpPr>
        <p:spPr>
          <a:xfrm>
            <a:off x="538788" y="560536"/>
            <a:ext cx="11145212" cy="641295"/>
          </a:xfrm>
          <a:prstGeom prst="rect">
            <a:avLst/>
          </a:prstGeom>
        </p:spPr>
        <p:txBody>
          <a:bodyPr vert="horz"/>
          <a:lstStyle>
            <a:lvl1pPr marL="0" indent="0" algn="l">
              <a:buNone/>
              <a:defRPr sz="5819" b="1" i="0" baseline="0">
                <a:solidFill>
                  <a:srgbClr val="E84A27"/>
                </a:solidFill>
                <a:latin typeface="Arial Narrow" panose="020B0606020202030204" pitchFamily="34" charset="0"/>
                <a:cs typeface="Arial Narrow" panose="020B0606020202030204" pitchFamily="34" charset="0"/>
              </a:defRPr>
            </a:lvl1pPr>
          </a:lstStyle>
          <a:p>
            <a:pPr lvl="0"/>
            <a:r>
              <a:rPr lang="en-US" dirty="0"/>
              <a:t>Title of slide</a:t>
            </a:r>
          </a:p>
        </p:txBody>
      </p:sp>
      <p:sp>
        <p:nvSpPr>
          <p:cNvPr id="10" name="Slide Number Placeholder 4">
            <a:extLst>
              <a:ext uri="{FF2B5EF4-FFF2-40B4-BE49-F238E27FC236}">
                <a16:creationId xmlns:a16="http://schemas.microsoft.com/office/drawing/2014/main" id="{519936FF-B111-4BF4-BDE0-15A3271AB206}"/>
              </a:ext>
            </a:extLst>
          </p:cNvPr>
          <p:cNvSpPr>
            <a:spLocks noGrp="1"/>
          </p:cNvSpPr>
          <p:nvPr>
            <p:ph type="sldNum" sz="quarter" idx="13"/>
          </p:nvPr>
        </p:nvSpPr>
        <p:spPr>
          <a:xfrm>
            <a:off x="8694234" y="6339623"/>
            <a:ext cx="2743200" cy="365125"/>
          </a:xfrm>
          <a:prstGeom prst="rect">
            <a:avLst/>
          </a:prstGeom>
        </p:spPr>
        <p:txBody>
          <a:bodyPr/>
          <a:lstStyle>
            <a:lvl1pPr algn="r">
              <a:defRPr sz="1400">
                <a:solidFill>
                  <a:schemeClr val="tx1"/>
                </a:solidFill>
              </a:defRPr>
            </a:lvl1pPr>
          </a:lstStyle>
          <a:p>
            <a:fld id="{AA918FE6-FEDB-42B5-B0DB-51A8335001C1}" type="slidenum">
              <a:rPr lang="en-US" smtClean="0"/>
              <a:pPr/>
              <a:t>‹#›</a:t>
            </a:fld>
            <a:endParaRPr lang="en-US" dirty="0"/>
          </a:p>
        </p:txBody>
      </p:sp>
    </p:spTree>
    <p:extLst>
      <p:ext uri="{BB962C8B-B14F-4D97-AF65-F5344CB8AC3E}">
        <p14:creationId xmlns:p14="http://schemas.microsoft.com/office/powerpoint/2010/main" val="420877143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9547A949-5B51-4A18-9DCD-76A9DDFD3C45}" type="slidenum">
              <a:rPr lang="en-US" altLang="en-US"/>
              <a:pPr/>
              <a:t>‹#›</a:t>
            </a:fld>
            <a:endParaRPr lang="en-US" altLang="en-US"/>
          </a:p>
        </p:txBody>
      </p:sp>
    </p:spTree>
    <p:extLst>
      <p:ext uri="{BB962C8B-B14F-4D97-AF65-F5344CB8AC3E}">
        <p14:creationId xmlns:p14="http://schemas.microsoft.com/office/powerpoint/2010/main" val="262112525"/>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88C86152-631B-4F52-971B-D548257BAB93}" type="slidenum">
              <a:rPr lang="en-US" altLang="en-US"/>
              <a:pPr/>
              <a:t>‹#›</a:t>
            </a:fld>
            <a:endParaRPr lang="en-US" altLang="en-US"/>
          </a:p>
        </p:txBody>
      </p:sp>
    </p:spTree>
    <p:extLst>
      <p:ext uri="{BB962C8B-B14F-4D97-AF65-F5344CB8AC3E}">
        <p14:creationId xmlns:p14="http://schemas.microsoft.com/office/powerpoint/2010/main" val="50466324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1C2748BF-754E-4051-BB95-1CB21A3FF050}" type="slidenum">
              <a:rPr lang="en-US" altLang="en-US"/>
              <a:pPr/>
              <a:t>‹#›</a:t>
            </a:fld>
            <a:endParaRPr lang="en-US" altLang="en-US"/>
          </a:p>
        </p:txBody>
      </p:sp>
    </p:spTree>
    <p:extLst>
      <p:ext uri="{BB962C8B-B14F-4D97-AF65-F5344CB8AC3E}">
        <p14:creationId xmlns:p14="http://schemas.microsoft.com/office/powerpoint/2010/main" val="190673013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9"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41"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9" y="1435106"/>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05DFBEDA-73A3-4B62-9255-C3F1320CBABB}" type="slidenum">
              <a:rPr lang="en-US" altLang="en-US"/>
              <a:pPr/>
              <a:t>‹#›</a:t>
            </a:fld>
            <a:endParaRPr lang="en-US" altLang="en-US"/>
          </a:p>
        </p:txBody>
      </p:sp>
    </p:spTree>
    <p:extLst>
      <p:ext uri="{BB962C8B-B14F-4D97-AF65-F5344CB8AC3E}">
        <p14:creationId xmlns:p14="http://schemas.microsoft.com/office/powerpoint/2010/main" val="293988278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E15B968E-9935-4C99-B0FB-B9E216B6EB8C}" type="slidenum">
              <a:rPr lang="en-US" altLang="en-US"/>
              <a:pPr/>
              <a:t>‹#›</a:t>
            </a:fld>
            <a:endParaRPr lang="en-US" altLang="en-US"/>
          </a:p>
        </p:txBody>
      </p:sp>
    </p:spTree>
    <p:extLst>
      <p:ext uri="{BB962C8B-B14F-4D97-AF65-F5344CB8AC3E}">
        <p14:creationId xmlns:p14="http://schemas.microsoft.com/office/powerpoint/2010/main" val="41764373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29C7A856-F7D4-478C-9602-8F7895848848}" type="slidenum">
              <a:rPr lang="en-US" altLang="en-US"/>
              <a:pPr/>
              <a:t>‹#›</a:t>
            </a:fld>
            <a:endParaRPr lang="en-US" altLang="en-US"/>
          </a:p>
        </p:txBody>
      </p:sp>
    </p:spTree>
    <p:extLst>
      <p:ext uri="{BB962C8B-B14F-4D97-AF65-F5344CB8AC3E}">
        <p14:creationId xmlns:p14="http://schemas.microsoft.com/office/powerpoint/2010/main" val="34200087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52400"/>
            <a:ext cx="2870201"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9" y="152400"/>
            <a:ext cx="8407401"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24B2F7FC-6B51-4486-A17F-2BB6DC21783E}" type="slidenum">
              <a:rPr lang="en-US" altLang="en-US"/>
              <a:pPr/>
              <a:t>‹#›</a:t>
            </a:fld>
            <a:endParaRPr lang="en-US" altLang="en-US"/>
          </a:p>
        </p:txBody>
      </p:sp>
    </p:spTree>
    <p:extLst>
      <p:ext uri="{BB962C8B-B14F-4D97-AF65-F5344CB8AC3E}">
        <p14:creationId xmlns:p14="http://schemas.microsoft.com/office/powerpoint/2010/main" val="1385582788"/>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1480800" cy="1066800"/>
          </a:xfrm>
        </p:spPr>
        <p:txBody>
          <a:bodyPr/>
          <a:lstStyle/>
          <a:p>
            <a:r>
              <a:rPr lang="en-US"/>
              <a:t>Click to edit Master title style</a:t>
            </a:r>
          </a:p>
        </p:txBody>
      </p:sp>
      <p:sp>
        <p:nvSpPr>
          <p:cNvPr id="3" name="ClipArt Placeholder 2"/>
          <p:cNvSpPr>
            <a:spLocks noGrp="1"/>
          </p:cNvSpPr>
          <p:nvPr>
            <p:ph type="clipArt" sz="half" idx="1"/>
          </p:nvPr>
        </p:nvSpPr>
        <p:spPr>
          <a:xfrm>
            <a:off x="304804" y="1371600"/>
            <a:ext cx="5638800" cy="4876800"/>
          </a:xfrm>
        </p:spPr>
        <p:txBody>
          <a:bodyPr/>
          <a:lstStyle/>
          <a:p>
            <a:pPr lvl="0"/>
            <a:endParaRPr lang="en-US" noProof="0"/>
          </a:p>
        </p:txBody>
      </p:sp>
      <p:sp>
        <p:nvSpPr>
          <p:cNvPr id="4" name="Text Placeholder 3"/>
          <p:cNvSpPr>
            <a:spLocks noGrp="1"/>
          </p:cNvSpPr>
          <p:nvPr>
            <p:ph type="body" sz="half" idx="2"/>
          </p:nvPr>
        </p:nvSpPr>
        <p:spPr>
          <a:xfrm>
            <a:off x="6146804" y="1371600"/>
            <a:ext cx="56388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7C6E9279-B710-4F1E-9584-9721CF79E410}" type="slidenum">
              <a:rPr lang="en-US" altLang="en-US"/>
              <a:pPr/>
              <a:t>‹#›</a:t>
            </a:fld>
            <a:endParaRPr lang="en-US" altLang="en-US"/>
          </a:p>
        </p:txBody>
      </p:sp>
    </p:spTree>
    <p:extLst>
      <p:ext uri="{BB962C8B-B14F-4D97-AF65-F5344CB8AC3E}">
        <p14:creationId xmlns:p14="http://schemas.microsoft.com/office/powerpoint/2010/main" val="362879491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a:defRPr/>
            </a:lvl1pPr>
          </a:lstStyle>
          <a:p>
            <a:pPr>
              <a:defRPr/>
            </a:pPr>
            <a:fld id="{D565C488-8961-4367-9297-FAEFFD858777}" type="slidenum">
              <a:rPr lang="en-US" altLang="en-US"/>
              <a:pPr>
                <a:defRPr/>
              </a:pPr>
              <a:t>‹#›</a:t>
            </a:fld>
            <a:endParaRPr lang="en-US" altLang="en-US"/>
          </a:p>
        </p:txBody>
      </p:sp>
    </p:spTree>
    <p:extLst>
      <p:ext uri="{BB962C8B-B14F-4D97-AF65-F5344CB8AC3E}">
        <p14:creationId xmlns:p14="http://schemas.microsoft.com/office/powerpoint/2010/main" val="1655982785"/>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ver Slide w/ Tex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8788" y="546287"/>
            <a:ext cx="11238005" cy="655544"/>
          </a:xfrm>
          <a:prstGeom prst="rect">
            <a:avLst/>
          </a:prstGeom>
        </p:spPr>
        <p:txBody>
          <a:bodyPr vert="horz"/>
          <a:lstStyle>
            <a:lvl1pPr marL="0" indent="0">
              <a:buNone/>
              <a:defRPr sz="4364" b="1" baseline="0">
                <a:solidFill>
                  <a:srgbClr val="13294B"/>
                </a:solidFill>
                <a:latin typeface="Arial Narrow" panose="020B0606020202030204" pitchFamily="34" charset="0"/>
                <a:cs typeface="Arial Narrow" panose="020B0606020202030204" pitchFamily="34" charset="0"/>
              </a:defRPr>
            </a:lvl1pPr>
          </a:lstStyle>
          <a:p>
            <a:pPr lvl="0"/>
            <a:r>
              <a:rPr lang="en-US"/>
              <a:t>Click to edit Master text styles</a:t>
            </a:r>
          </a:p>
        </p:txBody>
      </p:sp>
      <p:sp>
        <p:nvSpPr>
          <p:cNvPr id="5" name="Text Placeholder 4"/>
          <p:cNvSpPr>
            <a:spLocks noGrp="1"/>
          </p:cNvSpPr>
          <p:nvPr>
            <p:ph type="body" sz="quarter" idx="11"/>
          </p:nvPr>
        </p:nvSpPr>
        <p:spPr>
          <a:xfrm>
            <a:off x="538788" y="1385359"/>
            <a:ext cx="11238005" cy="288803"/>
          </a:xfrm>
          <a:prstGeom prst="rect">
            <a:avLst/>
          </a:prstGeom>
        </p:spPr>
        <p:txBody>
          <a:bodyPr vert="horz"/>
          <a:lstStyle>
            <a:lvl1pPr marL="0" indent="0">
              <a:buNone/>
              <a:defRPr sz="1545" baseline="0">
                <a:solidFill>
                  <a:srgbClr val="E84A27"/>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8" name="Text Placeholder 7"/>
          <p:cNvSpPr>
            <a:spLocks noGrp="1"/>
          </p:cNvSpPr>
          <p:nvPr>
            <p:ph type="body" sz="quarter" idx="12"/>
          </p:nvPr>
        </p:nvSpPr>
        <p:spPr>
          <a:xfrm>
            <a:off x="538788" y="1641907"/>
            <a:ext cx="11238005" cy="266207"/>
          </a:xfrm>
          <a:prstGeom prst="rect">
            <a:avLst/>
          </a:prstGeom>
        </p:spPr>
        <p:txBody>
          <a:bodyPr vert="horz"/>
          <a:lstStyle>
            <a:lvl1pPr marL="0" indent="0">
              <a:buNone/>
              <a:defRPr sz="1091" b="0" i="0" baseline="0">
                <a:solidFill>
                  <a:srgbClr val="E84A27"/>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597666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4843-0AED-42E0-BC62-0B903D8EA2E4}" type="slidenum">
              <a:rPr lang="en-US" smtClean="0"/>
              <a:t>‹#›</a:t>
            </a:fld>
            <a:endParaRPr lang="en-US"/>
          </a:p>
        </p:txBody>
      </p:sp>
    </p:spTree>
    <p:extLst>
      <p:ext uri="{BB962C8B-B14F-4D97-AF65-F5344CB8AC3E}">
        <p14:creationId xmlns:p14="http://schemas.microsoft.com/office/powerpoint/2010/main" val="16115757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BA4749D-1587-4452-B485-5AAEDB4768CE}"/>
              </a:ext>
            </a:extLst>
          </p:cNvPr>
          <p:cNvSpPr>
            <a:spLocks noGrp="1"/>
          </p:cNvSpPr>
          <p:nvPr>
            <p:ph type="body" sz="quarter" idx="12"/>
          </p:nvPr>
        </p:nvSpPr>
        <p:spPr>
          <a:xfrm>
            <a:off x="538787" y="1441077"/>
            <a:ext cx="11206788" cy="4484594"/>
          </a:xfrm>
          <a:prstGeom prst="rect">
            <a:avLst/>
          </a:prstGeom>
        </p:spPr>
        <p:txBody>
          <a:bodyPr vert="horz"/>
          <a:lstStyle>
            <a:lvl1pPr marL="463075" indent="-463075" algn="l">
              <a:buFont typeface="Wingdings" panose="05000000000000000000" pitchFamily="2" charset="2"/>
              <a:buChar char="§"/>
              <a:defRPr b="0" i="0">
                <a:solidFill>
                  <a:srgbClr val="13294B"/>
                </a:solidFill>
                <a:latin typeface="Arial" panose="020B0604020202020204" pitchFamily="34" charset="0"/>
                <a:ea typeface="Arial" panose="020B0604020202020204" pitchFamily="34" charset="0"/>
                <a:cs typeface="Arial" panose="020B0604020202020204" pitchFamily="34" charset="0"/>
              </a:defRPr>
            </a:lvl1pPr>
            <a:lvl2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2pPr>
            <a:lvl3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3pPr>
            <a:lvl4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4pPr>
            <a:lvl5pPr algn="l">
              <a:defRPr b="0" i="0">
                <a:solidFill>
                  <a:srgbClr val="13294B"/>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master_bluesidebar.eps">
            <a:extLst>
              <a:ext uri="{FF2B5EF4-FFF2-40B4-BE49-F238E27FC236}">
                <a16:creationId xmlns:a16="http://schemas.microsoft.com/office/drawing/2014/main" id="{633C9B88-AFB2-4042-A48A-B3E10FCF67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4203"/>
            <a:ext cx="123152" cy="918882"/>
          </a:xfrm>
          <a:prstGeom prst="rect">
            <a:avLst/>
          </a:prstGeom>
        </p:spPr>
      </p:pic>
      <p:sp>
        <p:nvSpPr>
          <p:cNvPr id="13" name="Text Placeholder 2">
            <a:extLst>
              <a:ext uri="{FF2B5EF4-FFF2-40B4-BE49-F238E27FC236}">
                <a16:creationId xmlns:a16="http://schemas.microsoft.com/office/drawing/2014/main" id="{D261C0BB-52CC-4F09-99B3-A54E2A46E784}"/>
              </a:ext>
            </a:extLst>
          </p:cNvPr>
          <p:cNvSpPr>
            <a:spLocks noGrp="1"/>
          </p:cNvSpPr>
          <p:nvPr>
            <p:ph type="body" sz="quarter" idx="10" hasCustomPrompt="1"/>
          </p:nvPr>
        </p:nvSpPr>
        <p:spPr>
          <a:xfrm>
            <a:off x="538788" y="560536"/>
            <a:ext cx="11145212" cy="641295"/>
          </a:xfrm>
          <a:prstGeom prst="rect">
            <a:avLst/>
          </a:prstGeom>
        </p:spPr>
        <p:txBody>
          <a:bodyPr vert="horz"/>
          <a:lstStyle>
            <a:lvl1pPr marL="0" indent="0" algn="l">
              <a:buNone/>
              <a:defRPr sz="5819" b="1" i="0" baseline="0">
                <a:solidFill>
                  <a:srgbClr val="E84A27"/>
                </a:solidFill>
                <a:latin typeface="Arial Narrow" panose="020B0606020202030204" pitchFamily="34" charset="0"/>
                <a:cs typeface="Arial Narrow" panose="020B0606020202030204" pitchFamily="34" charset="0"/>
              </a:defRPr>
            </a:lvl1pPr>
          </a:lstStyle>
          <a:p>
            <a:pPr lvl="0"/>
            <a:r>
              <a:rPr lang="en-US" dirty="0"/>
              <a:t>Title of slide</a:t>
            </a:r>
          </a:p>
        </p:txBody>
      </p:sp>
      <p:sp>
        <p:nvSpPr>
          <p:cNvPr id="14" name="Slide Number Placeholder 4">
            <a:extLst>
              <a:ext uri="{FF2B5EF4-FFF2-40B4-BE49-F238E27FC236}">
                <a16:creationId xmlns:a16="http://schemas.microsoft.com/office/drawing/2014/main" id="{2DC69045-3D7D-4A60-AF2A-D5DD562E34AB}"/>
              </a:ext>
            </a:extLst>
          </p:cNvPr>
          <p:cNvSpPr>
            <a:spLocks noGrp="1"/>
          </p:cNvSpPr>
          <p:nvPr>
            <p:ph type="sldNum" sz="quarter" idx="13"/>
          </p:nvPr>
        </p:nvSpPr>
        <p:spPr>
          <a:xfrm>
            <a:off x="8694234" y="6339623"/>
            <a:ext cx="2743200" cy="365125"/>
          </a:xfrm>
          <a:prstGeom prst="rect">
            <a:avLst/>
          </a:prstGeom>
        </p:spPr>
        <p:txBody>
          <a:bodyPr/>
          <a:lstStyle>
            <a:lvl1pPr algn="r">
              <a:defRPr sz="1400">
                <a:solidFill>
                  <a:schemeClr val="tx1"/>
                </a:solidFill>
              </a:defRPr>
            </a:lvl1pPr>
          </a:lstStyle>
          <a:p>
            <a:fld id="{AA918FE6-FEDB-42B5-B0DB-51A8335001C1}" type="slidenum">
              <a:rPr lang="en-US" smtClean="0"/>
              <a:pPr/>
              <a:t>‹#›</a:t>
            </a:fld>
            <a:endParaRPr lang="en-US" dirty="0"/>
          </a:p>
        </p:txBody>
      </p:sp>
    </p:spTree>
    <p:extLst>
      <p:ext uri="{BB962C8B-B14F-4D97-AF65-F5344CB8AC3E}">
        <p14:creationId xmlns:p14="http://schemas.microsoft.com/office/powerpoint/2010/main" val="14109386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4843-0AED-42E0-BC62-0B903D8EA2E4}" type="slidenum">
              <a:rPr lang="en-US" smtClean="0"/>
              <a:t>‹#›</a:t>
            </a:fld>
            <a:endParaRPr lang="en-US"/>
          </a:p>
        </p:txBody>
      </p:sp>
    </p:spTree>
    <p:extLst>
      <p:ext uri="{BB962C8B-B14F-4D97-AF65-F5344CB8AC3E}">
        <p14:creationId xmlns:p14="http://schemas.microsoft.com/office/powerpoint/2010/main" val="5691253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4843-0AED-42E0-BC62-0B903D8EA2E4}" type="slidenum">
              <a:rPr lang="en-US" smtClean="0"/>
              <a:t>‹#›</a:t>
            </a:fld>
            <a:endParaRPr lang="en-US"/>
          </a:p>
        </p:txBody>
      </p:sp>
    </p:spTree>
    <p:extLst>
      <p:ext uri="{BB962C8B-B14F-4D97-AF65-F5344CB8AC3E}">
        <p14:creationId xmlns:p14="http://schemas.microsoft.com/office/powerpoint/2010/main" val="32341683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4843-0AED-42E0-BC62-0B903D8EA2E4}" type="slidenum">
              <a:rPr lang="en-US" smtClean="0"/>
              <a:t>‹#›</a:t>
            </a:fld>
            <a:endParaRPr lang="en-US"/>
          </a:p>
        </p:txBody>
      </p:sp>
    </p:spTree>
    <p:extLst>
      <p:ext uri="{BB962C8B-B14F-4D97-AF65-F5344CB8AC3E}">
        <p14:creationId xmlns:p14="http://schemas.microsoft.com/office/powerpoint/2010/main" val="14840974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4843-0AED-42E0-BC62-0B903D8EA2E4}" type="slidenum">
              <a:rPr lang="en-US" smtClean="0"/>
              <a:t>‹#›</a:t>
            </a:fld>
            <a:endParaRPr lang="en-US"/>
          </a:p>
        </p:txBody>
      </p:sp>
    </p:spTree>
    <p:extLst>
      <p:ext uri="{BB962C8B-B14F-4D97-AF65-F5344CB8AC3E}">
        <p14:creationId xmlns:p14="http://schemas.microsoft.com/office/powerpoint/2010/main" val="8702694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4843-0AED-42E0-BC62-0B903D8EA2E4}" type="slidenum">
              <a:rPr lang="en-US" smtClean="0"/>
              <a:t>‹#›</a:t>
            </a:fld>
            <a:endParaRPr lang="en-US"/>
          </a:p>
        </p:txBody>
      </p:sp>
    </p:spTree>
    <p:extLst>
      <p:ext uri="{BB962C8B-B14F-4D97-AF65-F5344CB8AC3E}">
        <p14:creationId xmlns:p14="http://schemas.microsoft.com/office/powerpoint/2010/main" val="48763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4843-0AED-42E0-BC62-0B903D8EA2E4}" type="slidenum">
              <a:rPr lang="en-US" smtClean="0"/>
              <a:t>‹#›</a:t>
            </a:fld>
            <a:endParaRPr lang="en-US"/>
          </a:p>
        </p:txBody>
      </p:sp>
    </p:spTree>
    <p:extLst>
      <p:ext uri="{BB962C8B-B14F-4D97-AF65-F5344CB8AC3E}">
        <p14:creationId xmlns:p14="http://schemas.microsoft.com/office/powerpoint/2010/main" val="363539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4843-0AED-42E0-BC62-0B903D8EA2E4}" type="slidenum">
              <a:rPr lang="en-US" smtClean="0"/>
              <a:t>‹#›</a:t>
            </a:fld>
            <a:endParaRPr lang="en-US"/>
          </a:p>
        </p:txBody>
      </p:sp>
    </p:spTree>
    <p:extLst>
      <p:ext uri="{BB962C8B-B14F-4D97-AF65-F5344CB8AC3E}">
        <p14:creationId xmlns:p14="http://schemas.microsoft.com/office/powerpoint/2010/main" val="527790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a:defRPr/>
            </a:lvl1pPr>
          </a:lstStyle>
          <a:p>
            <a:pPr>
              <a:defRPr/>
            </a:pPr>
            <a:fld id="{500CAE25-FC51-4F4E-BDA0-903BB04C7B7B}" type="slidenum">
              <a:rPr lang="en-US" altLang="en-US"/>
              <a:pPr>
                <a:defRPr/>
              </a:pPr>
              <a:t>‹#›</a:t>
            </a:fld>
            <a:endParaRPr lang="en-US" altLang="en-US"/>
          </a:p>
        </p:txBody>
      </p:sp>
    </p:spTree>
    <p:extLst>
      <p:ext uri="{BB962C8B-B14F-4D97-AF65-F5344CB8AC3E}">
        <p14:creationId xmlns:p14="http://schemas.microsoft.com/office/powerpoint/2010/main" val="926954426"/>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4843-0AED-42E0-BC62-0B903D8EA2E4}" type="slidenum">
              <a:rPr lang="en-US" smtClean="0"/>
              <a:t>‹#›</a:t>
            </a:fld>
            <a:endParaRPr lang="en-US"/>
          </a:p>
        </p:txBody>
      </p:sp>
    </p:spTree>
    <p:extLst>
      <p:ext uri="{BB962C8B-B14F-4D97-AF65-F5344CB8AC3E}">
        <p14:creationId xmlns:p14="http://schemas.microsoft.com/office/powerpoint/2010/main" val="24660071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4843-0AED-42E0-BC62-0B903D8EA2E4}" type="slidenum">
              <a:rPr lang="en-US" smtClean="0"/>
              <a:t>‹#›</a:t>
            </a:fld>
            <a:endParaRPr lang="en-US"/>
          </a:p>
        </p:txBody>
      </p:sp>
    </p:spTree>
    <p:extLst>
      <p:ext uri="{BB962C8B-B14F-4D97-AF65-F5344CB8AC3E}">
        <p14:creationId xmlns:p14="http://schemas.microsoft.com/office/powerpoint/2010/main" val="2287147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lvl1pPr>
          </a:lstStyle>
          <a:p>
            <a:pPr>
              <a:defRPr/>
            </a:pPr>
            <a:fld id="{6F22CB4B-EEB5-42ED-B2F3-52861B2E12F8}" type="slidenum">
              <a:rPr lang="en-US" altLang="en-US"/>
              <a:pPr>
                <a:defRPr/>
              </a:pPr>
              <a:t>‹#›</a:t>
            </a:fld>
            <a:endParaRPr lang="en-US" altLang="en-US"/>
          </a:p>
        </p:txBody>
      </p:sp>
    </p:spTree>
    <p:extLst>
      <p:ext uri="{BB962C8B-B14F-4D97-AF65-F5344CB8AC3E}">
        <p14:creationId xmlns:p14="http://schemas.microsoft.com/office/powerpoint/2010/main" val="300055096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lvl1pPr>
          </a:lstStyle>
          <a:p>
            <a:pPr>
              <a:defRPr/>
            </a:pPr>
            <a:fld id="{4101479D-E6C9-464B-B826-4E24E2C3E3DF}" type="slidenum">
              <a:rPr lang="en-US" altLang="en-US"/>
              <a:pPr>
                <a:defRPr/>
              </a:pPr>
              <a:t>‹#›</a:t>
            </a:fld>
            <a:endParaRPr lang="en-US" altLang="en-US"/>
          </a:p>
        </p:txBody>
      </p:sp>
    </p:spTree>
    <p:extLst>
      <p:ext uri="{BB962C8B-B14F-4D97-AF65-F5344CB8AC3E}">
        <p14:creationId xmlns:p14="http://schemas.microsoft.com/office/powerpoint/2010/main" val="54084394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60.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bwMode="auto">
          <a:xfrm>
            <a:off x="304800" y="152400"/>
            <a:ext cx="114808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099" name="Rectangle 1027"/>
          <p:cNvSpPr>
            <a:spLocks noGrp="1" noChangeArrowheads="1"/>
          </p:cNvSpPr>
          <p:nvPr>
            <p:ph type="body" idx="1"/>
          </p:nvPr>
        </p:nvSpPr>
        <p:spPr bwMode="auto">
          <a:xfrm>
            <a:off x="304800" y="908050"/>
            <a:ext cx="114808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600">
                <a:solidFill>
                  <a:srgbClr val="000000"/>
                </a:solidFill>
                <a:latin typeface="Garamond" panose="02020404030301010803" pitchFamily="18" charset="0"/>
              </a:defRPr>
            </a:lvl1pPr>
          </a:lstStyle>
          <a:p>
            <a:pPr>
              <a:defRPr/>
            </a:pPr>
            <a:fld id="{37F4B701-76F0-4CA3-82DC-9E5E07AE8DAC}" type="slidenum">
              <a:rPr lang="en-US" altLang="en-US">
                <a:ea typeface="ＭＳ Ｐゴシック" panose="020B0600070205080204" pitchFamily="34" charset="-128"/>
                <a:cs typeface="+mn-cs"/>
              </a:rPr>
              <a:pPr>
                <a:defRPr/>
              </a:pPr>
              <a:t>‹#›</a:t>
            </a:fld>
            <a:endParaRPr lang="en-US" altLang="en-US">
              <a:ea typeface="ＭＳ Ｐゴシック" panose="020B0600070205080204" pitchFamily="34" charset="-128"/>
              <a:cs typeface="+mn-cs"/>
            </a:endParaRPr>
          </a:p>
        </p:txBody>
      </p:sp>
      <p:sp>
        <p:nvSpPr>
          <p:cNvPr id="4102" name="Line 1032"/>
          <p:cNvSpPr>
            <a:spLocks noChangeShapeType="1"/>
          </p:cNvSpPr>
          <p:nvPr/>
        </p:nvSpPr>
        <p:spPr bwMode="auto">
          <a:xfrm>
            <a:off x="304800" y="6248400"/>
            <a:ext cx="114808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4103" name="Line 1033"/>
          <p:cNvSpPr>
            <a:spLocks noChangeShapeType="1"/>
          </p:cNvSpPr>
          <p:nvPr/>
        </p:nvSpPr>
        <p:spPr bwMode="auto">
          <a:xfrm>
            <a:off x="304800" y="914400"/>
            <a:ext cx="114808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581356633"/>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ransition/>
  <p:hf hd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304800" y="152400"/>
            <a:ext cx="11480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1027"/>
          <p:cNvSpPr>
            <a:spLocks noGrp="1" noChangeArrowheads="1"/>
          </p:cNvSpPr>
          <p:nvPr>
            <p:ph type="body" idx="1"/>
          </p:nvPr>
        </p:nvSpPr>
        <p:spPr bwMode="auto">
          <a:xfrm>
            <a:off x="304800" y="898526"/>
            <a:ext cx="114808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9036051" y="631825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panose="02020404030301010803" pitchFamily="18" charset="0"/>
                <a:cs typeface="Arial" panose="020B0604020202020204" pitchFamily="34" charset="0"/>
              </a:defRPr>
            </a:lvl1pPr>
          </a:lstStyle>
          <a:p>
            <a:fld id="{3ED38DF4-951C-4030-9DC0-7A884A5D3A89}" type="slidenum">
              <a:rPr lang="en-US" altLang="en-US" smtClean="0">
                <a:ea typeface="ＭＳ Ｐゴシック" panose="020B0600070205080204" pitchFamily="34" charset="-128"/>
              </a:rPr>
              <a:pPr/>
              <a:t>‹#›</a:t>
            </a:fld>
            <a:endParaRPr lang="en-US" altLang="en-US">
              <a:ea typeface="ＭＳ Ｐゴシック" panose="020B0600070205080204" pitchFamily="34" charset="-128"/>
            </a:endParaRPr>
          </a:p>
        </p:txBody>
      </p:sp>
      <p:sp>
        <p:nvSpPr>
          <p:cNvPr id="1030" name="Line 1032"/>
          <p:cNvSpPr>
            <a:spLocks noChangeShapeType="1"/>
          </p:cNvSpPr>
          <p:nvPr/>
        </p:nvSpPr>
        <p:spPr bwMode="auto">
          <a:xfrm>
            <a:off x="304800" y="6481763"/>
            <a:ext cx="114808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031" name="Line 1033"/>
          <p:cNvSpPr>
            <a:spLocks noChangeShapeType="1"/>
          </p:cNvSpPr>
          <p:nvPr userDrawn="1"/>
        </p:nvSpPr>
        <p:spPr bwMode="auto">
          <a:xfrm>
            <a:off x="304800" y="898525"/>
            <a:ext cx="114808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74486495"/>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Lst>
  <p:transition/>
  <p:hf hd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304800" y="152400"/>
            <a:ext cx="11480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1027"/>
          <p:cNvSpPr>
            <a:spLocks noGrp="1" noChangeArrowheads="1"/>
          </p:cNvSpPr>
          <p:nvPr>
            <p:ph type="body" idx="1"/>
          </p:nvPr>
        </p:nvSpPr>
        <p:spPr bwMode="auto">
          <a:xfrm>
            <a:off x="304800" y="898526"/>
            <a:ext cx="114808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9036051" y="631825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panose="02020404030301010803" pitchFamily="18" charset="0"/>
                <a:cs typeface="Arial" panose="020B0604020202020204" pitchFamily="34" charset="0"/>
              </a:defRPr>
            </a:lvl1pPr>
          </a:lstStyle>
          <a:p>
            <a:fld id="{3ED38DF4-951C-4030-9DC0-7A884A5D3A89}" type="slidenum">
              <a:rPr lang="en-US" altLang="en-US" smtClean="0">
                <a:ea typeface="ＭＳ Ｐゴシック" panose="020B0600070205080204" pitchFamily="34" charset="-128"/>
              </a:rPr>
              <a:pPr/>
              <a:t>‹#›</a:t>
            </a:fld>
            <a:endParaRPr lang="en-US" altLang="en-US">
              <a:ea typeface="ＭＳ Ｐゴシック" panose="020B0600070205080204" pitchFamily="34" charset="-128"/>
            </a:endParaRPr>
          </a:p>
        </p:txBody>
      </p:sp>
      <p:sp>
        <p:nvSpPr>
          <p:cNvPr id="1030" name="Line 1032"/>
          <p:cNvSpPr>
            <a:spLocks noChangeShapeType="1"/>
          </p:cNvSpPr>
          <p:nvPr/>
        </p:nvSpPr>
        <p:spPr bwMode="auto">
          <a:xfrm>
            <a:off x="304800" y="6481763"/>
            <a:ext cx="114808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031" name="Line 1033"/>
          <p:cNvSpPr>
            <a:spLocks noChangeShapeType="1"/>
          </p:cNvSpPr>
          <p:nvPr userDrawn="1"/>
        </p:nvSpPr>
        <p:spPr bwMode="auto">
          <a:xfrm>
            <a:off x="304800" y="898525"/>
            <a:ext cx="114808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064432557"/>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Lst>
  <p:transition/>
  <p:hf hd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304800" y="152400"/>
            <a:ext cx="11480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1027"/>
          <p:cNvSpPr>
            <a:spLocks noGrp="1" noChangeArrowheads="1"/>
          </p:cNvSpPr>
          <p:nvPr>
            <p:ph type="body" idx="1"/>
          </p:nvPr>
        </p:nvSpPr>
        <p:spPr bwMode="auto">
          <a:xfrm>
            <a:off x="304800" y="898526"/>
            <a:ext cx="114808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9036051" y="631825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panose="02020404030301010803" pitchFamily="18" charset="0"/>
                <a:cs typeface="Arial" panose="020B0604020202020204" pitchFamily="34" charset="0"/>
              </a:defRPr>
            </a:lvl1pPr>
          </a:lstStyle>
          <a:p>
            <a:fld id="{3ED38DF4-951C-4030-9DC0-7A884A5D3A89}" type="slidenum">
              <a:rPr lang="en-US" altLang="en-US" smtClean="0">
                <a:ea typeface="ＭＳ Ｐゴシック" panose="020B0600070205080204" pitchFamily="34" charset="-128"/>
              </a:rPr>
              <a:pPr/>
              <a:t>‹#›</a:t>
            </a:fld>
            <a:endParaRPr lang="en-US" altLang="en-US">
              <a:ea typeface="ＭＳ Ｐゴシック" panose="020B0600070205080204" pitchFamily="34" charset="-128"/>
            </a:endParaRPr>
          </a:p>
        </p:txBody>
      </p:sp>
      <p:sp>
        <p:nvSpPr>
          <p:cNvPr id="1030" name="Line 1032"/>
          <p:cNvSpPr>
            <a:spLocks noChangeShapeType="1"/>
          </p:cNvSpPr>
          <p:nvPr/>
        </p:nvSpPr>
        <p:spPr bwMode="auto">
          <a:xfrm>
            <a:off x="304800" y="6481763"/>
            <a:ext cx="114808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031" name="Line 1033"/>
          <p:cNvSpPr>
            <a:spLocks noChangeShapeType="1"/>
          </p:cNvSpPr>
          <p:nvPr userDrawn="1"/>
        </p:nvSpPr>
        <p:spPr bwMode="auto">
          <a:xfrm>
            <a:off x="304800" y="898525"/>
            <a:ext cx="114808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603304428"/>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Lst>
  <p:transition/>
  <p:hf hd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304800" y="152400"/>
            <a:ext cx="11480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1027"/>
          <p:cNvSpPr>
            <a:spLocks noGrp="1" noChangeArrowheads="1"/>
          </p:cNvSpPr>
          <p:nvPr>
            <p:ph type="body" idx="1"/>
          </p:nvPr>
        </p:nvSpPr>
        <p:spPr bwMode="auto">
          <a:xfrm>
            <a:off x="304800" y="898526"/>
            <a:ext cx="114808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9036051" y="631825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panose="02020404030301010803" pitchFamily="18" charset="0"/>
                <a:cs typeface="Arial" panose="020B0604020202020204" pitchFamily="34" charset="0"/>
              </a:defRPr>
            </a:lvl1pPr>
          </a:lstStyle>
          <a:p>
            <a:fld id="{3ED38DF4-951C-4030-9DC0-7A884A5D3A89}" type="slidenum">
              <a:rPr lang="en-US" altLang="en-US" smtClean="0">
                <a:ea typeface="ＭＳ Ｐゴシック" panose="020B0600070205080204" pitchFamily="34" charset="-128"/>
              </a:rPr>
              <a:pPr/>
              <a:t>‹#›</a:t>
            </a:fld>
            <a:endParaRPr lang="en-US" altLang="en-US">
              <a:ea typeface="ＭＳ Ｐゴシック" panose="020B0600070205080204" pitchFamily="34" charset="-128"/>
            </a:endParaRPr>
          </a:p>
        </p:txBody>
      </p:sp>
      <p:sp>
        <p:nvSpPr>
          <p:cNvPr id="1030" name="Line 1032"/>
          <p:cNvSpPr>
            <a:spLocks noChangeShapeType="1"/>
          </p:cNvSpPr>
          <p:nvPr/>
        </p:nvSpPr>
        <p:spPr bwMode="auto">
          <a:xfrm>
            <a:off x="304800" y="6481763"/>
            <a:ext cx="114808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031" name="Line 1033"/>
          <p:cNvSpPr>
            <a:spLocks noChangeShapeType="1"/>
          </p:cNvSpPr>
          <p:nvPr userDrawn="1"/>
        </p:nvSpPr>
        <p:spPr bwMode="auto">
          <a:xfrm>
            <a:off x="304800" y="898525"/>
            <a:ext cx="114808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36279221"/>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Lst>
  <p:transition/>
  <p:hf hd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074" name="Group 13">
            <a:extLst>
              <a:ext uri="{FF2B5EF4-FFF2-40B4-BE49-F238E27FC236}">
                <a16:creationId xmlns:a16="http://schemas.microsoft.com/office/drawing/2014/main" id="{577BBE31-D156-4F9D-912E-0914573160EB}"/>
              </a:ext>
            </a:extLst>
          </p:cNvPr>
          <p:cNvGrpSpPr>
            <a:grpSpLocks/>
          </p:cNvGrpSpPr>
          <p:nvPr userDrawn="1"/>
        </p:nvGrpSpPr>
        <p:grpSpPr bwMode="auto">
          <a:xfrm>
            <a:off x="-2117" y="2378076"/>
            <a:ext cx="12183535" cy="2074863"/>
            <a:chOff x="-1069" y="2880073"/>
            <a:chExt cx="10056262" cy="1676400"/>
          </a:xfrm>
        </p:grpSpPr>
        <p:pic>
          <p:nvPicPr>
            <p:cNvPr id="3077" name="Picture 14">
              <a:extLst>
                <a:ext uri="{FF2B5EF4-FFF2-40B4-BE49-F238E27FC236}">
                  <a16:creationId xmlns:a16="http://schemas.microsoft.com/office/drawing/2014/main" id="{09C64255-DF97-411C-BB2D-856D1FAAB38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195"/>
            <a:stretch>
              <a:fillRect/>
            </a:stretch>
          </p:blipFill>
          <p:spPr bwMode="auto">
            <a:xfrm>
              <a:off x="-1069" y="2881477"/>
              <a:ext cx="2514600" cy="167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5">
              <a:extLst>
                <a:ext uri="{FF2B5EF4-FFF2-40B4-BE49-F238E27FC236}">
                  <a16:creationId xmlns:a16="http://schemas.microsoft.com/office/drawing/2014/main" id="{1008883F-9E9F-4E5E-A532-A2DAA49C0F5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13531" y="2880073"/>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6">
              <a:extLst>
                <a:ext uri="{FF2B5EF4-FFF2-40B4-BE49-F238E27FC236}">
                  <a16:creationId xmlns:a16="http://schemas.microsoft.com/office/drawing/2014/main" id="{59ACBAA5-C544-4501-879B-5A7220D015D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027062" y="2880073"/>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7">
              <a:extLst>
                <a:ext uri="{FF2B5EF4-FFF2-40B4-BE49-F238E27FC236}">
                  <a16:creationId xmlns:a16="http://schemas.microsoft.com/office/drawing/2014/main" id="{9318A37A-7CA0-4A52-8657-387FD771A5E5}"/>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540593" y="2881978"/>
              <a:ext cx="2514600" cy="167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5" name="Picture 6">
            <a:extLst>
              <a:ext uri="{FF2B5EF4-FFF2-40B4-BE49-F238E27FC236}">
                <a16:creationId xmlns:a16="http://schemas.microsoft.com/office/drawing/2014/main" id="{6755FA30-D264-4C86-96CE-DF2C4483BBAE}"/>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4510089"/>
            <a:ext cx="12183533"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23" descr="master_bluesidebar.eps">
            <a:extLst>
              <a:ext uri="{FF2B5EF4-FFF2-40B4-BE49-F238E27FC236}">
                <a16:creationId xmlns:a16="http://schemas.microsoft.com/office/drawing/2014/main" id="{1A5926FC-FF1A-4A41-AF24-DA2688C6E770}"/>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 y="463551"/>
            <a:ext cx="122767"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490261"/>
      </p:ext>
    </p:extLst>
  </p:cSld>
  <p:clrMap bg1="lt1" tx1="dk1" bg2="lt2" tx2="dk2" accent1="accent1" accent2="accent2" accent3="accent3" accent4="accent4" accent5="accent5" accent6="accent6" hlink="hlink" folHlink="folHlink"/>
  <p:sldLayoutIdLst>
    <p:sldLayoutId id="2147484113" r:id="rId1"/>
  </p:sldLayoutIdLst>
  <p:hf hdr="0" dt="0"/>
  <p:txStyles>
    <p:titleStyle>
      <a:lvl1pPr algn="ctr" defTabSz="461963" rtl="0" fontAlgn="base">
        <a:spcBef>
          <a:spcPct val="0"/>
        </a:spcBef>
        <a:spcAft>
          <a:spcPct val="0"/>
        </a:spcAft>
        <a:defRPr sz="4400" kern="1200">
          <a:solidFill>
            <a:schemeClr val="tx1"/>
          </a:solidFill>
          <a:latin typeface="+mj-lt"/>
          <a:ea typeface="+mj-ea"/>
          <a:cs typeface="+mj-cs"/>
        </a:defRPr>
      </a:lvl1pPr>
      <a:lvl2pPr algn="ctr" defTabSz="461963" rtl="0" fontAlgn="base">
        <a:spcBef>
          <a:spcPct val="0"/>
        </a:spcBef>
        <a:spcAft>
          <a:spcPct val="0"/>
        </a:spcAft>
        <a:defRPr sz="4400">
          <a:solidFill>
            <a:schemeClr val="tx1"/>
          </a:solidFill>
          <a:latin typeface="Calibri" panose="020F0502020204030204" pitchFamily="34" charset="0"/>
        </a:defRPr>
      </a:lvl2pPr>
      <a:lvl3pPr algn="ctr" defTabSz="461963" rtl="0" fontAlgn="base">
        <a:spcBef>
          <a:spcPct val="0"/>
        </a:spcBef>
        <a:spcAft>
          <a:spcPct val="0"/>
        </a:spcAft>
        <a:defRPr sz="4400">
          <a:solidFill>
            <a:schemeClr val="tx1"/>
          </a:solidFill>
          <a:latin typeface="Calibri" panose="020F0502020204030204" pitchFamily="34" charset="0"/>
        </a:defRPr>
      </a:lvl3pPr>
      <a:lvl4pPr algn="ctr" defTabSz="461963" rtl="0" fontAlgn="base">
        <a:spcBef>
          <a:spcPct val="0"/>
        </a:spcBef>
        <a:spcAft>
          <a:spcPct val="0"/>
        </a:spcAft>
        <a:defRPr sz="4400">
          <a:solidFill>
            <a:schemeClr val="tx1"/>
          </a:solidFill>
          <a:latin typeface="Calibri" panose="020F0502020204030204" pitchFamily="34" charset="0"/>
        </a:defRPr>
      </a:lvl4pPr>
      <a:lvl5pPr algn="ctr" defTabSz="461963" rtl="0" fontAlgn="base">
        <a:spcBef>
          <a:spcPct val="0"/>
        </a:spcBef>
        <a:spcAft>
          <a:spcPct val="0"/>
        </a:spcAft>
        <a:defRPr sz="4400">
          <a:solidFill>
            <a:schemeClr val="tx1"/>
          </a:solidFill>
          <a:latin typeface="Calibri" panose="020F0502020204030204" pitchFamily="34" charset="0"/>
        </a:defRPr>
      </a:lvl5pPr>
      <a:lvl6pPr marL="457200" algn="ctr" defTabSz="461963" rtl="0" fontAlgn="base">
        <a:spcBef>
          <a:spcPct val="0"/>
        </a:spcBef>
        <a:spcAft>
          <a:spcPct val="0"/>
        </a:spcAft>
        <a:defRPr sz="4400">
          <a:solidFill>
            <a:schemeClr val="tx1"/>
          </a:solidFill>
          <a:latin typeface="Calibri" panose="020F0502020204030204" pitchFamily="34" charset="0"/>
        </a:defRPr>
      </a:lvl6pPr>
      <a:lvl7pPr marL="914400" algn="ctr" defTabSz="461963" rtl="0" fontAlgn="base">
        <a:spcBef>
          <a:spcPct val="0"/>
        </a:spcBef>
        <a:spcAft>
          <a:spcPct val="0"/>
        </a:spcAft>
        <a:defRPr sz="4400">
          <a:solidFill>
            <a:schemeClr val="tx1"/>
          </a:solidFill>
          <a:latin typeface="Calibri" panose="020F0502020204030204" pitchFamily="34" charset="0"/>
        </a:defRPr>
      </a:lvl7pPr>
      <a:lvl8pPr marL="1371600" algn="ctr" defTabSz="461963" rtl="0" fontAlgn="base">
        <a:spcBef>
          <a:spcPct val="0"/>
        </a:spcBef>
        <a:spcAft>
          <a:spcPct val="0"/>
        </a:spcAft>
        <a:defRPr sz="4400">
          <a:solidFill>
            <a:schemeClr val="tx1"/>
          </a:solidFill>
          <a:latin typeface="Calibri" panose="020F0502020204030204" pitchFamily="34" charset="0"/>
        </a:defRPr>
      </a:lvl8pPr>
      <a:lvl9pPr marL="1828800" algn="ctr" defTabSz="461963" rtl="0" fontAlgn="base">
        <a:spcBef>
          <a:spcPct val="0"/>
        </a:spcBef>
        <a:spcAft>
          <a:spcPct val="0"/>
        </a:spcAft>
        <a:defRPr sz="4400">
          <a:solidFill>
            <a:schemeClr val="tx1"/>
          </a:solidFill>
          <a:latin typeface="Calibri" panose="020F0502020204030204" pitchFamily="34" charset="0"/>
        </a:defRPr>
      </a:lvl9pPr>
    </p:titleStyle>
    <p:bodyStyle>
      <a:lvl1pPr marL="346075" indent="-346075" algn="l" defTabSz="461963"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52475" indent="-288925" algn="l" defTabSz="461963"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57288" indent="-230188" algn="l" defTabSz="461963"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19250" indent="-230188" algn="l" defTabSz="461963"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82800" indent="-230188" algn="l" defTabSz="461963"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46915" indent="-231538" algn="l" defTabSz="463075" rtl="0" eaLnBrk="1" latinLnBrk="0" hangingPunct="1">
        <a:spcBef>
          <a:spcPct val="20000"/>
        </a:spcBef>
        <a:buFont typeface="Arial"/>
        <a:buChar char="•"/>
        <a:defRPr sz="2000" kern="1200">
          <a:solidFill>
            <a:schemeClr val="tx1"/>
          </a:solidFill>
          <a:latin typeface="+mn-lt"/>
          <a:ea typeface="+mn-ea"/>
          <a:cs typeface="+mn-cs"/>
        </a:defRPr>
      </a:lvl6pPr>
      <a:lvl7pPr marL="3009990" indent="-231538" algn="l" defTabSz="463075" rtl="0" eaLnBrk="1" latinLnBrk="0" hangingPunct="1">
        <a:spcBef>
          <a:spcPct val="20000"/>
        </a:spcBef>
        <a:buFont typeface="Arial"/>
        <a:buChar char="•"/>
        <a:defRPr sz="2000" kern="1200">
          <a:solidFill>
            <a:schemeClr val="tx1"/>
          </a:solidFill>
          <a:latin typeface="+mn-lt"/>
          <a:ea typeface="+mn-ea"/>
          <a:cs typeface="+mn-cs"/>
        </a:defRPr>
      </a:lvl7pPr>
      <a:lvl8pPr marL="3473066" indent="-231538" algn="l" defTabSz="463075" rtl="0" eaLnBrk="1" latinLnBrk="0" hangingPunct="1">
        <a:spcBef>
          <a:spcPct val="20000"/>
        </a:spcBef>
        <a:buFont typeface="Arial"/>
        <a:buChar char="•"/>
        <a:defRPr sz="2000" kern="1200">
          <a:solidFill>
            <a:schemeClr val="tx1"/>
          </a:solidFill>
          <a:latin typeface="+mn-lt"/>
          <a:ea typeface="+mn-ea"/>
          <a:cs typeface="+mn-cs"/>
        </a:defRPr>
      </a:lvl8pPr>
      <a:lvl9pPr marL="3936140" indent="-231538" algn="l" defTabSz="46307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63075" rtl="0" eaLnBrk="1" latinLnBrk="0" hangingPunct="1">
        <a:defRPr sz="1818" kern="1200">
          <a:solidFill>
            <a:schemeClr val="tx1"/>
          </a:solidFill>
          <a:latin typeface="+mn-lt"/>
          <a:ea typeface="+mn-ea"/>
          <a:cs typeface="+mn-cs"/>
        </a:defRPr>
      </a:lvl1pPr>
      <a:lvl2pPr marL="463075" algn="l" defTabSz="463075" rtl="0" eaLnBrk="1" latinLnBrk="0" hangingPunct="1">
        <a:defRPr sz="1818" kern="1200">
          <a:solidFill>
            <a:schemeClr val="tx1"/>
          </a:solidFill>
          <a:latin typeface="+mn-lt"/>
          <a:ea typeface="+mn-ea"/>
          <a:cs typeface="+mn-cs"/>
        </a:defRPr>
      </a:lvl2pPr>
      <a:lvl3pPr marL="926151" algn="l" defTabSz="463075" rtl="0" eaLnBrk="1" latinLnBrk="0" hangingPunct="1">
        <a:defRPr sz="1818" kern="1200">
          <a:solidFill>
            <a:schemeClr val="tx1"/>
          </a:solidFill>
          <a:latin typeface="+mn-lt"/>
          <a:ea typeface="+mn-ea"/>
          <a:cs typeface="+mn-cs"/>
        </a:defRPr>
      </a:lvl3pPr>
      <a:lvl4pPr marL="1389226" algn="l" defTabSz="463075" rtl="0" eaLnBrk="1" latinLnBrk="0" hangingPunct="1">
        <a:defRPr sz="1818" kern="1200">
          <a:solidFill>
            <a:schemeClr val="tx1"/>
          </a:solidFill>
          <a:latin typeface="+mn-lt"/>
          <a:ea typeface="+mn-ea"/>
          <a:cs typeface="+mn-cs"/>
        </a:defRPr>
      </a:lvl4pPr>
      <a:lvl5pPr marL="1852301" algn="l" defTabSz="463075" rtl="0" eaLnBrk="1" latinLnBrk="0" hangingPunct="1">
        <a:defRPr sz="1818" kern="1200">
          <a:solidFill>
            <a:schemeClr val="tx1"/>
          </a:solidFill>
          <a:latin typeface="+mn-lt"/>
          <a:ea typeface="+mn-ea"/>
          <a:cs typeface="+mn-cs"/>
        </a:defRPr>
      </a:lvl5pPr>
      <a:lvl6pPr marL="2315377" algn="l" defTabSz="463075" rtl="0" eaLnBrk="1" latinLnBrk="0" hangingPunct="1">
        <a:defRPr sz="1818" kern="1200">
          <a:solidFill>
            <a:schemeClr val="tx1"/>
          </a:solidFill>
          <a:latin typeface="+mn-lt"/>
          <a:ea typeface="+mn-ea"/>
          <a:cs typeface="+mn-cs"/>
        </a:defRPr>
      </a:lvl6pPr>
      <a:lvl7pPr marL="2778452" algn="l" defTabSz="463075" rtl="0" eaLnBrk="1" latinLnBrk="0" hangingPunct="1">
        <a:defRPr sz="1818" kern="1200">
          <a:solidFill>
            <a:schemeClr val="tx1"/>
          </a:solidFill>
          <a:latin typeface="+mn-lt"/>
          <a:ea typeface="+mn-ea"/>
          <a:cs typeface="+mn-cs"/>
        </a:defRPr>
      </a:lvl7pPr>
      <a:lvl8pPr marL="3241529" algn="l" defTabSz="463075" rtl="0" eaLnBrk="1" latinLnBrk="0" hangingPunct="1">
        <a:defRPr sz="1818" kern="1200">
          <a:solidFill>
            <a:schemeClr val="tx1"/>
          </a:solidFill>
          <a:latin typeface="+mn-lt"/>
          <a:ea typeface="+mn-ea"/>
          <a:cs typeface="+mn-cs"/>
        </a:defRPr>
      </a:lvl8pPr>
      <a:lvl9pPr marL="3704603" algn="l" defTabSz="463075" rtl="0" eaLnBrk="1" latinLnBrk="0" hangingPunct="1">
        <a:defRPr sz="181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4843-0AED-42E0-BC62-0B903D8EA2E4}" type="slidenum">
              <a:rPr lang="en-US" smtClean="0"/>
              <a:t>‹#›</a:t>
            </a:fld>
            <a:endParaRPr lang="en-US"/>
          </a:p>
        </p:txBody>
      </p:sp>
    </p:spTree>
    <p:extLst>
      <p:ext uri="{BB962C8B-B14F-4D97-AF65-F5344CB8AC3E}">
        <p14:creationId xmlns:p14="http://schemas.microsoft.com/office/powerpoint/2010/main" val="3166097134"/>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3" Type="http://schemas.openxmlformats.org/officeDocument/2006/relationships/hyperlink" Target="https://www2.eecs.berkeley.edu/Pubs/TechRpts/2016/EECS-2016-143.pdf" TargetMode="External"/><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9.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3155894"/>
          </a:xfrm>
          <a:solidFill>
            <a:schemeClr val="accent5"/>
          </a:solidFill>
        </p:spPr>
        <p:txBody>
          <a:bodyPr anchor="ctr" anchorCtr="1">
            <a:normAutofit/>
          </a:bodyPr>
          <a:lstStyle/>
          <a:p>
            <a:pPr>
              <a:lnSpc>
                <a:spcPct val="130000"/>
              </a:lnSpc>
            </a:pPr>
            <a:r>
              <a:rPr lang="en-US" sz="4000" b="1" dirty="0">
                <a:solidFill>
                  <a:schemeClr val="bg1"/>
                </a:solidFill>
                <a:latin typeface="Arial" panose="020B0604020202020204" pitchFamily="34" charset="0"/>
                <a:cs typeface="Arial" panose="020B0604020202020204" pitchFamily="34" charset="0"/>
              </a:rPr>
              <a:t>ECE411: Computer Organization and Design</a:t>
            </a:r>
            <a:br>
              <a:rPr lang="en-US" sz="3600" b="1"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Programming Models for Parallelism</a:t>
            </a:r>
          </a:p>
        </p:txBody>
      </p:sp>
      <p:sp>
        <p:nvSpPr>
          <p:cNvPr id="3" name="Subtitle 2"/>
          <p:cNvSpPr>
            <a:spLocks noGrp="1"/>
          </p:cNvSpPr>
          <p:nvPr>
            <p:ph type="subTitle" idx="1"/>
          </p:nvPr>
        </p:nvSpPr>
        <p:spPr>
          <a:xfrm>
            <a:off x="185050" y="3925732"/>
            <a:ext cx="11933582" cy="952442"/>
          </a:xfrm>
          <a:noFill/>
        </p:spPr>
        <p:txBody>
          <a:bodyPr>
            <a:noAutofit/>
          </a:bodyPr>
          <a:lstStyle/>
          <a:p>
            <a:pPr>
              <a:lnSpc>
                <a:spcPct val="100000"/>
              </a:lnSpc>
            </a:pPr>
            <a:endParaRPr lang="en-US" sz="3600" dirty="0">
              <a:latin typeface="Arial" panose="020B0604020202020204" pitchFamily="34" charset="0"/>
              <a:cs typeface="Arial" panose="020B0604020202020204" pitchFamily="34" charset="0"/>
            </a:endParaRPr>
          </a:p>
        </p:txBody>
      </p:sp>
      <p:pic>
        <p:nvPicPr>
          <p:cNvPr id="1030" name="Picture 6" descr="Patent Coordinator – University of Illinois Urbana-Champaign ...">
            <a:extLst>
              <a:ext uri="{FF2B5EF4-FFF2-40B4-BE49-F238E27FC236}">
                <a16:creationId xmlns:a16="http://schemas.microsoft.com/office/drawing/2014/main" id="{E622D3C3-62B0-4E52-BD93-CF66D8446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5655" y="5188623"/>
            <a:ext cx="2508626" cy="166937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E1655C70-9DF6-4EB6-9EAF-A0537F2474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97A905-186B-4D86-9579-AA4F6FDBD136}"/>
              </a:ext>
            </a:extLst>
          </p:cNvPr>
          <p:cNvSpPr>
            <a:spLocks noGrp="1"/>
          </p:cNvSpPr>
          <p:nvPr>
            <p:ph type="sldNum" sz="quarter" idx="12"/>
          </p:nvPr>
        </p:nvSpPr>
        <p:spPr/>
        <p:txBody>
          <a:bodyPr/>
          <a:lstStyle/>
          <a:p>
            <a:fld id="{B0444843-0AED-42E0-BC62-0B903D8EA2E4}" type="slidenum">
              <a:rPr lang="en-US" smtClean="0"/>
              <a:t>1</a:t>
            </a:fld>
            <a:endParaRPr lang="en-US"/>
          </a:p>
        </p:txBody>
      </p:sp>
    </p:spTree>
    <p:extLst>
      <p:ext uri="{BB962C8B-B14F-4D97-AF65-F5344CB8AC3E}">
        <p14:creationId xmlns:p14="http://schemas.microsoft.com/office/powerpoint/2010/main" val="1914923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4B89CC-E77F-79BA-A2F2-042BE0C6FEEC}"/>
              </a:ext>
            </a:extLst>
          </p:cNvPr>
          <p:cNvSpPr>
            <a:spLocks noGrp="1"/>
          </p:cNvSpPr>
          <p:nvPr>
            <p:ph type="body" sz="quarter" idx="10"/>
          </p:nvPr>
        </p:nvSpPr>
        <p:spPr/>
        <p:txBody>
          <a:bodyPr/>
          <a:lstStyle/>
          <a:p>
            <a:r>
              <a:rPr lang="en-US" sz="5400" dirty="0"/>
              <a:t>Case for SIMD</a:t>
            </a:r>
          </a:p>
          <a:p>
            <a:endParaRPr lang="en-US" sz="5400" dirty="0"/>
          </a:p>
        </p:txBody>
      </p:sp>
      <p:sp>
        <p:nvSpPr>
          <p:cNvPr id="4" name="Slide Number Placeholder 3">
            <a:extLst>
              <a:ext uri="{FF2B5EF4-FFF2-40B4-BE49-F238E27FC236}">
                <a16:creationId xmlns:a16="http://schemas.microsoft.com/office/drawing/2014/main" id="{47181E16-C11B-1CC5-1104-AD1CA9BB1576}"/>
              </a:ext>
            </a:extLst>
          </p:cNvPr>
          <p:cNvSpPr>
            <a:spLocks noGrp="1"/>
          </p:cNvSpPr>
          <p:nvPr>
            <p:ph type="sldNum" sz="quarter" idx="13"/>
          </p:nvPr>
        </p:nvSpPr>
        <p:spPr/>
        <p:txBody>
          <a:bodyPr/>
          <a:lstStyle/>
          <a:p>
            <a:fld id="{AA918FE6-FEDB-42B5-B0DB-51A8335001C1}" type="slidenum">
              <a:rPr lang="en-US" smtClean="0"/>
              <a:pPr/>
              <a:t>10</a:t>
            </a:fld>
            <a:endParaRPr lang="en-US" dirty="0"/>
          </a:p>
        </p:txBody>
      </p:sp>
      <p:pic>
        <p:nvPicPr>
          <p:cNvPr id="8" name="Picture 7">
            <a:extLst>
              <a:ext uri="{FF2B5EF4-FFF2-40B4-BE49-F238E27FC236}">
                <a16:creationId xmlns:a16="http://schemas.microsoft.com/office/drawing/2014/main" id="{ACAF87DD-5438-8F04-7B34-429CBF4370EA}"/>
              </a:ext>
            </a:extLst>
          </p:cNvPr>
          <p:cNvPicPr>
            <a:picLocks noChangeAspect="1"/>
          </p:cNvPicPr>
          <p:nvPr/>
        </p:nvPicPr>
        <p:blipFill>
          <a:blip r:embed="rId2"/>
          <a:stretch>
            <a:fillRect/>
          </a:stretch>
        </p:blipFill>
        <p:spPr>
          <a:xfrm>
            <a:off x="3574657" y="1498004"/>
            <a:ext cx="5119577" cy="4365173"/>
          </a:xfrm>
          <a:prstGeom prst="rect">
            <a:avLst/>
          </a:prstGeom>
        </p:spPr>
      </p:pic>
      <p:sp>
        <p:nvSpPr>
          <p:cNvPr id="10" name="TextBox 9">
            <a:extLst>
              <a:ext uri="{FF2B5EF4-FFF2-40B4-BE49-F238E27FC236}">
                <a16:creationId xmlns:a16="http://schemas.microsoft.com/office/drawing/2014/main" id="{CBCA2D42-8414-6839-96A8-E7DA8564B4A0}"/>
              </a:ext>
            </a:extLst>
          </p:cNvPr>
          <p:cNvSpPr txBox="1"/>
          <p:nvPr/>
        </p:nvSpPr>
        <p:spPr>
          <a:xfrm>
            <a:off x="2183217" y="6159350"/>
            <a:ext cx="8167577" cy="461665"/>
          </a:xfrm>
          <a:prstGeom prst="rect">
            <a:avLst/>
          </a:prstGeom>
          <a:noFill/>
        </p:spPr>
        <p:txBody>
          <a:bodyPr wrap="square">
            <a:spAutoFit/>
          </a:bodyPr>
          <a:lstStyle/>
          <a:p>
            <a:r>
              <a:rPr lang="en-US" sz="1200" dirty="0"/>
              <a:t>M. Horowitz, "1.1 Computing's energy problem (and what we can do about it)," 2014 IEEE International Solid-State Circuits Conference Digest of Technical Papers (ISSCC), 2014, pp. 10-14, </a:t>
            </a:r>
            <a:r>
              <a:rPr lang="en-US" sz="1200" dirty="0" err="1"/>
              <a:t>doi</a:t>
            </a:r>
            <a:r>
              <a:rPr lang="en-US" sz="1200" dirty="0"/>
              <a:t>: 10.1109/ISSCC.2014.6757323.</a:t>
            </a:r>
          </a:p>
        </p:txBody>
      </p:sp>
    </p:spTree>
    <p:extLst>
      <p:ext uri="{BB962C8B-B14F-4D97-AF65-F5344CB8AC3E}">
        <p14:creationId xmlns:p14="http://schemas.microsoft.com/office/powerpoint/2010/main" val="168418825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04800" y="528918"/>
            <a:ext cx="11480800" cy="690282"/>
          </a:xfrm>
        </p:spPr>
        <p:txBody>
          <a:bodyPr/>
          <a:lstStyle/>
          <a:p>
            <a:r>
              <a:rPr lang="en-US" altLang="en-US" b="1" dirty="0">
                <a:solidFill>
                  <a:srgbClr val="E84A25"/>
                </a:solidFill>
                <a:latin typeface="Arial" panose="020B0604020202020204" pitchFamily="34" charset="0"/>
                <a:cs typeface="Arial" panose="020B0604020202020204" pitchFamily="34" charset="0"/>
              </a:rPr>
              <a:t>Why SIMD</a:t>
            </a:r>
          </a:p>
        </p:txBody>
      </p:sp>
      <p:sp>
        <p:nvSpPr>
          <p:cNvPr id="27651" name="Content Placeholder 2"/>
          <p:cNvSpPr>
            <a:spLocks noGrp="1"/>
          </p:cNvSpPr>
          <p:nvPr>
            <p:ph idx="4294967295"/>
          </p:nvPr>
        </p:nvSpPr>
        <p:spPr>
          <a:xfrm>
            <a:off x="304800" y="1380565"/>
            <a:ext cx="11480800" cy="4810688"/>
          </a:xfrm>
        </p:spPr>
        <p:txBody>
          <a:bodyPr/>
          <a:lstStyle/>
          <a:p>
            <a:pPr marL="0" indent="0">
              <a:buNone/>
            </a:pPr>
            <a:r>
              <a:rPr lang="en-US" altLang="en-US" dirty="0"/>
              <a:t>+more parallelism when parallelism is abundant </a:t>
            </a:r>
          </a:p>
          <a:p>
            <a:pPr marL="0" indent="0">
              <a:buNone/>
            </a:pPr>
            <a:r>
              <a:rPr lang="en-US" altLang="en-US" dirty="0"/>
              <a:t>	+</a:t>
            </a:r>
            <a:r>
              <a:rPr lang="en-US" altLang="en-US" dirty="0" err="1"/>
              <a:t>SIMD</a:t>
            </a:r>
            <a:r>
              <a:rPr lang="en-US" altLang="en-US" dirty="0"/>
              <a:t> in addition to </a:t>
            </a:r>
            <a:r>
              <a:rPr lang="en-US" altLang="en-US" dirty="0" err="1"/>
              <a:t>ILP</a:t>
            </a:r>
            <a:r>
              <a:rPr lang="en-US" altLang="en-US" dirty="0"/>
              <a:t> </a:t>
            </a:r>
          </a:p>
          <a:p>
            <a:pPr marL="0" indent="0">
              <a:buNone/>
            </a:pPr>
            <a:r>
              <a:rPr lang="en-US" altLang="en-US" dirty="0"/>
              <a:t>+simple design </a:t>
            </a:r>
          </a:p>
          <a:p>
            <a:pPr marL="0" indent="0">
              <a:buNone/>
            </a:pPr>
            <a:r>
              <a:rPr lang="en-US" altLang="en-US" dirty="0"/>
              <a:t>	+replicated functional units </a:t>
            </a:r>
          </a:p>
          <a:p>
            <a:pPr marL="0" indent="0">
              <a:buNone/>
            </a:pPr>
            <a:r>
              <a:rPr lang="en-US" altLang="en-US" dirty="0"/>
              <a:t>+energy efficient</a:t>
            </a:r>
          </a:p>
          <a:p>
            <a:pPr marL="0" indent="0">
              <a:buNone/>
            </a:pPr>
            <a:r>
              <a:rPr lang="en-US" altLang="en-US" dirty="0"/>
              <a:t>	+ only needs one instruction for many data operations</a:t>
            </a:r>
          </a:p>
          <a:p>
            <a:pPr marL="0" indent="0">
              <a:buNone/>
            </a:pPr>
            <a:r>
              <a:rPr lang="en-US" altLang="en-US" dirty="0"/>
              <a:t>+small die area </a:t>
            </a:r>
          </a:p>
          <a:p>
            <a:pPr marL="0" indent="0">
              <a:buNone/>
            </a:pPr>
            <a:r>
              <a:rPr lang="en-US" altLang="en-US" dirty="0"/>
              <a:t>	+no heavily ported register files </a:t>
            </a:r>
          </a:p>
          <a:p>
            <a:pPr marL="0" indent="0">
              <a:buNone/>
            </a:pPr>
            <a:r>
              <a:rPr lang="en-US" altLang="en-US" dirty="0"/>
              <a:t>	</a:t>
            </a:r>
          </a:p>
          <a:p>
            <a:pPr marL="0" indent="0">
              <a:buNone/>
            </a:pPr>
            <a:r>
              <a:rPr lang="en-US" altLang="en-US" dirty="0"/>
              <a:t>-Must be explicitly exposed to the hardware </a:t>
            </a:r>
          </a:p>
          <a:p>
            <a:pPr marL="0" indent="0">
              <a:buNone/>
            </a:pPr>
            <a:r>
              <a:rPr lang="en-US" altLang="en-US" dirty="0"/>
              <a:t>-by the compiler or by the programmer</a:t>
            </a:r>
          </a:p>
        </p:txBody>
      </p:sp>
      <p:sp>
        <p:nvSpPr>
          <p:cNvPr id="3" name="Slide Number Placeholder 2">
            <a:extLst>
              <a:ext uri="{FF2B5EF4-FFF2-40B4-BE49-F238E27FC236}">
                <a16:creationId xmlns:a16="http://schemas.microsoft.com/office/drawing/2014/main" id="{CAB30616-C2C6-4171-9547-977083391D94}"/>
              </a:ext>
            </a:extLst>
          </p:cNvPr>
          <p:cNvSpPr>
            <a:spLocks noGrp="1"/>
          </p:cNvSpPr>
          <p:nvPr>
            <p:ph type="sldNum" sz="quarter" idx="13"/>
          </p:nvPr>
        </p:nvSpPr>
        <p:spPr>
          <a:xfrm>
            <a:off x="9036051" y="6318250"/>
            <a:ext cx="2844800" cy="457200"/>
          </a:xfrm>
        </p:spPr>
        <p:txBody>
          <a:bodyPr/>
          <a:lstStyle/>
          <a:p>
            <a:fld id="{4C4D9456-81E9-470D-BC18-535F5F7C840D}" type="slidenum">
              <a:rPr lang="en-US" altLang="en-US" smtClean="0"/>
              <a:pPr/>
              <a:t>11</a:t>
            </a:fld>
            <a:endParaRPr lang="en-US" altLang="en-US"/>
          </a:p>
        </p:txBody>
      </p:sp>
    </p:spTree>
    <p:extLst>
      <p:ext uri="{BB962C8B-B14F-4D97-AF65-F5344CB8AC3E}">
        <p14:creationId xmlns:p14="http://schemas.microsoft.com/office/powerpoint/2010/main" val="42677537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51">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6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idx="4294967295"/>
          </p:nvPr>
        </p:nvSpPr>
        <p:spPr>
          <a:xfrm>
            <a:off x="304800" y="493058"/>
            <a:ext cx="11480800" cy="726141"/>
          </a:xfrm>
        </p:spPr>
        <p:txBody>
          <a:bodyPr/>
          <a:lstStyle/>
          <a:p>
            <a:r>
              <a:rPr lang="en-US" altLang="en-US" b="1" dirty="0" err="1">
                <a:solidFill>
                  <a:srgbClr val="E84A25"/>
                </a:solidFill>
                <a:latin typeface="Arial" panose="020B0604020202020204" pitchFamily="34" charset="0"/>
                <a:cs typeface="Arial" panose="020B0604020202020204" pitchFamily="34" charset="0"/>
              </a:rPr>
              <a:t>SIMD</a:t>
            </a:r>
            <a:r>
              <a:rPr lang="en-US" altLang="en-US" b="1" dirty="0">
                <a:solidFill>
                  <a:srgbClr val="E84A25"/>
                </a:solidFill>
                <a:latin typeface="Arial" panose="020B0604020202020204" pitchFamily="34" charset="0"/>
                <a:cs typeface="Arial" panose="020B0604020202020204" pitchFamily="34" charset="0"/>
              </a:rPr>
              <a:t> Application</a:t>
            </a:r>
          </a:p>
        </p:txBody>
      </p:sp>
      <p:sp>
        <p:nvSpPr>
          <p:cNvPr id="25605" name="Rectangle 3"/>
          <p:cNvSpPr>
            <a:spLocks noGrp="1" noChangeArrowheads="1"/>
          </p:cNvSpPr>
          <p:nvPr>
            <p:ph type="body" idx="4294967295"/>
          </p:nvPr>
        </p:nvSpPr>
        <p:spPr>
          <a:xfrm>
            <a:off x="304800" y="1532965"/>
            <a:ext cx="11480800" cy="4658288"/>
          </a:xfrm>
        </p:spPr>
        <p:txBody>
          <a:bodyPr/>
          <a:lstStyle/>
          <a:p>
            <a:r>
              <a:rPr lang="en-US" altLang="en-US" dirty="0"/>
              <a:t>Image</a:t>
            </a:r>
          </a:p>
          <a:p>
            <a:pPr lvl="1"/>
            <a:r>
              <a:rPr lang="en-US" altLang="en-US" dirty="0"/>
              <a:t>graphics : 3D games, movies</a:t>
            </a:r>
          </a:p>
          <a:p>
            <a:pPr lvl="1"/>
            <a:r>
              <a:rPr lang="en-US" altLang="en-US" dirty="0"/>
              <a:t>image recognition</a:t>
            </a:r>
          </a:p>
          <a:p>
            <a:pPr lvl="1"/>
            <a:r>
              <a:rPr lang="en-US" altLang="en-US" dirty="0"/>
              <a:t>video encoding/decoding : JPEG, MPEG4</a:t>
            </a:r>
          </a:p>
          <a:p>
            <a:r>
              <a:rPr lang="en-US" altLang="en-US" dirty="0"/>
              <a:t>Sound</a:t>
            </a:r>
          </a:p>
          <a:p>
            <a:pPr lvl="1"/>
            <a:r>
              <a:rPr lang="en-US" altLang="en-US" dirty="0"/>
              <a:t>encoding/decoding: IP phone, MP3</a:t>
            </a:r>
          </a:p>
          <a:p>
            <a:pPr lvl="1"/>
            <a:r>
              <a:rPr lang="en-US" altLang="en-US" dirty="0"/>
              <a:t>speech recognition</a:t>
            </a:r>
          </a:p>
          <a:p>
            <a:pPr lvl="1"/>
            <a:r>
              <a:rPr lang="en-US" altLang="en-US" dirty="0"/>
              <a:t>digital signal processing: cell phones</a:t>
            </a:r>
          </a:p>
          <a:p>
            <a:r>
              <a:rPr lang="en-US" altLang="en-US" dirty="0"/>
              <a:t>Scientific applications</a:t>
            </a:r>
          </a:p>
          <a:p>
            <a:pPr lvl="1"/>
            <a:r>
              <a:rPr lang="en-US" altLang="en-US" dirty="0"/>
              <a:t>array-based data-parallel computation, another level of parallelism</a:t>
            </a:r>
          </a:p>
          <a:p>
            <a:r>
              <a:rPr lang="en-US" altLang="en-US" dirty="0"/>
              <a:t>Machine learning training</a:t>
            </a:r>
          </a:p>
        </p:txBody>
      </p:sp>
      <p:sp>
        <p:nvSpPr>
          <p:cNvPr id="3" name="Slide Number Placeholder 2">
            <a:extLst>
              <a:ext uri="{FF2B5EF4-FFF2-40B4-BE49-F238E27FC236}">
                <a16:creationId xmlns:a16="http://schemas.microsoft.com/office/drawing/2014/main" id="{6D6BCFE4-BAE0-4B36-8A39-B9ED5F8BC266}"/>
              </a:ext>
            </a:extLst>
          </p:cNvPr>
          <p:cNvSpPr>
            <a:spLocks noGrp="1"/>
          </p:cNvSpPr>
          <p:nvPr>
            <p:ph type="sldNum" sz="quarter" idx="13"/>
          </p:nvPr>
        </p:nvSpPr>
        <p:spPr>
          <a:xfrm>
            <a:off x="9036051" y="6318250"/>
            <a:ext cx="2844800" cy="457200"/>
          </a:xfrm>
        </p:spPr>
        <p:txBody>
          <a:bodyPr/>
          <a:lstStyle/>
          <a:p>
            <a:fld id="{4C4D9456-81E9-470D-BC18-535F5F7C840D}" type="slidenum">
              <a:rPr lang="en-US" altLang="en-US" smtClean="0"/>
              <a:pPr/>
              <a:t>12</a:t>
            </a:fld>
            <a:endParaRPr lang="en-US" altLang="en-US"/>
          </a:p>
        </p:txBody>
      </p:sp>
    </p:spTree>
    <p:extLst>
      <p:ext uri="{BB962C8B-B14F-4D97-AF65-F5344CB8AC3E}">
        <p14:creationId xmlns:p14="http://schemas.microsoft.com/office/powerpoint/2010/main" val="375808023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3AADE3-D293-D7AB-6D07-C228DDC39516}"/>
              </a:ext>
            </a:extLst>
          </p:cNvPr>
          <p:cNvSpPr>
            <a:spLocks noGrp="1"/>
          </p:cNvSpPr>
          <p:nvPr>
            <p:ph type="body" sz="quarter" idx="12"/>
          </p:nvPr>
        </p:nvSpPr>
        <p:spPr/>
        <p:txBody>
          <a:bodyPr/>
          <a:lstStyle/>
          <a:p>
            <a:r>
              <a:rPr lang="en-US" altLang="en-US" dirty="0">
                <a:ea typeface="ＭＳ Ｐゴシック" panose="020B0600070205080204" pitchFamily="34" charset="-128"/>
              </a:rPr>
              <a:t>A vector is a one-dimensional array of numbers</a:t>
            </a:r>
          </a:p>
          <a:p>
            <a:r>
              <a:rPr lang="en-US" altLang="en-US" dirty="0">
                <a:ea typeface="ＭＳ Ｐゴシック" panose="020B0600070205080204" pitchFamily="34" charset="-128"/>
              </a:rPr>
              <a:t>Many scientific/commercial programs use vectors</a:t>
            </a:r>
          </a:p>
          <a:p>
            <a:pPr lvl="2">
              <a:buFont typeface="ZapfDingbats" charset="2"/>
              <a:buNone/>
            </a:pPr>
            <a:r>
              <a:rPr lang="en-US" altLang="en-US" dirty="0">
                <a:ea typeface="ＭＳ Ｐゴシック" panose="020B0600070205080204" pitchFamily="34" charset="-128"/>
              </a:rPr>
              <a:t>for (</a:t>
            </a:r>
            <a:r>
              <a:rPr lang="en-US" altLang="en-US" dirty="0" err="1">
                <a:ea typeface="ＭＳ Ｐゴシック" panose="020B0600070205080204" pitchFamily="34" charset="-128"/>
              </a:rPr>
              <a:t>i</a:t>
            </a:r>
            <a:r>
              <a:rPr lang="en-US" altLang="en-US" dirty="0">
                <a:ea typeface="ＭＳ Ｐゴシック" panose="020B0600070205080204" pitchFamily="34" charset="-128"/>
              </a:rPr>
              <a:t> = 0; </a:t>
            </a:r>
            <a:r>
              <a:rPr lang="en-US" altLang="en-US" dirty="0" err="1">
                <a:ea typeface="ＭＳ Ｐゴシック" panose="020B0600070205080204" pitchFamily="34" charset="-128"/>
              </a:rPr>
              <a:t>i</a:t>
            </a:r>
            <a:r>
              <a:rPr lang="en-US" altLang="en-US" dirty="0">
                <a:ea typeface="ＭＳ Ｐゴシック" panose="020B0600070205080204" pitchFamily="34" charset="-128"/>
              </a:rPr>
              <a:t>&lt;=49; </a:t>
            </a:r>
            <a:r>
              <a:rPr lang="en-US" altLang="en-US" dirty="0" err="1">
                <a:ea typeface="ＭＳ Ｐゴシック" panose="020B0600070205080204" pitchFamily="34" charset="-128"/>
              </a:rPr>
              <a:t>i</a:t>
            </a:r>
            <a:r>
              <a:rPr lang="en-US" altLang="en-US" dirty="0">
                <a:ea typeface="ＭＳ Ｐゴシック" panose="020B0600070205080204" pitchFamily="34" charset="-128"/>
              </a:rPr>
              <a:t>++)</a:t>
            </a:r>
          </a:p>
          <a:p>
            <a:pPr lvl="2">
              <a:buFont typeface="Wingdings" pitchFamily="2" charset="2"/>
              <a:buNone/>
            </a:pPr>
            <a:r>
              <a:rPr lang="en-US" altLang="en-US" dirty="0">
                <a:ea typeface="ＭＳ Ｐゴシック" panose="020B0600070205080204" pitchFamily="34" charset="-128"/>
              </a:rPr>
              <a:t>	C[</a:t>
            </a:r>
            <a:r>
              <a:rPr lang="en-US" altLang="en-US" dirty="0" err="1">
                <a:ea typeface="ＭＳ Ｐゴシック" panose="020B0600070205080204" pitchFamily="34" charset="-128"/>
              </a:rPr>
              <a:t>i</a:t>
            </a:r>
            <a:r>
              <a:rPr lang="en-US" altLang="en-US" dirty="0">
                <a:ea typeface="ＭＳ Ｐゴシック" panose="020B0600070205080204" pitchFamily="34" charset="-128"/>
              </a:rPr>
              <a:t>] = (A[</a:t>
            </a:r>
            <a:r>
              <a:rPr lang="en-US" altLang="en-US" dirty="0" err="1">
                <a:ea typeface="ＭＳ Ｐゴシック" panose="020B0600070205080204" pitchFamily="34" charset="-128"/>
              </a:rPr>
              <a:t>i</a:t>
            </a:r>
            <a:r>
              <a:rPr lang="en-US" altLang="en-US" dirty="0">
                <a:ea typeface="ＭＳ Ｐゴシック" panose="020B0600070205080204" pitchFamily="34" charset="-128"/>
              </a:rPr>
              <a:t>] + B[</a:t>
            </a:r>
            <a:r>
              <a:rPr lang="en-US" altLang="en-US" dirty="0" err="1">
                <a:ea typeface="ＭＳ Ｐゴシック" panose="020B0600070205080204" pitchFamily="34" charset="-128"/>
              </a:rPr>
              <a:t>i</a:t>
            </a:r>
            <a:r>
              <a:rPr lang="en-US" altLang="en-US" dirty="0">
                <a:ea typeface="ＭＳ Ｐゴシック" panose="020B0600070205080204" pitchFamily="34" charset="-128"/>
              </a:rPr>
              <a:t>]) / 2</a:t>
            </a:r>
          </a:p>
          <a:p>
            <a:pPr lvl="2">
              <a:buFont typeface="Wingdings" pitchFamily="2" charset="2"/>
              <a:buNone/>
            </a:pPr>
            <a:endParaRPr lang="en-US" altLang="en-US" dirty="0">
              <a:ea typeface="ＭＳ Ｐゴシック" panose="020B0600070205080204" pitchFamily="34" charset="-128"/>
            </a:endParaRPr>
          </a:p>
          <a:p>
            <a:r>
              <a:rPr lang="en-US" altLang="en-US" dirty="0">
                <a:solidFill>
                  <a:srgbClr val="0000FF"/>
                </a:solidFill>
                <a:ea typeface="ＭＳ Ｐゴシック" panose="020B0600070205080204" pitchFamily="34" charset="-128"/>
              </a:rPr>
              <a:t>A vector processor is one whose instructions operate on vectors rather than scalar (single data) values</a:t>
            </a:r>
            <a:endParaRPr lang="en-US" altLang="en-US" dirty="0">
              <a:ea typeface="ＭＳ Ｐゴシック" panose="020B0600070205080204" pitchFamily="34" charset="-128"/>
            </a:endParaRPr>
          </a:p>
          <a:p>
            <a:r>
              <a:rPr lang="en-US" altLang="en-US" dirty="0">
                <a:ea typeface="ＭＳ Ｐゴシック" panose="020B0600070205080204" pitchFamily="34" charset="-128"/>
              </a:rPr>
              <a:t>Basic requirements</a:t>
            </a:r>
          </a:p>
          <a:p>
            <a:pPr lvl="1"/>
            <a:r>
              <a:rPr lang="en-US" altLang="en-US" sz="2000" dirty="0">
                <a:ea typeface="ＭＳ Ｐゴシック" panose="020B0600070205080204" pitchFamily="34" charset="-128"/>
              </a:rPr>
              <a:t>Need to load/store vectors </a:t>
            </a:r>
            <a:r>
              <a:rPr lang="en-US" altLang="en-US" sz="2000" dirty="0">
                <a:ea typeface="ＭＳ Ｐゴシック" panose="020B0600070205080204" pitchFamily="34" charset="-128"/>
                <a:sym typeface="Wingdings" pitchFamily="2" charset="2"/>
              </a:rPr>
              <a:t> </a:t>
            </a:r>
            <a:r>
              <a:rPr lang="en-US" altLang="en-US" sz="2000" dirty="0">
                <a:solidFill>
                  <a:srgbClr val="0000FF"/>
                </a:solidFill>
                <a:ea typeface="ＭＳ Ｐゴシック" panose="020B0600070205080204" pitchFamily="34" charset="-128"/>
                <a:sym typeface="Wingdings" pitchFamily="2" charset="2"/>
              </a:rPr>
              <a:t>vector registers (contain vectors)</a:t>
            </a:r>
          </a:p>
          <a:p>
            <a:pPr lvl="1"/>
            <a:r>
              <a:rPr lang="en-US" altLang="en-US" sz="2000" dirty="0">
                <a:ea typeface="ＭＳ Ｐゴシック" panose="020B0600070205080204" pitchFamily="34" charset="-128"/>
                <a:sym typeface="Wingdings" pitchFamily="2" charset="2"/>
              </a:rPr>
              <a:t>Need to operate on vectors of different lengths  </a:t>
            </a:r>
            <a:r>
              <a:rPr lang="en-US" altLang="en-US" sz="2000" dirty="0">
                <a:solidFill>
                  <a:srgbClr val="0000FF"/>
                </a:solidFill>
                <a:ea typeface="ＭＳ Ｐゴシック" panose="020B0600070205080204" pitchFamily="34" charset="-128"/>
                <a:sym typeface="Wingdings" pitchFamily="2" charset="2"/>
              </a:rPr>
              <a:t>vector length register (VLEN)</a:t>
            </a:r>
          </a:p>
          <a:p>
            <a:pPr lvl="1"/>
            <a:r>
              <a:rPr lang="en-US" altLang="en-US" sz="2000" dirty="0">
                <a:ea typeface="ＭＳ Ｐゴシック" panose="020B0600070205080204" pitchFamily="34" charset="-128"/>
                <a:sym typeface="Wingdings" pitchFamily="2" charset="2"/>
              </a:rPr>
              <a:t>Elements of a vector might be stored apart from each other in memory  </a:t>
            </a:r>
            <a:r>
              <a:rPr lang="en-US" altLang="en-US" sz="2000" dirty="0">
                <a:solidFill>
                  <a:srgbClr val="0000FF"/>
                </a:solidFill>
                <a:ea typeface="ＭＳ Ｐゴシック" panose="020B0600070205080204" pitchFamily="34" charset="-128"/>
                <a:sym typeface="Wingdings" pitchFamily="2" charset="2"/>
              </a:rPr>
              <a:t>vector stride register (VSTR)</a:t>
            </a:r>
          </a:p>
          <a:p>
            <a:pPr lvl="2"/>
            <a:r>
              <a:rPr lang="en-US" altLang="en-US" sz="1800" dirty="0">
                <a:solidFill>
                  <a:srgbClr val="0000FF"/>
                </a:solidFill>
                <a:ea typeface="ＭＳ Ｐゴシック" panose="020B0600070205080204" pitchFamily="34" charset="-128"/>
                <a:sym typeface="Wingdings" pitchFamily="2" charset="2"/>
              </a:rPr>
              <a:t>Stride: distance in memory between two elements of a vector</a:t>
            </a:r>
          </a:p>
          <a:p>
            <a:pPr marL="671512" lvl="2" indent="0">
              <a:buNone/>
            </a:pPr>
            <a:endParaRPr lang="en-US" altLang="en-US" dirty="0">
              <a:ea typeface="ＭＳ Ｐゴシック" panose="020B0600070205080204" pitchFamily="34" charset="-128"/>
              <a:sym typeface="Wingdings" pitchFamily="2" charset="2"/>
            </a:endParaRPr>
          </a:p>
        </p:txBody>
      </p:sp>
      <p:sp>
        <p:nvSpPr>
          <p:cNvPr id="3" name="Text Placeholder 2">
            <a:extLst>
              <a:ext uri="{FF2B5EF4-FFF2-40B4-BE49-F238E27FC236}">
                <a16:creationId xmlns:a16="http://schemas.microsoft.com/office/drawing/2014/main" id="{0EBF8007-E110-9D39-7CB1-257291C56A2B}"/>
              </a:ext>
            </a:extLst>
          </p:cNvPr>
          <p:cNvSpPr>
            <a:spLocks noGrp="1"/>
          </p:cNvSpPr>
          <p:nvPr>
            <p:ph type="body" sz="quarter" idx="10"/>
          </p:nvPr>
        </p:nvSpPr>
        <p:spPr/>
        <p:txBody>
          <a:bodyPr/>
          <a:lstStyle/>
          <a:p>
            <a:r>
              <a:rPr lang="en-US" dirty="0"/>
              <a:t>Vector Processors</a:t>
            </a:r>
          </a:p>
        </p:txBody>
      </p:sp>
      <p:sp>
        <p:nvSpPr>
          <p:cNvPr id="4" name="Slide Number Placeholder 3">
            <a:extLst>
              <a:ext uri="{FF2B5EF4-FFF2-40B4-BE49-F238E27FC236}">
                <a16:creationId xmlns:a16="http://schemas.microsoft.com/office/drawing/2014/main" id="{8C8AE2D6-50FB-D85A-238E-1C8153C796B4}"/>
              </a:ext>
            </a:extLst>
          </p:cNvPr>
          <p:cNvSpPr>
            <a:spLocks noGrp="1"/>
          </p:cNvSpPr>
          <p:nvPr>
            <p:ph type="sldNum" sz="quarter" idx="13"/>
          </p:nvPr>
        </p:nvSpPr>
        <p:spPr/>
        <p:txBody>
          <a:bodyPr/>
          <a:lstStyle/>
          <a:p>
            <a:fld id="{AA918FE6-FEDB-42B5-B0DB-51A8335001C1}" type="slidenum">
              <a:rPr lang="en-US" smtClean="0"/>
              <a:pPr/>
              <a:t>13</a:t>
            </a:fld>
            <a:endParaRPr lang="en-US" dirty="0"/>
          </a:p>
        </p:txBody>
      </p:sp>
    </p:spTree>
    <p:extLst>
      <p:ext uri="{BB962C8B-B14F-4D97-AF65-F5344CB8AC3E}">
        <p14:creationId xmlns:p14="http://schemas.microsoft.com/office/powerpoint/2010/main" val="112572533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C8A305-A7A4-74A1-8218-241C4D47394B}"/>
              </a:ext>
            </a:extLst>
          </p:cNvPr>
          <p:cNvSpPr>
            <a:spLocks noGrp="1"/>
          </p:cNvSpPr>
          <p:nvPr>
            <p:ph type="body" sz="quarter" idx="10"/>
          </p:nvPr>
        </p:nvSpPr>
        <p:spPr/>
        <p:txBody>
          <a:bodyPr/>
          <a:lstStyle/>
          <a:p>
            <a:r>
              <a:rPr lang="en-US" dirty="0"/>
              <a:t>Vector Functional Units</a:t>
            </a:r>
          </a:p>
        </p:txBody>
      </p:sp>
      <p:sp>
        <p:nvSpPr>
          <p:cNvPr id="5" name="Content Placeholder 2">
            <a:extLst>
              <a:ext uri="{FF2B5EF4-FFF2-40B4-BE49-F238E27FC236}">
                <a16:creationId xmlns:a16="http://schemas.microsoft.com/office/drawing/2014/main" id="{6E9F2642-B1E0-0B92-DD72-BEEB9098BCA6}"/>
              </a:ext>
            </a:extLst>
          </p:cNvPr>
          <p:cNvSpPr txBox="1">
            <a:spLocks/>
          </p:cNvSpPr>
          <p:nvPr/>
        </p:nvSpPr>
        <p:spPr>
          <a:xfrm>
            <a:off x="845288" y="1953880"/>
            <a:ext cx="4724400" cy="5194300"/>
          </a:xfrm>
          <a:prstGeom prst="rect">
            <a:avLst/>
          </a:prstGeom>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r>
              <a:rPr lang="en-US" altLang="en-US" kern="0" dirty="0">
                <a:ea typeface="ＭＳ Ｐゴシック" panose="020B0600070205080204" pitchFamily="34" charset="-128"/>
              </a:rPr>
              <a:t>Use a deep pipeline to execute element operations</a:t>
            </a:r>
          </a:p>
          <a:p>
            <a:pPr marL="342900" lvl="1" indent="0">
              <a:buFont typeface="Wingdings" panose="05000000000000000000" pitchFamily="2" charset="2"/>
              <a:buNone/>
            </a:pPr>
            <a:r>
              <a:rPr lang="en-US" altLang="en-US" kern="0" dirty="0">
                <a:ea typeface="ＭＳ Ｐゴシック" panose="020B0600070205080204" pitchFamily="34" charset="-128"/>
                <a:sym typeface="Wingdings" pitchFamily="2" charset="2"/>
              </a:rPr>
              <a:t></a:t>
            </a:r>
            <a:r>
              <a:rPr lang="en-US" altLang="en-US" kern="0" dirty="0">
                <a:ea typeface="ＭＳ Ｐゴシック" panose="020B0600070205080204" pitchFamily="34" charset="-128"/>
              </a:rPr>
              <a:t> fast clock cycle</a:t>
            </a:r>
          </a:p>
          <a:p>
            <a:endParaRPr lang="en-US" altLang="en-US" kern="0" dirty="0">
              <a:ea typeface="ＭＳ Ｐゴシック" panose="020B0600070205080204" pitchFamily="34" charset="-128"/>
            </a:endParaRPr>
          </a:p>
          <a:p>
            <a:r>
              <a:rPr lang="en-US" altLang="en-US" kern="0" dirty="0">
                <a:ea typeface="ＭＳ Ｐゴシック" panose="020B0600070205080204" pitchFamily="34" charset="-128"/>
              </a:rPr>
              <a:t>Control of deep pipeline is simple because elements in vector are independent  </a:t>
            </a:r>
          </a:p>
          <a:p>
            <a:endParaRPr lang="en-US" altLang="en-US" kern="0" dirty="0">
              <a:ea typeface="ＭＳ Ｐゴシック" panose="020B0600070205080204" pitchFamily="34" charset="-128"/>
            </a:endParaRPr>
          </a:p>
        </p:txBody>
      </p:sp>
      <p:sp>
        <p:nvSpPr>
          <p:cNvPr id="6" name="Freeform 4">
            <a:extLst>
              <a:ext uri="{FF2B5EF4-FFF2-40B4-BE49-F238E27FC236}">
                <a16:creationId xmlns:a16="http://schemas.microsoft.com/office/drawing/2014/main" id="{C9163628-EA24-768E-A2CD-CF47C6DF265D}"/>
              </a:ext>
            </a:extLst>
          </p:cNvPr>
          <p:cNvSpPr>
            <a:spLocks/>
          </p:cNvSpPr>
          <p:nvPr/>
        </p:nvSpPr>
        <p:spPr bwMode="auto">
          <a:xfrm>
            <a:off x="8787810" y="3134833"/>
            <a:ext cx="914400" cy="2286000"/>
          </a:xfrm>
          <a:custGeom>
            <a:avLst/>
            <a:gdLst>
              <a:gd name="T0" fmla="*/ 0 w 576"/>
              <a:gd name="T1" fmla="*/ 0 h 672"/>
              <a:gd name="T2" fmla="*/ 2147483647 w 576"/>
              <a:gd name="T3" fmla="*/ 2147483647 h 672"/>
              <a:gd name="T4" fmla="*/ 2147483647 w 576"/>
              <a:gd name="T5" fmla="*/ 2147483647 h 672"/>
              <a:gd name="T6" fmla="*/ 2147483647 w 576"/>
              <a:gd name="T7" fmla="*/ 0 h 672"/>
              <a:gd name="T8" fmla="*/ 2147483647 w 576"/>
              <a:gd name="T9" fmla="*/ 0 h 672"/>
              <a:gd name="T10" fmla="*/ 2147483647 w 576"/>
              <a:gd name="T11" fmla="*/ 2147483647 h 672"/>
              <a:gd name="T12" fmla="*/ 2147483647 w 576"/>
              <a:gd name="T13" fmla="*/ 0 h 672"/>
              <a:gd name="T14" fmla="*/ 0 w 576"/>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672"/>
              <a:gd name="T26" fmla="*/ 576 w 576"/>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672">
                <a:moveTo>
                  <a:pt x="0" y="0"/>
                </a:moveTo>
                <a:lnTo>
                  <a:pt x="144" y="672"/>
                </a:lnTo>
                <a:lnTo>
                  <a:pt x="450" y="672"/>
                </a:lnTo>
                <a:lnTo>
                  <a:pt x="576" y="0"/>
                </a:lnTo>
                <a:lnTo>
                  <a:pt x="336" y="0"/>
                </a:lnTo>
                <a:lnTo>
                  <a:pt x="288" y="96"/>
                </a:lnTo>
                <a:lnTo>
                  <a:pt x="240" y="0"/>
                </a:lnTo>
                <a:lnTo>
                  <a:pt x="0" y="0"/>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nvGrpSpPr>
          <p:cNvPr id="7" name="Group 5">
            <a:extLst>
              <a:ext uri="{FF2B5EF4-FFF2-40B4-BE49-F238E27FC236}">
                <a16:creationId xmlns:a16="http://schemas.microsoft.com/office/drawing/2014/main" id="{0EF878F2-B92C-F9AD-012C-3004526A54A2}"/>
              </a:ext>
            </a:extLst>
          </p:cNvPr>
          <p:cNvGrpSpPr>
            <a:grpSpLocks/>
          </p:cNvGrpSpPr>
          <p:nvPr/>
        </p:nvGrpSpPr>
        <p:grpSpPr bwMode="auto">
          <a:xfrm>
            <a:off x="8787810" y="4049233"/>
            <a:ext cx="993775" cy="76200"/>
            <a:chOff x="1536" y="2256"/>
            <a:chExt cx="626" cy="48"/>
          </a:xfrm>
        </p:grpSpPr>
        <p:sp>
          <p:nvSpPr>
            <p:cNvPr id="8" name="Rectangle 6">
              <a:extLst>
                <a:ext uri="{FF2B5EF4-FFF2-40B4-BE49-F238E27FC236}">
                  <a16:creationId xmlns:a16="http://schemas.microsoft.com/office/drawing/2014/main" id="{319F4834-D0B2-A6E7-224B-ADA0F0BCDA37}"/>
                </a:ext>
              </a:extLst>
            </p:cNvPr>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9" name="Freeform 7">
              <a:extLst>
                <a:ext uri="{FF2B5EF4-FFF2-40B4-BE49-F238E27FC236}">
                  <a16:creationId xmlns:a16="http://schemas.microsoft.com/office/drawing/2014/main" id="{ED509351-1846-28F9-A5FA-BB9087BB6CAC}"/>
                </a:ext>
              </a:extLst>
            </p:cNvPr>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en-US"/>
            </a:p>
          </p:txBody>
        </p:sp>
        <p:sp>
          <p:nvSpPr>
            <p:cNvPr id="10" name="Line 8">
              <a:extLst>
                <a:ext uri="{FF2B5EF4-FFF2-40B4-BE49-F238E27FC236}">
                  <a16:creationId xmlns:a16="http://schemas.microsoft.com/office/drawing/2014/main" id="{1566491F-7E1B-E431-1467-DCCC742FF2C1}"/>
                </a:ext>
              </a:extLst>
            </p:cNvPr>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grpSp>
        <p:nvGrpSpPr>
          <p:cNvPr id="11" name="Group 9">
            <a:extLst>
              <a:ext uri="{FF2B5EF4-FFF2-40B4-BE49-F238E27FC236}">
                <a16:creationId xmlns:a16="http://schemas.microsoft.com/office/drawing/2014/main" id="{EDC11599-3878-ECBF-0E14-1B053B1B713D}"/>
              </a:ext>
            </a:extLst>
          </p:cNvPr>
          <p:cNvGrpSpPr>
            <a:grpSpLocks/>
          </p:cNvGrpSpPr>
          <p:nvPr/>
        </p:nvGrpSpPr>
        <p:grpSpPr bwMode="auto">
          <a:xfrm>
            <a:off x="8787810" y="3287233"/>
            <a:ext cx="993775" cy="76200"/>
            <a:chOff x="1536" y="2256"/>
            <a:chExt cx="626" cy="48"/>
          </a:xfrm>
        </p:grpSpPr>
        <p:sp>
          <p:nvSpPr>
            <p:cNvPr id="12" name="Rectangle 10">
              <a:extLst>
                <a:ext uri="{FF2B5EF4-FFF2-40B4-BE49-F238E27FC236}">
                  <a16:creationId xmlns:a16="http://schemas.microsoft.com/office/drawing/2014/main" id="{6BA29864-24C9-14CE-7D7E-8E3B135C1A0D}"/>
                </a:ext>
              </a:extLst>
            </p:cNvPr>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13" name="Freeform 11">
              <a:extLst>
                <a:ext uri="{FF2B5EF4-FFF2-40B4-BE49-F238E27FC236}">
                  <a16:creationId xmlns:a16="http://schemas.microsoft.com/office/drawing/2014/main" id="{6FA90DE9-E9D6-C651-B985-9B9F3238C2C3}"/>
                </a:ext>
              </a:extLst>
            </p:cNvPr>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en-US"/>
            </a:p>
          </p:txBody>
        </p:sp>
        <p:sp>
          <p:nvSpPr>
            <p:cNvPr id="14" name="Line 12">
              <a:extLst>
                <a:ext uri="{FF2B5EF4-FFF2-40B4-BE49-F238E27FC236}">
                  <a16:creationId xmlns:a16="http://schemas.microsoft.com/office/drawing/2014/main" id="{56CB84C9-B9FF-571D-75C9-5FA7D5C43ED7}"/>
                </a:ext>
              </a:extLst>
            </p:cNvPr>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grpSp>
        <p:nvGrpSpPr>
          <p:cNvPr id="15" name="Group 13">
            <a:extLst>
              <a:ext uri="{FF2B5EF4-FFF2-40B4-BE49-F238E27FC236}">
                <a16:creationId xmlns:a16="http://schemas.microsoft.com/office/drawing/2014/main" id="{FE6D6DE8-7C91-2502-244B-5E6EB1E18922}"/>
              </a:ext>
            </a:extLst>
          </p:cNvPr>
          <p:cNvGrpSpPr>
            <a:grpSpLocks/>
          </p:cNvGrpSpPr>
          <p:nvPr/>
        </p:nvGrpSpPr>
        <p:grpSpPr bwMode="auto">
          <a:xfrm>
            <a:off x="8787810" y="3668233"/>
            <a:ext cx="993775" cy="76200"/>
            <a:chOff x="1536" y="2256"/>
            <a:chExt cx="626" cy="48"/>
          </a:xfrm>
        </p:grpSpPr>
        <p:sp>
          <p:nvSpPr>
            <p:cNvPr id="16" name="Rectangle 14">
              <a:extLst>
                <a:ext uri="{FF2B5EF4-FFF2-40B4-BE49-F238E27FC236}">
                  <a16:creationId xmlns:a16="http://schemas.microsoft.com/office/drawing/2014/main" id="{F65519EF-1946-854A-2F7A-33A75C93CE17}"/>
                </a:ext>
              </a:extLst>
            </p:cNvPr>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17" name="Freeform 15">
              <a:extLst>
                <a:ext uri="{FF2B5EF4-FFF2-40B4-BE49-F238E27FC236}">
                  <a16:creationId xmlns:a16="http://schemas.microsoft.com/office/drawing/2014/main" id="{FB7E4565-BC34-A923-0908-6AF6480707AB}"/>
                </a:ext>
              </a:extLst>
            </p:cNvPr>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en-US"/>
            </a:p>
          </p:txBody>
        </p:sp>
        <p:sp>
          <p:nvSpPr>
            <p:cNvPr id="18" name="Line 16">
              <a:extLst>
                <a:ext uri="{FF2B5EF4-FFF2-40B4-BE49-F238E27FC236}">
                  <a16:creationId xmlns:a16="http://schemas.microsoft.com/office/drawing/2014/main" id="{40B8CCAD-0186-EC86-1DAB-95E545ACE458}"/>
                </a:ext>
              </a:extLst>
            </p:cNvPr>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19" name="Line 17">
            <a:extLst>
              <a:ext uri="{FF2B5EF4-FFF2-40B4-BE49-F238E27FC236}">
                <a16:creationId xmlns:a16="http://schemas.microsoft.com/office/drawing/2014/main" id="{43A0B1B2-F9C7-1338-BBC7-B19FDD3270F9}"/>
              </a:ext>
            </a:extLst>
          </p:cNvPr>
          <p:cNvSpPr>
            <a:spLocks noChangeShapeType="1"/>
          </p:cNvSpPr>
          <p:nvPr/>
        </p:nvSpPr>
        <p:spPr bwMode="auto">
          <a:xfrm>
            <a:off x="9549810" y="2830033"/>
            <a:ext cx="0" cy="304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 name="Line 18">
            <a:extLst>
              <a:ext uri="{FF2B5EF4-FFF2-40B4-BE49-F238E27FC236}">
                <a16:creationId xmlns:a16="http://schemas.microsoft.com/office/drawing/2014/main" id="{02D9D836-870C-D5FC-3D75-1352CA6FBE92}"/>
              </a:ext>
            </a:extLst>
          </p:cNvPr>
          <p:cNvSpPr>
            <a:spLocks noChangeShapeType="1"/>
          </p:cNvSpPr>
          <p:nvPr/>
        </p:nvSpPr>
        <p:spPr bwMode="auto">
          <a:xfrm>
            <a:off x="8940210" y="2830033"/>
            <a:ext cx="0" cy="304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1" name="Freeform 19">
            <a:extLst>
              <a:ext uri="{FF2B5EF4-FFF2-40B4-BE49-F238E27FC236}">
                <a16:creationId xmlns:a16="http://schemas.microsoft.com/office/drawing/2014/main" id="{DBFDAB44-B155-312D-E06E-2785768C072A}"/>
              </a:ext>
            </a:extLst>
          </p:cNvPr>
          <p:cNvSpPr>
            <a:spLocks/>
          </p:cNvSpPr>
          <p:nvPr/>
        </p:nvSpPr>
        <p:spPr bwMode="auto">
          <a:xfrm>
            <a:off x="9245010" y="2830033"/>
            <a:ext cx="762000" cy="2743200"/>
          </a:xfrm>
          <a:custGeom>
            <a:avLst/>
            <a:gdLst>
              <a:gd name="T0" fmla="*/ 0 w 482"/>
              <a:gd name="T1" fmla="*/ 2147483647 h 1584"/>
              <a:gd name="T2" fmla="*/ 2147483647 w 482"/>
              <a:gd name="T3" fmla="*/ 2147483647 h 1584"/>
              <a:gd name="T4" fmla="*/ 2147483647 w 482"/>
              <a:gd name="T5" fmla="*/ 2147483647 h 1584"/>
              <a:gd name="T6" fmla="*/ 2147483647 w 482"/>
              <a:gd name="T7" fmla="*/ 0 h 1584"/>
              <a:gd name="T8" fmla="*/ 0 60000 65536"/>
              <a:gd name="T9" fmla="*/ 0 60000 65536"/>
              <a:gd name="T10" fmla="*/ 0 60000 65536"/>
              <a:gd name="T11" fmla="*/ 0 60000 65536"/>
              <a:gd name="T12" fmla="*/ 0 w 482"/>
              <a:gd name="T13" fmla="*/ 0 h 1584"/>
              <a:gd name="T14" fmla="*/ 482 w 482"/>
              <a:gd name="T15" fmla="*/ 1584 h 1584"/>
            </a:gdLst>
            <a:ahLst/>
            <a:cxnLst>
              <a:cxn ang="T8">
                <a:pos x="T0" y="T1"/>
              </a:cxn>
              <a:cxn ang="T9">
                <a:pos x="T2" y="T3"/>
              </a:cxn>
              <a:cxn ang="T10">
                <a:pos x="T4" y="T5"/>
              </a:cxn>
              <a:cxn ang="T11">
                <a:pos x="T6" y="T7"/>
              </a:cxn>
            </a:cxnLst>
            <a:rect l="T12" t="T13" r="T14" b="T15"/>
            <a:pathLst>
              <a:path w="482" h="1584">
                <a:moveTo>
                  <a:pt x="0" y="1490"/>
                </a:moveTo>
                <a:lnTo>
                  <a:pt x="2" y="1584"/>
                </a:lnTo>
                <a:lnTo>
                  <a:pt x="482" y="1584"/>
                </a:lnTo>
                <a:lnTo>
                  <a:pt x="482" y="0"/>
                </a:lnTo>
              </a:path>
            </a:pathLst>
          </a:custGeom>
          <a:noFill/>
          <a:ln w="31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2" name="Rectangle 20">
            <a:extLst>
              <a:ext uri="{FF2B5EF4-FFF2-40B4-BE49-F238E27FC236}">
                <a16:creationId xmlns:a16="http://schemas.microsoft.com/office/drawing/2014/main" id="{19409987-61FE-D875-C58B-0418E146CF22}"/>
              </a:ext>
            </a:extLst>
          </p:cNvPr>
          <p:cNvSpPr>
            <a:spLocks noChangeArrowheads="1"/>
          </p:cNvSpPr>
          <p:nvPr/>
        </p:nvSpPr>
        <p:spPr bwMode="auto">
          <a:xfrm>
            <a:off x="8711610" y="1534633"/>
            <a:ext cx="457200" cy="13049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ko-KR" sz="2000">
                <a:solidFill>
                  <a:srgbClr val="000000"/>
                </a:solidFill>
                <a:latin typeface="Verdana" panose="020B0604030504040204" pitchFamily="34" charset="0"/>
                <a:ea typeface="굴림" panose="020B0600000101010101" pitchFamily="34" charset="-127"/>
              </a:rPr>
              <a:t>V1</a:t>
            </a:r>
          </a:p>
        </p:txBody>
      </p:sp>
      <p:sp>
        <p:nvSpPr>
          <p:cNvPr id="23" name="Rectangle 21">
            <a:extLst>
              <a:ext uri="{FF2B5EF4-FFF2-40B4-BE49-F238E27FC236}">
                <a16:creationId xmlns:a16="http://schemas.microsoft.com/office/drawing/2014/main" id="{E8487766-3CDD-8950-56BF-94856795224B}"/>
              </a:ext>
            </a:extLst>
          </p:cNvPr>
          <p:cNvSpPr>
            <a:spLocks noChangeArrowheads="1"/>
          </p:cNvSpPr>
          <p:nvPr/>
        </p:nvSpPr>
        <p:spPr bwMode="auto">
          <a:xfrm>
            <a:off x="9245010" y="1534633"/>
            <a:ext cx="457200" cy="13049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ko-KR" sz="2000">
                <a:solidFill>
                  <a:srgbClr val="000000"/>
                </a:solidFill>
                <a:latin typeface="Verdana" panose="020B0604030504040204" pitchFamily="34" charset="0"/>
                <a:ea typeface="굴림" panose="020B0600000101010101" pitchFamily="34" charset="-127"/>
              </a:rPr>
              <a:t>V2</a:t>
            </a:r>
          </a:p>
        </p:txBody>
      </p:sp>
      <p:sp>
        <p:nvSpPr>
          <p:cNvPr id="24" name="Rectangle 22">
            <a:extLst>
              <a:ext uri="{FF2B5EF4-FFF2-40B4-BE49-F238E27FC236}">
                <a16:creationId xmlns:a16="http://schemas.microsoft.com/office/drawing/2014/main" id="{322E8859-78CD-7A88-D7C8-35819893F037}"/>
              </a:ext>
            </a:extLst>
          </p:cNvPr>
          <p:cNvSpPr>
            <a:spLocks noChangeArrowheads="1"/>
          </p:cNvSpPr>
          <p:nvPr/>
        </p:nvSpPr>
        <p:spPr bwMode="auto">
          <a:xfrm>
            <a:off x="9778410" y="1534633"/>
            <a:ext cx="457200" cy="13049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ko-KR" sz="2000">
                <a:solidFill>
                  <a:srgbClr val="000000"/>
                </a:solidFill>
                <a:latin typeface="Verdana" panose="020B0604030504040204" pitchFamily="34" charset="0"/>
                <a:ea typeface="굴림" panose="020B0600000101010101" pitchFamily="34" charset="-127"/>
              </a:rPr>
              <a:t>V3</a:t>
            </a:r>
          </a:p>
        </p:txBody>
      </p:sp>
      <p:sp>
        <p:nvSpPr>
          <p:cNvPr id="25" name="Text Box 23">
            <a:extLst>
              <a:ext uri="{FF2B5EF4-FFF2-40B4-BE49-F238E27FC236}">
                <a16:creationId xmlns:a16="http://schemas.microsoft.com/office/drawing/2014/main" id="{F1AC6B9E-009E-2C74-795B-36BEBA90F848}"/>
              </a:ext>
            </a:extLst>
          </p:cNvPr>
          <p:cNvSpPr txBox="1">
            <a:spLocks noChangeArrowheads="1"/>
          </p:cNvSpPr>
          <p:nvPr/>
        </p:nvSpPr>
        <p:spPr bwMode="auto">
          <a:xfrm>
            <a:off x="8483010" y="5800246"/>
            <a:ext cx="1974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ko-KR" sz="2000" dirty="0">
                <a:solidFill>
                  <a:srgbClr val="000000"/>
                </a:solidFill>
                <a:latin typeface="Verdana" panose="020B0604030504040204" pitchFamily="34" charset="0"/>
                <a:ea typeface="굴림" panose="020B0600000101010101" pitchFamily="34" charset="-127"/>
              </a:rPr>
              <a:t>V1 * V2 </a:t>
            </a:r>
            <a:r>
              <a:rPr lang="en-US" altLang="ko-KR" sz="2000" dirty="0">
                <a:solidFill>
                  <a:srgbClr val="000000"/>
                </a:solidFill>
                <a:latin typeface="Verdana" panose="020B0604030504040204" pitchFamily="34" charset="0"/>
                <a:ea typeface="굴림" panose="020B0600000101010101" pitchFamily="34" charset="-127"/>
                <a:sym typeface="Wingdings" pitchFamily="2" charset="2"/>
              </a:rPr>
              <a:t> V3</a:t>
            </a:r>
            <a:endParaRPr lang="en-US" altLang="ko-KR" sz="2000" dirty="0">
              <a:solidFill>
                <a:srgbClr val="000000"/>
              </a:solidFill>
              <a:latin typeface="Verdana" panose="020B0604030504040204" pitchFamily="34" charset="0"/>
              <a:ea typeface="굴림" panose="020B0600000101010101" pitchFamily="34" charset="-127"/>
            </a:endParaRPr>
          </a:p>
        </p:txBody>
      </p:sp>
      <p:grpSp>
        <p:nvGrpSpPr>
          <p:cNvPr id="26" name="Group 24">
            <a:extLst>
              <a:ext uri="{FF2B5EF4-FFF2-40B4-BE49-F238E27FC236}">
                <a16:creationId xmlns:a16="http://schemas.microsoft.com/office/drawing/2014/main" id="{2D35DD50-A223-3FE8-B81F-95A57DDA921C}"/>
              </a:ext>
            </a:extLst>
          </p:cNvPr>
          <p:cNvGrpSpPr>
            <a:grpSpLocks/>
          </p:cNvGrpSpPr>
          <p:nvPr/>
        </p:nvGrpSpPr>
        <p:grpSpPr bwMode="auto">
          <a:xfrm>
            <a:off x="8787810" y="5192233"/>
            <a:ext cx="993775" cy="76200"/>
            <a:chOff x="1536" y="2256"/>
            <a:chExt cx="626" cy="48"/>
          </a:xfrm>
        </p:grpSpPr>
        <p:sp>
          <p:nvSpPr>
            <p:cNvPr id="27" name="Rectangle 25">
              <a:extLst>
                <a:ext uri="{FF2B5EF4-FFF2-40B4-BE49-F238E27FC236}">
                  <a16:creationId xmlns:a16="http://schemas.microsoft.com/office/drawing/2014/main" id="{312584C3-1F46-CA8F-3B57-FCC14C18113B}"/>
                </a:ext>
              </a:extLst>
            </p:cNvPr>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28" name="Freeform 26">
              <a:extLst>
                <a:ext uri="{FF2B5EF4-FFF2-40B4-BE49-F238E27FC236}">
                  <a16:creationId xmlns:a16="http://schemas.microsoft.com/office/drawing/2014/main" id="{2407B2FE-E7B8-E639-A48C-2D01C34AB5E0}"/>
                </a:ext>
              </a:extLst>
            </p:cNvPr>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en-US"/>
            </a:p>
          </p:txBody>
        </p:sp>
        <p:sp>
          <p:nvSpPr>
            <p:cNvPr id="29" name="Line 27">
              <a:extLst>
                <a:ext uri="{FF2B5EF4-FFF2-40B4-BE49-F238E27FC236}">
                  <a16:creationId xmlns:a16="http://schemas.microsoft.com/office/drawing/2014/main" id="{E73D8D20-7ACE-E99D-6615-5A41272D205C}"/>
                </a:ext>
              </a:extLst>
            </p:cNvPr>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grpSp>
        <p:nvGrpSpPr>
          <p:cNvPr id="30" name="Group 28">
            <a:extLst>
              <a:ext uri="{FF2B5EF4-FFF2-40B4-BE49-F238E27FC236}">
                <a16:creationId xmlns:a16="http://schemas.microsoft.com/office/drawing/2014/main" id="{0AC00C77-5C2B-0517-6259-AF7CD346817A}"/>
              </a:ext>
            </a:extLst>
          </p:cNvPr>
          <p:cNvGrpSpPr>
            <a:grpSpLocks/>
          </p:cNvGrpSpPr>
          <p:nvPr/>
        </p:nvGrpSpPr>
        <p:grpSpPr bwMode="auto">
          <a:xfrm>
            <a:off x="8787810" y="4430233"/>
            <a:ext cx="993775" cy="76200"/>
            <a:chOff x="1536" y="2256"/>
            <a:chExt cx="626" cy="48"/>
          </a:xfrm>
        </p:grpSpPr>
        <p:sp>
          <p:nvSpPr>
            <p:cNvPr id="31" name="Rectangle 29">
              <a:extLst>
                <a:ext uri="{FF2B5EF4-FFF2-40B4-BE49-F238E27FC236}">
                  <a16:creationId xmlns:a16="http://schemas.microsoft.com/office/drawing/2014/main" id="{FE35ABB7-EF82-4A91-EC87-9B8777FC4FE9}"/>
                </a:ext>
              </a:extLst>
            </p:cNvPr>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2" name="Freeform 30">
              <a:extLst>
                <a:ext uri="{FF2B5EF4-FFF2-40B4-BE49-F238E27FC236}">
                  <a16:creationId xmlns:a16="http://schemas.microsoft.com/office/drawing/2014/main" id="{1D031CF4-AF08-F7A0-481B-D254722EB2A7}"/>
                </a:ext>
              </a:extLst>
            </p:cNvPr>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en-US"/>
            </a:p>
          </p:txBody>
        </p:sp>
        <p:sp>
          <p:nvSpPr>
            <p:cNvPr id="33" name="Line 31">
              <a:extLst>
                <a:ext uri="{FF2B5EF4-FFF2-40B4-BE49-F238E27FC236}">
                  <a16:creationId xmlns:a16="http://schemas.microsoft.com/office/drawing/2014/main" id="{14ABA67D-575A-F4BD-5268-D1F45F01DDB5}"/>
                </a:ext>
              </a:extLst>
            </p:cNvPr>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grpSp>
        <p:nvGrpSpPr>
          <p:cNvPr id="34" name="Group 32">
            <a:extLst>
              <a:ext uri="{FF2B5EF4-FFF2-40B4-BE49-F238E27FC236}">
                <a16:creationId xmlns:a16="http://schemas.microsoft.com/office/drawing/2014/main" id="{544CCAB4-F4BE-32BD-E71C-794ECB04377C}"/>
              </a:ext>
            </a:extLst>
          </p:cNvPr>
          <p:cNvGrpSpPr>
            <a:grpSpLocks/>
          </p:cNvGrpSpPr>
          <p:nvPr/>
        </p:nvGrpSpPr>
        <p:grpSpPr bwMode="auto">
          <a:xfrm>
            <a:off x="8787810" y="4811233"/>
            <a:ext cx="993775" cy="76200"/>
            <a:chOff x="1536" y="2256"/>
            <a:chExt cx="626" cy="48"/>
          </a:xfrm>
        </p:grpSpPr>
        <p:sp>
          <p:nvSpPr>
            <p:cNvPr id="35" name="Rectangle 33">
              <a:extLst>
                <a:ext uri="{FF2B5EF4-FFF2-40B4-BE49-F238E27FC236}">
                  <a16:creationId xmlns:a16="http://schemas.microsoft.com/office/drawing/2014/main" id="{61F06F7F-5641-A1CA-36E3-3494A2B2DE23}"/>
                </a:ext>
              </a:extLst>
            </p:cNvPr>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6" name="Freeform 34">
              <a:extLst>
                <a:ext uri="{FF2B5EF4-FFF2-40B4-BE49-F238E27FC236}">
                  <a16:creationId xmlns:a16="http://schemas.microsoft.com/office/drawing/2014/main" id="{F69CB615-15D9-FE5E-4F37-007209D2A0A0}"/>
                </a:ext>
              </a:extLst>
            </p:cNvPr>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en-US"/>
            </a:p>
          </p:txBody>
        </p:sp>
        <p:sp>
          <p:nvSpPr>
            <p:cNvPr id="37" name="Line 35">
              <a:extLst>
                <a:ext uri="{FF2B5EF4-FFF2-40B4-BE49-F238E27FC236}">
                  <a16:creationId xmlns:a16="http://schemas.microsoft.com/office/drawing/2014/main" id="{4CE8BBA1-1FD2-A99D-2B70-A0B1E5551983}"/>
                </a:ext>
              </a:extLst>
            </p:cNvPr>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spTree>
    <p:extLst>
      <p:ext uri="{BB962C8B-B14F-4D97-AF65-F5344CB8AC3E}">
        <p14:creationId xmlns:p14="http://schemas.microsoft.com/office/powerpoint/2010/main" val="125419053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1C7EC0-5610-D446-1A6B-CFB14B1B0961}"/>
              </a:ext>
            </a:extLst>
          </p:cNvPr>
          <p:cNvPicPr>
            <a:picLocks noChangeAspect="1"/>
          </p:cNvPicPr>
          <p:nvPr/>
        </p:nvPicPr>
        <p:blipFill>
          <a:blip r:embed="rId2"/>
          <a:stretch>
            <a:fillRect/>
          </a:stretch>
        </p:blipFill>
        <p:spPr>
          <a:xfrm>
            <a:off x="528240" y="2372610"/>
            <a:ext cx="4724768" cy="2725827"/>
          </a:xfrm>
          <a:prstGeom prst="rect">
            <a:avLst/>
          </a:prstGeom>
        </p:spPr>
      </p:pic>
      <p:sp>
        <p:nvSpPr>
          <p:cNvPr id="3" name="Text Placeholder 2">
            <a:extLst>
              <a:ext uri="{FF2B5EF4-FFF2-40B4-BE49-F238E27FC236}">
                <a16:creationId xmlns:a16="http://schemas.microsoft.com/office/drawing/2014/main" id="{125B5369-BA20-786A-265F-52BE375327A2}"/>
              </a:ext>
            </a:extLst>
          </p:cNvPr>
          <p:cNvSpPr>
            <a:spLocks noGrp="1"/>
          </p:cNvSpPr>
          <p:nvPr>
            <p:ph type="body" sz="quarter" idx="10"/>
          </p:nvPr>
        </p:nvSpPr>
        <p:spPr/>
        <p:txBody>
          <a:bodyPr/>
          <a:lstStyle/>
          <a:p>
            <a:r>
              <a:rPr lang="en-US" dirty="0"/>
              <a:t>Packed SIMD</a:t>
            </a:r>
          </a:p>
        </p:txBody>
      </p:sp>
      <p:sp>
        <p:nvSpPr>
          <p:cNvPr id="4" name="Slide Number Placeholder 3">
            <a:extLst>
              <a:ext uri="{FF2B5EF4-FFF2-40B4-BE49-F238E27FC236}">
                <a16:creationId xmlns:a16="http://schemas.microsoft.com/office/drawing/2014/main" id="{C0D0630B-8EDC-9F43-6A8F-707EFC8787FE}"/>
              </a:ext>
            </a:extLst>
          </p:cNvPr>
          <p:cNvSpPr>
            <a:spLocks noGrp="1"/>
          </p:cNvSpPr>
          <p:nvPr>
            <p:ph type="sldNum" sz="quarter" idx="13"/>
          </p:nvPr>
        </p:nvSpPr>
        <p:spPr/>
        <p:txBody>
          <a:bodyPr/>
          <a:lstStyle/>
          <a:p>
            <a:fld id="{AA918FE6-FEDB-42B5-B0DB-51A8335001C1}" type="slidenum">
              <a:rPr lang="en-US" smtClean="0"/>
              <a:pPr/>
              <a:t>15</a:t>
            </a:fld>
            <a:endParaRPr lang="en-US" dirty="0"/>
          </a:p>
        </p:txBody>
      </p:sp>
      <p:pic>
        <p:nvPicPr>
          <p:cNvPr id="7" name="Picture 6">
            <a:extLst>
              <a:ext uri="{FF2B5EF4-FFF2-40B4-BE49-F238E27FC236}">
                <a16:creationId xmlns:a16="http://schemas.microsoft.com/office/drawing/2014/main" id="{204A908E-A9F6-7B64-A998-4E41BBA5F81A}"/>
              </a:ext>
            </a:extLst>
          </p:cNvPr>
          <p:cNvPicPr>
            <a:picLocks noChangeAspect="1"/>
          </p:cNvPicPr>
          <p:nvPr/>
        </p:nvPicPr>
        <p:blipFill>
          <a:blip r:embed="rId3"/>
          <a:stretch>
            <a:fillRect/>
          </a:stretch>
        </p:blipFill>
        <p:spPr>
          <a:xfrm>
            <a:off x="6096000" y="2810971"/>
            <a:ext cx="5752224" cy="1919512"/>
          </a:xfrm>
          <a:prstGeom prst="rect">
            <a:avLst/>
          </a:prstGeom>
        </p:spPr>
      </p:pic>
    </p:spTree>
    <p:extLst>
      <p:ext uri="{BB962C8B-B14F-4D97-AF65-F5344CB8AC3E}">
        <p14:creationId xmlns:p14="http://schemas.microsoft.com/office/powerpoint/2010/main" val="266429526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573740"/>
            <a:ext cx="11480800" cy="645459"/>
          </a:xfrm>
        </p:spPr>
        <p:txBody>
          <a:bodyPr/>
          <a:lstStyle/>
          <a:p>
            <a:r>
              <a:rPr lang="en-US" sz="4400" b="1" dirty="0">
                <a:solidFill>
                  <a:srgbClr val="E84A25"/>
                </a:solidFill>
                <a:latin typeface="Arial" panose="020B0604020202020204" pitchFamily="34" charset="0"/>
                <a:cs typeface="Arial" panose="020B0604020202020204" pitchFamily="34" charset="0"/>
              </a:rPr>
              <a:t>Packed SIMD Variations</a:t>
            </a:r>
          </a:p>
        </p:txBody>
      </p:sp>
      <p:sp>
        <p:nvSpPr>
          <p:cNvPr id="3" name="Content Placeholder 2"/>
          <p:cNvSpPr>
            <a:spLocks noGrp="1"/>
          </p:cNvSpPr>
          <p:nvPr>
            <p:ph idx="4294967295"/>
          </p:nvPr>
        </p:nvSpPr>
        <p:spPr>
          <a:xfrm>
            <a:off x="304800" y="1515035"/>
            <a:ext cx="11480800" cy="4676218"/>
          </a:xfrm>
        </p:spPr>
        <p:txBody>
          <a:bodyPr/>
          <a:lstStyle/>
          <a:p>
            <a:r>
              <a:rPr lang="en-US" dirty="0" err="1"/>
              <a:t>SIMD</a:t>
            </a:r>
            <a:r>
              <a:rPr lang="en-US" dirty="0"/>
              <a:t> processing units in CPU</a:t>
            </a:r>
          </a:p>
          <a:p>
            <a:pPr lvl="1"/>
            <a:r>
              <a:rPr lang="en-US" dirty="0"/>
              <a:t>MMX: Multimedia Extensions (1996)</a:t>
            </a:r>
          </a:p>
          <a:p>
            <a:pPr lvl="2"/>
            <a:r>
              <a:rPr lang="en-US" altLang="en-US" dirty="0"/>
              <a:t>repurpose 64-bit floating point registers</a:t>
            </a:r>
          </a:p>
          <a:p>
            <a:pPr lvl="2"/>
            <a:r>
              <a:rPr lang="en-US" altLang="en-US" dirty="0"/>
              <a:t>eight 8-bit integer ops or four 16-bit integer ops</a:t>
            </a:r>
            <a:endParaRPr lang="en-US" dirty="0"/>
          </a:p>
          <a:p>
            <a:pPr lvl="1"/>
            <a:r>
              <a:rPr lang="en-US" dirty="0"/>
              <a:t>SSE: Streaming </a:t>
            </a:r>
            <a:r>
              <a:rPr lang="en-US" dirty="0" err="1"/>
              <a:t>SIMD</a:t>
            </a:r>
            <a:r>
              <a:rPr lang="en-US" dirty="0"/>
              <a:t> Extensions (1999, 2001, 2004, 2007)</a:t>
            </a:r>
          </a:p>
          <a:p>
            <a:pPr lvl="2"/>
            <a:r>
              <a:rPr lang="en-US" altLang="en-US" dirty="0"/>
              <a:t>separate 128-bit registers</a:t>
            </a:r>
          </a:p>
          <a:p>
            <a:pPr lvl="2"/>
            <a:r>
              <a:rPr lang="en-US" dirty="0"/>
              <a:t>eight 16-bit ops, four 32-bit ops, or two 64-bit ops</a:t>
            </a:r>
          </a:p>
          <a:p>
            <a:pPr lvl="2"/>
            <a:r>
              <a:rPr lang="en-US" dirty="0"/>
              <a:t>single-precision floating point arithmetic</a:t>
            </a:r>
          </a:p>
          <a:p>
            <a:pPr lvl="1"/>
            <a:r>
              <a:rPr lang="en-US" dirty="0" err="1"/>
              <a:t>AVX</a:t>
            </a:r>
            <a:r>
              <a:rPr lang="en-US" dirty="0"/>
              <a:t>: Advanced Vector Extension (2010)</a:t>
            </a:r>
          </a:p>
          <a:p>
            <a:pPr lvl="2"/>
            <a:r>
              <a:rPr lang="en-US" altLang="en-US" dirty="0"/>
              <a:t>doubles the width to 256 bits, i.e., </a:t>
            </a:r>
            <a:r>
              <a:rPr lang="en-US" dirty="0"/>
              <a:t>four 64-bit integer/</a:t>
            </a:r>
            <a:r>
              <a:rPr lang="en-US" dirty="0" err="1"/>
              <a:t>fp</a:t>
            </a:r>
            <a:r>
              <a:rPr lang="en-US" dirty="0"/>
              <a:t> ops, </a:t>
            </a:r>
          </a:p>
          <a:p>
            <a:pPr lvl="2"/>
            <a:r>
              <a:rPr lang="en-US" dirty="0"/>
              <a:t>extendible to 512 and 1024 bits for future generations</a:t>
            </a:r>
          </a:p>
          <a:p>
            <a:pPr lvl="2"/>
            <a:r>
              <a:rPr lang="en-US" dirty="0"/>
              <a:t>operands must be consecutive and aligned memory locations</a:t>
            </a:r>
          </a:p>
          <a:p>
            <a:pPr lvl="1"/>
            <a:endParaRPr lang="en-US" dirty="0"/>
          </a:p>
          <a:p>
            <a:endParaRPr lang="en-US" dirty="0"/>
          </a:p>
        </p:txBody>
      </p:sp>
      <p:sp>
        <p:nvSpPr>
          <p:cNvPr id="4" name="Slide Number Placeholder 3"/>
          <p:cNvSpPr>
            <a:spLocks noGrp="1"/>
          </p:cNvSpPr>
          <p:nvPr>
            <p:ph type="sldNum" sz="quarter" idx="13"/>
          </p:nvPr>
        </p:nvSpPr>
        <p:spPr>
          <a:xfrm>
            <a:off x="9036051" y="6318250"/>
            <a:ext cx="2844800" cy="457200"/>
          </a:xfrm>
        </p:spPr>
        <p:txBody>
          <a:bodyPr/>
          <a:lstStyle/>
          <a:p>
            <a:fld id="{4C4D9456-81E9-470D-BC18-535F5F7C840D}" type="slidenum">
              <a:rPr lang="en-US" altLang="en-US" smtClean="0"/>
              <a:pPr/>
              <a:t>16</a:t>
            </a:fld>
            <a:endParaRPr lang="en-US" altLang="en-US"/>
          </a:p>
        </p:txBody>
      </p:sp>
    </p:spTree>
    <p:extLst>
      <p:ext uri="{BB962C8B-B14F-4D97-AF65-F5344CB8AC3E}">
        <p14:creationId xmlns:p14="http://schemas.microsoft.com/office/powerpoint/2010/main" val="10851153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idx="4294967295"/>
          </p:nvPr>
        </p:nvSpPr>
        <p:spPr>
          <a:xfrm>
            <a:off x="304800" y="502024"/>
            <a:ext cx="11480800" cy="717176"/>
          </a:xfrm>
        </p:spPr>
        <p:txBody>
          <a:bodyPr/>
          <a:lstStyle/>
          <a:p>
            <a:r>
              <a:rPr lang="en-US" altLang="zh-TW" b="1" dirty="0">
                <a:solidFill>
                  <a:srgbClr val="E84A25"/>
                </a:solidFill>
                <a:latin typeface="Arial" panose="020B0604020202020204" pitchFamily="34" charset="0"/>
                <a:cs typeface="Arial" panose="020B0604020202020204" pitchFamily="34" charset="0"/>
              </a:rPr>
              <a:t>Examples of Using SSE</a:t>
            </a:r>
          </a:p>
        </p:txBody>
      </p:sp>
      <p:sp>
        <p:nvSpPr>
          <p:cNvPr id="588803" name="Rectangle 3"/>
          <p:cNvSpPr>
            <a:spLocks noChangeArrowheads="1"/>
          </p:cNvSpPr>
          <p:nvPr/>
        </p:nvSpPr>
        <p:spPr bwMode="auto">
          <a:xfrm>
            <a:off x="1806380" y="2026018"/>
            <a:ext cx="457200" cy="304800"/>
          </a:xfrm>
          <a:prstGeom prst="rect">
            <a:avLst/>
          </a:prstGeom>
          <a:noFill/>
          <a:ln w="12700">
            <a:solidFill>
              <a:srgbClr val="0000FF"/>
            </a:solidFill>
            <a:miter lim="800000"/>
            <a:headEnd/>
            <a:tailEnd/>
          </a:ln>
          <a:effectLst/>
        </p:spPr>
        <p:txBody>
          <a:bodyPr wrap="none" anchor="ctr"/>
          <a:lstStyle/>
          <a:p>
            <a:endParaRPr lang="en-US"/>
          </a:p>
        </p:txBody>
      </p:sp>
      <p:sp>
        <p:nvSpPr>
          <p:cNvPr id="588804" name="Text Box 4"/>
          <p:cNvSpPr txBox="1">
            <a:spLocks noChangeArrowheads="1"/>
          </p:cNvSpPr>
          <p:nvPr/>
        </p:nvSpPr>
        <p:spPr bwMode="auto">
          <a:xfrm>
            <a:off x="1806380" y="2026019"/>
            <a:ext cx="414338" cy="366713"/>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X3</a:t>
            </a:r>
          </a:p>
        </p:txBody>
      </p:sp>
      <p:sp>
        <p:nvSpPr>
          <p:cNvPr id="588805" name="Rectangle 5"/>
          <p:cNvSpPr>
            <a:spLocks noChangeArrowheads="1"/>
          </p:cNvSpPr>
          <p:nvPr/>
        </p:nvSpPr>
        <p:spPr bwMode="auto">
          <a:xfrm>
            <a:off x="2263580" y="2026018"/>
            <a:ext cx="457200" cy="304800"/>
          </a:xfrm>
          <a:prstGeom prst="rect">
            <a:avLst/>
          </a:prstGeom>
          <a:noFill/>
          <a:ln w="12700">
            <a:solidFill>
              <a:srgbClr val="0000FF"/>
            </a:solidFill>
            <a:miter lim="800000"/>
            <a:headEnd/>
            <a:tailEnd/>
          </a:ln>
          <a:effectLst/>
        </p:spPr>
        <p:txBody>
          <a:bodyPr wrap="none" anchor="ctr"/>
          <a:lstStyle/>
          <a:p>
            <a:endParaRPr lang="en-US"/>
          </a:p>
        </p:txBody>
      </p:sp>
      <p:sp>
        <p:nvSpPr>
          <p:cNvPr id="588806" name="Text Box 6"/>
          <p:cNvSpPr txBox="1">
            <a:spLocks noChangeArrowheads="1"/>
          </p:cNvSpPr>
          <p:nvPr/>
        </p:nvSpPr>
        <p:spPr bwMode="auto">
          <a:xfrm>
            <a:off x="2263580" y="2026019"/>
            <a:ext cx="414338" cy="366713"/>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X2</a:t>
            </a:r>
          </a:p>
        </p:txBody>
      </p:sp>
      <p:sp>
        <p:nvSpPr>
          <p:cNvPr id="588807" name="Rectangle 7"/>
          <p:cNvSpPr>
            <a:spLocks noChangeArrowheads="1"/>
          </p:cNvSpPr>
          <p:nvPr/>
        </p:nvSpPr>
        <p:spPr bwMode="auto">
          <a:xfrm>
            <a:off x="2720780" y="2026018"/>
            <a:ext cx="457200" cy="304800"/>
          </a:xfrm>
          <a:prstGeom prst="rect">
            <a:avLst/>
          </a:prstGeom>
          <a:noFill/>
          <a:ln w="12700">
            <a:solidFill>
              <a:srgbClr val="0000FF"/>
            </a:solidFill>
            <a:miter lim="800000"/>
            <a:headEnd/>
            <a:tailEnd/>
          </a:ln>
          <a:effectLst/>
        </p:spPr>
        <p:txBody>
          <a:bodyPr wrap="none" anchor="ctr"/>
          <a:lstStyle/>
          <a:p>
            <a:endParaRPr lang="en-US"/>
          </a:p>
        </p:txBody>
      </p:sp>
      <p:sp>
        <p:nvSpPr>
          <p:cNvPr id="588808" name="Text Box 8"/>
          <p:cNvSpPr txBox="1">
            <a:spLocks noChangeArrowheads="1"/>
          </p:cNvSpPr>
          <p:nvPr/>
        </p:nvSpPr>
        <p:spPr bwMode="auto">
          <a:xfrm>
            <a:off x="2720780" y="2026019"/>
            <a:ext cx="414338" cy="366713"/>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X1</a:t>
            </a:r>
          </a:p>
        </p:txBody>
      </p:sp>
      <p:sp>
        <p:nvSpPr>
          <p:cNvPr id="588809" name="Rectangle 9"/>
          <p:cNvSpPr>
            <a:spLocks noChangeArrowheads="1"/>
          </p:cNvSpPr>
          <p:nvPr/>
        </p:nvSpPr>
        <p:spPr bwMode="auto">
          <a:xfrm>
            <a:off x="3177980" y="2026018"/>
            <a:ext cx="457200" cy="304800"/>
          </a:xfrm>
          <a:prstGeom prst="rect">
            <a:avLst/>
          </a:prstGeom>
          <a:noFill/>
          <a:ln w="12700">
            <a:solidFill>
              <a:srgbClr val="0000FF"/>
            </a:solidFill>
            <a:miter lim="800000"/>
            <a:headEnd/>
            <a:tailEnd/>
          </a:ln>
          <a:effectLst/>
        </p:spPr>
        <p:txBody>
          <a:bodyPr wrap="none" anchor="ctr"/>
          <a:lstStyle/>
          <a:p>
            <a:endParaRPr lang="en-US"/>
          </a:p>
        </p:txBody>
      </p:sp>
      <p:sp>
        <p:nvSpPr>
          <p:cNvPr id="588810" name="Text Box 10"/>
          <p:cNvSpPr txBox="1">
            <a:spLocks noChangeArrowheads="1"/>
          </p:cNvSpPr>
          <p:nvPr/>
        </p:nvSpPr>
        <p:spPr bwMode="auto">
          <a:xfrm>
            <a:off x="3177980" y="2026019"/>
            <a:ext cx="414338" cy="366713"/>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X0</a:t>
            </a:r>
          </a:p>
        </p:txBody>
      </p:sp>
      <p:sp>
        <p:nvSpPr>
          <p:cNvPr id="588811" name="Rectangle 11"/>
          <p:cNvSpPr>
            <a:spLocks noChangeArrowheads="1"/>
          </p:cNvSpPr>
          <p:nvPr/>
        </p:nvSpPr>
        <p:spPr bwMode="auto">
          <a:xfrm>
            <a:off x="1806380" y="2497506"/>
            <a:ext cx="457200" cy="304800"/>
          </a:xfrm>
          <a:prstGeom prst="rect">
            <a:avLst/>
          </a:prstGeom>
          <a:noFill/>
          <a:ln w="12700">
            <a:solidFill>
              <a:srgbClr val="0000FF"/>
            </a:solidFill>
            <a:miter lim="800000"/>
            <a:headEnd/>
            <a:tailEnd/>
          </a:ln>
          <a:effectLst/>
        </p:spPr>
        <p:txBody>
          <a:bodyPr wrap="none" anchor="ctr"/>
          <a:lstStyle/>
          <a:p>
            <a:endParaRPr lang="en-US"/>
          </a:p>
        </p:txBody>
      </p:sp>
      <p:sp>
        <p:nvSpPr>
          <p:cNvPr id="588812" name="Text Box 12"/>
          <p:cNvSpPr txBox="1">
            <a:spLocks noChangeArrowheads="1"/>
          </p:cNvSpPr>
          <p:nvPr/>
        </p:nvSpPr>
        <p:spPr bwMode="auto">
          <a:xfrm>
            <a:off x="1806380" y="2497506"/>
            <a:ext cx="414338" cy="366712"/>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Y3</a:t>
            </a:r>
          </a:p>
        </p:txBody>
      </p:sp>
      <p:sp>
        <p:nvSpPr>
          <p:cNvPr id="588813" name="Rectangle 13"/>
          <p:cNvSpPr>
            <a:spLocks noChangeArrowheads="1"/>
          </p:cNvSpPr>
          <p:nvPr/>
        </p:nvSpPr>
        <p:spPr bwMode="auto">
          <a:xfrm>
            <a:off x="2263580" y="2497506"/>
            <a:ext cx="457200" cy="304800"/>
          </a:xfrm>
          <a:prstGeom prst="rect">
            <a:avLst/>
          </a:prstGeom>
          <a:noFill/>
          <a:ln w="12700">
            <a:solidFill>
              <a:srgbClr val="0000FF"/>
            </a:solidFill>
            <a:miter lim="800000"/>
            <a:headEnd/>
            <a:tailEnd/>
          </a:ln>
          <a:effectLst/>
        </p:spPr>
        <p:txBody>
          <a:bodyPr wrap="none" anchor="ctr"/>
          <a:lstStyle/>
          <a:p>
            <a:endParaRPr lang="en-US"/>
          </a:p>
        </p:txBody>
      </p:sp>
      <p:sp>
        <p:nvSpPr>
          <p:cNvPr id="588814" name="Text Box 14"/>
          <p:cNvSpPr txBox="1">
            <a:spLocks noChangeArrowheads="1"/>
          </p:cNvSpPr>
          <p:nvPr/>
        </p:nvSpPr>
        <p:spPr bwMode="auto">
          <a:xfrm>
            <a:off x="2263580" y="2497506"/>
            <a:ext cx="414338" cy="366712"/>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Y2</a:t>
            </a:r>
          </a:p>
        </p:txBody>
      </p:sp>
      <p:sp>
        <p:nvSpPr>
          <p:cNvPr id="588815" name="Rectangle 15"/>
          <p:cNvSpPr>
            <a:spLocks noChangeArrowheads="1"/>
          </p:cNvSpPr>
          <p:nvPr/>
        </p:nvSpPr>
        <p:spPr bwMode="auto">
          <a:xfrm>
            <a:off x="2720780" y="2497506"/>
            <a:ext cx="457200" cy="304800"/>
          </a:xfrm>
          <a:prstGeom prst="rect">
            <a:avLst/>
          </a:prstGeom>
          <a:noFill/>
          <a:ln w="12700">
            <a:solidFill>
              <a:srgbClr val="0000FF"/>
            </a:solidFill>
            <a:miter lim="800000"/>
            <a:headEnd/>
            <a:tailEnd/>
          </a:ln>
          <a:effectLst/>
        </p:spPr>
        <p:txBody>
          <a:bodyPr wrap="none" anchor="ctr"/>
          <a:lstStyle/>
          <a:p>
            <a:endParaRPr lang="en-US"/>
          </a:p>
        </p:txBody>
      </p:sp>
      <p:sp>
        <p:nvSpPr>
          <p:cNvPr id="588816" name="Text Box 16"/>
          <p:cNvSpPr txBox="1">
            <a:spLocks noChangeArrowheads="1"/>
          </p:cNvSpPr>
          <p:nvPr/>
        </p:nvSpPr>
        <p:spPr bwMode="auto">
          <a:xfrm>
            <a:off x="2720780" y="2497506"/>
            <a:ext cx="414338" cy="366712"/>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Y1</a:t>
            </a:r>
          </a:p>
        </p:txBody>
      </p:sp>
      <p:sp>
        <p:nvSpPr>
          <p:cNvPr id="588817" name="Rectangle 17"/>
          <p:cNvSpPr>
            <a:spLocks noChangeArrowheads="1"/>
          </p:cNvSpPr>
          <p:nvPr/>
        </p:nvSpPr>
        <p:spPr bwMode="auto">
          <a:xfrm>
            <a:off x="3177980" y="2497506"/>
            <a:ext cx="457200" cy="304800"/>
          </a:xfrm>
          <a:prstGeom prst="rect">
            <a:avLst/>
          </a:prstGeom>
          <a:noFill/>
          <a:ln w="12700">
            <a:solidFill>
              <a:srgbClr val="0000FF"/>
            </a:solidFill>
            <a:miter lim="800000"/>
            <a:headEnd/>
            <a:tailEnd/>
          </a:ln>
          <a:effectLst/>
        </p:spPr>
        <p:txBody>
          <a:bodyPr wrap="none" anchor="ctr"/>
          <a:lstStyle/>
          <a:p>
            <a:endParaRPr lang="en-US"/>
          </a:p>
        </p:txBody>
      </p:sp>
      <p:sp>
        <p:nvSpPr>
          <p:cNvPr id="588818" name="Text Box 18"/>
          <p:cNvSpPr txBox="1">
            <a:spLocks noChangeArrowheads="1"/>
          </p:cNvSpPr>
          <p:nvPr/>
        </p:nvSpPr>
        <p:spPr bwMode="auto">
          <a:xfrm>
            <a:off x="3177980" y="2497506"/>
            <a:ext cx="414338" cy="366712"/>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Y0</a:t>
            </a:r>
          </a:p>
        </p:txBody>
      </p:sp>
      <p:sp>
        <p:nvSpPr>
          <p:cNvPr id="588819" name="Line 19"/>
          <p:cNvSpPr>
            <a:spLocks noChangeShapeType="1"/>
          </p:cNvSpPr>
          <p:nvPr/>
        </p:nvSpPr>
        <p:spPr bwMode="auto">
          <a:xfrm>
            <a:off x="2034980" y="2788018"/>
            <a:ext cx="0" cy="152400"/>
          </a:xfrm>
          <a:prstGeom prst="line">
            <a:avLst/>
          </a:prstGeom>
          <a:noFill/>
          <a:ln w="12700">
            <a:solidFill>
              <a:schemeClr val="tx1"/>
            </a:solidFill>
            <a:round/>
            <a:headEnd/>
            <a:tailEnd type="triangle" w="med" len="med"/>
          </a:ln>
          <a:effectLst/>
        </p:spPr>
        <p:txBody>
          <a:bodyPr/>
          <a:lstStyle/>
          <a:p>
            <a:endParaRPr lang="en-US"/>
          </a:p>
        </p:txBody>
      </p:sp>
      <p:sp>
        <p:nvSpPr>
          <p:cNvPr id="588820" name="Line 20"/>
          <p:cNvSpPr>
            <a:spLocks noChangeShapeType="1"/>
          </p:cNvSpPr>
          <p:nvPr/>
        </p:nvSpPr>
        <p:spPr bwMode="auto">
          <a:xfrm>
            <a:off x="2492180" y="2788018"/>
            <a:ext cx="0" cy="152400"/>
          </a:xfrm>
          <a:prstGeom prst="line">
            <a:avLst/>
          </a:prstGeom>
          <a:noFill/>
          <a:ln w="12700">
            <a:solidFill>
              <a:schemeClr val="tx1"/>
            </a:solidFill>
            <a:round/>
            <a:headEnd/>
            <a:tailEnd type="triangle" w="med" len="med"/>
          </a:ln>
          <a:effectLst/>
        </p:spPr>
        <p:txBody>
          <a:bodyPr/>
          <a:lstStyle/>
          <a:p>
            <a:endParaRPr lang="en-US"/>
          </a:p>
        </p:txBody>
      </p:sp>
      <p:sp>
        <p:nvSpPr>
          <p:cNvPr id="588821" name="Line 21"/>
          <p:cNvSpPr>
            <a:spLocks noChangeShapeType="1"/>
          </p:cNvSpPr>
          <p:nvPr/>
        </p:nvSpPr>
        <p:spPr bwMode="auto">
          <a:xfrm>
            <a:off x="2949380" y="2788018"/>
            <a:ext cx="0" cy="152400"/>
          </a:xfrm>
          <a:prstGeom prst="line">
            <a:avLst/>
          </a:prstGeom>
          <a:noFill/>
          <a:ln w="12700">
            <a:solidFill>
              <a:schemeClr val="tx1"/>
            </a:solidFill>
            <a:round/>
            <a:headEnd/>
            <a:tailEnd type="triangle" w="med" len="med"/>
          </a:ln>
          <a:effectLst/>
        </p:spPr>
        <p:txBody>
          <a:bodyPr/>
          <a:lstStyle/>
          <a:p>
            <a:endParaRPr lang="en-US"/>
          </a:p>
        </p:txBody>
      </p:sp>
      <p:sp>
        <p:nvSpPr>
          <p:cNvPr id="588822" name="Line 22"/>
          <p:cNvSpPr>
            <a:spLocks noChangeShapeType="1"/>
          </p:cNvSpPr>
          <p:nvPr/>
        </p:nvSpPr>
        <p:spPr bwMode="auto">
          <a:xfrm>
            <a:off x="3406580" y="2788018"/>
            <a:ext cx="0" cy="152400"/>
          </a:xfrm>
          <a:prstGeom prst="line">
            <a:avLst/>
          </a:prstGeom>
          <a:noFill/>
          <a:ln w="12700">
            <a:solidFill>
              <a:schemeClr val="tx1"/>
            </a:solidFill>
            <a:round/>
            <a:headEnd/>
            <a:tailEnd type="triangle" w="med" len="med"/>
          </a:ln>
          <a:effectLst/>
        </p:spPr>
        <p:txBody>
          <a:bodyPr/>
          <a:lstStyle/>
          <a:p>
            <a:endParaRPr lang="en-US"/>
          </a:p>
        </p:txBody>
      </p:sp>
      <p:sp>
        <p:nvSpPr>
          <p:cNvPr id="588823" name="Line 23"/>
          <p:cNvSpPr>
            <a:spLocks noChangeShapeType="1"/>
          </p:cNvSpPr>
          <p:nvPr/>
        </p:nvSpPr>
        <p:spPr bwMode="auto">
          <a:xfrm>
            <a:off x="2187380" y="2254618"/>
            <a:ext cx="0" cy="762000"/>
          </a:xfrm>
          <a:prstGeom prst="line">
            <a:avLst/>
          </a:prstGeom>
          <a:noFill/>
          <a:ln w="12700">
            <a:solidFill>
              <a:schemeClr val="tx1"/>
            </a:solidFill>
            <a:round/>
            <a:headEnd/>
            <a:tailEnd type="triangle" w="med" len="med"/>
          </a:ln>
          <a:effectLst/>
        </p:spPr>
        <p:txBody>
          <a:bodyPr/>
          <a:lstStyle/>
          <a:p>
            <a:endParaRPr lang="en-US"/>
          </a:p>
        </p:txBody>
      </p:sp>
      <p:sp>
        <p:nvSpPr>
          <p:cNvPr id="588824" name="Line 24"/>
          <p:cNvSpPr>
            <a:spLocks noChangeShapeType="1"/>
          </p:cNvSpPr>
          <p:nvPr/>
        </p:nvSpPr>
        <p:spPr bwMode="auto">
          <a:xfrm>
            <a:off x="2644580" y="2254618"/>
            <a:ext cx="0" cy="762000"/>
          </a:xfrm>
          <a:prstGeom prst="line">
            <a:avLst/>
          </a:prstGeom>
          <a:noFill/>
          <a:ln w="12700">
            <a:solidFill>
              <a:schemeClr val="tx1"/>
            </a:solidFill>
            <a:round/>
            <a:headEnd/>
            <a:tailEnd type="triangle" w="med" len="med"/>
          </a:ln>
          <a:effectLst/>
        </p:spPr>
        <p:txBody>
          <a:bodyPr/>
          <a:lstStyle/>
          <a:p>
            <a:endParaRPr lang="en-US"/>
          </a:p>
        </p:txBody>
      </p:sp>
      <p:sp>
        <p:nvSpPr>
          <p:cNvPr id="588825" name="Line 25"/>
          <p:cNvSpPr>
            <a:spLocks noChangeShapeType="1"/>
          </p:cNvSpPr>
          <p:nvPr/>
        </p:nvSpPr>
        <p:spPr bwMode="auto">
          <a:xfrm>
            <a:off x="3101780" y="2254618"/>
            <a:ext cx="0" cy="762000"/>
          </a:xfrm>
          <a:prstGeom prst="line">
            <a:avLst/>
          </a:prstGeom>
          <a:noFill/>
          <a:ln w="12700">
            <a:solidFill>
              <a:schemeClr val="tx1"/>
            </a:solidFill>
            <a:round/>
            <a:headEnd/>
            <a:tailEnd type="triangle" w="med" len="med"/>
          </a:ln>
          <a:effectLst/>
        </p:spPr>
        <p:txBody>
          <a:bodyPr/>
          <a:lstStyle/>
          <a:p>
            <a:endParaRPr lang="en-US"/>
          </a:p>
        </p:txBody>
      </p:sp>
      <p:sp>
        <p:nvSpPr>
          <p:cNvPr id="588826" name="Line 26"/>
          <p:cNvSpPr>
            <a:spLocks noChangeShapeType="1"/>
          </p:cNvSpPr>
          <p:nvPr/>
        </p:nvSpPr>
        <p:spPr bwMode="auto">
          <a:xfrm>
            <a:off x="3558980" y="2254618"/>
            <a:ext cx="0" cy="762000"/>
          </a:xfrm>
          <a:prstGeom prst="line">
            <a:avLst/>
          </a:prstGeom>
          <a:noFill/>
          <a:ln w="12700">
            <a:solidFill>
              <a:schemeClr val="tx1"/>
            </a:solidFill>
            <a:round/>
            <a:headEnd/>
            <a:tailEnd type="triangle" w="med" len="med"/>
          </a:ln>
          <a:effectLst/>
        </p:spPr>
        <p:txBody>
          <a:bodyPr/>
          <a:lstStyle/>
          <a:p>
            <a:endParaRPr lang="en-US"/>
          </a:p>
        </p:txBody>
      </p:sp>
      <p:grpSp>
        <p:nvGrpSpPr>
          <p:cNvPr id="2" name="Group 27"/>
          <p:cNvGrpSpPr>
            <a:grpSpLocks/>
          </p:cNvGrpSpPr>
          <p:nvPr/>
        </p:nvGrpSpPr>
        <p:grpSpPr bwMode="auto">
          <a:xfrm>
            <a:off x="1730180" y="2864219"/>
            <a:ext cx="1981200" cy="777875"/>
            <a:chOff x="384" y="1392"/>
            <a:chExt cx="1248" cy="490"/>
          </a:xfrm>
        </p:grpSpPr>
        <p:sp>
          <p:nvSpPr>
            <p:cNvPr id="588828" name="Oval 28"/>
            <p:cNvSpPr>
              <a:spLocks noChangeArrowheads="1"/>
            </p:cNvSpPr>
            <p:nvPr/>
          </p:nvSpPr>
          <p:spPr bwMode="auto">
            <a:xfrm>
              <a:off x="480" y="1440"/>
              <a:ext cx="192" cy="144"/>
            </a:xfrm>
            <a:prstGeom prst="ellipse">
              <a:avLst/>
            </a:prstGeom>
            <a:noFill/>
            <a:ln w="12700">
              <a:solidFill>
                <a:srgbClr val="CC0099"/>
              </a:solidFill>
              <a:round/>
              <a:headEnd/>
              <a:tailEnd/>
            </a:ln>
            <a:effectLst/>
          </p:spPr>
          <p:txBody>
            <a:bodyPr wrap="none" anchor="ctr"/>
            <a:lstStyle/>
            <a:p>
              <a:endParaRPr lang="en-US"/>
            </a:p>
          </p:txBody>
        </p:sp>
        <p:sp>
          <p:nvSpPr>
            <p:cNvPr id="588829" name="Text Box 29"/>
            <p:cNvSpPr txBox="1">
              <a:spLocks noChangeArrowheads="1"/>
            </p:cNvSpPr>
            <p:nvPr/>
          </p:nvSpPr>
          <p:spPr bwMode="auto">
            <a:xfrm>
              <a:off x="470" y="1392"/>
              <a:ext cx="233" cy="213"/>
            </a:xfrm>
            <a:prstGeom prst="rect">
              <a:avLst/>
            </a:prstGeom>
            <a:noFill/>
            <a:ln w="12700">
              <a:noFill/>
              <a:miter lim="800000"/>
              <a:headEnd/>
              <a:tailEnd/>
            </a:ln>
            <a:effectLst/>
          </p:spPr>
          <p:txBody>
            <a:bodyPr wrap="none">
              <a:spAutoFit/>
            </a:bodyPr>
            <a:lstStyle/>
            <a:p>
              <a:pPr algn="l" eaLnBrk="0" hangingPunct="0"/>
              <a:r>
                <a:rPr lang="en-US" altLang="zh-TW" sz="1600">
                  <a:effectLst>
                    <a:outerShdw blurRad="38100" dist="38100" dir="2700000" algn="tl">
                      <a:srgbClr val="C0C0C0"/>
                    </a:outerShdw>
                  </a:effectLst>
                  <a:latin typeface="Arial Narrow" pitchFamily="34" charset="0"/>
                </a:rPr>
                <a:t>op</a:t>
              </a:r>
            </a:p>
          </p:txBody>
        </p:sp>
        <p:sp>
          <p:nvSpPr>
            <p:cNvPr id="588830" name="Oval 30"/>
            <p:cNvSpPr>
              <a:spLocks noChangeArrowheads="1"/>
            </p:cNvSpPr>
            <p:nvPr/>
          </p:nvSpPr>
          <p:spPr bwMode="auto">
            <a:xfrm>
              <a:off x="774" y="1451"/>
              <a:ext cx="192" cy="144"/>
            </a:xfrm>
            <a:prstGeom prst="ellipse">
              <a:avLst/>
            </a:prstGeom>
            <a:noFill/>
            <a:ln w="12700">
              <a:solidFill>
                <a:srgbClr val="CC0099"/>
              </a:solidFill>
              <a:round/>
              <a:headEnd/>
              <a:tailEnd/>
            </a:ln>
            <a:effectLst/>
          </p:spPr>
          <p:txBody>
            <a:bodyPr wrap="none" anchor="ctr"/>
            <a:lstStyle/>
            <a:p>
              <a:endParaRPr lang="en-US"/>
            </a:p>
          </p:txBody>
        </p:sp>
        <p:sp>
          <p:nvSpPr>
            <p:cNvPr id="588831" name="Text Box 31"/>
            <p:cNvSpPr txBox="1">
              <a:spLocks noChangeArrowheads="1"/>
            </p:cNvSpPr>
            <p:nvPr/>
          </p:nvSpPr>
          <p:spPr bwMode="auto">
            <a:xfrm>
              <a:off x="764" y="1403"/>
              <a:ext cx="233" cy="213"/>
            </a:xfrm>
            <a:prstGeom prst="rect">
              <a:avLst/>
            </a:prstGeom>
            <a:noFill/>
            <a:ln w="12700">
              <a:noFill/>
              <a:miter lim="800000"/>
              <a:headEnd/>
              <a:tailEnd/>
            </a:ln>
            <a:effectLst/>
          </p:spPr>
          <p:txBody>
            <a:bodyPr wrap="none">
              <a:spAutoFit/>
            </a:bodyPr>
            <a:lstStyle/>
            <a:p>
              <a:pPr algn="l" eaLnBrk="0" hangingPunct="0"/>
              <a:r>
                <a:rPr lang="en-US" altLang="zh-TW" sz="1600">
                  <a:effectLst>
                    <a:outerShdw blurRad="38100" dist="38100" dir="2700000" algn="tl">
                      <a:srgbClr val="C0C0C0"/>
                    </a:outerShdw>
                  </a:effectLst>
                  <a:latin typeface="Arial Narrow" pitchFamily="34" charset="0"/>
                </a:rPr>
                <a:t>op</a:t>
              </a:r>
            </a:p>
          </p:txBody>
        </p:sp>
        <p:sp>
          <p:nvSpPr>
            <p:cNvPr id="588832" name="Oval 32"/>
            <p:cNvSpPr>
              <a:spLocks noChangeArrowheads="1"/>
            </p:cNvSpPr>
            <p:nvPr/>
          </p:nvSpPr>
          <p:spPr bwMode="auto">
            <a:xfrm>
              <a:off x="1062" y="1451"/>
              <a:ext cx="192" cy="144"/>
            </a:xfrm>
            <a:prstGeom prst="ellipse">
              <a:avLst/>
            </a:prstGeom>
            <a:noFill/>
            <a:ln w="12700">
              <a:solidFill>
                <a:srgbClr val="CC0099"/>
              </a:solidFill>
              <a:round/>
              <a:headEnd/>
              <a:tailEnd/>
            </a:ln>
            <a:effectLst/>
          </p:spPr>
          <p:txBody>
            <a:bodyPr wrap="none" anchor="ctr"/>
            <a:lstStyle/>
            <a:p>
              <a:endParaRPr lang="en-US"/>
            </a:p>
          </p:txBody>
        </p:sp>
        <p:sp>
          <p:nvSpPr>
            <p:cNvPr id="588833" name="Text Box 33"/>
            <p:cNvSpPr txBox="1">
              <a:spLocks noChangeArrowheads="1"/>
            </p:cNvSpPr>
            <p:nvPr/>
          </p:nvSpPr>
          <p:spPr bwMode="auto">
            <a:xfrm>
              <a:off x="1052" y="1403"/>
              <a:ext cx="233" cy="213"/>
            </a:xfrm>
            <a:prstGeom prst="rect">
              <a:avLst/>
            </a:prstGeom>
            <a:noFill/>
            <a:ln w="12700">
              <a:noFill/>
              <a:miter lim="800000"/>
              <a:headEnd/>
              <a:tailEnd/>
            </a:ln>
            <a:effectLst/>
          </p:spPr>
          <p:txBody>
            <a:bodyPr wrap="none">
              <a:spAutoFit/>
            </a:bodyPr>
            <a:lstStyle/>
            <a:p>
              <a:pPr algn="l" eaLnBrk="0" hangingPunct="0"/>
              <a:r>
                <a:rPr lang="en-US" altLang="zh-TW" sz="1600">
                  <a:effectLst>
                    <a:outerShdw blurRad="38100" dist="38100" dir="2700000" algn="tl">
                      <a:srgbClr val="C0C0C0"/>
                    </a:outerShdw>
                  </a:effectLst>
                  <a:latin typeface="Arial Narrow" pitchFamily="34" charset="0"/>
                </a:rPr>
                <a:t>op</a:t>
              </a:r>
            </a:p>
          </p:txBody>
        </p:sp>
        <p:sp>
          <p:nvSpPr>
            <p:cNvPr id="588834" name="Oval 34"/>
            <p:cNvSpPr>
              <a:spLocks noChangeArrowheads="1"/>
            </p:cNvSpPr>
            <p:nvPr/>
          </p:nvSpPr>
          <p:spPr bwMode="auto">
            <a:xfrm>
              <a:off x="1350" y="1451"/>
              <a:ext cx="192" cy="144"/>
            </a:xfrm>
            <a:prstGeom prst="ellipse">
              <a:avLst/>
            </a:prstGeom>
            <a:noFill/>
            <a:ln w="12700">
              <a:solidFill>
                <a:srgbClr val="CC0099"/>
              </a:solidFill>
              <a:round/>
              <a:headEnd/>
              <a:tailEnd/>
            </a:ln>
            <a:effectLst/>
          </p:spPr>
          <p:txBody>
            <a:bodyPr wrap="none" anchor="ctr"/>
            <a:lstStyle/>
            <a:p>
              <a:endParaRPr lang="en-US"/>
            </a:p>
          </p:txBody>
        </p:sp>
        <p:sp>
          <p:nvSpPr>
            <p:cNvPr id="588835" name="Text Box 35"/>
            <p:cNvSpPr txBox="1">
              <a:spLocks noChangeArrowheads="1"/>
            </p:cNvSpPr>
            <p:nvPr/>
          </p:nvSpPr>
          <p:spPr bwMode="auto">
            <a:xfrm>
              <a:off x="1340" y="1403"/>
              <a:ext cx="233" cy="213"/>
            </a:xfrm>
            <a:prstGeom prst="rect">
              <a:avLst/>
            </a:prstGeom>
            <a:noFill/>
            <a:ln w="12700">
              <a:noFill/>
              <a:miter lim="800000"/>
              <a:headEnd/>
              <a:tailEnd/>
            </a:ln>
            <a:effectLst/>
          </p:spPr>
          <p:txBody>
            <a:bodyPr wrap="none">
              <a:spAutoFit/>
            </a:bodyPr>
            <a:lstStyle/>
            <a:p>
              <a:pPr algn="l" eaLnBrk="0" hangingPunct="0"/>
              <a:r>
                <a:rPr lang="en-US" altLang="zh-TW" sz="1600">
                  <a:effectLst>
                    <a:outerShdw blurRad="38100" dist="38100" dir="2700000" algn="tl">
                      <a:srgbClr val="C0C0C0"/>
                    </a:outerShdw>
                  </a:effectLst>
                  <a:latin typeface="Arial Narrow" pitchFamily="34" charset="0"/>
                </a:rPr>
                <a:t>op</a:t>
              </a:r>
            </a:p>
          </p:txBody>
        </p:sp>
        <p:sp>
          <p:nvSpPr>
            <p:cNvPr id="588836" name="Rectangle 36"/>
            <p:cNvSpPr>
              <a:spLocks noChangeArrowheads="1"/>
            </p:cNvSpPr>
            <p:nvPr/>
          </p:nvSpPr>
          <p:spPr bwMode="auto">
            <a:xfrm>
              <a:off x="432" y="1689"/>
              <a:ext cx="288" cy="192"/>
            </a:xfrm>
            <a:prstGeom prst="rect">
              <a:avLst/>
            </a:prstGeom>
            <a:noFill/>
            <a:ln w="12700">
              <a:solidFill>
                <a:srgbClr val="0000FF"/>
              </a:solidFill>
              <a:miter lim="800000"/>
              <a:headEnd/>
              <a:tailEnd/>
            </a:ln>
            <a:effectLst/>
          </p:spPr>
          <p:txBody>
            <a:bodyPr wrap="none" anchor="ctr"/>
            <a:lstStyle/>
            <a:p>
              <a:endParaRPr lang="en-US"/>
            </a:p>
          </p:txBody>
        </p:sp>
        <p:sp>
          <p:nvSpPr>
            <p:cNvPr id="588837" name="Text Box 37"/>
            <p:cNvSpPr txBox="1">
              <a:spLocks noChangeArrowheads="1"/>
            </p:cNvSpPr>
            <p:nvPr/>
          </p:nvSpPr>
          <p:spPr bwMode="auto">
            <a:xfrm>
              <a:off x="384" y="1728"/>
              <a:ext cx="392" cy="154"/>
            </a:xfrm>
            <a:prstGeom prst="rect">
              <a:avLst/>
            </a:prstGeom>
            <a:noFill/>
            <a:ln w="12700">
              <a:noFill/>
              <a:miter lim="800000"/>
              <a:headEnd/>
              <a:tailEnd/>
            </a:ln>
            <a:effectLst/>
          </p:spPr>
          <p:txBody>
            <a:bodyPr wrap="none">
              <a:spAutoFit/>
            </a:bodyPr>
            <a:lstStyle/>
            <a:p>
              <a:pPr algn="l" eaLnBrk="0" hangingPunct="0"/>
              <a:r>
                <a:rPr lang="en-US" altLang="zh-TW" sz="1000">
                  <a:effectLst>
                    <a:outerShdw blurRad="38100" dist="38100" dir="2700000" algn="tl">
                      <a:srgbClr val="C0C0C0"/>
                    </a:outerShdw>
                  </a:effectLst>
                  <a:latin typeface="Arial Narrow" pitchFamily="34" charset="0"/>
                </a:rPr>
                <a:t>X3 op Y3</a:t>
              </a:r>
            </a:p>
          </p:txBody>
        </p:sp>
        <p:sp>
          <p:nvSpPr>
            <p:cNvPr id="588838" name="Rectangle 38"/>
            <p:cNvSpPr>
              <a:spLocks noChangeArrowheads="1"/>
            </p:cNvSpPr>
            <p:nvPr/>
          </p:nvSpPr>
          <p:spPr bwMode="auto">
            <a:xfrm>
              <a:off x="720" y="1689"/>
              <a:ext cx="288" cy="192"/>
            </a:xfrm>
            <a:prstGeom prst="rect">
              <a:avLst/>
            </a:prstGeom>
            <a:noFill/>
            <a:ln w="12700">
              <a:solidFill>
                <a:srgbClr val="0000FF"/>
              </a:solidFill>
              <a:miter lim="800000"/>
              <a:headEnd/>
              <a:tailEnd/>
            </a:ln>
            <a:effectLst/>
          </p:spPr>
          <p:txBody>
            <a:bodyPr wrap="none" anchor="ctr"/>
            <a:lstStyle/>
            <a:p>
              <a:endParaRPr lang="en-US"/>
            </a:p>
          </p:txBody>
        </p:sp>
        <p:sp>
          <p:nvSpPr>
            <p:cNvPr id="588839" name="Rectangle 39"/>
            <p:cNvSpPr>
              <a:spLocks noChangeArrowheads="1"/>
            </p:cNvSpPr>
            <p:nvPr/>
          </p:nvSpPr>
          <p:spPr bwMode="auto">
            <a:xfrm>
              <a:off x="1008" y="1689"/>
              <a:ext cx="288" cy="192"/>
            </a:xfrm>
            <a:prstGeom prst="rect">
              <a:avLst/>
            </a:prstGeom>
            <a:noFill/>
            <a:ln w="12700">
              <a:solidFill>
                <a:srgbClr val="0000FF"/>
              </a:solidFill>
              <a:miter lim="800000"/>
              <a:headEnd/>
              <a:tailEnd/>
            </a:ln>
            <a:effectLst/>
          </p:spPr>
          <p:txBody>
            <a:bodyPr wrap="none" anchor="ctr"/>
            <a:lstStyle/>
            <a:p>
              <a:endParaRPr lang="en-US"/>
            </a:p>
          </p:txBody>
        </p:sp>
        <p:sp>
          <p:nvSpPr>
            <p:cNvPr id="588840" name="Rectangle 40"/>
            <p:cNvSpPr>
              <a:spLocks noChangeArrowheads="1"/>
            </p:cNvSpPr>
            <p:nvPr/>
          </p:nvSpPr>
          <p:spPr bwMode="auto">
            <a:xfrm>
              <a:off x="1296" y="1689"/>
              <a:ext cx="288" cy="192"/>
            </a:xfrm>
            <a:prstGeom prst="rect">
              <a:avLst/>
            </a:prstGeom>
            <a:noFill/>
            <a:ln w="12700">
              <a:solidFill>
                <a:srgbClr val="0000FF"/>
              </a:solidFill>
              <a:miter lim="800000"/>
              <a:headEnd/>
              <a:tailEnd/>
            </a:ln>
            <a:effectLst/>
          </p:spPr>
          <p:txBody>
            <a:bodyPr wrap="none" anchor="ctr"/>
            <a:lstStyle/>
            <a:p>
              <a:endParaRPr lang="en-US"/>
            </a:p>
          </p:txBody>
        </p:sp>
        <p:sp>
          <p:nvSpPr>
            <p:cNvPr id="588841" name="Line 41"/>
            <p:cNvSpPr>
              <a:spLocks noChangeShapeType="1"/>
            </p:cNvSpPr>
            <p:nvPr/>
          </p:nvSpPr>
          <p:spPr bwMode="auto">
            <a:xfrm>
              <a:off x="576" y="1584"/>
              <a:ext cx="0" cy="144"/>
            </a:xfrm>
            <a:prstGeom prst="line">
              <a:avLst/>
            </a:prstGeom>
            <a:noFill/>
            <a:ln w="12700">
              <a:solidFill>
                <a:schemeClr val="tx1"/>
              </a:solidFill>
              <a:round/>
              <a:headEnd/>
              <a:tailEnd type="triangle" w="med" len="med"/>
            </a:ln>
            <a:effectLst/>
          </p:spPr>
          <p:txBody>
            <a:bodyPr/>
            <a:lstStyle/>
            <a:p>
              <a:endParaRPr lang="en-US"/>
            </a:p>
          </p:txBody>
        </p:sp>
        <p:sp>
          <p:nvSpPr>
            <p:cNvPr id="588842" name="Line 42"/>
            <p:cNvSpPr>
              <a:spLocks noChangeShapeType="1"/>
            </p:cNvSpPr>
            <p:nvPr/>
          </p:nvSpPr>
          <p:spPr bwMode="auto">
            <a:xfrm>
              <a:off x="864" y="1584"/>
              <a:ext cx="0" cy="144"/>
            </a:xfrm>
            <a:prstGeom prst="line">
              <a:avLst/>
            </a:prstGeom>
            <a:noFill/>
            <a:ln w="12700">
              <a:solidFill>
                <a:schemeClr val="tx1"/>
              </a:solidFill>
              <a:round/>
              <a:headEnd/>
              <a:tailEnd type="triangle" w="med" len="med"/>
            </a:ln>
            <a:effectLst/>
          </p:spPr>
          <p:txBody>
            <a:bodyPr/>
            <a:lstStyle/>
            <a:p>
              <a:endParaRPr lang="en-US"/>
            </a:p>
          </p:txBody>
        </p:sp>
        <p:sp>
          <p:nvSpPr>
            <p:cNvPr id="588843" name="Line 43"/>
            <p:cNvSpPr>
              <a:spLocks noChangeShapeType="1"/>
            </p:cNvSpPr>
            <p:nvPr/>
          </p:nvSpPr>
          <p:spPr bwMode="auto">
            <a:xfrm>
              <a:off x="1152" y="1584"/>
              <a:ext cx="0" cy="144"/>
            </a:xfrm>
            <a:prstGeom prst="line">
              <a:avLst/>
            </a:prstGeom>
            <a:noFill/>
            <a:ln w="12700">
              <a:solidFill>
                <a:schemeClr val="tx1"/>
              </a:solidFill>
              <a:round/>
              <a:headEnd/>
              <a:tailEnd type="triangle" w="med" len="med"/>
            </a:ln>
            <a:effectLst/>
          </p:spPr>
          <p:txBody>
            <a:bodyPr/>
            <a:lstStyle/>
            <a:p>
              <a:endParaRPr lang="en-US"/>
            </a:p>
          </p:txBody>
        </p:sp>
        <p:sp>
          <p:nvSpPr>
            <p:cNvPr id="588844" name="Line 44"/>
            <p:cNvSpPr>
              <a:spLocks noChangeShapeType="1"/>
            </p:cNvSpPr>
            <p:nvPr/>
          </p:nvSpPr>
          <p:spPr bwMode="auto">
            <a:xfrm>
              <a:off x="1440" y="1584"/>
              <a:ext cx="0" cy="144"/>
            </a:xfrm>
            <a:prstGeom prst="line">
              <a:avLst/>
            </a:prstGeom>
            <a:noFill/>
            <a:ln w="12700">
              <a:solidFill>
                <a:schemeClr val="tx1"/>
              </a:solidFill>
              <a:round/>
              <a:headEnd/>
              <a:tailEnd type="triangle" w="med" len="med"/>
            </a:ln>
            <a:effectLst/>
          </p:spPr>
          <p:txBody>
            <a:bodyPr/>
            <a:lstStyle/>
            <a:p>
              <a:endParaRPr lang="en-US"/>
            </a:p>
          </p:txBody>
        </p:sp>
        <p:sp>
          <p:nvSpPr>
            <p:cNvPr id="588845" name="Text Box 45"/>
            <p:cNvSpPr txBox="1">
              <a:spLocks noChangeArrowheads="1"/>
            </p:cNvSpPr>
            <p:nvPr/>
          </p:nvSpPr>
          <p:spPr bwMode="auto">
            <a:xfrm>
              <a:off x="672" y="1728"/>
              <a:ext cx="392" cy="154"/>
            </a:xfrm>
            <a:prstGeom prst="rect">
              <a:avLst/>
            </a:prstGeom>
            <a:noFill/>
            <a:ln w="12700">
              <a:noFill/>
              <a:miter lim="800000"/>
              <a:headEnd/>
              <a:tailEnd/>
            </a:ln>
            <a:effectLst/>
          </p:spPr>
          <p:txBody>
            <a:bodyPr wrap="none">
              <a:spAutoFit/>
            </a:bodyPr>
            <a:lstStyle/>
            <a:p>
              <a:pPr algn="l" eaLnBrk="0" hangingPunct="0"/>
              <a:r>
                <a:rPr lang="en-US" altLang="zh-TW" sz="1000">
                  <a:effectLst>
                    <a:outerShdw blurRad="38100" dist="38100" dir="2700000" algn="tl">
                      <a:srgbClr val="C0C0C0"/>
                    </a:outerShdw>
                  </a:effectLst>
                  <a:latin typeface="Arial Narrow" pitchFamily="34" charset="0"/>
                </a:rPr>
                <a:t>X2 op Y2</a:t>
              </a:r>
            </a:p>
          </p:txBody>
        </p:sp>
        <p:sp>
          <p:nvSpPr>
            <p:cNvPr id="588846" name="Text Box 46"/>
            <p:cNvSpPr txBox="1">
              <a:spLocks noChangeArrowheads="1"/>
            </p:cNvSpPr>
            <p:nvPr/>
          </p:nvSpPr>
          <p:spPr bwMode="auto">
            <a:xfrm>
              <a:off x="960" y="1728"/>
              <a:ext cx="392" cy="154"/>
            </a:xfrm>
            <a:prstGeom prst="rect">
              <a:avLst/>
            </a:prstGeom>
            <a:noFill/>
            <a:ln w="12700">
              <a:noFill/>
              <a:miter lim="800000"/>
              <a:headEnd/>
              <a:tailEnd/>
            </a:ln>
            <a:effectLst/>
          </p:spPr>
          <p:txBody>
            <a:bodyPr wrap="none">
              <a:spAutoFit/>
            </a:bodyPr>
            <a:lstStyle/>
            <a:p>
              <a:pPr algn="l" eaLnBrk="0" hangingPunct="0"/>
              <a:r>
                <a:rPr lang="en-US" altLang="zh-TW" sz="1000">
                  <a:effectLst>
                    <a:outerShdw blurRad="38100" dist="38100" dir="2700000" algn="tl">
                      <a:srgbClr val="C0C0C0"/>
                    </a:outerShdw>
                  </a:effectLst>
                  <a:latin typeface="Arial Narrow" pitchFamily="34" charset="0"/>
                </a:rPr>
                <a:t>X1 op Y1</a:t>
              </a:r>
            </a:p>
          </p:txBody>
        </p:sp>
        <p:sp>
          <p:nvSpPr>
            <p:cNvPr id="588847" name="Text Box 47"/>
            <p:cNvSpPr txBox="1">
              <a:spLocks noChangeArrowheads="1"/>
            </p:cNvSpPr>
            <p:nvPr/>
          </p:nvSpPr>
          <p:spPr bwMode="auto">
            <a:xfrm>
              <a:off x="1240" y="1728"/>
              <a:ext cx="392" cy="154"/>
            </a:xfrm>
            <a:prstGeom prst="rect">
              <a:avLst/>
            </a:prstGeom>
            <a:noFill/>
            <a:ln w="12700">
              <a:noFill/>
              <a:miter lim="800000"/>
              <a:headEnd/>
              <a:tailEnd/>
            </a:ln>
            <a:effectLst/>
          </p:spPr>
          <p:txBody>
            <a:bodyPr wrap="none">
              <a:spAutoFit/>
            </a:bodyPr>
            <a:lstStyle/>
            <a:p>
              <a:pPr algn="l" eaLnBrk="0" hangingPunct="0"/>
              <a:r>
                <a:rPr lang="en-US" altLang="zh-TW" sz="1000">
                  <a:effectLst>
                    <a:outerShdw blurRad="38100" dist="38100" dir="2700000" algn="tl">
                      <a:srgbClr val="C0C0C0"/>
                    </a:outerShdw>
                  </a:effectLst>
                  <a:latin typeface="Arial Narrow" pitchFamily="34" charset="0"/>
                </a:rPr>
                <a:t>X0 op Y0</a:t>
              </a:r>
            </a:p>
          </p:txBody>
        </p:sp>
      </p:grpSp>
      <p:sp>
        <p:nvSpPr>
          <p:cNvPr id="588848" name="Rectangle 48"/>
          <p:cNvSpPr>
            <a:spLocks noChangeArrowheads="1"/>
          </p:cNvSpPr>
          <p:nvPr/>
        </p:nvSpPr>
        <p:spPr bwMode="auto">
          <a:xfrm>
            <a:off x="4625780" y="2026018"/>
            <a:ext cx="457200" cy="304800"/>
          </a:xfrm>
          <a:prstGeom prst="rect">
            <a:avLst/>
          </a:prstGeom>
          <a:noFill/>
          <a:ln w="12700">
            <a:solidFill>
              <a:srgbClr val="0000FF"/>
            </a:solidFill>
            <a:miter lim="800000"/>
            <a:headEnd/>
            <a:tailEnd/>
          </a:ln>
          <a:effectLst/>
        </p:spPr>
        <p:txBody>
          <a:bodyPr wrap="none" anchor="ctr"/>
          <a:lstStyle/>
          <a:p>
            <a:endParaRPr lang="en-US"/>
          </a:p>
        </p:txBody>
      </p:sp>
      <p:sp>
        <p:nvSpPr>
          <p:cNvPr id="588849" name="Text Box 49"/>
          <p:cNvSpPr txBox="1">
            <a:spLocks noChangeArrowheads="1"/>
          </p:cNvSpPr>
          <p:nvPr/>
        </p:nvSpPr>
        <p:spPr bwMode="auto">
          <a:xfrm>
            <a:off x="4625780" y="2026019"/>
            <a:ext cx="414338" cy="366713"/>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X3</a:t>
            </a:r>
          </a:p>
        </p:txBody>
      </p:sp>
      <p:sp>
        <p:nvSpPr>
          <p:cNvPr id="588850" name="Rectangle 50"/>
          <p:cNvSpPr>
            <a:spLocks noChangeArrowheads="1"/>
          </p:cNvSpPr>
          <p:nvPr/>
        </p:nvSpPr>
        <p:spPr bwMode="auto">
          <a:xfrm>
            <a:off x="5082980" y="2026018"/>
            <a:ext cx="457200" cy="304800"/>
          </a:xfrm>
          <a:prstGeom prst="rect">
            <a:avLst/>
          </a:prstGeom>
          <a:noFill/>
          <a:ln w="12700">
            <a:solidFill>
              <a:srgbClr val="0000FF"/>
            </a:solidFill>
            <a:miter lim="800000"/>
            <a:headEnd/>
            <a:tailEnd/>
          </a:ln>
          <a:effectLst/>
        </p:spPr>
        <p:txBody>
          <a:bodyPr wrap="none" anchor="ctr"/>
          <a:lstStyle/>
          <a:p>
            <a:endParaRPr lang="en-US"/>
          </a:p>
        </p:txBody>
      </p:sp>
      <p:sp>
        <p:nvSpPr>
          <p:cNvPr id="588851" name="Text Box 51"/>
          <p:cNvSpPr txBox="1">
            <a:spLocks noChangeArrowheads="1"/>
          </p:cNvSpPr>
          <p:nvPr/>
        </p:nvSpPr>
        <p:spPr bwMode="auto">
          <a:xfrm>
            <a:off x="5082980" y="2026019"/>
            <a:ext cx="414338" cy="366713"/>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X2</a:t>
            </a:r>
          </a:p>
        </p:txBody>
      </p:sp>
      <p:sp>
        <p:nvSpPr>
          <p:cNvPr id="588852" name="Rectangle 52"/>
          <p:cNvSpPr>
            <a:spLocks noChangeArrowheads="1"/>
          </p:cNvSpPr>
          <p:nvPr/>
        </p:nvSpPr>
        <p:spPr bwMode="auto">
          <a:xfrm>
            <a:off x="5540180" y="2026018"/>
            <a:ext cx="457200" cy="304800"/>
          </a:xfrm>
          <a:prstGeom prst="rect">
            <a:avLst/>
          </a:prstGeom>
          <a:noFill/>
          <a:ln w="12700">
            <a:solidFill>
              <a:srgbClr val="0000FF"/>
            </a:solidFill>
            <a:miter lim="800000"/>
            <a:headEnd/>
            <a:tailEnd/>
          </a:ln>
          <a:effectLst/>
        </p:spPr>
        <p:txBody>
          <a:bodyPr wrap="none" anchor="ctr"/>
          <a:lstStyle/>
          <a:p>
            <a:endParaRPr lang="en-US"/>
          </a:p>
        </p:txBody>
      </p:sp>
      <p:sp>
        <p:nvSpPr>
          <p:cNvPr id="588853" name="Text Box 53"/>
          <p:cNvSpPr txBox="1">
            <a:spLocks noChangeArrowheads="1"/>
          </p:cNvSpPr>
          <p:nvPr/>
        </p:nvSpPr>
        <p:spPr bwMode="auto">
          <a:xfrm>
            <a:off x="5540180" y="2026019"/>
            <a:ext cx="414338" cy="366713"/>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X1</a:t>
            </a:r>
          </a:p>
        </p:txBody>
      </p:sp>
      <p:sp>
        <p:nvSpPr>
          <p:cNvPr id="588854" name="Rectangle 54"/>
          <p:cNvSpPr>
            <a:spLocks noChangeArrowheads="1"/>
          </p:cNvSpPr>
          <p:nvPr/>
        </p:nvSpPr>
        <p:spPr bwMode="auto">
          <a:xfrm>
            <a:off x="5997380" y="2026018"/>
            <a:ext cx="457200" cy="304800"/>
          </a:xfrm>
          <a:prstGeom prst="rect">
            <a:avLst/>
          </a:prstGeom>
          <a:noFill/>
          <a:ln w="12700">
            <a:solidFill>
              <a:srgbClr val="0000FF"/>
            </a:solidFill>
            <a:miter lim="800000"/>
            <a:headEnd/>
            <a:tailEnd/>
          </a:ln>
          <a:effectLst/>
        </p:spPr>
        <p:txBody>
          <a:bodyPr wrap="none" anchor="ctr"/>
          <a:lstStyle/>
          <a:p>
            <a:endParaRPr lang="en-US"/>
          </a:p>
        </p:txBody>
      </p:sp>
      <p:sp>
        <p:nvSpPr>
          <p:cNvPr id="588855" name="Text Box 55"/>
          <p:cNvSpPr txBox="1">
            <a:spLocks noChangeArrowheads="1"/>
          </p:cNvSpPr>
          <p:nvPr/>
        </p:nvSpPr>
        <p:spPr bwMode="auto">
          <a:xfrm>
            <a:off x="5997380" y="2026019"/>
            <a:ext cx="414338" cy="366713"/>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X0</a:t>
            </a:r>
          </a:p>
        </p:txBody>
      </p:sp>
      <p:sp>
        <p:nvSpPr>
          <p:cNvPr id="588856" name="Rectangle 56"/>
          <p:cNvSpPr>
            <a:spLocks noChangeArrowheads="1"/>
          </p:cNvSpPr>
          <p:nvPr/>
        </p:nvSpPr>
        <p:spPr bwMode="auto">
          <a:xfrm>
            <a:off x="4625780" y="2497506"/>
            <a:ext cx="457200" cy="304800"/>
          </a:xfrm>
          <a:prstGeom prst="rect">
            <a:avLst/>
          </a:prstGeom>
          <a:noFill/>
          <a:ln w="12700">
            <a:solidFill>
              <a:srgbClr val="0000FF"/>
            </a:solidFill>
            <a:miter lim="800000"/>
            <a:headEnd/>
            <a:tailEnd/>
          </a:ln>
          <a:effectLst/>
        </p:spPr>
        <p:txBody>
          <a:bodyPr wrap="none" anchor="ctr"/>
          <a:lstStyle/>
          <a:p>
            <a:endParaRPr lang="en-US"/>
          </a:p>
        </p:txBody>
      </p:sp>
      <p:sp>
        <p:nvSpPr>
          <p:cNvPr id="588857" name="Text Box 57"/>
          <p:cNvSpPr txBox="1">
            <a:spLocks noChangeArrowheads="1"/>
          </p:cNvSpPr>
          <p:nvPr/>
        </p:nvSpPr>
        <p:spPr bwMode="auto">
          <a:xfrm>
            <a:off x="4625780" y="2497506"/>
            <a:ext cx="414338" cy="366712"/>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Y3</a:t>
            </a:r>
          </a:p>
        </p:txBody>
      </p:sp>
      <p:sp>
        <p:nvSpPr>
          <p:cNvPr id="588858" name="Rectangle 58"/>
          <p:cNvSpPr>
            <a:spLocks noChangeArrowheads="1"/>
          </p:cNvSpPr>
          <p:nvPr/>
        </p:nvSpPr>
        <p:spPr bwMode="auto">
          <a:xfrm>
            <a:off x="5082980" y="2497506"/>
            <a:ext cx="457200" cy="304800"/>
          </a:xfrm>
          <a:prstGeom prst="rect">
            <a:avLst/>
          </a:prstGeom>
          <a:noFill/>
          <a:ln w="12700">
            <a:solidFill>
              <a:srgbClr val="0000FF"/>
            </a:solidFill>
            <a:miter lim="800000"/>
            <a:headEnd/>
            <a:tailEnd/>
          </a:ln>
          <a:effectLst/>
        </p:spPr>
        <p:txBody>
          <a:bodyPr wrap="none" anchor="ctr"/>
          <a:lstStyle/>
          <a:p>
            <a:endParaRPr lang="en-US"/>
          </a:p>
        </p:txBody>
      </p:sp>
      <p:sp>
        <p:nvSpPr>
          <p:cNvPr id="588859" name="Text Box 59"/>
          <p:cNvSpPr txBox="1">
            <a:spLocks noChangeArrowheads="1"/>
          </p:cNvSpPr>
          <p:nvPr/>
        </p:nvSpPr>
        <p:spPr bwMode="auto">
          <a:xfrm>
            <a:off x="5082980" y="2497506"/>
            <a:ext cx="414338" cy="366712"/>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Y2</a:t>
            </a:r>
          </a:p>
        </p:txBody>
      </p:sp>
      <p:sp>
        <p:nvSpPr>
          <p:cNvPr id="588860" name="Rectangle 60"/>
          <p:cNvSpPr>
            <a:spLocks noChangeArrowheads="1"/>
          </p:cNvSpPr>
          <p:nvPr/>
        </p:nvSpPr>
        <p:spPr bwMode="auto">
          <a:xfrm>
            <a:off x="5540180" y="2497506"/>
            <a:ext cx="457200" cy="304800"/>
          </a:xfrm>
          <a:prstGeom prst="rect">
            <a:avLst/>
          </a:prstGeom>
          <a:noFill/>
          <a:ln w="12700">
            <a:solidFill>
              <a:srgbClr val="0000FF"/>
            </a:solidFill>
            <a:miter lim="800000"/>
            <a:headEnd/>
            <a:tailEnd/>
          </a:ln>
          <a:effectLst/>
        </p:spPr>
        <p:txBody>
          <a:bodyPr wrap="none" anchor="ctr"/>
          <a:lstStyle/>
          <a:p>
            <a:endParaRPr lang="en-US"/>
          </a:p>
        </p:txBody>
      </p:sp>
      <p:sp>
        <p:nvSpPr>
          <p:cNvPr id="588861" name="Text Box 61"/>
          <p:cNvSpPr txBox="1">
            <a:spLocks noChangeArrowheads="1"/>
          </p:cNvSpPr>
          <p:nvPr/>
        </p:nvSpPr>
        <p:spPr bwMode="auto">
          <a:xfrm>
            <a:off x="5540180" y="2497506"/>
            <a:ext cx="414338" cy="366712"/>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Y1</a:t>
            </a:r>
          </a:p>
        </p:txBody>
      </p:sp>
      <p:sp>
        <p:nvSpPr>
          <p:cNvPr id="588862" name="Rectangle 62"/>
          <p:cNvSpPr>
            <a:spLocks noChangeArrowheads="1"/>
          </p:cNvSpPr>
          <p:nvPr/>
        </p:nvSpPr>
        <p:spPr bwMode="auto">
          <a:xfrm>
            <a:off x="5997380" y="2497506"/>
            <a:ext cx="457200" cy="304800"/>
          </a:xfrm>
          <a:prstGeom prst="rect">
            <a:avLst/>
          </a:prstGeom>
          <a:noFill/>
          <a:ln w="12700">
            <a:solidFill>
              <a:srgbClr val="0000FF"/>
            </a:solidFill>
            <a:miter lim="800000"/>
            <a:headEnd/>
            <a:tailEnd/>
          </a:ln>
          <a:effectLst/>
        </p:spPr>
        <p:txBody>
          <a:bodyPr wrap="none" anchor="ctr"/>
          <a:lstStyle/>
          <a:p>
            <a:endParaRPr lang="en-US"/>
          </a:p>
        </p:txBody>
      </p:sp>
      <p:sp>
        <p:nvSpPr>
          <p:cNvPr id="588863" name="Text Box 63"/>
          <p:cNvSpPr txBox="1">
            <a:spLocks noChangeArrowheads="1"/>
          </p:cNvSpPr>
          <p:nvPr/>
        </p:nvSpPr>
        <p:spPr bwMode="auto">
          <a:xfrm>
            <a:off x="5997380" y="2497506"/>
            <a:ext cx="414338" cy="366712"/>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Y0</a:t>
            </a:r>
          </a:p>
        </p:txBody>
      </p:sp>
      <p:sp>
        <p:nvSpPr>
          <p:cNvPr id="588864" name="Line 64"/>
          <p:cNvSpPr>
            <a:spLocks noChangeShapeType="1"/>
          </p:cNvSpPr>
          <p:nvPr/>
        </p:nvSpPr>
        <p:spPr bwMode="auto">
          <a:xfrm>
            <a:off x="6225980" y="2788018"/>
            <a:ext cx="0" cy="152400"/>
          </a:xfrm>
          <a:prstGeom prst="line">
            <a:avLst/>
          </a:prstGeom>
          <a:noFill/>
          <a:ln w="12700">
            <a:solidFill>
              <a:schemeClr val="tx1"/>
            </a:solidFill>
            <a:round/>
            <a:headEnd/>
            <a:tailEnd type="triangle" w="med" len="med"/>
          </a:ln>
          <a:effectLst/>
        </p:spPr>
        <p:txBody>
          <a:bodyPr/>
          <a:lstStyle/>
          <a:p>
            <a:endParaRPr lang="en-US"/>
          </a:p>
        </p:txBody>
      </p:sp>
      <p:sp>
        <p:nvSpPr>
          <p:cNvPr id="588865" name="Line 65"/>
          <p:cNvSpPr>
            <a:spLocks noChangeShapeType="1"/>
          </p:cNvSpPr>
          <p:nvPr/>
        </p:nvSpPr>
        <p:spPr bwMode="auto">
          <a:xfrm>
            <a:off x="6378380" y="2254618"/>
            <a:ext cx="0" cy="762000"/>
          </a:xfrm>
          <a:prstGeom prst="line">
            <a:avLst/>
          </a:prstGeom>
          <a:noFill/>
          <a:ln w="12700">
            <a:solidFill>
              <a:schemeClr val="tx1"/>
            </a:solidFill>
            <a:round/>
            <a:headEnd/>
            <a:tailEnd type="triangle" w="med" len="med"/>
          </a:ln>
          <a:effectLst/>
        </p:spPr>
        <p:txBody>
          <a:bodyPr/>
          <a:lstStyle/>
          <a:p>
            <a:endParaRPr lang="en-US"/>
          </a:p>
        </p:txBody>
      </p:sp>
      <p:sp>
        <p:nvSpPr>
          <p:cNvPr id="588866" name="Oval 66"/>
          <p:cNvSpPr>
            <a:spLocks noChangeArrowheads="1"/>
          </p:cNvSpPr>
          <p:nvPr/>
        </p:nvSpPr>
        <p:spPr bwMode="auto">
          <a:xfrm>
            <a:off x="6083105" y="2957881"/>
            <a:ext cx="304800" cy="228600"/>
          </a:xfrm>
          <a:prstGeom prst="ellipse">
            <a:avLst/>
          </a:prstGeom>
          <a:noFill/>
          <a:ln w="12700">
            <a:solidFill>
              <a:srgbClr val="CC0099"/>
            </a:solidFill>
            <a:round/>
            <a:headEnd/>
            <a:tailEnd/>
          </a:ln>
          <a:effectLst/>
        </p:spPr>
        <p:txBody>
          <a:bodyPr wrap="none" anchor="ctr"/>
          <a:lstStyle/>
          <a:p>
            <a:endParaRPr lang="en-US"/>
          </a:p>
        </p:txBody>
      </p:sp>
      <p:sp>
        <p:nvSpPr>
          <p:cNvPr id="588867" name="Text Box 67"/>
          <p:cNvSpPr txBox="1">
            <a:spLocks noChangeArrowheads="1"/>
          </p:cNvSpPr>
          <p:nvPr/>
        </p:nvSpPr>
        <p:spPr bwMode="auto">
          <a:xfrm>
            <a:off x="6067230" y="2881681"/>
            <a:ext cx="370614" cy="338554"/>
          </a:xfrm>
          <a:prstGeom prst="rect">
            <a:avLst/>
          </a:prstGeom>
          <a:noFill/>
          <a:ln w="12700">
            <a:noFill/>
            <a:miter lim="800000"/>
            <a:headEnd/>
            <a:tailEnd/>
          </a:ln>
          <a:effectLst/>
        </p:spPr>
        <p:txBody>
          <a:bodyPr wrap="none">
            <a:spAutoFit/>
          </a:bodyPr>
          <a:lstStyle/>
          <a:p>
            <a:pPr algn="l" eaLnBrk="0" hangingPunct="0"/>
            <a:r>
              <a:rPr lang="en-US" altLang="zh-TW" sz="1600">
                <a:effectLst>
                  <a:outerShdw blurRad="38100" dist="38100" dir="2700000" algn="tl">
                    <a:srgbClr val="C0C0C0"/>
                  </a:outerShdw>
                </a:effectLst>
                <a:latin typeface="Arial Narrow" pitchFamily="34" charset="0"/>
              </a:rPr>
              <a:t>op</a:t>
            </a:r>
          </a:p>
        </p:txBody>
      </p:sp>
      <p:sp>
        <p:nvSpPr>
          <p:cNvPr id="588868" name="Rectangle 68"/>
          <p:cNvSpPr>
            <a:spLocks noChangeArrowheads="1"/>
          </p:cNvSpPr>
          <p:nvPr/>
        </p:nvSpPr>
        <p:spPr bwMode="auto">
          <a:xfrm>
            <a:off x="5997380" y="3335706"/>
            <a:ext cx="457200" cy="304800"/>
          </a:xfrm>
          <a:prstGeom prst="rect">
            <a:avLst/>
          </a:prstGeom>
          <a:noFill/>
          <a:ln w="12700">
            <a:solidFill>
              <a:srgbClr val="0000FF"/>
            </a:solidFill>
            <a:miter lim="800000"/>
            <a:headEnd/>
            <a:tailEnd/>
          </a:ln>
          <a:effectLst/>
        </p:spPr>
        <p:txBody>
          <a:bodyPr wrap="none" anchor="ctr"/>
          <a:lstStyle/>
          <a:p>
            <a:endParaRPr lang="en-US"/>
          </a:p>
        </p:txBody>
      </p:sp>
      <p:sp>
        <p:nvSpPr>
          <p:cNvPr id="588869" name="Line 69"/>
          <p:cNvSpPr>
            <a:spLocks noChangeShapeType="1"/>
          </p:cNvSpPr>
          <p:nvPr/>
        </p:nvSpPr>
        <p:spPr bwMode="auto">
          <a:xfrm>
            <a:off x="6225980" y="3169018"/>
            <a:ext cx="0" cy="228600"/>
          </a:xfrm>
          <a:prstGeom prst="line">
            <a:avLst/>
          </a:prstGeom>
          <a:noFill/>
          <a:ln w="12700">
            <a:solidFill>
              <a:schemeClr val="tx1"/>
            </a:solidFill>
            <a:round/>
            <a:headEnd/>
            <a:tailEnd type="triangle" w="med" len="med"/>
          </a:ln>
          <a:effectLst/>
        </p:spPr>
        <p:txBody>
          <a:bodyPr/>
          <a:lstStyle/>
          <a:p>
            <a:endParaRPr lang="en-US"/>
          </a:p>
        </p:txBody>
      </p:sp>
      <p:sp>
        <p:nvSpPr>
          <p:cNvPr id="588870" name="Text Box 70"/>
          <p:cNvSpPr txBox="1">
            <a:spLocks noChangeArrowheads="1"/>
          </p:cNvSpPr>
          <p:nvPr/>
        </p:nvSpPr>
        <p:spPr bwMode="auto">
          <a:xfrm>
            <a:off x="5908480" y="3397619"/>
            <a:ext cx="622300" cy="244475"/>
          </a:xfrm>
          <a:prstGeom prst="rect">
            <a:avLst/>
          </a:prstGeom>
          <a:noFill/>
          <a:ln w="12700">
            <a:noFill/>
            <a:miter lim="800000"/>
            <a:headEnd/>
            <a:tailEnd/>
          </a:ln>
          <a:effectLst/>
        </p:spPr>
        <p:txBody>
          <a:bodyPr wrap="none">
            <a:spAutoFit/>
          </a:bodyPr>
          <a:lstStyle/>
          <a:p>
            <a:pPr algn="l" eaLnBrk="0" hangingPunct="0"/>
            <a:r>
              <a:rPr lang="en-US" altLang="zh-TW" sz="1000">
                <a:effectLst>
                  <a:outerShdw blurRad="38100" dist="38100" dir="2700000" algn="tl">
                    <a:srgbClr val="C0C0C0"/>
                  </a:outerShdw>
                </a:effectLst>
                <a:latin typeface="Arial Narrow" pitchFamily="34" charset="0"/>
              </a:rPr>
              <a:t>X0 op Y0</a:t>
            </a:r>
          </a:p>
        </p:txBody>
      </p:sp>
      <p:sp>
        <p:nvSpPr>
          <p:cNvPr id="588871" name="Line 71"/>
          <p:cNvSpPr>
            <a:spLocks noChangeShapeType="1"/>
          </p:cNvSpPr>
          <p:nvPr/>
        </p:nvSpPr>
        <p:spPr bwMode="auto">
          <a:xfrm>
            <a:off x="5921180" y="2254618"/>
            <a:ext cx="0" cy="1143000"/>
          </a:xfrm>
          <a:prstGeom prst="line">
            <a:avLst/>
          </a:prstGeom>
          <a:noFill/>
          <a:ln w="12700">
            <a:solidFill>
              <a:schemeClr val="tx1"/>
            </a:solidFill>
            <a:round/>
            <a:headEnd/>
            <a:tailEnd type="triangle" w="med" len="med"/>
          </a:ln>
          <a:effectLst/>
        </p:spPr>
        <p:txBody>
          <a:bodyPr/>
          <a:lstStyle/>
          <a:p>
            <a:endParaRPr lang="en-US"/>
          </a:p>
        </p:txBody>
      </p:sp>
      <p:sp>
        <p:nvSpPr>
          <p:cNvPr id="588872" name="Line 72"/>
          <p:cNvSpPr>
            <a:spLocks noChangeShapeType="1"/>
          </p:cNvSpPr>
          <p:nvPr/>
        </p:nvSpPr>
        <p:spPr bwMode="auto">
          <a:xfrm>
            <a:off x="5463980" y="2254618"/>
            <a:ext cx="0" cy="1143000"/>
          </a:xfrm>
          <a:prstGeom prst="line">
            <a:avLst/>
          </a:prstGeom>
          <a:noFill/>
          <a:ln w="12700">
            <a:solidFill>
              <a:schemeClr val="tx1"/>
            </a:solidFill>
            <a:round/>
            <a:headEnd/>
            <a:tailEnd type="triangle" w="med" len="med"/>
          </a:ln>
          <a:effectLst/>
        </p:spPr>
        <p:txBody>
          <a:bodyPr/>
          <a:lstStyle/>
          <a:p>
            <a:endParaRPr lang="en-US"/>
          </a:p>
        </p:txBody>
      </p:sp>
      <p:sp>
        <p:nvSpPr>
          <p:cNvPr id="588873" name="Line 73"/>
          <p:cNvSpPr>
            <a:spLocks noChangeShapeType="1"/>
          </p:cNvSpPr>
          <p:nvPr/>
        </p:nvSpPr>
        <p:spPr bwMode="auto">
          <a:xfrm>
            <a:off x="5006780" y="2254618"/>
            <a:ext cx="0" cy="1143000"/>
          </a:xfrm>
          <a:prstGeom prst="line">
            <a:avLst/>
          </a:prstGeom>
          <a:noFill/>
          <a:ln w="12700">
            <a:solidFill>
              <a:schemeClr val="tx1"/>
            </a:solidFill>
            <a:round/>
            <a:headEnd/>
            <a:tailEnd type="triangle" w="med" len="med"/>
          </a:ln>
          <a:effectLst/>
        </p:spPr>
        <p:txBody>
          <a:bodyPr/>
          <a:lstStyle/>
          <a:p>
            <a:endParaRPr lang="en-US"/>
          </a:p>
        </p:txBody>
      </p:sp>
      <p:sp>
        <p:nvSpPr>
          <p:cNvPr id="588874" name="Rectangle 74"/>
          <p:cNvSpPr>
            <a:spLocks noChangeArrowheads="1"/>
          </p:cNvSpPr>
          <p:nvPr/>
        </p:nvSpPr>
        <p:spPr bwMode="auto">
          <a:xfrm>
            <a:off x="4625780" y="3335706"/>
            <a:ext cx="457200" cy="304800"/>
          </a:xfrm>
          <a:prstGeom prst="rect">
            <a:avLst/>
          </a:prstGeom>
          <a:noFill/>
          <a:ln w="12700">
            <a:solidFill>
              <a:srgbClr val="0000FF"/>
            </a:solidFill>
            <a:miter lim="800000"/>
            <a:headEnd/>
            <a:tailEnd/>
          </a:ln>
          <a:effectLst/>
        </p:spPr>
        <p:txBody>
          <a:bodyPr wrap="none" anchor="ctr"/>
          <a:lstStyle/>
          <a:p>
            <a:endParaRPr lang="en-US"/>
          </a:p>
        </p:txBody>
      </p:sp>
      <p:sp>
        <p:nvSpPr>
          <p:cNvPr id="588875" name="Text Box 75"/>
          <p:cNvSpPr txBox="1">
            <a:spLocks noChangeArrowheads="1"/>
          </p:cNvSpPr>
          <p:nvPr/>
        </p:nvSpPr>
        <p:spPr bwMode="auto">
          <a:xfrm>
            <a:off x="4625780" y="3335706"/>
            <a:ext cx="414338" cy="366712"/>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X3</a:t>
            </a:r>
          </a:p>
        </p:txBody>
      </p:sp>
      <p:sp>
        <p:nvSpPr>
          <p:cNvPr id="588876" name="Rectangle 76"/>
          <p:cNvSpPr>
            <a:spLocks noChangeArrowheads="1"/>
          </p:cNvSpPr>
          <p:nvPr/>
        </p:nvSpPr>
        <p:spPr bwMode="auto">
          <a:xfrm>
            <a:off x="5082980" y="3335706"/>
            <a:ext cx="457200" cy="304800"/>
          </a:xfrm>
          <a:prstGeom prst="rect">
            <a:avLst/>
          </a:prstGeom>
          <a:noFill/>
          <a:ln w="12700">
            <a:solidFill>
              <a:srgbClr val="0000FF"/>
            </a:solidFill>
            <a:miter lim="800000"/>
            <a:headEnd/>
            <a:tailEnd/>
          </a:ln>
          <a:effectLst/>
        </p:spPr>
        <p:txBody>
          <a:bodyPr wrap="none" anchor="ctr"/>
          <a:lstStyle/>
          <a:p>
            <a:endParaRPr lang="en-US"/>
          </a:p>
        </p:txBody>
      </p:sp>
      <p:sp>
        <p:nvSpPr>
          <p:cNvPr id="588877" name="Text Box 77"/>
          <p:cNvSpPr txBox="1">
            <a:spLocks noChangeArrowheads="1"/>
          </p:cNvSpPr>
          <p:nvPr/>
        </p:nvSpPr>
        <p:spPr bwMode="auto">
          <a:xfrm>
            <a:off x="5082980" y="3335706"/>
            <a:ext cx="414338" cy="366712"/>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X2</a:t>
            </a:r>
          </a:p>
        </p:txBody>
      </p:sp>
      <p:sp>
        <p:nvSpPr>
          <p:cNvPr id="588878" name="Rectangle 78"/>
          <p:cNvSpPr>
            <a:spLocks noChangeArrowheads="1"/>
          </p:cNvSpPr>
          <p:nvPr/>
        </p:nvSpPr>
        <p:spPr bwMode="auto">
          <a:xfrm>
            <a:off x="5540180" y="3335706"/>
            <a:ext cx="457200" cy="304800"/>
          </a:xfrm>
          <a:prstGeom prst="rect">
            <a:avLst/>
          </a:prstGeom>
          <a:noFill/>
          <a:ln w="12700">
            <a:solidFill>
              <a:srgbClr val="0000FF"/>
            </a:solidFill>
            <a:miter lim="800000"/>
            <a:headEnd/>
            <a:tailEnd/>
          </a:ln>
          <a:effectLst/>
        </p:spPr>
        <p:txBody>
          <a:bodyPr wrap="none" anchor="ctr"/>
          <a:lstStyle/>
          <a:p>
            <a:endParaRPr lang="en-US"/>
          </a:p>
        </p:txBody>
      </p:sp>
      <p:sp>
        <p:nvSpPr>
          <p:cNvPr id="588879" name="Text Box 79"/>
          <p:cNvSpPr txBox="1">
            <a:spLocks noChangeArrowheads="1"/>
          </p:cNvSpPr>
          <p:nvPr/>
        </p:nvSpPr>
        <p:spPr bwMode="auto">
          <a:xfrm>
            <a:off x="5540180" y="3335706"/>
            <a:ext cx="414338" cy="366712"/>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X1</a:t>
            </a:r>
          </a:p>
        </p:txBody>
      </p:sp>
      <p:sp>
        <p:nvSpPr>
          <p:cNvPr id="588880" name="Text Box 80"/>
          <p:cNvSpPr txBox="1">
            <a:spLocks noChangeArrowheads="1"/>
          </p:cNvSpPr>
          <p:nvPr/>
        </p:nvSpPr>
        <p:spPr bwMode="auto">
          <a:xfrm>
            <a:off x="1501581" y="3702418"/>
            <a:ext cx="2506663" cy="641350"/>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Packed SP FP operation</a:t>
            </a:r>
          </a:p>
          <a:p>
            <a:pPr algn="l" eaLnBrk="0" hangingPunct="0"/>
            <a:r>
              <a:rPr lang="en-US" altLang="zh-TW" sz="1800">
                <a:effectLst>
                  <a:outerShdw blurRad="38100" dist="38100" dir="2700000" algn="tl">
                    <a:srgbClr val="C0C0C0"/>
                  </a:outerShdw>
                </a:effectLst>
                <a:latin typeface="Arial Narrow" pitchFamily="34" charset="0"/>
              </a:rPr>
              <a:t>(e.g. </a:t>
            </a:r>
            <a:r>
              <a:rPr lang="en-US" altLang="zh-TW" sz="1800">
                <a:solidFill>
                  <a:srgbClr val="0000FF"/>
                </a:solidFill>
                <a:effectLst>
                  <a:outerShdw blurRad="38100" dist="38100" dir="2700000" algn="tl">
                    <a:srgbClr val="C0C0C0"/>
                  </a:outerShdw>
                </a:effectLst>
                <a:latin typeface="Arial Narrow" pitchFamily="34" charset="0"/>
              </a:rPr>
              <a:t>ADDPS xmm1, xmm2</a:t>
            </a:r>
            <a:r>
              <a:rPr lang="en-US" altLang="zh-TW" sz="1800">
                <a:effectLst>
                  <a:outerShdw blurRad="38100" dist="38100" dir="2700000" algn="tl">
                    <a:srgbClr val="C0C0C0"/>
                  </a:outerShdw>
                </a:effectLst>
                <a:latin typeface="Arial Narrow" pitchFamily="34" charset="0"/>
              </a:rPr>
              <a:t>)</a:t>
            </a:r>
          </a:p>
        </p:txBody>
      </p:sp>
      <p:sp>
        <p:nvSpPr>
          <p:cNvPr id="588881" name="Text Box 81"/>
          <p:cNvSpPr txBox="1">
            <a:spLocks noChangeArrowheads="1"/>
          </p:cNvSpPr>
          <p:nvPr/>
        </p:nvSpPr>
        <p:spPr bwMode="auto">
          <a:xfrm>
            <a:off x="4473381" y="3702418"/>
            <a:ext cx="2506663" cy="641350"/>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Scalar SP FP operation </a:t>
            </a:r>
          </a:p>
          <a:p>
            <a:pPr algn="l" eaLnBrk="0" hangingPunct="0"/>
            <a:r>
              <a:rPr lang="en-US" altLang="zh-TW" sz="1800">
                <a:effectLst>
                  <a:outerShdw blurRad="38100" dist="38100" dir="2700000" algn="tl">
                    <a:srgbClr val="C0C0C0"/>
                  </a:outerShdw>
                </a:effectLst>
                <a:latin typeface="Arial Narrow" pitchFamily="34" charset="0"/>
              </a:rPr>
              <a:t>(e.g. </a:t>
            </a:r>
            <a:r>
              <a:rPr lang="en-US" altLang="zh-TW" sz="1800">
                <a:solidFill>
                  <a:srgbClr val="0000FF"/>
                </a:solidFill>
                <a:effectLst>
                  <a:outerShdw blurRad="38100" dist="38100" dir="2700000" algn="tl">
                    <a:srgbClr val="C0C0C0"/>
                  </a:outerShdw>
                </a:effectLst>
                <a:latin typeface="Arial Narrow" pitchFamily="34" charset="0"/>
              </a:rPr>
              <a:t>ADDSS xmm1, xmm2</a:t>
            </a:r>
            <a:r>
              <a:rPr lang="en-US" altLang="zh-TW" sz="1800">
                <a:effectLst>
                  <a:outerShdw blurRad="38100" dist="38100" dir="2700000" algn="tl">
                    <a:srgbClr val="C0C0C0"/>
                  </a:outerShdw>
                </a:effectLst>
                <a:latin typeface="Arial Narrow" pitchFamily="34" charset="0"/>
              </a:rPr>
              <a:t>)</a:t>
            </a:r>
          </a:p>
        </p:txBody>
      </p:sp>
      <p:sp>
        <p:nvSpPr>
          <p:cNvPr id="588882" name="Rectangle 82"/>
          <p:cNvSpPr>
            <a:spLocks noChangeArrowheads="1"/>
          </p:cNvSpPr>
          <p:nvPr/>
        </p:nvSpPr>
        <p:spPr bwMode="auto">
          <a:xfrm>
            <a:off x="3611369" y="2018081"/>
            <a:ext cx="693737" cy="366712"/>
          </a:xfrm>
          <a:prstGeom prst="rect">
            <a:avLst/>
          </a:prstGeom>
          <a:noFill/>
          <a:ln w="12700">
            <a:noFill/>
            <a:miter lim="800000"/>
            <a:headEnd/>
            <a:tailEnd/>
          </a:ln>
          <a:effectLst/>
        </p:spPr>
        <p:txBody>
          <a:bodyPr wrap="none">
            <a:spAutoFit/>
          </a:bodyPr>
          <a:lstStyle/>
          <a:p>
            <a:pPr algn="l" eaLnBrk="0" hangingPunct="0"/>
            <a:r>
              <a:rPr lang="en-US" altLang="zh-TW" sz="1800">
                <a:solidFill>
                  <a:srgbClr val="0000FF"/>
                </a:solidFill>
                <a:effectLst>
                  <a:outerShdw blurRad="38100" dist="38100" dir="2700000" algn="tl">
                    <a:srgbClr val="C0C0C0"/>
                  </a:outerShdw>
                </a:effectLst>
                <a:latin typeface="Arial Narrow" pitchFamily="34" charset="0"/>
              </a:rPr>
              <a:t>xmm1</a:t>
            </a:r>
          </a:p>
        </p:txBody>
      </p:sp>
      <p:sp>
        <p:nvSpPr>
          <p:cNvPr id="588883" name="Rectangle 83"/>
          <p:cNvSpPr>
            <a:spLocks noChangeArrowheads="1"/>
          </p:cNvSpPr>
          <p:nvPr/>
        </p:nvSpPr>
        <p:spPr bwMode="auto">
          <a:xfrm>
            <a:off x="3627244" y="2497506"/>
            <a:ext cx="693737" cy="366712"/>
          </a:xfrm>
          <a:prstGeom prst="rect">
            <a:avLst/>
          </a:prstGeom>
          <a:noFill/>
          <a:ln w="12700">
            <a:noFill/>
            <a:miter lim="800000"/>
            <a:headEnd/>
            <a:tailEnd/>
          </a:ln>
          <a:effectLst/>
        </p:spPr>
        <p:txBody>
          <a:bodyPr wrap="none">
            <a:spAutoFit/>
          </a:bodyPr>
          <a:lstStyle/>
          <a:p>
            <a:pPr algn="l" eaLnBrk="0" hangingPunct="0"/>
            <a:r>
              <a:rPr lang="en-US" altLang="zh-TW" sz="1800">
                <a:solidFill>
                  <a:srgbClr val="0000FF"/>
                </a:solidFill>
                <a:effectLst>
                  <a:outerShdw blurRad="38100" dist="38100" dir="2700000" algn="tl">
                    <a:srgbClr val="C0C0C0"/>
                  </a:outerShdw>
                </a:effectLst>
                <a:latin typeface="Arial Narrow" pitchFamily="34" charset="0"/>
              </a:rPr>
              <a:t>xmm2</a:t>
            </a:r>
          </a:p>
        </p:txBody>
      </p:sp>
      <p:sp>
        <p:nvSpPr>
          <p:cNvPr id="588884" name="Rectangle 84"/>
          <p:cNvSpPr>
            <a:spLocks noChangeArrowheads="1"/>
          </p:cNvSpPr>
          <p:nvPr/>
        </p:nvSpPr>
        <p:spPr bwMode="auto">
          <a:xfrm>
            <a:off x="3627244" y="3335706"/>
            <a:ext cx="693737" cy="366712"/>
          </a:xfrm>
          <a:prstGeom prst="rect">
            <a:avLst/>
          </a:prstGeom>
          <a:noFill/>
          <a:ln w="12700">
            <a:noFill/>
            <a:miter lim="800000"/>
            <a:headEnd/>
            <a:tailEnd/>
          </a:ln>
          <a:effectLst/>
        </p:spPr>
        <p:txBody>
          <a:bodyPr wrap="none">
            <a:spAutoFit/>
          </a:bodyPr>
          <a:lstStyle/>
          <a:p>
            <a:pPr algn="l" eaLnBrk="0" hangingPunct="0"/>
            <a:r>
              <a:rPr lang="en-US" altLang="zh-TW" sz="1800">
                <a:solidFill>
                  <a:srgbClr val="0000FF"/>
                </a:solidFill>
                <a:effectLst>
                  <a:outerShdw blurRad="38100" dist="38100" dir="2700000" algn="tl">
                    <a:srgbClr val="C0C0C0"/>
                  </a:outerShdw>
                </a:effectLst>
                <a:latin typeface="Arial Narrow" pitchFamily="34" charset="0"/>
              </a:rPr>
              <a:t>xmm1</a:t>
            </a:r>
          </a:p>
        </p:txBody>
      </p:sp>
      <p:sp>
        <p:nvSpPr>
          <p:cNvPr id="588885" name="Rectangle 85"/>
          <p:cNvSpPr>
            <a:spLocks noChangeArrowheads="1"/>
          </p:cNvSpPr>
          <p:nvPr/>
        </p:nvSpPr>
        <p:spPr bwMode="auto">
          <a:xfrm>
            <a:off x="6499030" y="2003794"/>
            <a:ext cx="693738" cy="366713"/>
          </a:xfrm>
          <a:prstGeom prst="rect">
            <a:avLst/>
          </a:prstGeom>
          <a:noFill/>
          <a:ln w="12700">
            <a:noFill/>
            <a:miter lim="800000"/>
            <a:headEnd/>
            <a:tailEnd/>
          </a:ln>
          <a:effectLst/>
        </p:spPr>
        <p:txBody>
          <a:bodyPr wrap="none">
            <a:spAutoFit/>
          </a:bodyPr>
          <a:lstStyle/>
          <a:p>
            <a:pPr algn="l" eaLnBrk="0" hangingPunct="0"/>
            <a:r>
              <a:rPr lang="en-US" altLang="zh-TW" sz="1800">
                <a:solidFill>
                  <a:srgbClr val="0000FF"/>
                </a:solidFill>
                <a:effectLst>
                  <a:outerShdw blurRad="38100" dist="38100" dir="2700000" algn="tl">
                    <a:srgbClr val="C0C0C0"/>
                  </a:outerShdw>
                </a:effectLst>
                <a:latin typeface="Arial Narrow" pitchFamily="34" charset="0"/>
              </a:rPr>
              <a:t>xmm1</a:t>
            </a:r>
          </a:p>
        </p:txBody>
      </p:sp>
      <p:sp>
        <p:nvSpPr>
          <p:cNvPr id="588886" name="Rectangle 86"/>
          <p:cNvSpPr>
            <a:spLocks noChangeArrowheads="1"/>
          </p:cNvSpPr>
          <p:nvPr/>
        </p:nvSpPr>
        <p:spPr bwMode="auto">
          <a:xfrm>
            <a:off x="6514905" y="2483219"/>
            <a:ext cx="693738" cy="366713"/>
          </a:xfrm>
          <a:prstGeom prst="rect">
            <a:avLst/>
          </a:prstGeom>
          <a:noFill/>
          <a:ln w="12700">
            <a:noFill/>
            <a:miter lim="800000"/>
            <a:headEnd/>
            <a:tailEnd/>
          </a:ln>
          <a:effectLst/>
        </p:spPr>
        <p:txBody>
          <a:bodyPr wrap="none">
            <a:spAutoFit/>
          </a:bodyPr>
          <a:lstStyle/>
          <a:p>
            <a:pPr algn="l" eaLnBrk="0" hangingPunct="0"/>
            <a:r>
              <a:rPr lang="en-US" altLang="zh-TW" sz="1800">
                <a:solidFill>
                  <a:srgbClr val="0000FF"/>
                </a:solidFill>
                <a:effectLst>
                  <a:outerShdw blurRad="38100" dist="38100" dir="2700000" algn="tl">
                    <a:srgbClr val="C0C0C0"/>
                  </a:outerShdw>
                </a:effectLst>
                <a:latin typeface="Arial Narrow" pitchFamily="34" charset="0"/>
              </a:rPr>
              <a:t>xmm2</a:t>
            </a:r>
          </a:p>
        </p:txBody>
      </p:sp>
      <p:sp>
        <p:nvSpPr>
          <p:cNvPr id="588887" name="Rectangle 87"/>
          <p:cNvSpPr>
            <a:spLocks noChangeArrowheads="1"/>
          </p:cNvSpPr>
          <p:nvPr/>
        </p:nvSpPr>
        <p:spPr bwMode="auto">
          <a:xfrm>
            <a:off x="6514905" y="3321419"/>
            <a:ext cx="693738" cy="366713"/>
          </a:xfrm>
          <a:prstGeom prst="rect">
            <a:avLst/>
          </a:prstGeom>
          <a:noFill/>
          <a:ln w="12700">
            <a:noFill/>
            <a:miter lim="800000"/>
            <a:headEnd/>
            <a:tailEnd/>
          </a:ln>
          <a:effectLst/>
        </p:spPr>
        <p:txBody>
          <a:bodyPr wrap="none">
            <a:spAutoFit/>
          </a:bodyPr>
          <a:lstStyle/>
          <a:p>
            <a:pPr algn="l" eaLnBrk="0" hangingPunct="0"/>
            <a:r>
              <a:rPr lang="en-US" altLang="zh-TW" sz="1800">
                <a:solidFill>
                  <a:srgbClr val="0000FF"/>
                </a:solidFill>
                <a:effectLst>
                  <a:outerShdw blurRad="38100" dist="38100" dir="2700000" algn="tl">
                    <a:srgbClr val="C0C0C0"/>
                  </a:outerShdw>
                </a:effectLst>
                <a:latin typeface="Arial Narrow" pitchFamily="34" charset="0"/>
              </a:rPr>
              <a:t>xmm1</a:t>
            </a:r>
          </a:p>
        </p:txBody>
      </p:sp>
      <p:grpSp>
        <p:nvGrpSpPr>
          <p:cNvPr id="3" name="Group 88"/>
          <p:cNvGrpSpPr>
            <a:grpSpLocks/>
          </p:cNvGrpSpPr>
          <p:nvPr/>
        </p:nvGrpSpPr>
        <p:grpSpPr bwMode="auto">
          <a:xfrm>
            <a:off x="7064180" y="2018082"/>
            <a:ext cx="3182938" cy="2325687"/>
            <a:chOff x="3648" y="859"/>
            <a:chExt cx="2005" cy="1465"/>
          </a:xfrm>
        </p:grpSpPr>
        <p:sp>
          <p:nvSpPr>
            <p:cNvPr id="588889" name="Text Box 89"/>
            <p:cNvSpPr txBox="1">
              <a:spLocks noChangeArrowheads="1"/>
            </p:cNvSpPr>
            <p:nvPr/>
          </p:nvSpPr>
          <p:spPr bwMode="auto">
            <a:xfrm>
              <a:off x="3648" y="1920"/>
              <a:ext cx="2005" cy="404"/>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Shuffle FP operation (8-bit imm)</a:t>
              </a:r>
            </a:p>
            <a:p>
              <a:pPr algn="l" eaLnBrk="0" hangingPunct="0"/>
              <a:r>
                <a:rPr lang="en-US" altLang="zh-TW" sz="1800">
                  <a:effectLst>
                    <a:outerShdw blurRad="38100" dist="38100" dir="2700000" algn="tl">
                      <a:srgbClr val="C0C0C0"/>
                    </a:outerShdw>
                  </a:effectLst>
                  <a:latin typeface="Arial Narrow" pitchFamily="34" charset="0"/>
                </a:rPr>
                <a:t>(e.g. </a:t>
              </a:r>
              <a:r>
                <a:rPr lang="en-US" altLang="zh-TW" sz="1800">
                  <a:solidFill>
                    <a:srgbClr val="0000FF"/>
                  </a:solidFill>
                  <a:effectLst>
                    <a:outerShdw blurRad="38100" dist="38100" dir="2700000" algn="tl">
                      <a:srgbClr val="C0C0C0"/>
                    </a:outerShdw>
                  </a:effectLst>
                  <a:latin typeface="Arial Narrow" pitchFamily="34" charset="0"/>
                </a:rPr>
                <a:t>SHUFPS xmm1, xmm2, </a:t>
              </a:r>
              <a:r>
                <a:rPr lang="en-US" altLang="zh-TW" sz="1800" i="1" u="sng">
                  <a:solidFill>
                    <a:srgbClr val="0000FF"/>
                  </a:solidFill>
                  <a:effectLst>
                    <a:outerShdw blurRad="38100" dist="38100" dir="2700000" algn="tl">
                      <a:srgbClr val="C0C0C0"/>
                    </a:outerShdw>
                  </a:effectLst>
                  <a:latin typeface="Arial Narrow" pitchFamily="34" charset="0"/>
                </a:rPr>
                <a:t>imm8</a:t>
              </a:r>
              <a:r>
                <a:rPr lang="en-US" altLang="zh-TW" sz="1800">
                  <a:effectLst>
                    <a:outerShdw blurRad="38100" dist="38100" dir="2700000" algn="tl">
                      <a:srgbClr val="C0C0C0"/>
                    </a:outerShdw>
                  </a:effectLst>
                  <a:latin typeface="Arial Narrow" pitchFamily="34" charset="0"/>
                </a:rPr>
                <a:t>)</a:t>
              </a:r>
            </a:p>
          </p:txBody>
        </p:sp>
        <p:sp>
          <p:nvSpPr>
            <p:cNvPr id="588890" name="Rectangle 90"/>
            <p:cNvSpPr>
              <a:spLocks noChangeArrowheads="1"/>
            </p:cNvSpPr>
            <p:nvPr/>
          </p:nvSpPr>
          <p:spPr bwMode="auto">
            <a:xfrm>
              <a:off x="3888" y="864"/>
              <a:ext cx="288" cy="192"/>
            </a:xfrm>
            <a:prstGeom prst="rect">
              <a:avLst/>
            </a:prstGeom>
            <a:noFill/>
            <a:ln w="12700">
              <a:solidFill>
                <a:srgbClr val="0000FF"/>
              </a:solidFill>
              <a:miter lim="800000"/>
              <a:headEnd/>
              <a:tailEnd/>
            </a:ln>
            <a:effectLst/>
          </p:spPr>
          <p:txBody>
            <a:bodyPr wrap="none" anchor="ctr"/>
            <a:lstStyle/>
            <a:p>
              <a:endParaRPr lang="en-US"/>
            </a:p>
          </p:txBody>
        </p:sp>
        <p:sp>
          <p:nvSpPr>
            <p:cNvPr id="588891" name="Text Box 91"/>
            <p:cNvSpPr txBox="1">
              <a:spLocks noChangeArrowheads="1"/>
            </p:cNvSpPr>
            <p:nvPr/>
          </p:nvSpPr>
          <p:spPr bwMode="auto">
            <a:xfrm>
              <a:off x="3888" y="864"/>
              <a:ext cx="261" cy="231"/>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X3</a:t>
              </a:r>
            </a:p>
          </p:txBody>
        </p:sp>
        <p:sp>
          <p:nvSpPr>
            <p:cNvPr id="588892" name="Rectangle 92"/>
            <p:cNvSpPr>
              <a:spLocks noChangeArrowheads="1"/>
            </p:cNvSpPr>
            <p:nvPr/>
          </p:nvSpPr>
          <p:spPr bwMode="auto">
            <a:xfrm>
              <a:off x="4176" y="864"/>
              <a:ext cx="288" cy="192"/>
            </a:xfrm>
            <a:prstGeom prst="rect">
              <a:avLst/>
            </a:prstGeom>
            <a:noFill/>
            <a:ln w="12700">
              <a:solidFill>
                <a:srgbClr val="0000FF"/>
              </a:solidFill>
              <a:miter lim="800000"/>
              <a:headEnd/>
              <a:tailEnd/>
            </a:ln>
            <a:effectLst/>
          </p:spPr>
          <p:txBody>
            <a:bodyPr wrap="none" anchor="ctr"/>
            <a:lstStyle/>
            <a:p>
              <a:endParaRPr lang="en-US"/>
            </a:p>
          </p:txBody>
        </p:sp>
        <p:sp>
          <p:nvSpPr>
            <p:cNvPr id="588893" name="Text Box 93"/>
            <p:cNvSpPr txBox="1">
              <a:spLocks noChangeArrowheads="1"/>
            </p:cNvSpPr>
            <p:nvPr/>
          </p:nvSpPr>
          <p:spPr bwMode="auto">
            <a:xfrm>
              <a:off x="4176" y="864"/>
              <a:ext cx="261" cy="231"/>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X2</a:t>
              </a:r>
            </a:p>
          </p:txBody>
        </p:sp>
        <p:sp>
          <p:nvSpPr>
            <p:cNvPr id="588894" name="Rectangle 94"/>
            <p:cNvSpPr>
              <a:spLocks noChangeArrowheads="1"/>
            </p:cNvSpPr>
            <p:nvPr/>
          </p:nvSpPr>
          <p:spPr bwMode="auto">
            <a:xfrm>
              <a:off x="4464" y="864"/>
              <a:ext cx="288" cy="192"/>
            </a:xfrm>
            <a:prstGeom prst="rect">
              <a:avLst/>
            </a:prstGeom>
            <a:noFill/>
            <a:ln w="12700">
              <a:solidFill>
                <a:srgbClr val="0000FF"/>
              </a:solidFill>
              <a:miter lim="800000"/>
              <a:headEnd/>
              <a:tailEnd/>
            </a:ln>
            <a:effectLst/>
          </p:spPr>
          <p:txBody>
            <a:bodyPr wrap="none" anchor="ctr"/>
            <a:lstStyle/>
            <a:p>
              <a:endParaRPr lang="en-US"/>
            </a:p>
          </p:txBody>
        </p:sp>
        <p:sp>
          <p:nvSpPr>
            <p:cNvPr id="588895" name="Text Box 95"/>
            <p:cNvSpPr txBox="1">
              <a:spLocks noChangeArrowheads="1"/>
            </p:cNvSpPr>
            <p:nvPr/>
          </p:nvSpPr>
          <p:spPr bwMode="auto">
            <a:xfrm>
              <a:off x="4464" y="864"/>
              <a:ext cx="261" cy="231"/>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X1</a:t>
              </a:r>
            </a:p>
          </p:txBody>
        </p:sp>
        <p:sp>
          <p:nvSpPr>
            <p:cNvPr id="588896" name="Rectangle 96"/>
            <p:cNvSpPr>
              <a:spLocks noChangeArrowheads="1"/>
            </p:cNvSpPr>
            <p:nvPr/>
          </p:nvSpPr>
          <p:spPr bwMode="auto">
            <a:xfrm>
              <a:off x="4752" y="864"/>
              <a:ext cx="288" cy="192"/>
            </a:xfrm>
            <a:prstGeom prst="rect">
              <a:avLst/>
            </a:prstGeom>
            <a:noFill/>
            <a:ln w="12700">
              <a:solidFill>
                <a:srgbClr val="0000FF"/>
              </a:solidFill>
              <a:miter lim="800000"/>
              <a:headEnd/>
              <a:tailEnd/>
            </a:ln>
            <a:effectLst/>
          </p:spPr>
          <p:txBody>
            <a:bodyPr wrap="none" anchor="ctr"/>
            <a:lstStyle/>
            <a:p>
              <a:endParaRPr lang="en-US"/>
            </a:p>
          </p:txBody>
        </p:sp>
        <p:sp>
          <p:nvSpPr>
            <p:cNvPr id="588897" name="Text Box 97"/>
            <p:cNvSpPr txBox="1">
              <a:spLocks noChangeArrowheads="1"/>
            </p:cNvSpPr>
            <p:nvPr/>
          </p:nvSpPr>
          <p:spPr bwMode="auto">
            <a:xfrm>
              <a:off x="4752" y="864"/>
              <a:ext cx="261" cy="231"/>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X0</a:t>
              </a:r>
            </a:p>
          </p:txBody>
        </p:sp>
        <p:sp>
          <p:nvSpPr>
            <p:cNvPr id="588898" name="Rectangle 98"/>
            <p:cNvSpPr>
              <a:spLocks noChangeArrowheads="1"/>
            </p:cNvSpPr>
            <p:nvPr/>
          </p:nvSpPr>
          <p:spPr bwMode="auto">
            <a:xfrm>
              <a:off x="3888" y="1161"/>
              <a:ext cx="288" cy="192"/>
            </a:xfrm>
            <a:prstGeom prst="rect">
              <a:avLst/>
            </a:prstGeom>
            <a:noFill/>
            <a:ln w="12700">
              <a:solidFill>
                <a:srgbClr val="0000FF"/>
              </a:solidFill>
              <a:miter lim="800000"/>
              <a:headEnd/>
              <a:tailEnd/>
            </a:ln>
            <a:effectLst/>
          </p:spPr>
          <p:txBody>
            <a:bodyPr wrap="none" anchor="ctr"/>
            <a:lstStyle/>
            <a:p>
              <a:endParaRPr lang="en-US"/>
            </a:p>
          </p:txBody>
        </p:sp>
        <p:sp>
          <p:nvSpPr>
            <p:cNvPr id="588899" name="Text Box 99"/>
            <p:cNvSpPr txBox="1">
              <a:spLocks noChangeArrowheads="1"/>
            </p:cNvSpPr>
            <p:nvPr/>
          </p:nvSpPr>
          <p:spPr bwMode="auto">
            <a:xfrm>
              <a:off x="3888" y="1161"/>
              <a:ext cx="261" cy="231"/>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Y3</a:t>
              </a:r>
            </a:p>
          </p:txBody>
        </p:sp>
        <p:sp>
          <p:nvSpPr>
            <p:cNvPr id="588900" name="Rectangle 100"/>
            <p:cNvSpPr>
              <a:spLocks noChangeArrowheads="1"/>
            </p:cNvSpPr>
            <p:nvPr/>
          </p:nvSpPr>
          <p:spPr bwMode="auto">
            <a:xfrm>
              <a:off x="4176" y="1161"/>
              <a:ext cx="288" cy="192"/>
            </a:xfrm>
            <a:prstGeom prst="rect">
              <a:avLst/>
            </a:prstGeom>
            <a:noFill/>
            <a:ln w="12700">
              <a:solidFill>
                <a:srgbClr val="0000FF"/>
              </a:solidFill>
              <a:miter lim="800000"/>
              <a:headEnd/>
              <a:tailEnd/>
            </a:ln>
            <a:effectLst/>
          </p:spPr>
          <p:txBody>
            <a:bodyPr wrap="none" anchor="ctr"/>
            <a:lstStyle/>
            <a:p>
              <a:endParaRPr lang="en-US"/>
            </a:p>
          </p:txBody>
        </p:sp>
        <p:sp>
          <p:nvSpPr>
            <p:cNvPr id="588901" name="Text Box 101"/>
            <p:cNvSpPr txBox="1">
              <a:spLocks noChangeArrowheads="1"/>
            </p:cNvSpPr>
            <p:nvPr/>
          </p:nvSpPr>
          <p:spPr bwMode="auto">
            <a:xfrm>
              <a:off x="4176" y="1161"/>
              <a:ext cx="261" cy="231"/>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Y2</a:t>
              </a:r>
            </a:p>
          </p:txBody>
        </p:sp>
        <p:sp>
          <p:nvSpPr>
            <p:cNvPr id="588902" name="Rectangle 102"/>
            <p:cNvSpPr>
              <a:spLocks noChangeArrowheads="1"/>
            </p:cNvSpPr>
            <p:nvPr/>
          </p:nvSpPr>
          <p:spPr bwMode="auto">
            <a:xfrm>
              <a:off x="4464" y="1161"/>
              <a:ext cx="288" cy="192"/>
            </a:xfrm>
            <a:prstGeom prst="rect">
              <a:avLst/>
            </a:prstGeom>
            <a:noFill/>
            <a:ln w="12700">
              <a:solidFill>
                <a:srgbClr val="0000FF"/>
              </a:solidFill>
              <a:miter lim="800000"/>
              <a:headEnd/>
              <a:tailEnd/>
            </a:ln>
            <a:effectLst/>
          </p:spPr>
          <p:txBody>
            <a:bodyPr wrap="none" anchor="ctr"/>
            <a:lstStyle/>
            <a:p>
              <a:endParaRPr lang="en-US"/>
            </a:p>
          </p:txBody>
        </p:sp>
        <p:sp>
          <p:nvSpPr>
            <p:cNvPr id="588903" name="Text Box 103"/>
            <p:cNvSpPr txBox="1">
              <a:spLocks noChangeArrowheads="1"/>
            </p:cNvSpPr>
            <p:nvPr/>
          </p:nvSpPr>
          <p:spPr bwMode="auto">
            <a:xfrm>
              <a:off x="4464" y="1161"/>
              <a:ext cx="261" cy="231"/>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Y1</a:t>
              </a:r>
            </a:p>
          </p:txBody>
        </p:sp>
        <p:sp>
          <p:nvSpPr>
            <p:cNvPr id="588904" name="Rectangle 104"/>
            <p:cNvSpPr>
              <a:spLocks noChangeArrowheads="1"/>
            </p:cNvSpPr>
            <p:nvPr/>
          </p:nvSpPr>
          <p:spPr bwMode="auto">
            <a:xfrm>
              <a:off x="4752" y="1161"/>
              <a:ext cx="288" cy="192"/>
            </a:xfrm>
            <a:prstGeom prst="rect">
              <a:avLst/>
            </a:prstGeom>
            <a:noFill/>
            <a:ln w="12700">
              <a:solidFill>
                <a:srgbClr val="0000FF"/>
              </a:solidFill>
              <a:miter lim="800000"/>
              <a:headEnd/>
              <a:tailEnd/>
            </a:ln>
            <a:effectLst/>
          </p:spPr>
          <p:txBody>
            <a:bodyPr wrap="none" anchor="ctr"/>
            <a:lstStyle/>
            <a:p>
              <a:endParaRPr lang="en-US"/>
            </a:p>
          </p:txBody>
        </p:sp>
        <p:sp>
          <p:nvSpPr>
            <p:cNvPr id="588905" name="Text Box 105"/>
            <p:cNvSpPr txBox="1">
              <a:spLocks noChangeArrowheads="1"/>
            </p:cNvSpPr>
            <p:nvPr/>
          </p:nvSpPr>
          <p:spPr bwMode="auto">
            <a:xfrm>
              <a:off x="4752" y="1161"/>
              <a:ext cx="261" cy="231"/>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Y0</a:t>
              </a:r>
            </a:p>
          </p:txBody>
        </p:sp>
        <p:sp>
          <p:nvSpPr>
            <p:cNvPr id="588906" name="Line 106"/>
            <p:cNvSpPr>
              <a:spLocks noChangeShapeType="1"/>
            </p:cNvSpPr>
            <p:nvPr/>
          </p:nvSpPr>
          <p:spPr bwMode="auto">
            <a:xfrm flipH="1">
              <a:off x="4320" y="1344"/>
              <a:ext cx="144" cy="336"/>
            </a:xfrm>
            <a:prstGeom prst="line">
              <a:avLst/>
            </a:prstGeom>
            <a:noFill/>
            <a:ln w="12700">
              <a:solidFill>
                <a:schemeClr val="tx1"/>
              </a:solidFill>
              <a:round/>
              <a:headEnd/>
              <a:tailEnd type="triangle" w="med" len="med"/>
            </a:ln>
            <a:effectLst/>
          </p:spPr>
          <p:txBody>
            <a:bodyPr/>
            <a:lstStyle/>
            <a:p>
              <a:endParaRPr lang="en-US"/>
            </a:p>
          </p:txBody>
        </p:sp>
        <p:sp>
          <p:nvSpPr>
            <p:cNvPr id="588907" name="Line 107"/>
            <p:cNvSpPr>
              <a:spLocks noChangeShapeType="1"/>
            </p:cNvSpPr>
            <p:nvPr/>
          </p:nvSpPr>
          <p:spPr bwMode="auto">
            <a:xfrm flipH="1">
              <a:off x="4080" y="1344"/>
              <a:ext cx="384" cy="336"/>
            </a:xfrm>
            <a:prstGeom prst="line">
              <a:avLst/>
            </a:prstGeom>
            <a:noFill/>
            <a:ln w="12700">
              <a:solidFill>
                <a:schemeClr val="tx1"/>
              </a:solidFill>
              <a:round/>
              <a:headEnd/>
              <a:tailEnd type="triangle" w="med" len="med"/>
            </a:ln>
            <a:effectLst/>
          </p:spPr>
          <p:txBody>
            <a:bodyPr/>
            <a:lstStyle/>
            <a:p>
              <a:endParaRPr lang="en-US"/>
            </a:p>
          </p:txBody>
        </p:sp>
        <p:sp>
          <p:nvSpPr>
            <p:cNvPr id="588908" name="Line 108"/>
            <p:cNvSpPr>
              <a:spLocks noChangeShapeType="1"/>
            </p:cNvSpPr>
            <p:nvPr/>
          </p:nvSpPr>
          <p:spPr bwMode="auto">
            <a:xfrm>
              <a:off x="4464" y="1056"/>
              <a:ext cx="432" cy="624"/>
            </a:xfrm>
            <a:prstGeom prst="line">
              <a:avLst/>
            </a:prstGeom>
            <a:noFill/>
            <a:ln w="12700">
              <a:solidFill>
                <a:schemeClr val="tx1"/>
              </a:solidFill>
              <a:round/>
              <a:headEnd/>
              <a:tailEnd type="triangle" w="med" len="med"/>
            </a:ln>
            <a:effectLst/>
          </p:spPr>
          <p:txBody>
            <a:bodyPr/>
            <a:lstStyle/>
            <a:p>
              <a:endParaRPr lang="en-US"/>
            </a:p>
          </p:txBody>
        </p:sp>
        <p:sp>
          <p:nvSpPr>
            <p:cNvPr id="588909" name="Line 109"/>
            <p:cNvSpPr>
              <a:spLocks noChangeShapeType="1"/>
            </p:cNvSpPr>
            <p:nvPr/>
          </p:nvSpPr>
          <p:spPr bwMode="auto">
            <a:xfrm>
              <a:off x="4464" y="1056"/>
              <a:ext cx="144" cy="624"/>
            </a:xfrm>
            <a:prstGeom prst="line">
              <a:avLst/>
            </a:prstGeom>
            <a:noFill/>
            <a:ln w="12700">
              <a:solidFill>
                <a:schemeClr val="tx1"/>
              </a:solidFill>
              <a:round/>
              <a:headEnd/>
              <a:tailEnd type="triangle" w="med" len="med"/>
            </a:ln>
            <a:effectLst/>
          </p:spPr>
          <p:txBody>
            <a:bodyPr/>
            <a:lstStyle/>
            <a:p>
              <a:endParaRPr lang="en-US"/>
            </a:p>
          </p:txBody>
        </p:sp>
        <p:sp>
          <p:nvSpPr>
            <p:cNvPr id="588910" name="Rectangle 110"/>
            <p:cNvSpPr>
              <a:spLocks noChangeArrowheads="1"/>
            </p:cNvSpPr>
            <p:nvPr/>
          </p:nvSpPr>
          <p:spPr bwMode="auto">
            <a:xfrm>
              <a:off x="3888" y="1689"/>
              <a:ext cx="288" cy="192"/>
            </a:xfrm>
            <a:prstGeom prst="rect">
              <a:avLst/>
            </a:prstGeom>
            <a:noFill/>
            <a:ln w="12700">
              <a:solidFill>
                <a:srgbClr val="0000FF"/>
              </a:solidFill>
              <a:miter lim="800000"/>
              <a:headEnd/>
              <a:tailEnd/>
            </a:ln>
            <a:effectLst/>
          </p:spPr>
          <p:txBody>
            <a:bodyPr wrap="none" anchor="ctr"/>
            <a:lstStyle/>
            <a:p>
              <a:endParaRPr lang="en-US"/>
            </a:p>
          </p:txBody>
        </p:sp>
        <p:sp>
          <p:nvSpPr>
            <p:cNvPr id="588911" name="Text Box 111"/>
            <p:cNvSpPr txBox="1">
              <a:spLocks noChangeArrowheads="1"/>
            </p:cNvSpPr>
            <p:nvPr/>
          </p:nvSpPr>
          <p:spPr bwMode="auto">
            <a:xfrm>
              <a:off x="3866" y="1728"/>
              <a:ext cx="348" cy="154"/>
            </a:xfrm>
            <a:prstGeom prst="rect">
              <a:avLst/>
            </a:prstGeom>
            <a:noFill/>
            <a:ln w="12700">
              <a:noFill/>
              <a:miter lim="800000"/>
              <a:headEnd/>
              <a:tailEnd/>
            </a:ln>
            <a:effectLst/>
          </p:spPr>
          <p:txBody>
            <a:bodyPr wrap="none">
              <a:spAutoFit/>
            </a:bodyPr>
            <a:lstStyle/>
            <a:p>
              <a:pPr algn="l" eaLnBrk="0" hangingPunct="0"/>
              <a:r>
                <a:rPr lang="en-US" altLang="zh-TW" sz="1000">
                  <a:effectLst>
                    <a:outerShdw blurRad="38100" dist="38100" dir="2700000" algn="tl">
                      <a:srgbClr val="C0C0C0"/>
                    </a:outerShdw>
                  </a:effectLst>
                  <a:latin typeface="Arial Narrow" pitchFamily="34" charset="0"/>
                </a:rPr>
                <a:t>Y3 .. Y0</a:t>
              </a:r>
            </a:p>
          </p:txBody>
        </p:sp>
        <p:sp>
          <p:nvSpPr>
            <p:cNvPr id="588912" name="Rectangle 112"/>
            <p:cNvSpPr>
              <a:spLocks noChangeArrowheads="1"/>
            </p:cNvSpPr>
            <p:nvPr/>
          </p:nvSpPr>
          <p:spPr bwMode="auto">
            <a:xfrm>
              <a:off x="4176" y="1689"/>
              <a:ext cx="288" cy="192"/>
            </a:xfrm>
            <a:prstGeom prst="rect">
              <a:avLst/>
            </a:prstGeom>
            <a:noFill/>
            <a:ln w="12700">
              <a:solidFill>
                <a:srgbClr val="0000FF"/>
              </a:solidFill>
              <a:miter lim="800000"/>
              <a:headEnd/>
              <a:tailEnd/>
            </a:ln>
            <a:effectLst/>
          </p:spPr>
          <p:txBody>
            <a:bodyPr wrap="none" anchor="ctr"/>
            <a:lstStyle/>
            <a:p>
              <a:endParaRPr lang="en-US"/>
            </a:p>
          </p:txBody>
        </p:sp>
        <p:sp>
          <p:nvSpPr>
            <p:cNvPr id="588913" name="Rectangle 113"/>
            <p:cNvSpPr>
              <a:spLocks noChangeArrowheads="1"/>
            </p:cNvSpPr>
            <p:nvPr/>
          </p:nvSpPr>
          <p:spPr bwMode="auto">
            <a:xfrm>
              <a:off x="4464" y="1689"/>
              <a:ext cx="288" cy="192"/>
            </a:xfrm>
            <a:prstGeom prst="rect">
              <a:avLst/>
            </a:prstGeom>
            <a:noFill/>
            <a:ln w="12700">
              <a:solidFill>
                <a:srgbClr val="0000FF"/>
              </a:solidFill>
              <a:miter lim="800000"/>
              <a:headEnd/>
              <a:tailEnd/>
            </a:ln>
            <a:effectLst/>
          </p:spPr>
          <p:txBody>
            <a:bodyPr wrap="none" anchor="ctr"/>
            <a:lstStyle/>
            <a:p>
              <a:endParaRPr lang="en-US"/>
            </a:p>
          </p:txBody>
        </p:sp>
        <p:sp>
          <p:nvSpPr>
            <p:cNvPr id="588914" name="Rectangle 114"/>
            <p:cNvSpPr>
              <a:spLocks noChangeArrowheads="1"/>
            </p:cNvSpPr>
            <p:nvPr/>
          </p:nvSpPr>
          <p:spPr bwMode="auto">
            <a:xfrm>
              <a:off x="4752" y="1689"/>
              <a:ext cx="288" cy="192"/>
            </a:xfrm>
            <a:prstGeom prst="rect">
              <a:avLst/>
            </a:prstGeom>
            <a:noFill/>
            <a:ln w="12700">
              <a:solidFill>
                <a:srgbClr val="0000FF"/>
              </a:solidFill>
              <a:miter lim="800000"/>
              <a:headEnd/>
              <a:tailEnd/>
            </a:ln>
            <a:effectLst/>
          </p:spPr>
          <p:txBody>
            <a:bodyPr wrap="none" anchor="ctr"/>
            <a:lstStyle/>
            <a:p>
              <a:endParaRPr lang="en-US"/>
            </a:p>
          </p:txBody>
        </p:sp>
        <p:sp>
          <p:nvSpPr>
            <p:cNvPr id="588915" name="Text Box 115"/>
            <p:cNvSpPr txBox="1">
              <a:spLocks noChangeArrowheads="1"/>
            </p:cNvSpPr>
            <p:nvPr/>
          </p:nvSpPr>
          <p:spPr bwMode="auto">
            <a:xfrm>
              <a:off x="4128" y="1728"/>
              <a:ext cx="366" cy="154"/>
            </a:xfrm>
            <a:prstGeom prst="rect">
              <a:avLst/>
            </a:prstGeom>
            <a:noFill/>
            <a:ln w="12700">
              <a:noFill/>
              <a:miter lim="800000"/>
              <a:headEnd/>
              <a:tailEnd/>
            </a:ln>
            <a:effectLst/>
          </p:spPr>
          <p:txBody>
            <a:bodyPr wrap="none">
              <a:spAutoFit/>
            </a:bodyPr>
            <a:lstStyle/>
            <a:p>
              <a:pPr algn="l" eaLnBrk="0" hangingPunct="0"/>
              <a:r>
                <a:rPr lang="en-US" altLang="zh-TW" sz="1000">
                  <a:effectLst>
                    <a:outerShdw blurRad="38100" dist="38100" dir="2700000" algn="tl">
                      <a:srgbClr val="C0C0C0"/>
                    </a:outerShdw>
                  </a:effectLst>
                  <a:latin typeface="Arial Narrow" pitchFamily="34" charset="0"/>
                </a:rPr>
                <a:t> Y3 .. Y0</a:t>
              </a:r>
            </a:p>
          </p:txBody>
        </p:sp>
        <p:sp>
          <p:nvSpPr>
            <p:cNvPr id="588916" name="Text Box 116"/>
            <p:cNvSpPr txBox="1">
              <a:spLocks noChangeArrowheads="1"/>
            </p:cNvSpPr>
            <p:nvPr/>
          </p:nvSpPr>
          <p:spPr bwMode="auto">
            <a:xfrm>
              <a:off x="4416" y="1728"/>
              <a:ext cx="384" cy="154"/>
            </a:xfrm>
            <a:prstGeom prst="rect">
              <a:avLst/>
            </a:prstGeom>
            <a:noFill/>
            <a:ln w="12700">
              <a:noFill/>
              <a:miter lim="800000"/>
              <a:headEnd/>
              <a:tailEnd/>
            </a:ln>
            <a:effectLst/>
          </p:spPr>
          <p:txBody>
            <a:bodyPr wrap="none">
              <a:spAutoFit/>
            </a:bodyPr>
            <a:lstStyle/>
            <a:p>
              <a:pPr algn="l" eaLnBrk="0" hangingPunct="0"/>
              <a:r>
                <a:rPr lang="en-US" altLang="zh-TW" sz="1000">
                  <a:effectLst>
                    <a:outerShdw blurRad="38100" dist="38100" dir="2700000" algn="tl">
                      <a:srgbClr val="C0C0C0"/>
                    </a:outerShdw>
                  </a:effectLst>
                  <a:latin typeface="Arial Narrow" pitchFamily="34" charset="0"/>
                </a:rPr>
                <a:t>  X3 .. X0</a:t>
              </a:r>
            </a:p>
          </p:txBody>
        </p:sp>
        <p:sp>
          <p:nvSpPr>
            <p:cNvPr id="588917" name="Text Box 117"/>
            <p:cNvSpPr txBox="1">
              <a:spLocks noChangeArrowheads="1"/>
            </p:cNvSpPr>
            <p:nvPr/>
          </p:nvSpPr>
          <p:spPr bwMode="auto">
            <a:xfrm>
              <a:off x="4740" y="1728"/>
              <a:ext cx="348" cy="154"/>
            </a:xfrm>
            <a:prstGeom prst="rect">
              <a:avLst/>
            </a:prstGeom>
            <a:noFill/>
            <a:ln w="12700">
              <a:noFill/>
              <a:miter lim="800000"/>
              <a:headEnd/>
              <a:tailEnd/>
            </a:ln>
            <a:effectLst/>
          </p:spPr>
          <p:txBody>
            <a:bodyPr wrap="none">
              <a:spAutoFit/>
            </a:bodyPr>
            <a:lstStyle/>
            <a:p>
              <a:pPr algn="l" eaLnBrk="0" hangingPunct="0"/>
              <a:r>
                <a:rPr lang="en-US" altLang="zh-TW" sz="1000">
                  <a:effectLst>
                    <a:outerShdw blurRad="38100" dist="38100" dir="2700000" algn="tl">
                      <a:srgbClr val="C0C0C0"/>
                    </a:outerShdw>
                  </a:effectLst>
                  <a:latin typeface="Arial Narrow" pitchFamily="34" charset="0"/>
                </a:rPr>
                <a:t>X3 .. X0</a:t>
              </a:r>
            </a:p>
          </p:txBody>
        </p:sp>
        <p:sp>
          <p:nvSpPr>
            <p:cNvPr id="588918" name="Rectangle 118"/>
            <p:cNvSpPr>
              <a:spLocks noChangeArrowheads="1"/>
            </p:cNvSpPr>
            <p:nvPr/>
          </p:nvSpPr>
          <p:spPr bwMode="auto">
            <a:xfrm>
              <a:off x="5025" y="859"/>
              <a:ext cx="116" cy="231"/>
            </a:xfrm>
            <a:prstGeom prst="rect">
              <a:avLst/>
            </a:prstGeom>
            <a:noFill/>
            <a:ln w="12700">
              <a:noFill/>
              <a:miter lim="800000"/>
              <a:headEnd/>
              <a:tailEnd/>
            </a:ln>
            <a:effectLst/>
          </p:spPr>
          <p:txBody>
            <a:bodyPr wrap="none">
              <a:spAutoFit/>
            </a:bodyPr>
            <a:lstStyle/>
            <a:p>
              <a:pPr algn="l" eaLnBrk="0" hangingPunct="0"/>
              <a:endParaRPr lang="en-US" sz="1800">
                <a:solidFill>
                  <a:srgbClr val="0000FF"/>
                </a:solidFill>
                <a:effectLst>
                  <a:outerShdw blurRad="38100" dist="38100" dir="2700000" algn="tl">
                    <a:srgbClr val="C0C0C0"/>
                  </a:outerShdw>
                </a:effectLst>
                <a:latin typeface="Arial Narrow" pitchFamily="34" charset="0"/>
              </a:endParaRPr>
            </a:p>
          </p:txBody>
        </p:sp>
      </p:grpSp>
      <p:grpSp>
        <p:nvGrpSpPr>
          <p:cNvPr id="4" name="Group 119"/>
          <p:cNvGrpSpPr>
            <a:grpSpLocks/>
          </p:cNvGrpSpPr>
          <p:nvPr/>
        </p:nvGrpSpPr>
        <p:grpSpPr bwMode="auto">
          <a:xfrm>
            <a:off x="7064181" y="2018082"/>
            <a:ext cx="3186113" cy="2325687"/>
            <a:chOff x="3648" y="2471"/>
            <a:chExt cx="2007" cy="1465"/>
          </a:xfrm>
        </p:grpSpPr>
        <p:sp>
          <p:nvSpPr>
            <p:cNvPr id="588920" name="Text Box 120"/>
            <p:cNvSpPr txBox="1">
              <a:spLocks noChangeArrowheads="1"/>
            </p:cNvSpPr>
            <p:nvPr/>
          </p:nvSpPr>
          <p:spPr bwMode="auto">
            <a:xfrm>
              <a:off x="3648" y="3532"/>
              <a:ext cx="2007" cy="404"/>
            </a:xfrm>
            <a:prstGeom prst="rect">
              <a:avLst/>
            </a:prstGeom>
            <a:solidFill>
              <a:schemeClr val="bg1"/>
            </a:solid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Shuffle FP operation (8-bit imm)</a:t>
              </a:r>
            </a:p>
            <a:p>
              <a:pPr algn="l" eaLnBrk="0" hangingPunct="0"/>
              <a:r>
                <a:rPr lang="en-US" altLang="zh-TW" sz="1800">
                  <a:effectLst>
                    <a:outerShdw blurRad="38100" dist="38100" dir="2700000" algn="tl">
                      <a:srgbClr val="C0C0C0"/>
                    </a:outerShdw>
                  </a:effectLst>
                  <a:latin typeface="Arial Narrow" pitchFamily="34" charset="0"/>
                </a:rPr>
                <a:t>(e.g. </a:t>
              </a:r>
              <a:r>
                <a:rPr lang="en-US" altLang="zh-TW" sz="1800">
                  <a:solidFill>
                    <a:srgbClr val="0000FF"/>
                  </a:solidFill>
                  <a:effectLst>
                    <a:outerShdw blurRad="38100" dist="38100" dir="2700000" algn="tl">
                      <a:srgbClr val="C0C0C0"/>
                    </a:outerShdw>
                  </a:effectLst>
                  <a:latin typeface="Arial Narrow" pitchFamily="34" charset="0"/>
                </a:rPr>
                <a:t>SHUFPS xmm1, xmm2,</a:t>
              </a:r>
              <a:r>
                <a:rPr lang="en-US" altLang="zh-TW" sz="1800">
                  <a:solidFill>
                    <a:srgbClr val="FF0000"/>
                  </a:solidFill>
                  <a:effectLst>
                    <a:outerShdw blurRad="38100" dist="38100" dir="2700000" algn="tl">
                      <a:srgbClr val="C0C0C0"/>
                    </a:outerShdw>
                  </a:effectLst>
                  <a:latin typeface="Arial Narrow" pitchFamily="34" charset="0"/>
                </a:rPr>
                <a:t> 0xf1</a:t>
              </a:r>
              <a:r>
                <a:rPr lang="en-US" altLang="zh-TW" sz="1800">
                  <a:effectLst>
                    <a:outerShdw blurRad="38100" dist="38100" dir="2700000" algn="tl">
                      <a:srgbClr val="C0C0C0"/>
                    </a:outerShdw>
                  </a:effectLst>
                  <a:latin typeface="Arial Narrow" pitchFamily="34" charset="0"/>
                </a:rPr>
                <a:t>)  </a:t>
              </a:r>
            </a:p>
          </p:txBody>
        </p:sp>
        <p:sp>
          <p:nvSpPr>
            <p:cNvPr id="588921" name="Rectangle 121"/>
            <p:cNvSpPr>
              <a:spLocks noChangeArrowheads="1"/>
            </p:cNvSpPr>
            <p:nvPr/>
          </p:nvSpPr>
          <p:spPr bwMode="auto">
            <a:xfrm>
              <a:off x="3888" y="2476"/>
              <a:ext cx="288" cy="192"/>
            </a:xfrm>
            <a:prstGeom prst="rect">
              <a:avLst/>
            </a:prstGeom>
            <a:noFill/>
            <a:ln w="12700">
              <a:solidFill>
                <a:srgbClr val="0000FF"/>
              </a:solidFill>
              <a:miter lim="800000"/>
              <a:headEnd/>
              <a:tailEnd/>
            </a:ln>
            <a:effectLst/>
          </p:spPr>
          <p:txBody>
            <a:bodyPr wrap="none" anchor="ctr"/>
            <a:lstStyle/>
            <a:p>
              <a:endParaRPr lang="en-US"/>
            </a:p>
          </p:txBody>
        </p:sp>
        <p:sp>
          <p:nvSpPr>
            <p:cNvPr id="588922" name="Text Box 122"/>
            <p:cNvSpPr txBox="1">
              <a:spLocks noChangeArrowheads="1"/>
            </p:cNvSpPr>
            <p:nvPr/>
          </p:nvSpPr>
          <p:spPr bwMode="auto">
            <a:xfrm>
              <a:off x="3888" y="2476"/>
              <a:ext cx="261" cy="231"/>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X3</a:t>
              </a:r>
            </a:p>
          </p:txBody>
        </p:sp>
        <p:sp>
          <p:nvSpPr>
            <p:cNvPr id="588923" name="Rectangle 123"/>
            <p:cNvSpPr>
              <a:spLocks noChangeArrowheads="1"/>
            </p:cNvSpPr>
            <p:nvPr/>
          </p:nvSpPr>
          <p:spPr bwMode="auto">
            <a:xfrm>
              <a:off x="4176" y="2476"/>
              <a:ext cx="288" cy="192"/>
            </a:xfrm>
            <a:prstGeom prst="rect">
              <a:avLst/>
            </a:prstGeom>
            <a:noFill/>
            <a:ln w="12700">
              <a:solidFill>
                <a:srgbClr val="0000FF"/>
              </a:solidFill>
              <a:miter lim="800000"/>
              <a:headEnd/>
              <a:tailEnd/>
            </a:ln>
            <a:effectLst/>
          </p:spPr>
          <p:txBody>
            <a:bodyPr wrap="none" anchor="ctr"/>
            <a:lstStyle/>
            <a:p>
              <a:endParaRPr lang="en-US"/>
            </a:p>
          </p:txBody>
        </p:sp>
        <p:sp>
          <p:nvSpPr>
            <p:cNvPr id="588924" name="Text Box 124"/>
            <p:cNvSpPr txBox="1">
              <a:spLocks noChangeArrowheads="1"/>
            </p:cNvSpPr>
            <p:nvPr/>
          </p:nvSpPr>
          <p:spPr bwMode="auto">
            <a:xfrm>
              <a:off x="4176" y="2476"/>
              <a:ext cx="261" cy="231"/>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X2</a:t>
              </a:r>
            </a:p>
          </p:txBody>
        </p:sp>
        <p:sp>
          <p:nvSpPr>
            <p:cNvPr id="588925" name="Rectangle 125"/>
            <p:cNvSpPr>
              <a:spLocks noChangeArrowheads="1"/>
            </p:cNvSpPr>
            <p:nvPr/>
          </p:nvSpPr>
          <p:spPr bwMode="auto">
            <a:xfrm>
              <a:off x="4464" y="2476"/>
              <a:ext cx="288" cy="192"/>
            </a:xfrm>
            <a:prstGeom prst="rect">
              <a:avLst/>
            </a:prstGeom>
            <a:noFill/>
            <a:ln w="12700">
              <a:solidFill>
                <a:srgbClr val="0000FF"/>
              </a:solidFill>
              <a:miter lim="800000"/>
              <a:headEnd/>
              <a:tailEnd/>
            </a:ln>
            <a:effectLst/>
          </p:spPr>
          <p:txBody>
            <a:bodyPr wrap="none" anchor="ctr"/>
            <a:lstStyle/>
            <a:p>
              <a:endParaRPr lang="en-US"/>
            </a:p>
          </p:txBody>
        </p:sp>
        <p:sp>
          <p:nvSpPr>
            <p:cNvPr id="588926" name="Text Box 126"/>
            <p:cNvSpPr txBox="1">
              <a:spLocks noChangeArrowheads="1"/>
            </p:cNvSpPr>
            <p:nvPr/>
          </p:nvSpPr>
          <p:spPr bwMode="auto">
            <a:xfrm>
              <a:off x="4464" y="2476"/>
              <a:ext cx="261" cy="231"/>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X1</a:t>
              </a:r>
            </a:p>
          </p:txBody>
        </p:sp>
        <p:sp>
          <p:nvSpPr>
            <p:cNvPr id="588927" name="Rectangle 127"/>
            <p:cNvSpPr>
              <a:spLocks noChangeArrowheads="1"/>
            </p:cNvSpPr>
            <p:nvPr/>
          </p:nvSpPr>
          <p:spPr bwMode="auto">
            <a:xfrm>
              <a:off x="4752" y="2476"/>
              <a:ext cx="288" cy="192"/>
            </a:xfrm>
            <a:prstGeom prst="rect">
              <a:avLst/>
            </a:prstGeom>
            <a:noFill/>
            <a:ln w="12700">
              <a:solidFill>
                <a:srgbClr val="0000FF"/>
              </a:solidFill>
              <a:miter lim="800000"/>
              <a:headEnd/>
              <a:tailEnd/>
            </a:ln>
            <a:effectLst/>
          </p:spPr>
          <p:txBody>
            <a:bodyPr wrap="none" anchor="ctr"/>
            <a:lstStyle/>
            <a:p>
              <a:endParaRPr lang="en-US"/>
            </a:p>
          </p:txBody>
        </p:sp>
        <p:sp>
          <p:nvSpPr>
            <p:cNvPr id="588928" name="Text Box 128"/>
            <p:cNvSpPr txBox="1">
              <a:spLocks noChangeArrowheads="1"/>
            </p:cNvSpPr>
            <p:nvPr/>
          </p:nvSpPr>
          <p:spPr bwMode="auto">
            <a:xfrm>
              <a:off x="4752" y="2476"/>
              <a:ext cx="261" cy="231"/>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X0</a:t>
              </a:r>
            </a:p>
          </p:txBody>
        </p:sp>
        <p:sp>
          <p:nvSpPr>
            <p:cNvPr id="588929" name="Rectangle 129"/>
            <p:cNvSpPr>
              <a:spLocks noChangeArrowheads="1"/>
            </p:cNvSpPr>
            <p:nvPr/>
          </p:nvSpPr>
          <p:spPr bwMode="auto">
            <a:xfrm>
              <a:off x="3888" y="2773"/>
              <a:ext cx="288" cy="192"/>
            </a:xfrm>
            <a:prstGeom prst="rect">
              <a:avLst/>
            </a:prstGeom>
            <a:noFill/>
            <a:ln w="12700">
              <a:solidFill>
                <a:srgbClr val="0000FF"/>
              </a:solidFill>
              <a:miter lim="800000"/>
              <a:headEnd/>
              <a:tailEnd/>
            </a:ln>
            <a:effectLst/>
          </p:spPr>
          <p:txBody>
            <a:bodyPr wrap="none" anchor="ctr"/>
            <a:lstStyle/>
            <a:p>
              <a:endParaRPr lang="en-US"/>
            </a:p>
          </p:txBody>
        </p:sp>
        <p:sp>
          <p:nvSpPr>
            <p:cNvPr id="588930" name="Text Box 130"/>
            <p:cNvSpPr txBox="1">
              <a:spLocks noChangeArrowheads="1"/>
            </p:cNvSpPr>
            <p:nvPr/>
          </p:nvSpPr>
          <p:spPr bwMode="auto">
            <a:xfrm>
              <a:off x="3888" y="2773"/>
              <a:ext cx="261" cy="231"/>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Y3</a:t>
              </a:r>
            </a:p>
          </p:txBody>
        </p:sp>
        <p:sp>
          <p:nvSpPr>
            <p:cNvPr id="588931" name="Rectangle 131"/>
            <p:cNvSpPr>
              <a:spLocks noChangeArrowheads="1"/>
            </p:cNvSpPr>
            <p:nvPr/>
          </p:nvSpPr>
          <p:spPr bwMode="auto">
            <a:xfrm>
              <a:off x="4176" y="2773"/>
              <a:ext cx="288" cy="192"/>
            </a:xfrm>
            <a:prstGeom prst="rect">
              <a:avLst/>
            </a:prstGeom>
            <a:noFill/>
            <a:ln w="12700">
              <a:solidFill>
                <a:srgbClr val="0000FF"/>
              </a:solidFill>
              <a:miter lim="800000"/>
              <a:headEnd/>
              <a:tailEnd/>
            </a:ln>
            <a:effectLst/>
          </p:spPr>
          <p:txBody>
            <a:bodyPr wrap="none" anchor="ctr"/>
            <a:lstStyle/>
            <a:p>
              <a:endParaRPr lang="en-US"/>
            </a:p>
          </p:txBody>
        </p:sp>
        <p:sp>
          <p:nvSpPr>
            <p:cNvPr id="588932" name="Text Box 132"/>
            <p:cNvSpPr txBox="1">
              <a:spLocks noChangeArrowheads="1"/>
            </p:cNvSpPr>
            <p:nvPr/>
          </p:nvSpPr>
          <p:spPr bwMode="auto">
            <a:xfrm>
              <a:off x="4176" y="2773"/>
              <a:ext cx="261" cy="231"/>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Y2</a:t>
              </a:r>
            </a:p>
          </p:txBody>
        </p:sp>
        <p:sp>
          <p:nvSpPr>
            <p:cNvPr id="588933" name="Rectangle 133"/>
            <p:cNvSpPr>
              <a:spLocks noChangeArrowheads="1"/>
            </p:cNvSpPr>
            <p:nvPr/>
          </p:nvSpPr>
          <p:spPr bwMode="auto">
            <a:xfrm>
              <a:off x="4464" y="2773"/>
              <a:ext cx="288" cy="192"/>
            </a:xfrm>
            <a:prstGeom prst="rect">
              <a:avLst/>
            </a:prstGeom>
            <a:noFill/>
            <a:ln w="12700">
              <a:solidFill>
                <a:srgbClr val="0000FF"/>
              </a:solidFill>
              <a:miter lim="800000"/>
              <a:headEnd/>
              <a:tailEnd/>
            </a:ln>
            <a:effectLst/>
          </p:spPr>
          <p:txBody>
            <a:bodyPr wrap="none" anchor="ctr"/>
            <a:lstStyle/>
            <a:p>
              <a:endParaRPr lang="en-US"/>
            </a:p>
          </p:txBody>
        </p:sp>
        <p:sp>
          <p:nvSpPr>
            <p:cNvPr id="588934" name="Text Box 134"/>
            <p:cNvSpPr txBox="1">
              <a:spLocks noChangeArrowheads="1"/>
            </p:cNvSpPr>
            <p:nvPr/>
          </p:nvSpPr>
          <p:spPr bwMode="auto">
            <a:xfrm>
              <a:off x="4464" y="2773"/>
              <a:ext cx="261" cy="231"/>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Y1</a:t>
              </a:r>
            </a:p>
          </p:txBody>
        </p:sp>
        <p:sp>
          <p:nvSpPr>
            <p:cNvPr id="588935" name="Rectangle 135"/>
            <p:cNvSpPr>
              <a:spLocks noChangeArrowheads="1"/>
            </p:cNvSpPr>
            <p:nvPr/>
          </p:nvSpPr>
          <p:spPr bwMode="auto">
            <a:xfrm>
              <a:off x="4752" y="2773"/>
              <a:ext cx="288" cy="192"/>
            </a:xfrm>
            <a:prstGeom prst="rect">
              <a:avLst/>
            </a:prstGeom>
            <a:noFill/>
            <a:ln w="12700">
              <a:solidFill>
                <a:srgbClr val="0000FF"/>
              </a:solidFill>
              <a:miter lim="800000"/>
              <a:headEnd/>
              <a:tailEnd/>
            </a:ln>
            <a:effectLst/>
          </p:spPr>
          <p:txBody>
            <a:bodyPr wrap="none" anchor="ctr"/>
            <a:lstStyle/>
            <a:p>
              <a:endParaRPr lang="en-US"/>
            </a:p>
          </p:txBody>
        </p:sp>
        <p:sp>
          <p:nvSpPr>
            <p:cNvPr id="588936" name="Text Box 136"/>
            <p:cNvSpPr txBox="1">
              <a:spLocks noChangeArrowheads="1"/>
            </p:cNvSpPr>
            <p:nvPr/>
          </p:nvSpPr>
          <p:spPr bwMode="auto">
            <a:xfrm>
              <a:off x="4752" y="2773"/>
              <a:ext cx="261" cy="231"/>
            </a:xfrm>
            <a:prstGeom prst="rect">
              <a:avLst/>
            </a:prstGeom>
            <a:noFill/>
            <a:ln w="12700">
              <a:noFill/>
              <a:miter lim="800000"/>
              <a:headEnd/>
              <a:tailEnd/>
            </a:ln>
            <a:effectLst/>
          </p:spPr>
          <p:txBody>
            <a:bodyPr wrap="none">
              <a:spAutoFit/>
            </a:bodyPr>
            <a:lstStyle/>
            <a:p>
              <a:pPr algn="l" eaLnBrk="0" hangingPunct="0"/>
              <a:r>
                <a:rPr lang="en-US" altLang="zh-TW" sz="1800">
                  <a:effectLst>
                    <a:outerShdw blurRad="38100" dist="38100" dir="2700000" algn="tl">
                      <a:srgbClr val="C0C0C0"/>
                    </a:outerShdw>
                  </a:effectLst>
                  <a:latin typeface="Arial Narrow" pitchFamily="34" charset="0"/>
                </a:rPr>
                <a:t>Y0</a:t>
              </a:r>
            </a:p>
          </p:txBody>
        </p:sp>
        <p:sp>
          <p:nvSpPr>
            <p:cNvPr id="588937" name="Line 137"/>
            <p:cNvSpPr>
              <a:spLocks noChangeShapeType="1"/>
            </p:cNvSpPr>
            <p:nvPr/>
          </p:nvSpPr>
          <p:spPr bwMode="auto">
            <a:xfrm flipH="1">
              <a:off x="4320" y="2956"/>
              <a:ext cx="144" cy="336"/>
            </a:xfrm>
            <a:prstGeom prst="line">
              <a:avLst/>
            </a:prstGeom>
            <a:noFill/>
            <a:ln w="12700">
              <a:solidFill>
                <a:schemeClr val="tx1"/>
              </a:solidFill>
              <a:round/>
              <a:headEnd/>
              <a:tailEnd type="triangle" w="med" len="med"/>
            </a:ln>
            <a:effectLst/>
          </p:spPr>
          <p:txBody>
            <a:bodyPr/>
            <a:lstStyle/>
            <a:p>
              <a:endParaRPr lang="en-US"/>
            </a:p>
          </p:txBody>
        </p:sp>
        <p:sp>
          <p:nvSpPr>
            <p:cNvPr id="588938" name="Line 138"/>
            <p:cNvSpPr>
              <a:spLocks noChangeShapeType="1"/>
            </p:cNvSpPr>
            <p:nvPr/>
          </p:nvSpPr>
          <p:spPr bwMode="auto">
            <a:xfrm flipH="1">
              <a:off x="4080" y="2956"/>
              <a:ext cx="384" cy="336"/>
            </a:xfrm>
            <a:prstGeom prst="line">
              <a:avLst/>
            </a:prstGeom>
            <a:noFill/>
            <a:ln w="12700">
              <a:solidFill>
                <a:schemeClr val="tx1"/>
              </a:solidFill>
              <a:round/>
              <a:headEnd/>
              <a:tailEnd type="triangle" w="med" len="med"/>
            </a:ln>
            <a:effectLst/>
          </p:spPr>
          <p:txBody>
            <a:bodyPr/>
            <a:lstStyle/>
            <a:p>
              <a:endParaRPr lang="en-US"/>
            </a:p>
          </p:txBody>
        </p:sp>
        <p:sp>
          <p:nvSpPr>
            <p:cNvPr id="588939" name="Line 139"/>
            <p:cNvSpPr>
              <a:spLocks noChangeShapeType="1"/>
            </p:cNvSpPr>
            <p:nvPr/>
          </p:nvSpPr>
          <p:spPr bwMode="auto">
            <a:xfrm>
              <a:off x="4464" y="2668"/>
              <a:ext cx="432" cy="624"/>
            </a:xfrm>
            <a:prstGeom prst="line">
              <a:avLst/>
            </a:prstGeom>
            <a:noFill/>
            <a:ln w="12700">
              <a:solidFill>
                <a:schemeClr val="tx1"/>
              </a:solidFill>
              <a:round/>
              <a:headEnd/>
              <a:tailEnd type="triangle" w="med" len="med"/>
            </a:ln>
            <a:effectLst/>
          </p:spPr>
          <p:txBody>
            <a:bodyPr/>
            <a:lstStyle/>
            <a:p>
              <a:endParaRPr lang="en-US"/>
            </a:p>
          </p:txBody>
        </p:sp>
        <p:sp>
          <p:nvSpPr>
            <p:cNvPr id="588940" name="Line 140"/>
            <p:cNvSpPr>
              <a:spLocks noChangeShapeType="1"/>
            </p:cNvSpPr>
            <p:nvPr/>
          </p:nvSpPr>
          <p:spPr bwMode="auto">
            <a:xfrm>
              <a:off x="4464" y="2668"/>
              <a:ext cx="144" cy="624"/>
            </a:xfrm>
            <a:prstGeom prst="line">
              <a:avLst/>
            </a:prstGeom>
            <a:noFill/>
            <a:ln w="12700">
              <a:solidFill>
                <a:schemeClr val="tx1"/>
              </a:solidFill>
              <a:round/>
              <a:headEnd/>
              <a:tailEnd type="triangle" w="med" len="med"/>
            </a:ln>
            <a:effectLst/>
          </p:spPr>
          <p:txBody>
            <a:bodyPr/>
            <a:lstStyle/>
            <a:p>
              <a:endParaRPr lang="en-US"/>
            </a:p>
          </p:txBody>
        </p:sp>
        <p:sp>
          <p:nvSpPr>
            <p:cNvPr id="588941" name="Rectangle 141"/>
            <p:cNvSpPr>
              <a:spLocks noChangeArrowheads="1"/>
            </p:cNvSpPr>
            <p:nvPr/>
          </p:nvSpPr>
          <p:spPr bwMode="auto">
            <a:xfrm>
              <a:off x="3888" y="3301"/>
              <a:ext cx="288" cy="192"/>
            </a:xfrm>
            <a:prstGeom prst="rect">
              <a:avLst/>
            </a:prstGeom>
            <a:solidFill>
              <a:schemeClr val="bg1"/>
            </a:solidFill>
            <a:ln w="12700">
              <a:solidFill>
                <a:srgbClr val="0000FF"/>
              </a:solidFill>
              <a:miter lim="800000"/>
              <a:headEnd/>
              <a:tailEnd/>
            </a:ln>
            <a:effectLst/>
          </p:spPr>
          <p:txBody>
            <a:bodyPr wrap="none" anchor="ctr"/>
            <a:lstStyle/>
            <a:p>
              <a:endParaRPr lang="en-US"/>
            </a:p>
          </p:txBody>
        </p:sp>
        <p:sp>
          <p:nvSpPr>
            <p:cNvPr id="588942" name="Rectangle 142"/>
            <p:cNvSpPr>
              <a:spLocks noChangeArrowheads="1"/>
            </p:cNvSpPr>
            <p:nvPr/>
          </p:nvSpPr>
          <p:spPr bwMode="auto">
            <a:xfrm>
              <a:off x="4176" y="3301"/>
              <a:ext cx="288" cy="192"/>
            </a:xfrm>
            <a:prstGeom prst="rect">
              <a:avLst/>
            </a:prstGeom>
            <a:solidFill>
              <a:schemeClr val="bg1"/>
            </a:solidFill>
            <a:ln w="12700">
              <a:solidFill>
                <a:srgbClr val="0000FF"/>
              </a:solidFill>
              <a:miter lim="800000"/>
              <a:headEnd/>
              <a:tailEnd/>
            </a:ln>
            <a:effectLst/>
          </p:spPr>
          <p:txBody>
            <a:bodyPr wrap="none" anchor="ctr"/>
            <a:lstStyle/>
            <a:p>
              <a:endParaRPr lang="en-US"/>
            </a:p>
          </p:txBody>
        </p:sp>
        <p:sp>
          <p:nvSpPr>
            <p:cNvPr id="588943" name="Rectangle 143"/>
            <p:cNvSpPr>
              <a:spLocks noChangeArrowheads="1"/>
            </p:cNvSpPr>
            <p:nvPr/>
          </p:nvSpPr>
          <p:spPr bwMode="auto">
            <a:xfrm>
              <a:off x="4464" y="3301"/>
              <a:ext cx="288" cy="192"/>
            </a:xfrm>
            <a:prstGeom prst="rect">
              <a:avLst/>
            </a:prstGeom>
            <a:solidFill>
              <a:schemeClr val="bg1"/>
            </a:solidFill>
            <a:ln w="12700">
              <a:solidFill>
                <a:srgbClr val="0000FF"/>
              </a:solidFill>
              <a:miter lim="800000"/>
              <a:headEnd/>
              <a:tailEnd/>
            </a:ln>
            <a:effectLst/>
          </p:spPr>
          <p:txBody>
            <a:bodyPr wrap="none" anchor="ctr"/>
            <a:lstStyle/>
            <a:p>
              <a:endParaRPr lang="en-US"/>
            </a:p>
          </p:txBody>
        </p:sp>
        <p:sp>
          <p:nvSpPr>
            <p:cNvPr id="588944" name="Rectangle 144"/>
            <p:cNvSpPr>
              <a:spLocks noChangeArrowheads="1"/>
            </p:cNvSpPr>
            <p:nvPr/>
          </p:nvSpPr>
          <p:spPr bwMode="auto">
            <a:xfrm>
              <a:off x="4752" y="3301"/>
              <a:ext cx="288" cy="192"/>
            </a:xfrm>
            <a:prstGeom prst="rect">
              <a:avLst/>
            </a:prstGeom>
            <a:solidFill>
              <a:schemeClr val="bg1"/>
            </a:solidFill>
            <a:ln w="12700">
              <a:solidFill>
                <a:srgbClr val="0000FF"/>
              </a:solidFill>
              <a:miter lim="800000"/>
              <a:headEnd/>
              <a:tailEnd/>
            </a:ln>
            <a:effectLst/>
          </p:spPr>
          <p:txBody>
            <a:bodyPr wrap="none" anchor="ctr"/>
            <a:lstStyle/>
            <a:p>
              <a:endParaRPr lang="en-US"/>
            </a:p>
          </p:txBody>
        </p:sp>
        <p:sp>
          <p:nvSpPr>
            <p:cNvPr id="588945" name="Rectangle 145"/>
            <p:cNvSpPr>
              <a:spLocks noChangeArrowheads="1"/>
            </p:cNvSpPr>
            <p:nvPr/>
          </p:nvSpPr>
          <p:spPr bwMode="auto">
            <a:xfrm>
              <a:off x="5025" y="2471"/>
              <a:ext cx="437" cy="231"/>
            </a:xfrm>
            <a:prstGeom prst="rect">
              <a:avLst/>
            </a:prstGeom>
            <a:noFill/>
            <a:ln w="12700">
              <a:noFill/>
              <a:miter lim="800000"/>
              <a:headEnd/>
              <a:tailEnd/>
            </a:ln>
            <a:effectLst/>
          </p:spPr>
          <p:txBody>
            <a:bodyPr wrap="none">
              <a:spAutoFit/>
            </a:bodyPr>
            <a:lstStyle/>
            <a:p>
              <a:pPr algn="l" eaLnBrk="0" hangingPunct="0"/>
              <a:r>
                <a:rPr lang="en-US" altLang="zh-TW" sz="1800">
                  <a:solidFill>
                    <a:srgbClr val="0000FF"/>
                  </a:solidFill>
                  <a:effectLst>
                    <a:outerShdw blurRad="38100" dist="38100" dir="2700000" algn="tl">
                      <a:srgbClr val="C0C0C0"/>
                    </a:outerShdw>
                  </a:effectLst>
                  <a:latin typeface="Arial Narrow" pitchFamily="34" charset="0"/>
                </a:rPr>
                <a:t>xmm1</a:t>
              </a:r>
            </a:p>
          </p:txBody>
        </p:sp>
        <p:sp>
          <p:nvSpPr>
            <p:cNvPr id="588946" name="Text Box 146"/>
            <p:cNvSpPr txBox="1">
              <a:spLocks noChangeArrowheads="1"/>
            </p:cNvSpPr>
            <p:nvPr/>
          </p:nvSpPr>
          <p:spPr bwMode="auto">
            <a:xfrm>
              <a:off x="4176" y="3273"/>
              <a:ext cx="261" cy="231"/>
            </a:xfrm>
            <a:prstGeom prst="rect">
              <a:avLst/>
            </a:prstGeom>
            <a:noFill/>
            <a:ln w="12700">
              <a:noFill/>
              <a:miter lim="800000"/>
              <a:headEnd/>
              <a:tailEnd/>
            </a:ln>
            <a:effectLst/>
          </p:spPr>
          <p:txBody>
            <a:bodyPr wrap="none">
              <a:spAutoFit/>
            </a:bodyPr>
            <a:lstStyle/>
            <a:p>
              <a:pPr algn="l" eaLnBrk="0" hangingPunct="0"/>
              <a:r>
                <a:rPr lang="en-US" altLang="zh-TW" sz="1800">
                  <a:solidFill>
                    <a:srgbClr val="FF0000"/>
                  </a:solidFill>
                  <a:effectLst>
                    <a:outerShdw blurRad="38100" dist="38100" dir="2700000" algn="tl">
                      <a:srgbClr val="C0C0C0"/>
                    </a:outerShdw>
                  </a:effectLst>
                  <a:latin typeface="Arial Narrow" pitchFamily="34" charset="0"/>
                </a:rPr>
                <a:t>Y3</a:t>
              </a:r>
            </a:p>
          </p:txBody>
        </p:sp>
        <p:sp>
          <p:nvSpPr>
            <p:cNvPr id="588947" name="Text Box 147"/>
            <p:cNvSpPr txBox="1">
              <a:spLocks noChangeArrowheads="1"/>
            </p:cNvSpPr>
            <p:nvPr/>
          </p:nvSpPr>
          <p:spPr bwMode="auto">
            <a:xfrm>
              <a:off x="4464" y="3273"/>
              <a:ext cx="261" cy="231"/>
            </a:xfrm>
            <a:prstGeom prst="rect">
              <a:avLst/>
            </a:prstGeom>
            <a:noFill/>
            <a:ln w="12700">
              <a:noFill/>
              <a:miter lim="800000"/>
              <a:headEnd/>
              <a:tailEnd/>
            </a:ln>
            <a:effectLst/>
          </p:spPr>
          <p:txBody>
            <a:bodyPr wrap="none">
              <a:spAutoFit/>
            </a:bodyPr>
            <a:lstStyle/>
            <a:p>
              <a:pPr algn="l" eaLnBrk="0" hangingPunct="0"/>
              <a:r>
                <a:rPr lang="en-US" altLang="zh-TW" sz="1800">
                  <a:solidFill>
                    <a:srgbClr val="FF0000"/>
                  </a:solidFill>
                  <a:effectLst>
                    <a:outerShdw blurRad="38100" dist="38100" dir="2700000" algn="tl">
                      <a:srgbClr val="C0C0C0"/>
                    </a:outerShdw>
                  </a:effectLst>
                  <a:latin typeface="Arial Narrow" pitchFamily="34" charset="0"/>
                </a:rPr>
                <a:t>X0</a:t>
              </a:r>
            </a:p>
          </p:txBody>
        </p:sp>
        <p:sp>
          <p:nvSpPr>
            <p:cNvPr id="588948" name="Text Box 148"/>
            <p:cNvSpPr txBox="1">
              <a:spLocks noChangeArrowheads="1"/>
            </p:cNvSpPr>
            <p:nvPr/>
          </p:nvSpPr>
          <p:spPr bwMode="auto">
            <a:xfrm>
              <a:off x="4752" y="3273"/>
              <a:ext cx="261" cy="231"/>
            </a:xfrm>
            <a:prstGeom prst="rect">
              <a:avLst/>
            </a:prstGeom>
            <a:noFill/>
            <a:ln w="12700">
              <a:noFill/>
              <a:miter lim="800000"/>
              <a:headEnd/>
              <a:tailEnd/>
            </a:ln>
            <a:effectLst/>
          </p:spPr>
          <p:txBody>
            <a:bodyPr wrap="none">
              <a:spAutoFit/>
            </a:bodyPr>
            <a:lstStyle/>
            <a:p>
              <a:pPr algn="l" eaLnBrk="0" hangingPunct="0"/>
              <a:r>
                <a:rPr lang="en-US" altLang="zh-TW" sz="1800">
                  <a:solidFill>
                    <a:srgbClr val="FF0000"/>
                  </a:solidFill>
                  <a:effectLst>
                    <a:outerShdw blurRad="38100" dist="38100" dir="2700000" algn="tl">
                      <a:srgbClr val="C0C0C0"/>
                    </a:outerShdw>
                  </a:effectLst>
                  <a:latin typeface="Arial Narrow" pitchFamily="34" charset="0"/>
                </a:rPr>
                <a:t>X1</a:t>
              </a:r>
            </a:p>
          </p:txBody>
        </p:sp>
        <p:sp>
          <p:nvSpPr>
            <p:cNvPr id="588949" name="Text Box 149"/>
            <p:cNvSpPr txBox="1">
              <a:spLocks noChangeArrowheads="1"/>
            </p:cNvSpPr>
            <p:nvPr/>
          </p:nvSpPr>
          <p:spPr bwMode="auto">
            <a:xfrm>
              <a:off x="3888" y="3273"/>
              <a:ext cx="261" cy="231"/>
            </a:xfrm>
            <a:prstGeom prst="rect">
              <a:avLst/>
            </a:prstGeom>
            <a:noFill/>
            <a:ln w="12700">
              <a:noFill/>
              <a:miter lim="800000"/>
              <a:headEnd/>
              <a:tailEnd/>
            </a:ln>
            <a:effectLst/>
          </p:spPr>
          <p:txBody>
            <a:bodyPr wrap="none">
              <a:spAutoFit/>
            </a:bodyPr>
            <a:lstStyle/>
            <a:p>
              <a:pPr algn="l" eaLnBrk="0" hangingPunct="0"/>
              <a:r>
                <a:rPr lang="en-US" altLang="zh-TW" sz="1800">
                  <a:solidFill>
                    <a:srgbClr val="FF0000"/>
                  </a:solidFill>
                  <a:effectLst>
                    <a:outerShdw blurRad="38100" dist="38100" dir="2700000" algn="tl">
                      <a:srgbClr val="C0C0C0"/>
                    </a:outerShdw>
                  </a:effectLst>
                  <a:latin typeface="Arial Narrow" pitchFamily="34" charset="0"/>
                </a:rPr>
                <a:t>Y3</a:t>
              </a:r>
            </a:p>
          </p:txBody>
        </p:sp>
        <p:sp>
          <p:nvSpPr>
            <p:cNvPr id="588950" name="Rectangle 150"/>
            <p:cNvSpPr>
              <a:spLocks noChangeArrowheads="1"/>
            </p:cNvSpPr>
            <p:nvPr/>
          </p:nvSpPr>
          <p:spPr bwMode="auto">
            <a:xfrm>
              <a:off x="5035" y="2745"/>
              <a:ext cx="437" cy="231"/>
            </a:xfrm>
            <a:prstGeom prst="rect">
              <a:avLst/>
            </a:prstGeom>
            <a:noFill/>
            <a:ln w="12700">
              <a:noFill/>
              <a:miter lim="800000"/>
              <a:headEnd/>
              <a:tailEnd/>
            </a:ln>
            <a:effectLst/>
          </p:spPr>
          <p:txBody>
            <a:bodyPr wrap="none">
              <a:spAutoFit/>
            </a:bodyPr>
            <a:lstStyle/>
            <a:p>
              <a:pPr algn="l" eaLnBrk="0" hangingPunct="0"/>
              <a:r>
                <a:rPr lang="en-US" altLang="zh-TW" sz="1800">
                  <a:solidFill>
                    <a:srgbClr val="0000FF"/>
                  </a:solidFill>
                  <a:effectLst>
                    <a:outerShdw blurRad="38100" dist="38100" dir="2700000" algn="tl">
                      <a:srgbClr val="C0C0C0"/>
                    </a:outerShdw>
                  </a:effectLst>
                  <a:latin typeface="Arial Narrow" pitchFamily="34" charset="0"/>
                </a:rPr>
                <a:t>xmm2</a:t>
              </a:r>
            </a:p>
          </p:txBody>
        </p:sp>
        <p:sp>
          <p:nvSpPr>
            <p:cNvPr id="588951" name="Rectangle 151"/>
            <p:cNvSpPr>
              <a:spLocks noChangeArrowheads="1"/>
            </p:cNvSpPr>
            <p:nvPr/>
          </p:nvSpPr>
          <p:spPr bwMode="auto">
            <a:xfrm>
              <a:off x="5040" y="3273"/>
              <a:ext cx="437" cy="231"/>
            </a:xfrm>
            <a:prstGeom prst="rect">
              <a:avLst/>
            </a:prstGeom>
            <a:noFill/>
            <a:ln w="12700">
              <a:noFill/>
              <a:miter lim="800000"/>
              <a:headEnd/>
              <a:tailEnd/>
            </a:ln>
            <a:effectLst/>
          </p:spPr>
          <p:txBody>
            <a:bodyPr wrap="none">
              <a:spAutoFit/>
            </a:bodyPr>
            <a:lstStyle/>
            <a:p>
              <a:pPr algn="l" eaLnBrk="0" hangingPunct="0"/>
              <a:r>
                <a:rPr lang="en-US" altLang="zh-TW" sz="1800">
                  <a:solidFill>
                    <a:srgbClr val="0000FF"/>
                  </a:solidFill>
                  <a:effectLst>
                    <a:outerShdw blurRad="38100" dist="38100" dir="2700000" algn="tl">
                      <a:srgbClr val="C0C0C0"/>
                    </a:outerShdw>
                  </a:effectLst>
                  <a:latin typeface="Arial Narrow" pitchFamily="34" charset="0"/>
                </a:rPr>
                <a:t>xmm1</a:t>
              </a:r>
            </a:p>
          </p:txBody>
        </p:sp>
      </p:grpSp>
      <p:sp>
        <p:nvSpPr>
          <p:cNvPr id="6" name="Slide Number Placeholder 5">
            <a:extLst>
              <a:ext uri="{FF2B5EF4-FFF2-40B4-BE49-F238E27FC236}">
                <a16:creationId xmlns:a16="http://schemas.microsoft.com/office/drawing/2014/main" id="{0F9F78A9-9E34-4D53-9A72-3C5765404E25}"/>
              </a:ext>
            </a:extLst>
          </p:cNvPr>
          <p:cNvSpPr>
            <a:spLocks noGrp="1"/>
          </p:cNvSpPr>
          <p:nvPr>
            <p:ph type="sldNum" sz="quarter" idx="13"/>
          </p:nvPr>
        </p:nvSpPr>
        <p:spPr>
          <a:xfrm>
            <a:off x="9036051" y="6318250"/>
            <a:ext cx="2844800" cy="457200"/>
          </a:xfrm>
        </p:spPr>
        <p:txBody>
          <a:bodyPr/>
          <a:lstStyle/>
          <a:p>
            <a:fld id="{88C86152-631B-4F52-971B-D548257BAB93}" type="slidenum">
              <a:rPr lang="en-US" altLang="en-US" smtClean="0"/>
              <a:pPr/>
              <a:t>17</a:t>
            </a:fld>
            <a:endParaRPr lang="en-US" altLang="en-US"/>
          </a:p>
        </p:txBody>
      </p:sp>
    </p:spTree>
    <p:extLst>
      <p:ext uri="{BB962C8B-B14F-4D97-AF65-F5344CB8AC3E}">
        <p14:creationId xmlns:p14="http://schemas.microsoft.com/office/powerpoint/2010/main" val="23202508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idx="4294967295"/>
          </p:nvPr>
        </p:nvSpPr>
        <p:spPr>
          <a:xfrm>
            <a:off x="304800" y="475130"/>
            <a:ext cx="11480800" cy="744070"/>
          </a:xfrm>
        </p:spPr>
        <p:txBody>
          <a:bodyPr/>
          <a:lstStyle/>
          <a:p>
            <a:r>
              <a:rPr lang="en-US" altLang="en-US" sz="4400" b="1" dirty="0">
                <a:solidFill>
                  <a:srgbClr val="E84A25"/>
                </a:solidFill>
                <a:latin typeface="Arial" panose="020B0604020202020204" pitchFamily="34" charset="0"/>
                <a:ea typeface="ＭＳ Ｐゴシック" panose="020B0600070205080204" pitchFamily="34" charset="-128"/>
                <a:cs typeface="Arial" panose="020B0604020202020204" pitchFamily="34" charset="0"/>
              </a:rPr>
              <a:t>High-Level View of a GPU</a:t>
            </a:r>
          </a:p>
        </p:txBody>
      </p:sp>
      <p:sp>
        <p:nvSpPr>
          <p:cNvPr id="103426" name="Content Placeholder 2"/>
          <p:cNvSpPr>
            <a:spLocks noGrp="1"/>
          </p:cNvSpPr>
          <p:nvPr>
            <p:ph idx="4294967295"/>
          </p:nvPr>
        </p:nvSpPr>
        <p:spPr>
          <a:xfrm>
            <a:off x="1752600" y="1434352"/>
            <a:ext cx="8610600" cy="4756897"/>
          </a:xfrm>
        </p:spPr>
        <p:txBody>
          <a:bodyPr/>
          <a:lstStyle/>
          <a:p>
            <a:endParaRPr lang="en-US" altLang="en-US" dirty="0">
              <a:ea typeface="ＭＳ Ｐゴシック" panose="020B0600070205080204" pitchFamily="34" charset="-128"/>
            </a:endParaRPr>
          </a:p>
        </p:txBody>
      </p:sp>
      <p:sp>
        <p:nvSpPr>
          <p:cNvPr id="103427" name="Slide Number Placeholder 3"/>
          <p:cNvSpPr>
            <a:spLocks noGrp="1"/>
          </p:cNvSpPr>
          <p:nvPr>
            <p:ph type="sldNum" sz="quarter" idx="13"/>
          </p:nvPr>
        </p:nvSpPr>
        <p:spPr>
          <a:xfrm>
            <a:off x="9036051" y="6318250"/>
            <a:ext cx="2844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F55BE9D-0AB4-481F-8B51-4A6505466B67}" type="slidenum">
              <a:rPr lang="en-US" altLang="en-US" sz="1600">
                <a:solidFill>
                  <a:srgbClr val="000000"/>
                </a:solidFill>
                <a:latin typeface="Garamond" panose="02020404030301010803" pitchFamily="18" charset="0"/>
              </a:rPr>
              <a:pPr eaLnBrk="1" hangingPunct="1"/>
              <a:t>18</a:t>
            </a:fld>
            <a:endParaRPr lang="en-US" altLang="en-US" sz="1600">
              <a:solidFill>
                <a:srgbClr val="000000"/>
              </a:solidFill>
              <a:latin typeface="Garamond" panose="02020404030301010803" pitchFamily="18" charset="0"/>
            </a:endParaRPr>
          </a:p>
        </p:txBody>
      </p:sp>
      <p:pic>
        <p:nvPicPr>
          <p:cNvPr id="10342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333500"/>
            <a:ext cx="89662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8187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2"/>
          <p:cNvSpPr>
            <a:spLocks noGrp="1"/>
          </p:cNvSpPr>
          <p:nvPr>
            <p:ph type="title" idx="4294967295"/>
          </p:nvPr>
        </p:nvSpPr>
        <p:spPr>
          <a:xfrm>
            <a:off x="304800" y="457198"/>
            <a:ext cx="11480800" cy="762001"/>
          </a:xfrm>
        </p:spPr>
        <p:txBody>
          <a:bodyPr/>
          <a:lstStyle/>
          <a:p>
            <a:r>
              <a:rPr lang="en-US" altLang="en-US" sz="4400" b="1" dirty="0">
                <a:solidFill>
                  <a:srgbClr val="E84A25"/>
                </a:solidFill>
                <a:latin typeface="Arial" panose="020B0604020202020204" pitchFamily="34" charset="0"/>
                <a:ea typeface="ＭＳ Ｐゴシック" panose="020B0600070205080204" pitchFamily="34" charset="-128"/>
                <a:cs typeface="Arial" panose="020B0604020202020204" pitchFamily="34" charset="0"/>
              </a:rPr>
              <a:t>Sample GPU SIMT Code (Simplified)</a:t>
            </a:r>
          </a:p>
        </p:txBody>
      </p:sp>
      <p:sp>
        <p:nvSpPr>
          <p:cNvPr id="21" name="Rounded Rectangle 20"/>
          <p:cNvSpPr/>
          <p:nvPr/>
        </p:nvSpPr>
        <p:spPr bwMode="auto">
          <a:xfrm>
            <a:off x="4057651" y="1905000"/>
            <a:ext cx="2614613" cy="762000"/>
          </a:xfrm>
          <a:prstGeom prst="roundRect">
            <a:avLst/>
          </a:prstGeom>
          <a:solidFill>
            <a:sysClr val="window" lastClr="FFFFFF"/>
          </a:solidFill>
          <a:ln w="25400" cap="flat" cmpd="sng" algn="ctr">
            <a:solidFill>
              <a:srgbClr val="4F81BD"/>
            </a:solidFill>
            <a:prstDash val="solid"/>
            <a:headEnd type="none" w="sm" len="sm"/>
            <a:tailEnd type="none" w="sm" len="sm"/>
          </a:ln>
          <a:effectLst/>
        </p:spPr>
        <p:txBody>
          <a:bodyPr wrap="none" anchor="ctr"/>
          <a:lstStyle/>
          <a:p>
            <a:pPr eaLnBrk="0" hangingPunct="0">
              <a:defRPr/>
            </a:pPr>
            <a:r>
              <a:rPr lang="en-US" sz="1400" kern="0" dirty="0">
                <a:solidFill>
                  <a:sysClr val="windowText" lastClr="000000"/>
                </a:solidFill>
                <a:latin typeface="Tahoma" pitchFamily="34" charset="0"/>
                <a:ea typeface="Tahoma" pitchFamily="34" charset="0"/>
                <a:cs typeface="Tahoma" pitchFamily="34" charset="0"/>
              </a:rPr>
              <a:t>for (ii = 0; ii &lt; 100; ++ii) {</a:t>
            </a:r>
          </a:p>
          <a:p>
            <a:pPr eaLnBrk="0" hangingPunct="0">
              <a:defRPr/>
            </a:pPr>
            <a:r>
              <a:rPr lang="en-US" sz="1400" kern="0" dirty="0">
                <a:solidFill>
                  <a:sysClr val="windowText" lastClr="000000"/>
                </a:solidFill>
                <a:latin typeface="Tahoma" pitchFamily="34" charset="0"/>
                <a:ea typeface="Tahoma" pitchFamily="34" charset="0"/>
                <a:cs typeface="Tahoma" pitchFamily="34" charset="0"/>
              </a:rPr>
              <a:t>C[ii] = A[ii] + B[ii];</a:t>
            </a:r>
          </a:p>
          <a:p>
            <a:pPr eaLnBrk="0" hangingPunct="0">
              <a:defRPr/>
            </a:pPr>
            <a:r>
              <a:rPr lang="en-US" sz="1400" kern="0" dirty="0">
                <a:solidFill>
                  <a:sysClr val="windowText" lastClr="000000"/>
                </a:solidFill>
                <a:latin typeface="Tahoma" pitchFamily="34" charset="0"/>
                <a:ea typeface="Tahoma" pitchFamily="34" charset="0"/>
                <a:cs typeface="Tahoma" pitchFamily="34" charset="0"/>
              </a:rPr>
              <a:t>}</a:t>
            </a:r>
          </a:p>
        </p:txBody>
      </p:sp>
      <p:sp>
        <p:nvSpPr>
          <p:cNvPr id="22" name="Rounded Rectangle 21"/>
          <p:cNvSpPr/>
          <p:nvPr/>
        </p:nvSpPr>
        <p:spPr bwMode="auto">
          <a:xfrm>
            <a:off x="3600450" y="3581401"/>
            <a:ext cx="4171950" cy="1655763"/>
          </a:xfrm>
          <a:prstGeom prst="roundRect">
            <a:avLst/>
          </a:prstGeom>
          <a:solidFill>
            <a:sysClr val="window" lastClr="FFFFFF"/>
          </a:solidFill>
          <a:ln w="25400" cap="flat" cmpd="sng" algn="ctr">
            <a:solidFill>
              <a:srgbClr val="9BBB59"/>
            </a:solidFill>
            <a:prstDash val="solid"/>
            <a:headEnd type="none" w="sm" len="sm"/>
            <a:tailEnd type="none" w="sm" len="sm"/>
          </a:ln>
          <a:effec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solidFill>
                  <a:srgbClr val="000000"/>
                </a:solidFill>
                <a:latin typeface="Tahoma" panose="020B0604030504040204" pitchFamily="34" charset="0"/>
                <a:cs typeface="Tahoma" panose="020B0604030504040204" pitchFamily="34" charset="0"/>
              </a:rPr>
              <a:t>// there are 100 threads</a:t>
            </a:r>
          </a:p>
          <a:p>
            <a:pPr eaLnBrk="1" hangingPunct="1"/>
            <a:r>
              <a:rPr lang="en-US" altLang="en-US" sz="1400">
                <a:solidFill>
                  <a:srgbClr val="000000"/>
                </a:solidFill>
                <a:latin typeface="Tahoma" panose="020B0604030504040204" pitchFamily="34" charset="0"/>
                <a:cs typeface="Tahoma" panose="020B0604030504040204" pitchFamily="34" charset="0"/>
              </a:rPr>
              <a:t>__global__ void KernelFunction(…) {</a:t>
            </a:r>
          </a:p>
          <a:p>
            <a:pPr eaLnBrk="1" hangingPunct="1"/>
            <a:r>
              <a:rPr lang="en-US" altLang="en-US" sz="1400">
                <a:solidFill>
                  <a:srgbClr val="000000"/>
                </a:solidFill>
                <a:latin typeface="Tahoma" panose="020B0604030504040204" pitchFamily="34" charset="0"/>
                <a:cs typeface="Tahoma" panose="020B0604030504040204" pitchFamily="34" charset="0"/>
              </a:rPr>
              <a:t>  </a:t>
            </a:r>
            <a:r>
              <a:rPr lang="en-US" altLang="en-US" sz="1400">
                <a:solidFill>
                  <a:srgbClr val="FF0000"/>
                </a:solidFill>
                <a:latin typeface="Tahoma" panose="020B0604030504040204" pitchFamily="34" charset="0"/>
                <a:cs typeface="Tahoma" panose="020B0604030504040204" pitchFamily="34" charset="0"/>
              </a:rPr>
              <a:t>int tid = blockDim.x * blockIdx.x + threadIdx.x</a:t>
            </a:r>
            <a:r>
              <a:rPr lang="en-US" altLang="en-US" sz="1400">
                <a:solidFill>
                  <a:srgbClr val="000000"/>
                </a:solidFill>
                <a:latin typeface="Tahoma" panose="020B0604030504040204" pitchFamily="34" charset="0"/>
                <a:cs typeface="Tahoma" panose="020B0604030504040204" pitchFamily="34" charset="0"/>
              </a:rPr>
              <a:t>;</a:t>
            </a:r>
          </a:p>
          <a:p>
            <a:pPr eaLnBrk="1" hangingPunct="1"/>
            <a:r>
              <a:rPr lang="en-US" altLang="en-US" sz="1400">
                <a:solidFill>
                  <a:srgbClr val="000000"/>
                </a:solidFill>
                <a:latin typeface="Tahoma" panose="020B0604030504040204" pitchFamily="34" charset="0"/>
                <a:cs typeface="Tahoma" panose="020B0604030504040204" pitchFamily="34" charset="0"/>
              </a:rPr>
              <a:t>  int varA = aa[tid];</a:t>
            </a:r>
          </a:p>
          <a:p>
            <a:pPr eaLnBrk="1" hangingPunct="1"/>
            <a:r>
              <a:rPr lang="en-US" altLang="en-US" sz="1400">
                <a:solidFill>
                  <a:srgbClr val="000000"/>
                </a:solidFill>
                <a:latin typeface="Tahoma" panose="020B0604030504040204" pitchFamily="34" charset="0"/>
                <a:cs typeface="Tahoma" panose="020B0604030504040204" pitchFamily="34" charset="0"/>
              </a:rPr>
              <a:t>  int varB = bb[tid];</a:t>
            </a:r>
          </a:p>
          <a:p>
            <a:pPr eaLnBrk="1" hangingPunct="1"/>
            <a:r>
              <a:rPr lang="en-US" altLang="en-US" sz="1400">
                <a:solidFill>
                  <a:srgbClr val="000000"/>
                </a:solidFill>
                <a:latin typeface="Tahoma" panose="020B0604030504040204" pitchFamily="34" charset="0"/>
                <a:cs typeface="Tahoma" panose="020B0604030504040204" pitchFamily="34" charset="0"/>
              </a:rPr>
              <a:t>  C[tid] = varA + varB;</a:t>
            </a:r>
          </a:p>
          <a:p>
            <a:pPr eaLnBrk="1" hangingPunct="1"/>
            <a:r>
              <a:rPr lang="en-US" altLang="en-US" sz="1400">
                <a:solidFill>
                  <a:srgbClr val="000000"/>
                </a:solidFill>
                <a:latin typeface="Tahoma" panose="020B0604030504040204" pitchFamily="34" charset="0"/>
                <a:cs typeface="Tahoma" panose="020B0604030504040204" pitchFamily="34" charset="0"/>
              </a:rPr>
              <a:t>}</a:t>
            </a:r>
          </a:p>
        </p:txBody>
      </p:sp>
      <p:sp>
        <p:nvSpPr>
          <p:cNvPr id="23" name="Down Arrow 22"/>
          <p:cNvSpPr>
            <a:spLocks noChangeArrowheads="1"/>
          </p:cNvSpPr>
          <p:nvPr/>
        </p:nvSpPr>
        <p:spPr bwMode="auto">
          <a:xfrm>
            <a:off x="5048250" y="2819400"/>
            <a:ext cx="609600" cy="533400"/>
          </a:xfrm>
          <a:prstGeom prst="downArrow">
            <a:avLst>
              <a:gd name="adj1" fmla="val 50000"/>
              <a:gd name="adj2"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alibri" panose="020F0502020204030204" pitchFamily="34" charset="0"/>
              <a:cs typeface="+mn-cs"/>
            </a:endParaRPr>
          </a:p>
        </p:txBody>
      </p:sp>
      <p:sp>
        <p:nvSpPr>
          <p:cNvPr id="24" name="TextBox 23"/>
          <p:cNvSpPr txBox="1"/>
          <p:nvPr/>
        </p:nvSpPr>
        <p:spPr>
          <a:xfrm>
            <a:off x="3981451" y="1524000"/>
            <a:ext cx="1236663" cy="369888"/>
          </a:xfrm>
          <a:prstGeom prst="rect">
            <a:avLst/>
          </a:prstGeom>
          <a:noFill/>
        </p:spPr>
        <p:txBody>
          <a:bodyPr wrap="none">
            <a:spAutoFit/>
          </a:bodyPr>
          <a:lstStyle/>
          <a:p>
            <a:pPr eaLnBrk="0" fontAlgn="auto" hangingPunct="0">
              <a:spcBef>
                <a:spcPts val="0"/>
              </a:spcBef>
              <a:spcAft>
                <a:spcPts val="0"/>
              </a:spcAft>
              <a:defRPr/>
            </a:pPr>
            <a:r>
              <a:rPr lang="en-US" sz="1800" kern="0" dirty="0">
                <a:solidFill>
                  <a:sysClr val="windowText" lastClr="000000"/>
                </a:solidFill>
                <a:ea typeface="ＭＳ Ｐゴシック" charset="0"/>
                <a:cs typeface="ＭＳ Ｐゴシック" charset="0"/>
              </a:rPr>
              <a:t>CPU code</a:t>
            </a:r>
          </a:p>
        </p:txBody>
      </p:sp>
      <p:sp>
        <p:nvSpPr>
          <p:cNvPr id="25" name="TextBox 24"/>
          <p:cNvSpPr txBox="1"/>
          <p:nvPr/>
        </p:nvSpPr>
        <p:spPr>
          <a:xfrm>
            <a:off x="3600450" y="3200400"/>
            <a:ext cx="1390650" cy="369888"/>
          </a:xfrm>
          <a:prstGeom prst="rect">
            <a:avLst/>
          </a:prstGeom>
          <a:noFill/>
        </p:spPr>
        <p:txBody>
          <a:bodyPr wrap="none">
            <a:spAutoFit/>
          </a:bodyPr>
          <a:lstStyle/>
          <a:p>
            <a:pPr eaLnBrk="0" fontAlgn="auto" hangingPunct="0">
              <a:spcBef>
                <a:spcPts val="0"/>
              </a:spcBef>
              <a:spcAft>
                <a:spcPts val="0"/>
              </a:spcAft>
              <a:defRPr/>
            </a:pPr>
            <a:r>
              <a:rPr lang="en-US" sz="1800" kern="0" dirty="0">
                <a:solidFill>
                  <a:sysClr val="windowText" lastClr="000000"/>
                </a:solidFill>
                <a:ea typeface="ＭＳ Ｐゴシック" charset="0"/>
                <a:cs typeface="ＭＳ Ｐゴシック" charset="0"/>
              </a:rPr>
              <a:t>CUDA code</a:t>
            </a:r>
          </a:p>
        </p:txBody>
      </p:sp>
      <p:sp>
        <p:nvSpPr>
          <p:cNvPr id="108551" name="TextBox 134"/>
          <p:cNvSpPr txBox="1">
            <a:spLocks noChangeArrowheads="1"/>
          </p:cNvSpPr>
          <p:nvPr/>
        </p:nvSpPr>
        <p:spPr bwMode="auto">
          <a:xfrm>
            <a:off x="1353671" y="6300788"/>
            <a:ext cx="26196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dirty="0">
                <a:solidFill>
                  <a:srgbClr val="000000"/>
                </a:solidFill>
                <a:cs typeface="+mn-cs"/>
              </a:rPr>
              <a:t>Slide credit: </a:t>
            </a:r>
            <a:r>
              <a:rPr lang="en-US" altLang="en-US" sz="1000" dirty="0" err="1">
                <a:solidFill>
                  <a:srgbClr val="000000"/>
                </a:solidFill>
                <a:cs typeface="+mn-cs"/>
              </a:rPr>
              <a:t>Hyesoon</a:t>
            </a:r>
            <a:r>
              <a:rPr lang="en-US" altLang="en-US" sz="1000" dirty="0">
                <a:solidFill>
                  <a:srgbClr val="000000"/>
                </a:solidFill>
                <a:cs typeface="+mn-cs"/>
              </a:rPr>
              <a:t> Kim @ Georgia Tech</a:t>
            </a:r>
          </a:p>
        </p:txBody>
      </p:sp>
      <p:sp>
        <p:nvSpPr>
          <p:cNvPr id="3" name="Slide Number Placeholder 2">
            <a:extLst>
              <a:ext uri="{FF2B5EF4-FFF2-40B4-BE49-F238E27FC236}">
                <a16:creationId xmlns:a16="http://schemas.microsoft.com/office/drawing/2014/main" id="{50CDE186-0F00-48EE-B44C-87FA61B84941}"/>
              </a:ext>
            </a:extLst>
          </p:cNvPr>
          <p:cNvSpPr>
            <a:spLocks noGrp="1"/>
          </p:cNvSpPr>
          <p:nvPr>
            <p:ph type="sldNum" sz="quarter" idx="13"/>
          </p:nvPr>
        </p:nvSpPr>
        <p:spPr>
          <a:xfrm>
            <a:off x="9036051" y="6318250"/>
            <a:ext cx="2844800" cy="457200"/>
          </a:xfrm>
        </p:spPr>
        <p:txBody>
          <a:bodyPr/>
          <a:lstStyle/>
          <a:p>
            <a:fld id="{310BE8A8-B489-43B4-B3C7-59F31ADF10A5}" type="slidenum">
              <a:rPr lang="en-US" altLang="en-US" smtClean="0"/>
              <a:pPr/>
              <a:t>19</a:t>
            </a:fld>
            <a:endParaRPr lang="en-US" altLang="en-US"/>
          </a:p>
        </p:txBody>
      </p:sp>
    </p:spTree>
    <p:extLst>
      <p:ext uri="{BB962C8B-B14F-4D97-AF65-F5344CB8AC3E}">
        <p14:creationId xmlns:p14="http://schemas.microsoft.com/office/powerpoint/2010/main" val="10601201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635F31-8D3E-6B9B-5359-12E1893A2FE7}"/>
              </a:ext>
            </a:extLst>
          </p:cNvPr>
          <p:cNvSpPr>
            <a:spLocks noGrp="1"/>
          </p:cNvSpPr>
          <p:nvPr>
            <p:ph type="body" sz="quarter" idx="12"/>
          </p:nvPr>
        </p:nvSpPr>
        <p:spPr/>
        <p:txBody>
          <a:bodyPr anchor="ctr"/>
          <a:lstStyle/>
          <a:p>
            <a:r>
              <a:rPr lang="en-US" dirty="0"/>
              <a:t>OOO Machines attempt to dynamically builds the dataflow graph of a piece of the program to extract ILP.</a:t>
            </a:r>
            <a:br>
              <a:rPr lang="en-US" dirty="0"/>
            </a:br>
            <a:br>
              <a:rPr lang="en-US" dirty="0"/>
            </a:br>
            <a:endParaRPr lang="en-US" dirty="0"/>
          </a:p>
          <a:p>
            <a:r>
              <a:rPr lang="en-US" dirty="0"/>
              <a:t>ISAs assume a sequential order between all instructions, even when programmer did not intent.</a:t>
            </a:r>
          </a:p>
          <a:p>
            <a:endParaRPr lang="en-US" dirty="0"/>
          </a:p>
          <a:p>
            <a:pPr marL="0" indent="0">
              <a:buNone/>
            </a:pPr>
            <a:endParaRPr lang="en-US" dirty="0">
              <a:latin typeface="Consolas" panose="020B0609020204030204" pitchFamily="49" charset="0"/>
              <a:cs typeface="Consolas" panose="020B0609020204030204" pitchFamily="49" charset="0"/>
            </a:endParaRPr>
          </a:p>
        </p:txBody>
      </p:sp>
      <p:sp>
        <p:nvSpPr>
          <p:cNvPr id="3" name="Text Placeholder 2">
            <a:extLst>
              <a:ext uri="{FF2B5EF4-FFF2-40B4-BE49-F238E27FC236}">
                <a16:creationId xmlns:a16="http://schemas.microsoft.com/office/drawing/2014/main" id="{74B9B4E0-93D6-5F5C-823D-7584E394D689}"/>
              </a:ext>
            </a:extLst>
          </p:cNvPr>
          <p:cNvSpPr>
            <a:spLocks noGrp="1"/>
          </p:cNvSpPr>
          <p:nvPr>
            <p:ph type="body" sz="quarter" idx="10"/>
          </p:nvPr>
        </p:nvSpPr>
        <p:spPr/>
        <p:txBody>
          <a:bodyPr>
            <a:normAutofit fontScale="85000" lnSpcReduction="20000"/>
          </a:bodyPr>
          <a:lstStyle/>
          <a:p>
            <a:r>
              <a:rPr lang="en-US" dirty="0"/>
              <a:t>Complexity of OOO Execution</a:t>
            </a:r>
          </a:p>
        </p:txBody>
      </p:sp>
      <p:sp>
        <p:nvSpPr>
          <p:cNvPr id="4" name="Slide Number Placeholder 3">
            <a:extLst>
              <a:ext uri="{FF2B5EF4-FFF2-40B4-BE49-F238E27FC236}">
                <a16:creationId xmlns:a16="http://schemas.microsoft.com/office/drawing/2014/main" id="{5748C0A7-6BE1-1285-38D8-FBFF384629B0}"/>
              </a:ext>
            </a:extLst>
          </p:cNvPr>
          <p:cNvSpPr>
            <a:spLocks noGrp="1"/>
          </p:cNvSpPr>
          <p:nvPr>
            <p:ph type="sldNum" sz="quarter" idx="13"/>
          </p:nvPr>
        </p:nvSpPr>
        <p:spPr/>
        <p:txBody>
          <a:bodyPr/>
          <a:lstStyle/>
          <a:p>
            <a:fld id="{AA918FE6-FEDB-42B5-B0DB-51A8335001C1}" type="slidenum">
              <a:rPr lang="en-US" smtClean="0"/>
              <a:pPr/>
              <a:t>2</a:t>
            </a:fld>
            <a:endParaRPr lang="en-US" dirty="0"/>
          </a:p>
        </p:txBody>
      </p:sp>
    </p:spTree>
    <p:extLst>
      <p:ext uri="{BB962C8B-B14F-4D97-AF65-F5344CB8AC3E}">
        <p14:creationId xmlns:p14="http://schemas.microsoft.com/office/powerpoint/2010/main" val="3694725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idx="4294967295"/>
          </p:nvPr>
        </p:nvSpPr>
        <p:spPr>
          <a:xfrm>
            <a:off x="304800" y="465138"/>
            <a:ext cx="11480800" cy="754062"/>
          </a:xfrm>
        </p:spPr>
        <p:txBody>
          <a:bodyPr/>
          <a:lstStyle/>
          <a:p>
            <a:r>
              <a:rPr lang="en-US" altLang="en-US" sz="4400" b="1" dirty="0">
                <a:solidFill>
                  <a:srgbClr val="E84A25"/>
                </a:solidFill>
                <a:latin typeface="Arial" panose="020B0604020202020204" pitchFamily="34" charset="0"/>
                <a:ea typeface="ＭＳ Ｐゴシック" panose="020B0600070205080204" pitchFamily="34" charset="-128"/>
                <a:cs typeface="Arial" panose="020B0604020202020204" pitchFamily="34" charset="0"/>
              </a:rPr>
              <a:t>Latency Hiding with </a:t>
            </a:r>
            <a:r>
              <a:rPr lang="ja-JP" altLang="en-US" sz="4400" b="1" dirty="0">
                <a:solidFill>
                  <a:srgbClr val="E84A25"/>
                </a:solidFill>
                <a:latin typeface="Arial" panose="020B0604020202020204" pitchFamily="34" charset="0"/>
                <a:ea typeface="ＭＳ Ｐゴシック" panose="020B0600070205080204" pitchFamily="34" charset="-128"/>
                <a:cs typeface="Arial" panose="020B0604020202020204" pitchFamily="34" charset="0"/>
              </a:rPr>
              <a:t>“</a:t>
            </a:r>
            <a:r>
              <a:rPr lang="en-US" altLang="ja-JP" sz="4400" b="1" dirty="0">
                <a:solidFill>
                  <a:srgbClr val="E84A25"/>
                </a:solidFill>
                <a:latin typeface="Arial" panose="020B0604020202020204" pitchFamily="34" charset="0"/>
                <a:ea typeface="ＭＳ Ｐゴシック" panose="020B0600070205080204" pitchFamily="34" charset="-128"/>
                <a:cs typeface="Arial" panose="020B0604020202020204" pitchFamily="34" charset="0"/>
              </a:rPr>
              <a:t>Thread Warps</a:t>
            </a:r>
            <a:r>
              <a:rPr lang="ja-JP" altLang="en-US" sz="4400" b="1" dirty="0">
                <a:solidFill>
                  <a:srgbClr val="E84A25"/>
                </a:solidFill>
                <a:latin typeface="Arial" panose="020B0604020202020204" pitchFamily="34" charset="0"/>
                <a:ea typeface="ＭＳ Ｐゴシック" panose="020B0600070205080204" pitchFamily="34" charset="-128"/>
                <a:cs typeface="Arial" panose="020B0604020202020204" pitchFamily="34" charset="0"/>
              </a:rPr>
              <a:t>”</a:t>
            </a:r>
            <a:endParaRPr lang="en-US" altLang="en-US" sz="4400" b="1" dirty="0">
              <a:solidFill>
                <a:srgbClr val="E84A25"/>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10594" name="Content Placeholder 2"/>
          <p:cNvSpPr>
            <a:spLocks noGrp="1"/>
          </p:cNvSpPr>
          <p:nvPr>
            <p:ph idx="4294967295"/>
          </p:nvPr>
        </p:nvSpPr>
        <p:spPr>
          <a:xfrm>
            <a:off x="224583" y="1582738"/>
            <a:ext cx="6818971" cy="4575832"/>
          </a:xfrm>
        </p:spPr>
        <p:txBody>
          <a:bodyPr/>
          <a:lstStyle/>
          <a:p>
            <a:r>
              <a:rPr lang="en-US" altLang="en-US" dirty="0">
                <a:ea typeface="ＭＳ Ｐゴシック" panose="020B0600070205080204" pitchFamily="34" charset="-128"/>
              </a:rPr>
              <a:t>warp: a set of threads that execute the same instruction (on different data elements)</a:t>
            </a:r>
          </a:p>
          <a:p>
            <a:endParaRPr lang="en-US" altLang="en-US" dirty="0">
              <a:ea typeface="ＭＳ Ｐゴシック" panose="020B0600070205080204" pitchFamily="34" charset="-128"/>
            </a:endParaRPr>
          </a:p>
          <a:p>
            <a:pPr>
              <a:lnSpc>
                <a:spcPct val="90000"/>
              </a:lnSpc>
            </a:pPr>
            <a:r>
              <a:rPr lang="en-CA" altLang="ja-JP" dirty="0">
                <a:ea typeface="ＭＳ Ｐゴシック" panose="020B0600070205080204" pitchFamily="34" charset="-128"/>
              </a:rPr>
              <a:t>Fine-grained multithreading</a:t>
            </a:r>
          </a:p>
          <a:p>
            <a:pPr lvl="1"/>
            <a:r>
              <a:rPr lang="en-US" altLang="en-US" sz="2000" dirty="0">
                <a:ea typeface="ＭＳ Ｐゴシック" panose="020B0600070205080204" pitchFamily="34" charset="-128"/>
              </a:rPr>
              <a:t>One instruction per thread in pipeline at a time (no branch prediction)</a:t>
            </a:r>
          </a:p>
          <a:p>
            <a:pPr lvl="1"/>
            <a:r>
              <a:rPr lang="en-US" altLang="en-US" sz="2000" dirty="0">
                <a:ea typeface="ＭＳ Ｐゴシック" panose="020B0600070205080204" pitchFamily="34" charset="-128"/>
              </a:rPr>
              <a:t>Interleave warp execution to hide latencies</a:t>
            </a:r>
          </a:p>
          <a:p>
            <a:r>
              <a:rPr lang="en-US" altLang="en-US" sz="2000" dirty="0">
                <a:ea typeface="ＭＳ Ｐゴシック" panose="020B0600070205080204" pitchFamily="34" charset="-128"/>
              </a:rPr>
              <a:t>Register values of all threads stay in register file</a:t>
            </a:r>
          </a:p>
          <a:p>
            <a:r>
              <a:rPr lang="en-US" altLang="en-US" sz="2000" dirty="0">
                <a:ea typeface="ＭＳ Ｐゴシック" panose="020B0600070205080204" pitchFamily="34" charset="-128"/>
              </a:rPr>
              <a:t>No OS context switching</a:t>
            </a:r>
          </a:p>
          <a:p>
            <a:r>
              <a:rPr lang="en-US" altLang="en-US" sz="2000" dirty="0">
                <a:ea typeface="ＭＳ Ｐゴシック" panose="020B0600070205080204" pitchFamily="34" charset="-128"/>
              </a:rPr>
              <a:t>Memory latency hiding</a:t>
            </a:r>
          </a:p>
          <a:p>
            <a:pPr lvl="1"/>
            <a:r>
              <a:rPr lang="en-US" altLang="en-US" sz="1800" dirty="0">
                <a:ea typeface="ＭＳ Ｐゴシック" panose="020B0600070205080204" pitchFamily="34" charset="-128"/>
              </a:rPr>
              <a:t>Graphics has millions of pixels</a:t>
            </a:r>
          </a:p>
          <a:p>
            <a:pPr lvl="1">
              <a:lnSpc>
                <a:spcPct val="90000"/>
              </a:lnSpc>
            </a:pPr>
            <a:endParaRPr lang="en-CA" altLang="ja-JP"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110595" name="Slide Number Placeholder 3"/>
          <p:cNvSpPr>
            <a:spLocks noGrp="1"/>
          </p:cNvSpPr>
          <p:nvPr>
            <p:ph type="sldNum" sz="quarter" idx="13"/>
          </p:nvPr>
        </p:nvSpPr>
        <p:spPr>
          <a:xfrm>
            <a:off x="9036051" y="6318250"/>
            <a:ext cx="2844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82AD758-9DE8-43F4-8089-99864CF75C99}" type="slidenum">
              <a:rPr lang="en-US" altLang="en-US" sz="1600">
                <a:solidFill>
                  <a:srgbClr val="000000"/>
                </a:solidFill>
                <a:latin typeface="Garamond" panose="02020404030301010803" pitchFamily="18" charset="0"/>
              </a:rPr>
              <a:pPr eaLnBrk="1" hangingPunct="1"/>
              <a:t>20</a:t>
            </a:fld>
            <a:endParaRPr lang="en-US" altLang="en-US" sz="1600">
              <a:solidFill>
                <a:srgbClr val="000000"/>
              </a:solidFill>
              <a:latin typeface="Garamond" panose="02020404030301010803" pitchFamily="18" charset="0"/>
            </a:endParaRPr>
          </a:p>
        </p:txBody>
      </p:sp>
      <p:grpSp>
        <p:nvGrpSpPr>
          <p:cNvPr id="110596" name="Group 4"/>
          <p:cNvGrpSpPr>
            <a:grpSpLocks/>
          </p:cNvGrpSpPr>
          <p:nvPr/>
        </p:nvGrpSpPr>
        <p:grpSpPr bwMode="auto">
          <a:xfrm>
            <a:off x="7065780" y="1702458"/>
            <a:ext cx="3870325" cy="4456112"/>
            <a:chOff x="2976" y="950"/>
            <a:chExt cx="2438" cy="2807"/>
          </a:xfrm>
        </p:grpSpPr>
        <p:sp>
          <p:nvSpPr>
            <p:cNvPr id="110598" name="AutoShape 5"/>
            <p:cNvSpPr>
              <a:spLocks noChangeAspect="1" noChangeArrowheads="1" noTextEdit="1"/>
            </p:cNvSpPr>
            <p:nvPr/>
          </p:nvSpPr>
          <p:spPr bwMode="auto">
            <a:xfrm>
              <a:off x="2976" y="960"/>
              <a:ext cx="2406"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599" name="Rectangle 6"/>
            <p:cNvSpPr>
              <a:spLocks noChangeArrowheads="1"/>
            </p:cNvSpPr>
            <p:nvPr/>
          </p:nvSpPr>
          <p:spPr bwMode="auto">
            <a:xfrm>
              <a:off x="3079" y="1735"/>
              <a:ext cx="1125" cy="1949"/>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cs typeface="+mn-cs"/>
              </a:endParaRPr>
            </a:p>
          </p:txBody>
        </p:sp>
        <p:sp>
          <p:nvSpPr>
            <p:cNvPr id="110600" name="Rectangle 7"/>
            <p:cNvSpPr>
              <a:spLocks noChangeArrowheads="1"/>
            </p:cNvSpPr>
            <p:nvPr/>
          </p:nvSpPr>
          <p:spPr bwMode="auto">
            <a:xfrm>
              <a:off x="3079" y="1735"/>
              <a:ext cx="1125" cy="1949"/>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cs typeface="+mn-cs"/>
              </a:endParaRPr>
            </a:p>
          </p:txBody>
        </p:sp>
        <p:sp>
          <p:nvSpPr>
            <p:cNvPr id="110601" name="Rectangle 8"/>
            <p:cNvSpPr>
              <a:spLocks noChangeArrowheads="1"/>
            </p:cNvSpPr>
            <p:nvPr/>
          </p:nvSpPr>
          <p:spPr bwMode="auto">
            <a:xfrm>
              <a:off x="3166" y="2038"/>
              <a:ext cx="951" cy="13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cs typeface="+mn-cs"/>
              </a:endParaRPr>
            </a:p>
          </p:txBody>
        </p:sp>
        <p:sp>
          <p:nvSpPr>
            <p:cNvPr id="110602" name="Rectangle 9"/>
            <p:cNvSpPr>
              <a:spLocks noChangeArrowheads="1"/>
            </p:cNvSpPr>
            <p:nvPr/>
          </p:nvSpPr>
          <p:spPr bwMode="auto">
            <a:xfrm>
              <a:off x="3166" y="2038"/>
              <a:ext cx="951" cy="13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cs typeface="+mn-cs"/>
              </a:endParaRPr>
            </a:p>
          </p:txBody>
        </p:sp>
        <p:sp>
          <p:nvSpPr>
            <p:cNvPr id="110603" name="Rectangle 10"/>
            <p:cNvSpPr>
              <a:spLocks noChangeArrowheads="1"/>
            </p:cNvSpPr>
            <p:nvPr/>
          </p:nvSpPr>
          <p:spPr bwMode="auto">
            <a:xfrm>
              <a:off x="3444" y="2035"/>
              <a:ext cx="39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dirty="0">
                  <a:solidFill>
                    <a:srgbClr val="000000"/>
                  </a:solidFill>
                  <a:cs typeface="+mn-cs"/>
                </a:rPr>
                <a:t>decode</a:t>
              </a:r>
              <a:endParaRPr lang="en-US" altLang="en-US" sz="1800" dirty="0">
                <a:solidFill>
                  <a:srgbClr val="000000"/>
                </a:solidFill>
                <a:cs typeface="+mn-cs"/>
              </a:endParaRPr>
            </a:p>
          </p:txBody>
        </p:sp>
        <p:sp>
          <p:nvSpPr>
            <p:cNvPr id="110604" name="Rectangle 11"/>
            <p:cNvSpPr>
              <a:spLocks noChangeArrowheads="1"/>
            </p:cNvSpPr>
            <p:nvPr/>
          </p:nvSpPr>
          <p:spPr bwMode="auto">
            <a:xfrm>
              <a:off x="3166" y="2255"/>
              <a:ext cx="173" cy="26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cs typeface="+mn-cs"/>
              </a:endParaRPr>
            </a:p>
          </p:txBody>
        </p:sp>
        <p:sp>
          <p:nvSpPr>
            <p:cNvPr id="110605" name="Rectangle 12"/>
            <p:cNvSpPr>
              <a:spLocks noChangeArrowheads="1"/>
            </p:cNvSpPr>
            <p:nvPr/>
          </p:nvSpPr>
          <p:spPr bwMode="auto">
            <a:xfrm>
              <a:off x="3166" y="2255"/>
              <a:ext cx="173" cy="26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cs typeface="+mn-cs"/>
              </a:endParaRPr>
            </a:p>
          </p:txBody>
        </p:sp>
        <p:sp>
          <p:nvSpPr>
            <p:cNvPr id="110606" name="Rectangle 13"/>
            <p:cNvSpPr>
              <a:spLocks noChangeArrowheads="1"/>
            </p:cNvSpPr>
            <p:nvPr/>
          </p:nvSpPr>
          <p:spPr bwMode="auto">
            <a:xfrm rot="5400000">
              <a:off x="3215" y="2286"/>
              <a:ext cx="8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a:solidFill>
                    <a:srgbClr val="000000"/>
                  </a:solidFill>
                  <a:cs typeface="+mn-cs"/>
                </a:rPr>
                <a:t>R</a:t>
              </a:r>
              <a:endParaRPr lang="en-US" altLang="en-US" sz="1800">
                <a:solidFill>
                  <a:srgbClr val="000000"/>
                </a:solidFill>
                <a:cs typeface="+mn-cs"/>
              </a:endParaRPr>
            </a:p>
          </p:txBody>
        </p:sp>
        <p:sp>
          <p:nvSpPr>
            <p:cNvPr id="110607" name="Rectangle 14"/>
            <p:cNvSpPr>
              <a:spLocks noChangeArrowheads="1"/>
            </p:cNvSpPr>
            <p:nvPr/>
          </p:nvSpPr>
          <p:spPr bwMode="auto">
            <a:xfrm rot="5400000">
              <a:off x="3222" y="2349"/>
              <a:ext cx="7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a:solidFill>
                    <a:srgbClr val="000000"/>
                  </a:solidFill>
                  <a:cs typeface="+mn-cs"/>
                </a:rPr>
                <a:t>F</a:t>
              </a:r>
              <a:endParaRPr lang="en-US" altLang="en-US" sz="1800">
                <a:solidFill>
                  <a:srgbClr val="000000"/>
                </a:solidFill>
                <a:cs typeface="+mn-cs"/>
              </a:endParaRPr>
            </a:p>
          </p:txBody>
        </p:sp>
        <p:sp>
          <p:nvSpPr>
            <p:cNvPr id="110608" name="Rectangle 15"/>
            <p:cNvSpPr>
              <a:spLocks noChangeArrowheads="1"/>
            </p:cNvSpPr>
            <p:nvPr/>
          </p:nvSpPr>
          <p:spPr bwMode="auto">
            <a:xfrm>
              <a:off x="3944" y="2255"/>
              <a:ext cx="173" cy="26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cs typeface="+mn-cs"/>
              </a:endParaRPr>
            </a:p>
          </p:txBody>
        </p:sp>
        <p:sp>
          <p:nvSpPr>
            <p:cNvPr id="110609" name="Rectangle 16"/>
            <p:cNvSpPr>
              <a:spLocks noChangeArrowheads="1"/>
            </p:cNvSpPr>
            <p:nvPr/>
          </p:nvSpPr>
          <p:spPr bwMode="auto">
            <a:xfrm>
              <a:off x="3944" y="2255"/>
              <a:ext cx="173" cy="26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cs typeface="+mn-cs"/>
              </a:endParaRPr>
            </a:p>
          </p:txBody>
        </p:sp>
        <p:sp>
          <p:nvSpPr>
            <p:cNvPr id="110610" name="Rectangle 17"/>
            <p:cNvSpPr>
              <a:spLocks noChangeArrowheads="1"/>
            </p:cNvSpPr>
            <p:nvPr/>
          </p:nvSpPr>
          <p:spPr bwMode="auto">
            <a:xfrm rot="5400000">
              <a:off x="3997" y="2279"/>
              <a:ext cx="8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a:solidFill>
                    <a:srgbClr val="000000"/>
                  </a:solidFill>
                  <a:cs typeface="+mn-cs"/>
                </a:rPr>
                <a:t>R</a:t>
              </a:r>
              <a:endParaRPr lang="en-US" altLang="en-US" sz="1800">
                <a:solidFill>
                  <a:srgbClr val="000000"/>
                </a:solidFill>
                <a:cs typeface="+mn-cs"/>
              </a:endParaRPr>
            </a:p>
          </p:txBody>
        </p:sp>
        <p:sp>
          <p:nvSpPr>
            <p:cNvPr id="110611" name="Rectangle 18"/>
            <p:cNvSpPr>
              <a:spLocks noChangeArrowheads="1"/>
            </p:cNvSpPr>
            <p:nvPr/>
          </p:nvSpPr>
          <p:spPr bwMode="auto">
            <a:xfrm rot="5400000">
              <a:off x="4004" y="2342"/>
              <a:ext cx="7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a:solidFill>
                    <a:srgbClr val="000000"/>
                  </a:solidFill>
                  <a:cs typeface="+mn-cs"/>
                </a:rPr>
                <a:t>F</a:t>
              </a:r>
              <a:endParaRPr lang="en-US" altLang="en-US" sz="1800">
                <a:solidFill>
                  <a:srgbClr val="000000"/>
                </a:solidFill>
                <a:cs typeface="+mn-cs"/>
              </a:endParaRPr>
            </a:p>
          </p:txBody>
        </p:sp>
        <p:sp>
          <p:nvSpPr>
            <p:cNvPr id="110612" name="Rectangle 19"/>
            <p:cNvSpPr>
              <a:spLocks noChangeArrowheads="1"/>
            </p:cNvSpPr>
            <p:nvPr/>
          </p:nvSpPr>
          <p:spPr bwMode="auto">
            <a:xfrm>
              <a:off x="3425" y="2255"/>
              <a:ext cx="173" cy="26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cs typeface="+mn-cs"/>
              </a:endParaRPr>
            </a:p>
          </p:txBody>
        </p:sp>
        <p:sp>
          <p:nvSpPr>
            <p:cNvPr id="110613" name="Rectangle 20"/>
            <p:cNvSpPr>
              <a:spLocks noChangeArrowheads="1"/>
            </p:cNvSpPr>
            <p:nvPr/>
          </p:nvSpPr>
          <p:spPr bwMode="auto">
            <a:xfrm>
              <a:off x="3425" y="2255"/>
              <a:ext cx="173" cy="26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cs typeface="+mn-cs"/>
              </a:endParaRPr>
            </a:p>
          </p:txBody>
        </p:sp>
        <p:sp>
          <p:nvSpPr>
            <p:cNvPr id="110614" name="Rectangle 21"/>
            <p:cNvSpPr>
              <a:spLocks noChangeArrowheads="1"/>
            </p:cNvSpPr>
            <p:nvPr/>
          </p:nvSpPr>
          <p:spPr bwMode="auto">
            <a:xfrm rot="5400000">
              <a:off x="3481" y="2286"/>
              <a:ext cx="8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a:solidFill>
                    <a:srgbClr val="000000"/>
                  </a:solidFill>
                  <a:cs typeface="+mn-cs"/>
                </a:rPr>
                <a:t>R</a:t>
              </a:r>
              <a:endParaRPr lang="en-US" altLang="en-US" sz="1800">
                <a:solidFill>
                  <a:srgbClr val="000000"/>
                </a:solidFill>
                <a:cs typeface="+mn-cs"/>
              </a:endParaRPr>
            </a:p>
          </p:txBody>
        </p:sp>
        <p:sp>
          <p:nvSpPr>
            <p:cNvPr id="110615" name="Rectangle 22"/>
            <p:cNvSpPr>
              <a:spLocks noChangeArrowheads="1"/>
            </p:cNvSpPr>
            <p:nvPr/>
          </p:nvSpPr>
          <p:spPr bwMode="auto">
            <a:xfrm rot="5400000">
              <a:off x="3488" y="2349"/>
              <a:ext cx="7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a:solidFill>
                    <a:srgbClr val="000000"/>
                  </a:solidFill>
                  <a:cs typeface="+mn-cs"/>
                </a:rPr>
                <a:t>F</a:t>
              </a:r>
              <a:endParaRPr lang="en-US" altLang="en-US" sz="1800">
                <a:solidFill>
                  <a:srgbClr val="000000"/>
                </a:solidFill>
                <a:cs typeface="+mn-cs"/>
              </a:endParaRPr>
            </a:p>
          </p:txBody>
        </p:sp>
        <p:sp>
          <p:nvSpPr>
            <p:cNvPr id="110616" name="Line 23"/>
            <p:cNvSpPr>
              <a:spLocks noChangeShapeType="1"/>
            </p:cNvSpPr>
            <p:nvPr/>
          </p:nvSpPr>
          <p:spPr bwMode="auto">
            <a:xfrm>
              <a:off x="3641" y="1951"/>
              <a:ext cx="1" cy="33"/>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17" name="Freeform 24"/>
            <p:cNvSpPr>
              <a:spLocks/>
            </p:cNvSpPr>
            <p:nvPr/>
          </p:nvSpPr>
          <p:spPr bwMode="auto">
            <a:xfrm>
              <a:off x="3606" y="1967"/>
              <a:ext cx="71" cy="71"/>
            </a:xfrm>
            <a:custGeom>
              <a:avLst/>
              <a:gdLst>
                <a:gd name="T0" fmla="*/ 0 w 164"/>
                <a:gd name="T1" fmla="*/ 0 h 164"/>
                <a:gd name="T2" fmla="*/ 0 w 164"/>
                <a:gd name="T3" fmla="*/ 0 h 164"/>
                <a:gd name="T4" fmla="*/ 0 w 164"/>
                <a:gd name="T5" fmla="*/ 0 h 164"/>
                <a:gd name="T6" fmla="*/ 0 w 164"/>
                <a:gd name="T7" fmla="*/ 0 h 164"/>
                <a:gd name="T8" fmla="*/ 0 60000 65536"/>
                <a:gd name="T9" fmla="*/ 0 60000 65536"/>
                <a:gd name="T10" fmla="*/ 0 60000 65536"/>
                <a:gd name="T11" fmla="*/ 0 60000 65536"/>
                <a:gd name="T12" fmla="*/ 0 w 164"/>
                <a:gd name="T13" fmla="*/ 0 h 164"/>
                <a:gd name="T14" fmla="*/ 164 w 164"/>
                <a:gd name="T15" fmla="*/ 164 h 164"/>
              </a:gdLst>
              <a:ahLst/>
              <a:cxnLst>
                <a:cxn ang="T8">
                  <a:pos x="T0" y="T1"/>
                </a:cxn>
                <a:cxn ang="T9">
                  <a:pos x="T2" y="T3"/>
                </a:cxn>
                <a:cxn ang="T10">
                  <a:pos x="T4" y="T5"/>
                </a:cxn>
                <a:cxn ang="T11">
                  <a:pos x="T6" y="T7"/>
                </a:cxn>
              </a:cxnLst>
              <a:rect l="T12" t="T13" r="T14" b="T15"/>
              <a:pathLst>
                <a:path w="164" h="164">
                  <a:moveTo>
                    <a:pt x="82" y="164"/>
                  </a:moveTo>
                  <a:lnTo>
                    <a:pt x="0" y="0"/>
                  </a:lnTo>
                  <a:cubicBezTo>
                    <a:pt x="52" y="26"/>
                    <a:pt x="113" y="26"/>
                    <a:pt x="164" y="0"/>
                  </a:cubicBezTo>
                  <a:lnTo>
                    <a:pt x="82" y="164"/>
                  </a:lnTo>
                  <a:close/>
                </a:path>
              </a:pathLst>
            </a:custGeom>
            <a:solidFill>
              <a:srgbClr val="000000"/>
            </a:solidFill>
            <a:ln w="0">
              <a:solidFill>
                <a:srgbClr val="000000"/>
              </a:solidFill>
              <a:round/>
              <a:headEnd/>
              <a:tailEnd/>
            </a:ln>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18" name="Rectangle 25"/>
            <p:cNvSpPr>
              <a:spLocks noChangeArrowheads="1"/>
            </p:cNvSpPr>
            <p:nvPr/>
          </p:nvSpPr>
          <p:spPr bwMode="auto">
            <a:xfrm>
              <a:off x="3166" y="2601"/>
              <a:ext cx="173" cy="26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cs typeface="+mn-cs"/>
              </a:endParaRPr>
            </a:p>
          </p:txBody>
        </p:sp>
        <p:sp>
          <p:nvSpPr>
            <p:cNvPr id="110619" name="Rectangle 26"/>
            <p:cNvSpPr>
              <a:spLocks noChangeArrowheads="1"/>
            </p:cNvSpPr>
            <p:nvPr/>
          </p:nvSpPr>
          <p:spPr bwMode="auto">
            <a:xfrm>
              <a:off x="3166" y="2601"/>
              <a:ext cx="173" cy="26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cs typeface="+mn-cs"/>
              </a:endParaRPr>
            </a:p>
          </p:txBody>
        </p:sp>
        <p:sp>
          <p:nvSpPr>
            <p:cNvPr id="110620" name="Rectangle 27"/>
            <p:cNvSpPr>
              <a:spLocks noChangeArrowheads="1"/>
            </p:cNvSpPr>
            <p:nvPr/>
          </p:nvSpPr>
          <p:spPr bwMode="auto">
            <a:xfrm rot="5400000">
              <a:off x="3219" y="2605"/>
              <a:ext cx="8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a:solidFill>
                    <a:srgbClr val="000000"/>
                  </a:solidFill>
                  <a:cs typeface="+mn-cs"/>
                </a:rPr>
                <a:t>A</a:t>
              </a:r>
              <a:endParaRPr lang="en-US" altLang="en-US" sz="1800">
                <a:solidFill>
                  <a:srgbClr val="000000"/>
                </a:solidFill>
                <a:cs typeface="+mn-cs"/>
              </a:endParaRPr>
            </a:p>
          </p:txBody>
        </p:sp>
        <p:sp>
          <p:nvSpPr>
            <p:cNvPr id="110621" name="Rectangle 28"/>
            <p:cNvSpPr>
              <a:spLocks noChangeArrowheads="1"/>
            </p:cNvSpPr>
            <p:nvPr/>
          </p:nvSpPr>
          <p:spPr bwMode="auto">
            <a:xfrm rot="5400000">
              <a:off x="3225" y="2660"/>
              <a:ext cx="6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a:solidFill>
                    <a:srgbClr val="000000"/>
                  </a:solidFill>
                  <a:cs typeface="+mn-cs"/>
                </a:rPr>
                <a:t>L</a:t>
              </a:r>
              <a:endParaRPr lang="en-US" altLang="en-US" sz="1800">
                <a:solidFill>
                  <a:srgbClr val="000000"/>
                </a:solidFill>
                <a:cs typeface="+mn-cs"/>
              </a:endParaRPr>
            </a:p>
          </p:txBody>
        </p:sp>
        <p:sp>
          <p:nvSpPr>
            <p:cNvPr id="110622" name="Rectangle 29"/>
            <p:cNvSpPr>
              <a:spLocks noChangeArrowheads="1"/>
            </p:cNvSpPr>
            <p:nvPr/>
          </p:nvSpPr>
          <p:spPr bwMode="auto">
            <a:xfrm rot="5400000">
              <a:off x="3215" y="2725"/>
              <a:ext cx="8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a:solidFill>
                    <a:srgbClr val="000000"/>
                  </a:solidFill>
                  <a:cs typeface="+mn-cs"/>
                </a:rPr>
                <a:t>U</a:t>
              </a:r>
              <a:endParaRPr lang="en-US" altLang="en-US" sz="1800">
                <a:solidFill>
                  <a:srgbClr val="000000"/>
                </a:solidFill>
                <a:cs typeface="+mn-cs"/>
              </a:endParaRPr>
            </a:p>
          </p:txBody>
        </p:sp>
        <p:sp>
          <p:nvSpPr>
            <p:cNvPr id="110623" name="Rectangle 30"/>
            <p:cNvSpPr>
              <a:spLocks noChangeArrowheads="1"/>
            </p:cNvSpPr>
            <p:nvPr/>
          </p:nvSpPr>
          <p:spPr bwMode="auto">
            <a:xfrm>
              <a:off x="3425" y="2601"/>
              <a:ext cx="173" cy="26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cs typeface="+mn-cs"/>
              </a:endParaRPr>
            </a:p>
          </p:txBody>
        </p:sp>
        <p:sp>
          <p:nvSpPr>
            <p:cNvPr id="110624" name="Rectangle 31"/>
            <p:cNvSpPr>
              <a:spLocks noChangeArrowheads="1"/>
            </p:cNvSpPr>
            <p:nvPr/>
          </p:nvSpPr>
          <p:spPr bwMode="auto">
            <a:xfrm>
              <a:off x="3425" y="2601"/>
              <a:ext cx="173" cy="26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cs typeface="+mn-cs"/>
              </a:endParaRPr>
            </a:p>
          </p:txBody>
        </p:sp>
        <p:sp>
          <p:nvSpPr>
            <p:cNvPr id="110625" name="Rectangle 32"/>
            <p:cNvSpPr>
              <a:spLocks noChangeArrowheads="1"/>
            </p:cNvSpPr>
            <p:nvPr/>
          </p:nvSpPr>
          <p:spPr bwMode="auto">
            <a:xfrm rot="5400000">
              <a:off x="3485" y="2605"/>
              <a:ext cx="8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a:solidFill>
                    <a:srgbClr val="000000"/>
                  </a:solidFill>
                  <a:cs typeface="+mn-cs"/>
                </a:rPr>
                <a:t>A</a:t>
              </a:r>
              <a:endParaRPr lang="en-US" altLang="en-US" sz="1800">
                <a:solidFill>
                  <a:srgbClr val="000000"/>
                </a:solidFill>
                <a:cs typeface="+mn-cs"/>
              </a:endParaRPr>
            </a:p>
          </p:txBody>
        </p:sp>
        <p:sp>
          <p:nvSpPr>
            <p:cNvPr id="110626" name="Rectangle 33"/>
            <p:cNvSpPr>
              <a:spLocks noChangeArrowheads="1"/>
            </p:cNvSpPr>
            <p:nvPr/>
          </p:nvSpPr>
          <p:spPr bwMode="auto">
            <a:xfrm rot="5400000">
              <a:off x="3491" y="2660"/>
              <a:ext cx="6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a:solidFill>
                    <a:srgbClr val="000000"/>
                  </a:solidFill>
                  <a:cs typeface="+mn-cs"/>
                </a:rPr>
                <a:t>L</a:t>
              </a:r>
              <a:endParaRPr lang="en-US" altLang="en-US" sz="1800">
                <a:solidFill>
                  <a:srgbClr val="000000"/>
                </a:solidFill>
                <a:cs typeface="+mn-cs"/>
              </a:endParaRPr>
            </a:p>
          </p:txBody>
        </p:sp>
        <p:sp>
          <p:nvSpPr>
            <p:cNvPr id="110627" name="Rectangle 34"/>
            <p:cNvSpPr>
              <a:spLocks noChangeArrowheads="1"/>
            </p:cNvSpPr>
            <p:nvPr/>
          </p:nvSpPr>
          <p:spPr bwMode="auto">
            <a:xfrm rot="5400000">
              <a:off x="3481" y="2725"/>
              <a:ext cx="8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a:solidFill>
                    <a:srgbClr val="000000"/>
                  </a:solidFill>
                  <a:cs typeface="+mn-cs"/>
                </a:rPr>
                <a:t>U</a:t>
              </a:r>
              <a:endParaRPr lang="en-US" altLang="en-US" sz="1800">
                <a:solidFill>
                  <a:srgbClr val="000000"/>
                </a:solidFill>
                <a:cs typeface="+mn-cs"/>
              </a:endParaRPr>
            </a:p>
          </p:txBody>
        </p:sp>
        <p:sp>
          <p:nvSpPr>
            <p:cNvPr id="110628" name="Rectangle 35"/>
            <p:cNvSpPr>
              <a:spLocks noChangeArrowheads="1"/>
            </p:cNvSpPr>
            <p:nvPr/>
          </p:nvSpPr>
          <p:spPr bwMode="auto">
            <a:xfrm>
              <a:off x="3944" y="2601"/>
              <a:ext cx="173" cy="26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cs typeface="+mn-cs"/>
              </a:endParaRPr>
            </a:p>
          </p:txBody>
        </p:sp>
        <p:sp>
          <p:nvSpPr>
            <p:cNvPr id="110629" name="Rectangle 36"/>
            <p:cNvSpPr>
              <a:spLocks noChangeArrowheads="1"/>
            </p:cNvSpPr>
            <p:nvPr/>
          </p:nvSpPr>
          <p:spPr bwMode="auto">
            <a:xfrm>
              <a:off x="3944" y="2601"/>
              <a:ext cx="173" cy="26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cs typeface="+mn-cs"/>
              </a:endParaRPr>
            </a:p>
          </p:txBody>
        </p:sp>
        <p:sp>
          <p:nvSpPr>
            <p:cNvPr id="110630" name="Rectangle 37"/>
            <p:cNvSpPr>
              <a:spLocks noChangeArrowheads="1"/>
            </p:cNvSpPr>
            <p:nvPr/>
          </p:nvSpPr>
          <p:spPr bwMode="auto">
            <a:xfrm rot="5400000">
              <a:off x="4001" y="2605"/>
              <a:ext cx="8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a:solidFill>
                    <a:srgbClr val="000000"/>
                  </a:solidFill>
                  <a:cs typeface="+mn-cs"/>
                </a:rPr>
                <a:t>A</a:t>
              </a:r>
              <a:endParaRPr lang="en-US" altLang="en-US" sz="1800">
                <a:solidFill>
                  <a:srgbClr val="000000"/>
                </a:solidFill>
                <a:cs typeface="+mn-cs"/>
              </a:endParaRPr>
            </a:p>
          </p:txBody>
        </p:sp>
        <p:sp>
          <p:nvSpPr>
            <p:cNvPr id="110631" name="Rectangle 38"/>
            <p:cNvSpPr>
              <a:spLocks noChangeArrowheads="1"/>
            </p:cNvSpPr>
            <p:nvPr/>
          </p:nvSpPr>
          <p:spPr bwMode="auto">
            <a:xfrm rot="5400000">
              <a:off x="4007" y="2660"/>
              <a:ext cx="6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a:solidFill>
                    <a:srgbClr val="000000"/>
                  </a:solidFill>
                  <a:cs typeface="+mn-cs"/>
                </a:rPr>
                <a:t>L</a:t>
              </a:r>
              <a:endParaRPr lang="en-US" altLang="en-US" sz="1800">
                <a:solidFill>
                  <a:srgbClr val="000000"/>
                </a:solidFill>
                <a:cs typeface="+mn-cs"/>
              </a:endParaRPr>
            </a:p>
          </p:txBody>
        </p:sp>
        <p:sp>
          <p:nvSpPr>
            <p:cNvPr id="110632" name="Rectangle 39"/>
            <p:cNvSpPr>
              <a:spLocks noChangeArrowheads="1"/>
            </p:cNvSpPr>
            <p:nvPr/>
          </p:nvSpPr>
          <p:spPr bwMode="auto">
            <a:xfrm rot="5400000">
              <a:off x="3997" y="2725"/>
              <a:ext cx="8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a:solidFill>
                    <a:srgbClr val="000000"/>
                  </a:solidFill>
                  <a:cs typeface="+mn-cs"/>
                </a:rPr>
                <a:t>U</a:t>
              </a:r>
              <a:endParaRPr lang="en-US" altLang="en-US" sz="1800">
                <a:solidFill>
                  <a:srgbClr val="000000"/>
                </a:solidFill>
                <a:cs typeface="+mn-cs"/>
              </a:endParaRPr>
            </a:p>
          </p:txBody>
        </p:sp>
        <p:sp>
          <p:nvSpPr>
            <p:cNvPr id="110633" name="Line 40"/>
            <p:cNvSpPr>
              <a:spLocks noChangeShapeType="1"/>
            </p:cNvSpPr>
            <p:nvPr/>
          </p:nvSpPr>
          <p:spPr bwMode="auto">
            <a:xfrm>
              <a:off x="3252" y="2515"/>
              <a:ext cx="1" cy="39"/>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34" name="Freeform 41"/>
            <p:cNvSpPr>
              <a:spLocks/>
            </p:cNvSpPr>
            <p:nvPr/>
          </p:nvSpPr>
          <p:spPr bwMode="auto">
            <a:xfrm>
              <a:off x="3221" y="2539"/>
              <a:ext cx="63" cy="62"/>
            </a:xfrm>
            <a:custGeom>
              <a:avLst/>
              <a:gdLst>
                <a:gd name="T0" fmla="*/ 0 w 143"/>
                <a:gd name="T1" fmla="*/ 0 h 143"/>
                <a:gd name="T2" fmla="*/ 0 w 143"/>
                <a:gd name="T3" fmla="*/ 0 h 143"/>
                <a:gd name="T4" fmla="*/ 0 w 143"/>
                <a:gd name="T5" fmla="*/ 0 h 143"/>
                <a:gd name="T6" fmla="*/ 0 w 143"/>
                <a:gd name="T7" fmla="*/ 0 h 143"/>
                <a:gd name="T8" fmla="*/ 0 60000 65536"/>
                <a:gd name="T9" fmla="*/ 0 60000 65536"/>
                <a:gd name="T10" fmla="*/ 0 60000 65536"/>
                <a:gd name="T11" fmla="*/ 0 60000 65536"/>
                <a:gd name="T12" fmla="*/ 0 w 143"/>
                <a:gd name="T13" fmla="*/ 0 h 143"/>
                <a:gd name="T14" fmla="*/ 143 w 143"/>
                <a:gd name="T15" fmla="*/ 143 h 143"/>
              </a:gdLst>
              <a:ahLst/>
              <a:cxnLst>
                <a:cxn ang="T8">
                  <a:pos x="T0" y="T1"/>
                </a:cxn>
                <a:cxn ang="T9">
                  <a:pos x="T2" y="T3"/>
                </a:cxn>
                <a:cxn ang="T10">
                  <a:pos x="T4" y="T5"/>
                </a:cxn>
                <a:cxn ang="T11">
                  <a:pos x="T6" y="T7"/>
                </a:cxn>
              </a:cxnLst>
              <a:rect l="T12" t="T13" r="T14" b="T15"/>
              <a:pathLst>
                <a:path w="143" h="143">
                  <a:moveTo>
                    <a:pt x="71" y="143"/>
                  </a:moveTo>
                  <a:lnTo>
                    <a:pt x="0" y="0"/>
                  </a:lnTo>
                  <a:cubicBezTo>
                    <a:pt x="45" y="22"/>
                    <a:pt x="98" y="22"/>
                    <a:pt x="143" y="0"/>
                  </a:cubicBezTo>
                  <a:lnTo>
                    <a:pt x="71" y="143"/>
                  </a:lnTo>
                  <a:close/>
                </a:path>
              </a:pathLst>
            </a:custGeom>
            <a:solidFill>
              <a:srgbClr val="000000"/>
            </a:solidFill>
            <a:ln w="0">
              <a:solidFill>
                <a:srgbClr val="000000"/>
              </a:solidFill>
              <a:round/>
              <a:headEnd/>
              <a:tailEnd/>
            </a:ln>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35" name="Line 42"/>
            <p:cNvSpPr>
              <a:spLocks noChangeShapeType="1"/>
            </p:cNvSpPr>
            <p:nvPr/>
          </p:nvSpPr>
          <p:spPr bwMode="auto">
            <a:xfrm>
              <a:off x="3512" y="2515"/>
              <a:ext cx="1" cy="39"/>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36" name="Freeform 43"/>
            <p:cNvSpPr>
              <a:spLocks/>
            </p:cNvSpPr>
            <p:nvPr/>
          </p:nvSpPr>
          <p:spPr bwMode="auto">
            <a:xfrm>
              <a:off x="3481" y="2539"/>
              <a:ext cx="62" cy="62"/>
            </a:xfrm>
            <a:custGeom>
              <a:avLst/>
              <a:gdLst>
                <a:gd name="T0" fmla="*/ 0 w 142"/>
                <a:gd name="T1" fmla="*/ 0 h 143"/>
                <a:gd name="T2" fmla="*/ 0 w 142"/>
                <a:gd name="T3" fmla="*/ 0 h 143"/>
                <a:gd name="T4" fmla="*/ 0 w 142"/>
                <a:gd name="T5" fmla="*/ 0 h 143"/>
                <a:gd name="T6" fmla="*/ 0 w 142"/>
                <a:gd name="T7" fmla="*/ 0 h 143"/>
                <a:gd name="T8" fmla="*/ 0 60000 65536"/>
                <a:gd name="T9" fmla="*/ 0 60000 65536"/>
                <a:gd name="T10" fmla="*/ 0 60000 65536"/>
                <a:gd name="T11" fmla="*/ 0 60000 65536"/>
                <a:gd name="T12" fmla="*/ 0 w 142"/>
                <a:gd name="T13" fmla="*/ 0 h 143"/>
                <a:gd name="T14" fmla="*/ 142 w 142"/>
                <a:gd name="T15" fmla="*/ 143 h 143"/>
              </a:gdLst>
              <a:ahLst/>
              <a:cxnLst>
                <a:cxn ang="T8">
                  <a:pos x="T0" y="T1"/>
                </a:cxn>
                <a:cxn ang="T9">
                  <a:pos x="T2" y="T3"/>
                </a:cxn>
                <a:cxn ang="T10">
                  <a:pos x="T4" y="T5"/>
                </a:cxn>
                <a:cxn ang="T11">
                  <a:pos x="T6" y="T7"/>
                </a:cxn>
              </a:cxnLst>
              <a:rect l="T12" t="T13" r="T14" b="T15"/>
              <a:pathLst>
                <a:path w="142" h="143">
                  <a:moveTo>
                    <a:pt x="71" y="143"/>
                  </a:moveTo>
                  <a:lnTo>
                    <a:pt x="0" y="0"/>
                  </a:lnTo>
                  <a:cubicBezTo>
                    <a:pt x="44" y="22"/>
                    <a:pt x="97" y="22"/>
                    <a:pt x="142" y="0"/>
                  </a:cubicBezTo>
                  <a:lnTo>
                    <a:pt x="71" y="143"/>
                  </a:lnTo>
                  <a:close/>
                </a:path>
              </a:pathLst>
            </a:custGeom>
            <a:solidFill>
              <a:srgbClr val="000000"/>
            </a:solidFill>
            <a:ln w="0">
              <a:solidFill>
                <a:srgbClr val="000000"/>
              </a:solidFill>
              <a:round/>
              <a:headEnd/>
              <a:tailEnd/>
            </a:ln>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37" name="Line 44"/>
            <p:cNvSpPr>
              <a:spLocks noChangeShapeType="1"/>
            </p:cNvSpPr>
            <p:nvPr/>
          </p:nvSpPr>
          <p:spPr bwMode="auto">
            <a:xfrm>
              <a:off x="4030" y="2515"/>
              <a:ext cx="1" cy="39"/>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38" name="Freeform 45"/>
            <p:cNvSpPr>
              <a:spLocks/>
            </p:cNvSpPr>
            <p:nvPr/>
          </p:nvSpPr>
          <p:spPr bwMode="auto">
            <a:xfrm>
              <a:off x="3999" y="2539"/>
              <a:ext cx="63" cy="62"/>
            </a:xfrm>
            <a:custGeom>
              <a:avLst/>
              <a:gdLst>
                <a:gd name="T0" fmla="*/ 0 w 143"/>
                <a:gd name="T1" fmla="*/ 0 h 143"/>
                <a:gd name="T2" fmla="*/ 0 w 143"/>
                <a:gd name="T3" fmla="*/ 0 h 143"/>
                <a:gd name="T4" fmla="*/ 0 w 143"/>
                <a:gd name="T5" fmla="*/ 0 h 143"/>
                <a:gd name="T6" fmla="*/ 0 w 143"/>
                <a:gd name="T7" fmla="*/ 0 h 143"/>
                <a:gd name="T8" fmla="*/ 0 60000 65536"/>
                <a:gd name="T9" fmla="*/ 0 60000 65536"/>
                <a:gd name="T10" fmla="*/ 0 60000 65536"/>
                <a:gd name="T11" fmla="*/ 0 60000 65536"/>
                <a:gd name="T12" fmla="*/ 0 w 143"/>
                <a:gd name="T13" fmla="*/ 0 h 143"/>
                <a:gd name="T14" fmla="*/ 143 w 143"/>
                <a:gd name="T15" fmla="*/ 143 h 143"/>
              </a:gdLst>
              <a:ahLst/>
              <a:cxnLst>
                <a:cxn ang="T8">
                  <a:pos x="T0" y="T1"/>
                </a:cxn>
                <a:cxn ang="T9">
                  <a:pos x="T2" y="T3"/>
                </a:cxn>
                <a:cxn ang="T10">
                  <a:pos x="T4" y="T5"/>
                </a:cxn>
                <a:cxn ang="T11">
                  <a:pos x="T6" y="T7"/>
                </a:cxn>
              </a:cxnLst>
              <a:rect l="T12" t="T13" r="T14" b="T15"/>
              <a:pathLst>
                <a:path w="143" h="143">
                  <a:moveTo>
                    <a:pt x="71" y="143"/>
                  </a:moveTo>
                  <a:lnTo>
                    <a:pt x="0" y="0"/>
                  </a:lnTo>
                  <a:cubicBezTo>
                    <a:pt x="45" y="22"/>
                    <a:pt x="98" y="22"/>
                    <a:pt x="143" y="0"/>
                  </a:cubicBezTo>
                  <a:lnTo>
                    <a:pt x="71" y="143"/>
                  </a:lnTo>
                  <a:close/>
                </a:path>
              </a:pathLst>
            </a:custGeom>
            <a:solidFill>
              <a:srgbClr val="000000"/>
            </a:solidFill>
            <a:ln w="0">
              <a:solidFill>
                <a:srgbClr val="000000"/>
              </a:solidFill>
              <a:round/>
              <a:headEnd/>
              <a:tailEnd/>
            </a:ln>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39" name="Line 46"/>
            <p:cNvSpPr>
              <a:spLocks noChangeShapeType="1"/>
            </p:cNvSpPr>
            <p:nvPr/>
          </p:nvSpPr>
          <p:spPr bwMode="auto">
            <a:xfrm>
              <a:off x="3252" y="2168"/>
              <a:ext cx="1" cy="39"/>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40" name="Freeform 47"/>
            <p:cNvSpPr>
              <a:spLocks/>
            </p:cNvSpPr>
            <p:nvPr/>
          </p:nvSpPr>
          <p:spPr bwMode="auto">
            <a:xfrm>
              <a:off x="3221" y="2192"/>
              <a:ext cx="63" cy="63"/>
            </a:xfrm>
            <a:custGeom>
              <a:avLst/>
              <a:gdLst>
                <a:gd name="T0" fmla="*/ 0 w 143"/>
                <a:gd name="T1" fmla="*/ 0 h 143"/>
                <a:gd name="T2" fmla="*/ 0 w 143"/>
                <a:gd name="T3" fmla="*/ 0 h 143"/>
                <a:gd name="T4" fmla="*/ 0 w 143"/>
                <a:gd name="T5" fmla="*/ 0 h 143"/>
                <a:gd name="T6" fmla="*/ 0 w 143"/>
                <a:gd name="T7" fmla="*/ 0 h 143"/>
                <a:gd name="T8" fmla="*/ 0 60000 65536"/>
                <a:gd name="T9" fmla="*/ 0 60000 65536"/>
                <a:gd name="T10" fmla="*/ 0 60000 65536"/>
                <a:gd name="T11" fmla="*/ 0 60000 65536"/>
                <a:gd name="T12" fmla="*/ 0 w 143"/>
                <a:gd name="T13" fmla="*/ 0 h 143"/>
                <a:gd name="T14" fmla="*/ 143 w 143"/>
                <a:gd name="T15" fmla="*/ 143 h 143"/>
              </a:gdLst>
              <a:ahLst/>
              <a:cxnLst>
                <a:cxn ang="T8">
                  <a:pos x="T0" y="T1"/>
                </a:cxn>
                <a:cxn ang="T9">
                  <a:pos x="T2" y="T3"/>
                </a:cxn>
                <a:cxn ang="T10">
                  <a:pos x="T4" y="T5"/>
                </a:cxn>
                <a:cxn ang="T11">
                  <a:pos x="T6" y="T7"/>
                </a:cxn>
              </a:cxnLst>
              <a:rect l="T12" t="T13" r="T14" b="T15"/>
              <a:pathLst>
                <a:path w="143" h="143">
                  <a:moveTo>
                    <a:pt x="71" y="143"/>
                  </a:moveTo>
                  <a:lnTo>
                    <a:pt x="0" y="0"/>
                  </a:lnTo>
                  <a:cubicBezTo>
                    <a:pt x="45" y="23"/>
                    <a:pt x="98" y="23"/>
                    <a:pt x="143" y="0"/>
                  </a:cubicBezTo>
                  <a:lnTo>
                    <a:pt x="71" y="143"/>
                  </a:lnTo>
                  <a:close/>
                </a:path>
              </a:pathLst>
            </a:custGeom>
            <a:solidFill>
              <a:srgbClr val="000000"/>
            </a:solidFill>
            <a:ln w="0">
              <a:solidFill>
                <a:srgbClr val="000000"/>
              </a:solidFill>
              <a:round/>
              <a:headEnd/>
              <a:tailEnd/>
            </a:ln>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41" name="Line 48"/>
            <p:cNvSpPr>
              <a:spLocks noChangeShapeType="1"/>
            </p:cNvSpPr>
            <p:nvPr/>
          </p:nvSpPr>
          <p:spPr bwMode="auto">
            <a:xfrm>
              <a:off x="3512" y="2168"/>
              <a:ext cx="1" cy="39"/>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42" name="Freeform 49"/>
            <p:cNvSpPr>
              <a:spLocks/>
            </p:cNvSpPr>
            <p:nvPr/>
          </p:nvSpPr>
          <p:spPr bwMode="auto">
            <a:xfrm>
              <a:off x="3481" y="2192"/>
              <a:ext cx="62" cy="63"/>
            </a:xfrm>
            <a:custGeom>
              <a:avLst/>
              <a:gdLst>
                <a:gd name="T0" fmla="*/ 0 w 142"/>
                <a:gd name="T1" fmla="*/ 0 h 143"/>
                <a:gd name="T2" fmla="*/ 0 w 142"/>
                <a:gd name="T3" fmla="*/ 0 h 143"/>
                <a:gd name="T4" fmla="*/ 0 w 142"/>
                <a:gd name="T5" fmla="*/ 0 h 143"/>
                <a:gd name="T6" fmla="*/ 0 w 142"/>
                <a:gd name="T7" fmla="*/ 0 h 143"/>
                <a:gd name="T8" fmla="*/ 0 60000 65536"/>
                <a:gd name="T9" fmla="*/ 0 60000 65536"/>
                <a:gd name="T10" fmla="*/ 0 60000 65536"/>
                <a:gd name="T11" fmla="*/ 0 60000 65536"/>
                <a:gd name="T12" fmla="*/ 0 w 142"/>
                <a:gd name="T13" fmla="*/ 0 h 143"/>
                <a:gd name="T14" fmla="*/ 142 w 142"/>
                <a:gd name="T15" fmla="*/ 143 h 143"/>
              </a:gdLst>
              <a:ahLst/>
              <a:cxnLst>
                <a:cxn ang="T8">
                  <a:pos x="T0" y="T1"/>
                </a:cxn>
                <a:cxn ang="T9">
                  <a:pos x="T2" y="T3"/>
                </a:cxn>
                <a:cxn ang="T10">
                  <a:pos x="T4" y="T5"/>
                </a:cxn>
                <a:cxn ang="T11">
                  <a:pos x="T6" y="T7"/>
                </a:cxn>
              </a:cxnLst>
              <a:rect l="T12" t="T13" r="T14" b="T15"/>
              <a:pathLst>
                <a:path w="142" h="143">
                  <a:moveTo>
                    <a:pt x="71" y="143"/>
                  </a:moveTo>
                  <a:lnTo>
                    <a:pt x="0" y="0"/>
                  </a:lnTo>
                  <a:cubicBezTo>
                    <a:pt x="44" y="23"/>
                    <a:pt x="97" y="23"/>
                    <a:pt x="142" y="0"/>
                  </a:cubicBezTo>
                  <a:lnTo>
                    <a:pt x="71" y="143"/>
                  </a:lnTo>
                  <a:close/>
                </a:path>
              </a:pathLst>
            </a:custGeom>
            <a:solidFill>
              <a:srgbClr val="000000"/>
            </a:solidFill>
            <a:ln w="0">
              <a:solidFill>
                <a:srgbClr val="000000"/>
              </a:solidFill>
              <a:round/>
              <a:headEnd/>
              <a:tailEnd/>
            </a:ln>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43" name="Line 50"/>
            <p:cNvSpPr>
              <a:spLocks noChangeShapeType="1"/>
            </p:cNvSpPr>
            <p:nvPr/>
          </p:nvSpPr>
          <p:spPr bwMode="auto">
            <a:xfrm>
              <a:off x="4030" y="2168"/>
              <a:ext cx="1" cy="39"/>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44" name="Freeform 51"/>
            <p:cNvSpPr>
              <a:spLocks/>
            </p:cNvSpPr>
            <p:nvPr/>
          </p:nvSpPr>
          <p:spPr bwMode="auto">
            <a:xfrm>
              <a:off x="3999" y="2192"/>
              <a:ext cx="63" cy="63"/>
            </a:xfrm>
            <a:custGeom>
              <a:avLst/>
              <a:gdLst>
                <a:gd name="T0" fmla="*/ 0 w 143"/>
                <a:gd name="T1" fmla="*/ 0 h 143"/>
                <a:gd name="T2" fmla="*/ 0 w 143"/>
                <a:gd name="T3" fmla="*/ 0 h 143"/>
                <a:gd name="T4" fmla="*/ 0 w 143"/>
                <a:gd name="T5" fmla="*/ 0 h 143"/>
                <a:gd name="T6" fmla="*/ 0 w 143"/>
                <a:gd name="T7" fmla="*/ 0 h 143"/>
                <a:gd name="T8" fmla="*/ 0 60000 65536"/>
                <a:gd name="T9" fmla="*/ 0 60000 65536"/>
                <a:gd name="T10" fmla="*/ 0 60000 65536"/>
                <a:gd name="T11" fmla="*/ 0 60000 65536"/>
                <a:gd name="T12" fmla="*/ 0 w 143"/>
                <a:gd name="T13" fmla="*/ 0 h 143"/>
                <a:gd name="T14" fmla="*/ 143 w 143"/>
                <a:gd name="T15" fmla="*/ 143 h 143"/>
              </a:gdLst>
              <a:ahLst/>
              <a:cxnLst>
                <a:cxn ang="T8">
                  <a:pos x="T0" y="T1"/>
                </a:cxn>
                <a:cxn ang="T9">
                  <a:pos x="T2" y="T3"/>
                </a:cxn>
                <a:cxn ang="T10">
                  <a:pos x="T4" y="T5"/>
                </a:cxn>
                <a:cxn ang="T11">
                  <a:pos x="T6" y="T7"/>
                </a:cxn>
              </a:cxnLst>
              <a:rect l="T12" t="T13" r="T14" b="T15"/>
              <a:pathLst>
                <a:path w="143" h="143">
                  <a:moveTo>
                    <a:pt x="71" y="143"/>
                  </a:moveTo>
                  <a:lnTo>
                    <a:pt x="0" y="0"/>
                  </a:lnTo>
                  <a:cubicBezTo>
                    <a:pt x="45" y="23"/>
                    <a:pt x="98" y="23"/>
                    <a:pt x="143" y="0"/>
                  </a:cubicBezTo>
                  <a:lnTo>
                    <a:pt x="71" y="143"/>
                  </a:lnTo>
                  <a:close/>
                </a:path>
              </a:pathLst>
            </a:custGeom>
            <a:solidFill>
              <a:srgbClr val="000000"/>
            </a:solidFill>
            <a:ln w="0">
              <a:solidFill>
                <a:srgbClr val="000000"/>
              </a:solidFill>
              <a:round/>
              <a:headEnd/>
              <a:tailEnd/>
            </a:ln>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45" name="Rectangle 52"/>
            <p:cNvSpPr>
              <a:spLocks noChangeArrowheads="1"/>
            </p:cNvSpPr>
            <p:nvPr/>
          </p:nvSpPr>
          <p:spPr bwMode="auto">
            <a:xfrm>
              <a:off x="3166" y="2948"/>
              <a:ext cx="951" cy="13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cs typeface="+mn-cs"/>
              </a:endParaRPr>
            </a:p>
          </p:txBody>
        </p:sp>
        <p:sp>
          <p:nvSpPr>
            <p:cNvPr id="110646" name="Rectangle 53"/>
            <p:cNvSpPr>
              <a:spLocks noChangeArrowheads="1"/>
            </p:cNvSpPr>
            <p:nvPr/>
          </p:nvSpPr>
          <p:spPr bwMode="auto">
            <a:xfrm>
              <a:off x="3166" y="2948"/>
              <a:ext cx="951" cy="13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cs typeface="+mn-cs"/>
              </a:endParaRPr>
            </a:p>
          </p:txBody>
        </p:sp>
        <p:sp>
          <p:nvSpPr>
            <p:cNvPr id="110647" name="Rectangle 54"/>
            <p:cNvSpPr>
              <a:spLocks noChangeArrowheads="1"/>
            </p:cNvSpPr>
            <p:nvPr/>
          </p:nvSpPr>
          <p:spPr bwMode="auto">
            <a:xfrm>
              <a:off x="3416" y="2942"/>
              <a:ext cx="45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dirty="0">
                  <a:solidFill>
                    <a:srgbClr val="000000"/>
                  </a:solidFill>
                  <a:cs typeface="+mn-cs"/>
                </a:rPr>
                <a:t>D-cache</a:t>
              </a:r>
              <a:endParaRPr lang="en-US" altLang="en-US" sz="1800" dirty="0">
                <a:solidFill>
                  <a:srgbClr val="000000"/>
                </a:solidFill>
                <a:cs typeface="+mn-cs"/>
              </a:endParaRPr>
            </a:p>
          </p:txBody>
        </p:sp>
        <p:sp>
          <p:nvSpPr>
            <p:cNvPr id="110648" name="Line 55"/>
            <p:cNvSpPr>
              <a:spLocks noChangeShapeType="1"/>
            </p:cNvSpPr>
            <p:nvPr/>
          </p:nvSpPr>
          <p:spPr bwMode="auto">
            <a:xfrm>
              <a:off x="3252" y="2861"/>
              <a:ext cx="1" cy="40"/>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49" name="Freeform 56"/>
            <p:cNvSpPr>
              <a:spLocks/>
            </p:cNvSpPr>
            <p:nvPr/>
          </p:nvSpPr>
          <p:spPr bwMode="auto">
            <a:xfrm>
              <a:off x="3221" y="2886"/>
              <a:ext cx="63" cy="62"/>
            </a:xfrm>
            <a:custGeom>
              <a:avLst/>
              <a:gdLst>
                <a:gd name="T0" fmla="*/ 0 w 143"/>
                <a:gd name="T1" fmla="*/ 0 h 143"/>
                <a:gd name="T2" fmla="*/ 0 w 143"/>
                <a:gd name="T3" fmla="*/ 0 h 143"/>
                <a:gd name="T4" fmla="*/ 0 w 143"/>
                <a:gd name="T5" fmla="*/ 0 h 143"/>
                <a:gd name="T6" fmla="*/ 0 w 143"/>
                <a:gd name="T7" fmla="*/ 0 h 143"/>
                <a:gd name="T8" fmla="*/ 0 w 143"/>
                <a:gd name="T9" fmla="*/ 0 h 143"/>
                <a:gd name="T10" fmla="*/ 0 60000 65536"/>
                <a:gd name="T11" fmla="*/ 0 60000 65536"/>
                <a:gd name="T12" fmla="*/ 0 60000 65536"/>
                <a:gd name="T13" fmla="*/ 0 60000 65536"/>
                <a:gd name="T14" fmla="*/ 0 60000 65536"/>
                <a:gd name="T15" fmla="*/ 0 w 143"/>
                <a:gd name="T16" fmla="*/ 0 h 143"/>
                <a:gd name="T17" fmla="*/ 143 w 143"/>
                <a:gd name="T18" fmla="*/ 143 h 143"/>
              </a:gdLst>
              <a:ahLst/>
              <a:cxnLst>
                <a:cxn ang="T10">
                  <a:pos x="T0" y="T1"/>
                </a:cxn>
                <a:cxn ang="T11">
                  <a:pos x="T2" y="T3"/>
                </a:cxn>
                <a:cxn ang="T12">
                  <a:pos x="T4" y="T5"/>
                </a:cxn>
                <a:cxn ang="T13">
                  <a:pos x="T6" y="T7"/>
                </a:cxn>
                <a:cxn ang="T14">
                  <a:pos x="T8" y="T9"/>
                </a:cxn>
              </a:cxnLst>
              <a:rect l="T15" t="T16" r="T17" b="T18"/>
              <a:pathLst>
                <a:path w="143" h="143">
                  <a:moveTo>
                    <a:pt x="71" y="143"/>
                  </a:moveTo>
                  <a:lnTo>
                    <a:pt x="0" y="0"/>
                  </a:lnTo>
                  <a:cubicBezTo>
                    <a:pt x="45" y="22"/>
                    <a:pt x="98" y="22"/>
                    <a:pt x="143" y="0"/>
                  </a:cubicBezTo>
                  <a:lnTo>
                    <a:pt x="71" y="143"/>
                  </a:lnTo>
                  <a:close/>
                </a:path>
              </a:pathLst>
            </a:custGeom>
            <a:solidFill>
              <a:srgbClr val="000000"/>
            </a:solidFill>
            <a:ln w="0">
              <a:solidFill>
                <a:srgbClr val="000000"/>
              </a:solidFill>
              <a:round/>
              <a:headEnd/>
              <a:tailEnd/>
            </a:ln>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50" name="Line 57"/>
            <p:cNvSpPr>
              <a:spLocks noChangeShapeType="1"/>
            </p:cNvSpPr>
            <p:nvPr/>
          </p:nvSpPr>
          <p:spPr bwMode="auto">
            <a:xfrm>
              <a:off x="3512" y="2861"/>
              <a:ext cx="1" cy="40"/>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51" name="Freeform 58"/>
            <p:cNvSpPr>
              <a:spLocks/>
            </p:cNvSpPr>
            <p:nvPr/>
          </p:nvSpPr>
          <p:spPr bwMode="auto">
            <a:xfrm>
              <a:off x="3481" y="2886"/>
              <a:ext cx="62" cy="62"/>
            </a:xfrm>
            <a:custGeom>
              <a:avLst/>
              <a:gdLst>
                <a:gd name="T0" fmla="*/ 0 w 142"/>
                <a:gd name="T1" fmla="*/ 0 h 143"/>
                <a:gd name="T2" fmla="*/ 0 w 142"/>
                <a:gd name="T3" fmla="*/ 0 h 143"/>
                <a:gd name="T4" fmla="*/ 0 w 142"/>
                <a:gd name="T5" fmla="*/ 0 h 143"/>
                <a:gd name="T6" fmla="*/ 0 w 142"/>
                <a:gd name="T7" fmla="*/ 0 h 143"/>
                <a:gd name="T8" fmla="*/ 0 w 142"/>
                <a:gd name="T9" fmla="*/ 0 h 143"/>
                <a:gd name="T10" fmla="*/ 0 60000 65536"/>
                <a:gd name="T11" fmla="*/ 0 60000 65536"/>
                <a:gd name="T12" fmla="*/ 0 60000 65536"/>
                <a:gd name="T13" fmla="*/ 0 60000 65536"/>
                <a:gd name="T14" fmla="*/ 0 60000 65536"/>
                <a:gd name="T15" fmla="*/ 0 w 142"/>
                <a:gd name="T16" fmla="*/ 0 h 143"/>
                <a:gd name="T17" fmla="*/ 142 w 142"/>
                <a:gd name="T18" fmla="*/ 143 h 143"/>
              </a:gdLst>
              <a:ahLst/>
              <a:cxnLst>
                <a:cxn ang="T10">
                  <a:pos x="T0" y="T1"/>
                </a:cxn>
                <a:cxn ang="T11">
                  <a:pos x="T2" y="T3"/>
                </a:cxn>
                <a:cxn ang="T12">
                  <a:pos x="T4" y="T5"/>
                </a:cxn>
                <a:cxn ang="T13">
                  <a:pos x="T6" y="T7"/>
                </a:cxn>
                <a:cxn ang="T14">
                  <a:pos x="T8" y="T9"/>
                </a:cxn>
              </a:cxnLst>
              <a:rect l="T15" t="T16" r="T17" b="T18"/>
              <a:pathLst>
                <a:path w="142" h="143">
                  <a:moveTo>
                    <a:pt x="71" y="143"/>
                  </a:moveTo>
                  <a:lnTo>
                    <a:pt x="0" y="0"/>
                  </a:lnTo>
                  <a:cubicBezTo>
                    <a:pt x="44" y="22"/>
                    <a:pt x="97" y="22"/>
                    <a:pt x="142" y="0"/>
                  </a:cubicBezTo>
                  <a:lnTo>
                    <a:pt x="71" y="143"/>
                  </a:lnTo>
                  <a:close/>
                </a:path>
              </a:pathLst>
            </a:custGeom>
            <a:solidFill>
              <a:srgbClr val="000000"/>
            </a:solidFill>
            <a:ln w="0">
              <a:solidFill>
                <a:srgbClr val="000000"/>
              </a:solidFill>
              <a:round/>
              <a:headEnd/>
              <a:tailEnd/>
            </a:ln>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52" name="Line 59"/>
            <p:cNvSpPr>
              <a:spLocks noChangeShapeType="1"/>
            </p:cNvSpPr>
            <p:nvPr/>
          </p:nvSpPr>
          <p:spPr bwMode="auto">
            <a:xfrm>
              <a:off x="4030" y="2861"/>
              <a:ext cx="1" cy="40"/>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53" name="Freeform 60"/>
            <p:cNvSpPr>
              <a:spLocks/>
            </p:cNvSpPr>
            <p:nvPr/>
          </p:nvSpPr>
          <p:spPr bwMode="auto">
            <a:xfrm>
              <a:off x="3999" y="2886"/>
              <a:ext cx="63" cy="62"/>
            </a:xfrm>
            <a:custGeom>
              <a:avLst/>
              <a:gdLst>
                <a:gd name="T0" fmla="*/ 0 w 143"/>
                <a:gd name="T1" fmla="*/ 0 h 143"/>
                <a:gd name="T2" fmla="*/ 0 w 143"/>
                <a:gd name="T3" fmla="*/ 0 h 143"/>
                <a:gd name="T4" fmla="*/ 0 w 143"/>
                <a:gd name="T5" fmla="*/ 0 h 143"/>
                <a:gd name="T6" fmla="*/ 0 w 143"/>
                <a:gd name="T7" fmla="*/ 0 h 143"/>
                <a:gd name="T8" fmla="*/ 0 w 143"/>
                <a:gd name="T9" fmla="*/ 0 h 143"/>
                <a:gd name="T10" fmla="*/ 0 60000 65536"/>
                <a:gd name="T11" fmla="*/ 0 60000 65536"/>
                <a:gd name="T12" fmla="*/ 0 60000 65536"/>
                <a:gd name="T13" fmla="*/ 0 60000 65536"/>
                <a:gd name="T14" fmla="*/ 0 60000 65536"/>
                <a:gd name="T15" fmla="*/ 0 w 143"/>
                <a:gd name="T16" fmla="*/ 0 h 143"/>
                <a:gd name="T17" fmla="*/ 143 w 143"/>
                <a:gd name="T18" fmla="*/ 143 h 143"/>
              </a:gdLst>
              <a:ahLst/>
              <a:cxnLst>
                <a:cxn ang="T10">
                  <a:pos x="T0" y="T1"/>
                </a:cxn>
                <a:cxn ang="T11">
                  <a:pos x="T2" y="T3"/>
                </a:cxn>
                <a:cxn ang="T12">
                  <a:pos x="T4" y="T5"/>
                </a:cxn>
                <a:cxn ang="T13">
                  <a:pos x="T6" y="T7"/>
                </a:cxn>
                <a:cxn ang="T14">
                  <a:pos x="T8" y="T9"/>
                </a:cxn>
              </a:cxnLst>
              <a:rect l="T15" t="T16" r="T17" b="T18"/>
              <a:pathLst>
                <a:path w="143" h="143">
                  <a:moveTo>
                    <a:pt x="71" y="143"/>
                  </a:moveTo>
                  <a:lnTo>
                    <a:pt x="0" y="0"/>
                  </a:lnTo>
                  <a:cubicBezTo>
                    <a:pt x="45" y="22"/>
                    <a:pt x="98" y="22"/>
                    <a:pt x="143" y="0"/>
                  </a:cubicBezTo>
                  <a:lnTo>
                    <a:pt x="71" y="143"/>
                  </a:lnTo>
                  <a:close/>
                </a:path>
              </a:pathLst>
            </a:custGeom>
            <a:solidFill>
              <a:srgbClr val="000000"/>
            </a:solidFill>
            <a:ln w="0">
              <a:solidFill>
                <a:srgbClr val="000000"/>
              </a:solidFill>
              <a:round/>
              <a:headEnd/>
              <a:tailEnd/>
            </a:ln>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54" name="Freeform 61"/>
            <p:cNvSpPr>
              <a:spLocks/>
            </p:cNvSpPr>
            <p:nvPr/>
          </p:nvSpPr>
          <p:spPr bwMode="auto">
            <a:xfrm>
              <a:off x="3339" y="3294"/>
              <a:ext cx="605" cy="87"/>
            </a:xfrm>
            <a:custGeom>
              <a:avLst/>
              <a:gdLst>
                <a:gd name="T0" fmla="*/ 0 w 605"/>
                <a:gd name="T1" fmla="*/ 0 h 87"/>
                <a:gd name="T2" fmla="*/ 605 w 605"/>
                <a:gd name="T3" fmla="*/ 0 h 87"/>
                <a:gd name="T4" fmla="*/ 504 w 605"/>
                <a:gd name="T5" fmla="*/ 87 h 87"/>
                <a:gd name="T6" fmla="*/ 101 w 605"/>
                <a:gd name="T7" fmla="*/ 87 h 87"/>
                <a:gd name="T8" fmla="*/ 0 w 605"/>
                <a:gd name="T9" fmla="*/ 0 h 87"/>
                <a:gd name="T10" fmla="*/ 0 60000 65536"/>
                <a:gd name="T11" fmla="*/ 0 60000 65536"/>
                <a:gd name="T12" fmla="*/ 0 60000 65536"/>
                <a:gd name="T13" fmla="*/ 0 60000 65536"/>
                <a:gd name="T14" fmla="*/ 0 60000 65536"/>
                <a:gd name="T15" fmla="*/ 0 w 605"/>
                <a:gd name="T16" fmla="*/ 0 h 87"/>
                <a:gd name="T17" fmla="*/ 605 w 605"/>
                <a:gd name="T18" fmla="*/ 87 h 87"/>
              </a:gdLst>
              <a:ahLst/>
              <a:cxnLst>
                <a:cxn ang="T10">
                  <a:pos x="T0" y="T1"/>
                </a:cxn>
                <a:cxn ang="T11">
                  <a:pos x="T2" y="T3"/>
                </a:cxn>
                <a:cxn ang="T12">
                  <a:pos x="T4" y="T5"/>
                </a:cxn>
                <a:cxn ang="T13">
                  <a:pos x="T6" y="T7"/>
                </a:cxn>
                <a:cxn ang="T14">
                  <a:pos x="T8" y="T9"/>
                </a:cxn>
              </a:cxnLst>
              <a:rect l="T15" t="T16" r="T17" b="T18"/>
              <a:pathLst>
                <a:path w="605" h="87">
                  <a:moveTo>
                    <a:pt x="0" y="0"/>
                  </a:moveTo>
                  <a:lnTo>
                    <a:pt x="605" y="0"/>
                  </a:lnTo>
                  <a:lnTo>
                    <a:pt x="504" y="87"/>
                  </a:lnTo>
                  <a:lnTo>
                    <a:pt x="101" y="87"/>
                  </a:lnTo>
                  <a:lnTo>
                    <a:pt x="0" y="0"/>
                  </a:lnTo>
                </a:path>
              </a:pathLst>
            </a:cu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55" name="Line 62"/>
            <p:cNvSpPr>
              <a:spLocks noChangeShapeType="1"/>
            </p:cNvSpPr>
            <p:nvPr/>
          </p:nvSpPr>
          <p:spPr bwMode="auto">
            <a:xfrm>
              <a:off x="3641" y="3381"/>
              <a:ext cx="1" cy="39"/>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56" name="Freeform 63"/>
            <p:cNvSpPr>
              <a:spLocks/>
            </p:cNvSpPr>
            <p:nvPr/>
          </p:nvSpPr>
          <p:spPr bwMode="auto">
            <a:xfrm>
              <a:off x="3610" y="3405"/>
              <a:ext cx="63" cy="63"/>
            </a:xfrm>
            <a:custGeom>
              <a:avLst/>
              <a:gdLst>
                <a:gd name="T0" fmla="*/ 0 w 143"/>
                <a:gd name="T1" fmla="*/ 0 h 143"/>
                <a:gd name="T2" fmla="*/ 0 w 143"/>
                <a:gd name="T3" fmla="*/ 0 h 143"/>
                <a:gd name="T4" fmla="*/ 0 w 143"/>
                <a:gd name="T5" fmla="*/ 0 h 143"/>
                <a:gd name="T6" fmla="*/ 0 w 143"/>
                <a:gd name="T7" fmla="*/ 0 h 143"/>
                <a:gd name="T8" fmla="*/ 0 60000 65536"/>
                <a:gd name="T9" fmla="*/ 0 60000 65536"/>
                <a:gd name="T10" fmla="*/ 0 60000 65536"/>
                <a:gd name="T11" fmla="*/ 0 60000 65536"/>
                <a:gd name="T12" fmla="*/ 0 w 143"/>
                <a:gd name="T13" fmla="*/ 0 h 143"/>
                <a:gd name="T14" fmla="*/ 143 w 143"/>
                <a:gd name="T15" fmla="*/ 143 h 143"/>
              </a:gdLst>
              <a:ahLst/>
              <a:cxnLst>
                <a:cxn ang="T8">
                  <a:pos x="T0" y="T1"/>
                </a:cxn>
                <a:cxn ang="T9">
                  <a:pos x="T2" y="T3"/>
                </a:cxn>
                <a:cxn ang="T10">
                  <a:pos x="T4" y="T5"/>
                </a:cxn>
                <a:cxn ang="T11">
                  <a:pos x="T6" y="T7"/>
                </a:cxn>
              </a:cxnLst>
              <a:rect l="T12" t="T13" r="T14" b="T15"/>
              <a:pathLst>
                <a:path w="143" h="143">
                  <a:moveTo>
                    <a:pt x="71" y="143"/>
                  </a:moveTo>
                  <a:lnTo>
                    <a:pt x="0" y="0"/>
                  </a:lnTo>
                  <a:cubicBezTo>
                    <a:pt x="45" y="23"/>
                    <a:pt x="98" y="23"/>
                    <a:pt x="143" y="0"/>
                  </a:cubicBezTo>
                  <a:lnTo>
                    <a:pt x="71" y="143"/>
                  </a:lnTo>
                  <a:close/>
                </a:path>
              </a:pathLst>
            </a:custGeom>
            <a:solidFill>
              <a:srgbClr val="000000"/>
            </a:solidFill>
            <a:ln w="0">
              <a:solidFill>
                <a:srgbClr val="000000"/>
              </a:solidFill>
              <a:round/>
              <a:headEnd/>
              <a:tailEnd/>
            </a:ln>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57" name="Rectangle 64"/>
            <p:cNvSpPr>
              <a:spLocks noChangeArrowheads="1"/>
            </p:cNvSpPr>
            <p:nvPr/>
          </p:nvSpPr>
          <p:spPr bwMode="auto">
            <a:xfrm>
              <a:off x="4376" y="3403"/>
              <a:ext cx="952" cy="130"/>
            </a:xfrm>
            <a:prstGeom prst="rect">
              <a:avLst/>
            </a:prstGeom>
            <a:solidFill>
              <a:srgbClr val="B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cs typeface="+mn-cs"/>
              </a:endParaRPr>
            </a:p>
          </p:txBody>
        </p:sp>
        <p:sp>
          <p:nvSpPr>
            <p:cNvPr id="110658" name="Rectangle 65"/>
            <p:cNvSpPr>
              <a:spLocks noChangeArrowheads="1"/>
            </p:cNvSpPr>
            <p:nvPr/>
          </p:nvSpPr>
          <p:spPr bwMode="auto">
            <a:xfrm>
              <a:off x="4376" y="3403"/>
              <a:ext cx="952" cy="13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cs typeface="+mn-cs"/>
              </a:endParaRPr>
            </a:p>
          </p:txBody>
        </p:sp>
        <p:sp>
          <p:nvSpPr>
            <p:cNvPr id="110659" name="Rectangle 66"/>
            <p:cNvSpPr>
              <a:spLocks noChangeArrowheads="1"/>
            </p:cNvSpPr>
            <p:nvPr/>
          </p:nvSpPr>
          <p:spPr bwMode="auto">
            <a:xfrm>
              <a:off x="4470" y="3396"/>
              <a:ext cx="7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dirty="0">
                  <a:solidFill>
                    <a:srgbClr val="000000"/>
                  </a:solidFill>
                  <a:cs typeface="+mn-cs"/>
                </a:rPr>
                <a:t>thread warp 6</a:t>
              </a:r>
              <a:endParaRPr lang="en-US" altLang="en-US" sz="1800" dirty="0">
                <a:solidFill>
                  <a:srgbClr val="000000"/>
                </a:solidFill>
                <a:cs typeface="+mn-cs"/>
              </a:endParaRPr>
            </a:p>
          </p:txBody>
        </p:sp>
        <p:sp>
          <p:nvSpPr>
            <p:cNvPr id="110660" name="Rectangle 67"/>
            <p:cNvSpPr>
              <a:spLocks noChangeArrowheads="1"/>
            </p:cNvSpPr>
            <p:nvPr/>
          </p:nvSpPr>
          <p:spPr bwMode="auto">
            <a:xfrm>
              <a:off x="4376" y="2991"/>
              <a:ext cx="952" cy="130"/>
            </a:xfrm>
            <a:prstGeom prst="rect">
              <a:avLst/>
            </a:prstGeom>
            <a:solidFill>
              <a:srgbClr val="D5E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cs typeface="+mn-cs"/>
              </a:endParaRPr>
            </a:p>
          </p:txBody>
        </p:sp>
        <p:sp>
          <p:nvSpPr>
            <p:cNvPr id="110661" name="Rectangle 68"/>
            <p:cNvSpPr>
              <a:spLocks noChangeArrowheads="1"/>
            </p:cNvSpPr>
            <p:nvPr/>
          </p:nvSpPr>
          <p:spPr bwMode="auto">
            <a:xfrm>
              <a:off x="4376" y="2991"/>
              <a:ext cx="952" cy="13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cs typeface="+mn-cs"/>
              </a:endParaRPr>
            </a:p>
          </p:txBody>
        </p:sp>
        <p:sp>
          <p:nvSpPr>
            <p:cNvPr id="110662" name="Rectangle 69"/>
            <p:cNvSpPr>
              <a:spLocks noChangeArrowheads="1"/>
            </p:cNvSpPr>
            <p:nvPr/>
          </p:nvSpPr>
          <p:spPr bwMode="auto">
            <a:xfrm>
              <a:off x="4470" y="2984"/>
              <a:ext cx="7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dirty="0">
                  <a:solidFill>
                    <a:srgbClr val="000000"/>
                  </a:solidFill>
                  <a:cs typeface="+mn-cs"/>
                </a:rPr>
                <a:t>thread warp 1</a:t>
              </a:r>
              <a:endParaRPr lang="en-US" altLang="en-US" sz="1800" dirty="0">
                <a:solidFill>
                  <a:srgbClr val="000000"/>
                </a:solidFill>
                <a:cs typeface="+mn-cs"/>
              </a:endParaRPr>
            </a:p>
          </p:txBody>
        </p:sp>
        <p:sp>
          <p:nvSpPr>
            <p:cNvPr id="110663" name="Rectangle 70"/>
            <p:cNvSpPr>
              <a:spLocks noChangeArrowheads="1"/>
            </p:cNvSpPr>
            <p:nvPr/>
          </p:nvSpPr>
          <p:spPr bwMode="auto">
            <a:xfrm>
              <a:off x="4376" y="3121"/>
              <a:ext cx="952" cy="130"/>
            </a:xfrm>
            <a:prstGeom prst="rect">
              <a:avLst/>
            </a:prstGeom>
            <a:solidFill>
              <a:srgbClr val="EAF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cs typeface="+mn-cs"/>
              </a:endParaRPr>
            </a:p>
          </p:txBody>
        </p:sp>
        <p:sp>
          <p:nvSpPr>
            <p:cNvPr id="110664" name="Rectangle 71"/>
            <p:cNvSpPr>
              <a:spLocks noChangeArrowheads="1"/>
            </p:cNvSpPr>
            <p:nvPr/>
          </p:nvSpPr>
          <p:spPr bwMode="auto">
            <a:xfrm>
              <a:off x="4376" y="3121"/>
              <a:ext cx="952" cy="13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cs typeface="+mn-cs"/>
              </a:endParaRPr>
            </a:p>
          </p:txBody>
        </p:sp>
        <p:sp>
          <p:nvSpPr>
            <p:cNvPr id="110665" name="Rectangle 72"/>
            <p:cNvSpPr>
              <a:spLocks noChangeArrowheads="1"/>
            </p:cNvSpPr>
            <p:nvPr/>
          </p:nvSpPr>
          <p:spPr bwMode="auto">
            <a:xfrm>
              <a:off x="4470" y="3117"/>
              <a:ext cx="7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dirty="0">
                  <a:solidFill>
                    <a:srgbClr val="000000"/>
                  </a:solidFill>
                  <a:cs typeface="+mn-cs"/>
                </a:rPr>
                <a:t>thread warp 2</a:t>
              </a:r>
              <a:endParaRPr lang="en-US" altLang="en-US" sz="1800" dirty="0">
                <a:solidFill>
                  <a:srgbClr val="000000"/>
                </a:solidFill>
                <a:cs typeface="+mn-cs"/>
              </a:endParaRPr>
            </a:p>
          </p:txBody>
        </p:sp>
        <p:sp>
          <p:nvSpPr>
            <p:cNvPr id="110666" name="Freeform 73"/>
            <p:cNvSpPr>
              <a:spLocks/>
            </p:cNvSpPr>
            <p:nvPr/>
          </p:nvSpPr>
          <p:spPr bwMode="auto">
            <a:xfrm>
              <a:off x="4117" y="2905"/>
              <a:ext cx="735" cy="108"/>
            </a:xfrm>
            <a:custGeom>
              <a:avLst/>
              <a:gdLst>
                <a:gd name="T0" fmla="*/ 0 w 1685"/>
                <a:gd name="T1" fmla="*/ 0 h 248"/>
                <a:gd name="T2" fmla="*/ 0 w 1685"/>
                <a:gd name="T3" fmla="*/ 0 h 248"/>
                <a:gd name="T4" fmla="*/ 0 w 1685"/>
                <a:gd name="T5" fmla="*/ 0 h 248"/>
                <a:gd name="T6" fmla="*/ 0 w 1685"/>
                <a:gd name="T7" fmla="*/ 0 h 248"/>
                <a:gd name="T8" fmla="*/ 0 w 1685"/>
                <a:gd name="T9" fmla="*/ 0 h 248"/>
                <a:gd name="T10" fmla="*/ 0 w 1685"/>
                <a:gd name="T11" fmla="*/ 0 h 248"/>
                <a:gd name="T12" fmla="*/ 0 w 1685"/>
                <a:gd name="T13" fmla="*/ 0 h 248"/>
                <a:gd name="T14" fmla="*/ 0 w 1685"/>
                <a:gd name="T15" fmla="*/ 0 h 248"/>
                <a:gd name="T16" fmla="*/ 0 w 1685"/>
                <a:gd name="T17" fmla="*/ 0 h 2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85"/>
                <a:gd name="T28" fmla="*/ 0 h 248"/>
                <a:gd name="T29" fmla="*/ 1685 w 1685"/>
                <a:gd name="T30" fmla="*/ 248 h 2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85" h="248">
                  <a:moveTo>
                    <a:pt x="1685" y="198"/>
                  </a:moveTo>
                  <a:lnTo>
                    <a:pt x="1685" y="99"/>
                  </a:lnTo>
                  <a:cubicBezTo>
                    <a:pt x="1685" y="44"/>
                    <a:pt x="1640" y="0"/>
                    <a:pt x="1586" y="0"/>
                  </a:cubicBezTo>
                  <a:lnTo>
                    <a:pt x="520" y="0"/>
                  </a:lnTo>
                  <a:cubicBezTo>
                    <a:pt x="452" y="0"/>
                    <a:pt x="396" y="55"/>
                    <a:pt x="396" y="124"/>
                  </a:cubicBezTo>
                  <a:cubicBezTo>
                    <a:pt x="396" y="192"/>
                    <a:pt x="341" y="248"/>
                    <a:pt x="272" y="248"/>
                  </a:cubicBezTo>
                  <a:lnTo>
                    <a:pt x="0" y="248"/>
                  </a:lnTo>
                </a:path>
              </a:pathLst>
            </a:cu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67" name="Freeform 74"/>
            <p:cNvSpPr>
              <a:spLocks/>
            </p:cNvSpPr>
            <p:nvPr/>
          </p:nvSpPr>
          <p:spPr bwMode="auto">
            <a:xfrm>
              <a:off x="4821" y="2929"/>
              <a:ext cx="62" cy="62"/>
            </a:xfrm>
            <a:custGeom>
              <a:avLst/>
              <a:gdLst>
                <a:gd name="T0" fmla="*/ 0 w 143"/>
                <a:gd name="T1" fmla="*/ 0 h 143"/>
                <a:gd name="T2" fmla="*/ 0 w 143"/>
                <a:gd name="T3" fmla="*/ 0 h 143"/>
                <a:gd name="T4" fmla="*/ 0 w 143"/>
                <a:gd name="T5" fmla="*/ 0 h 143"/>
                <a:gd name="T6" fmla="*/ 0 w 143"/>
                <a:gd name="T7" fmla="*/ 0 h 143"/>
                <a:gd name="T8" fmla="*/ 0 60000 65536"/>
                <a:gd name="T9" fmla="*/ 0 60000 65536"/>
                <a:gd name="T10" fmla="*/ 0 60000 65536"/>
                <a:gd name="T11" fmla="*/ 0 60000 65536"/>
                <a:gd name="T12" fmla="*/ 0 w 143"/>
                <a:gd name="T13" fmla="*/ 0 h 143"/>
                <a:gd name="T14" fmla="*/ 143 w 143"/>
                <a:gd name="T15" fmla="*/ 143 h 143"/>
              </a:gdLst>
              <a:ahLst/>
              <a:cxnLst>
                <a:cxn ang="T8">
                  <a:pos x="T0" y="T1"/>
                </a:cxn>
                <a:cxn ang="T9">
                  <a:pos x="T2" y="T3"/>
                </a:cxn>
                <a:cxn ang="T10">
                  <a:pos x="T4" y="T5"/>
                </a:cxn>
                <a:cxn ang="T11">
                  <a:pos x="T6" y="T7"/>
                </a:cxn>
              </a:cxnLst>
              <a:rect l="T12" t="T13" r="T14" b="T15"/>
              <a:pathLst>
                <a:path w="143" h="143">
                  <a:moveTo>
                    <a:pt x="72" y="143"/>
                  </a:moveTo>
                  <a:lnTo>
                    <a:pt x="0" y="0"/>
                  </a:lnTo>
                  <a:cubicBezTo>
                    <a:pt x="45" y="23"/>
                    <a:pt x="98" y="23"/>
                    <a:pt x="143" y="0"/>
                  </a:cubicBezTo>
                  <a:lnTo>
                    <a:pt x="72" y="143"/>
                  </a:lnTo>
                  <a:close/>
                </a:path>
              </a:pathLst>
            </a:custGeom>
            <a:solidFill>
              <a:srgbClr val="000000"/>
            </a:solidFill>
            <a:ln w="0">
              <a:solidFill>
                <a:srgbClr val="000000"/>
              </a:solidFill>
              <a:round/>
              <a:headEnd/>
              <a:tailEnd/>
            </a:ln>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68" name="Freeform 75"/>
            <p:cNvSpPr>
              <a:spLocks/>
            </p:cNvSpPr>
            <p:nvPr/>
          </p:nvSpPr>
          <p:spPr bwMode="auto">
            <a:xfrm>
              <a:off x="4841" y="3273"/>
              <a:ext cx="22" cy="21"/>
            </a:xfrm>
            <a:custGeom>
              <a:avLst/>
              <a:gdLst>
                <a:gd name="T0" fmla="*/ 0 w 49"/>
                <a:gd name="T1" fmla="*/ 0 h 49"/>
                <a:gd name="T2" fmla="*/ 0 w 49"/>
                <a:gd name="T3" fmla="*/ 0 h 49"/>
                <a:gd name="T4" fmla="*/ 0 w 49"/>
                <a:gd name="T5" fmla="*/ 0 h 49"/>
                <a:gd name="T6" fmla="*/ 0 w 49"/>
                <a:gd name="T7" fmla="*/ 0 h 49"/>
                <a:gd name="T8" fmla="*/ 0 w 49"/>
                <a:gd name="T9" fmla="*/ 0 h 49"/>
                <a:gd name="T10" fmla="*/ 0 w 49"/>
                <a:gd name="T11" fmla="*/ 0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24"/>
                  </a:moveTo>
                  <a:cubicBezTo>
                    <a:pt x="0" y="11"/>
                    <a:pt x="11" y="0"/>
                    <a:pt x="25" y="0"/>
                  </a:cubicBezTo>
                  <a:cubicBezTo>
                    <a:pt x="38" y="0"/>
                    <a:pt x="49" y="11"/>
                    <a:pt x="49" y="24"/>
                  </a:cubicBezTo>
                  <a:cubicBezTo>
                    <a:pt x="49" y="24"/>
                    <a:pt x="49" y="24"/>
                    <a:pt x="49" y="24"/>
                  </a:cubicBezTo>
                  <a:cubicBezTo>
                    <a:pt x="49" y="38"/>
                    <a:pt x="38" y="49"/>
                    <a:pt x="25" y="49"/>
                  </a:cubicBezTo>
                  <a:cubicBezTo>
                    <a:pt x="11" y="49"/>
                    <a:pt x="0" y="38"/>
                    <a:pt x="0" y="24"/>
                  </a:cubicBezTo>
                </a:path>
              </a:pathLst>
            </a:custGeom>
            <a:solidFill>
              <a:srgbClr val="000000"/>
            </a:solidFill>
            <a:ln w="0">
              <a:solidFill>
                <a:srgbClr val="000000"/>
              </a:solidFill>
              <a:round/>
              <a:headEnd/>
              <a:tailEnd/>
            </a:ln>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69" name="Freeform 76"/>
            <p:cNvSpPr>
              <a:spLocks/>
            </p:cNvSpPr>
            <p:nvPr/>
          </p:nvSpPr>
          <p:spPr bwMode="auto">
            <a:xfrm>
              <a:off x="4841" y="3273"/>
              <a:ext cx="22" cy="21"/>
            </a:xfrm>
            <a:custGeom>
              <a:avLst/>
              <a:gdLst>
                <a:gd name="T0" fmla="*/ 0 w 22"/>
                <a:gd name="T1" fmla="*/ 10 h 21"/>
                <a:gd name="T2" fmla="*/ 11 w 22"/>
                <a:gd name="T3" fmla="*/ 0 h 21"/>
                <a:gd name="T4" fmla="*/ 22 w 22"/>
                <a:gd name="T5" fmla="*/ 10 h 21"/>
                <a:gd name="T6" fmla="*/ 22 w 22"/>
                <a:gd name="T7" fmla="*/ 10 h 21"/>
                <a:gd name="T8" fmla="*/ 11 w 22"/>
                <a:gd name="T9" fmla="*/ 21 h 21"/>
                <a:gd name="T10" fmla="*/ 0 w 22"/>
                <a:gd name="T11" fmla="*/ 10 h 21"/>
                <a:gd name="T12" fmla="*/ 0 60000 65536"/>
                <a:gd name="T13" fmla="*/ 0 60000 65536"/>
                <a:gd name="T14" fmla="*/ 0 60000 65536"/>
                <a:gd name="T15" fmla="*/ 0 60000 65536"/>
                <a:gd name="T16" fmla="*/ 0 60000 65536"/>
                <a:gd name="T17" fmla="*/ 0 60000 65536"/>
                <a:gd name="T18" fmla="*/ 0 w 22"/>
                <a:gd name="T19" fmla="*/ 0 h 21"/>
                <a:gd name="T20" fmla="*/ 22 w 22"/>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2" h="21">
                  <a:moveTo>
                    <a:pt x="0" y="10"/>
                  </a:moveTo>
                  <a:cubicBezTo>
                    <a:pt x="0" y="5"/>
                    <a:pt x="5" y="0"/>
                    <a:pt x="11" y="0"/>
                  </a:cubicBezTo>
                  <a:cubicBezTo>
                    <a:pt x="17" y="0"/>
                    <a:pt x="22" y="5"/>
                    <a:pt x="22" y="10"/>
                  </a:cubicBezTo>
                  <a:cubicBezTo>
                    <a:pt x="22" y="10"/>
                    <a:pt x="22" y="10"/>
                    <a:pt x="22" y="10"/>
                  </a:cubicBezTo>
                  <a:cubicBezTo>
                    <a:pt x="22" y="17"/>
                    <a:pt x="17" y="21"/>
                    <a:pt x="11" y="21"/>
                  </a:cubicBezTo>
                  <a:cubicBezTo>
                    <a:pt x="5" y="21"/>
                    <a:pt x="0" y="17"/>
                    <a:pt x="0" y="10"/>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70" name="Line 77"/>
            <p:cNvSpPr>
              <a:spLocks noChangeShapeType="1"/>
            </p:cNvSpPr>
            <p:nvPr/>
          </p:nvSpPr>
          <p:spPr bwMode="auto">
            <a:xfrm>
              <a:off x="3512" y="3078"/>
              <a:ext cx="1" cy="169"/>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71" name="Freeform 78"/>
            <p:cNvSpPr>
              <a:spLocks/>
            </p:cNvSpPr>
            <p:nvPr/>
          </p:nvSpPr>
          <p:spPr bwMode="auto">
            <a:xfrm>
              <a:off x="3481" y="3232"/>
              <a:ext cx="62" cy="62"/>
            </a:xfrm>
            <a:custGeom>
              <a:avLst/>
              <a:gdLst>
                <a:gd name="T0" fmla="*/ 0 w 142"/>
                <a:gd name="T1" fmla="*/ 0 h 143"/>
                <a:gd name="T2" fmla="*/ 0 w 142"/>
                <a:gd name="T3" fmla="*/ 0 h 143"/>
                <a:gd name="T4" fmla="*/ 0 w 142"/>
                <a:gd name="T5" fmla="*/ 0 h 143"/>
                <a:gd name="T6" fmla="*/ 0 w 142"/>
                <a:gd name="T7" fmla="*/ 0 h 143"/>
                <a:gd name="T8" fmla="*/ 0 w 142"/>
                <a:gd name="T9" fmla="*/ 0 h 143"/>
                <a:gd name="T10" fmla="*/ 0 60000 65536"/>
                <a:gd name="T11" fmla="*/ 0 60000 65536"/>
                <a:gd name="T12" fmla="*/ 0 60000 65536"/>
                <a:gd name="T13" fmla="*/ 0 60000 65536"/>
                <a:gd name="T14" fmla="*/ 0 60000 65536"/>
                <a:gd name="T15" fmla="*/ 0 w 142"/>
                <a:gd name="T16" fmla="*/ 0 h 143"/>
                <a:gd name="T17" fmla="*/ 142 w 142"/>
                <a:gd name="T18" fmla="*/ 143 h 143"/>
              </a:gdLst>
              <a:ahLst/>
              <a:cxnLst>
                <a:cxn ang="T10">
                  <a:pos x="T0" y="T1"/>
                </a:cxn>
                <a:cxn ang="T11">
                  <a:pos x="T2" y="T3"/>
                </a:cxn>
                <a:cxn ang="T12">
                  <a:pos x="T4" y="T5"/>
                </a:cxn>
                <a:cxn ang="T13">
                  <a:pos x="T6" y="T7"/>
                </a:cxn>
                <a:cxn ang="T14">
                  <a:pos x="T8" y="T9"/>
                </a:cxn>
              </a:cxnLst>
              <a:rect l="T15" t="T16" r="T17" b="T18"/>
              <a:pathLst>
                <a:path w="142" h="143">
                  <a:moveTo>
                    <a:pt x="71" y="143"/>
                  </a:moveTo>
                  <a:lnTo>
                    <a:pt x="0" y="0"/>
                  </a:lnTo>
                  <a:cubicBezTo>
                    <a:pt x="44" y="23"/>
                    <a:pt x="97" y="23"/>
                    <a:pt x="142" y="0"/>
                  </a:cubicBezTo>
                  <a:lnTo>
                    <a:pt x="71" y="143"/>
                  </a:lnTo>
                  <a:close/>
                </a:path>
              </a:pathLst>
            </a:custGeom>
            <a:solidFill>
              <a:srgbClr val="000000"/>
            </a:solidFill>
            <a:ln w="0">
              <a:solidFill>
                <a:srgbClr val="000000"/>
              </a:solidFill>
              <a:round/>
              <a:headEnd/>
              <a:tailEnd/>
            </a:ln>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72" name="Freeform 79"/>
            <p:cNvSpPr>
              <a:spLocks/>
            </p:cNvSpPr>
            <p:nvPr/>
          </p:nvSpPr>
          <p:spPr bwMode="auto">
            <a:xfrm>
              <a:off x="4269" y="2991"/>
              <a:ext cx="86" cy="542"/>
            </a:xfrm>
            <a:custGeom>
              <a:avLst/>
              <a:gdLst>
                <a:gd name="T0" fmla="*/ 0 w 198"/>
                <a:gd name="T1" fmla="*/ 0 h 1241"/>
                <a:gd name="T2" fmla="*/ 0 w 198"/>
                <a:gd name="T3" fmla="*/ 0 h 1241"/>
                <a:gd name="T4" fmla="*/ 0 w 198"/>
                <a:gd name="T5" fmla="*/ 0 h 1241"/>
                <a:gd name="T6" fmla="*/ 0 w 198"/>
                <a:gd name="T7" fmla="*/ 0 h 1241"/>
                <a:gd name="T8" fmla="*/ 0 w 198"/>
                <a:gd name="T9" fmla="*/ 0 h 1241"/>
                <a:gd name="T10" fmla="*/ 0 w 198"/>
                <a:gd name="T11" fmla="*/ 0 h 1241"/>
                <a:gd name="T12" fmla="*/ 0 w 198"/>
                <a:gd name="T13" fmla="*/ 0 h 1241"/>
                <a:gd name="T14" fmla="*/ 0 w 198"/>
                <a:gd name="T15" fmla="*/ 0 h 1241"/>
                <a:gd name="T16" fmla="*/ 0 w 198"/>
                <a:gd name="T17" fmla="*/ 0 h 1241"/>
                <a:gd name="T18" fmla="*/ 0 w 198"/>
                <a:gd name="T19" fmla="*/ 0 h 1241"/>
                <a:gd name="T20" fmla="*/ 0 w 198"/>
                <a:gd name="T21" fmla="*/ 0 h 1241"/>
                <a:gd name="T22" fmla="*/ 0 w 198"/>
                <a:gd name="T23" fmla="*/ 0 h 1241"/>
                <a:gd name="T24" fmla="*/ 0 w 198"/>
                <a:gd name="T25" fmla="*/ 0 h 12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8"/>
                <a:gd name="T40" fmla="*/ 0 h 1241"/>
                <a:gd name="T41" fmla="*/ 198 w 198"/>
                <a:gd name="T42" fmla="*/ 1241 h 12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8" h="1241">
                  <a:moveTo>
                    <a:pt x="198" y="0"/>
                  </a:moveTo>
                  <a:cubicBezTo>
                    <a:pt x="143" y="0"/>
                    <a:pt x="99" y="45"/>
                    <a:pt x="99" y="99"/>
                  </a:cubicBezTo>
                  <a:cubicBezTo>
                    <a:pt x="99" y="99"/>
                    <a:pt x="99" y="99"/>
                    <a:pt x="99" y="99"/>
                  </a:cubicBezTo>
                  <a:lnTo>
                    <a:pt x="99" y="248"/>
                  </a:lnTo>
                  <a:cubicBezTo>
                    <a:pt x="99" y="303"/>
                    <a:pt x="54" y="348"/>
                    <a:pt x="0" y="348"/>
                  </a:cubicBezTo>
                  <a:cubicBezTo>
                    <a:pt x="0" y="348"/>
                    <a:pt x="0" y="348"/>
                    <a:pt x="0" y="348"/>
                  </a:cubicBezTo>
                  <a:cubicBezTo>
                    <a:pt x="54" y="348"/>
                    <a:pt x="99" y="392"/>
                    <a:pt x="99" y="447"/>
                  </a:cubicBezTo>
                  <a:cubicBezTo>
                    <a:pt x="99" y="447"/>
                    <a:pt x="99" y="447"/>
                    <a:pt x="99" y="447"/>
                  </a:cubicBezTo>
                  <a:lnTo>
                    <a:pt x="99" y="1142"/>
                  </a:lnTo>
                  <a:cubicBezTo>
                    <a:pt x="99" y="1197"/>
                    <a:pt x="143" y="1241"/>
                    <a:pt x="198" y="1241"/>
                  </a:cubicBezTo>
                  <a:cubicBezTo>
                    <a:pt x="198" y="1241"/>
                    <a:pt x="198" y="1241"/>
                    <a:pt x="198" y="1241"/>
                  </a:cubicBezTo>
                </a:path>
              </a:pathLst>
            </a:cu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73" name="Freeform 80"/>
            <p:cNvSpPr>
              <a:spLocks/>
            </p:cNvSpPr>
            <p:nvPr/>
          </p:nvSpPr>
          <p:spPr bwMode="auto">
            <a:xfrm>
              <a:off x="3728" y="3146"/>
              <a:ext cx="544" cy="101"/>
            </a:xfrm>
            <a:custGeom>
              <a:avLst/>
              <a:gdLst>
                <a:gd name="T0" fmla="*/ 544 w 544"/>
                <a:gd name="T1" fmla="*/ 0 h 101"/>
                <a:gd name="T2" fmla="*/ 0 w 544"/>
                <a:gd name="T3" fmla="*/ 0 h 101"/>
                <a:gd name="T4" fmla="*/ 0 w 544"/>
                <a:gd name="T5" fmla="*/ 101 h 101"/>
                <a:gd name="T6" fmla="*/ 0 60000 65536"/>
                <a:gd name="T7" fmla="*/ 0 60000 65536"/>
                <a:gd name="T8" fmla="*/ 0 60000 65536"/>
                <a:gd name="T9" fmla="*/ 0 w 544"/>
                <a:gd name="T10" fmla="*/ 0 h 101"/>
                <a:gd name="T11" fmla="*/ 544 w 544"/>
                <a:gd name="T12" fmla="*/ 101 h 101"/>
              </a:gdLst>
              <a:ahLst/>
              <a:cxnLst>
                <a:cxn ang="T6">
                  <a:pos x="T0" y="T1"/>
                </a:cxn>
                <a:cxn ang="T7">
                  <a:pos x="T2" y="T3"/>
                </a:cxn>
                <a:cxn ang="T8">
                  <a:pos x="T4" y="T5"/>
                </a:cxn>
              </a:cxnLst>
              <a:rect l="T9" t="T10" r="T11" b="T12"/>
              <a:pathLst>
                <a:path w="544" h="101">
                  <a:moveTo>
                    <a:pt x="544" y="0"/>
                  </a:moveTo>
                  <a:lnTo>
                    <a:pt x="0" y="0"/>
                  </a:lnTo>
                  <a:lnTo>
                    <a:pt x="0" y="101"/>
                  </a:lnTo>
                </a:path>
              </a:pathLst>
            </a:cu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74" name="Freeform 81"/>
            <p:cNvSpPr>
              <a:spLocks/>
            </p:cNvSpPr>
            <p:nvPr/>
          </p:nvSpPr>
          <p:spPr bwMode="auto">
            <a:xfrm>
              <a:off x="3697" y="3232"/>
              <a:ext cx="62" cy="62"/>
            </a:xfrm>
            <a:custGeom>
              <a:avLst/>
              <a:gdLst>
                <a:gd name="T0" fmla="*/ 0 w 143"/>
                <a:gd name="T1" fmla="*/ 0 h 143"/>
                <a:gd name="T2" fmla="*/ 0 w 143"/>
                <a:gd name="T3" fmla="*/ 0 h 143"/>
                <a:gd name="T4" fmla="*/ 0 w 143"/>
                <a:gd name="T5" fmla="*/ 0 h 143"/>
                <a:gd name="T6" fmla="*/ 0 w 143"/>
                <a:gd name="T7" fmla="*/ 0 h 143"/>
                <a:gd name="T8" fmla="*/ 0 w 143"/>
                <a:gd name="T9" fmla="*/ 0 h 143"/>
                <a:gd name="T10" fmla="*/ 0 60000 65536"/>
                <a:gd name="T11" fmla="*/ 0 60000 65536"/>
                <a:gd name="T12" fmla="*/ 0 60000 65536"/>
                <a:gd name="T13" fmla="*/ 0 60000 65536"/>
                <a:gd name="T14" fmla="*/ 0 60000 65536"/>
                <a:gd name="T15" fmla="*/ 0 w 143"/>
                <a:gd name="T16" fmla="*/ 0 h 143"/>
                <a:gd name="T17" fmla="*/ 143 w 143"/>
                <a:gd name="T18" fmla="*/ 143 h 143"/>
              </a:gdLst>
              <a:ahLst/>
              <a:cxnLst>
                <a:cxn ang="T10">
                  <a:pos x="T0" y="T1"/>
                </a:cxn>
                <a:cxn ang="T11">
                  <a:pos x="T2" y="T3"/>
                </a:cxn>
                <a:cxn ang="T12">
                  <a:pos x="T4" y="T5"/>
                </a:cxn>
                <a:cxn ang="T13">
                  <a:pos x="T6" y="T7"/>
                </a:cxn>
                <a:cxn ang="T14">
                  <a:pos x="T8" y="T9"/>
                </a:cxn>
              </a:cxnLst>
              <a:rect l="T15" t="T16" r="T17" b="T18"/>
              <a:pathLst>
                <a:path w="143" h="143">
                  <a:moveTo>
                    <a:pt x="72" y="143"/>
                  </a:moveTo>
                  <a:lnTo>
                    <a:pt x="0" y="0"/>
                  </a:lnTo>
                  <a:cubicBezTo>
                    <a:pt x="45" y="23"/>
                    <a:pt x="98" y="23"/>
                    <a:pt x="143" y="0"/>
                  </a:cubicBezTo>
                  <a:lnTo>
                    <a:pt x="72" y="143"/>
                  </a:lnTo>
                  <a:close/>
                </a:path>
              </a:pathLst>
            </a:custGeom>
            <a:solidFill>
              <a:srgbClr val="000000"/>
            </a:solidFill>
            <a:ln w="0">
              <a:solidFill>
                <a:srgbClr val="000000"/>
              </a:solidFill>
              <a:round/>
              <a:headEnd/>
              <a:tailEnd/>
            </a:ln>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75" name="Rectangle 82"/>
            <p:cNvSpPr>
              <a:spLocks noChangeArrowheads="1"/>
            </p:cNvSpPr>
            <p:nvPr/>
          </p:nvSpPr>
          <p:spPr bwMode="auto">
            <a:xfrm>
              <a:off x="3842" y="3152"/>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solidFill>
                    <a:srgbClr val="000000"/>
                  </a:solidFill>
                  <a:cs typeface="+mn-cs"/>
                </a:rPr>
                <a:t>data</a:t>
              </a:r>
              <a:endParaRPr lang="en-US" altLang="en-US" sz="1800" dirty="0">
                <a:solidFill>
                  <a:srgbClr val="000000"/>
                </a:solidFill>
                <a:cs typeface="+mn-cs"/>
              </a:endParaRPr>
            </a:p>
          </p:txBody>
        </p:sp>
        <p:sp>
          <p:nvSpPr>
            <p:cNvPr id="110676" name="Rectangle 83"/>
            <p:cNvSpPr>
              <a:spLocks noChangeArrowheads="1"/>
            </p:cNvSpPr>
            <p:nvPr/>
          </p:nvSpPr>
          <p:spPr bwMode="auto">
            <a:xfrm>
              <a:off x="3185" y="3110"/>
              <a:ext cx="27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solidFill>
                    <a:srgbClr val="000000"/>
                  </a:solidFill>
                  <a:cs typeface="+mn-cs"/>
                </a:rPr>
                <a:t>all hit?</a:t>
              </a:r>
              <a:endParaRPr lang="en-US" altLang="en-US" sz="1800" dirty="0">
                <a:solidFill>
                  <a:srgbClr val="000000"/>
                </a:solidFill>
                <a:cs typeface="+mn-cs"/>
              </a:endParaRPr>
            </a:p>
          </p:txBody>
        </p:sp>
        <p:sp>
          <p:nvSpPr>
            <p:cNvPr id="110677" name="Rectangle 84"/>
            <p:cNvSpPr>
              <a:spLocks noChangeArrowheads="1"/>
            </p:cNvSpPr>
            <p:nvPr/>
          </p:nvSpPr>
          <p:spPr bwMode="auto">
            <a:xfrm>
              <a:off x="4421" y="2782"/>
              <a:ext cx="25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solidFill>
                    <a:srgbClr val="000000"/>
                  </a:solidFill>
                  <a:cs typeface="+mn-cs"/>
                </a:rPr>
                <a:t>miss?</a:t>
              </a:r>
              <a:endParaRPr lang="en-US" altLang="en-US" sz="1800" dirty="0">
                <a:solidFill>
                  <a:srgbClr val="000000"/>
                </a:solidFill>
                <a:cs typeface="+mn-cs"/>
              </a:endParaRPr>
            </a:p>
          </p:txBody>
        </p:sp>
        <p:sp>
          <p:nvSpPr>
            <p:cNvPr id="110678" name="Freeform 85"/>
            <p:cNvSpPr>
              <a:spLocks/>
            </p:cNvSpPr>
            <p:nvPr/>
          </p:nvSpPr>
          <p:spPr bwMode="auto">
            <a:xfrm>
              <a:off x="4841" y="3316"/>
              <a:ext cx="22" cy="22"/>
            </a:xfrm>
            <a:custGeom>
              <a:avLst/>
              <a:gdLst>
                <a:gd name="T0" fmla="*/ 0 w 49"/>
                <a:gd name="T1" fmla="*/ 0 h 49"/>
                <a:gd name="T2" fmla="*/ 0 w 49"/>
                <a:gd name="T3" fmla="*/ 0 h 49"/>
                <a:gd name="T4" fmla="*/ 0 w 49"/>
                <a:gd name="T5" fmla="*/ 0 h 49"/>
                <a:gd name="T6" fmla="*/ 0 w 49"/>
                <a:gd name="T7" fmla="*/ 0 h 49"/>
                <a:gd name="T8" fmla="*/ 0 w 49"/>
                <a:gd name="T9" fmla="*/ 0 h 49"/>
                <a:gd name="T10" fmla="*/ 0 w 49"/>
                <a:gd name="T11" fmla="*/ 0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25"/>
                  </a:moveTo>
                  <a:cubicBezTo>
                    <a:pt x="0" y="11"/>
                    <a:pt x="11" y="0"/>
                    <a:pt x="25" y="0"/>
                  </a:cubicBezTo>
                  <a:cubicBezTo>
                    <a:pt x="38" y="0"/>
                    <a:pt x="49" y="11"/>
                    <a:pt x="49" y="25"/>
                  </a:cubicBezTo>
                  <a:cubicBezTo>
                    <a:pt x="49" y="25"/>
                    <a:pt x="49" y="25"/>
                    <a:pt x="49" y="25"/>
                  </a:cubicBezTo>
                  <a:cubicBezTo>
                    <a:pt x="49" y="38"/>
                    <a:pt x="38" y="49"/>
                    <a:pt x="25" y="49"/>
                  </a:cubicBezTo>
                  <a:cubicBezTo>
                    <a:pt x="11" y="49"/>
                    <a:pt x="0" y="38"/>
                    <a:pt x="0" y="25"/>
                  </a:cubicBezTo>
                </a:path>
              </a:pathLst>
            </a:custGeom>
            <a:solidFill>
              <a:srgbClr val="000000"/>
            </a:solidFill>
            <a:ln w="0">
              <a:solidFill>
                <a:srgbClr val="000000"/>
              </a:solidFill>
              <a:round/>
              <a:headEnd/>
              <a:tailEnd/>
            </a:ln>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79" name="Freeform 86"/>
            <p:cNvSpPr>
              <a:spLocks/>
            </p:cNvSpPr>
            <p:nvPr/>
          </p:nvSpPr>
          <p:spPr bwMode="auto">
            <a:xfrm>
              <a:off x="4841" y="3316"/>
              <a:ext cx="22" cy="22"/>
            </a:xfrm>
            <a:custGeom>
              <a:avLst/>
              <a:gdLst>
                <a:gd name="T0" fmla="*/ 0 w 22"/>
                <a:gd name="T1" fmla="*/ 11 h 22"/>
                <a:gd name="T2" fmla="*/ 11 w 22"/>
                <a:gd name="T3" fmla="*/ 0 h 22"/>
                <a:gd name="T4" fmla="*/ 22 w 22"/>
                <a:gd name="T5" fmla="*/ 11 h 22"/>
                <a:gd name="T6" fmla="*/ 22 w 22"/>
                <a:gd name="T7" fmla="*/ 11 h 22"/>
                <a:gd name="T8" fmla="*/ 11 w 22"/>
                <a:gd name="T9" fmla="*/ 22 h 22"/>
                <a:gd name="T10" fmla="*/ 0 w 22"/>
                <a:gd name="T11" fmla="*/ 11 h 22"/>
                <a:gd name="T12" fmla="*/ 0 60000 65536"/>
                <a:gd name="T13" fmla="*/ 0 60000 65536"/>
                <a:gd name="T14" fmla="*/ 0 60000 65536"/>
                <a:gd name="T15" fmla="*/ 0 60000 65536"/>
                <a:gd name="T16" fmla="*/ 0 60000 65536"/>
                <a:gd name="T17" fmla="*/ 0 60000 65536"/>
                <a:gd name="T18" fmla="*/ 0 w 22"/>
                <a:gd name="T19" fmla="*/ 0 h 22"/>
                <a:gd name="T20" fmla="*/ 22 w 22"/>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2" h="22">
                  <a:moveTo>
                    <a:pt x="0" y="11"/>
                  </a:moveTo>
                  <a:cubicBezTo>
                    <a:pt x="0" y="5"/>
                    <a:pt x="5" y="0"/>
                    <a:pt x="11" y="0"/>
                  </a:cubicBezTo>
                  <a:cubicBezTo>
                    <a:pt x="17" y="0"/>
                    <a:pt x="22" y="5"/>
                    <a:pt x="22" y="11"/>
                  </a:cubicBezTo>
                  <a:cubicBezTo>
                    <a:pt x="22" y="11"/>
                    <a:pt x="22" y="11"/>
                    <a:pt x="22" y="11"/>
                  </a:cubicBezTo>
                  <a:cubicBezTo>
                    <a:pt x="22" y="17"/>
                    <a:pt x="17" y="22"/>
                    <a:pt x="11" y="22"/>
                  </a:cubicBezTo>
                  <a:cubicBezTo>
                    <a:pt x="5" y="22"/>
                    <a:pt x="0" y="17"/>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80" name="Freeform 87"/>
            <p:cNvSpPr>
              <a:spLocks/>
            </p:cNvSpPr>
            <p:nvPr/>
          </p:nvSpPr>
          <p:spPr bwMode="auto">
            <a:xfrm>
              <a:off x="4841" y="3359"/>
              <a:ext cx="22" cy="22"/>
            </a:xfrm>
            <a:custGeom>
              <a:avLst/>
              <a:gdLst>
                <a:gd name="T0" fmla="*/ 0 w 49"/>
                <a:gd name="T1" fmla="*/ 0 h 50"/>
                <a:gd name="T2" fmla="*/ 0 w 49"/>
                <a:gd name="T3" fmla="*/ 0 h 50"/>
                <a:gd name="T4" fmla="*/ 0 w 49"/>
                <a:gd name="T5" fmla="*/ 0 h 50"/>
                <a:gd name="T6" fmla="*/ 0 w 49"/>
                <a:gd name="T7" fmla="*/ 0 h 50"/>
                <a:gd name="T8" fmla="*/ 0 w 49"/>
                <a:gd name="T9" fmla="*/ 0 h 50"/>
                <a:gd name="T10" fmla="*/ 0 w 49"/>
                <a:gd name="T11" fmla="*/ 0 h 50"/>
                <a:gd name="T12" fmla="*/ 0 60000 65536"/>
                <a:gd name="T13" fmla="*/ 0 60000 65536"/>
                <a:gd name="T14" fmla="*/ 0 60000 65536"/>
                <a:gd name="T15" fmla="*/ 0 60000 65536"/>
                <a:gd name="T16" fmla="*/ 0 60000 65536"/>
                <a:gd name="T17" fmla="*/ 0 60000 65536"/>
                <a:gd name="T18" fmla="*/ 0 w 49"/>
                <a:gd name="T19" fmla="*/ 0 h 50"/>
                <a:gd name="T20" fmla="*/ 49 w 49"/>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9" h="50">
                  <a:moveTo>
                    <a:pt x="0" y="25"/>
                  </a:moveTo>
                  <a:cubicBezTo>
                    <a:pt x="0" y="11"/>
                    <a:pt x="11" y="0"/>
                    <a:pt x="25" y="0"/>
                  </a:cubicBezTo>
                  <a:cubicBezTo>
                    <a:pt x="38" y="0"/>
                    <a:pt x="49" y="11"/>
                    <a:pt x="49" y="25"/>
                  </a:cubicBezTo>
                  <a:cubicBezTo>
                    <a:pt x="49" y="25"/>
                    <a:pt x="49" y="25"/>
                    <a:pt x="49" y="25"/>
                  </a:cubicBezTo>
                  <a:cubicBezTo>
                    <a:pt x="49" y="39"/>
                    <a:pt x="38" y="50"/>
                    <a:pt x="25" y="50"/>
                  </a:cubicBezTo>
                  <a:cubicBezTo>
                    <a:pt x="11" y="50"/>
                    <a:pt x="0" y="39"/>
                    <a:pt x="0" y="25"/>
                  </a:cubicBezTo>
                </a:path>
              </a:pathLst>
            </a:custGeom>
            <a:solidFill>
              <a:srgbClr val="000000"/>
            </a:solidFill>
            <a:ln w="0">
              <a:solidFill>
                <a:srgbClr val="000000"/>
              </a:solidFill>
              <a:round/>
              <a:headEnd/>
              <a:tailEnd/>
            </a:ln>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81" name="Freeform 88"/>
            <p:cNvSpPr>
              <a:spLocks/>
            </p:cNvSpPr>
            <p:nvPr/>
          </p:nvSpPr>
          <p:spPr bwMode="auto">
            <a:xfrm>
              <a:off x="4841" y="3359"/>
              <a:ext cx="22" cy="22"/>
            </a:xfrm>
            <a:custGeom>
              <a:avLst/>
              <a:gdLst>
                <a:gd name="T0" fmla="*/ 0 w 22"/>
                <a:gd name="T1" fmla="*/ 11 h 22"/>
                <a:gd name="T2" fmla="*/ 11 w 22"/>
                <a:gd name="T3" fmla="*/ 0 h 22"/>
                <a:gd name="T4" fmla="*/ 22 w 22"/>
                <a:gd name="T5" fmla="*/ 11 h 22"/>
                <a:gd name="T6" fmla="*/ 22 w 22"/>
                <a:gd name="T7" fmla="*/ 11 h 22"/>
                <a:gd name="T8" fmla="*/ 11 w 22"/>
                <a:gd name="T9" fmla="*/ 22 h 22"/>
                <a:gd name="T10" fmla="*/ 0 w 22"/>
                <a:gd name="T11" fmla="*/ 11 h 22"/>
                <a:gd name="T12" fmla="*/ 0 60000 65536"/>
                <a:gd name="T13" fmla="*/ 0 60000 65536"/>
                <a:gd name="T14" fmla="*/ 0 60000 65536"/>
                <a:gd name="T15" fmla="*/ 0 60000 65536"/>
                <a:gd name="T16" fmla="*/ 0 60000 65536"/>
                <a:gd name="T17" fmla="*/ 0 60000 65536"/>
                <a:gd name="T18" fmla="*/ 0 w 22"/>
                <a:gd name="T19" fmla="*/ 0 h 22"/>
                <a:gd name="T20" fmla="*/ 22 w 22"/>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2" h="22">
                  <a:moveTo>
                    <a:pt x="0" y="11"/>
                  </a:moveTo>
                  <a:cubicBezTo>
                    <a:pt x="0" y="5"/>
                    <a:pt x="5" y="0"/>
                    <a:pt x="11" y="0"/>
                  </a:cubicBezTo>
                  <a:cubicBezTo>
                    <a:pt x="17" y="0"/>
                    <a:pt x="22" y="5"/>
                    <a:pt x="22" y="11"/>
                  </a:cubicBezTo>
                  <a:cubicBezTo>
                    <a:pt x="22" y="11"/>
                    <a:pt x="22" y="11"/>
                    <a:pt x="22" y="11"/>
                  </a:cubicBezTo>
                  <a:cubicBezTo>
                    <a:pt x="22" y="17"/>
                    <a:pt x="17" y="22"/>
                    <a:pt x="11" y="22"/>
                  </a:cubicBezTo>
                  <a:cubicBezTo>
                    <a:pt x="5" y="22"/>
                    <a:pt x="0" y="17"/>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82" name="Rectangle 89"/>
            <p:cNvSpPr>
              <a:spLocks noChangeArrowheads="1"/>
            </p:cNvSpPr>
            <p:nvPr/>
          </p:nvSpPr>
          <p:spPr bwMode="auto">
            <a:xfrm>
              <a:off x="4330" y="2496"/>
              <a:ext cx="97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b="1" dirty="0">
                  <a:solidFill>
                    <a:srgbClr val="000000"/>
                  </a:solidFill>
                  <a:cs typeface="+mn-cs"/>
                </a:rPr>
                <a:t>warps accessing</a:t>
              </a:r>
              <a:endParaRPr lang="en-US" altLang="en-US" sz="1800" dirty="0">
                <a:solidFill>
                  <a:srgbClr val="000000"/>
                </a:solidFill>
                <a:cs typeface="+mn-cs"/>
              </a:endParaRPr>
            </a:p>
          </p:txBody>
        </p:sp>
        <p:sp>
          <p:nvSpPr>
            <p:cNvPr id="110683" name="Rectangle 90"/>
            <p:cNvSpPr>
              <a:spLocks noChangeArrowheads="1"/>
            </p:cNvSpPr>
            <p:nvPr/>
          </p:nvSpPr>
          <p:spPr bwMode="auto">
            <a:xfrm>
              <a:off x="4372" y="2635"/>
              <a:ext cx="104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b="1">
                  <a:solidFill>
                    <a:srgbClr val="000000"/>
                  </a:solidFill>
                  <a:cs typeface="+mn-cs"/>
                </a:rPr>
                <a:t>memory hierarchy</a:t>
              </a:r>
              <a:endParaRPr lang="en-US" altLang="en-US" sz="1800">
                <a:solidFill>
                  <a:srgbClr val="000000"/>
                </a:solidFill>
                <a:cs typeface="+mn-cs"/>
              </a:endParaRPr>
            </a:p>
          </p:txBody>
        </p:sp>
        <p:sp>
          <p:nvSpPr>
            <p:cNvPr id="110684" name="Rectangle 91"/>
            <p:cNvSpPr>
              <a:spLocks noChangeArrowheads="1"/>
            </p:cNvSpPr>
            <p:nvPr/>
          </p:nvSpPr>
          <p:spPr bwMode="auto">
            <a:xfrm>
              <a:off x="3079" y="998"/>
              <a:ext cx="1125" cy="694"/>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cs typeface="+mn-cs"/>
              </a:endParaRPr>
            </a:p>
          </p:txBody>
        </p:sp>
        <p:sp>
          <p:nvSpPr>
            <p:cNvPr id="110685" name="Rectangle 92"/>
            <p:cNvSpPr>
              <a:spLocks noChangeArrowheads="1"/>
            </p:cNvSpPr>
            <p:nvPr/>
          </p:nvSpPr>
          <p:spPr bwMode="auto">
            <a:xfrm>
              <a:off x="3079" y="998"/>
              <a:ext cx="1125" cy="694"/>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cs typeface="+mn-cs"/>
              </a:endParaRPr>
            </a:p>
          </p:txBody>
        </p:sp>
        <p:sp>
          <p:nvSpPr>
            <p:cNvPr id="110686" name="Rectangle 93"/>
            <p:cNvSpPr>
              <a:spLocks noChangeArrowheads="1"/>
            </p:cNvSpPr>
            <p:nvPr/>
          </p:nvSpPr>
          <p:spPr bwMode="auto">
            <a:xfrm>
              <a:off x="3166" y="1085"/>
              <a:ext cx="951" cy="130"/>
            </a:xfrm>
            <a:prstGeom prst="rect">
              <a:avLst/>
            </a:prstGeom>
            <a:solidFill>
              <a:srgbClr val="FFB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cs typeface="+mn-cs"/>
              </a:endParaRPr>
            </a:p>
          </p:txBody>
        </p:sp>
        <p:sp>
          <p:nvSpPr>
            <p:cNvPr id="110687" name="Rectangle 94"/>
            <p:cNvSpPr>
              <a:spLocks noChangeArrowheads="1"/>
            </p:cNvSpPr>
            <p:nvPr/>
          </p:nvSpPr>
          <p:spPr bwMode="auto">
            <a:xfrm>
              <a:off x="3166" y="1085"/>
              <a:ext cx="951" cy="13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cs typeface="+mn-cs"/>
              </a:endParaRPr>
            </a:p>
          </p:txBody>
        </p:sp>
        <p:sp>
          <p:nvSpPr>
            <p:cNvPr id="110688" name="Rectangle 95"/>
            <p:cNvSpPr>
              <a:spLocks noChangeArrowheads="1"/>
            </p:cNvSpPr>
            <p:nvPr/>
          </p:nvSpPr>
          <p:spPr bwMode="auto">
            <a:xfrm>
              <a:off x="3255" y="1078"/>
              <a:ext cx="7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dirty="0">
                  <a:solidFill>
                    <a:srgbClr val="000000"/>
                  </a:solidFill>
                  <a:cs typeface="+mn-cs"/>
                </a:rPr>
                <a:t>thread warp 3</a:t>
              </a:r>
              <a:endParaRPr lang="en-US" altLang="en-US" sz="1800" dirty="0">
                <a:solidFill>
                  <a:srgbClr val="000000"/>
                </a:solidFill>
                <a:cs typeface="+mn-cs"/>
              </a:endParaRPr>
            </a:p>
          </p:txBody>
        </p:sp>
        <p:sp>
          <p:nvSpPr>
            <p:cNvPr id="110689" name="Rectangle 96"/>
            <p:cNvSpPr>
              <a:spLocks noChangeArrowheads="1"/>
            </p:cNvSpPr>
            <p:nvPr/>
          </p:nvSpPr>
          <p:spPr bwMode="auto">
            <a:xfrm>
              <a:off x="3166" y="1215"/>
              <a:ext cx="951" cy="130"/>
            </a:xfrm>
            <a:prstGeom prst="rect">
              <a:avLst/>
            </a:prstGeom>
            <a:solidFill>
              <a:srgbClr val="F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cs typeface="+mn-cs"/>
              </a:endParaRPr>
            </a:p>
          </p:txBody>
        </p:sp>
        <p:sp>
          <p:nvSpPr>
            <p:cNvPr id="110690" name="Rectangle 97"/>
            <p:cNvSpPr>
              <a:spLocks noChangeArrowheads="1"/>
            </p:cNvSpPr>
            <p:nvPr/>
          </p:nvSpPr>
          <p:spPr bwMode="auto">
            <a:xfrm>
              <a:off x="3166" y="1215"/>
              <a:ext cx="951" cy="13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cs typeface="+mn-cs"/>
              </a:endParaRPr>
            </a:p>
          </p:txBody>
        </p:sp>
        <p:sp>
          <p:nvSpPr>
            <p:cNvPr id="110691" name="Rectangle 98"/>
            <p:cNvSpPr>
              <a:spLocks noChangeArrowheads="1"/>
            </p:cNvSpPr>
            <p:nvPr/>
          </p:nvSpPr>
          <p:spPr bwMode="auto">
            <a:xfrm>
              <a:off x="3255" y="1211"/>
              <a:ext cx="7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dirty="0">
                  <a:solidFill>
                    <a:srgbClr val="000000"/>
                  </a:solidFill>
                  <a:cs typeface="+mn-cs"/>
                </a:rPr>
                <a:t>thread warp 8</a:t>
              </a:r>
              <a:endParaRPr lang="en-US" altLang="en-US" sz="1800" dirty="0">
                <a:solidFill>
                  <a:srgbClr val="000000"/>
                </a:solidFill>
                <a:cs typeface="+mn-cs"/>
              </a:endParaRPr>
            </a:p>
          </p:txBody>
        </p:sp>
        <p:sp>
          <p:nvSpPr>
            <p:cNvPr id="110692" name="Freeform 99"/>
            <p:cNvSpPr>
              <a:spLocks/>
            </p:cNvSpPr>
            <p:nvPr/>
          </p:nvSpPr>
          <p:spPr bwMode="auto">
            <a:xfrm>
              <a:off x="3631" y="1367"/>
              <a:ext cx="21" cy="21"/>
            </a:xfrm>
            <a:custGeom>
              <a:avLst/>
              <a:gdLst>
                <a:gd name="T0" fmla="*/ 0 w 49"/>
                <a:gd name="T1" fmla="*/ 0 h 50"/>
                <a:gd name="T2" fmla="*/ 0 w 49"/>
                <a:gd name="T3" fmla="*/ 0 h 50"/>
                <a:gd name="T4" fmla="*/ 0 w 49"/>
                <a:gd name="T5" fmla="*/ 0 h 50"/>
                <a:gd name="T6" fmla="*/ 0 w 49"/>
                <a:gd name="T7" fmla="*/ 0 h 50"/>
                <a:gd name="T8" fmla="*/ 0 w 49"/>
                <a:gd name="T9" fmla="*/ 0 h 50"/>
                <a:gd name="T10" fmla="*/ 0 w 49"/>
                <a:gd name="T11" fmla="*/ 0 h 50"/>
                <a:gd name="T12" fmla="*/ 0 60000 65536"/>
                <a:gd name="T13" fmla="*/ 0 60000 65536"/>
                <a:gd name="T14" fmla="*/ 0 60000 65536"/>
                <a:gd name="T15" fmla="*/ 0 60000 65536"/>
                <a:gd name="T16" fmla="*/ 0 60000 65536"/>
                <a:gd name="T17" fmla="*/ 0 60000 65536"/>
                <a:gd name="T18" fmla="*/ 0 w 49"/>
                <a:gd name="T19" fmla="*/ 0 h 50"/>
                <a:gd name="T20" fmla="*/ 49 w 49"/>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9" h="50">
                  <a:moveTo>
                    <a:pt x="0" y="25"/>
                  </a:moveTo>
                  <a:cubicBezTo>
                    <a:pt x="0" y="11"/>
                    <a:pt x="11" y="0"/>
                    <a:pt x="24" y="0"/>
                  </a:cubicBezTo>
                  <a:cubicBezTo>
                    <a:pt x="38" y="0"/>
                    <a:pt x="49" y="11"/>
                    <a:pt x="49" y="25"/>
                  </a:cubicBezTo>
                  <a:cubicBezTo>
                    <a:pt x="49" y="25"/>
                    <a:pt x="49" y="25"/>
                    <a:pt x="49" y="25"/>
                  </a:cubicBezTo>
                  <a:cubicBezTo>
                    <a:pt x="49" y="39"/>
                    <a:pt x="38" y="50"/>
                    <a:pt x="24" y="50"/>
                  </a:cubicBezTo>
                  <a:cubicBezTo>
                    <a:pt x="11" y="50"/>
                    <a:pt x="0" y="39"/>
                    <a:pt x="0" y="25"/>
                  </a:cubicBezTo>
                </a:path>
              </a:pathLst>
            </a:custGeom>
            <a:solidFill>
              <a:srgbClr val="000000"/>
            </a:solidFill>
            <a:ln w="0">
              <a:solidFill>
                <a:srgbClr val="000000"/>
              </a:solidFill>
              <a:round/>
              <a:headEnd/>
              <a:tailEnd/>
            </a:ln>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93" name="Freeform 100"/>
            <p:cNvSpPr>
              <a:spLocks/>
            </p:cNvSpPr>
            <p:nvPr/>
          </p:nvSpPr>
          <p:spPr bwMode="auto">
            <a:xfrm>
              <a:off x="3631" y="1367"/>
              <a:ext cx="21" cy="21"/>
            </a:xfrm>
            <a:custGeom>
              <a:avLst/>
              <a:gdLst>
                <a:gd name="T0" fmla="*/ 0 w 21"/>
                <a:gd name="T1" fmla="*/ 11 h 21"/>
                <a:gd name="T2" fmla="*/ 10 w 21"/>
                <a:gd name="T3" fmla="*/ 0 h 21"/>
                <a:gd name="T4" fmla="*/ 21 w 21"/>
                <a:gd name="T5" fmla="*/ 11 h 21"/>
                <a:gd name="T6" fmla="*/ 21 w 21"/>
                <a:gd name="T7" fmla="*/ 11 h 21"/>
                <a:gd name="T8" fmla="*/ 10 w 21"/>
                <a:gd name="T9" fmla="*/ 21 h 21"/>
                <a:gd name="T10" fmla="*/ 0 w 21"/>
                <a:gd name="T11" fmla="*/ 11 h 21"/>
                <a:gd name="T12" fmla="*/ 0 60000 65536"/>
                <a:gd name="T13" fmla="*/ 0 60000 65536"/>
                <a:gd name="T14" fmla="*/ 0 60000 65536"/>
                <a:gd name="T15" fmla="*/ 0 60000 65536"/>
                <a:gd name="T16" fmla="*/ 0 60000 65536"/>
                <a:gd name="T17" fmla="*/ 0 60000 65536"/>
                <a:gd name="T18" fmla="*/ 0 w 21"/>
                <a:gd name="T19" fmla="*/ 0 h 21"/>
                <a:gd name="T20" fmla="*/ 21 w 21"/>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1" h="21">
                  <a:moveTo>
                    <a:pt x="0" y="11"/>
                  </a:moveTo>
                  <a:cubicBezTo>
                    <a:pt x="0" y="4"/>
                    <a:pt x="5" y="0"/>
                    <a:pt x="10" y="0"/>
                  </a:cubicBezTo>
                  <a:cubicBezTo>
                    <a:pt x="16" y="0"/>
                    <a:pt x="21" y="4"/>
                    <a:pt x="21" y="11"/>
                  </a:cubicBezTo>
                  <a:cubicBezTo>
                    <a:pt x="21" y="11"/>
                    <a:pt x="21" y="11"/>
                    <a:pt x="21" y="11"/>
                  </a:cubicBezTo>
                  <a:cubicBezTo>
                    <a:pt x="21" y="17"/>
                    <a:pt x="16" y="21"/>
                    <a:pt x="10" y="21"/>
                  </a:cubicBezTo>
                  <a:cubicBezTo>
                    <a:pt x="5" y="21"/>
                    <a:pt x="0" y="17"/>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94" name="Freeform 101"/>
            <p:cNvSpPr>
              <a:spLocks/>
            </p:cNvSpPr>
            <p:nvPr/>
          </p:nvSpPr>
          <p:spPr bwMode="auto">
            <a:xfrm>
              <a:off x="3631" y="1410"/>
              <a:ext cx="21" cy="22"/>
            </a:xfrm>
            <a:custGeom>
              <a:avLst/>
              <a:gdLst>
                <a:gd name="T0" fmla="*/ 0 w 49"/>
                <a:gd name="T1" fmla="*/ 0 h 50"/>
                <a:gd name="T2" fmla="*/ 0 w 49"/>
                <a:gd name="T3" fmla="*/ 0 h 50"/>
                <a:gd name="T4" fmla="*/ 0 w 49"/>
                <a:gd name="T5" fmla="*/ 0 h 50"/>
                <a:gd name="T6" fmla="*/ 0 w 49"/>
                <a:gd name="T7" fmla="*/ 0 h 50"/>
                <a:gd name="T8" fmla="*/ 0 w 49"/>
                <a:gd name="T9" fmla="*/ 0 h 50"/>
                <a:gd name="T10" fmla="*/ 0 w 49"/>
                <a:gd name="T11" fmla="*/ 0 h 50"/>
                <a:gd name="T12" fmla="*/ 0 60000 65536"/>
                <a:gd name="T13" fmla="*/ 0 60000 65536"/>
                <a:gd name="T14" fmla="*/ 0 60000 65536"/>
                <a:gd name="T15" fmla="*/ 0 60000 65536"/>
                <a:gd name="T16" fmla="*/ 0 60000 65536"/>
                <a:gd name="T17" fmla="*/ 0 60000 65536"/>
                <a:gd name="T18" fmla="*/ 0 w 49"/>
                <a:gd name="T19" fmla="*/ 0 h 50"/>
                <a:gd name="T20" fmla="*/ 49 w 49"/>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9" h="50">
                  <a:moveTo>
                    <a:pt x="0" y="25"/>
                  </a:moveTo>
                  <a:cubicBezTo>
                    <a:pt x="0" y="11"/>
                    <a:pt x="11" y="0"/>
                    <a:pt x="24" y="0"/>
                  </a:cubicBezTo>
                  <a:cubicBezTo>
                    <a:pt x="38" y="0"/>
                    <a:pt x="49" y="11"/>
                    <a:pt x="49" y="25"/>
                  </a:cubicBezTo>
                  <a:cubicBezTo>
                    <a:pt x="49" y="25"/>
                    <a:pt x="49" y="25"/>
                    <a:pt x="49" y="25"/>
                  </a:cubicBezTo>
                  <a:cubicBezTo>
                    <a:pt x="49" y="39"/>
                    <a:pt x="38" y="50"/>
                    <a:pt x="24" y="50"/>
                  </a:cubicBezTo>
                  <a:cubicBezTo>
                    <a:pt x="11" y="50"/>
                    <a:pt x="0" y="39"/>
                    <a:pt x="0" y="25"/>
                  </a:cubicBezTo>
                </a:path>
              </a:pathLst>
            </a:custGeom>
            <a:solidFill>
              <a:srgbClr val="000000"/>
            </a:solidFill>
            <a:ln w="0">
              <a:solidFill>
                <a:srgbClr val="000000"/>
              </a:solidFill>
              <a:round/>
              <a:headEnd/>
              <a:tailEnd/>
            </a:ln>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95" name="Freeform 102"/>
            <p:cNvSpPr>
              <a:spLocks/>
            </p:cNvSpPr>
            <p:nvPr/>
          </p:nvSpPr>
          <p:spPr bwMode="auto">
            <a:xfrm>
              <a:off x="3631" y="1410"/>
              <a:ext cx="21" cy="22"/>
            </a:xfrm>
            <a:custGeom>
              <a:avLst/>
              <a:gdLst>
                <a:gd name="T0" fmla="*/ 0 w 21"/>
                <a:gd name="T1" fmla="*/ 11 h 22"/>
                <a:gd name="T2" fmla="*/ 10 w 21"/>
                <a:gd name="T3" fmla="*/ 0 h 22"/>
                <a:gd name="T4" fmla="*/ 21 w 21"/>
                <a:gd name="T5" fmla="*/ 11 h 22"/>
                <a:gd name="T6" fmla="*/ 21 w 21"/>
                <a:gd name="T7" fmla="*/ 11 h 22"/>
                <a:gd name="T8" fmla="*/ 10 w 21"/>
                <a:gd name="T9" fmla="*/ 22 h 22"/>
                <a:gd name="T10" fmla="*/ 0 w 21"/>
                <a:gd name="T11" fmla="*/ 11 h 22"/>
                <a:gd name="T12" fmla="*/ 0 60000 65536"/>
                <a:gd name="T13" fmla="*/ 0 60000 65536"/>
                <a:gd name="T14" fmla="*/ 0 60000 65536"/>
                <a:gd name="T15" fmla="*/ 0 60000 65536"/>
                <a:gd name="T16" fmla="*/ 0 60000 65536"/>
                <a:gd name="T17" fmla="*/ 0 60000 65536"/>
                <a:gd name="T18" fmla="*/ 0 w 21"/>
                <a:gd name="T19" fmla="*/ 0 h 22"/>
                <a:gd name="T20" fmla="*/ 21 w 21"/>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1" h="22">
                  <a:moveTo>
                    <a:pt x="0" y="11"/>
                  </a:moveTo>
                  <a:cubicBezTo>
                    <a:pt x="0" y="5"/>
                    <a:pt x="5" y="0"/>
                    <a:pt x="10" y="0"/>
                  </a:cubicBezTo>
                  <a:cubicBezTo>
                    <a:pt x="16" y="0"/>
                    <a:pt x="21" y="5"/>
                    <a:pt x="21" y="11"/>
                  </a:cubicBezTo>
                  <a:cubicBezTo>
                    <a:pt x="21" y="11"/>
                    <a:pt x="21" y="11"/>
                    <a:pt x="21" y="11"/>
                  </a:cubicBezTo>
                  <a:cubicBezTo>
                    <a:pt x="21" y="17"/>
                    <a:pt x="16" y="22"/>
                    <a:pt x="10" y="22"/>
                  </a:cubicBezTo>
                  <a:cubicBezTo>
                    <a:pt x="5" y="22"/>
                    <a:pt x="0" y="17"/>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96" name="Freeform 103"/>
            <p:cNvSpPr>
              <a:spLocks/>
            </p:cNvSpPr>
            <p:nvPr/>
          </p:nvSpPr>
          <p:spPr bwMode="auto">
            <a:xfrm>
              <a:off x="3631" y="1453"/>
              <a:ext cx="21" cy="22"/>
            </a:xfrm>
            <a:custGeom>
              <a:avLst/>
              <a:gdLst>
                <a:gd name="T0" fmla="*/ 0 w 49"/>
                <a:gd name="T1" fmla="*/ 0 h 49"/>
                <a:gd name="T2" fmla="*/ 0 w 49"/>
                <a:gd name="T3" fmla="*/ 0 h 49"/>
                <a:gd name="T4" fmla="*/ 0 w 49"/>
                <a:gd name="T5" fmla="*/ 0 h 49"/>
                <a:gd name="T6" fmla="*/ 0 w 49"/>
                <a:gd name="T7" fmla="*/ 0 h 49"/>
                <a:gd name="T8" fmla="*/ 0 w 49"/>
                <a:gd name="T9" fmla="*/ 0 h 49"/>
                <a:gd name="T10" fmla="*/ 0 w 49"/>
                <a:gd name="T11" fmla="*/ 0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24"/>
                  </a:moveTo>
                  <a:cubicBezTo>
                    <a:pt x="0" y="11"/>
                    <a:pt x="11" y="0"/>
                    <a:pt x="24" y="0"/>
                  </a:cubicBezTo>
                  <a:cubicBezTo>
                    <a:pt x="38" y="0"/>
                    <a:pt x="49" y="11"/>
                    <a:pt x="49" y="24"/>
                  </a:cubicBezTo>
                  <a:cubicBezTo>
                    <a:pt x="49" y="24"/>
                    <a:pt x="49" y="24"/>
                    <a:pt x="49" y="24"/>
                  </a:cubicBezTo>
                  <a:cubicBezTo>
                    <a:pt x="49" y="38"/>
                    <a:pt x="38" y="49"/>
                    <a:pt x="24" y="49"/>
                  </a:cubicBezTo>
                  <a:cubicBezTo>
                    <a:pt x="11" y="49"/>
                    <a:pt x="0" y="38"/>
                    <a:pt x="0" y="24"/>
                  </a:cubicBezTo>
                </a:path>
              </a:pathLst>
            </a:custGeom>
            <a:solidFill>
              <a:srgbClr val="000000"/>
            </a:solidFill>
            <a:ln w="0">
              <a:solidFill>
                <a:srgbClr val="000000"/>
              </a:solidFill>
              <a:round/>
              <a:headEnd/>
              <a:tailEnd/>
            </a:ln>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97" name="Freeform 104"/>
            <p:cNvSpPr>
              <a:spLocks/>
            </p:cNvSpPr>
            <p:nvPr/>
          </p:nvSpPr>
          <p:spPr bwMode="auto">
            <a:xfrm>
              <a:off x="3631" y="1453"/>
              <a:ext cx="21" cy="22"/>
            </a:xfrm>
            <a:custGeom>
              <a:avLst/>
              <a:gdLst>
                <a:gd name="T0" fmla="*/ 0 w 21"/>
                <a:gd name="T1" fmla="*/ 11 h 22"/>
                <a:gd name="T2" fmla="*/ 10 w 21"/>
                <a:gd name="T3" fmla="*/ 0 h 22"/>
                <a:gd name="T4" fmla="*/ 21 w 21"/>
                <a:gd name="T5" fmla="*/ 11 h 22"/>
                <a:gd name="T6" fmla="*/ 21 w 21"/>
                <a:gd name="T7" fmla="*/ 11 h 22"/>
                <a:gd name="T8" fmla="*/ 10 w 21"/>
                <a:gd name="T9" fmla="*/ 22 h 22"/>
                <a:gd name="T10" fmla="*/ 0 w 21"/>
                <a:gd name="T11" fmla="*/ 11 h 22"/>
                <a:gd name="T12" fmla="*/ 0 60000 65536"/>
                <a:gd name="T13" fmla="*/ 0 60000 65536"/>
                <a:gd name="T14" fmla="*/ 0 60000 65536"/>
                <a:gd name="T15" fmla="*/ 0 60000 65536"/>
                <a:gd name="T16" fmla="*/ 0 60000 65536"/>
                <a:gd name="T17" fmla="*/ 0 60000 65536"/>
                <a:gd name="T18" fmla="*/ 0 w 21"/>
                <a:gd name="T19" fmla="*/ 0 h 22"/>
                <a:gd name="T20" fmla="*/ 21 w 21"/>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1" h="22">
                  <a:moveTo>
                    <a:pt x="0" y="11"/>
                  </a:moveTo>
                  <a:cubicBezTo>
                    <a:pt x="0" y="5"/>
                    <a:pt x="5" y="0"/>
                    <a:pt x="10" y="0"/>
                  </a:cubicBezTo>
                  <a:cubicBezTo>
                    <a:pt x="16" y="0"/>
                    <a:pt x="21" y="5"/>
                    <a:pt x="21" y="11"/>
                  </a:cubicBezTo>
                  <a:cubicBezTo>
                    <a:pt x="21" y="11"/>
                    <a:pt x="21" y="11"/>
                    <a:pt x="21" y="11"/>
                  </a:cubicBezTo>
                  <a:cubicBezTo>
                    <a:pt x="21" y="17"/>
                    <a:pt x="16" y="22"/>
                    <a:pt x="10" y="22"/>
                  </a:cubicBezTo>
                  <a:cubicBezTo>
                    <a:pt x="5" y="22"/>
                    <a:pt x="0" y="17"/>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98" name="Line 105"/>
            <p:cNvSpPr>
              <a:spLocks noChangeShapeType="1"/>
            </p:cNvSpPr>
            <p:nvPr/>
          </p:nvSpPr>
          <p:spPr bwMode="auto">
            <a:xfrm>
              <a:off x="3641" y="1627"/>
              <a:ext cx="1" cy="14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699" name="Freeform 106"/>
            <p:cNvSpPr>
              <a:spLocks/>
            </p:cNvSpPr>
            <p:nvPr/>
          </p:nvSpPr>
          <p:spPr bwMode="auto">
            <a:xfrm>
              <a:off x="3606" y="1750"/>
              <a:ext cx="71" cy="72"/>
            </a:xfrm>
            <a:custGeom>
              <a:avLst/>
              <a:gdLst>
                <a:gd name="T0" fmla="*/ 0 w 164"/>
                <a:gd name="T1" fmla="*/ 0 h 165"/>
                <a:gd name="T2" fmla="*/ 0 w 164"/>
                <a:gd name="T3" fmla="*/ 0 h 165"/>
                <a:gd name="T4" fmla="*/ 0 w 164"/>
                <a:gd name="T5" fmla="*/ 0 h 165"/>
                <a:gd name="T6" fmla="*/ 0 w 164"/>
                <a:gd name="T7" fmla="*/ 0 h 165"/>
                <a:gd name="T8" fmla="*/ 0 w 164"/>
                <a:gd name="T9" fmla="*/ 0 h 165"/>
                <a:gd name="T10" fmla="*/ 0 60000 65536"/>
                <a:gd name="T11" fmla="*/ 0 60000 65536"/>
                <a:gd name="T12" fmla="*/ 0 60000 65536"/>
                <a:gd name="T13" fmla="*/ 0 60000 65536"/>
                <a:gd name="T14" fmla="*/ 0 60000 65536"/>
                <a:gd name="T15" fmla="*/ 0 w 164"/>
                <a:gd name="T16" fmla="*/ 0 h 165"/>
                <a:gd name="T17" fmla="*/ 164 w 164"/>
                <a:gd name="T18" fmla="*/ 165 h 165"/>
              </a:gdLst>
              <a:ahLst/>
              <a:cxnLst>
                <a:cxn ang="T10">
                  <a:pos x="T0" y="T1"/>
                </a:cxn>
                <a:cxn ang="T11">
                  <a:pos x="T2" y="T3"/>
                </a:cxn>
                <a:cxn ang="T12">
                  <a:pos x="T4" y="T5"/>
                </a:cxn>
                <a:cxn ang="T13">
                  <a:pos x="T6" y="T7"/>
                </a:cxn>
                <a:cxn ang="T14">
                  <a:pos x="T8" y="T9"/>
                </a:cxn>
              </a:cxnLst>
              <a:rect l="T15" t="T16" r="T17" b="T18"/>
              <a:pathLst>
                <a:path w="164" h="165">
                  <a:moveTo>
                    <a:pt x="82" y="165"/>
                  </a:moveTo>
                  <a:lnTo>
                    <a:pt x="0" y="0"/>
                  </a:lnTo>
                  <a:cubicBezTo>
                    <a:pt x="52" y="26"/>
                    <a:pt x="113" y="26"/>
                    <a:pt x="164" y="0"/>
                  </a:cubicBezTo>
                  <a:lnTo>
                    <a:pt x="82" y="165"/>
                  </a:lnTo>
                  <a:close/>
                </a:path>
              </a:pathLst>
            </a:custGeom>
            <a:solidFill>
              <a:srgbClr val="000000"/>
            </a:solidFill>
            <a:ln w="0">
              <a:solidFill>
                <a:srgbClr val="000000"/>
              </a:solidFill>
              <a:round/>
              <a:headEnd/>
              <a:tailEnd/>
            </a:ln>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700" name="Freeform 107"/>
            <p:cNvSpPr>
              <a:spLocks/>
            </p:cNvSpPr>
            <p:nvPr/>
          </p:nvSpPr>
          <p:spPr bwMode="auto">
            <a:xfrm>
              <a:off x="2993" y="950"/>
              <a:ext cx="648" cy="2807"/>
            </a:xfrm>
            <a:custGeom>
              <a:avLst/>
              <a:gdLst>
                <a:gd name="T0" fmla="*/ 648 w 648"/>
                <a:gd name="T1" fmla="*/ 3378 h 2751"/>
                <a:gd name="T2" fmla="*/ 648 w 648"/>
                <a:gd name="T3" fmla="*/ 3573 h 2751"/>
                <a:gd name="T4" fmla="*/ 0 w 648"/>
                <a:gd name="T5" fmla="*/ 3573 h 2751"/>
                <a:gd name="T6" fmla="*/ 0 w 648"/>
                <a:gd name="T7" fmla="*/ 0 h 2751"/>
                <a:gd name="T8" fmla="*/ 648 w 648"/>
                <a:gd name="T9" fmla="*/ 0 h 2751"/>
                <a:gd name="T10" fmla="*/ 648 w 648"/>
                <a:gd name="T11" fmla="*/ 71 h 2751"/>
                <a:gd name="T12" fmla="*/ 0 60000 65536"/>
                <a:gd name="T13" fmla="*/ 0 60000 65536"/>
                <a:gd name="T14" fmla="*/ 0 60000 65536"/>
                <a:gd name="T15" fmla="*/ 0 60000 65536"/>
                <a:gd name="T16" fmla="*/ 0 60000 65536"/>
                <a:gd name="T17" fmla="*/ 0 60000 65536"/>
                <a:gd name="T18" fmla="*/ 0 w 648"/>
                <a:gd name="T19" fmla="*/ 0 h 2751"/>
                <a:gd name="T20" fmla="*/ 648 w 648"/>
                <a:gd name="T21" fmla="*/ 2751 h 2751"/>
              </a:gdLst>
              <a:ahLst/>
              <a:cxnLst>
                <a:cxn ang="T12">
                  <a:pos x="T0" y="T1"/>
                </a:cxn>
                <a:cxn ang="T13">
                  <a:pos x="T2" y="T3"/>
                </a:cxn>
                <a:cxn ang="T14">
                  <a:pos x="T4" y="T5"/>
                </a:cxn>
                <a:cxn ang="T15">
                  <a:pos x="T6" y="T7"/>
                </a:cxn>
                <a:cxn ang="T16">
                  <a:pos x="T8" y="T9"/>
                </a:cxn>
                <a:cxn ang="T17">
                  <a:pos x="T10" y="T11"/>
                </a:cxn>
              </a:cxnLst>
              <a:rect l="T18" t="T19" r="T20" b="T21"/>
              <a:pathLst>
                <a:path w="648" h="2751">
                  <a:moveTo>
                    <a:pt x="648" y="2600"/>
                  </a:moveTo>
                  <a:lnTo>
                    <a:pt x="648" y="2751"/>
                  </a:lnTo>
                  <a:lnTo>
                    <a:pt x="0" y="2751"/>
                  </a:lnTo>
                  <a:lnTo>
                    <a:pt x="0" y="0"/>
                  </a:lnTo>
                  <a:lnTo>
                    <a:pt x="648" y="0"/>
                  </a:lnTo>
                  <a:lnTo>
                    <a:pt x="648" y="58"/>
                  </a:lnTo>
                </a:path>
              </a:pathLst>
            </a:cu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701" name="Freeform 108"/>
            <p:cNvSpPr>
              <a:spLocks/>
            </p:cNvSpPr>
            <p:nvPr/>
          </p:nvSpPr>
          <p:spPr bwMode="auto">
            <a:xfrm>
              <a:off x="3606" y="1018"/>
              <a:ext cx="71" cy="72"/>
            </a:xfrm>
            <a:custGeom>
              <a:avLst/>
              <a:gdLst>
                <a:gd name="T0" fmla="*/ 0 w 164"/>
                <a:gd name="T1" fmla="*/ 0 h 165"/>
                <a:gd name="T2" fmla="*/ 0 w 164"/>
                <a:gd name="T3" fmla="*/ 0 h 165"/>
                <a:gd name="T4" fmla="*/ 0 w 164"/>
                <a:gd name="T5" fmla="*/ 0 h 165"/>
                <a:gd name="T6" fmla="*/ 0 w 164"/>
                <a:gd name="T7" fmla="*/ 0 h 165"/>
                <a:gd name="T8" fmla="*/ 0 w 164"/>
                <a:gd name="T9" fmla="*/ 0 h 165"/>
                <a:gd name="T10" fmla="*/ 0 60000 65536"/>
                <a:gd name="T11" fmla="*/ 0 60000 65536"/>
                <a:gd name="T12" fmla="*/ 0 60000 65536"/>
                <a:gd name="T13" fmla="*/ 0 60000 65536"/>
                <a:gd name="T14" fmla="*/ 0 60000 65536"/>
                <a:gd name="T15" fmla="*/ 0 w 164"/>
                <a:gd name="T16" fmla="*/ 0 h 165"/>
                <a:gd name="T17" fmla="*/ 164 w 164"/>
                <a:gd name="T18" fmla="*/ 165 h 165"/>
              </a:gdLst>
              <a:ahLst/>
              <a:cxnLst>
                <a:cxn ang="T10">
                  <a:pos x="T0" y="T1"/>
                </a:cxn>
                <a:cxn ang="T11">
                  <a:pos x="T2" y="T3"/>
                </a:cxn>
                <a:cxn ang="T12">
                  <a:pos x="T4" y="T5"/>
                </a:cxn>
                <a:cxn ang="T13">
                  <a:pos x="T6" y="T7"/>
                </a:cxn>
                <a:cxn ang="T14">
                  <a:pos x="T8" y="T9"/>
                </a:cxn>
              </a:cxnLst>
              <a:rect l="T15" t="T16" r="T17" b="T18"/>
              <a:pathLst>
                <a:path w="164" h="165">
                  <a:moveTo>
                    <a:pt x="82" y="165"/>
                  </a:moveTo>
                  <a:lnTo>
                    <a:pt x="0" y="0"/>
                  </a:lnTo>
                  <a:cubicBezTo>
                    <a:pt x="52" y="26"/>
                    <a:pt x="113" y="26"/>
                    <a:pt x="164" y="0"/>
                  </a:cubicBezTo>
                  <a:lnTo>
                    <a:pt x="82" y="165"/>
                  </a:lnTo>
                  <a:close/>
                </a:path>
              </a:pathLst>
            </a:custGeom>
            <a:solidFill>
              <a:srgbClr val="000000"/>
            </a:solidFill>
            <a:ln w="0">
              <a:solidFill>
                <a:srgbClr val="000000"/>
              </a:solidFill>
              <a:round/>
              <a:headEnd/>
              <a:tailEnd/>
            </a:ln>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702" name="Rectangle 109"/>
            <p:cNvSpPr>
              <a:spLocks noChangeArrowheads="1"/>
            </p:cNvSpPr>
            <p:nvPr/>
          </p:nvSpPr>
          <p:spPr bwMode="auto">
            <a:xfrm>
              <a:off x="3166" y="3468"/>
              <a:ext cx="951" cy="13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cs typeface="+mn-cs"/>
              </a:endParaRPr>
            </a:p>
          </p:txBody>
        </p:sp>
        <p:sp>
          <p:nvSpPr>
            <p:cNvPr id="110703" name="Rectangle 110"/>
            <p:cNvSpPr>
              <a:spLocks noChangeArrowheads="1"/>
            </p:cNvSpPr>
            <p:nvPr/>
          </p:nvSpPr>
          <p:spPr bwMode="auto">
            <a:xfrm>
              <a:off x="3166" y="3468"/>
              <a:ext cx="951" cy="13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cs typeface="+mn-cs"/>
              </a:endParaRPr>
            </a:p>
          </p:txBody>
        </p:sp>
        <p:sp>
          <p:nvSpPr>
            <p:cNvPr id="110704" name="Rectangle 111"/>
            <p:cNvSpPr>
              <a:spLocks noChangeArrowheads="1"/>
            </p:cNvSpPr>
            <p:nvPr/>
          </p:nvSpPr>
          <p:spPr bwMode="auto">
            <a:xfrm>
              <a:off x="3388" y="3459"/>
              <a:ext cx="51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dirty="0" err="1">
                  <a:solidFill>
                    <a:srgbClr val="000000"/>
                  </a:solidFill>
                  <a:cs typeface="+mn-cs"/>
                </a:rPr>
                <a:t>writeback</a:t>
              </a:r>
              <a:endParaRPr lang="en-US" altLang="en-US" sz="1800" dirty="0">
                <a:solidFill>
                  <a:srgbClr val="000000"/>
                </a:solidFill>
                <a:cs typeface="+mn-cs"/>
              </a:endParaRPr>
            </a:p>
          </p:txBody>
        </p:sp>
        <p:sp>
          <p:nvSpPr>
            <p:cNvPr id="110705" name="Rectangle 112"/>
            <p:cNvSpPr>
              <a:spLocks noChangeArrowheads="1"/>
            </p:cNvSpPr>
            <p:nvPr/>
          </p:nvSpPr>
          <p:spPr bwMode="auto">
            <a:xfrm>
              <a:off x="4344" y="1023"/>
              <a:ext cx="91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b="1" dirty="0">
                  <a:solidFill>
                    <a:srgbClr val="000000"/>
                  </a:solidFill>
                  <a:cs typeface="+mn-cs"/>
                </a:rPr>
                <a:t>warps available</a:t>
              </a:r>
              <a:endParaRPr lang="en-US" altLang="en-US" sz="1800" dirty="0">
                <a:solidFill>
                  <a:srgbClr val="000000"/>
                </a:solidFill>
                <a:cs typeface="+mn-cs"/>
              </a:endParaRPr>
            </a:p>
          </p:txBody>
        </p:sp>
        <p:sp>
          <p:nvSpPr>
            <p:cNvPr id="110706" name="Rectangle 113"/>
            <p:cNvSpPr>
              <a:spLocks noChangeArrowheads="1"/>
            </p:cNvSpPr>
            <p:nvPr/>
          </p:nvSpPr>
          <p:spPr bwMode="auto">
            <a:xfrm>
              <a:off x="4435" y="1162"/>
              <a:ext cx="82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b="1" dirty="0">
                  <a:solidFill>
                    <a:srgbClr val="000000"/>
                  </a:solidFill>
                  <a:cs typeface="+mn-cs"/>
                </a:rPr>
                <a:t>for scheduling</a:t>
              </a:r>
              <a:endParaRPr lang="en-US" altLang="en-US" sz="1800" dirty="0">
                <a:solidFill>
                  <a:srgbClr val="000000"/>
                </a:solidFill>
                <a:cs typeface="+mn-cs"/>
              </a:endParaRPr>
            </a:p>
          </p:txBody>
        </p:sp>
        <p:sp>
          <p:nvSpPr>
            <p:cNvPr id="110707" name="Freeform 114"/>
            <p:cNvSpPr>
              <a:spLocks/>
            </p:cNvSpPr>
            <p:nvPr/>
          </p:nvSpPr>
          <p:spPr bwMode="auto">
            <a:xfrm>
              <a:off x="3674" y="2374"/>
              <a:ext cx="21" cy="22"/>
            </a:xfrm>
            <a:custGeom>
              <a:avLst/>
              <a:gdLst>
                <a:gd name="T0" fmla="*/ 0 w 49"/>
                <a:gd name="T1" fmla="*/ 0 h 50"/>
                <a:gd name="T2" fmla="*/ 0 w 49"/>
                <a:gd name="T3" fmla="*/ 0 h 50"/>
                <a:gd name="T4" fmla="*/ 0 w 49"/>
                <a:gd name="T5" fmla="*/ 0 h 50"/>
                <a:gd name="T6" fmla="*/ 0 w 49"/>
                <a:gd name="T7" fmla="*/ 0 h 50"/>
                <a:gd name="T8" fmla="*/ 0 w 49"/>
                <a:gd name="T9" fmla="*/ 0 h 50"/>
                <a:gd name="T10" fmla="*/ 0 w 49"/>
                <a:gd name="T11" fmla="*/ 0 h 50"/>
                <a:gd name="T12" fmla="*/ 0 60000 65536"/>
                <a:gd name="T13" fmla="*/ 0 60000 65536"/>
                <a:gd name="T14" fmla="*/ 0 60000 65536"/>
                <a:gd name="T15" fmla="*/ 0 60000 65536"/>
                <a:gd name="T16" fmla="*/ 0 60000 65536"/>
                <a:gd name="T17" fmla="*/ 0 60000 65536"/>
                <a:gd name="T18" fmla="*/ 0 w 49"/>
                <a:gd name="T19" fmla="*/ 0 h 50"/>
                <a:gd name="T20" fmla="*/ 49 w 49"/>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9" h="50">
                  <a:moveTo>
                    <a:pt x="0" y="25"/>
                  </a:moveTo>
                  <a:cubicBezTo>
                    <a:pt x="0" y="12"/>
                    <a:pt x="11" y="0"/>
                    <a:pt x="24" y="0"/>
                  </a:cubicBezTo>
                  <a:cubicBezTo>
                    <a:pt x="38" y="0"/>
                    <a:pt x="49" y="12"/>
                    <a:pt x="49" y="25"/>
                  </a:cubicBezTo>
                  <a:cubicBezTo>
                    <a:pt x="49" y="25"/>
                    <a:pt x="49" y="25"/>
                    <a:pt x="49" y="25"/>
                  </a:cubicBezTo>
                  <a:cubicBezTo>
                    <a:pt x="49" y="39"/>
                    <a:pt x="38" y="50"/>
                    <a:pt x="24" y="50"/>
                  </a:cubicBezTo>
                  <a:cubicBezTo>
                    <a:pt x="11" y="50"/>
                    <a:pt x="0" y="39"/>
                    <a:pt x="0" y="25"/>
                  </a:cubicBezTo>
                </a:path>
              </a:pathLst>
            </a:custGeom>
            <a:solidFill>
              <a:srgbClr val="000000"/>
            </a:solidFill>
            <a:ln w="0">
              <a:solidFill>
                <a:srgbClr val="000000"/>
              </a:solidFill>
              <a:round/>
              <a:headEnd/>
              <a:tailEnd/>
            </a:ln>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708" name="Freeform 115"/>
            <p:cNvSpPr>
              <a:spLocks/>
            </p:cNvSpPr>
            <p:nvPr/>
          </p:nvSpPr>
          <p:spPr bwMode="auto">
            <a:xfrm>
              <a:off x="3674" y="2374"/>
              <a:ext cx="21" cy="22"/>
            </a:xfrm>
            <a:custGeom>
              <a:avLst/>
              <a:gdLst>
                <a:gd name="T0" fmla="*/ 0 w 21"/>
                <a:gd name="T1" fmla="*/ 11 h 22"/>
                <a:gd name="T2" fmla="*/ 10 w 21"/>
                <a:gd name="T3" fmla="*/ 0 h 22"/>
                <a:gd name="T4" fmla="*/ 21 w 21"/>
                <a:gd name="T5" fmla="*/ 11 h 22"/>
                <a:gd name="T6" fmla="*/ 21 w 21"/>
                <a:gd name="T7" fmla="*/ 11 h 22"/>
                <a:gd name="T8" fmla="*/ 10 w 21"/>
                <a:gd name="T9" fmla="*/ 22 h 22"/>
                <a:gd name="T10" fmla="*/ 0 w 21"/>
                <a:gd name="T11" fmla="*/ 11 h 22"/>
                <a:gd name="T12" fmla="*/ 0 60000 65536"/>
                <a:gd name="T13" fmla="*/ 0 60000 65536"/>
                <a:gd name="T14" fmla="*/ 0 60000 65536"/>
                <a:gd name="T15" fmla="*/ 0 60000 65536"/>
                <a:gd name="T16" fmla="*/ 0 60000 65536"/>
                <a:gd name="T17" fmla="*/ 0 60000 65536"/>
                <a:gd name="T18" fmla="*/ 0 w 21"/>
                <a:gd name="T19" fmla="*/ 0 h 22"/>
                <a:gd name="T20" fmla="*/ 21 w 21"/>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1" h="22">
                  <a:moveTo>
                    <a:pt x="0" y="11"/>
                  </a:moveTo>
                  <a:cubicBezTo>
                    <a:pt x="0" y="5"/>
                    <a:pt x="5" y="0"/>
                    <a:pt x="10" y="0"/>
                  </a:cubicBezTo>
                  <a:cubicBezTo>
                    <a:pt x="17" y="0"/>
                    <a:pt x="21" y="5"/>
                    <a:pt x="21" y="11"/>
                  </a:cubicBezTo>
                  <a:cubicBezTo>
                    <a:pt x="21" y="11"/>
                    <a:pt x="21" y="11"/>
                    <a:pt x="21" y="11"/>
                  </a:cubicBezTo>
                  <a:cubicBezTo>
                    <a:pt x="21" y="17"/>
                    <a:pt x="17" y="22"/>
                    <a:pt x="10" y="22"/>
                  </a:cubicBezTo>
                  <a:cubicBezTo>
                    <a:pt x="5" y="22"/>
                    <a:pt x="0" y="17"/>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709" name="Freeform 116"/>
            <p:cNvSpPr>
              <a:spLocks/>
            </p:cNvSpPr>
            <p:nvPr/>
          </p:nvSpPr>
          <p:spPr bwMode="auto">
            <a:xfrm>
              <a:off x="3760" y="2374"/>
              <a:ext cx="22" cy="22"/>
            </a:xfrm>
            <a:custGeom>
              <a:avLst/>
              <a:gdLst>
                <a:gd name="T0" fmla="*/ 0 w 49"/>
                <a:gd name="T1" fmla="*/ 0 h 50"/>
                <a:gd name="T2" fmla="*/ 0 w 49"/>
                <a:gd name="T3" fmla="*/ 0 h 50"/>
                <a:gd name="T4" fmla="*/ 0 w 49"/>
                <a:gd name="T5" fmla="*/ 0 h 50"/>
                <a:gd name="T6" fmla="*/ 0 w 49"/>
                <a:gd name="T7" fmla="*/ 0 h 50"/>
                <a:gd name="T8" fmla="*/ 0 w 49"/>
                <a:gd name="T9" fmla="*/ 0 h 50"/>
                <a:gd name="T10" fmla="*/ 0 w 49"/>
                <a:gd name="T11" fmla="*/ 0 h 50"/>
                <a:gd name="T12" fmla="*/ 0 60000 65536"/>
                <a:gd name="T13" fmla="*/ 0 60000 65536"/>
                <a:gd name="T14" fmla="*/ 0 60000 65536"/>
                <a:gd name="T15" fmla="*/ 0 60000 65536"/>
                <a:gd name="T16" fmla="*/ 0 60000 65536"/>
                <a:gd name="T17" fmla="*/ 0 60000 65536"/>
                <a:gd name="T18" fmla="*/ 0 w 49"/>
                <a:gd name="T19" fmla="*/ 0 h 50"/>
                <a:gd name="T20" fmla="*/ 49 w 49"/>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9" h="50">
                  <a:moveTo>
                    <a:pt x="0" y="25"/>
                  </a:moveTo>
                  <a:cubicBezTo>
                    <a:pt x="0" y="12"/>
                    <a:pt x="11" y="0"/>
                    <a:pt x="25" y="0"/>
                  </a:cubicBezTo>
                  <a:cubicBezTo>
                    <a:pt x="38" y="0"/>
                    <a:pt x="49" y="12"/>
                    <a:pt x="49" y="25"/>
                  </a:cubicBezTo>
                  <a:cubicBezTo>
                    <a:pt x="49" y="25"/>
                    <a:pt x="49" y="25"/>
                    <a:pt x="49" y="25"/>
                  </a:cubicBezTo>
                  <a:cubicBezTo>
                    <a:pt x="49" y="39"/>
                    <a:pt x="38" y="50"/>
                    <a:pt x="25" y="50"/>
                  </a:cubicBezTo>
                  <a:cubicBezTo>
                    <a:pt x="11" y="50"/>
                    <a:pt x="0" y="39"/>
                    <a:pt x="0" y="25"/>
                  </a:cubicBezTo>
                </a:path>
              </a:pathLst>
            </a:custGeom>
            <a:solidFill>
              <a:srgbClr val="000000"/>
            </a:solidFill>
            <a:ln w="0">
              <a:solidFill>
                <a:srgbClr val="000000"/>
              </a:solidFill>
              <a:round/>
              <a:headEnd/>
              <a:tailEnd/>
            </a:ln>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710" name="Freeform 117"/>
            <p:cNvSpPr>
              <a:spLocks/>
            </p:cNvSpPr>
            <p:nvPr/>
          </p:nvSpPr>
          <p:spPr bwMode="auto">
            <a:xfrm>
              <a:off x="3760" y="2374"/>
              <a:ext cx="22" cy="22"/>
            </a:xfrm>
            <a:custGeom>
              <a:avLst/>
              <a:gdLst>
                <a:gd name="T0" fmla="*/ 0 w 22"/>
                <a:gd name="T1" fmla="*/ 11 h 22"/>
                <a:gd name="T2" fmla="*/ 11 w 22"/>
                <a:gd name="T3" fmla="*/ 0 h 22"/>
                <a:gd name="T4" fmla="*/ 22 w 22"/>
                <a:gd name="T5" fmla="*/ 11 h 22"/>
                <a:gd name="T6" fmla="*/ 22 w 22"/>
                <a:gd name="T7" fmla="*/ 11 h 22"/>
                <a:gd name="T8" fmla="*/ 11 w 22"/>
                <a:gd name="T9" fmla="*/ 22 h 22"/>
                <a:gd name="T10" fmla="*/ 0 w 22"/>
                <a:gd name="T11" fmla="*/ 11 h 22"/>
                <a:gd name="T12" fmla="*/ 0 60000 65536"/>
                <a:gd name="T13" fmla="*/ 0 60000 65536"/>
                <a:gd name="T14" fmla="*/ 0 60000 65536"/>
                <a:gd name="T15" fmla="*/ 0 60000 65536"/>
                <a:gd name="T16" fmla="*/ 0 60000 65536"/>
                <a:gd name="T17" fmla="*/ 0 60000 65536"/>
                <a:gd name="T18" fmla="*/ 0 w 22"/>
                <a:gd name="T19" fmla="*/ 0 h 22"/>
                <a:gd name="T20" fmla="*/ 22 w 22"/>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2" h="22">
                  <a:moveTo>
                    <a:pt x="0" y="11"/>
                  </a:moveTo>
                  <a:cubicBezTo>
                    <a:pt x="0" y="5"/>
                    <a:pt x="5" y="0"/>
                    <a:pt x="11" y="0"/>
                  </a:cubicBezTo>
                  <a:cubicBezTo>
                    <a:pt x="17" y="0"/>
                    <a:pt x="22" y="5"/>
                    <a:pt x="22" y="11"/>
                  </a:cubicBezTo>
                  <a:cubicBezTo>
                    <a:pt x="22" y="11"/>
                    <a:pt x="22" y="11"/>
                    <a:pt x="22" y="11"/>
                  </a:cubicBezTo>
                  <a:cubicBezTo>
                    <a:pt x="22" y="17"/>
                    <a:pt x="17" y="22"/>
                    <a:pt x="11" y="22"/>
                  </a:cubicBezTo>
                  <a:cubicBezTo>
                    <a:pt x="5" y="22"/>
                    <a:pt x="0" y="17"/>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711" name="Freeform 118"/>
            <p:cNvSpPr>
              <a:spLocks/>
            </p:cNvSpPr>
            <p:nvPr/>
          </p:nvSpPr>
          <p:spPr bwMode="auto">
            <a:xfrm>
              <a:off x="3847" y="2374"/>
              <a:ext cx="22" cy="22"/>
            </a:xfrm>
            <a:custGeom>
              <a:avLst/>
              <a:gdLst>
                <a:gd name="T0" fmla="*/ 0 w 50"/>
                <a:gd name="T1" fmla="*/ 0 h 50"/>
                <a:gd name="T2" fmla="*/ 0 w 50"/>
                <a:gd name="T3" fmla="*/ 0 h 50"/>
                <a:gd name="T4" fmla="*/ 0 w 50"/>
                <a:gd name="T5" fmla="*/ 0 h 50"/>
                <a:gd name="T6" fmla="*/ 0 w 50"/>
                <a:gd name="T7" fmla="*/ 0 h 50"/>
                <a:gd name="T8" fmla="*/ 0 w 50"/>
                <a:gd name="T9" fmla="*/ 0 h 50"/>
                <a:gd name="T10" fmla="*/ 0 w 50"/>
                <a:gd name="T11" fmla="*/ 0 h 50"/>
                <a:gd name="T12" fmla="*/ 0 60000 65536"/>
                <a:gd name="T13" fmla="*/ 0 60000 65536"/>
                <a:gd name="T14" fmla="*/ 0 60000 65536"/>
                <a:gd name="T15" fmla="*/ 0 60000 65536"/>
                <a:gd name="T16" fmla="*/ 0 60000 65536"/>
                <a:gd name="T17" fmla="*/ 0 60000 65536"/>
                <a:gd name="T18" fmla="*/ 0 w 50"/>
                <a:gd name="T19" fmla="*/ 0 h 50"/>
                <a:gd name="T20" fmla="*/ 50 w 5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50" h="50">
                  <a:moveTo>
                    <a:pt x="0" y="25"/>
                  </a:moveTo>
                  <a:cubicBezTo>
                    <a:pt x="0" y="12"/>
                    <a:pt x="11" y="0"/>
                    <a:pt x="25" y="0"/>
                  </a:cubicBezTo>
                  <a:cubicBezTo>
                    <a:pt x="39" y="0"/>
                    <a:pt x="50" y="12"/>
                    <a:pt x="50" y="25"/>
                  </a:cubicBezTo>
                  <a:cubicBezTo>
                    <a:pt x="50" y="25"/>
                    <a:pt x="50" y="25"/>
                    <a:pt x="50" y="25"/>
                  </a:cubicBezTo>
                  <a:cubicBezTo>
                    <a:pt x="50" y="39"/>
                    <a:pt x="39" y="50"/>
                    <a:pt x="25" y="50"/>
                  </a:cubicBezTo>
                  <a:cubicBezTo>
                    <a:pt x="11" y="50"/>
                    <a:pt x="0" y="39"/>
                    <a:pt x="0" y="25"/>
                  </a:cubicBezTo>
                </a:path>
              </a:pathLst>
            </a:custGeom>
            <a:solidFill>
              <a:srgbClr val="000000"/>
            </a:solidFill>
            <a:ln w="0">
              <a:solidFill>
                <a:srgbClr val="000000"/>
              </a:solidFill>
              <a:round/>
              <a:headEnd/>
              <a:tailEnd/>
            </a:ln>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712" name="Freeform 119"/>
            <p:cNvSpPr>
              <a:spLocks/>
            </p:cNvSpPr>
            <p:nvPr/>
          </p:nvSpPr>
          <p:spPr bwMode="auto">
            <a:xfrm>
              <a:off x="3847" y="2374"/>
              <a:ext cx="22" cy="22"/>
            </a:xfrm>
            <a:custGeom>
              <a:avLst/>
              <a:gdLst>
                <a:gd name="T0" fmla="*/ 0 w 22"/>
                <a:gd name="T1" fmla="*/ 11 h 22"/>
                <a:gd name="T2" fmla="*/ 11 w 22"/>
                <a:gd name="T3" fmla="*/ 0 h 22"/>
                <a:gd name="T4" fmla="*/ 22 w 22"/>
                <a:gd name="T5" fmla="*/ 11 h 22"/>
                <a:gd name="T6" fmla="*/ 22 w 22"/>
                <a:gd name="T7" fmla="*/ 11 h 22"/>
                <a:gd name="T8" fmla="*/ 11 w 22"/>
                <a:gd name="T9" fmla="*/ 22 h 22"/>
                <a:gd name="T10" fmla="*/ 0 w 22"/>
                <a:gd name="T11" fmla="*/ 11 h 22"/>
                <a:gd name="T12" fmla="*/ 0 60000 65536"/>
                <a:gd name="T13" fmla="*/ 0 60000 65536"/>
                <a:gd name="T14" fmla="*/ 0 60000 65536"/>
                <a:gd name="T15" fmla="*/ 0 60000 65536"/>
                <a:gd name="T16" fmla="*/ 0 60000 65536"/>
                <a:gd name="T17" fmla="*/ 0 60000 65536"/>
                <a:gd name="T18" fmla="*/ 0 w 22"/>
                <a:gd name="T19" fmla="*/ 0 h 22"/>
                <a:gd name="T20" fmla="*/ 22 w 22"/>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2" h="22">
                  <a:moveTo>
                    <a:pt x="0" y="11"/>
                  </a:moveTo>
                  <a:cubicBezTo>
                    <a:pt x="0" y="5"/>
                    <a:pt x="5" y="0"/>
                    <a:pt x="11" y="0"/>
                  </a:cubicBezTo>
                  <a:cubicBezTo>
                    <a:pt x="17" y="0"/>
                    <a:pt x="22" y="5"/>
                    <a:pt x="22" y="11"/>
                  </a:cubicBezTo>
                  <a:cubicBezTo>
                    <a:pt x="22" y="11"/>
                    <a:pt x="22" y="11"/>
                    <a:pt x="22" y="11"/>
                  </a:cubicBezTo>
                  <a:cubicBezTo>
                    <a:pt x="22" y="17"/>
                    <a:pt x="17" y="22"/>
                    <a:pt x="11" y="22"/>
                  </a:cubicBezTo>
                  <a:cubicBezTo>
                    <a:pt x="5" y="22"/>
                    <a:pt x="0" y="17"/>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713" name="Freeform 120"/>
            <p:cNvSpPr>
              <a:spLocks/>
            </p:cNvSpPr>
            <p:nvPr/>
          </p:nvSpPr>
          <p:spPr bwMode="auto">
            <a:xfrm>
              <a:off x="3674" y="2721"/>
              <a:ext cx="21" cy="21"/>
            </a:xfrm>
            <a:custGeom>
              <a:avLst/>
              <a:gdLst>
                <a:gd name="T0" fmla="*/ 0 w 49"/>
                <a:gd name="T1" fmla="*/ 0 h 49"/>
                <a:gd name="T2" fmla="*/ 0 w 49"/>
                <a:gd name="T3" fmla="*/ 0 h 49"/>
                <a:gd name="T4" fmla="*/ 0 w 49"/>
                <a:gd name="T5" fmla="*/ 0 h 49"/>
                <a:gd name="T6" fmla="*/ 0 w 49"/>
                <a:gd name="T7" fmla="*/ 0 h 49"/>
                <a:gd name="T8" fmla="*/ 0 w 49"/>
                <a:gd name="T9" fmla="*/ 0 h 49"/>
                <a:gd name="T10" fmla="*/ 0 w 49"/>
                <a:gd name="T11" fmla="*/ 0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25"/>
                  </a:moveTo>
                  <a:cubicBezTo>
                    <a:pt x="0" y="11"/>
                    <a:pt x="11" y="0"/>
                    <a:pt x="24" y="0"/>
                  </a:cubicBezTo>
                  <a:cubicBezTo>
                    <a:pt x="38" y="0"/>
                    <a:pt x="49" y="11"/>
                    <a:pt x="49" y="25"/>
                  </a:cubicBezTo>
                  <a:cubicBezTo>
                    <a:pt x="49" y="25"/>
                    <a:pt x="49" y="25"/>
                    <a:pt x="49" y="25"/>
                  </a:cubicBezTo>
                  <a:cubicBezTo>
                    <a:pt x="49" y="38"/>
                    <a:pt x="38" y="49"/>
                    <a:pt x="24" y="49"/>
                  </a:cubicBezTo>
                  <a:cubicBezTo>
                    <a:pt x="11" y="49"/>
                    <a:pt x="0" y="38"/>
                    <a:pt x="0" y="25"/>
                  </a:cubicBezTo>
                </a:path>
              </a:pathLst>
            </a:custGeom>
            <a:solidFill>
              <a:srgbClr val="000000"/>
            </a:solidFill>
            <a:ln w="0">
              <a:solidFill>
                <a:srgbClr val="000000"/>
              </a:solidFill>
              <a:round/>
              <a:headEnd/>
              <a:tailEnd/>
            </a:ln>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714" name="Freeform 121"/>
            <p:cNvSpPr>
              <a:spLocks/>
            </p:cNvSpPr>
            <p:nvPr/>
          </p:nvSpPr>
          <p:spPr bwMode="auto">
            <a:xfrm>
              <a:off x="3674" y="2721"/>
              <a:ext cx="21" cy="21"/>
            </a:xfrm>
            <a:custGeom>
              <a:avLst/>
              <a:gdLst>
                <a:gd name="T0" fmla="*/ 0 w 21"/>
                <a:gd name="T1" fmla="*/ 11 h 21"/>
                <a:gd name="T2" fmla="*/ 10 w 21"/>
                <a:gd name="T3" fmla="*/ 0 h 21"/>
                <a:gd name="T4" fmla="*/ 21 w 21"/>
                <a:gd name="T5" fmla="*/ 11 h 21"/>
                <a:gd name="T6" fmla="*/ 21 w 21"/>
                <a:gd name="T7" fmla="*/ 11 h 21"/>
                <a:gd name="T8" fmla="*/ 10 w 21"/>
                <a:gd name="T9" fmla="*/ 21 h 21"/>
                <a:gd name="T10" fmla="*/ 0 w 21"/>
                <a:gd name="T11" fmla="*/ 11 h 21"/>
                <a:gd name="T12" fmla="*/ 0 60000 65536"/>
                <a:gd name="T13" fmla="*/ 0 60000 65536"/>
                <a:gd name="T14" fmla="*/ 0 60000 65536"/>
                <a:gd name="T15" fmla="*/ 0 60000 65536"/>
                <a:gd name="T16" fmla="*/ 0 60000 65536"/>
                <a:gd name="T17" fmla="*/ 0 60000 65536"/>
                <a:gd name="T18" fmla="*/ 0 w 21"/>
                <a:gd name="T19" fmla="*/ 0 h 21"/>
                <a:gd name="T20" fmla="*/ 21 w 21"/>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1" h="21">
                  <a:moveTo>
                    <a:pt x="0" y="11"/>
                  </a:moveTo>
                  <a:cubicBezTo>
                    <a:pt x="0" y="4"/>
                    <a:pt x="5" y="0"/>
                    <a:pt x="10" y="0"/>
                  </a:cubicBezTo>
                  <a:cubicBezTo>
                    <a:pt x="17" y="0"/>
                    <a:pt x="21" y="4"/>
                    <a:pt x="21" y="11"/>
                  </a:cubicBezTo>
                  <a:cubicBezTo>
                    <a:pt x="21" y="11"/>
                    <a:pt x="21" y="11"/>
                    <a:pt x="21" y="11"/>
                  </a:cubicBezTo>
                  <a:cubicBezTo>
                    <a:pt x="21" y="16"/>
                    <a:pt x="17" y="21"/>
                    <a:pt x="10" y="21"/>
                  </a:cubicBezTo>
                  <a:cubicBezTo>
                    <a:pt x="5" y="21"/>
                    <a:pt x="0" y="16"/>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715" name="Freeform 122"/>
            <p:cNvSpPr>
              <a:spLocks/>
            </p:cNvSpPr>
            <p:nvPr/>
          </p:nvSpPr>
          <p:spPr bwMode="auto">
            <a:xfrm>
              <a:off x="3760" y="2721"/>
              <a:ext cx="22" cy="21"/>
            </a:xfrm>
            <a:custGeom>
              <a:avLst/>
              <a:gdLst>
                <a:gd name="T0" fmla="*/ 0 w 49"/>
                <a:gd name="T1" fmla="*/ 0 h 49"/>
                <a:gd name="T2" fmla="*/ 0 w 49"/>
                <a:gd name="T3" fmla="*/ 0 h 49"/>
                <a:gd name="T4" fmla="*/ 0 w 49"/>
                <a:gd name="T5" fmla="*/ 0 h 49"/>
                <a:gd name="T6" fmla="*/ 0 w 49"/>
                <a:gd name="T7" fmla="*/ 0 h 49"/>
                <a:gd name="T8" fmla="*/ 0 w 49"/>
                <a:gd name="T9" fmla="*/ 0 h 49"/>
                <a:gd name="T10" fmla="*/ 0 w 49"/>
                <a:gd name="T11" fmla="*/ 0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25"/>
                  </a:moveTo>
                  <a:cubicBezTo>
                    <a:pt x="0" y="11"/>
                    <a:pt x="11" y="0"/>
                    <a:pt x="25" y="0"/>
                  </a:cubicBezTo>
                  <a:cubicBezTo>
                    <a:pt x="38" y="0"/>
                    <a:pt x="49" y="11"/>
                    <a:pt x="49" y="25"/>
                  </a:cubicBezTo>
                  <a:cubicBezTo>
                    <a:pt x="49" y="25"/>
                    <a:pt x="49" y="25"/>
                    <a:pt x="49" y="25"/>
                  </a:cubicBezTo>
                  <a:cubicBezTo>
                    <a:pt x="49" y="38"/>
                    <a:pt x="38" y="49"/>
                    <a:pt x="25" y="49"/>
                  </a:cubicBezTo>
                  <a:cubicBezTo>
                    <a:pt x="11" y="49"/>
                    <a:pt x="0" y="38"/>
                    <a:pt x="0" y="25"/>
                  </a:cubicBezTo>
                </a:path>
              </a:pathLst>
            </a:custGeom>
            <a:solidFill>
              <a:srgbClr val="000000"/>
            </a:solidFill>
            <a:ln w="0">
              <a:solidFill>
                <a:srgbClr val="000000"/>
              </a:solidFill>
              <a:round/>
              <a:headEnd/>
              <a:tailEnd/>
            </a:ln>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716" name="Freeform 123"/>
            <p:cNvSpPr>
              <a:spLocks/>
            </p:cNvSpPr>
            <p:nvPr/>
          </p:nvSpPr>
          <p:spPr bwMode="auto">
            <a:xfrm>
              <a:off x="3760" y="2721"/>
              <a:ext cx="22" cy="21"/>
            </a:xfrm>
            <a:custGeom>
              <a:avLst/>
              <a:gdLst>
                <a:gd name="T0" fmla="*/ 0 w 22"/>
                <a:gd name="T1" fmla="*/ 11 h 21"/>
                <a:gd name="T2" fmla="*/ 11 w 22"/>
                <a:gd name="T3" fmla="*/ 0 h 21"/>
                <a:gd name="T4" fmla="*/ 22 w 22"/>
                <a:gd name="T5" fmla="*/ 11 h 21"/>
                <a:gd name="T6" fmla="*/ 22 w 22"/>
                <a:gd name="T7" fmla="*/ 11 h 21"/>
                <a:gd name="T8" fmla="*/ 11 w 22"/>
                <a:gd name="T9" fmla="*/ 21 h 21"/>
                <a:gd name="T10" fmla="*/ 0 w 22"/>
                <a:gd name="T11" fmla="*/ 11 h 21"/>
                <a:gd name="T12" fmla="*/ 0 60000 65536"/>
                <a:gd name="T13" fmla="*/ 0 60000 65536"/>
                <a:gd name="T14" fmla="*/ 0 60000 65536"/>
                <a:gd name="T15" fmla="*/ 0 60000 65536"/>
                <a:gd name="T16" fmla="*/ 0 60000 65536"/>
                <a:gd name="T17" fmla="*/ 0 60000 65536"/>
                <a:gd name="T18" fmla="*/ 0 w 22"/>
                <a:gd name="T19" fmla="*/ 0 h 21"/>
                <a:gd name="T20" fmla="*/ 22 w 22"/>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2" h="21">
                  <a:moveTo>
                    <a:pt x="0" y="11"/>
                  </a:moveTo>
                  <a:cubicBezTo>
                    <a:pt x="0" y="4"/>
                    <a:pt x="5" y="0"/>
                    <a:pt x="11" y="0"/>
                  </a:cubicBezTo>
                  <a:cubicBezTo>
                    <a:pt x="17" y="0"/>
                    <a:pt x="22" y="4"/>
                    <a:pt x="22" y="11"/>
                  </a:cubicBezTo>
                  <a:cubicBezTo>
                    <a:pt x="22" y="11"/>
                    <a:pt x="22" y="11"/>
                    <a:pt x="22" y="11"/>
                  </a:cubicBezTo>
                  <a:cubicBezTo>
                    <a:pt x="22" y="16"/>
                    <a:pt x="17" y="21"/>
                    <a:pt x="11" y="21"/>
                  </a:cubicBezTo>
                  <a:cubicBezTo>
                    <a:pt x="5" y="21"/>
                    <a:pt x="0" y="16"/>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717" name="Freeform 124"/>
            <p:cNvSpPr>
              <a:spLocks/>
            </p:cNvSpPr>
            <p:nvPr/>
          </p:nvSpPr>
          <p:spPr bwMode="auto">
            <a:xfrm>
              <a:off x="3847" y="2721"/>
              <a:ext cx="22" cy="21"/>
            </a:xfrm>
            <a:custGeom>
              <a:avLst/>
              <a:gdLst>
                <a:gd name="T0" fmla="*/ 0 w 50"/>
                <a:gd name="T1" fmla="*/ 0 h 49"/>
                <a:gd name="T2" fmla="*/ 0 w 50"/>
                <a:gd name="T3" fmla="*/ 0 h 49"/>
                <a:gd name="T4" fmla="*/ 0 w 50"/>
                <a:gd name="T5" fmla="*/ 0 h 49"/>
                <a:gd name="T6" fmla="*/ 0 w 50"/>
                <a:gd name="T7" fmla="*/ 0 h 49"/>
                <a:gd name="T8" fmla="*/ 0 w 50"/>
                <a:gd name="T9" fmla="*/ 0 h 49"/>
                <a:gd name="T10" fmla="*/ 0 w 50"/>
                <a:gd name="T11" fmla="*/ 0 h 49"/>
                <a:gd name="T12" fmla="*/ 0 60000 65536"/>
                <a:gd name="T13" fmla="*/ 0 60000 65536"/>
                <a:gd name="T14" fmla="*/ 0 60000 65536"/>
                <a:gd name="T15" fmla="*/ 0 60000 65536"/>
                <a:gd name="T16" fmla="*/ 0 60000 65536"/>
                <a:gd name="T17" fmla="*/ 0 60000 65536"/>
                <a:gd name="T18" fmla="*/ 0 w 50"/>
                <a:gd name="T19" fmla="*/ 0 h 49"/>
                <a:gd name="T20" fmla="*/ 50 w 50"/>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50" h="49">
                  <a:moveTo>
                    <a:pt x="0" y="25"/>
                  </a:moveTo>
                  <a:cubicBezTo>
                    <a:pt x="0" y="11"/>
                    <a:pt x="11" y="0"/>
                    <a:pt x="25" y="0"/>
                  </a:cubicBezTo>
                  <a:cubicBezTo>
                    <a:pt x="39" y="0"/>
                    <a:pt x="50" y="11"/>
                    <a:pt x="50" y="25"/>
                  </a:cubicBezTo>
                  <a:cubicBezTo>
                    <a:pt x="50" y="25"/>
                    <a:pt x="50" y="25"/>
                    <a:pt x="50" y="25"/>
                  </a:cubicBezTo>
                  <a:cubicBezTo>
                    <a:pt x="50" y="38"/>
                    <a:pt x="39" y="49"/>
                    <a:pt x="25" y="49"/>
                  </a:cubicBezTo>
                  <a:cubicBezTo>
                    <a:pt x="11" y="49"/>
                    <a:pt x="0" y="38"/>
                    <a:pt x="0" y="25"/>
                  </a:cubicBezTo>
                </a:path>
              </a:pathLst>
            </a:custGeom>
            <a:solidFill>
              <a:srgbClr val="000000"/>
            </a:solidFill>
            <a:ln w="0">
              <a:solidFill>
                <a:srgbClr val="000000"/>
              </a:solidFill>
              <a:round/>
              <a:headEnd/>
              <a:tailEnd/>
            </a:ln>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718" name="Freeform 125"/>
            <p:cNvSpPr>
              <a:spLocks/>
            </p:cNvSpPr>
            <p:nvPr/>
          </p:nvSpPr>
          <p:spPr bwMode="auto">
            <a:xfrm>
              <a:off x="3847" y="2721"/>
              <a:ext cx="22" cy="21"/>
            </a:xfrm>
            <a:custGeom>
              <a:avLst/>
              <a:gdLst>
                <a:gd name="T0" fmla="*/ 0 w 22"/>
                <a:gd name="T1" fmla="*/ 11 h 21"/>
                <a:gd name="T2" fmla="*/ 11 w 22"/>
                <a:gd name="T3" fmla="*/ 0 h 21"/>
                <a:gd name="T4" fmla="*/ 22 w 22"/>
                <a:gd name="T5" fmla="*/ 11 h 21"/>
                <a:gd name="T6" fmla="*/ 22 w 22"/>
                <a:gd name="T7" fmla="*/ 11 h 21"/>
                <a:gd name="T8" fmla="*/ 11 w 22"/>
                <a:gd name="T9" fmla="*/ 21 h 21"/>
                <a:gd name="T10" fmla="*/ 0 w 22"/>
                <a:gd name="T11" fmla="*/ 11 h 21"/>
                <a:gd name="T12" fmla="*/ 0 60000 65536"/>
                <a:gd name="T13" fmla="*/ 0 60000 65536"/>
                <a:gd name="T14" fmla="*/ 0 60000 65536"/>
                <a:gd name="T15" fmla="*/ 0 60000 65536"/>
                <a:gd name="T16" fmla="*/ 0 60000 65536"/>
                <a:gd name="T17" fmla="*/ 0 60000 65536"/>
                <a:gd name="T18" fmla="*/ 0 w 22"/>
                <a:gd name="T19" fmla="*/ 0 h 21"/>
                <a:gd name="T20" fmla="*/ 22 w 22"/>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2" h="21">
                  <a:moveTo>
                    <a:pt x="0" y="11"/>
                  </a:moveTo>
                  <a:cubicBezTo>
                    <a:pt x="0" y="4"/>
                    <a:pt x="5" y="0"/>
                    <a:pt x="11" y="0"/>
                  </a:cubicBezTo>
                  <a:cubicBezTo>
                    <a:pt x="17" y="0"/>
                    <a:pt x="22" y="4"/>
                    <a:pt x="22" y="11"/>
                  </a:cubicBezTo>
                  <a:cubicBezTo>
                    <a:pt x="22" y="11"/>
                    <a:pt x="22" y="11"/>
                    <a:pt x="22" y="11"/>
                  </a:cubicBezTo>
                  <a:cubicBezTo>
                    <a:pt x="22" y="16"/>
                    <a:pt x="17" y="21"/>
                    <a:pt x="11" y="21"/>
                  </a:cubicBezTo>
                  <a:cubicBezTo>
                    <a:pt x="5" y="21"/>
                    <a:pt x="0" y="16"/>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sp>
          <p:nvSpPr>
            <p:cNvPr id="110719" name="Rectangle 126"/>
            <p:cNvSpPr>
              <a:spLocks noChangeArrowheads="1"/>
            </p:cNvSpPr>
            <p:nvPr/>
          </p:nvSpPr>
          <p:spPr bwMode="auto">
            <a:xfrm>
              <a:off x="3166" y="1497"/>
              <a:ext cx="951" cy="130"/>
            </a:xfrm>
            <a:prstGeom prst="rect">
              <a:avLst/>
            </a:prstGeom>
            <a:solidFill>
              <a:srgbClr val="FFEA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cs typeface="+mn-cs"/>
              </a:endParaRPr>
            </a:p>
          </p:txBody>
        </p:sp>
        <p:sp>
          <p:nvSpPr>
            <p:cNvPr id="110720" name="Rectangle 127"/>
            <p:cNvSpPr>
              <a:spLocks noChangeArrowheads="1"/>
            </p:cNvSpPr>
            <p:nvPr/>
          </p:nvSpPr>
          <p:spPr bwMode="auto">
            <a:xfrm>
              <a:off x="3166" y="1497"/>
              <a:ext cx="951" cy="13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cs typeface="+mn-cs"/>
              </a:endParaRPr>
            </a:p>
          </p:txBody>
        </p:sp>
        <p:sp>
          <p:nvSpPr>
            <p:cNvPr id="110721" name="Rectangle 128"/>
            <p:cNvSpPr>
              <a:spLocks noChangeArrowheads="1"/>
            </p:cNvSpPr>
            <p:nvPr/>
          </p:nvSpPr>
          <p:spPr bwMode="auto">
            <a:xfrm>
              <a:off x="3255" y="1490"/>
              <a:ext cx="7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dirty="0">
                  <a:solidFill>
                    <a:srgbClr val="000000"/>
                  </a:solidFill>
                  <a:cs typeface="+mn-cs"/>
                </a:rPr>
                <a:t>thread warp 7</a:t>
              </a:r>
              <a:endParaRPr lang="en-US" altLang="en-US" sz="1800" dirty="0">
                <a:solidFill>
                  <a:srgbClr val="000000"/>
                </a:solidFill>
                <a:cs typeface="+mn-cs"/>
              </a:endParaRPr>
            </a:p>
          </p:txBody>
        </p:sp>
        <p:sp>
          <p:nvSpPr>
            <p:cNvPr id="110722" name="Rectangle 129"/>
            <p:cNvSpPr>
              <a:spLocks noChangeArrowheads="1"/>
            </p:cNvSpPr>
            <p:nvPr/>
          </p:nvSpPr>
          <p:spPr bwMode="auto">
            <a:xfrm>
              <a:off x="3166" y="1822"/>
              <a:ext cx="951" cy="129"/>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cs typeface="+mn-cs"/>
              </a:endParaRPr>
            </a:p>
          </p:txBody>
        </p:sp>
        <p:sp>
          <p:nvSpPr>
            <p:cNvPr id="110723" name="Rectangle 130"/>
            <p:cNvSpPr>
              <a:spLocks noChangeArrowheads="1"/>
            </p:cNvSpPr>
            <p:nvPr/>
          </p:nvSpPr>
          <p:spPr bwMode="auto">
            <a:xfrm>
              <a:off x="3166" y="1822"/>
              <a:ext cx="951" cy="129"/>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cs typeface="+mn-cs"/>
              </a:endParaRPr>
            </a:p>
          </p:txBody>
        </p:sp>
        <p:sp>
          <p:nvSpPr>
            <p:cNvPr id="110724" name="Rectangle 131"/>
            <p:cNvSpPr>
              <a:spLocks noChangeArrowheads="1"/>
            </p:cNvSpPr>
            <p:nvPr/>
          </p:nvSpPr>
          <p:spPr bwMode="auto">
            <a:xfrm>
              <a:off x="3465" y="1818"/>
              <a:ext cx="33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dirty="0">
                  <a:solidFill>
                    <a:srgbClr val="000000"/>
                  </a:solidFill>
                  <a:cs typeface="+mn-cs"/>
                </a:rPr>
                <a:t>I-fetch</a:t>
              </a:r>
              <a:endParaRPr lang="en-US" altLang="en-US" sz="1800" dirty="0">
                <a:solidFill>
                  <a:srgbClr val="000000"/>
                </a:solidFill>
                <a:cs typeface="+mn-cs"/>
              </a:endParaRPr>
            </a:p>
          </p:txBody>
        </p:sp>
        <p:sp>
          <p:nvSpPr>
            <p:cNvPr id="110725" name="Rectangle 132"/>
            <p:cNvSpPr>
              <a:spLocks noChangeArrowheads="1"/>
            </p:cNvSpPr>
            <p:nvPr/>
          </p:nvSpPr>
          <p:spPr bwMode="auto">
            <a:xfrm>
              <a:off x="4421" y="1560"/>
              <a:ext cx="79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b="1" dirty="0" err="1">
                  <a:solidFill>
                    <a:srgbClr val="000000"/>
                  </a:solidFill>
                  <a:cs typeface="+mn-cs"/>
                </a:rPr>
                <a:t>SIMD</a:t>
              </a:r>
              <a:r>
                <a:rPr lang="en-US" altLang="en-US" sz="1500" b="1" dirty="0">
                  <a:solidFill>
                    <a:srgbClr val="000000"/>
                  </a:solidFill>
                  <a:cs typeface="+mn-cs"/>
                </a:rPr>
                <a:t> pipeline</a:t>
              </a:r>
              <a:endParaRPr lang="en-US" altLang="en-US" sz="1800" dirty="0">
                <a:solidFill>
                  <a:srgbClr val="000000"/>
                </a:solidFill>
                <a:cs typeface="+mn-cs"/>
              </a:endParaRPr>
            </a:p>
          </p:txBody>
        </p:sp>
        <p:sp>
          <p:nvSpPr>
            <p:cNvPr id="110726" name="Line 133"/>
            <p:cNvSpPr>
              <a:spLocks noChangeShapeType="1"/>
            </p:cNvSpPr>
            <p:nvPr/>
          </p:nvSpPr>
          <p:spPr bwMode="auto">
            <a:xfrm flipV="1">
              <a:off x="4204" y="1648"/>
              <a:ext cx="172" cy="87"/>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a:solidFill>
                  <a:srgbClr val="000000"/>
                </a:solidFill>
                <a:latin typeface="Arial" panose="020B0604020202020204" pitchFamily="34" charset="0"/>
                <a:ea typeface="ＭＳ Ｐゴシック" panose="020B0600070205080204" pitchFamily="34" charset="-128"/>
                <a:cs typeface="+mn-cs"/>
              </a:endParaRPr>
            </a:p>
          </p:txBody>
        </p:sp>
      </p:grpSp>
      <p:sp>
        <p:nvSpPr>
          <p:cNvPr id="110597" name="TextBox 134"/>
          <p:cNvSpPr txBox="1">
            <a:spLocks noChangeArrowheads="1"/>
          </p:cNvSpPr>
          <p:nvPr/>
        </p:nvSpPr>
        <p:spPr bwMode="auto">
          <a:xfrm>
            <a:off x="1676400" y="6535738"/>
            <a:ext cx="15446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solidFill>
                  <a:srgbClr val="000000"/>
                </a:solidFill>
                <a:cs typeface="+mn-cs"/>
              </a:rPr>
              <a:t>Slide credit: Tor Aamodt</a:t>
            </a:r>
          </a:p>
        </p:txBody>
      </p:sp>
      <p:sp>
        <p:nvSpPr>
          <p:cNvPr id="4" name="TextBox 3">
            <a:extLst>
              <a:ext uri="{FF2B5EF4-FFF2-40B4-BE49-F238E27FC236}">
                <a16:creationId xmlns:a16="http://schemas.microsoft.com/office/drawing/2014/main" id="{1475CFE2-04F8-4290-9389-E1A6B2AABAD3}"/>
              </a:ext>
            </a:extLst>
          </p:cNvPr>
          <p:cNvSpPr txBox="1"/>
          <p:nvPr/>
        </p:nvSpPr>
        <p:spPr>
          <a:xfrm>
            <a:off x="304800" y="6068615"/>
            <a:ext cx="4216219" cy="276999"/>
          </a:xfrm>
          <a:prstGeom prst="rect">
            <a:avLst/>
          </a:prstGeom>
          <a:noFill/>
        </p:spPr>
        <p:txBody>
          <a:bodyPr wrap="none" rtlCol="0">
            <a:spAutoFit/>
          </a:bodyPr>
          <a:lstStyle/>
          <a:p>
            <a:r>
              <a:rPr lang="en-US" sz="1200" dirty="0"/>
              <a:t>Optional Reading: </a:t>
            </a:r>
            <a:r>
              <a:rPr lang="en-US" sz="1200" dirty="0">
                <a:hlinkClick r:id="rId3"/>
              </a:rPr>
              <a:t>Understanding Latency Hiding on GPUs </a:t>
            </a:r>
            <a:endParaRPr lang="en-US" sz="1200" dirty="0"/>
          </a:p>
        </p:txBody>
      </p:sp>
    </p:spTree>
    <p:extLst>
      <p:ext uri="{BB962C8B-B14F-4D97-AF65-F5344CB8AC3E}">
        <p14:creationId xmlns:p14="http://schemas.microsoft.com/office/powerpoint/2010/main" val="414389837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idx="4294967295"/>
          </p:nvPr>
        </p:nvSpPr>
        <p:spPr>
          <a:xfrm>
            <a:off x="317500" y="499273"/>
            <a:ext cx="11480800" cy="627063"/>
          </a:xfrm>
        </p:spPr>
        <p:txBody>
          <a:bodyPr/>
          <a:lstStyle/>
          <a:p>
            <a:r>
              <a:rPr lang="en-US" altLang="en-US" sz="3800" b="1" dirty="0">
                <a:solidFill>
                  <a:srgbClr val="E84A25"/>
                </a:solidFill>
                <a:latin typeface="Arial" panose="020B0604020202020204" pitchFamily="34" charset="0"/>
                <a:ea typeface="ＭＳ Ｐゴシック" panose="020B0600070205080204" pitchFamily="34" charset="-128"/>
                <a:cs typeface="Arial" panose="020B0604020202020204" pitchFamily="34" charset="0"/>
              </a:rPr>
              <a:t>Branch Divergence Problem in Warp-based SIMD</a:t>
            </a:r>
          </a:p>
        </p:txBody>
      </p:sp>
      <p:sp>
        <p:nvSpPr>
          <p:cNvPr id="116738" name="Content Placeholder 2"/>
          <p:cNvSpPr>
            <a:spLocks noGrp="1"/>
          </p:cNvSpPr>
          <p:nvPr>
            <p:ph idx="4294967295"/>
          </p:nvPr>
        </p:nvSpPr>
        <p:spPr>
          <a:xfrm>
            <a:off x="815787" y="1412874"/>
            <a:ext cx="10596283" cy="4778375"/>
          </a:xfrm>
        </p:spPr>
        <p:txBody>
          <a:bodyPr/>
          <a:lstStyle/>
          <a:p>
            <a:r>
              <a:rPr lang="en-CA" altLang="en-US" dirty="0">
                <a:latin typeface="Arial  " charset="0"/>
                <a:ea typeface="ＭＳ Ｐゴシック" panose="020B0600070205080204" pitchFamily="34" charset="-128"/>
              </a:rPr>
              <a:t>SPMD (single program, multiple data) execution on SIMD hardware </a:t>
            </a:r>
          </a:p>
          <a:p>
            <a:pPr lvl="1"/>
            <a:r>
              <a:rPr lang="en-CA" altLang="en-US" dirty="0">
                <a:latin typeface="Arial  " charset="0"/>
                <a:ea typeface="ＭＳ Ｐゴシック" panose="020B0600070205080204" pitchFamily="34" charset="-128"/>
              </a:rPr>
              <a:t>NVIDIA calls this “Single Instruction, Multiple Thread” (“</a:t>
            </a:r>
            <a:r>
              <a:rPr lang="en-CA" altLang="en-US" dirty="0" err="1">
                <a:latin typeface="Arial  " charset="0"/>
                <a:ea typeface="ＭＳ Ｐゴシック" panose="020B0600070205080204" pitchFamily="34" charset="-128"/>
              </a:rPr>
              <a:t>SIMT</a:t>
            </a:r>
            <a:r>
              <a:rPr lang="en-CA" altLang="en-US" dirty="0">
                <a:latin typeface="Arial  " charset="0"/>
                <a:ea typeface="ＭＳ Ｐゴシック" panose="020B0600070205080204" pitchFamily="34" charset="-128"/>
              </a:rPr>
              <a:t>”) execution</a:t>
            </a:r>
            <a:endParaRPr lang="en-US" altLang="en-US" dirty="0">
              <a:ea typeface="ＭＳ Ｐゴシック" panose="020B0600070205080204" pitchFamily="34" charset="-128"/>
            </a:endParaRPr>
          </a:p>
        </p:txBody>
      </p:sp>
      <p:sp>
        <p:nvSpPr>
          <p:cNvPr id="116739" name="Slide Number Placeholder 3"/>
          <p:cNvSpPr>
            <a:spLocks noGrp="1"/>
          </p:cNvSpPr>
          <p:nvPr>
            <p:ph type="sldNum" sz="quarter" idx="13"/>
          </p:nvPr>
        </p:nvSpPr>
        <p:spPr>
          <a:xfrm>
            <a:off x="9036051" y="6318250"/>
            <a:ext cx="2844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9462AC2-6EC9-4421-8F56-2BB4AC929006}" type="slidenum">
              <a:rPr lang="en-US" altLang="en-US" sz="1600">
                <a:latin typeface="Garamond" panose="02020404030301010803" pitchFamily="18" charset="0"/>
              </a:rPr>
              <a:pPr eaLnBrk="1" hangingPunct="1"/>
              <a:t>21</a:t>
            </a:fld>
            <a:endParaRPr lang="en-US" altLang="en-US" sz="1600">
              <a:latin typeface="Garamond" panose="02020404030301010803" pitchFamily="18" charset="0"/>
            </a:endParaRPr>
          </a:p>
        </p:txBody>
      </p:sp>
      <p:grpSp>
        <p:nvGrpSpPr>
          <p:cNvPr id="2" name="Group 82"/>
          <p:cNvGrpSpPr>
            <a:grpSpLocks/>
          </p:cNvGrpSpPr>
          <p:nvPr/>
        </p:nvGrpSpPr>
        <p:grpSpPr bwMode="auto">
          <a:xfrm>
            <a:off x="5481638" y="3409950"/>
            <a:ext cx="4648200" cy="1143000"/>
            <a:chOff x="2541" y="1241"/>
            <a:chExt cx="2928" cy="720"/>
          </a:xfrm>
        </p:grpSpPr>
        <p:sp>
          <p:nvSpPr>
            <p:cNvPr id="116769" name="Rectangle 74"/>
            <p:cNvSpPr>
              <a:spLocks noChangeArrowheads="1"/>
            </p:cNvSpPr>
            <p:nvPr/>
          </p:nvSpPr>
          <p:spPr bwMode="auto">
            <a:xfrm>
              <a:off x="2541" y="1241"/>
              <a:ext cx="2928" cy="720"/>
            </a:xfrm>
            <a:prstGeom prst="rect">
              <a:avLst/>
            </a:prstGeom>
            <a:solidFill>
              <a:srgbClr val="FFBFDF"/>
            </a:solidFill>
            <a:ln w="19050">
              <a:solidFill>
                <a:schemeClr val="tx1"/>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dirty="0"/>
            </a:p>
          </p:txBody>
        </p:sp>
        <p:sp>
          <p:nvSpPr>
            <p:cNvPr id="116770" name="Rectangle 75"/>
            <p:cNvSpPr>
              <a:spLocks noChangeArrowheads="1"/>
            </p:cNvSpPr>
            <p:nvPr/>
          </p:nvSpPr>
          <p:spPr bwMode="auto">
            <a:xfrm>
              <a:off x="2605" y="1280"/>
              <a:ext cx="76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dirty="0">
                  <a:solidFill>
                    <a:srgbClr val="000000"/>
                  </a:solidFill>
                </a:rPr>
                <a:t>thread warp</a:t>
              </a:r>
              <a:endParaRPr lang="en-US" altLang="en-US" sz="1800" dirty="0"/>
            </a:p>
          </p:txBody>
        </p:sp>
        <p:sp>
          <p:nvSpPr>
            <p:cNvPr id="116771" name="Rectangle 76"/>
            <p:cNvSpPr>
              <a:spLocks noChangeArrowheads="1"/>
            </p:cNvSpPr>
            <p:nvPr/>
          </p:nvSpPr>
          <p:spPr bwMode="auto">
            <a:xfrm>
              <a:off x="4438" y="1241"/>
              <a:ext cx="1031" cy="203"/>
            </a:xfrm>
            <a:prstGeom prst="rect">
              <a:avLst/>
            </a:prstGeom>
            <a:solidFill>
              <a:srgbClr val="FFEAF4"/>
            </a:solidFill>
            <a:ln w="19050">
              <a:solidFill>
                <a:schemeClr val="tx1"/>
              </a:solidFill>
              <a:miter lim="800000"/>
              <a:headEnd/>
              <a:tailEnd/>
            </a:ln>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dirty="0"/>
                <a:t>common PC</a:t>
              </a:r>
            </a:p>
          </p:txBody>
        </p:sp>
      </p:grpSp>
      <p:sp>
        <p:nvSpPr>
          <p:cNvPr id="9" name="Rectangle 51"/>
          <p:cNvSpPr>
            <a:spLocks noChangeArrowheads="1"/>
          </p:cNvSpPr>
          <p:nvPr/>
        </p:nvSpPr>
        <p:spPr bwMode="auto">
          <a:xfrm>
            <a:off x="6902450" y="3910013"/>
            <a:ext cx="838200" cy="533400"/>
          </a:xfrm>
          <a:prstGeom prst="rect">
            <a:avLst/>
          </a:prstGeom>
          <a:solidFill>
            <a:srgbClr val="FFEAF4"/>
          </a:solidFill>
          <a:ln w="17526" cap="rnd">
            <a:solidFill>
              <a:srgbClr val="000000"/>
            </a:solidFill>
            <a:round/>
            <a:headEnd/>
            <a:tailEnd/>
          </a:ln>
        </p:spPr>
        <p:txBody>
          <a:bodyPr lIns="0" r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dirty="0"/>
              <a:t>thread</a:t>
            </a:r>
          </a:p>
          <a:p>
            <a:pPr algn="ctr" eaLnBrk="1" hangingPunct="1"/>
            <a:r>
              <a:rPr lang="en-US" altLang="en-US" sz="1800" dirty="0"/>
              <a:t>2</a:t>
            </a:r>
          </a:p>
        </p:txBody>
      </p:sp>
      <p:sp>
        <p:nvSpPr>
          <p:cNvPr id="10" name="Rectangle 52"/>
          <p:cNvSpPr>
            <a:spLocks noChangeArrowheads="1"/>
          </p:cNvSpPr>
          <p:nvPr/>
        </p:nvSpPr>
        <p:spPr bwMode="auto">
          <a:xfrm>
            <a:off x="7747000" y="3910013"/>
            <a:ext cx="838200" cy="533400"/>
          </a:xfrm>
          <a:prstGeom prst="rect">
            <a:avLst/>
          </a:prstGeom>
          <a:solidFill>
            <a:srgbClr val="FFEAF4"/>
          </a:solidFill>
          <a:ln w="17526" cap="rnd">
            <a:solidFill>
              <a:srgbClr val="000000"/>
            </a:solidFill>
            <a:round/>
            <a:headEnd/>
            <a:tailEnd/>
          </a:ln>
        </p:spPr>
        <p:txBody>
          <a:bodyPr lIns="0" r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dirty="0"/>
              <a:t>thread</a:t>
            </a:r>
          </a:p>
          <a:p>
            <a:pPr algn="ctr" eaLnBrk="1" hangingPunct="1"/>
            <a:r>
              <a:rPr lang="en-US" altLang="en-US" sz="1800" dirty="0"/>
              <a:t>3</a:t>
            </a:r>
          </a:p>
        </p:txBody>
      </p:sp>
      <p:sp>
        <p:nvSpPr>
          <p:cNvPr id="11" name="Rectangle 53"/>
          <p:cNvSpPr>
            <a:spLocks noChangeArrowheads="1"/>
          </p:cNvSpPr>
          <p:nvPr/>
        </p:nvSpPr>
        <p:spPr bwMode="auto">
          <a:xfrm>
            <a:off x="8593138" y="3910013"/>
            <a:ext cx="838200" cy="533400"/>
          </a:xfrm>
          <a:prstGeom prst="rect">
            <a:avLst/>
          </a:prstGeom>
          <a:solidFill>
            <a:srgbClr val="FFEAF4"/>
          </a:solidFill>
          <a:ln w="17526" cap="rnd">
            <a:solidFill>
              <a:srgbClr val="000000"/>
            </a:solidFill>
            <a:round/>
            <a:headEnd/>
            <a:tailEnd/>
          </a:ln>
        </p:spPr>
        <p:txBody>
          <a:bodyPr lIns="0" r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dirty="0"/>
              <a:t>thread</a:t>
            </a:r>
          </a:p>
          <a:p>
            <a:pPr algn="ctr" eaLnBrk="1" hangingPunct="1"/>
            <a:r>
              <a:rPr lang="en-US" altLang="en-US" sz="1800" dirty="0"/>
              <a:t>4</a:t>
            </a:r>
          </a:p>
        </p:txBody>
      </p:sp>
      <p:sp>
        <p:nvSpPr>
          <p:cNvPr id="12" name="Rectangle 55"/>
          <p:cNvSpPr>
            <a:spLocks noChangeArrowheads="1"/>
          </p:cNvSpPr>
          <p:nvPr/>
        </p:nvSpPr>
        <p:spPr bwMode="auto">
          <a:xfrm>
            <a:off x="6057900" y="3910013"/>
            <a:ext cx="838200" cy="533400"/>
          </a:xfrm>
          <a:prstGeom prst="rect">
            <a:avLst/>
          </a:prstGeom>
          <a:solidFill>
            <a:srgbClr val="FFEAF4"/>
          </a:solidFill>
          <a:ln w="17526" cap="rnd">
            <a:solidFill>
              <a:srgbClr val="000000"/>
            </a:solidFill>
            <a:round/>
            <a:headEnd/>
            <a:tailEnd/>
          </a:ln>
        </p:spPr>
        <p:txBody>
          <a:bodyPr lIns="0" r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dirty="0"/>
              <a:t>thread</a:t>
            </a:r>
          </a:p>
          <a:p>
            <a:pPr algn="ctr" eaLnBrk="1" hangingPunct="1"/>
            <a:r>
              <a:rPr lang="en-US" altLang="en-US" sz="1800" dirty="0"/>
              <a:t>1</a:t>
            </a:r>
          </a:p>
        </p:txBody>
      </p:sp>
      <p:grpSp>
        <p:nvGrpSpPr>
          <p:cNvPr id="116745" name="Group 85"/>
          <p:cNvGrpSpPr>
            <a:grpSpLocks/>
          </p:cNvGrpSpPr>
          <p:nvPr/>
        </p:nvGrpSpPr>
        <p:grpSpPr bwMode="auto">
          <a:xfrm>
            <a:off x="2600325" y="2897189"/>
            <a:ext cx="2509838" cy="2689225"/>
            <a:chOff x="678" y="1595"/>
            <a:chExt cx="1581" cy="1694"/>
          </a:xfrm>
        </p:grpSpPr>
        <p:sp>
          <p:nvSpPr>
            <p:cNvPr id="116753" name="Rectangle 6"/>
            <p:cNvSpPr>
              <a:spLocks noChangeArrowheads="1"/>
            </p:cNvSpPr>
            <p:nvPr/>
          </p:nvSpPr>
          <p:spPr bwMode="auto">
            <a:xfrm>
              <a:off x="945" y="2039"/>
              <a:ext cx="468" cy="177"/>
            </a:xfrm>
            <a:prstGeom prst="rect">
              <a:avLst/>
            </a:prstGeom>
            <a:solidFill>
              <a:srgbClr val="CCCCFF"/>
            </a:solidFill>
            <a:ln w="28575">
              <a:solidFill>
                <a:schemeClr val="tx1"/>
              </a:solidFill>
              <a:miter lim="800000"/>
              <a:headEnd/>
              <a:tailEnd/>
            </a:ln>
          </p:spPr>
          <p:txBody>
            <a:bodyPr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t>B</a:t>
              </a:r>
            </a:p>
          </p:txBody>
        </p:sp>
        <p:sp>
          <p:nvSpPr>
            <p:cNvPr id="116754" name="Rectangle 9"/>
            <p:cNvSpPr>
              <a:spLocks noChangeArrowheads="1"/>
            </p:cNvSpPr>
            <p:nvPr/>
          </p:nvSpPr>
          <p:spPr bwMode="auto">
            <a:xfrm>
              <a:off x="678" y="2378"/>
              <a:ext cx="468" cy="171"/>
            </a:xfrm>
            <a:prstGeom prst="rect">
              <a:avLst/>
            </a:prstGeom>
            <a:solidFill>
              <a:srgbClr val="CCCCFF"/>
            </a:solidFill>
            <a:ln w="28575">
              <a:solidFill>
                <a:schemeClr val="tx1"/>
              </a:solidFill>
              <a:miter lim="800000"/>
              <a:headEnd/>
              <a:tailEnd/>
            </a:ln>
          </p:spPr>
          <p:txBody>
            <a:bodyPr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t>C</a:t>
              </a:r>
            </a:p>
          </p:txBody>
        </p:sp>
        <p:sp>
          <p:nvSpPr>
            <p:cNvPr id="116755" name="Rectangle 12"/>
            <p:cNvSpPr>
              <a:spLocks noChangeArrowheads="1"/>
            </p:cNvSpPr>
            <p:nvPr/>
          </p:nvSpPr>
          <p:spPr bwMode="auto">
            <a:xfrm>
              <a:off x="1235" y="2378"/>
              <a:ext cx="465" cy="171"/>
            </a:xfrm>
            <a:prstGeom prst="rect">
              <a:avLst/>
            </a:prstGeom>
            <a:solidFill>
              <a:srgbClr val="CCCCFF"/>
            </a:solidFill>
            <a:ln w="28575">
              <a:solidFill>
                <a:schemeClr val="tx1"/>
              </a:solidFill>
              <a:miter lim="800000"/>
              <a:headEnd/>
              <a:tailEnd/>
            </a:ln>
          </p:spPr>
          <p:txBody>
            <a:bodyPr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t>D</a:t>
              </a:r>
            </a:p>
          </p:txBody>
        </p:sp>
        <p:sp>
          <p:nvSpPr>
            <p:cNvPr id="116756" name="Rectangle 15"/>
            <p:cNvSpPr>
              <a:spLocks noChangeArrowheads="1"/>
            </p:cNvSpPr>
            <p:nvPr/>
          </p:nvSpPr>
          <p:spPr bwMode="auto">
            <a:xfrm>
              <a:off x="945" y="2765"/>
              <a:ext cx="468" cy="177"/>
            </a:xfrm>
            <a:prstGeom prst="rect">
              <a:avLst/>
            </a:prstGeom>
            <a:solidFill>
              <a:srgbClr val="CCCCFF"/>
            </a:solidFill>
            <a:ln w="28575">
              <a:solidFill>
                <a:schemeClr val="tx1"/>
              </a:solidFill>
              <a:miter lim="800000"/>
              <a:headEnd/>
              <a:tailEnd/>
            </a:ln>
          </p:spPr>
          <p:txBody>
            <a:bodyPr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t>E</a:t>
              </a:r>
            </a:p>
          </p:txBody>
        </p:sp>
        <p:sp>
          <p:nvSpPr>
            <p:cNvPr id="116757" name="Rectangle 30"/>
            <p:cNvSpPr>
              <a:spLocks noChangeArrowheads="1"/>
            </p:cNvSpPr>
            <p:nvPr/>
          </p:nvSpPr>
          <p:spPr bwMode="auto">
            <a:xfrm>
              <a:off x="1791" y="2378"/>
              <a:ext cx="468" cy="177"/>
            </a:xfrm>
            <a:prstGeom prst="rect">
              <a:avLst/>
            </a:prstGeom>
            <a:solidFill>
              <a:srgbClr val="CCCCFF"/>
            </a:solidFill>
            <a:ln w="28575">
              <a:solidFill>
                <a:schemeClr val="tx1"/>
              </a:solidFill>
              <a:miter lim="800000"/>
              <a:headEnd/>
              <a:tailEnd/>
            </a:ln>
          </p:spPr>
          <p:txBody>
            <a:bodyPr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t>F</a:t>
              </a:r>
            </a:p>
          </p:txBody>
        </p:sp>
        <p:sp>
          <p:nvSpPr>
            <p:cNvPr id="116758" name="Rectangle 33"/>
            <p:cNvSpPr>
              <a:spLocks noChangeArrowheads="1"/>
            </p:cNvSpPr>
            <p:nvPr/>
          </p:nvSpPr>
          <p:spPr bwMode="auto">
            <a:xfrm>
              <a:off x="1235" y="1604"/>
              <a:ext cx="468" cy="175"/>
            </a:xfrm>
            <a:prstGeom prst="rect">
              <a:avLst/>
            </a:prstGeom>
            <a:solidFill>
              <a:srgbClr val="CCCCFF"/>
            </a:solidFill>
            <a:ln w="28575">
              <a:solidFill>
                <a:schemeClr val="tx1"/>
              </a:solidFill>
              <a:miter lim="800000"/>
              <a:headEnd/>
              <a:tailEnd/>
            </a:ln>
          </p:spPr>
          <p:txBody>
            <a:bodyPr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t>A</a:t>
              </a:r>
            </a:p>
          </p:txBody>
        </p:sp>
        <p:sp>
          <p:nvSpPr>
            <p:cNvPr id="116759" name="Rectangle 40"/>
            <p:cNvSpPr>
              <a:spLocks noChangeArrowheads="1"/>
            </p:cNvSpPr>
            <p:nvPr/>
          </p:nvSpPr>
          <p:spPr bwMode="auto">
            <a:xfrm>
              <a:off x="1235" y="3104"/>
              <a:ext cx="468" cy="176"/>
            </a:xfrm>
            <a:prstGeom prst="rect">
              <a:avLst/>
            </a:prstGeom>
            <a:solidFill>
              <a:srgbClr val="CCCCFF"/>
            </a:solidFill>
            <a:ln w="28575">
              <a:solidFill>
                <a:schemeClr val="tx1"/>
              </a:solidFill>
              <a:miter lim="800000"/>
              <a:headEnd/>
              <a:tailEnd/>
            </a:ln>
          </p:spPr>
          <p:txBody>
            <a:bodyPr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t>G</a:t>
              </a:r>
            </a:p>
          </p:txBody>
        </p:sp>
        <p:cxnSp>
          <p:nvCxnSpPr>
            <p:cNvPr id="116760" name="AutoShape 57"/>
            <p:cNvCxnSpPr>
              <a:cxnSpLocks noChangeShapeType="1"/>
              <a:stCxn id="116753" idx="2"/>
              <a:endCxn id="116755" idx="0"/>
            </p:cNvCxnSpPr>
            <p:nvPr/>
          </p:nvCxnSpPr>
          <p:spPr bwMode="auto">
            <a:xfrm>
              <a:off x="1179" y="2225"/>
              <a:ext cx="289" cy="14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16761" name="AutoShape 58"/>
            <p:cNvCxnSpPr>
              <a:cxnSpLocks noChangeShapeType="1"/>
              <a:stCxn id="116753" idx="2"/>
              <a:endCxn id="116754" idx="0"/>
            </p:cNvCxnSpPr>
            <p:nvPr/>
          </p:nvCxnSpPr>
          <p:spPr bwMode="auto">
            <a:xfrm flipH="1">
              <a:off x="912" y="2225"/>
              <a:ext cx="267" cy="14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16762" name="AutoShape 59"/>
            <p:cNvCxnSpPr>
              <a:cxnSpLocks noChangeShapeType="1"/>
              <a:stCxn id="116755" idx="2"/>
              <a:endCxn id="116756" idx="0"/>
            </p:cNvCxnSpPr>
            <p:nvPr/>
          </p:nvCxnSpPr>
          <p:spPr bwMode="auto">
            <a:xfrm flipH="1">
              <a:off x="1179" y="2558"/>
              <a:ext cx="289" cy="198"/>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16763" name="AutoShape 60"/>
            <p:cNvCxnSpPr>
              <a:cxnSpLocks noChangeShapeType="1"/>
              <a:stCxn id="116754" idx="2"/>
              <a:endCxn id="116756" idx="0"/>
            </p:cNvCxnSpPr>
            <p:nvPr/>
          </p:nvCxnSpPr>
          <p:spPr bwMode="auto">
            <a:xfrm>
              <a:off x="912" y="2558"/>
              <a:ext cx="267" cy="198"/>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16764" name="AutoShape 61"/>
            <p:cNvCxnSpPr>
              <a:cxnSpLocks noChangeShapeType="1"/>
              <a:stCxn id="116758" idx="2"/>
              <a:endCxn id="116757" idx="0"/>
            </p:cNvCxnSpPr>
            <p:nvPr/>
          </p:nvCxnSpPr>
          <p:spPr bwMode="auto">
            <a:xfrm>
              <a:off x="1469" y="1788"/>
              <a:ext cx="556" cy="58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16765" name="AutoShape 62"/>
            <p:cNvCxnSpPr>
              <a:cxnSpLocks noChangeShapeType="1"/>
              <a:stCxn id="116758" idx="2"/>
              <a:endCxn id="116753" idx="0"/>
            </p:cNvCxnSpPr>
            <p:nvPr/>
          </p:nvCxnSpPr>
          <p:spPr bwMode="auto">
            <a:xfrm flipH="1">
              <a:off x="1179" y="1788"/>
              <a:ext cx="290" cy="242"/>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16766" name="AutoShape 63"/>
            <p:cNvCxnSpPr>
              <a:cxnSpLocks noChangeShapeType="1"/>
              <a:stCxn id="116757" idx="2"/>
              <a:endCxn id="116759" idx="0"/>
            </p:cNvCxnSpPr>
            <p:nvPr/>
          </p:nvCxnSpPr>
          <p:spPr bwMode="auto">
            <a:xfrm flipH="1">
              <a:off x="1469" y="2564"/>
              <a:ext cx="556" cy="53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16767" name="AutoShape 64"/>
            <p:cNvCxnSpPr>
              <a:cxnSpLocks noChangeShapeType="1"/>
              <a:stCxn id="116756" idx="2"/>
              <a:endCxn id="116759" idx="0"/>
            </p:cNvCxnSpPr>
            <p:nvPr/>
          </p:nvCxnSpPr>
          <p:spPr bwMode="auto">
            <a:xfrm>
              <a:off x="1179" y="2951"/>
              <a:ext cx="290" cy="14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16768" name="AutoShape 66"/>
            <p:cNvCxnSpPr>
              <a:cxnSpLocks noChangeShapeType="1"/>
              <a:stCxn id="116759" idx="2"/>
              <a:endCxn id="116758" idx="0"/>
            </p:cNvCxnSpPr>
            <p:nvPr/>
          </p:nvCxnSpPr>
          <p:spPr bwMode="auto">
            <a:xfrm rot="5400000" flipH="1" flipV="1">
              <a:off x="623" y="2441"/>
              <a:ext cx="1694" cy="1"/>
            </a:xfrm>
            <a:prstGeom prst="curvedConnector5">
              <a:avLst>
                <a:gd name="adj1" fmla="val -7968"/>
                <a:gd name="adj2" fmla="val -102600000"/>
                <a:gd name="adj3" fmla="val 107968"/>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sp>
        <p:nvSpPr>
          <p:cNvPr id="30" name="Freeform 68"/>
          <p:cNvSpPr>
            <a:spLocks/>
          </p:cNvSpPr>
          <p:nvPr/>
        </p:nvSpPr>
        <p:spPr bwMode="auto">
          <a:xfrm>
            <a:off x="2946400" y="3063875"/>
            <a:ext cx="852488" cy="2419350"/>
          </a:xfrm>
          <a:custGeom>
            <a:avLst/>
            <a:gdLst>
              <a:gd name="T0" fmla="*/ 2147483647 w 537"/>
              <a:gd name="T1" fmla="*/ 0 h 1524"/>
              <a:gd name="T2" fmla="*/ 2147483647 w 537"/>
              <a:gd name="T3" fmla="*/ 2147483647 h 1524"/>
              <a:gd name="T4" fmla="*/ 2147483647 w 537"/>
              <a:gd name="T5" fmla="*/ 2147483647 h 1524"/>
              <a:gd name="T6" fmla="*/ 2147483647 w 537"/>
              <a:gd name="T7" fmla="*/ 2147483647 h 1524"/>
              <a:gd name="T8" fmla="*/ 2147483647 w 537"/>
              <a:gd name="T9" fmla="*/ 2147483647 h 1524"/>
              <a:gd name="T10" fmla="*/ 0 60000 65536"/>
              <a:gd name="T11" fmla="*/ 0 60000 65536"/>
              <a:gd name="T12" fmla="*/ 0 60000 65536"/>
              <a:gd name="T13" fmla="*/ 0 60000 65536"/>
              <a:gd name="T14" fmla="*/ 0 60000 65536"/>
              <a:gd name="T15" fmla="*/ 0 w 537"/>
              <a:gd name="T16" fmla="*/ 0 h 1524"/>
              <a:gd name="T17" fmla="*/ 537 w 537"/>
              <a:gd name="T18" fmla="*/ 1524 h 1524"/>
            </a:gdLst>
            <a:ahLst/>
            <a:cxnLst>
              <a:cxn ang="T10">
                <a:pos x="T0" y="T1"/>
              </a:cxn>
              <a:cxn ang="T11">
                <a:pos x="T2" y="T3"/>
              </a:cxn>
              <a:cxn ang="T12">
                <a:pos x="T4" y="T5"/>
              </a:cxn>
              <a:cxn ang="T13">
                <a:pos x="T6" y="T7"/>
              </a:cxn>
              <a:cxn ang="T14">
                <a:pos x="T8" y="T9"/>
              </a:cxn>
            </a:cxnLst>
            <a:rect l="T15" t="T16" r="T17" b="T18"/>
            <a:pathLst>
              <a:path w="537" h="1524">
                <a:moveTo>
                  <a:pt x="537" y="0"/>
                </a:moveTo>
                <a:cubicBezTo>
                  <a:pt x="436" y="153"/>
                  <a:pt x="335" y="307"/>
                  <a:pt x="246" y="436"/>
                </a:cubicBezTo>
                <a:cubicBezTo>
                  <a:pt x="157" y="565"/>
                  <a:pt x="8" y="649"/>
                  <a:pt x="4" y="774"/>
                </a:cubicBezTo>
                <a:cubicBezTo>
                  <a:pt x="0" y="899"/>
                  <a:pt x="133" y="1061"/>
                  <a:pt x="222" y="1186"/>
                </a:cubicBezTo>
                <a:cubicBezTo>
                  <a:pt x="311" y="1311"/>
                  <a:pt x="424" y="1417"/>
                  <a:pt x="537" y="1524"/>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71"/>
          <p:cNvSpPr>
            <a:spLocks/>
          </p:cNvSpPr>
          <p:nvPr/>
        </p:nvSpPr>
        <p:spPr bwMode="auto">
          <a:xfrm>
            <a:off x="3368676" y="3063875"/>
            <a:ext cx="468313" cy="2381250"/>
          </a:xfrm>
          <a:custGeom>
            <a:avLst/>
            <a:gdLst>
              <a:gd name="T0" fmla="*/ 2147483647 w 295"/>
              <a:gd name="T1" fmla="*/ 0 h 1500"/>
              <a:gd name="T2" fmla="*/ 0 w 295"/>
              <a:gd name="T3" fmla="*/ 2147483647 h 1500"/>
              <a:gd name="T4" fmla="*/ 2147483647 w 295"/>
              <a:gd name="T5" fmla="*/ 2147483647 h 1500"/>
              <a:gd name="T6" fmla="*/ 2147483647 w 295"/>
              <a:gd name="T7" fmla="*/ 2147483647 h 1500"/>
              <a:gd name="T8" fmla="*/ 2147483647 w 295"/>
              <a:gd name="T9" fmla="*/ 2147483647 h 1500"/>
              <a:gd name="T10" fmla="*/ 0 60000 65536"/>
              <a:gd name="T11" fmla="*/ 0 60000 65536"/>
              <a:gd name="T12" fmla="*/ 0 60000 65536"/>
              <a:gd name="T13" fmla="*/ 0 60000 65536"/>
              <a:gd name="T14" fmla="*/ 0 60000 65536"/>
              <a:gd name="T15" fmla="*/ 0 w 295"/>
              <a:gd name="T16" fmla="*/ 0 h 1500"/>
              <a:gd name="T17" fmla="*/ 295 w 295"/>
              <a:gd name="T18" fmla="*/ 1500 h 1500"/>
            </a:gdLst>
            <a:ahLst/>
            <a:cxnLst>
              <a:cxn ang="T10">
                <a:pos x="T0" y="T1"/>
              </a:cxn>
              <a:cxn ang="T11">
                <a:pos x="T2" y="T3"/>
              </a:cxn>
              <a:cxn ang="T12">
                <a:pos x="T4" y="T5"/>
              </a:cxn>
              <a:cxn ang="T13">
                <a:pos x="T6" y="T7"/>
              </a:cxn>
              <a:cxn ang="T14">
                <a:pos x="T8" y="T9"/>
              </a:cxn>
            </a:cxnLst>
            <a:rect l="T15" t="T16" r="T17" b="T18"/>
            <a:pathLst>
              <a:path w="295" h="1500">
                <a:moveTo>
                  <a:pt x="291" y="0"/>
                </a:moveTo>
                <a:cubicBezTo>
                  <a:pt x="145" y="155"/>
                  <a:pt x="0" y="311"/>
                  <a:pt x="0" y="436"/>
                </a:cubicBezTo>
                <a:cubicBezTo>
                  <a:pt x="0" y="561"/>
                  <a:pt x="287" y="629"/>
                  <a:pt x="291" y="750"/>
                </a:cubicBezTo>
                <a:cubicBezTo>
                  <a:pt x="295" y="871"/>
                  <a:pt x="25" y="1037"/>
                  <a:pt x="25" y="1162"/>
                </a:cubicBezTo>
                <a:cubicBezTo>
                  <a:pt x="25" y="1287"/>
                  <a:pt x="158" y="1393"/>
                  <a:pt x="291" y="1500"/>
                </a:cubicBezTo>
              </a:path>
            </a:pathLst>
          </a:custGeom>
          <a:noFill/>
          <a:ln w="38100">
            <a:solidFill>
              <a:srgbClr val="66FF33"/>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Freeform 72"/>
          <p:cNvSpPr>
            <a:spLocks/>
          </p:cNvSpPr>
          <p:nvPr/>
        </p:nvSpPr>
        <p:spPr bwMode="auto">
          <a:xfrm>
            <a:off x="3868739" y="3063875"/>
            <a:ext cx="884237" cy="2381250"/>
          </a:xfrm>
          <a:custGeom>
            <a:avLst/>
            <a:gdLst>
              <a:gd name="T0" fmla="*/ 0 w 557"/>
              <a:gd name="T1" fmla="*/ 0 h 1500"/>
              <a:gd name="T2" fmla="*/ 2147483647 w 557"/>
              <a:gd name="T3" fmla="*/ 2147483647 h 1500"/>
              <a:gd name="T4" fmla="*/ 0 w 557"/>
              <a:gd name="T5" fmla="*/ 2147483647 h 1500"/>
              <a:gd name="T6" fmla="*/ 0 60000 65536"/>
              <a:gd name="T7" fmla="*/ 0 60000 65536"/>
              <a:gd name="T8" fmla="*/ 0 60000 65536"/>
              <a:gd name="T9" fmla="*/ 0 w 557"/>
              <a:gd name="T10" fmla="*/ 0 h 1500"/>
              <a:gd name="T11" fmla="*/ 557 w 557"/>
              <a:gd name="T12" fmla="*/ 1500 h 1500"/>
            </a:gdLst>
            <a:ahLst/>
            <a:cxnLst>
              <a:cxn ang="T6">
                <a:pos x="T0" y="T1"/>
              </a:cxn>
              <a:cxn ang="T7">
                <a:pos x="T2" y="T3"/>
              </a:cxn>
              <a:cxn ang="T8">
                <a:pos x="T4" y="T5"/>
              </a:cxn>
            </a:cxnLst>
            <a:rect l="T9" t="T10" r="T11" b="T12"/>
            <a:pathLst>
              <a:path w="557" h="1500">
                <a:moveTo>
                  <a:pt x="0" y="0"/>
                </a:moveTo>
                <a:cubicBezTo>
                  <a:pt x="93" y="130"/>
                  <a:pt x="557" y="528"/>
                  <a:pt x="557" y="778"/>
                </a:cubicBezTo>
                <a:cubicBezTo>
                  <a:pt x="557" y="1028"/>
                  <a:pt x="116" y="1350"/>
                  <a:pt x="0" y="1500"/>
                </a:cubicBezTo>
              </a:path>
            </a:pathLst>
          </a:custGeom>
          <a:noFill/>
          <a:ln w="38100">
            <a:solidFill>
              <a:srgbClr val="66FF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 name="Freeform 84"/>
          <p:cNvSpPr>
            <a:spLocks/>
          </p:cNvSpPr>
          <p:nvPr/>
        </p:nvSpPr>
        <p:spPr bwMode="auto">
          <a:xfrm>
            <a:off x="3446463" y="3103563"/>
            <a:ext cx="468312" cy="2381250"/>
          </a:xfrm>
          <a:custGeom>
            <a:avLst/>
            <a:gdLst>
              <a:gd name="T0" fmla="*/ 2147483647 w 295"/>
              <a:gd name="T1" fmla="*/ 0 h 1500"/>
              <a:gd name="T2" fmla="*/ 0 w 295"/>
              <a:gd name="T3" fmla="*/ 2147483647 h 1500"/>
              <a:gd name="T4" fmla="*/ 2147483647 w 295"/>
              <a:gd name="T5" fmla="*/ 2147483647 h 1500"/>
              <a:gd name="T6" fmla="*/ 2147483647 w 295"/>
              <a:gd name="T7" fmla="*/ 2147483647 h 1500"/>
              <a:gd name="T8" fmla="*/ 2147483647 w 295"/>
              <a:gd name="T9" fmla="*/ 2147483647 h 1500"/>
              <a:gd name="T10" fmla="*/ 0 60000 65536"/>
              <a:gd name="T11" fmla="*/ 0 60000 65536"/>
              <a:gd name="T12" fmla="*/ 0 60000 65536"/>
              <a:gd name="T13" fmla="*/ 0 60000 65536"/>
              <a:gd name="T14" fmla="*/ 0 60000 65536"/>
              <a:gd name="T15" fmla="*/ 0 w 295"/>
              <a:gd name="T16" fmla="*/ 0 h 1500"/>
              <a:gd name="T17" fmla="*/ 295 w 295"/>
              <a:gd name="T18" fmla="*/ 1500 h 1500"/>
            </a:gdLst>
            <a:ahLst/>
            <a:cxnLst>
              <a:cxn ang="T10">
                <a:pos x="T0" y="T1"/>
              </a:cxn>
              <a:cxn ang="T11">
                <a:pos x="T2" y="T3"/>
              </a:cxn>
              <a:cxn ang="T12">
                <a:pos x="T4" y="T5"/>
              </a:cxn>
              <a:cxn ang="T13">
                <a:pos x="T6" y="T7"/>
              </a:cxn>
              <a:cxn ang="T14">
                <a:pos x="T8" y="T9"/>
              </a:cxn>
            </a:cxnLst>
            <a:rect l="T15" t="T16" r="T17" b="T18"/>
            <a:pathLst>
              <a:path w="295" h="1500">
                <a:moveTo>
                  <a:pt x="291" y="0"/>
                </a:moveTo>
                <a:cubicBezTo>
                  <a:pt x="145" y="155"/>
                  <a:pt x="0" y="311"/>
                  <a:pt x="0" y="436"/>
                </a:cubicBezTo>
                <a:cubicBezTo>
                  <a:pt x="0" y="561"/>
                  <a:pt x="287" y="629"/>
                  <a:pt x="291" y="750"/>
                </a:cubicBezTo>
                <a:cubicBezTo>
                  <a:pt x="295" y="871"/>
                  <a:pt x="25" y="1037"/>
                  <a:pt x="25" y="1162"/>
                </a:cubicBezTo>
                <a:cubicBezTo>
                  <a:pt x="25" y="1287"/>
                  <a:pt x="158" y="1393"/>
                  <a:pt x="291" y="1500"/>
                </a:cubicBezTo>
              </a:path>
            </a:pathLst>
          </a:custGeom>
          <a:noFill/>
          <a:ln w="38100">
            <a:solidFill>
              <a:srgbClr val="FF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750" name="Line 86"/>
          <p:cNvSpPr>
            <a:spLocks noChangeShapeType="1"/>
          </p:cNvSpPr>
          <p:nvPr/>
        </p:nvSpPr>
        <p:spPr bwMode="auto">
          <a:xfrm>
            <a:off x="3868738" y="2527300"/>
            <a:ext cx="0" cy="344488"/>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16751" name="Line 87"/>
          <p:cNvSpPr>
            <a:spLocks noChangeShapeType="1"/>
          </p:cNvSpPr>
          <p:nvPr/>
        </p:nvSpPr>
        <p:spPr bwMode="auto">
          <a:xfrm>
            <a:off x="3868738" y="5599114"/>
            <a:ext cx="0" cy="344487"/>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16752" name="TextBox 35"/>
          <p:cNvSpPr txBox="1">
            <a:spLocks noChangeArrowheads="1"/>
          </p:cNvSpPr>
          <p:nvPr/>
        </p:nvSpPr>
        <p:spPr bwMode="auto">
          <a:xfrm>
            <a:off x="1676400" y="6553201"/>
            <a:ext cx="15446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Slide credit: Tor Aamodt</a:t>
            </a:r>
          </a:p>
        </p:txBody>
      </p:sp>
    </p:spTree>
    <p:extLst>
      <p:ext uri="{BB962C8B-B14F-4D97-AF65-F5344CB8AC3E}">
        <p14:creationId xmlns:p14="http://schemas.microsoft.com/office/powerpoint/2010/main" val="4521949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mph" presetSubtype="1" nodeType="clickEffect">
                                  <p:stCondLst>
                                    <p:cond delay="0"/>
                                  </p:stCondLst>
                                  <p:childTnLst>
                                    <p:set>
                                      <p:cBhvr>
                                        <p:cTn id="12" dur="indefinite"/>
                                        <p:tgtEl>
                                          <p:spTgt spid="30"/>
                                        </p:tgtEl>
                                        <p:attrNameLst>
                                          <p:attrName>stroke.color</p:attrName>
                                        </p:attrNameLst>
                                      </p:cBhvr>
                                      <p:to>
                                        <p:clrVal>
                                          <a:srgbClr val="C0C000"/>
                                        </p:clrVal>
                                      </p:to>
                                    </p:set>
                                    <p:set>
                                      <p:cBhvr>
                                        <p:cTn id="13" dur="indefinite"/>
                                        <p:tgtEl>
                                          <p:spTgt spid="30"/>
                                        </p:tgtEl>
                                        <p:attrNameLst>
                                          <p:attrName>stroke.on</p:attrName>
                                        </p:attrNameLst>
                                      </p:cBhvr>
                                      <p:to>
                                        <p:strVal val="true"/>
                                      </p:to>
                                    </p:set>
                                  </p:childTnLst>
                                </p:cTn>
                              </p:par>
                              <p:par>
                                <p:cTn id="14" presetID="1"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7" presetClass="emph" presetSubtype="1" nodeType="clickEffect">
                                  <p:stCondLst>
                                    <p:cond delay="0"/>
                                  </p:stCondLst>
                                  <p:childTnLst>
                                    <p:set>
                                      <p:cBhvr>
                                        <p:cTn id="21" dur="indefinite"/>
                                        <p:tgtEl>
                                          <p:spTgt spid="31"/>
                                        </p:tgtEl>
                                        <p:attrNameLst>
                                          <p:attrName>stroke.color</p:attrName>
                                        </p:attrNameLst>
                                      </p:cBhvr>
                                      <p:to>
                                        <p:clrVal>
                                          <a:srgbClr val="C0C000"/>
                                        </p:clrVal>
                                      </p:to>
                                    </p:set>
                                    <p:set>
                                      <p:cBhvr>
                                        <p:cTn id="22" dur="indefinite"/>
                                        <p:tgtEl>
                                          <p:spTgt spid="31"/>
                                        </p:tgtEl>
                                        <p:attrNameLst>
                                          <p:attrName>stroke.on</p:attrName>
                                        </p:attrNameLst>
                                      </p:cBhvr>
                                      <p:to>
                                        <p:strVal val="tru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mph" presetSubtype="1" nodeType="clickEffect">
                                  <p:stCondLst>
                                    <p:cond delay="0"/>
                                  </p:stCondLst>
                                  <p:childTnLst>
                                    <p:set>
                                      <p:cBhvr>
                                        <p:cTn id="30" dur="indefinite"/>
                                        <p:tgtEl>
                                          <p:spTgt spid="33"/>
                                        </p:tgtEl>
                                        <p:attrNameLst>
                                          <p:attrName>stroke.color</p:attrName>
                                        </p:attrNameLst>
                                      </p:cBhvr>
                                      <p:to>
                                        <p:clrVal>
                                          <a:srgbClr val="C0C000"/>
                                        </p:clrVal>
                                      </p:to>
                                    </p:set>
                                    <p:set>
                                      <p:cBhvr>
                                        <p:cTn id="31" dur="indefinite"/>
                                        <p:tgtEl>
                                          <p:spTgt spid="33"/>
                                        </p:tgtEl>
                                        <p:attrNameLst>
                                          <p:attrName>stroke.on</p:attrName>
                                        </p:attrNameLst>
                                      </p:cBhvr>
                                      <p:to>
                                        <p:strVal val="true"/>
                                      </p:to>
                                    </p:set>
                                  </p:childTnLst>
                                </p:cTn>
                              </p:par>
                              <p:par>
                                <p:cTn id="32" presetID="1"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childTnLst>
                                </p:cTn>
                              </p:par>
                              <p:par>
                                <p:cTn id="40" presetID="7" presetClass="emph" presetSubtype="2" fill="hold" nodeType="withEffect">
                                  <p:stCondLst>
                                    <p:cond delay="0"/>
                                  </p:stCondLst>
                                  <p:childTnLst>
                                    <p:animClr clrSpc="rgb" dir="cw">
                                      <p:cBhvr>
                                        <p:cTn id="41" dur="500" fill="hold"/>
                                        <p:tgtEl>
                                          <p:spTgt spid="32"/>
                                        </p:tgtEl>
                                        <p:attrNameLst>
                                          <p:attrName>stroke.color</p:attrName>
                                        </p:attrNameLst>
                                      </p:cBhvr>
                                      <p:to>
                                        <a:srgbClr val="66FFFF"/>
                                      </p:to>
                                    </p:animClr>
                                    <p:set>
                                      <p:cBhvr>
                                        <p:cTn id="42" dur="500" fill="hold"/>
                                        <p:tgtEl>
                                          <p:spTgt spid="32"/>
                                        </p:tgtEl>
                                        <p:attrNameLst>
                                          <p:attrName>stroke.on</p:attrName>
                                        </p:attrNameLst>
                                      </p:cBhvr>
                                      <p:to>
                                        <p:strVal val="true"/>
                                      </p:to>
                                    </p:set>
                                  </p:childTnLst>
                                </p:cTn>
                              </p:par>
                              <p:par>
                                <p:cTn id="43" presetID="7" presetClass="emph" presetSubtype="1" nodeType="withEffect">
                                  <p:stCondLst>
                                    <p:cond delay="0"/>
                                  </p:stCondLst>
                                  <p:childTnLst>
                                    <p:set>
                                      <p:cBhvr>
                                        <p:cTn id="44" dur="indefinite"/>
                                        <p:tgtEl>
                                          <p:spTgt spid="31"/>
                                        </p:tgtEl>
                                        <p:attrNameLst>
                                          <p:attrName>stroke.color</p:attrName>
                                        </p:attrNameLst>
                                      </p:cBhvr>
                                      <p:to>
                                        <p:clrVal>
                                          <a:srgbClr val="FF6600"/>
                                        </p:clrVal>
                                      </p:to>
                                    </p:set>
                                    <p:set>
                                      <p:cBhvr>
                                        <p:cTn id="45" dur="indefinite"/>
                                        <p:tgtEl>
                                          <p:spTgt spid="31"/>
                                        </p:tgtEl>
                                        <p:attrNameLst>
                                          <p:attrName>stroke.on</p:attrName>
                                        </p:attrNameLst>
                                      </p:cBhvr>
                                      <p:to>
                                        <p:strVal val="true"/>
                                      </p:to>
                                    </p:set>
                                  </p:childTnLst>
                                </p:cTn>
                              </p:par>
                              <p:par>
                                <p:cTn id="46" presetID="7" presetClass="emph" presetSubtype="1" nodeType="withEffect">
                                  <p:stCondLst>
                                    <p:cond delay="0"/>
                                  </p:stCondLst>
                                  <p:childTnLst>
                                    <p:set>
                                      <p:cBhvr>
                                        <p:cTn id="47" dur="indefinite"/>
                                        <p:tgtEl>
                                          <p:spTgt spid="30"/>
                                        </p:tgtEl>
                                        <p:attrNameLst>
                                          <p:attrName>stroke.color</p:attrName>
                                        </p:attrNameLst>
                                      </p:cBhvr>
                                      <p:to>
                                        <p:clrVal>
                                          <a:srgbClr val="00FF00"/>
                                        </p:clrVal>
                                      </p:to>
                                    </p:set>
                                    <p:set>
                                      <p:cBhvr>
                                        <p:cTn id="48" dur="indefinite"/>
                                        <p:tgtEl>
                                          <p:spTgt spid="30"/>
                                        </p:tgtEl>
                                        <p:attrNameLst>
                                          <p:attrName>stroke.on</p:attrName>
                                        </p:attrNameLst>
                                      </p:cBhvr>
                                      <p:to>
                                        <p:strVal val="true"/>
                                      </p:to>
                                    </p:set>
                                  </p:childTnLst>
                                </p:cTn>
                              </p:par>
                              <p:par>
                                <p:cTn id="49" presetID="7" presetClass="emph" presetSubtype="1" nodeType="withEffect">
                                  <p:stCondLst>
                                    <p:cond delay="0"/>
                                  </p:stCondLst>
                                  <p:childTnLst>
                                    <p:set>
                                      <p:cBhvr>
                                        <p:cTn id="50" dur="indefinite"/>
                                        <p:tgtEl>
                                          <p:spTgt spid="33"/>
                                        </p:tgtEl>
                                        <p:attrNameLst>
                                          <p:attrName>stroke.color</p:attrName>
                                        </p:attrNameLst>
                                      </p:cBhvr>
                                      <p:to>
                                        <p:clrVal>
                                          <a:srgbClr val="00FF00"/>
                                        </p:clrVal>
                                      </p:to>
                                    </p:set>
                                    <p:set>
                                      <p:cBhvr>
                                        <p:cTn id="51" dur="indefinite"/>
                                        <p:tgtEl>
                                          <p:spTgt spid="3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0" grpId="0" animBg="1"/>
      <p:bldP spid="31" grpId="0" animBg="1"/>
      <p:bldP spid="32" grpId="0" animBg="1"/>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idx="4294967295"/>
          </p:nvPr>
        </p:nvSpPr>
        <p:spPr>
          <a:xfrm>
            <a:off x="170330" y="571500"/>
            <a:ext cx="11480800" cy="728664"/>
          </a:xfrm>
        </p:spPr>
        <p:txBody>
          <a:bodyPr/>
          <a:lstStyle/>
          <a:p>
            <a:r>
              <a:rPr lang="en-US" altLang="en-US" b="1" dirty="0">
                <a:solidFill>
                  <a:srgbClr val="E84A25"/>
                </a:solidFill>
                <a:latin typeface="Arial" panose="020B0604020202020204" pitchFamily="34" charset="0"/>
                <a:ea typeface="ＭＳ Ｐゴシック" panose="020B0600070205080204" pitchFamily="34" charset="-128"/>
                <a:cs typeface="Arial" panose="020B0604020202020204" pitchFamily="34" charset="0"/>
              </a:rPr>
              <a:t>Control Flow Problem in GPUs/SIMD</a:t>
            </a:r>
          </a:p>
        </p:txBody>
      </p:sp>
      <p:sp>
        <p:nvSpPr>
          <p:cNvPr id="117762" name="Content Placeholder 2"/>
          <p:cNvSpPr>
            <a:spLocks noGrp="1"/>
          </p:cNvSpPr>
          <p:nvPr>
            <p:ph idx="4294967295"/>
          </p:nvPr>
        </p:nvSpPr>
        <p:spPr>
          <a:xfrm>
            <a:off x="466167" y="1622612"/>
            <a:ext cx="5248833" cy="4568638"/>
          </a:xfrm>
        </p:spPr>
        <p:txBody>
          <a:bodyPr/>
          <a:lstStyle/>
          <a:p>
            <a:r>
              <a:rPr lang="en-US" altLang="en-US" sz="2600" dirty="0">
                <a:ea typeface="ＭＳ Ｐゴシック" panose="020B0600070205080204" pitchFamily="34" charset="-128"/>
              </a:rPr>
              <a:t>GPU uses </a:t>
            </a:r>
            <a:r>
              <a:rPr lang="en-US" altLang="en-US" sz="2600" dirty="0" err="1">
                <a:ea typeface="ＭＳ Ｐゴシック" panose="020B0600070205080204" pitchFamily="34" charset="-128"/>
              </a:rPr>
              <a:t>SIMD</a:t>
            </a:r>
            <a:r>
              <a:rPr lang="en-US" altLang="en-US" sz="2600" dirty="0">
                <a:ea typeface="ＭＳ Ｐゴシック" panose="020B0600070205080204" pitchFamily="34" charset="-128"/>
              </a:rPr>
              <a:t> pipeline to save area on control logic.</a:t>
            </a:r>
          </a:p>
          <a:p>
            <a:pPr lvl="1"/>
            <a:r>
              <a:rPr lang="en-US" altLang="en-US" dirty="0">
                <a:ea typeface="ＭＳ Ｐゴシック" panose="020B0600070205080204" pitchFamily="34" charset="-128"/>
              </a:rPr>
              <a:t>group scalar threads into warps</a:t>
            </a:r>
          </a:p>
          <a:p>
            <a:endParaRPr lang="en-US" altLang="en-US" sz="2600" i="1" u="sng" dirty="0">
              <a:ea typeface="ＭＳ Ｐゴシック" panose="020B0600070205080204" pitchFamily="34" charset="-128"/>
            </a:endParaRPr>
          </a:p>
          <a:p>
            <a:r>
              <a:rPr lang="en-US" altLang="en-US" sz="2600" dirty="0">
                <a:ea typeface="ＭＳ Ｐゴシック" panose="020B0600070205080204" pitchFamily="34" charset="-128"/>
              </a:rPr>
              <a:t>Branch divergence occurs when threads inside warps branch to different execution paths.</a:t>
            </a:r>
          </a:p>
          <a:p>
            <a:endParaRPr lang="en-US" altLang="en-US" dirty="0">
              <a:ea typeface="ＭＳ Ｐゴシック" panose="020B0600070205080204" pitchFamily="34" charset="-128"/>
            </a:endParaRPr>
          </a:p>
        </p:txBody>
      </p:sp>
      <p:sp>
        <p:nvSpPr>
          <p:cNvPr id="117763" name="Slide Number Placeholder 3"/>
          <p:cNvSpPr>
            <a:spLocks noGrp="1"/>
          </p:cNvSpPr>
          <p:nvPr>
            <p:ph type="sldNum" sz="quarter" idx="13"/>
          </p:nvPr>
        </p:nvSpPr>
        <p:spPr>
          <a:xfrm>
            <a:off x="9036051" y="6318250"/>
            <a:ext cx="2844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2C080AA-F22F-42BF-93F5-C4C815E3826A}" type="slidenum">
              <a:rPr lang="en-US" altLang="en-US" sz="1600">
                <a:latin typeface="Garamond" panose="02020404030301010803" pitchFamily="18" charset="0"/>
              </a:rPr>
              <a:pPr eaLnBrk="1" hangingPunct="1"/>
              <a:t>22</a:t>
            </a:fld>
            <a:endParaRPr lang="en-US" altLang="en-US" sz="1600">
              <a:latin typeface="Garamond" panose="02020404030301010803" pitchFamily="18" charset="0"/>
            </a:endParaRPr>
          </a:p>
        </p:txBody>
      </p:sp>
      <p:grpSp>
        <p:nvGrpSpPr>
          <p:cNvPr id="2" name="Group 94"/>
          <p:cNvGrpSpPr>
            <a:grpSpLocks/>
          </p:cNvGrpSpPr>
          <p:nvPr/>
        </p:nvGrpSpPr>
        <p:grpSpPr bwMode="auto">
          <a:xfrm>
            <a:off x="7786688" y="1776413"/>
            <a:ext cx="2265362" cy="576262"/>
            <a:chOff x="3944" y="1361"/>
            <a:chExt cx="1427" cy="363"/>
          </a:xfrm>
        </p:grpSpPr>
        <p:sp>
          <p:nvSpPr>
            <p:cNvPr id="117818" name="Rectangle 12"/>
            <p:cNvSpPr>
              <a:spLocks noChangeArrowheads="1"/>
            </p:cNvSpPr>
            <p:nvPr/>
          </p:nvSpPr>
          <p:spPr bwMode="auto">
            <a:xfrm>
              <a:off x="3944" y="1361"/>
              <a:ext cx="1427" cy="3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17819" name="Line 4"/>
            <p:cNvSpPr>
              <a:spLocks noChangeShapeType="1"/>
            </p:cNvSpPr>
            <p:nvPr/>
          </p:nvSpPr>
          <p:spPr bwMode="auto">
            <a:xfrm>
              <a:off x="4065" y="1410"/>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820" name="Line 5"/>
            <p:cNvSpPr>
              <a:spLocks noChangeShapeType="1"/>
            </p:cNvSpPr>
            <p:nvPr/>
          </p:nvSpPr>
          <p:spPr bwMode="auto">
            <a:xfrm>
              <a:off x="4234" y="1410"/>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821" name="Line 6"/>
            <p:cNvSpPr>
              <a:spLocks noChangeShapeType="1"/>
            </p:cNvSpPr>
            <p:nvPr/>
          </p:nvSpPr>
          <p:spPr bwMode="auto">
            <a:xfrm>
              <a:off x="4404" y="1410"/>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822" name="Line 7"/>
            <p:cNvSpPr>
              <a:spLocks noChangeShapeType="1"/>
            </p:cNvSpPr>
            <p:nvPr/>
          </p:nvSpPr>
          <p:spPr bwMode="auto">
            <a:xfrm>
              <a:off x="4573" y="1410"/>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823" name="Line 8"/>
            <p:cNvSpPr>
              <a:spLocks noChangeShapeType="1"/>
            </p:cNvSpPr>
            <p:nvPr/>
          </p:nvSpPr>
          <p:spPr bwMode="auto">
            <a:xfrm>
              <a:off x="4742" y="1410"/>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824" name="Line 9"/>
            <p:cNvSpPr>
              <a:spLocks noChangeShapeType="1"/>
            </p:cNvSpPr>
            <p:nvPr/>
          </p:nvSpPr>
          <p:spPr bwMode="auto">
            <a:xfrm>
              <a:off x="4911" y="1410"/>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825" name="Line 10"/>
            <p:cNvSpPr>
              <a:spLocks noChangeShapeType="1"/>
            </p:cNvSpPr>
            <p:nvPr/>
          </p:nvSpPr>
          <p:spPr bwMode="auto">
            <a:xfrm>
              <a:off x="5081" y="1410"/>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826" name="Line 11"/>
            <p:cNvSpPr>
              <a:spLocks noChangeShapeType="1"/>
            </p:cNvSpPr>
            <p:nvPr/>
          </p:nvSpPr>
          <p:spPr bwMode="auto">
            <a:xfrm>
              <a:off x="5250" y="1410"/>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95"/>
          <p:cNvGrpSpPr>
            <a:grpSpLocks/>
          </p:cNvGrpSpPr>
          <p:nvPr/>
        </p:nvGrpSpPr>
        <p:grpSpPr bwMode="auto">
          <a:xfrm>
            <a:off x="7786688" y="2468563"/>
            <a:ext cx="2265362" cy="576262"/>
            <a:chOff x="3944" y="1797"/>
            <a:chExt cx="1427" cy="363"/>
          </a:xfrm>
        </p:grpSpPr>
        <p:sp>
          <p:nvSpPr>
            <p:cNvPr id="117809" name="Rectangle 13"/>
            <p:cNvSpPr>
              <a:spLocks noChangeArrowheads="1"/>
            </p:cNvSpPr>
            <p:nvPr/>
          </p:nvSpPr>
          <p:spPr bwMode="auto">
            <a:xfrm>
              <a:off x="3944" y="1797"/>
              <a:ext cx="1427" cy="3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17810" name="Line 14"/>
            <p:cNvSpPr>
              <a:spLocks noChangeShapeType="1"/>
            </p:cNvSpPr>
            <p:nvPr/>
          </p:nvSpPr>
          <p:spPr bwMode="auto">
            <a:xfrm>
              <a:off x="4065" y="1846"/>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811" name="Line 15"/>
            <p:cNvSpPr>
              <a:spLocks noChangeShapeType="1"/>
            </p:cNvSpPr>
            <p:nvPr/>
          </p:nvSpPr>
          <p:spPr bwMode="auto">
            <a:xfrm>
              <a:off x="4234" y="1846"/>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812" name="Line 16"/>
            <p:cNvSpPr>
              <a:spLocks noChangeShapeType="1"/>
            </p:cNvSpPr>
            <p:nvPr/>
          </p:nvSpPr>
          <p:spPr bwMode="auto">
            <a:xfrm>
              <a:off x="4404" y="1846"/>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813" name="Line 17"/>
            <p:cNvSpPr>
              <a:spLocks noChangeShapeType="1"/>
            </p:cNvSpPr>
            <p:nvPr/>
          </p:nvSpPr>
          <p:spPr bwMode="auto">
            <a:xfrm>
              <a:off x="4573" y="1846"/>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814" name="Line 18"/>
            <p:cNvSpPr>
              <a:spLocks noChangeShapeType="1"/>
            </p:cNvSpPr>
            <p:nvPr/>
          </p:nvSpPr>
          <p:spPr bwMode="auto">
            <a:xfrm>
              <a:off x="4742" y="1846"/>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815" name="Line 19"/>
            <p:cNvSpPr>
              <a:spLocks noChangeShapeType="1"/>
            </p:cNvSpPr>
            <p:nvPr/>
          </p:nvSpPr>
          <p:spPr bwMode="auto">
            <a:xfrm>
              <a:off x="4911" y="1846"/>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816" name="Line 20"/>
            <p:cNvSpPr>
              <a:spLocks noChangeShapeType="1"/>
            </p:cNvSpPr>
            <p:nvPr/>
          </p:nvSpPr>
          <p:spPr bwMode="auto">
            <a:xfrm>
              <a:off x="5081" y="1846"/>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817" name="Line 21"/>
            <p:cNvSpPr>
              <a:spLocks noChangeShapeType="1"/>
            </p:cNvSpPr>
            <p:nvPr/>
          </p:nvSpPr>
          <p:spPr bwMode="auto">
            <a:xfrm>
              <a:off x="5250" y="1846"/>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96"/>
          <p:cNvGrpSpPr>
            <a:grpSpLocks/>
          </p:cNvGrpSpPr>
          <p:nvPr/>
        </p:nvGrpSpPr>
        <p:grpSpPr bwMode="auto">
          <a:xfrm>
            <a:off x="7786688" y="3159126"/>
            <a:ext cx="2265362" cy="576263"/>
            <a:chOff x="3944" y="2232"/>
            <a:chExt cx="1427" cy="363"/>
          </a:xfrm>
        </p:grpSpPr>
        <p:sp>
          <p:nvSpPr>
            <p:cNvPr id="117804" name="Rectangle 31"/>
            <p:cNvSpPr>
              <a:spLocks noChangeArrowheads="1"/>
            </p:cNvSpPr>
            <p:nvPr/>
          </p:nvSpPr>
          <p:spPr bwMode="auto">
            <a:xfrm>
              <a:off x="3944" y="2232"/>
              <a:ext cx="1427" cy="3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17805" name="Line 32"/>
            <p:cNvSpPr>
              <a:spLocks noChangeShapeType="1"/>
            </p:cNvSpPr>
            <p:nvPr/>
          </p:nvSpPr>
          <p:spPr bwMode="auto">
            <a:xfrm>
              <a:off x="4065" y="2281"/>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806" name="Line 34"/>
            <p:cNvSpPr>
              <a:spLocks noChangeShapeType="1"/>
            </p:cNvSpPr>
            <p:nvPr/>
          </p:nvSpPr>
          <p:spPr bwMode="auto">
            <a:xfrm>
              <a:off x="4404" y="2281"/>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807" name="Line 35"/>
            <p:cNvSpPr>
              <a:spLocks noChangeShapeType="1"/>
            </p:cNvSpPr>
            <p:nvPr/>
          </p:nvSpPr>
          <p:spPr bwMode="auto">
            <a:xfrm>
              <a:off x="4573" y="2281"/>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808" name="Line 39"/>
            <p:cNvSpPr>
              <a:spLocks noChangeShapeType="1"/>
            </p:cNvSpPr>
            <p:nvPr/>
          </p:nvSpPr>
          <p:spPr bwMode="auto">
            <a:xfrm>
              <a:off x="5250" y="2281"/>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97"/>
          <p:cNvGrpSpPr>
            <a:grpSpLocks/>
          </p:cNvGrpSpPr>
          <p:nvPr/>
        </p:nvGrpSpPr>
        <p:grpSpPr bwMode="auto">
          <a:xfrm>
            <a:off x="7786688" y="3851276"/>
            <a:ext cx="2265362" cy="576263"/>
            <a:chOff x="3944" y="2668"/>
            <a:chExt cx="1427" cy="363"/>
          </a:xfrm>
        </p:grpSpPr>
        <p:sp>
          <p:nvSpPr>
            <p:cNvPr id="117799" name="Rectangle 40"/>
            <p:cNvSpPr>
              <a:spLocks noChangeArrowheads="1"/>
            </p:cNvSpPr>
            <p:nvPr/>
          </p:nvSpPr>
          <p:spPr bwMode="auto">
            <a:xfrm>
              <a:off x="3944" y="2668"/>
              <a:ext cx="1427" cy="3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17800" name="Line 42"/>
            <p:cNvSpPr>
              <a:spLocks noChangeShapeType="1"/>
            </p:cNvSpPr>
            <p:nvPr/>
          </p:nvSpPr>
          <p:spPr bwMode="auto">
            <a:xfrm>
              <a:off x="4234" y="2717"/>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801" name="Line 45"/>
            <p:cNvSpPr>
              <a:spLocks noChangeShapeType="1"/>
            </p:cNvSpPr>
            <p:nvPr/>
          </p:nvSpPr>
          <p:spPr bwMode="auto">
            <a:xfrm>
              <a:off x="4742" y="2717"/>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802" name="Line 46"/>
            <p:cNvSpPr>
              <a:spLocks noChangeShapeType="1"/>
            </p:cNvSpPr>
            <p:nvPr/>
          </p:nvSpPr>
          <p:spPr bwMode="auto">
            <a:xfrm>
              <a:off x="4911" y="2717"/>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803" name="Line 47"/>
            <p:cNvSpPr>
              <a:spLocks noChangeShapeType="1"/>
            </p:cNvSpPr>
            <p:nvPr/>
          </p:nvSpPr>
          <p:spPr bwMode="auto">
            <a:xfrm>
              <a:off x="5081" y="2717"/>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98"/>
          <p:cNvGrpSpPr>
            <a:grpSpLocks/>
          </p:cNvGrpSpPr>
          <p:nvPr/>
        </p:nvGrpSpPr>
        <p:grpSpPr bwMode="auto">
          <a:xfrm>
            <a:off x="7786688" y="4541838"/>
            <a:ext cx="2265362" cy="576262"/>
            <a:chOff x="3944" y="3103"/>
            <a:chExt cx="1427" cy="363"/>
          </a:xfrm>
        </p:grpSpPr>
        <p:sp>
          <p:nvSpPr>
            <p:cNvPr id="117790" name="Rectangle 49"/>
            <p:cNvSpPr>
              <a:spLocks noChangeArrowheads="1"/>
            </p:cNvSpPr>
            <p:nvPr/>
          </p:nvSpPr>
          <p:spPr bwMode="auto">
            <a:xfrm>
              <a:off x="3944" y="3103"/>
              <a:ext cx="1427" cy="3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17791" name="Line 50"/>
            <p:cNvSpPr>
              <a:spLocks noChangeShapeType="1"/>
            </p:cNvSpPr>
            <p:nvPr/>
          </p:nvSpPr>
          <p:spPr bwMode="auto">
            <a:xfrm>
              <a:off x="4065" y="3152"/>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792" name="Line 51"/>
            <p:cNvSpPr>
              <a:spLocks noChangeShapeType="1"/>
            </p:cNvSpPr>
            <p:nvPr/>
          </p:nvSpPr>
          <p:spPr bwMode="auto">
            <a:xfrm>
              <a:off x="4234" y="3152"/>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793" name="Line 52"/>
            <p:cNvSpPr>
              <a:spLocks noChangeShapeType="1"/>
            </p:cNvSpPr>
            <p:nvPr/>
          </p:nvSpPr>
          <p:spPr bwMode="auto">
            <a:xfrm>
              <a:off x="4404" y="3152"/>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794" name="Line 53"/>
            <p:cNvSpPr>
              <a:spLocks noChangeShapeType="1"/>
            </p:cNvSpPr>
            <p:nvPr/>
          </p:nvSpPr>
          <p:spPr bwMode="auto">
            <a:xfrm>
              <a:off x="4573" y="3152"/>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795" name="Line 54"/>
            <p:cNvSpPr>
              <a:spLocks noChangeShapeType="1"/>
            </p:cNvSpPr>
            <p:nvPr/>
          </p:nvSpPr>
          <p:spPr bwMode="auto">
            <a:xfrm>
              <a:off x="4742" y="3152"/>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796" name="Line 55"/>
            <p:cNvSpPr>
              <a:spLocks noChangeShapeType="1"/>
            </p:cNvSpPr>
            <p:nvPr/>
          </p:nvSpPr>
          <p:spPr bwMode="auto">
            <a:xfrm>
              <a:off x="4911" y="3152"/>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797" name="Line 56"/>
            <p:cNvSpPr>
              <a:spLocks noChangeShapeType="1"/>
            </p:cNvSpPr>
            <p:nvPr/>
          </p:nvSpPr>
          <p:spPr bwMode="auto">
            <a:xfrm>
              <a:off x="5081" y="3152"/>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798" name="Line 57"/>
            <p:cNvSpPr>
              <a:spLocks noChangeShapeType="1"/>
            </p:cNvSpPr>
            <p:nvPr/>
          </p:nvSpPr>
          <p:spPr bwMode="auto">
            <a:xfrm>
              <a:off x="5250" y="3152"/>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8" name="Rectangle 58"/>
          <p:cNvSpPr>
            <a:spLocks noChangeArrowheads="1"/>
          </p:cNvSpPr>
          <p:nvPr/>
        </p:nvSpPr>
        <p:spPr bwMode="auto">
          <a:xfrm>
            <a:off x="7710488" y="3121026"/>
            <a:ext cx="2419350" cy="134461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nvGrpSpPr>
          <p:cNvPr id="117770" name="Group 79"/>
          <p:cNvGrpSpPr>
            <a:grpSpLocks/>
          </p:cNvGrpSpPr>
          <p:nvPr/>
        </p:nvGrpSpPr>
        <p:grpSpPr bwMode="auto">
          <a:xfrm>
            <a:off x="6289676" y="1892300"/>
            <a:ext cx="1343025" cy="3073400"/>
            <a:chOff x="3001" y="1193"/>
            <a:chExt cx="846" cy="1936"/>
          </a:xfrm>
        </p:grpSpPr>
        <p:sp>
          <p:nvSpPr>
            <p:cNvPr id="117780" name="Rectangle 59"/>
            <p:cNvSpPr>
              <a:spLocks noChangeArrowheads="1"/>
            </p:cNvSpPr>
            <p:nvPr/>
          </p:nvSpPr>
          <p:spPr bwMode="auto">
            <a:xfrm>
              <a:off x="3170" y="1193"/>
              <a:ext cx="508" cy="194"/>
            </a:xfrm>
            <a:prstGeom prst="rect">
              <a:avLst/>
            </a:prstGeom>
            <a:solidFill>
              <a:srgbClr val="CCCCFF"/>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17781" name="Rectangle 64"/>
            <p:cNvSpPr>
              <a:spLocks noChangeArrowheads="1"/>
            </p:cNvSpPr>
            <p:nvPr/>
          </p:nvSpPr>
          <p:spPr bwMode="auto">
            <a:xfrm>
              <a:off x="3170" y="1629"/>
              <a:ext cx="508" cy="194"/>
            </a:xfrm>
            <a:prstGeom prst="rect">
              <a:avLst/>
            </a:prstGeom>
            <a:solidFill>
              <a:srgbClr val="CCCCFF"/>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t>Branch</a:t>
              </a:r>
            </a:p>
          </p:txBody>
        </p:sp>
        <p:sp>
          <p:nvSpPr>
            <p:cNvPr id="117782" name="Rectangle 65"/>
            <p:cNvSpPr>
              <a:spLocks noChangeArrowheads="1"/>
            </p:cNvSpPr>
            <p:nvPr/>
          </p:nvSpPr>
          <p:spPr bwMode="auto">
            <a:xfrm>
              <a:off x="3339" y="2064"/>
              <a:ext cx="508" cy="194"/>
            </a:xfrm>
            <a:prstGeom prst="rect">
              <a:avLst/>
            </a:prstGeom>
            <a:solidFill>
              <a:srgbClr val="CCCCFF"/>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t>Path A</a:t>
              </a:r>
            </a:p>
          </p:txBody>
        </p:sp>
        <p:sp>
          <p:nvSpPr>
            <p:cNvPr id="117783" name="Rectangle 66"/>
            <p:cNvSpPr>
              <a:spLocks noChangeArrowheads="1"/>
            </p:cNvSpPr>
            <p:nvPr/>
          </p:nvSpPr>
          <p:spPr bwMode="auto">
            <a:xfrm>
              <a:off x="3001" y="2499"/>
              <a:ext cx="508" cy="194"/>
            </a:xfrm>
            <a:prstGeom prst="rect">
              <a:avLst/>
            </a:prstGeom>
            <a:solidFill>
              <a:srgbClr val="CCCCFF"/>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t>Path B</a:t>
              </a:r>
            </a:p>
          </p:txBody>
        </p:sp>
        <p:sp>
          <p:nvSpPr>
            <p:cNvPr id="117784" name="Rectangle 67"/>
            <p:cNvSpPr>
              <a:spLocks noChangeArrowheads="1"/>
            </p:cNvSpPr>
            <p:nvPr/>
          </p:nvSpPr>
          <p:spPr bwMode="auto">
            <a:xfrm>
              <a:off x="3170" y="2935"/>
              <a:ext cx="508" cy="194"/>
            </a:xfrm>
            <a:prstGeom prst="rect">
              <a:avLst/>
            </a:prstGeom>
            <a:solidFill>
              <a:srgbClr val="CCCCFF"/>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cxnSp>
          <p:nvCxnSpPr>
            <p:cNvPr id="117785" name="AutoShape 68"/>
            <p:cNvCxnSpPr>
              <a:cxnSpLocks noChangeShapeType="1"/>
              <a:stCxn id="117780" idx="2"/>
              <a:endCxn id="117781" idx="0"/>
            </p:cNvCxnSpPr>
            <p:nvPr/>
          </p:nvCxnSpPr>
          <p:spPr bwMode="auto">
            <a:xfrm rot="5400000">
              <a:off x="3312" y="1508"/>
              <a:ext cx="224" cy="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7786" name="AutoShape 75"/>
            <p:cNvCxnSpPr>
              <a:cxnSpLocks noChangeShapeType="1"/>
              <a:stCxn id="117781" idx="2"/>
              <a:endCxn id="117783" idx="0"/>
            </p:cNvCxnSpPr>
            <p:nvPr/>
          </p:nvCxnSpPr>
          <p:spPr bwMode="auto">
            <a:xfrm rot="5400000">
              <a:off x="3011" y="2076"/>
              <a:ext cx="658" cy="169"/>
            </a:xfrm>
            <a:prstGeom prst="curvedConnector3">
              <a:avLst>
                <a:gd name="adj1" fmla="val 20060"/>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7787" name="AutoShape 76"/>
            <p:cNvCxnSpPr>
              <a:cxnSpLocks noChangeShapeType="1"/>
              <a:stCxn id="117781" idx="2"/>
              <a:endCxn id="117782" idx="0"/>
            </p:cNvCxnSpPr>
            <p:nvPr/>
          </p:nvCxnSpPr>
          <p:spPr bwMode="auto">
            <a:xfrm rot="16200000" flipH="1">
              <a:off x="3397" y="1859"/>
              <a:ext cx="223" cy="169"/>
            </a:xfrm>
            <a:prstGeom prst="curvedConnector3">
              <a:avLst>
                <a:gd name="adj1" fmla="val 49778"/>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7788" name="AutoShape 77"/>
            <p:cNvCxnSpPr>
              <a:cxnSpLocks noChangeShapeType="1"/>
              <a:stCxn id="117782" idx="2"/>
              <a:endCxn id="117784" idx="0"/>
            </p:cNvCxnSpPr>
            <p:nvPr/>
          </p:nvCxnSpPr>
          <p:spPr bwMode="auto">
            <a:xfrm rot="5400000">
              <a:off x="3179" y="2512"/>
              <a:ext cx="659" cy="169"/>
            </a:xfrm>
            <a:prstGeom prst="curvedConnector3">
              <a:avLst>
                <a:gd name="adj1" fmla="val 82852"/>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7789" name="AutoShape 78"/>
            <p:cNvCxnSpPr>
              <a:cxnSpLocks noChangeShapeType="1"/>
              <a:stCxn id="117783" idx="2"/>
              <a:endCxn id="117784" idx="0"/>
            </p:cNvCxnSpPr>
            <p:nvPr/>
          </p:nvCxnSpPr>
          <p:spPr bwMode="auto">
            <a:xfrm rot="16200000" flipH="1">
              <a:off x="3228" y="2729"/>
              <a:ext cx="224" cy="169"/>
            </a:xfrm>
            <a:prstGeom prst="curvedConnector3">
              <a:avLst>
                <a:gd name="adj1" fmla="val 50000"/>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sp>
        <p:nvSpPr>
          <p:cNvPr id="60" name="Rectangle 84"/>
          <p:cNvSpPr>
            <a:spLocks noChangeArrowheads="1"/>
          </p:cNvSpPr>
          <p:nvPr/>
        </p:nvSpPr>
        <p:spPr bwMode="auto">
          <a:xfrm>
            <a:off x="6557963" y="1892301"/>
            <a:ext cx="806450" cy="307975"/>
          </a:xfrm>
          <a:prstGeom prst="rect">
            <a:avLst/>
          </a:prstGeom>
          <a:solidFill>
            <a:srgbClr val="FF6699"/>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61" name="Rectangle 85"/>
          <p:cNvSpPr>
            <a:spLocks noChangeArrowheads="1"/>
          </p:cNvSpPr>
          <p:nvPr/>
        </p:nvSpPr>
        <p:spPr bwMode="auto">
          <a:xfrm>
            <a:off x="6557963" y="2584451"/>
            <a:ext cx="806450" cy="307975"/>
          </a:xfrm>
          <a:prstGeom prst="rect">
            <a:avLst/>
          </a:prstGeom>
          <a:solidFill>
            <a:srgbClr val="FF6699"/>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t>Branch</a:t>
            </a:r>
          </a:p>
        </p:txBody>
      </p:sp>
      <p:sp>
        <p:nvSpPr>
          <p:cNvPr id="62" name="Rectangle 86"/>
          <p:cNvSpPr>
            <a:spLocks noChangeArrowheads="1"/>
          </p:cNvSpPr>
          <p:nvPr/>
        </p:nvSpPr>
        <p:spPr bwMode="auto">
          <a:xfrm>
            <a:off x="6826250" y="3275014"/>
            <a:ext cx="806450" cy="307975"/>
          </a:xfrm>
          <a:prstGeom prst="rect">
            <a:avLst/>
          </a:prstGeom>
          <a:solidFill>
            <a:srgbClr val="FF6699"/>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t>Path A</a:t>
            </a:r>
          </a:p>
        </p:txBody>
      </p:sp>
      <p:sp>
        <p:nvSpPr>
          <p:cNvPr id="63" name="Rectangle 87"/>
          <p:cNvSpPr>
            <a:spLocks noChangeArrowheads="1"/>
          </p:cNvSpPr>
          <p:nvPr/>
        </p:nvSpPr>
        <p:spPr bwMode="auto">
          <a:xfrm>
            <a:off x="6289675" y="3965576"/>
            <a:ext cx="806450" cy="307975"/>
          </a:xfrm>
          <a:prstGeom prst="rect">
            <a:avLst/>
          </a:prstGeom>
          <a:solidFill>
            <a:srgbClr val="FF6699"/>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t>Path B</a:t>
            </a:r>
          </a:p>
        </p:txBody>
      </p:sp>
      <p:sp>
        <p:nvSpPr>
          <p:cNvPr id="64" name="Rectangle 88"/>
          <p:cNvSpPr>
            <a:spLocks noChangeArrowheads="1"/>
          </p:cNvSpPr>
          <p:nvPr/>
        </p:nvSpPr>
        <p:spPr bwMode="auto">
          <a:xfrm>
            <a:off x="6557963" y="4657726"/>
            <a:ext cx="806450" cy="307975"/>
          </a:xfrm>
          <a:prstGeom prst="rect">
            <a:avLst/>
          </a:prstGeom>
          <a:solidFill>
            <a:srgbClr val="FF6699"/>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nvGrpSpPr>
          <p:cNvPr id="8" name="Group 102"/>
          <p:cNvGrpSpPr>
            <a:grpSpLocks/>
          </p:cNvGrpSpPr>
          <p:nvPr/>
        </p:nvGrpSpPr>
        <p:grpSpPr bwMode="auto">
          <a:xfrm>
            <a:off x="6597651" y="2814639"/>
            <a:ext cx="690563" cy="384175"/>
            <a:chOff x="3195" y="2015"/>
            <a:chExt cx="435" cy="242"/>
          </a:xfrm>
        </p:grpSpPr>
        <p:sp>
          <p:nvSpPr>
            <p:cNvPr id="117778" name="AutoShape 100"/>
            <p:cNvSpPr>
              <a:spLocks noChangeArrowheads="1"/>
            </p:cNvSpPr>
            <p:nvPr/>
          </p:nvSpPr>
          <p:spPr bwMode="auto">
            <a:xfrm>
              <a:off x="3195" y="2015"/>
              <a:ext cx="435" cy="242"/>
            </a:xfrm>
            <a:prstGeom prst="irregularSeal1">
              <a:avLst/>
            </a:prstGeom>
            <a:solidFill>
              <a:srgbClr val="FF33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17779" name="AutoShape 101"/>
            <p:cNvSpPr>
              <a:spLocks noChangeArrowheads="1"/>
            </p:cNvSpPr>
            <p:nvPr/>
          </p:nvSpPr>
          <p:spPr bwMode="auto">
            <a:xfrm>
              <a:off x="3267" y="2087"/>
              <a:ext cx="290" cy="97"/>
            </a:xfrm>
            <a:prstGeom prst="irregularSeal1">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sp>
        <p:nvSpPr>
          <p:cNvPr id="117777" name="TextBox 67"/>
          <p:cNvSpPr txBox="1">
            <a:spLocks noChangeArrowheads="1"/>
          </p:cNvSpPr>
          <p:nvPr/>
        </p:nvSpPr>
        <p:spPr bwMode="auto">
          <a:xfrm>
            <a:off x="1676400" y="6553201"/>
            <a:ext cx="15446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Slide credit: Tor Aamodt</a:t>
            </a:r>
          </a:p>
        </p:txBody>
      </p:sp>
    </p:spTree>
    <p:extLst>
      <p:ext uri="{BB962C8B-B14F-4D97-AF65-F5344CB8AC3E}">
        <p14:creationId xmlns:p14="http://schemas.microsoft.com/office/powerpoint/2010/main" val="27685718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60"/>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61"/>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62"/>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6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idx="4294967295"/>
          </p:nvPr>
        </p:nvSpPr>
        <p:spPr>
          <a:xfrm>
            <a:off x="304800" y="528918"/>
            <a:ext cx="11480800" cy="690282"/>
          </a:xfrm>
        </p:spPr>
        <p:txBody>
          <a:bodyPr/>
          <a:lstStyle/>
          <a:p>
            <a:r>
              <a:rPr lang="en-US" altLang="en-US" b="1" dirty="0">
                <a:solidFill>
                  <a:srgbClr val="E84A25"/>
                </a:solidFill>
                <a:latin typeface="Arial" panose="020B0604020202020204" pitchFamily="34" charset="0"/>
                <a:ea typeface="ＭＳ Ｐゴシック" panose="020B0600070205080204" pitchFamily="34" charset="-128"/>
                <a:cs typeface="Arial" panose="020B0604020202020204" pitchFamily="34" charset="0"/>
              </a:rPr>
              <a:t>NVIDIA GeForce GTX 285</a:t>
            </a:r>
          </a:p>
        </p:txBody>
      </p:sp>
      <p:sp>
        <p:nvSpPr>
          <p:cNvPr id="124930" name="Content Placeholder 2"/>
          <p:cNvSpPr>
            <a:spLocks noGrp="1"/>
          </p:cNvSpPr>
          <p:nvPr>
            <p:ph idx="4294967295"/>
          </p:nvPr>
        </p:nvSpPr>
        <p:spPr>
          <a:xfrm>
            <a:off x="806824" y="1568824"/>
            <a:ext cx="9556376" cy="4622426"/>
          </a:xfrm>
        </p:spPr>
        <p:txBody>
          <a:bodyPr/>
          <a:lstStyle/>
          <a:p>
            <a:r>
              <a:rPr lang="en-US" altLang="en-US" dirty="0">
                <a:ea typeface="ＭＳ Ｐゴシック" panose="020B0600070205080204" pitchFamily="34" charset="-128"/>
              </a:rPr>
              <a:t>NVIDIA-speak:</a:t>
            </a:r>
          </a:p>
          <a:p>
            <a:pPr lvl="1"/>
            <a:r>
              <a:rPr lang="en-US" altLang="en-US" sz="2400" dirty="0">
                <a:ea typeface="ＭＳ Ｐゴシック" panose="020B0600070205080204" pitchFamily="34" charset="-128"/>
              </a:rPr>
              <a:t>240 stream processors</a:t>
            </a:r>
          </a:p>
          <a:p>
            <a:pPr lvl="1"/>
            <a:r>
              <a:rPr lang="ja-JP" altLang="en-US" sz="2400" dirty="0">
                <a:ea typeface="ＭＳ Ｐゴシック" panose="020B0600070205080204" pitchFamily="34" charset="-128"/>
              </a:rPr>
              <a:t>“</a:t>
            </a:r>
            <a:r>
              <a:rPr lang="en-US" altLang="ja-JP" sz="2400" dirty="0" err="1">
                <a:ea typeface="ＭＳ Ｐゴシック" panose="020B0600070205080204" pitchFamily="34" charset="-128"/>
              </a:rPr>
              <a:t>SIMT</a:t>
            </a:r>
            <a:r>
              <a:rPr lang="en-US" altLang="ja-JP" sz="2400" dirty="0">
                <a:ea typeface="ＭＳ Ｐゴシック" panose="020B0600070205080204" pitchFamily="34" charset="-128"/>
              </a:rPr>
              <a:t> execution</a:t>
            </a:r>
            <a:r>
              <a:rPr lang="ja-JP" altLang="en-US" sz="2400" dirty="0">
                <a:ea typeface="ＭＳ Ｐゴシック" panose="020B0600070205080204" pitchFamily="34" charset="-128"/>
              </a:rPr>
              <a:t>”</a:t>
            </a:r>
            <a:endParaRPr lang="en-US" altLang="ja-JP" sz="2400" dirty="0">
              <a:ea typeface="ＭＳ Ｐゴシック" panose="020B0600070205080204" pitchFamily="34" charset="-128"/>
            </a:endParaRPr>
          </a:p>
          <a:p>
            <a:pPr lvl="1">
              <a:buFont typeface="Wingdings" panose="05000000000000000000" pitchFamily="2" charset="2"/>
              <a:buNone/>
            </a:pPr>
            <a:r>
              <a:rPr lang="en-US" altLang="en-US" sz="2400" dirty="0">
                <a:ea typeface="ＭＳ Ｐゴシック" panose="020B0600070205080204" pitchFamily="34" charset="-128"/>
              </a:rPr>
              <a:t>	</a:t>
            </a:r>
            <a:endParaRPr lang="en-US" altLang="en-US" dirty="0">
              <a:ea typeface="ＭＳ Ｐゴシック" panose="020B0600070205080204" pitchFamily="34" charset="-128"/>
            </a:endParaRPr>
          </a:p>
          <a:p>
            <a:pPr lvl="1"/>
            <a:endParaRPr lang="en-US" altLang="en-US" sz="2400" dirty="0">
              <a:ea typeface="ＭＳ Ｐゴシック" panose="020B0600070205080204" pitchFamily="34" charset="-128"/>
            </a:endParaRPr>
          </a:p>
          <a:p>
            <a:r>
              <a:rPr lang="en-US" altLang="en-US" dirty="0">
                <a:ea typeface="ＭＳ Ｐゴシック" panose="020B0600070205080204" pitchFamily="34" charset="-128"/>
              </a:rPr>
              <a:t>Generic speak:</a:t>
            </a:r>
          </a:p>
          <a:p>
            <a:pPr lvl="1"/>
            <a:r>
              <a:rPr lang="en-US" altLang="en-US" sz="2400" dirty="0">
                <a:ea typeface="ＭＳ Ｐゴシック" panose="020B0600070205080204" pitchFamily="34" charset="-128"/>
              </a:rPr>
              <a:t>30 cores</a:t>
            </a:r>
          </a:p>
          <a:p>
            <a:pPr lvl="1"/>
            <a:r>
              <a:rPr lang="en-US" altLang="en-US" sz="2400" dirty="0">
                <a:ea typeface="ＭＳ Ｐゴシック" panose="020B0600070205080204" pitchFamily="34" charset="-128"/>
              </a:rPr>
              <a:t>8 </a:t>
            </a:r>
            <a:r>
              <a:rPr lang="en-US" altLang="en-US" sz="2400" dirty="0" err="1">
                <a:ea typeface="ＭＳ Ｐゴシック" panose="020B0600070205080204" pitchFamily="34" charset="-128"/>
              </a:rPr>
              <a:t>SIMD</a:t>
            </a:r>
            <a:r>
              <a:rPr lang="en-US" altLang="en-US" sz="2400" dirty="0">
                <a:ea typeface="ＭＳ Ｐゴシック" panose="020B0600070205080204" pitchFamily="34" charset="-128"/>
              </a:rPr>
              <a:t> functional units per core</a:t>
            </a:r>
          </a:p>
        </p:txBody>
      </p:sp>
      <p:sp>
        <p:nvSpPr>
          <p:cNvPr id="124931" name="Slide Number Placeholder 4"/>
          <p:cNvSpPr>
            <a:spLocks noGrp="1"/>
          </p:cNvSpPr>
          <p:nvPr>
            <p:ph type="sldNum" sz="quarter" idx="13"/>
          </p:nvPr>
        </p:nvSpPr>
        <p:spPr>
          <a:xfrm>
            <a:off x="4648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fld id="{F3A5129E-D941-4C13-A616-36305C268357}" type="slidenum">
              <a:rPr lang="en-US" altLang="en-US" sz="1200">
                <a:solidFill>
                  <a:srgbClr val="000000"/>
                </a:solidFill>
                <a:latin typeface="Garamond" panose="02020404030301010803" pitchFamily="18" charset="0"/>
              </a:rPr>
              <a:pPr algn="ctr" eaLnBrk="1" hangingPunct="1"/>
              <a:t>23</a:t>
            </a:fld>
            <a:endParaRPr lang="en-US" altLang="en-US" sz="1200">
              <a:solidFill>
                <a:srgbClr val="000000"/>
              </a:solidFill>
              <a:latin typeface="Garamond" panose="02020404030301010803" pitchFamily="18" charset="0"/>
            </a:endParaRPr>
          </a:p>
        </p:txBody>
      </p:sp>
      <p:pic>
        <p:nvPicPr>
          <p:cNvPr id="12493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10388" y="1243013"/>
            <a:ext cx="3287712"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3" name="TextBox 6"/>
          <p:cNvSpPr txBox="1">
            <a:spLocks noChangeArrowheads="1"/>
          </p:cNvSpPr>
          <p:nvPr/>
        </p:nvSpPr>
        <p:spPr bwMode="auto">
          <a:xfrm>
            <a:off x="1676401" y="6535738"/>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solidFill>
                  <a:srgbClr val="000000"/>
                </a:solidFill>
              </a:rPr>
              <a:t>Slide credit: Kayvon Fatahalian</a:t>
            </a:r>
          </a:p>
        </p:txBody>
      </p:sp>
    </p:spTree>
    <p:extLst>
      <p:ext uri="{BB962C8B-B14F-4D97-AF65-F5344CB8AC3E}">
        <p14:creationId xmlns:p14="http://schemas.microsoft.com/office/powerpoint/2010/main" val="302071295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idx="4294967295"/>
          </p:nvPr>
        </p:nvSpPr>
        <p:spPr>
          <a:xfrm>
            <a:off x="304800" y="398525"/>
            <a:ext cx="11480800" cy="820675"/>
          </a:xfrm>
        </p:spPr>
        <p:txBody>
          <a:bodyPr/>
          <a:lstStyle/>
          <a:p>
            <a:r>
              <a:rPr lang="en-US" altLang="en-US" sz="4400" b="1" dirty="0">
                <a:solidFill>
                  <a:srgbClr val="E84A25"/>
                </a:solidFill>
                <a:latin typeface="Arial" panose="020B0604020202020204" pitchFamily="34" charset="0"/>
                <a:ea typeface="ＭＳ Ｐゴシック" panose="020B0600070205080204" pitchFamily="34" charset="-128"/>
                <a:cs typeface="Arial" panose="020B0604020202020204" pitchFamily="34" charset="0"/>
              </a:rPr>
              <a:t>NVIDIA GeForce GTX 285 </a:t>
            </a:r>
            <a:r>
              <a:rPr lang="ja-JP" altLang="en-US" sz="4400" b="1" dirty="0">
                <a:solidFill>
                  <a:srgbClr val="E84A25"/>
                </a:solidFill>
                <a:latin typeface="Arial" panose="020B0604020202020204" pitchFamily="34" charset="0"/>
                <a:ea typeface="ＭＳ Ｐゴシック" panose="020B0600070205080204" pitchFamily="34" charset="-128"/>
                <a:cs typeface="Arial" panose="020B0604020202020204" pitchFamily="34" charset="0"/>
              </a:rPr>
              <a:t>“</a:t>
            </a:r>
            <a:r>
              <a:rPr lang="en-US" altLang="ja-JP" sz="4400" b="1" dirty="0">
                <a:solidFill>
                  <a:srgbClr val="E84A25"/>
                </a:solidFill>
                <a:latin typeface="Arial" panose="020B0604020202020204" pitchFamily="34" charset="0"/>
                <a:ea typeface="ＭＳ Ｐゴシック" panose="020B0600070205080204" pitchFamily="34" charset="-128"/>
                <a:cs typeface="Arial" panose="020B0604020202020204" pitchFamily="34" charset="0"/>
              </a:rPr>
              <a:t>core</a:t>
            </a:r>
            <a:r>
              <a:rPr lang="ja-JP" altLang="en-US" sz="4400" b="1" dirty="0">
                <a:solidFill>
                  <a:srgbClr val="E84A25"/>
                </a:solidFill>
                <a:latin typeface="Arial" panose="020B0604020202020204" pitchFamily="34" charset="0"/>
                <a:ea typeface="ＭＳ Ｐゴシック" panose="020B0600070205080204" pitchFamily="34" charset="-128"/>
                <a:cs typeface="Arial" panose="020B0604020202020204" pitchFamily="34" charset="0"/>
              </a:rPr>
              <a:t>”</a:t>
            </a:r>
            <a:endParaRPr lang="en-US" altLang="en-US" sz="4400" b="1" dirty="0">
              <a:solidFill>
                <a:srgbClr val="E84A25"/>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26978" name="Slide Number Placeholder 4"/>
          <p:cNvSpPr>
            <a:spLocks noGrp="1"/>
          </p:cNvSpPr>
          <p:nvPr>
            <p:ph type="sldNum" sz="quarter" idx="13"/>
          </p:nvPr>
        </p:nvSpPr>
        <p:spPr>
          <a:xfrm>
            <a:off x="4648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fld id="{E51ADE7F-51CE-4284-AC77-8630F335713F}" type="slidenum">
              <a:rPr lang="en-US" altLang="en-US" sz="1200">
                <a:latin typeface="Garamond" panose="02020404030301010803" pitchFamily="18" charset="0"/>
              </a:rPr>
              <a:pPr algn="ctr" eaLnBrk="1" hangingPunct="1"/>
              <a:t>24</a:t>
            </a:fld>
            <a:endParaRPr lang="en-US" altLang="en-US" sz="1200">
              <a:latin typeface="Garamond" panose="02020404030301010803" pitchFamily="18" charset="0"/>
            </a:endParaRPr>
          </a:p>
        </p:txBody>
      </p:sp>
      <p:grpSp>
        <p:nvGrpSpPr>
          <p:cNvPr id="126979" name="Group 43"/>
          <p:cNvGrpSpPr>
            <a:grpSpLocks/>
          </p:cNvGrpSpPr>
          <p:nvPr/>
        </p:nvGrpSpPr>
        <p:grpSpPr bwMode="auto">
          <a:xfrm>
            <a:off x="2466976" y="1384300"/>
            <a:ext cx="4378325" cy="2952750"/>
            <a:chOff x="3803438" y="3041984"/>
            <a:chExt cx="1114185" cy="751417"/>
          </a:xfrm>
        </p:grpSpPr>
        <p:sp>
          <p:nvSpPr>
            <p:cNvPr id="7" name="Rectangle 6"/>
            <p:cNvSpPr/>
            <p:nvPr/>
          </p:nvSpPr>
          <p:spPr bwMode="auto">
            <a:xfrm>
              <a:off x="3803438" y="3041984"/>
              <a:ext cx="1114185" cy="751417"/>
            </a:xfrm>
            <a:prstGeom prst="rect">
              <a:avLst/>
            </a:prstGeom>
            <a:solidFill>
              <a:schemeClr val="bg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sp>
          <p:nvSpPr>
            <p:cNvPr id="126996" name="Rectangle 7"/>
            <p:cNvSpPr>
              <a:spLocks noChangeArrowheads="1"/>
            </p:cNvSpPr>
            <p:nvPr/>
          </p:nvSpPr>
          <p:spPr bwMode="auto">
            <a:xfrm>
              <a:off x="4011475" y="3091609"/>
              <a:ext cx="698111" cy="137160"/>
            </a:xfrm>
            <a:prstGeom prst="rect">
              <a:avLst/>
            </a:prstGeom>
            <a:solidFill>
              <a:srgbClr val="DA581C"/>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26997" name="Rectangle 8"/>
            <p:cNvSpPr>
              <a:spLocks noChangeArrowheads="1"/>
            </p:cNvSpPr>
            <p:nvPr/>
          </p:nvSpPr>
          <p:spPr bwMode="auto">
            <a:xfrm>
              <a:off x="3852724" y="3608042"/>
              <a:ext cx="1015612" cy="137160"/>
            </a:xfrm>
            <a:prstGeom prst="rect">
              <a:avLst/>
            </a:prstGeom>
            <a:solidFill>
              <a:srgbClr val="AEC3F5"/>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26998" name="Rectangle 9"/>
            <p:cNvSpPr>
              <a:spLocks noChangeArrowheads="1"/>
            </p:cNvSpPr>
            <p:nvPr/>
          </p:nvSpPr>
          <p:spPr bwMode="auto">
            <a:xfrm>
              <a:off x="3852421" y="3266850"/>
              <a:ext cx="225644" cy="137083"/>
            </a:xfrm>
            <a:prstGeom prst="rect">
              <a:avLst/>
            </a:prstGeom>
            <a:solidFill>
              <a:srgbClr val="FFAF16"/>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26999" name="Rectangle 10"/>
            <p:cNvSpPr>
              <a:spLocks noChangeArrowheads="1"/>
            </p:cNvSpPr>
            <p:nvPr/>
          </p:nvSpPr>
          <p:spPr bwMode="auto">
            <a:xfrm>
              <a:off x="3887456" y="3303641"/>
              <a:ext cx="63500" cy="63500"/>
            </a:xfrm>
            <a:prstGeom prst="rect">
              <a:avLst/>
            </a:prstGeom>
            <a:solidFill>
              <a:srgbClr val="FFF25C"/>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7000" name="Rectangle 11"/>
            <p:cNvSpPr>
              <a:spLocks noChangeArrowheads="1"/>
            </p:cNvSpPr>
            <p:nvPr/>
          </p:nvSpPr>
          <p:spPr bwMode="auto">
            <a:xfrm>
              <a:off x="3979531" y="3303641"/>
              <a:ext cx="63500" cy="63500"/>
            </a:xfrm>
            <a:prstGeom prst="rect">
              <a:avLst/>
            </a:prstGeom>
            <a:solidFill>
              <a:srgbClr val="4292B4"/>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7001" name="Rectangle 12"/>
            <p:cNvSpPr>
              <a:spLocks noChangeArrowheads="1"/>
            </p:cNvSpPr>
            <p:nvPr/>
          </p:nvSpPr>
          <p:spPr bwMode="auto">
            <a:xfrm>
              <a:off x="4115946" y="3266850"/>
              <a:ext cx="225644" cy="137083"/>
            </a:xfrm>
            <a:prstGeom prst="rect">
              <a:avLst/>
            </a:prstGeom>
            <a:solidFill>
              <a:srgbClr val="FFAF16"/>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27002" name="Rectangle 13"/>
            <p:cNvSpPr>
              <a:spLocks noChangeArrowheads="1"/>
            </p:cNvSpPr>
            <p:nvPr/>
          </p:nvSpPr>
          <p:spPr bwMode="auto">
            <a:xfrm>
              <a:off x="4150981" y="3303641"/>
              <a:ext cx="63500" cy="63500"/>
            </a:xfrm>
            <a:prstGeom prst="rect">
              <a:avLst/>
            </a:prstGeom>
            <a:solidFill>
              <a:srgbClr val="FFF25C"/>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7003" name="Rectangle 14"/>
            <p:cNvSpPr>
              <a:spLocks noChangeArrowheads="1"/>
            </p:cNvSpPr>
            <p:nvPr/>
          </p:nvSpPr>
          <p:spPr bwMode="auto">
            <a:xfrm>
              <a:off x="4243056" y="3303641"/>
              <a:ext cx="63500" cy="63500"/>
            </a:xfrm>
            <a:prstGeom prst="rect">
              <a:avLst/>
            </a:prstGeom>
            <a:solidFill>
              <a:srgbClr val="4292B4"/>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7004" name="Rectangle 15"/>
            <p:cNvSpPr>
              <a:spLocks noChangeArrowheads="1"/>
            </p:cNvSpPr>
            <p:nvPr/>
          </p:nvSpPr>
          <p:spPr bwMode="auto">
            <a:xfrm>
              <a:off x="4379471" y="3266850"/>
              <a:ext cx="225644" cy="137083"/>
            </a:xfrm>
            <a:prstGeom prst="rect">
              <a:avLst/>
            </a:prstGeom>
            <a:solidFill>
              <a:srgbClr val="FFAF16"/>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27005" name="Rectangle 16"/>
            <p:cNvSpPr>
              <a:spLocks noChangeArrowheads="1"/>
            </p:cNvSpPr>
            <p:nvPr/>
          </p:nvSpPr>
          <p:spPr bwMode="auto">
            <a:xfrm>
              <a:off x="4414506" y="3303641"/>
              <a:ext cx="63500" cy="63500"/>
            </a:xfrm>
            <a:prstGeom prst="rect">
              <a:avLst/>
            </a:prstGeom>
            <a:solidFill>
              <a:srgbClr val="FFF25C"/>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7006" name="Rectangle 17"/>
            <p:cNvSpPr>
              <a:spLocks noChangeArrowheads="1"/>
            </p:cNvSpPr>
            <p:nvPr/>
          </p:nvSpPr>
          <p:spPr bwMode="auto">
            <a:xfrm>
              <a:off x="4506581" y="3303641"/>
              <a:ext cx="63500" cy="63500"/>
            </a:xfrm>
            <a:prstGeom prst="rect">
              <a:avLst/>
            </a:prstGeom>
            <a:solidFill>
              <a:srgbClr val="4292B4"/>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7007" name="Rectangle 18"/>
            <p:cNvSpPr>
              <a:spLocks noChangeArrowheads="1"/>
            </p:cNvSpPr>
            <p:nvPr/>
          </p:nvSpPr>
          <p:spPr bwMode="auto">
            <a:xfrm>
              <a:off x="4642996" y="3266850"/>
              <a:ext cx="225644" cy="137083"/>
            </a:xfrm>
            <a:prstGeom prst="rect">
              <a:avLst/>
            </a:prstGeom>
            <a:solidFill>
              <a:srgbClr val="FFAF16"/>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27008" name="Rectangle 19"/>
            <p:cNvSpPr>
              <a:spLocks noChangeArrowheads="1"/>
            </p:cNvSpPr>
            <p:nvPr/>
          </p:nvSpPr>
          <p:spPr bwMode="auto">
            <a:xfrm>
              <a:off x="4678031" y="3303641"/>
              <a:ext cx="63500" cy="63500"/>
            </a:xfrm>
            <a:prstGeom prst="rect">
              <a:avLst/>
            </a:prstGeom>
            <a:solidFill>
              <a:srgbClr val="FFF25C"/>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7009" name="Rectangle 20"/>
            <p:cNvSpPr>
              <a:spLocks noChangeArrowheads="1"/>
            </p:cNvSpPr>
            <p:nvPr/>
          </p:nvSpPr>
          <p:spPr bwMode="auto">
            <a:xfrm>
              <a:off x="4770106" y="3303641"/>
              <a:ext cx="63500" cy="63500"/>
            </a:xfrm>
            <a:prstGeom prst="rect">
              <a:avLst/>
            </a:prstGeom>
            <a:solidFill>
              <a:srgbClr val="4292B4"/>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7010" name="Rectangle 21"/>
            <p:cNvSpPr>
              <a:spLocks noChangeArrowheads="1"/>
            </p:cNvSpPr>
            <p:nvPr/>
          </p:nvSpPr>
          <p:spPr bwMode="auto">
            <a:xfrm>
              <a:off x="3852421" y="3435125"/>
              <a:ext cx="225644" cy="137083"/>
            </a:xfrm>
            <a:prstGeom prst="rect">
              <a:avLst/>
            </a:prstGeom>
            <a:solidFill>
              <a:srgbClr val="FFAF16"/>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27011" name="Rectangle 22"/>
            <p:cNvSpPr>
              <a:spLocks noChangeArrowheads="1"/>
            </p:cNvSpPr>
            <p:nvPr/>
          </p:nvSpPr>
          <p:spPr bwMode="auto">
            <a:xfrm>
              <a:off x="3887456" y="3471916"/>
              <a:ext cx="63500" cy="63500"/>
            </a:xfrm>
            <a:prstGeom prst="rect">
              <a:avLst/>
            </a:prstGeom>
            <a:solidFill>
              <a:srgbClr val="FFF25C"/>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7012" name="Rectangle 23"/>
            <p:cNvSpPr>
              <a:spLocks noChangeArrowheads="1"/>
            </p:cNvSpPr>
            <p:nvPr/>
          </p:nvSpPr>
          <p:spPr bwMode="auto">
            <a:xfrm>
              <a:off x="3979531" y="3471916"/>
              <a:ext cx="63500" cy="63500"/>
            </a:xfrm>
            <a:prstGeom prst="rect">
              <a:avLst/>
            </a:prstGeom>
            <a:solidFill>
              <a:srgbClr val="4292B4"/>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7013" name="Rectangle 24"/>
            <p:cNvSpPr>
              <a:spLocks noChangeArrowheads="1"/>
            </p:cNvSpPr>
            <p:nvPr/>
          </p:nvSpPr>
          <p:spPr bwMode="auto">
            <a:xfrm>
              <a:off x="4115946" y="3435125"/>
              <a:ext cx="225644" cy="137083"/>
            </a:xfrm>
            <a:prstGeom prst="rect">
              <a:avLst/>
            </a:prstGeom>
            <a:solidFill>
              <a:srgbClr val="FFAF16"/>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27014" name="Rectangle 25"/>
            <p:cNvSpPr>
              <a:spLocks noChangeArrowheads="1"/>
            </p:cNvSpPr>
            <p:nvPr/>
          </p:nvSpPr>
          <p:spPr bwMode="auto">
            <a:xfrm>
              <a:off x="4150981" y="3471916"/>
              <a:ext cx="63500" cy="63500"/>
            </a:xfrm>
            <a:prstGeom prst="rect">
              <a:avLst/>
            </a:prstGeom>
            <a:solidFill>
              <a:srgbClr val="FFF25C"/>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7015" name="Rectangle 26"/>
            <p:cNvSpPr>
              <a:spLocks noChangeArrowheads="1"/>
            </p:cNvSpPr>
            <p:nvPr/>
          </p:nvSpPr>
          <p:spPr bwMode="auto">
            <a:xfrm>
              <a:off x="4243056" y="3471916"/>
              <a:ext cx="63500" cy="63500"/>
            </a:xfrm>
            <a:prstGeom prst="rect">
              <a:avLst/>
            </a:prstGeom>
            <a:solidFill>
              <a:srgbClr val="4292B4"/>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7016" name="Rectangle 27"/>
            <p:cNvSpPr>
              <a:spLocks noChangeArrowheads="1"/>
            </p:cNvSpPr>
            <p:nvPr/>
          </p:nvSpPr>
          <p:spPr bwMode="auto">
            <a:xfrm>
              <a:off x="4379471" y="3435125"/>
              <a:ext cx="225644" cy="137083"/>
            </a:xfrm>
            <a:prstGeom prst="rect">
              <a:avLst/>
            </a:prstGeom>
            <a:solidFill>
              <a:srgbClr val="FFAF16"/>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27017" name="Rectangle 28"/>
            <p:cNvSpPr>
              <a:spLocks noChangeArrowheads="1"/>
            </p:cNvSpPr>
            <p:nvPr/>
          </p:nvSpPr>
          <p:spPr bwMode="auto">
            <a:xfrm>
              <a:off x="4414506" y="3471916"/>
              <a:ext cx="63500" cy="63500"/>
            </a:xfrm>
            <a:prstGeom prst="rect">
              <a:avLst/>
            </a:prstGeom>
            <a:solidFill>
              <a:srgbClr val="FFF25C"/>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7018" name="Rectangle 29"/>
            <p:cNvSpPr>
              <a:spLocks noChangeArrowheads="1"/>
            </p:cNvSpPr>
            <p:nvPr/>
          </p:nvSpPr>
          <p:spPr bwMode="auto">
            <a:xfrm>
              <a:off x="4506581" y="3471916"/>
              <a:ext cx="63500" cy="63500"/>
            </a:xfrm>
            <a:prstGeom prst="rect">
              <a:avLst/>
            </a:prstGeom>
            <a:solidFill>
              <a:srgbClr val="4292B4"/>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7019" name="Rectangle 30"/>
            <p:cNvSpPr>
              <a:spLocks noChangeArrowheads="1"/>
            </p:cNvSpPr>
            <p:nvPr/>
          </p:nvSpPr>
          <p:spPr bwMode="auto">
            <a:xfrm>
              <a:off x="4642996" y="3435125"/>
              <a:ext cx="225644" cy="137083"/>
            </a:xfrm>
            <a:prstGeom prst="rect">
              <a:avLst/>
            </a:prstGeom>
            <a:solidFill>
              <a:srgbClr val="FFAF16"/>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27020" name="Rectangle 31"/>
            <p:cNvSpPr>
              <a:spLocks noChangeArrowheads="1"/>
            </p:cNvSpPr>
            <p:nvPr/>
          </p:nvSpPr>
          <p:spPr bwMode="auto">
            <a:xfrm>
              <a:off x="4678031" y="3471916"/>
              <a:ext cx="63500" cy="63500"/>
            </a:xfrm>
            <a:prstGeom prst="rect">
              <a:avLst/>
            </a:prstGeom>
            <a:solidFill>
              <a:srgbClr val="FFF25C"/>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7021" name="Rectangle 32"/>
            <p:cNvSpPr>
              <a:spLocks noChangeArrowheads="1"/>
            </p:cNvSpPr>
            <p:nvPr/>
          </p:nvSpPr>
          <p:spPr bwMode="auto">
            <a:xfrm>
              <a:off x="4770106" y="3471916"/>
              <a:ext cx="63500" cy="63500"/>
            </a:xfrm>
            <a:prstGeom prst="rect">
              <a:avLst/>
            </a:prstGeom>
            <a:solidFill>
              <a:srgbClr val="4292B4"/>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nvGrpSpPr>
            <p:cNvPr id="127022" name="Group 924"/>
            <p:cNvGrpSpPr>
              <a:grpSpLocks/>
            </p:cNvGrpSpPr>
            <p:nvPr/>
          </p:nvGrpSpPr>
          <p:grpSpPr bwMode="auto">
            <a:xfrm>
              <a:off x="3945065" y="3557252"/>
              <a:ext cx="826293" cy="182442"/>
              <a:chOff x="656433" y="1899568"/>
              <a:chExt cx="826293" cy="182442"/>
            </a:xfrm>
          </p:grpSpPr>
          <p:cxnSp>
            <p:nvCxnSpPr>
              <p:cNvPr id="127023" name="Straight Connector 34"/>
              <p:cNvCxnSpPr>
                <a:cxnSpLocks noChangeShapeType="1"/>
              </p:cNvCxnSpPr>
              <p:nvPr/>
            </p:nvCxnSpPr>
            <p:spPr bwMode="auto">
              <a:xfrm rot="5400000">
                <a:off x="594520" y="2019304"/>
                <a:ext cx="124619" cy="793"/>
              </a:xfrm>
              <a:prstGeom prst="line">
                <a:avLst/>
              </a:prstGeom>
              <a:noFill/>
              <a:ln w="19050">
                <a:solidFill>
                  <a:srgbClr val="717F9F"/>
                </a:solidFill>
                <a:round/>
                <a:headEnd/>
                <a:tailEnd/>
              </a:ln>
              <a:extLst>
                <a:ext uri="{909E8E84-426E-40DD-AFC4-6F175D3DCCD1}">
                  <a14:hiddenFill xmlns:a14="http://schemas.microsoft.com/office/drawing/2010/main">
                    <a:noFill/>
                  </a14:hiddenFill>
                </a:ext>
              </a:extLst>
            </p:spPr>
          </p:cxnSp>
          <p:cxnSp>
            <p:nvCxnSpPr>
              <p:cNvPr id="127024" name="Straight Connector 35"/>
              <p:cNvCxnSpPr>
                <a:cxnSpLocks noChangeShapeType="1"/>
              </p:cNvCxnSpPr>
              <p:nvPr/>
            </p:nvCxnSpPr>
            <p:spPr bwMode="auto">
              <a:xfrm rot="5400000">
                <a:off x="690828" y="2019304"/>
                <a:ext cx="124619" cy="793"/>
              </a:xfrm>
              <a:prstGeom prst="line">
                <a:avLst/>
              </a:prstGeom>
              <a:noFill/>
              <a:ln w="19050">
                <a:solidFill>
                  <a:srgbClr val="717F9F"/>
                </a:solidFill>
                <a:round/>
                <a:headEnd/>
                <a:tailEnd/>
              </a:ln>
              <a:extLst>
                <a:ext uri="{909E8E84-426E-40DD-AFC4-6F175D3DCCD1}">
                  <a14:hiddenFill xmlns:a14="http://schemas.microsoft.com/office/drawing/2010/main">
                    <a:noFill/>
                  </a14:hiddenFill>
                </a:ext>
              </a:extLst>
            </p:spPr>
          </p:cxnSp>
          <p:cxnSp>
            <p:nvCxnSpPr>
              <p:cNvPr id="127025" name="Straight Connector 36"/>
              <p:cNvCxnSpPr>
                <a:cxnSpLocks noChangeShapeType="1"/>
              </p:cNvCxnSpPr>
              <p:nvPr/>
            </p:nvCxnSpPr>
            <p:spPr bwMode="auto">
              <a:xfrm rot="5400000">
                <a:off x="787136" y="2019304"/>
                <a:ext cx="124619" cy="793"/>
              </a:xfrm>
              <a:prstGeom prst="line">
                <a:avLst/>
              </a:prstGeom>
              <a:noFill/>
              <a:ln w="19050">
                <a:solidFill>
                  <a:srgbClr val="717F9F"/>
                </a:solidFill>
                <a:round/>
                <a:headEnd/>
                <a:tailEnd/>
              </a:ln>
              <a:extLst>
                <a:ext uri="{909E8E84-426E-40DD-AFC4-6F175D3DCCD1}">
                  <a14:hiddenFill xmlns:a14="http://schemas.microsoft.com/office/drawing/2010/main">
                    <a:noFill/>
                  </a14:hiddenFill>
                </a:ext>
              </a:extLst>
            </p:spPr>
          </p:cxnSp>
          <p:cxnSp>
            <p:nvCxnSpPr>
              <p:cNvPr id="127026" name="Straight Connector 37"/>
              <p:cNvCxnSpPr>
                <a:cxnSpLocks noChangeShapeType="1"/>
              </p:cNvCxnSpPr>
              <p:nvPr/>
            </p:nvCxnSpPr>
            <p:spPr bwMode="auto">
              <a:xfrm rot="5400000">
                <a:off x="1229520" y="2019304"/>
                <a:ext cx="124619" cy="793"/>
              </a:xfrm>
              <a:prstGeom prst="line">
                <a:avLst/>
              </a:prstGeom>
              <a:noFill/>
              <a:ln w="19050">
                <a:solidFill>
                  <a:srgbClr val="717F9F"/>
                </a:solidFill>
                <a:round/>
                <a:headEnd/>
                <a:tailEnd/>
              </a:ln>
              <a:extLst>
                <a:ext uri="{909E8E84-426E-40DD-AFC4-6F175D3DCCD1}">
                  <a14:hiddenFill xmlns:a14="http://schemas.microsoft.com/office/drawing/2010/main">
                    <a:noFill/>
                  </a14:hiddenFill>
                </a:ext>
              </a:extLst>
            </p:spPr>
          </p:cxnSp>
          <p:cxnSp>
            <p:nvCxnSpPr>
              <p:cNvPr id="127027" name="Straight Connector 38"/>
              <p:cNvCxnSpPr>
                <a:cxnSpLocks noChangeShapeType="1"/>
              </p:cNvCxnSpPr>
              <p:nvPr/>
            </p:nvCxnSpPr>
            <p:spPr bwMode="auto">
              <a:xfrm rot="5400000">
                <a:off x="1324770" y="2019304"/>
                <a:ext cx="124619" cy="793"/>
              </a:xfrm>
              <a:prstGeom prst="line">
                <a:avLst/>
              </a:prstGeom>
              <a:noFill/>
              <a:ln w="19050">
                <a:solidFill>
                  <a:srgbClr val="717F9F"/>
                </a:solidFill>
                <a:round/>
                <a:headEnd/>
                <a:tailEnd/>
              </a:ln>
              <a:extLst>
                <a:ext uri="{909E8E84-426E-40DD-AFC4-6F175D3DCCD1}">
                  <a14:hiddenFill xmlns:a14="http://schemas.microsoft.com/office/drawing/2010/main">
                    <a:noFill/>
                  </a14:hiddenFill>
                </a:ext>
              </a:extLst>
            </p:spPr>
          </p:cxnSp>
          <p:cxnSp>
            <p:nvCxnSpPr>
              <p:cNvPr id="127028" name="Straight Connector 39"/>
              <p:cNvCxnSpPr>
                <a:cxnSpLocks noChangeShapeType="1"/>
              </p:cNvCxnSpPr>
              <p:nvPr/>
            </p:nvCxnSpPr>
            <p:spPr bwMode="auto">
              <a:xfrm rot="5400000">
                <a:off x="1420020" y="2019304"/>
                <a:ext cx="124619" cy="793"/>
              </a:xfrm>
              <a:prstGeom prst="line">
                <a:avLst/>
              </a:prstGeom>
              <a:noFill/>
              <a:ln w="19050">
                <a:solidFill>
                  <a:srgbClr val="717F9F"/>
                </a:solidFill>
                <a:round/>
                <a:headEnd/>
                <a:tailEnd/>
              </a:ln>
              <a:extLst>
                <a:ext uri="{909E8E84-426E-40DD-AFC4-6F175D3DCCD1}">
                  <a14:hiddenFill xmlns:a14="http://schemas.microsoft.com/office/drawing/2010/main">
                    <a:noFill/>
                  </a14:hiddenFill>
                </a:ext>
              </a:extLst>
            </p:spPr>
          </p:cxnSp>
          <p:cxnSp>
            <p:nvCxnSpPr>
              <p:cNvPr id="127029" name="Straight Connector 40"/>
              <p:cNvCxnSpPr>
                <a:cxnSpLocks noChangeShapeType="1"/>
              </p:cNvCxnSpPr>
              <p:nvPr/>
            </p:nvCxnSpPr>
            <p:spPr bwMode="auto">
              <a:xfrm rot="5400000">
                <a:off x="883445" y="2019304"/>
                <a:ext cx="124619" cy="793"/>
              </a:xfrm>
              <a:prstGeom prst="line">
                <a:avLst/>
              </a:prstGeom>
              <a:noFill/>
              <a:ln w="19050">
                <a:solidFill>
                  <a:srgbClr val="717F9F"/>
                </a:solidFill>
                <a:round/>
                <a:headEnd/>
                <a:tailEnd/>
              </a:ln>
              <a:extLst>
                <a:ext uri="{909E8E84-426E-40DD-AFC4-6F175D3DCCD1}">
                  <a14:hiddenFill xmlns:a14="http://schemas.microsoft.com/office/drawing/2010/main">
                    <a:noFill/>
                  </a14:hiddenFill>
                </a:ext>
              </a:extLst>
            </p:spPr>
          </p:cxnSp>
          <p:cxnSp>
            <p:nvCxnSpPr>
              <p:cNvPr id="127030" name="Straight Connector 41"/>
              <p:cNvCxnSpPr>
                <a:cxnSpLocks noChangeShapeType="1"/>
              </p:cNvCxnSpPr>
              <p:nvPr/>
            </p:nvCxnSpPr>
            <p:spPr bwMode="auto">
              <a:xfrm rot="5400000">
                <a:off x="1134270" y="2019304"/>
                <a:ext cx="124619" cy="793"/>
              </a:xfrm>
              <a:prstGeom prst="line">
                <a:avLst/>
              </a:prstGeom>
              <a:noFill/>
              <a:ln w="19050">
                <a:solidFill>
                  <a:srgbClr val="717F9F"/>
                </a:solidFill>
                <a:round/>
                <a:headEnd/>
                <a:tailEnd/>
              </a:ln>
              <a:extLst>
                <a:ext uri="{909E8E84-426E-40DD-AFC4-6F175D3DCCD1}">
                  <a14:hiddenFill xmlns:a14="http://schemas.microsoft.com/office/drawing/2010/main">
                    <a:noFill/>
                  </a14:hiddenFill>
                </a:ext>
              </a:extLst>
            </p:spPr>
          </p:cxnSp>
          <p:sp>
            <p:nvSpPr>
              <p:cNvPr id="127031" name="TextBox 42"/>
              <p:cNvSpPr txBox="1">
                <a:spLocks noChangeArrowheads="1"/>
              </p:cNvSpPr>
              <p:nvPr/>
            </p:nvSpPr>
            <p:spPr bwMode="auto">
              <a:xfrm>
                <a:off x="924380" y="1899568"/>
                <a:ext cx="297678" cy="16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a:solidFill>
                      <a:srgbClr val="717F9F"/>
                    </a:solidFill>
                  </a:rPr>
                  <a:t>…</a:t>
                </a:r>
              </a:p>
            </p:txBody>
          </p:sp>
        </p:grpSp>
      </p:grpSp>
      <p:sp>
        <p:nvSpPr>
          <p:cNvPr id="126980" name="Rectangle 45"/>
          <p:cNvSpPr>
            <a:spLocks noChangeArrowheads="1"/>
          </p:cNvSpPr>
          <p:nvPr/>
        </p:nvSpPr>
        <p:spPr bwMode="auto">
          <a:xfrm>
            <a:off x="6470650" y="4784725"/>
            <a:ext cx="622300" cy="495300"/>
          </a:xfrm>
          <a:prstGeom prst="rect">
            <a:avLst/>
          </a:prstGeom>
          <a:solidFill>
            <a:srgbClr val="DA581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6981" name="Rectangle 46"/>
          <p:cNvSpPr>
            <a:spLocks noChangeArrowheads="1"/>
          </p:cNvSpPr>
          <p:nvPr/>
        </p:nvSpPr>
        <p:spPr bwMode="auto">
          <a:xfrm>
            <a:off x="2095500" y="4772025"/>
            <a:ext cx="622300" cy="495300"/>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200"/>
          </a:p>
        </p:txBody>
      </p:sp>
      <p:sp>
        <p:nvSpPr>
          <p:cNvPr id="126982" name="Rectangle 47"/>
          <p:cNvSpPr>
            <a:spLocks noChangeArrowheads="1"/>
          </p:cNvSpPr>
          <p:nvPr/>
        </p:nvSpPr>
        <p:spPr bwMode="auto">
          <a:xfrm>
            <a:off x="6475413" y="5475288"/>
            <a:ext cx="622300" cy="495300"/>
          </a:xfrm>
          <a:prstGeom prst="rect">
            <a:avLst/>
          </a:prstGeom>
          <a:solidFill>
            <a:srgbClr val="AEC3F5"/>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6983" name="Rectangle 48"/>
          <p:cNvSpPr>
            <a:spLocks noChangeArrowheads="1"/>
          </p:cNvSpPr>
          <p:nvPr/>
        </p:nvSpPr>
        <p:spPr bwMode="auto">
          <a:xfrm>
            <a:off x="2163763" y="4932363"/>
            <a:ext cx="228600" cy="2159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6984" name="Rectangle 49"/>
          <p:cNvSpPr>
            <a:spLocks noChangeArrowheads="1"/>
          </p:cNvSpPr>
          <p:nvPr/>
        </p:nvSpPr>
        <p:spPr bwMode="auto">
          <a:xfrm>
            <a:off x="2443163" y="4932363"/>
            <a:ext cx="228600" cy="2159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6985" name="TextBox 50"/>
          <p:cNvSpPr txBox="1">
            <a:spLocks noChangeArrowheads="1"/>
          </p:cNvSpPr>
          <p:nvPr/>
        </p:nvSpPr>
        <p:spPr bwMode="auto">
          <a:xfrm>
            <a:off x="7132638" y="4805363"/>
            <a:ext cx="33824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Myriad Pro Semibold" charset="0"/>
              </a:rPr>
              <a:t>= instruction stream decode</a:t>
            </a:r>
          </a:p>
        </p:txBody>
      </p:sp>
      <p:sp>
        <p:nvSpPr>
          <p:cNvPr id="126986" name="TextBox 51"/>
          <p:cNvSpPr txBox="1">
            <a:spLocks noChangeArrowheads="1"/>
          </p:cNvSpPr>
          <p:nvPr/>
        </p:nvSpPr>
        <p:spPr bwMode="auto">
          <a:xfrm>
            <a:off x="2774951" y="4752976"/>
            <a:ext cx="375436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Myriad Pro Semibold" charset="0"/>
              </a:rPr>
              <a:t>= SIMD functional unit, control </a:t>
            </a:r>
          </a:p>
          <a:p>
            <a:pPr eaLnBrk="1" hangingPunct="1"/>
            <a:r>
              <a:rPr lang="en-US" altLang="en-US" sz="2000">
                <a:latin typeface="Myriad Pro Semibold" charset="0"/>
              </a:rPr>
              <a:t>   shared across 8 units</a:t>
            </a:r>
          </a:p>
          <a:p>
            <a:pPr eaLnBrk="1" hangingPunct="1"/>
            <a:r>
              <a:rPr lang="en-US" altLang="en-US" sz="2000">
                <a:latin typeface="Myriad Pro Semibold" charset="0"/>
              </a:rPr>
              <a:t>   </a:t>
            </a:r>
          </a:p>
        </p:txBody>
      </p:sp>
      <p:sp>
        <p:nvSpPr>
          <p:cNvPr id="126987" name="TextBox 52"/>
          <p:cNvSpPr txBox="1">
            <a:spLocks noChangeArrowheads="1"/>
          </p:cNvSpPr>
          <p:nvPr/>
        </p:nvSpPr>
        <p:spPr bwMode="auto">
          <a:xfrm>
            <a:off x="7132639" y="5518150"/>
            <a:ext cx="34231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Myriad Pro Semibold" charset="0"/>
              </a:rPr>
              <a:t>= execution context storage </a:t>
            </a:r>
          </a:p>
        </p:txBody>
      </p:sp>
      <p:sp>
        <p:nvSpPr>
          <p:cNvPr id="126988" name="Rectangle 53"/>
          <p:cNvSpPr>
            <a:spLocks noChangeArrowheads="1"/>
          </p:cNvSpPr>
          <p:nvPr/>
        </p:nvSpPr>
        <p:spPr bwMode="auto">
          <a:xfrm>
            <a:off x="3055938" y="5589588"/>
            <a:ext cx="228600" cy="2159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6989" name="Rectangle 54"/>
          <p:cNvSpPr>
            <a:spLocks noChangeArrowheads="1"/>
          </p:cNvSpPr>
          <p:nvPr/>
        </p:nvSpPr>
        <p:spPr bwMode="auto">
          <a:xfrm>
            <a:off x="3055938" y="5895975"/>
            <a:ext cx="228600" cy="2159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6990" name="TextBox 55"/>
          <p:cNvSpPr txBox="1">
            <a:spLocks noChangeArrowheads="1"/>
          </p:cNvSpPr>
          <p:nvPr/>
        </p:nvSpPr>
        <p:spPr bwMode="auto">
          <a:xfrm>
            <a:off x="3360739" y="5500688"/>
            <a:ext cx="18790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Myriad Pro Semibold" charset="0"/>
              </a:rPr>
              <a:t>= multiply-add</a:t>
            </a:r>
          </a:p>
        </p:txBody>
      </p:sp>
      <p:sp>
        <p:nvSpPr>
          <p:cNvPr id="126991" name="TextBox 56"/>
          <p:cNvSpPr txBox="1">
            <a:spLocks noChangeArrowheads="1"/>
          </p:cNvSpPr>
          <p:nvPr/>
        </p:nvSpPr>
        <p:spPr bwMode="auto">
          <a:xfrm>
            <a:off x="3360738" y="5795963"/>
            <a:ext cx="1339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Myriad Pro Semibold" charset="0"/>
              </a:rPr>
              <a:t>= multiply</a:t>
            </a:r>
          </a:p>
        </p:txBody>
      </p:sp>
      <p:cxnSp>
        <p:nvCxnSpPr>
          <p:cNvPr id="126992" name="Straight Arrow Connector 59"/>
          <p:cNvCxnSpPr>
            <a:cxnSpLocks noChangeShapeType="1"/>
          </p:cNvCxnSpPr>
          <p:nvPr/>
        </p:nvCxnSpPr>
        <p:spPr bwMode="auto">
          <a:xfrm rot="10800000" flipV="1">
            <a:off x="6443664" y="3876675"/>
            <a:ext cx="1457325" cy="14288"/>
          </a:xfrm>
          <a:prstGeom prst="straightConnector1">
            <a:avLst/>
          </a:prstGeom>
          <a:noFill/>
          <a:ln w="31750">
            <a:solidFill>
              <a:schemeClr val="tx1"/>
            </a:solidFill>
            <a:round/>
            <a:headEnd/>
            <a:tailEnd type="triangle" w="lg" len="med"/>
          </a:ln>
          <a:extLst>
            <a:ext uri="{909E8E84-426E-40DD-AFC4-6F175D3DCCD1}">
              <a14:hiddenFill xmlns:a14="http://schemas.microsoft.com/office/drawing/2010/main">
                <a:noFill/>
              </a14:hiddenFill>
            </a:ext>
          </a:extLst>
        </p:spPr>
      </p:cxnSp>
      <p:sp>
        <p:nvSpPr>
          <p:cNvPr id="126993" name="TextBox 58"/>
          <p:cNvSpPr txBox="1">
            <a:spLocks noChangeArrowheads="1"/>
          </p:cNvSpPr>
          <p:nvPr/>
        </p:nvSpPr>
        <p:spPr bwMode="auto">
          <a:xfrm>
            <a:off x="7980364" y="3206750"/>
            <a:ext cx="23510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Myriad Pro Semibold" charset="0"/>
              </a:rPr>
              <a:t>64 KB of storage </a:t>
            </a:r>
          </a:p>
          <a:p>
            <a:pPr eaLnBrk="1" hangingPunct="1"/>
            <a:r>
              <a:rPr lang="en-US" altLang="en-US" sz="2000">
                <a:latin typeface="Myriad Pro Semibold" charset="0"/>
              </a:rPr>
              <a:t>for fragment contexts (registers)</a:t>
            </a:r>
          </a:p>
        </p:txBody>
      </p:sp>
      <p:sp>
        <p:nvSpPr>
          <p:cNvPr id="126994" name="TextBox 57"/>
          <p:cNvSpPr txBox="1">
            <a:spLocks noChangeArrowheads="1"/>
          </p:cNvSpPr>
          <p:nvPr/>
        </p:nvSpPr>
        <p:spPr bwMode="auto">
          <a:xfrm>
            <a:off x="1676401" y="6535738"/>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Slide credit: Kayvon Fatahalian</a:t>
            </a:r>
          </a:p>
        </p:txBody>
      </p:sp>
    </p:spTree>
    <p:extLst>
      <p:ext uri="{BB962C8B-B14F-4D97-AF65-F5344CB8AC3E}">
        <p14:creationId xmlns:p14="http://schemas.microsoft.com/office/powerpoint/2010/main" val="2263871674"/>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idx="4294967295"/>
          </p:nvPr>
        </p:nvSpPr>
        <p:spPr>
          <a:xfrm>
            <a:off x="304800" y="406399"/>
            <a:ext cx="11480800" cy="812801"/>
          </a:xfrm>
        </p:spPr>
        <p:txBody>
          <a:bodyPr/>
          <a:lstStyle/>
          <a:p>
            <a:r>
              <a:rPr lang="en-US" altLang="en-US" sz="4400" b="1" dirty="0">
                <a:solidFill>
                  <a:srgbClr val="E84A25"/>
                </a:solidFill>
                <a:latin typeface="Arial" panose="020B0604020202020204" pitchFamily="34" charset="0"/>
                <a:ea typeface="ＭＳ Ｐゴシック" panose="020B0600070205080204" pitchFamily="34" charset="-128"/>
                <a:cs typeface="Arial" panose="020B0604020202020204" pitchFamily="34" charset="0"/>
              </a:rPr>
              <a:t>NVIDIA GeForce GTX 285 </a:t>
            </a:r>
            <a:r>
              <a:rPr lang="ja-JP" altLang="en-US" sz="4400" b="1" dirty="0">
                <a:solidFill>
                  <a:srgbClr val="E84A25"/>
                </a:solidFill>
                <a:latin typeface="Arial" panose="020B0604020202020204" pitchFamily="34" charset="0"/>
                <a:ea typeface="ＭＳ Ｐゴシック" panose="020B0600070205080204" pitchFamily="34" charset="-128"/>
                <a:cs typeface="Arial" panose="020B0604020202020204" pitchFamily="34" charset="0"/>
              </a:rPr>
              <a:t>“</a:t>
            </a:r>
            <a:r>
              <a:rPr lang="en-US" altLang="ja-JP" sz="4400" b="1" dirty="0">
                <a:solidFill>
                  <a:srgbClr val="E84A25"/>
                </a:solidFill>
                <a:latin typeface="Arial" panose="020B0604020202020204" pitchFamily="34" charset="0"/>
                <a:ea typeface="ＭＳ Ｐゴシック" panose="020B0600070205080204" pitchFamily="34" charset="-128"/>
                <a:cs typeface="Arial" panose="020B0604020202020204" pitchFamily="34" charset="0"/>
              </a:rPr>
              <a:t>core</a:t>
            </a:r>
            <a:r>
              <a:rPr lang="ja-JP" altLang="en-US" sz="4400" b="1" dirty="0">
                <a:solidFill>
                  <a:srgbClr val="E84A25"/>
                </a:solidFill>
                <a:latin typeface="Arial" panose="020B0604020202020204" pitchFamily="34" charset="0"/>
                <a:ea typeface="ＭＳ Ｐゴシック" panose="020B0600070205080204" pitchFamily="34" charset="-128"/>
                <a:cs typeface="Arial" panose="020B0604020202020204" pitchFamily="34" charset="0"/>
              </a:rPr>
              <a:t>”</a:t>
            </a:r>
            <a:endParaRPr lang="en-US" altLang="en-US" sz="4400" b="1" dirty="0">
              <a:solidFill>
                <a:srgbClr val="E84A25"/>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29026" name="Slide Number Placeholder 4"/>
          <p:cNvSpPr>
            <a:spLocks noGrp="1"/>
          </p:cNvSpPr>
          <p:nvPr>
            <p:ph type="sldNum" sz="quarter" idx="13"/>
          </p:nvPr>
        </p:nvSpPr>
        <p:spPr>
          <a:xfrm>
            <a:off x="4648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fld id="{D410BC49-3C8F-460D-9B96-790A05878805}" type="slidenum">
              <a:rPr lang="en-US" altLang="en-US" sz="1200">
                <a:latin typeface="Garamond" panose="02020404030301010803" pitchFamily="18" charset="0"/>
              </a:rPr>
              <a:pPr algn="ctr" eaLnBrk="1" hangingPunct="1"/>
              <a:t>25</a:t>
            </a:fld>
            <a:endParaRPr lang="en-US" altLang="en-US" sz="1200">
              <a:latin typeface="Garamond" panose="02020404030301010803" pitchFamily="18" charset="0"/>
            </a:endParaRPr>
          </a:p>
        </p:txBody>
      </p:sp>
      <p:grpSp>
        <p:nvGrpSpPr>
          <p:cNvPr id="129027" name="Group 43"/>
          <p:cNvGrpSpPr>
            <a:grpSpLocks/>
          </p:cNvGrpSpPr>
          <p:nvPr/>
        </p:nvGrpSpPr>
        <p:grpSpPr bwMode="auto">
          <a:xfrm>
            <a:off x="2466976" y="1384300"/>
            <a:ext cx="4378325" cy="2952750"/>
            <a:chOff x="3803438" y="3041984"/>
            <a:chExt cx="1114185" cy="751417"/>
          </a:xfrm>
        </p:grpSpPr>
        <p:sp>
          <p:nvSpPr>
            <p:cNvPr id="7" name="Rectangle 6"/>
            <p:cNvSpPr/>
            <p:nvPr/>
          </p:nvSpPr>
          <p:spPr bwMode="auto">
            <a:xfrm>
              <a:off x="3803438" y="3041984"/>
              <a:ext cx="1114185" cy="751417"/>
            </a:xfrm>
            <a:prstGeom prst="rect">
              <a:avLst/>
            </a:prstGeom>
            <a:solidFill>
              <a:schemeClr val="bg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sp>
          <p:nvSpPr>
            <p:cNvPr id="129033" name="Rectangle 7"/>
            <p:cNvSpPr>
              <a:spLocks noChangeArrowheads="1"/>
            </p:cNvSpPr>
            <p:nvPr/>
          </p:nvSpPr>
          <p:spPr bwMode="auto">
            <a:xfrm>
              <a:off x="4011475" y="3091609"/>
              <a:ext cx="698111" cy="137160"/>
            </a:xfrm>
            <a:prstGeom prst="rect">
              <a:avLst/>
            </a:prstGeom>
            <a:solidFill>
              <a:srgbClr val="DA581C"/>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29034" name="Rectangle 8"/>
            <p:cNvSpPr>
              <a:spLocks noChangeArrowheads="1"/>
            </p:cNvSpPr>
            <p:nvPr/>
          </p:nvSpPr>
          <p:spPr bwMode="auto">
            <a:xfrm>
              <a:off x="3852724" y="3608042"/>
              <a:ext cx="1015612" cy="137160"/>
            </a:xfrm>
            <a:prstGeom prst="rect">
              <a:avLst/>
            </a:prstGeom>
            <a:solidFill>
              <a:srgbClr val="AEC3F5"/>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29035" name="Rectangle 9"/>
            <p:cNvSpPr>
              <a:spLocks noChangeArrowheads="1"/>
            </p:cNvSpPr>
            <p:nvPr/>
          </p:nvSpPr>
          <p:spPr bwMode="auto">
            <a:xfrm>
              <a:off x="3852421" y="3266850"/>
              <a:ext cx="225644" cy="137083"/>
            </a:xfrm>
            <a:prstGeom prst="rect">
              <a:avLst/>
            </a:prstGeom>
            <a:solidFill>
              <a:srgbClr val="FFAF16"/>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29036" name="Rectangle 10"/>
            <p:cNvSpPr>
              <a:spLocks noChangeArrowheads="1"/>
            </p:cNvSpPr>
            <p:nvPr/>
          </p:nvSpPr>
          <p:spPr bwMode="auto">
            <a:xfrm>
              <a:off x="3887456" y="3303641"/>
              <a:ext cx="63500" cy="63500"/>
            </a:xfrm>
            <a:prstGeom prst="rect">
              <a:avLst/>
            </a:prstGeom>
            <a:solidFill>
              <a:srgbClr val="FFF25C"/>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9037" name="Rectangle 11"/>
            <p:cNvSpPr>
              <a:spLocks noChangeArrowheads="1"/>
            </p:cNvSpPr>
            <p:nvPr/>
          </p:nvSpPr>
          <p:spPr bwMode="auto">
            <a:xfrm>
              <a:off x="3979531" y="3303641"/>
              <a:ext cx="63500" cy="63500"/>
            </a:xfrm>
            <a:prstGeom prst="rect">
              <a:avLst/>
            </a:prstGeom>
            <a:solidFill>
              <a:srgbClr val="4292B4"/>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9038" name="Rectangle 12"/>
            <p:cNvSpPr>
              <a:spLocks noChangeArrowheads="1"/>
            </p:cNvSpPr>
            <p:nvPr/>
          </p:nvSpPr>
          <p:spPr bwMode="auto">
            <a:xfrm>
              <a:off x="4115946" y="3266850"/>
              <a:ext cx="225644" cy="137083"/>
            </a:xfrm>
            <a:prstGeom prst="rect">
              <a:avLst/>
            </a:prstGeom>
            <a:solidFill>
              <a:srgbClr val="FFAF16"/>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29039" name="Rectangle 13"/>
            <p:cNvSpPr>
              <a:spLocks noChangeArrowheads="1"/>
            </p:cNvSpPr>
            <p:nvPr/>
          </p:nvSpPr>
          <p:spPr bwMode="auto">
            <a:xfrm>
              <a:off x="4150981" y="3303641"/>
              <a:ext cx="63500" cy="63500"/>
            </a:xfrm>
            <a:prstGeom prst="rect">
              <a:avLst/>
            </a:prstGeom>
            <a:solidFill>
              <a:srgbClr val="FFF25C"/>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9040" name="Rectangle 14"/>
            <p:cNvSpPr>
              <a:spLocks noChangeArrowheads="1"/>
            </p:cNvSpPr>
            <p:nvPr/>
          </p:nvSpPr>
          <p:spPr bwMode="auto">
            <a:xfrm>
              <a:off x="4243056" y="3303641"/>
              <a:ext cx="63500" cy="63500"/>
            </a:xfrm>
            <a:prstGeom prst="rect">
              <a:avLst/>
            </a:prstGeom>
            <a:solidFill>
              <a:srgbClr val="4292B4"/>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9041" name="Rectangle 15"/>
            <p:cNvSpPr>
              <a:spLocks noChangeArrowheads="1"/>
            </p:cNvSpPr>
            <p:nvPr/>
          </p:nvSpPr>
          <p:spPr bwMode="auto">
            <a:xfrm>
              <a:off x="4379471" y="3266850"/>
              <a:ext cx="225644" cy="137083"/>
            </a:xfrm>
            <a:prstGeom prst="rect">
              <a:avLst/>
            </a:prstGeom>
            <a:solidFill>
              <a:srgbClr val="FFAF16"/>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29042" name="Rectangle 16"/>
            <p:cNvSpPr>
              <a:spLocks noChangeArrowheads="1"/>
            </p:cNvSpPr>
            <p:nvPr/>
          </p:nvSpPr>
          <p:spPr bwMode="auto">
            <a:xfrm>
              <a:off x="4414506" y="3303641"/>
              <a:ext cx="63500" cy="63500"/>
            </a:xfrm>
            <a:prstGeom prst="rect">
              <a:avLst/>
            </a:prstGeom>
            <a:solidFill>
              <a:srgbClr val="FFF25C"/>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9043" name="Rectangle 17"/>
            <p:cNvSpPr>
              <a:spLocks noChangeArrowheads="1"/>
            </p:cNvSpPr>
            <p:nvPr/>
          </p:nvSpPr>
          <p:spPr bwMode="auto">
            <a:xfrm>
              <a:off x="4506581" y="3303641"/>
              <a:ext cx="63500" cy="63500"/>
            </a:xfrm>
            <a:prstGeom prst="rect">
              <a:avLst/>
            </a:prstGeom>
            <a:solidFill>
              <a:srgbClr val="4292B4"/>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9044" name="Rectangle 18"/>
            <p:cNvSpPr>
              <a:spLocks noChangeArrowheads="1"/>
            </p:cNvSpPr>
            <p:nvPr/>
          </p:nvSpPr>
          <p:spPr bwMode="auto">
            <a:xfrm>
              <a:off x="4642996" y="3266850"/>
              <a:ext cx="225644" cy="137083"/>
            </a:xfrm>
            <a:prstGeom prst="rect">
              <a:avLst/>
            </a:prstGeom>
            <a:solidFill>
              <a:srgbClr val="FFAF16"/>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29045" name="Rectangle 19"/>
            <p:cNvSpPr>
              <a:spLocks noChangeArrowheads="1"/>
            </p:cNvSpPr>
            <p:nvPr/>
          </p:nvSpPr>
          <p:spPr bwMode="auto">
            <a:xfrm>
              <a:off x="4678031" y="3303641"/>
              <a:ext cx="63500" cy="63500"/>
            </a:xfrm>
            <a:prstGeom prst="rect">
              <a:avLst/>
            </a:prstGeom>
            <a:solidFill>
              <a:srgbClr val="FFF25C"/>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9046" name="Rectangle 20"/>
            <p:cNvSpPr>
              <a:spLocks noChangeArrowheads="1"/>
            </p:cNvSpPr>
            <p:nvPr/>
          </p:nvSpPr>
          <p:spPr bwMode="auto">
            <a:xfrm>
              <a:off x="4770106" y="3303641"/>
              <a:ext cx="63500" cy="63500"/>
            </a:xfrm>
            <a:prstGeom prst="rect">
              <a:avLst/>
            </a:prstGeom>
            <a:solidFill>
              <a:srgbClr val="4292B4"/>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9047" name="Rectangle 21"/>
            <p:cNvSpPr>
              <a:spLocks noChangeArrowheads="1"/>
            </p:cNvSpPr>
            <p:nvPr/>
          </p:nvSpPr>
          <p:spPr bwMode="auto">
            <a:xfrm>
              <a:off x="3852421" y="3435125"/>
              <a:ext cx="225644" cy="137083"/>
            </a:xfrm>
            <a:prstGeom prst="rect">
              <a:avLst/>
            </a:prstGeom>
            <a:solidFill>
              <a:srgbClr val="FFAF16"/>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29048" name="Rectangle 22"/>
            <p:cNvSpPr>
              <a:spLocks noChangeArrowheads="1"/>
            </p:cNvSpPr>
            <p:nvPr/>
          </p:nvSpPr>
          <p:spPr bwMode="auto">
            <a:xfrm>
              <a:off x="3887456" y="3471916"/>
              <a:ext cx="63500" cy="63500"/>
            </a:xfrm>
            <a:prstGeom prst="rect">
              <a:avLst/>
            </a:prstGeom>
            <a:solidFill>
              <a:srgbClr val="FFF25C"/>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9049" name="Rectangle 23"/>
            <p:cNvSpPr>
              <a:spLocks noChangeArrowheads="1"/>
            </p:cNvSpPr>
            <p:nvPr/>
          </p:nvSpPr>
          <p:spPr bwMode="auto">
            <a:xfrm>
              <a:off x="3979531" y="3471916"/>
              <a:ext cx="63500" cy="63500"/>
            </a:xfrm>
            <a:prstGeom prst="rect">
              <a:avLst/>
            </a:prstGeom>
            <a:solidFill>
              <a:srgbClr val="4292B4"/>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9050" name="Rectangle 24"/>
            <p:cNvSpPr>
              <a:spLocks noChangeArrowheads="1"/>
            </p:cNvSpPr>
            <p:nvPr/>
          </p:nvSpPr>
          <p:spPr bwMode="auto">
            <a:xfrm>
              <a:off x="4115946" y="3435125"/>
              <a:ext cx="225644" cy="137083"/>
            </a:xfrm>
            <a:prstGeom prst="rect">
              <a:avLst/>
            </a:prstGeom>
            <a:solidFill>
              <a:srgbClr val="FFAF16"/>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29051" name="Rectangle 25"/>
            <p:cNvSpPr>
              <a:spLocks noChangeArrowheads="1"/>
            </p:cNvSpPr>
            <p:nvPr/>
          </p:nvSpPr>
          <p:spPr bwMode="auto">
            <a:xfrm>
              <a:off x="4150981" y="3471916"/>
              <a:ext cx="63500" cy="63500"/>
            </a:xfrm>
            <a:prstGeom prst="rect">
              <a:avLst/>
            </a:prstGeom>
            <a:solidFill>
              <a:srgbClr val="FFF25C"/>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9052" name="Rectangle 26"/>
            <p:cNvSpPr>
              <a:spLocks noChangeArrowheads="1"/>
            </p:cNvSpPr>
            <p:nvPr/>
          </p:nvSpPr>
          <p:spPr bwMode="auto">
            <a:xfrm>
              <a:off x="4243056" y="3471916"/>
              <a:ext cx="63500" cy="63500"/>
            </a:xfrm>
            <a:prstGeom prst="rect">
              <a:avLst/>
            </a:prstGeom>
            <a:solidFill>
              <a:srgbClr val="4292B4"/>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9053" name="Rectangle 27"/>
            <p:cNvSpPr>
              <a:spLocks noChangeArrowheads="1"/>
            </p:cNvSpPr>
            <p:nvPr/>
          </p:nvSpPr>
          <p:spPr bwMode="auto">
            <a:xfrm>
              <a:off x="4379471" y="3435125"/>
              <a:ext cx="225644" cy="137083"/>
            </a:xfrm>
            <a:prstGeom prst="rect">
              <a:avLst/>
            </a:prstGeom>
            <a:solidFill>
              <a:srgbClr val="FFAF16"/>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29054" name="Rectangle 28"/>
            <p:cNvSpPr>
              <a:spLocks noChangeArrowheads="1"/>
            </p:cNvSpPr>
            <p:nvPr/>
          </p:nvSpPr>
          <p:spPr bwMode="auto">
            <a:xfrm>
              <a:off x="4414506" y="3471916"/>
              <a:ext cx="63500" cy="63500"/>
            </a:xfrm>
            <a:prstGeom prst="rect">
              <a:avLst/>
            </a:prstGeom>
            <a:solidFill>
              <a:srgbClr val="FFF25C"/>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9055" name="Rectangle 29"/>
            <p:cNvSpPr>
              <a:spLocks noChangeArrowheads="1"/>
            </p:cNvSpPr>
            <p:nvPr/>
          </p:nvSpPr>
          <p:spPr bwMode="auto">
            <a:xfrm>
              <a:off x="4506581" y="3471916"/>
              <a:ext cx="63500" cy="63500"/>
            </a:xfrm>
            <a:prstGeom prst="rect">
              <a:avLst/>
            </a:prstGeom>
            <a:solidFill>
              <a:srgbClr val="4292B4"/>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9056" name="Rectangle 30"/>
            <p:cNvSpPr>
              <a:spLocks noChangeArrowheads="1"/>
            </p:cNvSpPr>
            <p:nvPr/>
          </p:nvSpPr>
          <p:spPr bwMode="auto">
            <a:xfrm>
              <a:off x="4642996" y="3435125"/>
              <a:ext cx="225644" cy="137083"/>
            </a:xfrm>
            <a:prstGeom prst="rect">
              <a:avLst/>
            </a:prstGeom>
            <a:solidFill>
              <a:srgbClr val="FFAF16"/>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29057" name="Rectangle 31"/>
            <p:cNvSpPr>
              <a:spLocks noChangeArrowheads="1"/>
            </p:cNvSpPr>
            <p:nvPr/>
          </p:nvSpPr>
          <p:spPr bwMode="auto">
            <a:xfrm>
              <a:off x="4678031" y="3471916"/>
              <a:ext cx="63500" cy="63500"/>
            </a:xfrm>
            <a:prstGeom prst="rect">
              <a:avLst/>
            </a:prstGeom>
            <a:solidFill>
              <a:srgbClr val="FFF25C"/>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9058" name="Rectangle 32"/>
            <p:cNvSpPr>
              <a:spLocks noChangeArrowheads="1"/>
            </p:cNvSpPr>
            <p:nvPr/>
          </p:nvSpPr>
          <p:spPr bwMode="auto">
            <a:xfrm>
              <a:off x="4770106" y="3471916"/>
              <a:ext cx="63500" cy="63500"/>
            </a:xfrm>
            <a:prstGeom prst="rect">
              <a:avLst/>
            </a:prstGeom>
            <a:solidFill>
              <a:srgbClr val="4292B4"/>
            </a:solidFill>
            <a:ln w="1905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nvGrpSpPr>
            <p:cNvPr id="129059" name="Group 924"/>
            <p:cNvGrpSpPr>
              <a:grpSpLocks/>
            </p:cNvGrpSpPr>
            <p:nvPr/>
          </p:nvGrpSpPr>
          <p:grpSpPr bwMode="auto">
            <a:xfrm>
              <a:off x="3945065" y="3557252"/>
              <a:ext cx="826293" cy="182442"/>
              <a:chOff x="656433" y="1899568"/>
              <a:chExt cx="826293" cy="182442"/>
            </a:xfrm>
          </p:grpSpPr>
          <p:cxnSp>
            <p:nvCxnSpPr>
              <p:cNvPr id="129060" name="Straight Connector 34"/>
              <p:cNvCxnSpPr>
                <a:cxnSpLocks noChangeShapeType="1"/>
              </p:cNvCxnSpPr>
              <p:nvPr/>
            </p:nvCxnSpPr>
            <p:spPr bwMode="auto">
              <a:xfrm rot="5400000">
                <a:off x="594520" y="2019304"/>
                <a:ext cx="124619" cy="793"/>
              </a:xfrm>
              <a:prstGeom prst="line">
                <a:avLst/>
              </a:prstGeom>
              <a:noFill/>
              <a:ln w="19050">
                <a:solidFill>
                  <a:srgbClr val="717F9F"/>
                </a:solidFill>
                <a:round/>
                <a:headEnd/>
                <a:tailEnd/>
              </a:ln>
              <a:extLst>
                <a:ext uri="{909E8E84-426E-40DD-AFC4-6F175D3DCCD1}">
                  <a14:hiddenFill xmlns:a14="http://schemas.microsoft.com/office/drawing/2010/main">
                    <a:noFill/>
                  </a14:hiddenFill>
                </a:ext>
              </a:extLst>
            </p:spPr>
          </p:cxnSp>
          <p:cxnSp>
            <p:nvCxnSpPr>
              <p:cNvPr id="129061" name="Straight Connector 35"/>
              <p:cNvCxnSpPr>
                <a:cxnSpLocks noChangeShapeType="1"/>
              </p:cNvCxnSpPr>
              <p:nvPr/>
            </p:nvCxnSpPr>
            <p:spPr bwMode="auto">
              <a:xfrm rot="5400000">
                <a:off x="690828" y="2019304"/>
                <a:ext cx="124619" cy="793"/>
              </a:xfrm>
              <a:prstGeom prst="line">
                <a:avLst/>
              </a:prstGeom>
              <a:noFill/>
              <a:ln w="19050">
                <a:solidFill>
                  <a:srgbClr val="717F9F"/>
                </a:solidFill>
                <a:round/>
                <a:headEnd/>
                <a:tailEnd/>
              </a:ln>
              <a:extLst>
                <a:ext uri="{909E8E84-426E-40DD-AFC4-6F175D3DCCD1}">
                  <a14:hiddenFill xmlns:a14="http://schemas.microsoft.com/office/drawing/2010/main">
                    <a:noFill/>
                  </a14:hiddenFill>
                </a:ext>
              </a:extLst>
            </p:spPr>
          </p:cxnSp>
          <p:cxnSp>
            <p:nvCxnSpPr>
              <p:cNvPr id="129062" name="Straight Connector 36"/>
              <p:cNvCxnSpPr>
                <a:cxnSpLocks noChangeShapeType="1"/>
              </p:cNvCxnSpPr>
              <p:nvPr/>
            </p:nvCxnSpPr>
            <p:spPr bwMode="auto">
              <a:xfrm rot="5400000">
                <a:off x="787136" y="2019304"/>
                <a:ext cx="124619" cy="793"/>
              </a:xfrm>
              <a:prstGeom prst="line">
                <a:avLst/>
              </a:prstGeom>
              <a:noFill/>
              <a:ln w="19050">
                <a:solidFill>
                  <a:srgbClr val="717F9F"/>
                </a:solidFill>
                <a:round/>
                <a:headEnd/>
                <a:tailEnd/>
              </a:ln>
              <a:extLst>
                <a:ext uri="{909E8E84-426E-40DD-AFC4-6F175D3DCCD1}">
                  <a14:hiddenFill xmlns:a14="http://schemas.microsoft.com/office/drawing/2010/main">
                    <a:noFill/>
                  </a14:hiddenFill>
                </a:ext>
              </a:extLst>
            </p:spPr>
          </p:cxnSp>
          <p:cxnSp>
            <p:nvCxnSpPr>
              <p:cNvPr id="129063" name="Straight Connector 37"/>
              <p:cNvCxnSpPr>
                <a:cxnSpLocks noChangeShapeType="1"/>
              </p:cNvCxnSpPr>
              <p:nvPr/>
            </p:nvCxnSpPr>
            <p:spPr bwMode="auto">
              <a:xfrm rot="5400000">
                <a:off x="1229520" y="2019304"/>
                <a:ext cx="124619" cy="793"/>
              </a:xfrm>
              <a:prstGeom prst="line">
                <a:avLst/>
              </a:prstGeom>
              <a:noFill/>
              <a:ln w="19050">
                <a:solidFill>
                  <a:srgbClr val="717F9F"/>
                </a:solidFill>
                <a:round/>
                <a:headEnd/>
                <a:tailEnd/>
              </a:ln>
              <a:extLst>
                <a:ext uri="{909E8E84-426E-40DD-AFC4-6F175D3DCCD1}">
                  <a14:hiddenFill xmlns:a14="http://schemas.microsoft.com/office/drawing/2010/main">
                    <a:noFill/>
                  </a14:hiddenFill>
                </a:ext>
              </a:extLst>
            </p:spPr>
          </p:cxnSp>
          <p:cxnSp>
            <p:nvCxnSpPr>
              <p:cNvPr id="129064" name="Straight Connector 38"/>
              <p:cNvCxnSpPr>
                <a:cxnSpLocks noChangeShapeType="1"/>
              </p:cNvCxnSpPr>
              <p:nvPr/>
            </p:nvCxnSpPr>
            <p:spPr bwMode="auto">
              <a:xfrm rot="5400000">
                <a:off x="1324770" y="2019304"/>
                <a:ext cx="124619" cy="793"/>
              </a:xfrm>
              <a:prstGeom prst="line">
                <a:avLst/>
              </a:prstGeom>
              <a:noFill/>
              <a:ln w="19050">
                <a:solidFill>
                  <a:srgbClr val="717F9F"/>
                </a:solidFill>
                <a:round/>
                <a:headEnd/>
                <a:tailEnd/>
              </a:ln>
              <a:extLst>
                <a:ext uri="{909E8E84-426E-40DD-AFC4-6F175D3DCCD1}">
                  <a14:hiddenFill xmlns:a14="http://schemas.microsoft.com/office/drawing/2010/main">
                    <a:noFill/>
                  </a14:hiddenFill>
                </a:ext>
              </a:extLst>
            </p:spPr>
          </p:cxnSp>
          <p:cxnSp>
            <p:nvCxnSpPr>
              <p:cNvPr id="129065" name="Straight Connector 39"/>
              <p:cNvCxnSpPr>
                <a:cxnSpLocks noChangeShapeType="1"/>
              </p:cNvCxnSpPr>
              <p:nvPr/>
            </p:nvCxnSpPr>
            <p:spPr bwMode="auto">
              <a:xfrm rot="5400000">
                <a:off x="1420020" y="2019304"/>
                <a:ext cx="124619" cy="793"/>
              </a:xfrm>
              <a:prstGeom prst="line">
                <a:avLst/>
              </a:prstGeom>
              <a:noFill/>
              <a:ln w="19050">
                <a:solidFill>
                  <a:srgbClr val="717F9F"/>
                </a:solidFill>
                <a:round/>
                <a:headEnd/>
                <a:tailEnd/>
              </a:ln>
              <a:extLst>
                <a:ext uri="{909E8E84-426E-40DD-AFC4-6F175D3DCCD1}">
                  <a14:hiddenFill xmlns:a14="http://schemas.microsoft.com/office/drawing/2010/main">
                    <a:noFill/>
                  </a14:hiddenFill>
                </a:ext>
              </a:extLst>
            </p:spPr>
          </p:cxnSp>
          <p:cxnSp>
            <p:nvCxnSpPr>
              <p:cNvPr id="129066" name="Straight Connector 40"/>
              <p:cNvCxnSpPr>
                <a:cxnSpLocks noChangeShapeType="1"/>
              </p:cNvCxnSpPr>
              <p:nvPr/>
            </p:nvCxnSpPr>
            <p:spPr bwMode="auto">
              <a:xfrm rot="5400000">
                <a:off x="883445" y="2019304"/>
                <a:ext cx="124619" cy="793"/>
              </a:xfrm>
              <a:prstGeom prst="line">
                <a:avLst/>
              </a:prstGeom>
              <a:noFill/>
              <a:ln w="19050">
                <a:solidFill>
                  <a:srgbClr val="717F9F"/>
                </a:solidFill>
                <a:round/>
                <a:headEnd/>
                <a:tailEnd/>
              </a:ln>
              <a:extLst>
                <a:ext uri="{909E8E84-426E-40DD-AFC4-6F175D3DCCD1}">
                  <a14:hiddenFill xmlns:a14="http://schemas.microsoft.com/office/drawing/2010/main">
                    <a:noFill/>
                  </a14:hiddenFill>
                </a:ext>
              </a:extLst>
            </p:spPr>
          </p:cxnSp>
          <p:cxnSp>
            <p:nvCxnSpPr>
              <p:cNvPr id="129067" name="Straight Connector 41"/>
              <p:cNvCxnSpPr>
                <a:cxnSpLocks noChangeShapeType="1"/>
              </p:cNvCxnSpPr>
              <p:nvPr/>
            </p:nvCxnSpPr>
            <p:spPr bwMode="auto">
              <a:xfrm rot="5400000">
                <a:off x="1134270" y="2019304"/>
                <a:ext cx="124619" cy="793"/>
              </a:xfrm>
              <a:prstGeom prst="line">
                <a:avLst/>
              </a:prstGeom>
              <a:noFill/>
              <a:ln w="19050">
                <a:solidFill>
                  <a:srgbClr val="717F9F"/>
                </a:solidFill>
                <a:round/>
                <a:headEnd/>
                <a:tailEnd/>
              </a:ln>
              <a:extLst>
                <a:ext uri="{909E8E84-426E-40DD-AFC4-6F175D3DCCD1}">
                  <a14:hiddenFill xmlns:a14="http://schemas.microsoft.com/office/drawing/2010/main">
                    <a:noFill/>
                  </a14:hiddenFill>
                </a:ext>
              </a:extLst>
            </p:spPr>
          </p:cxnSp>
          <p:sp>
            <p:nvSpPr>
              <p:cNvPr id="129068" name="TextBox 42"/>
              <p:cNvSpPr txBox="1">
                <a:spLocks noChangeArrowheads="1"/>
              </p:cNvSpPr>
              <p:nvPr/>
            </p:nvSpPr>
            <p:spPr bwMode="auto">
              <a:xfrm>
                <a:off x="924380" y="1899568"/>
                <a:ext cx="297678" cy="16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a:solidFill>
                      <a:srgbClr val="717F9F"/>
                    </a:solidFill>
                  </a:rPr>
                  <a:t>…</a:t>
                </a:r>
              </a:p>
            </p:txBody>
          </p:sp>
        </p:grpSp>
      </p:grpSp>
      <p:sp>
        <p:nvSpPr>
          <p:cNvPr id="129028" name="TextBox 57"/>
          <p:cNvSpPr txBox="1">
            <a:spLocks noChangeArrowheads="1"/>
          </p:cNvSpPr>
          <p:nvPr/>
        </p:nvSpPr>
        <p:spPr bwMode="auto">
          <a:xfrm>
            <a:off x="7980364" y="3206750"/>
            <a:ext cx="23510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Myriad Pro Semibold" charset="0"/>
              </a:rPr>
              <a:t>64 KB of storage </a:t>
            </a:r>
          </a:p>
          <a:p>
            <a:pPr eaLnBrk="1" hangingPunct="1"/>
            <a:r>
              <a:rPr lang="en-US" altLang="en-US" sz="2000">
                <a:latin typeface="Myriad Pro Semibold" charset="0"/>
              </a:rPr>
              <a:t>for thread contexts (registers)</a:t>
            </a:r>
          </a:p>
        </p:txBody>
      </p:sp>
      <p:cxnSp>
        <p:nvCxnSpPr>
          <p:cNvPr id="129029" name="Straight Arrow Connector 59"/>
          <p:cNvCxnSpPr>
            <a:cxnSpLocks noChangeShapeType="1"/>
          </p:cNvCxnSpPr>
          <p:nvPr/>
        </p:nvCxnSpPr>
        <p:spPr bwMode="auto">
          <a:xfrm rot="10800000" flipV="1">
            <a:off x="6443664" y="3876675"/>
            <a:ext cx="1457325" cy="14288"/>
          </a:xfrm>
          <a:prstGeom prst="straightConnector1">
            <a:avLst/>
          </a:prstGeom>
          <a:noFill/>
          <a:ln w="31750">
            <a:solidFill>
              <a:schemeClr val="tx1"/>
            </a:solidFill>
            <a:round/>
            <a:headEnd/>
            <a:tailEnd type="triangle" w="lg" len="med"/>
          </a:ln>
          <a:extLst>
            <a:ext uri="{909E8E84-426E-40DD-AFC4-6F175D3DCCD1}">
              <a14:hiddenFill xmlns:a14="http://schemas.microsoft.com/office/drawing/2010/main">
                <a:noFill/>
              </a14:hiddenFill>
            </a:ext>
          </a:extLst>
        </p:spPr>
      </p:cxnSp>
      <p:sp>
        <p:nvSpPr>
          <p:cNvPr id="129030" name="Content Placeholder 2"/>
          <p:cNvSpPr>
            <a:spLocks noGrp="1"/>
          </p:cNvSpPr>
          <p:nvPr>
            <p:ph idx="4294967295"/>
          </p:nvPr>
        </p:nvSpPr>
        <p:spPr>
          <a:xfrm>
            <a:off x="457200" y="4813660"/>
            <a:ext cx="10058400" cy="1637941"/>
          </a:xfrm>
        </p:spPr>
        <p:txBody>
          <a:bodyPr/>
          <a:lstStyle/>
          <a:p>
            <a:r>
              <a:rPr lang="en-US" altLang="en-US" dirty="0">
                <a:ea typeface="ＭＳ Ｐゴシック" panose="020B0600070205080204" pitchFamily="34" charset="-128"/>
              </a:rPr>
              <a:t>groups of 32 </a:t>
            </a:r>
            <a:r>
              <a:rPr lang="en-US" altLang="en-US" dirty="0">
                <a:solidFill>
                  <a:srgbClr val="0000FF"/>
                </a:solidFill>
                <a:ea typeface="ＭＳ Ｐゴシック" panose="020B0600070205080204" pitchFamily="34" charset="-128"/>
              </a:rPr>
              <a:t>threads</a:t>
            </a:r>
            <a:r>
              <a:rPr lang="en-US" altLang="en-US" dirty="0">
                <a:ea typeface="ＭＳ Ｐゴシック" panose="020B0600070205080204" pitchFamily="34" charset="-128"/>
              </a:rPr>
              <a:t> share instruction stream (each group is a warp)</a:t>
            </a:r>
          </a:p>
          <a:p>
            <a:r>
              <a:rPr lang="en-US" altLang="en-US" dirty="0">
                <a:ea typeface="ＭＳ Ｐゴシック" panose="020B0600070205080204" pitchFamily="34" charset="-128"/>
              </a:rPr>
              <a:t>up to 32 warps are simultaneously interleaved</a:t>
            </a:r>
          </a:p>
          <a:p>
            <a:r>
              <a:rPr lang="en-US" altLang="en-US" dirty="0">
                <a:ea typeface="ＭＳ Ｐゴシック" panose="020B0600070205080204" pitchFamily="34" charset="-128"/>
              </a:rPr>
              <a:t>up to 1024 thread contexts can be stored   </a:t>
            </a:r>
          </a:p>
          <a:p>
            <a:pPr>
              <a:buFont typeface="Wingdings" panose="05000000000000000000" pitchFamily="2" charset="2"/>
              <a:buNone/>
            </a:pPr>
            <a:endParaRPr lang="en-US" altLang="en-US" dirty="0">
              <a:ea typeface="ＭＳ Ｐゴシック" panose="020B0600070205080204" pitchFamily="34" charset="-128"/>
            </a:endParaRPr>
          </a:p>
        </p:txBody>
      </p:sp>
      <p:sp>
        <p:nvSpPr>
          <p:cNvPr id="129031" name="TextBox 44"/>
          <p:cNvSpPr txBox="1">
            <a:spLocks noChangeArrowheads="1"/>
          </p:cNvSpPr>
          <p:nvPr/>
        </p:nvSpPr>
        <p:spPr bwMode="auto">
          <a:xfrm>
            <a:off x="1676401" y="6535738"/>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Slide credit: Kayvon Fatahalian</a:t>
            </a:r>
          </a:p>
        </p:txBody>
      </p:sp>
    </p:spTree>
    <p:extLst>
      <p:ext uri="{BB962C8B-B14F-4D97-AF65-F5344CB8AC3E}">
        <p14:creationId xmlns:p14="http://schemas.microsoft.com/office/powerpoint/2010/main" val="3967875936"/>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idx="4294967295"/>
          </p:nvPr>
        </p:nvSpPr>
        <p:spPr>
          <a:xfrm>
            <a:off x="304800" y="452436"/>
            <a:ext cx="11480800" cy="693129"/>
          </a:xfrm>
        </p:spPr>
        <p:txBody>
          <a:bodyPr/>
          <a:lstStyle/>
          <a:p>
            <a:r>
              <a:rPr lang="en-US" altLang="en-US" sz="4400" b="1" dirty="0">
                <a:solidFill>
                  <a:srgbClr val="E84A25"/>
                </a:solidFill>
                <a:latin typeface="Arial" panose="020B0604020202020204" pitchFamily="34" charset="0"/>
                <a:ea typeface="ＭＳ Ｐゴシック" panose="020B0600070205080204" pitchFamily="34" charset="-128"/>
                <a:cs typeface="Arial" panose="020B0604020202020204" pitchFamily="34" charset="0"/>
              </a:rPr>
              <a:t>NVIDIA GeForce GTX 285</a:t>
            </a:r>
          </a:p>
        </p:txBody>
      </p:sp>
      <p:sp>
        <p:nvSpPr>
          <p:cNvPr id="480" name="Rectangle 479"/>
          <p:cNvSpPr/>
          <p:nvPr/>
        </p:nvSpPr>
        <p:spPr bwMode="auto">
          <a:xfrm>
            <a:off x="1979614" y="1323975"/>
            <a:ext cx="3940175" cy="877888"/>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grpSp>
        <p:nvGrpSpPr>
          <p:cNvPr id="131075" name="Group 1486"/>
          <p:cNvGrpSpPr>
            <a:grpSpLocks/>
          </p:cNvGrpSpPr>
          <p:nvPr/>
        </p:nvGrpSpPr>
        <p:grpSpPr bwMode="auto">
          <a:xfrm>
            <a:off x="5464175" y="1393826"/>
            <a:ext cx="463550" cy="747713"/>
            <a:chOff x="3940698" y="1394549"/>
            <a:chExt cx="463081" cy="747517"/>
          </a:xfrm>
        </p:grpSpPr>
        <p:sp>
          <p:nvSpPr>
            <p:cNvPr id="137393" name="Rectangle 474"/>
            <p:cNvSpPr>
              <a:spLocks noChangeArrowheads="1"/>
            </p:cNvSpPr>
            <p:nvPr/>
          </p:nvSpPr>
          <p:spPr bwMode="auto">
            <a:xfrm>
              <a:off x="4004141" y="1394549"/>
              <a:ext cx="336195" cy="747517"/>
            </a:xfrm>
            <a:prstGeom prst="rect">
              <a:avLst/>
            </a:prstGeom>
            <a:solidFill>
              <a:srgbClr val="8B9CC3"/>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7394" name="TextBox 475"/>
            <p:cNvSpPr txBox="1">
              <a:spLocks noChangeArrowheads="1"/>
            </p:cNvSpPr>
            <p:nvPr/>
          </p:nvSpPr>
          <p:spPr bwMode="auto">
            <a:xfrm>
              <a:off x="3940698" y="1622113"/>
              <a:ext cx="4630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300">
                  <a:latin typeface="Myriad Pro Black" charset="0"/>
                </a:rPr>
                <a:t>Tex</a:t>
              </a:r>
            </a:p>
          </p:txBody>
        </p:sp>
      </p:grpSp>
      <p:sp>
        <p:nvSpPr>
          <p:cNvPr id="179" name="Rectangle 178"/>
          <p:cNvSpPr/>
          <p:nvPr/>
        </p:nvSpPr>
        <p:spPr bwMode="auto">
          <a:xfrm>
            <a:off x="2038351" y="1384300"/>
            <a:ext cx="1114425" cy="750888"/>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sp>
        <p:nvSpPr>
          <p:cNvPr id="131077" name="Rectangle 179"/>
          <p:cNvSpPr>
            <a:spLocks noChangeArrowheads="1"/>
          </p:cNvSpPr>
          <p:nvPr/>
        </p:nvSpPr>
        <p:spPr bwMode="auto">
          <a:xfrm>
            <a:off x="2246313" y="1433513"/>
            <a:ext cx="698500" cy="138112"/>
          </a:xfrm>
          <a:prstGeom prst="rect">
            <a:avLst/>
          </a:prstGeom>
          <a:solidFill>
            <a:srgbClr val="DA581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078" name="Rectangle 188"/>
          <p:cNvSpPr>
            <a:spLocks noChangeArrowheads="1"/>
          </p:cNvSpPr>
          <p:nvPr/>
        </p:nvSpPr>
        <p:spPr bwMode="auto">
          <a:xfrm>
            <a:off x="2087563" y="1951039"/>
            <a:ext cx="1016000" cy="136525"/>
          </a:xfrm>
          <a:prstGeom prst="rect">
            <a:avLst/>
          </a:prstGeom>
          <a:solidFill>
            <a:srgbClr val="AEC3F5"/>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079" name="Rectangle 180"/>
          <p:cNvSpPr>
            <a:spLocks noChangeArrowheads="1"/>
          </p:cNvSpPr>
          <p:nvPr/>
        </p:nvSpPr>
        <p:spPr bwMode="auto">
          <a:xfrm>
            <a:off x="2087564" y="1609726"/>
            <a:ext cx="225425" cy="136525"/>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080" name="Rectangle 429"/>
          <p:cNvSpPr>
            <a:spLocks noChangeArrowheads="1"/>
          </p:cNvSpPr>
          <p:nvPr/>
        </p:nvSpPr>
        <p:spPr bwMode="auto">
          <a:xfrm>
            <a:off x="2122488" y="1646238"/>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081" name="Rectangle 430"/>
          <p:cNvSpPr>
            <a:spLocks noChangeArrowheads="1"/>
          </p:cNvSpPr>
          <p:nvPr/>
        </p:nvSpPr>
        <p:spPr bwMode="auto">
          <a:xfrm>
            <a:off x="2214563" y="1646238"/>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082" name="Rectangle 1167"/>
          <p:cNvSpPr>
            <a:spLocks noChangeArrowheads="1"/>
          </p:cNvSpPr>
          <p:nvPr/>
        </p:nvSpPr>
        <p:spPr bwMode="auto">
          <a:xfrm>
            <a:off x="2351089" y="1609726"/>
            <a:ext cx="225425" cy="136525"/>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083" name="Rectangle 1169"/>
          <p:cNvSpPr>
            <a:spLocks noChangeArrowheads="1"/>
          </p:cNvSpPr>
          <p:nvPr/>
        </p:nvSpPr>
        <p:spPr bwMode="auto">
          <a:xfrm>
            <a:off x="2386013" y="1646238"/>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084" name="Rectangle 1170"/>
          <p:cNvSpPr>
            <a:spLocks noChangeArrowheads="1"/>
          </p:cNvSpPr>
          <p:nvPr/>
        </p:nvSpPr>
        <p:spPr bwMode="auto">
          <a:xfrm>
            <a:off x="2478088" y="1646238"/>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085" name="Rectangle 1177"/>
          <p:cNvSpPr>
            <a:spLocks noChangeArrowheads="1"/>
          </p:cNvSpPr>
          <p:nvPr/>
        </p:nvSpPr>
        <p:spPr bwMode="auto">
          <a:xfrm>
            <a:off x="2614614" y="1609726"/>
            <a:ext cx="225425" cy="136525"/>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086" name="Rectangle 1179"/>
          <p:cNvSpPr>
            <a:spLocks noChangeArrowheads="1"/>
          </p:cNvSpPr>
          <p:nvPr/>
        </p:nvSpPr>
        <p:spPr bwMode="auto">
          <a:xfrm>
            <a:off x="2649538" y="1646238"/>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087" name="Rectangle 1180"/>
          <p:cNvSpPr>
            <a:spLocks noChangeArrowheads="1"/>
          </p:cNvSpPr>
          <p:nvPr/>
        </p:nvSpPr>
        <p:spPr bwMode="auto">
          <a:xfrm>
            <a:off x="2741613" y="1646238"/>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088" name="Rectangle 1187"/>
          <p:cNvSpPr>
            <a:spLocks noChangeArrowheads="1"/>
          </p:cNvSpPr>
          <p:nvPr/>
        </p:nvSpPr>
        <p:spPr bwMode="auto">
          <a:xfrm>
            <a:off x="2878139" y="1609726"/>
            <a:ext cx="225425" cy="136525"/>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089" name="Rectangle 1189"/>
          <p:cNvSpPr>
            <a:spLocks noChangeArrowheads="1"/>
          </p:cNvSpPr>
          <p:nvPr/>
        </p:nvSpPr>
        <p:spPr bwMode="auto">
          <a:xfrm>
            <a:off x="2913063" y="1646238"/>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090" name="Rectangle 1190"/>
          <p:cNvSpPr>
            <a:spLocks noChangeArrowheads="1"/>
          </p:cNvSpPr>
          <p:nvPr/>
        </p:nvSpPr>
        <p:spPr bwMode="auto">
          <a:xfrm>
            <a:off x="3005138" y="1646238"/>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091" name="Rectangle 1162"/>
          <p:cNvSpPr>
            <a:spLocks noChangeArrowheads="1"/>
          </p:cNvSpPr>
          <p:nvPr/>
        </p:nvSpPr>
        <p:spPr bwMode="auto">
          <a:xfrm>
            <a:off x="2087564" y="1778001"/>
            <a:ext cx="225425" cy="136525"/>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092" name="Rectangle 1164"/>
          <p:cNvSpPr>
            <a:spLocks noChangeArrowheads="1"/>
          </p:cNvSpPr>
          <p:nvPr/>
        </p:nvSpPr>
        <p:spPr bwMode="auto">
          <a:xfrm>
            <a:off x="2122488" y="1814513"/>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093" name="Rectangle 1165"/>
          <p:cNvSpPr>
            <a:spLocks noChangeArrowheads="1"/>
          </p:cNvSpPr>
          <p:nvPr/>
        </p:nvSpPr>
        <p:spPr bwMode="auto">
          <a:xfrm>
            <a:off x="2214563" y="1814513"/>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094" name="Rectangle 1172"/>
          <p:cNvSpPr>
            <a:spLocks noChangeArrowheads="1"/>
          </p:cNvSpPr>
          <p:nvPr/>
        </p:nvSpPr>
        <p:spPr bwMode="auto">
          <a:xfrm>
            <a:off x="2351089" y="1778001"/>
            <a:ext cx="225425" cy="136525"/>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095" name="Rectangle 1174"/>
          <p:cNvSpPr>
            <a:spLocks noChangeArrowheads="1"/>
          </p:cNvSpPr>
          <p:nvPr/>
        </p:nvSpPr>
        <p:spPr bwMode="auto">
          <a:xfrm>
            <a:off x="2386013" y="1814513"/>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096" name="Rectangle 1175"/>
          <p:cNvSpPr>
            <a:spLocks noChangeArrowheads="1"/>
          </p:cNvSpPr>
          <p:nvPr/>
        </p:nvSpPr>
        <p:spPr bwMode="auto">
          <a:xfrm>
            <a:off x="2478088" y="1814513"/>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097" name="Rectangle 1182"/>
          <p:cNvSpPr>
            <a:spLocks noChangeArrowheads="1"/>
          </p:cNvSpPr>
          <p:nvPr/>
        </p:nvSpPr>
        <p:spPr bwMode="auto">
          <a:xfrm>
            <a:off x="2614614" y="1778001"/>
            <a:ext cx="225425" cy="136525"/>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098" name="Rectangle 1184"/>
          <p:cNvSpPr>
            <a:spLocks noChangeArrowheads="1"/>
          </p:cNvSpPr>
          <p:nvPr/>
        </p:nvSpPr>
        <p:spPr bwMode="auto">
          <a:xfrm>
            <a:off x="2649538" y="1814513"/>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099" name="Rectangle 1185"/>
          <p:cNvSpPr>
            <a:spLocks noChangeArrowheads="1"/>
          </p:cNvSpPr>
          <p:nvPr/>
        </p:nvSpPr>
        <p:spPr bwMode="auto">
          <a:xfrm>
            <a:off x="2741613" y="1814513"/>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100" name="Rectangle 1192"/>
          <p:cNvSpPr>
            <a:spLocks noChangeArrowheads="1"/>
          </p:cNvSpPr>
          <p:nvPr/>
        </p:nvSpPr>
        <p:spPr bwMode="auto">
          <a:xfrm>
            <a:off x="2878139" y="1778001"/>
            <a:ext cx="225425" cy="136525"/>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101" name="Rectangle 1194"/>
          <p:cNvSpPr>
            <a:spLocks noChangeArrowheads="1"/>
          </p:cNvSpPr>
          <p:nvPr/>
        </p:nvSpPr>
        <p:spPr bwMode="auto">
          <a:xfrm>
            <a:off x="2913063" y="1814513"/>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102" name="Rectangle 1195"/>
          <p:cNvSpPr>
            <a:spLocks noChangeArrowheads="1"/>
          </p:cNvSpPr>
          <p:nvPr/>
        </p:nvSpPr>
        <p:spPr bwMode="auto">
          <a:xfrm>
            <a:off x="3005138" y="1814513"/>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nvGrpSpPr>
          <p:cNvPr id="131103" name="Group 1429"/>
          <p:cNvGrpSpPr>
            <a:grpSpLocks/>
          </p:cNvGrpSpPr>
          <p:nvPr/>
        </p:nvGrpSpPr>
        <p:grpSpPr bwMode="auto">
          <a:xfrm>
            <a:off x="3206751" y="1389064"/>
            <a:ext cx="1114425" cy="752475"/>
            <a:chOff x="517764" y="1384300"/>
            <a:chExt cx="1114185" cy="751417"/>
          </a:xfrm>
        </p:grpSpPr>
        <p:sp>
          <p:nvSpPr>
            <p:cNvPr id="1431" name="Rectangle 1430"/>
            <p:cNvSpPr/>
            <p:nvPr/>
          </p:nvSpPr>
          <p:spPr bwMode="auto">
            <a:xfrm>
              <a:off x="517764" y="1384300"/>
              <a:ext cx="1114185" cy="751417"/>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sp>
          <p:nvSpPr>
            <p:cNvPr id="137367" name="Rectangle 1431"/>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7368" name="Rectangle 1432"/>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7369" name="Rectangle 1433"/>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370" name="Rectangle 1434"/>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71" name="Rectangle 1435"/>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72" name="Rectangle 1436"/>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373" name="Rectangle 1437"/>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74" name="Rectangle 1438"/>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75" name="Rectangle 1439"/>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376" name="Rectangle 1440"/>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77" name="Rectangle 1441"/>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78" name="Rectangle 1442"/>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379" name="Rectangle 1443"/>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80" name="Rectangle 1444"/>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81" name="Rectangle 1445"/>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382" name="Rectangle 1446"/>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83" name="Rectangle 1447"/>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84" name="Rectangle 1448"/>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385" name="Rectangle 1449"/>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86" name="Rectangle 1450"/>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87" name="Rectangle 1451"/>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388" name="Rectangle 1452"/>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89" name="Rectangle 1453"/>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90" name="Rectangle 1454"/>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391" name="Rectangle 1455"/>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92" name="Rectangle 1456"/>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131104" name="Group 1457"/>
          <p:cNvGrpSpPr>
            <a:grpSpLocks/>
          </p:cNvGrpSpPr>
          <p:nvPr/>
        </p:nvGrpSpPr>
        <p:grpSpPr bwMode="auto">
          <a:xfrm>
            <a:off x="4370389" y="1389064"/>
            <a:ext cx="1114425" cy="752475"/>
            <a:chOff x="517764" y="1384300"/>
            <a:chExt cx="1114185" cy="751417"/>
          </a:xfrm>
        </p:grpSpPr>
        <p:sp>
          <p:nvSpPr>
            <p:cNvPr id="1459" name="Rectangle 1458"/>
            <p:cNvSpPr/>
            <p:nvPr/>
          </p:nvSpPr>
          <p:spPr bwMode="auto">
            <a:xfrm>
              <a:off x="517764" y="1384300"/>
              <a:ext cx="1114185" cy="751417"/>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sp>
          <p:nvSpPr>
            <p:cNvPr id="137340" name="Rectangle 1459"/>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7341" name="Rectangle 1460"/>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7342" name="Rectangle 1461"/>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343" name="Rectangle 1462"/>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44" name="Rectangle 1463"/>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45" name="Rectangle 1464"/>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346" name="Rectangle 1465"/>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47" name="Rectangle 1466"/>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48" name="Rectangle 1467"/>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349" name="Rectangle 1468"/>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50" name="Rectangle 1469"/>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51" name="Rectangle 1470"/>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352" name="Rectangle 1471"/>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53" name="Rectangle 1472"/>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54" name="Rectangle 1473"/>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355" name="Rectangle 1474"/>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56" name="Rectangle 1475"/>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57" name="Rectangle 1476"/>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358" name="Rectangle 1477"/>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59" name="Rectangle 1478"/>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60" name="Rectangle 1479"/>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361" name="Rectangle 1480"/>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62" name="Rectangle 1481"/>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63" name="Rectangle 1482"/>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364" name="Rectangle 1483"/>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65" name="Rectangle 1484"/>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131105" name="Group 1489"/>
          <p:cNvGrpSpPr>
            <a:grpSpLocks/>
          </p:cNvGrpSpPr>
          <p:nvPr/>
        </p:nvGrpSpPr>
        <p:grpSpPr bwMode="auto">
          <a:xfrm>
            <a:off x="1979613" y="2195514"/>
            <a:ext cx="3948112" cy="877887"/>
            <a:chOff x="458550" y="1323474"/>
            <a:chExt cx="3947680" cy="877859"/>
          </a:xfrm>
        </p:grpSpPr>
        <p:sp>
          <p:nvSpPr>
            <p:cNvPr id="1491" name="Rectangle 1490"/>
            <p:cNvSpPr/>
            <p:nvPr/>
          </p:nvSpPr>
          <p:spPr bwMode="auto">
            <a:xfrm>
              <a:off x="458550" y="1323474"/>
              <a:ext cx="3939744" cy="877859"/>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grpSp>
          <p:nvGrpSpPr>
            <p:cNvPr id="137252" name="Group 1486"/>
            <p:cNvGrpSpPr>
              <a:grpSpLocks/>
            </p:cNvGrpSpPr>
            <p:nvPr/>
          </p:nvGrpSpPr>
          <p:grpSpPr bwMode="auto">
            <a:xfrm>
              <a:off x="3943149" y="1394549"/>
              <a:ext cx="463081" cy="747517"/>
              <a:chOff x="3940698" y="1394549"/>
              <a:chExt cx="463081" cy="747517"/>
            </a:xfrm>
          </p:grpSpPr>
          <p:sp>
            <p:nvSpPr>
              <p:cNvPr id="137337" name="Rectangle 1576"/>
              <p:cNvSpPr>
                <a:spLocks noChangeArrowheads="1"/>
              </p:cNvSpPr>
              <p:nvPr/>
            </p:nvSpPr>
            <p:spPr bwMode="auto">
              <a:xfrm>
                <a:off x="4004141" y="1394549"/>
                <a:ext cx="336195" cy="747517"/>
              </a:xfrm>
              <a:prstGeom prst="rect">
                <a:avLst/>
              </a:prstGeom>
              <a:solidFill>
                <a:srgbClr val="8B9CC3"/>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7338" name="TextBox 1577"/>
              <p:cNvSpPr txBox="1">
                <a:spLocks noChangeArrowheads="1"/>
              </p:cNvSpPr>
              <p:nvPr/>
            </p:nvSpPr>
            <p:spPr bwMode="auto">
              <a:xfrm>
                <a:off x="3940698" y="1622113"/>
                <a:ext cx="4630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300">
                    <a:latin typeface="Myriad Pro Black" charset="0"/>
                  </a:rPr>
                  <a:t>Tex</a:t>
                </a:r>
              </a:p>
            </p:txBody>
          </p:sp>
        </p:grpSp>
        <p:grpSp>
          <p:nvGrpSpPr>
            <p:cNvPr id="137253" name="Group 1428"/>
            <p:cNvGrpSpPr>
              <a:grpSpLocks/>
            </p:cNvGrpSpPr>
            <p:nvPr/>
          </p:nvGrpSpPr>
          <p:grpSpPr bwMode="auto">
            <a:xfrm>
              <a:off x="517764" y="1384300"/>
              <a:ext cx="1114185" cy="751417"/>
              <a:chOff x="517764" y="1384300"/>
              <a:chExt cx="1114185" cy="751417"/>
            </a:xfrm>
          </p:grpSpPr>
          <p:sp>
            <p:nvSpPr>
              <p:cNvPr id="1550" name="Rectangle 1549"/>
              <p:cNvSpPr/>
              <p:nvPr/>
            </p:nvSpPr>
            <p:spPr bwMode="auto">
              <a:xfrm>
                <a:off x="517281" y="1383797"/>
                <a:ext cx="1114303" cy="752451"/>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sp>
            <p:nvSpPr>
              <p:cNvPr id="137311" name="Rectangle 1550"/>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7312" name="Rectangle 1551"/>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7313" name="Rectangle 1552"/>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314" name="Rectangle 1553"/>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15" name="Rectangle 1554"/>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16" name="Rectangle 1555"/>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317" name="Rectangle 1556"/>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18" name="Rectangle 1557"/>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19" name="Rectangle 1558"/>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320" name="Rectangle 1559"/>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21" name="Rectangle 1560"/>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22" name="Rectangle 1561"/>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323" name="Rectangle 1562"/>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24" name="Rectangle 1563"/>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25" name="Rectangle 1564"/>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326" name="Rectangle 1565"/>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27" name="Rectangle 1566"/>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28" name="Rectangle 1567"/>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329" name="Rectangle 1568"/>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30" name="Rectangle 1569"/>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31" name="Rectangle 1570"/>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332" name="Rectangle 1571"/>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33" name="Rectangle 1572"/>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34" name="Rectangle 1573"/>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335" name="Rectangle 1574"/>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36" name="Rectangle 1575"/>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137254" name="Group 1429"/>
            <p:cNvGrpSpPr>
              <a:grpSpLocks/>
            </p:cNvGrpSpPr>
            <p:nvPr/>
          </p:nvGrpSpPr>
          <p:grpSpPr bwMode="auto">
            <a:xfrm>
              <a:off x="1686164" y="1389648"/>
              <a:ext cx="1114185" cy="751417"/>
              <a:chOff x="517764" y="1384300"/>
              <a:chExt cx="1114185" cy="751417"/>
            </a:xfrm>
          </p:grpSpPr>
          <p:sp>
            <p:nvSpPr>
              <p:cNvPr id="1523" name="Rectangle 1522"/>
              <p:cNvSpPr/>
              <p:nvPr/>
            </p:nvSpPr>
            <p:spPr bwMode="auto">
              <a:xfrm>
                <a:off x="517153" y="1384799"/>
                <a:ext cx="1114303" cy="750863"/>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sp>
            <p:nvSpPr>
              <p:cNvPr id="137284" name="Rectangle 1523"/>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7285" name="Rectangle 1524"/>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7286" name="Rectangle 1525"/>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287" name="Rectangle 1526"/>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88" name="Rectangle 1527"/>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89" name="Rectangle 1528"/>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290" name="Rectangle 1529"/>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91" name="Rectangle 1530"/>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92" name="Rectangle 1531"/>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293" name="Rectangle 1532"/>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94" name="Rectangle 1533"/>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95" name="Rectangle 1534"/>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296" name="Rectangle 1535"/>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97" name="Rectangle 1536"/>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98" name="Rectangle 1537"/>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299" name="Rectangle 1538"/>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00" name="Rectangle 1539"/>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01" name="Rectangle 1540"/>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302" name="Rectangle 1541"/>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03" name="Rectangle 1542"/>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04" name="Rectangle 1543"/>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305" name="Rectangle 1544"/>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06" name="Rectangle 1545"/>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07" name="Rectangle 1546"/>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308" name="Rectangle 1547"/>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309" name="Rectangle 1548"/>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137255" name="Group 1457"/>
            <p:cNvGrpSpPr>
              <a:grpSpLocks/>
            </p:cNvGrpSpPr>
            <p:nvPr/>
          </p:nvGrpSpPr>
          <p:grpSpPr bwMode="auto">
            <a:xfrm>
              <a:off x="2849216" y="1389648"/>
              <a:ext cx="1114185" cy="751417"/>
              <a:chOff x="517764" y="1384300"/>
              <a:chExt cx="1114185" cy="751417"/>
            </a:xfrm>
          </p:grpSpPr>
          <p:sp>
            <p:nvSpPr>
              <p:cNvPr id="1496" name="Rectangle 1495"/>
              <p:cNvSpPr/>
              <p:nvPr/>
            </p:nvSpPr>
            <p:spPr bwMode="auto">
              <a:xfrm>
                <a:off x="517611" y="1384799"/>
                <a:ext cx="1114303" cy="750863"/>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sp>
            <p:nvSpPr>
              <p:cNvPr id="137257" name="Rectangle 1496"/>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7258" name="Rectangle 1497"/>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7259" name="Rectangle 1498"/>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260" name="Rectangle 1499"/>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61" name="Rectangle 1500"/>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62" name="Rectangle 1501"/>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263" name="Rectangle 1502"/>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64" name="Rectangle 1503"/>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65" name="Rectangle 1504"/>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266" name="Rectangle 1505"/>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67" name="Rectangle 1506"/>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68" name="Rectangle 1507"/>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269" name="Rectangle 1508"/>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70" name="Rectangle 1509"/>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71" name="Rectangle 1510"/>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272" name="Rectangle 1511"/>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73" name="Rectangle 1512"/>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74" name="Rectangle 1513"/>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275" name="Rectangle 1514"/>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76" name="Rectangle 1515"/>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77" name="Rectangle 1516"/>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278" name="Rectangle 1517"/>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79" name="Rectangle 1518"/>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80" name="Rectangle 1519"/>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281" name="Rectangle 1520"/>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82" name="Rectangle 1521"/>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grpSp>
        <p:nvGrpSpPr>
          <p:cNvPr id="131106" name="Group 1578"/>
          <p:cNvGrpSpPr>
            <a:grpSpLocks/>
          </p:cNvGrpSpPr>
          <p:nvPr/>
        </p:nvGrpSpPr>
        <p:grpSpPr bwMode="auto">
          <a:xfrm>
            <a:off x="1979613" y="3067050"/>
            <a:ext cx="3948112" cy="877888"/>
            <a:chOff x="458550" y="1323474"/>
            <a:chExt cx="3947680" cy="877859"/>
          </a:xfrm>
        </p:grpSpPr>
        <p:sp>
          <p:nvSpPr>
            <p:cNvPr id="1580" name="Rectangle 1579"/>
            <p:cNvSpPr/>
            <p:nvPr/>
          </p:nvSpPr>
          <p:spPr bwMode="auto">
            <a:xfrm>
              <a:off x="458550" y="1323474"/>
              <a:ext cx="3939744" cy="877859"/>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grpSp>
          <p:nvGrpSpPr>
            <p:cNvPr id="132044" name="Group 1486"/>
            <p:cNvGrpSpPr>
              <a:grpSpLocks/>
            </p:cNvGrpSpPr>
            <p:nvPr/>
          </p:nvGrpSpPr>
          <p:grpSpPr bwMode="auto">
            <a:xfrm>
              <a:off x="3943149" y="1394549"/>
              <a:ext cx="463081" cy="747517"/>
              <a:chOff x="3940698" y="1394549"/>
              <a:chExt cx="463081" cy="747517"/>
            </a:xfrm>
          </p:grpSpPr>
          <p:sp>
            <p:nvSpPr>
              <p:cNvPr id="137249" name="Rectangle 1665"/>
              <p:cNvSpPr>
                <a:spLocks noChangeArrowheads="1"/>
              </p:cNvSpPr>
              <p:nvPr/>
            </p:nvSpPr>
            <p:spPr bwMode="auto">
              <a:xfrm>
                <a:off x="4004141" y="1394549"/>
                <a:ext cx="336195" cy="747517"/>
              </a:xfrm>
              <a:prstGeom prst="rect">
                <a:avLst/>
              </a:prstGeom>
              <a:solidFill>
                <a:srgbClr val="8B9CC3"/>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7250" name="TextBox 1666"/>
              <p:cNvSpPr txBox="1">
                <a:spLocks noChangeArrowheads="1"/>
              </p:cNvSpPr>
              <p:nvPr/>
            </p:nvSpPr>
            <p:spPr bwMode="auto">
              <a:xfrm>
                <a:off x="3940698" y="1622113"/>
                <a:ext cx="4630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300">
                    <a:latin typeface="Myriad Pro Black" charset="0"/>
                  </a:rPr>
                  <a:t>Tex</a:t>
                </a:r>
              </a:p>
            </p:txBody>
          </p:sp>
        </p:grpSp>
        <p:grpSp>
          <p:nvGrpSpPr>
            <p:cNvPr id="132045" name="Group 1428"/>
            <p:cNvGrpSpPr>
              <a:grpSpLocks/>
            </p:cNvGrpSpPr>
            <p:nvPr/>
          </p:nvGrpSpPr>
          <p:grpSpPr bwMode="auto">
            <a:xfrm>
              <a:off x="517764" y="1384300"/>
              <a:ext cx="1114185" cy="751417"/>
              <a:chOff x="517764" y="1384300"/>
              <a:chExt cx="1114185" cy="751417"/>
            </a:xfrm>
          </p:grpSpPr>
          <p:sp>
            <p:nvSpPr>
              <p:cNvPr id="1639" name="Rectangle 1638"/>
              <p:cNvSpPr/>
              <p:nvPr/>
            </p:nvSpPr>
            <p:spPr bwMode="auto">
              <a:xfrm>
                <a:off x="517281" y="1383797"/>
                <a:ext cx="1114303" cy="752450"/>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sp>
            <p:nvSpPr>
              <p:cNvPr id="137223" name="Rectangle 1639"/>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7224" name="Rectangle 1640"/>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7225" name="Rectangle 1641"/>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226" name="Rectangle 1642"/>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27" name="Rectangle 1643"/>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28" name="Rectangle 1644"/>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229" name="Rectangle 1645"/>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30" name="Rectangle 1646"/>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31" name="Rectangle 1647"/>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232" name="Rectangle 1648"/>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33" name="Rectangle 1649"/>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34" name="Rectangle 1650"/>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235" name="Rectangle 1651"/>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36" name="Rectangle 1652"/>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37" name="Rectangle 1653"/>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238" name="Rectangle 1654"/>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39" name="Rectangle 1655"/>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40" name="Rectangle 1656"/>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241" name="Rectangle 1657"/>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42" name="Rectangle 1658"/>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43" name="Rectangle 1659"/>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244" name="Rectangle 1660"/>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45" name="Rectangle 1661"/>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46" name="Rectangle 1662"/>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247" name="Rectangle 1663"/>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48" name="Rectangle 1664"/>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132046" name="Group 1429"/>
            <p:cNvGrpSpPr>
              <a:grpSpLocks/>
            </p:cNvGrpSpPr>
            <p:nvPr/>
          </p:nvGrpSpPr>
          <p:grpSpPr bwMode="auto">
            <a:xfrm>
              <a:off x="1686164" y="1389648"/>
              <a:ext cx="1114185" cy="751417"/>
              <a:chOff x="517764" y="1384300"/>
              <a:chExt cx="1114185" cy="751417"/>
            </a:xfrm>
          </p:grpSpPr>
          <p:sp>
            <p:nvSpPr>
              <p:cNvPr id="1612" name="Rectangle 1611"/>
              <p:cNvSpPr/>
              <p:nvPr/>
            </p:nvSpPr>
            <p:spPr bwMode="auto">
              <a:xfrm>
                <a:off x="517153" y="1384799"/>
                <a:ext cx="1114303" cy="750863"/>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sp>
            <p:nvSpPr>
              <p:cNvPr id="132076" name="Rectangle 1612"/>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2077" name="Rectangle 1613"/>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2078" name="Rectangle 1614"/>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2079" name="Rectangle 1615"/>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80" name="Rectangle 1616"/>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81" name="Rectangle 1617"/>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2082" name="Rectangle 1618"/>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83" name="Rectangle 1619"/>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84" name="Rectangle 1620"/>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2085" name="Rectangle 1621"/>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86" name="Rectangle 1622"/>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87" name="Rectangle 1623"/>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2088" name="Rectangle 1624"/>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89" name="Rectangle 1625"/>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90" name="Rectangle 1626"/>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2091" name="Rectangle 1627"/>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92" name="Rectangle 1628"/>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93" name="Rectangle 1629"/>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2094" name="Rectangle 1630"/>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95" name="Rectangle 1631"/>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16" name="Rectangle 1632"/>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217" name="Rectangle 1633"/>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18" name="Rectangle 1634"/>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19" name="Rectangle 1635"/>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7220" name="Rectangle 1636"/>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7221" name="Rectangle 1637"/>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132047" name="Group 1457"/>
            <p:cNvGrpSpPr>
              <a:grpSpLocks/>
            </p:cNvGrpSpPr>
            <p:nvPr/>
          </p:nvGrpSpPr>
          <p:grpSpPr bwMode="auto">
            <a:xfrm>
              <a:off x="2849216" y="1389648"/>
              <a:ext cx="1114185" cy="751417"/>
              <a:chOff x="517764" y="1384300"/>
              <a:chExt cx="1114185" cy="751417"/>
            </a:xfrm>
          </p:grpSpPr>
          <p:sp>
            <p:nvSpPr>
              <p:cNvPr id="1585" name="Rectangle 1584"/>
              <p:cNvSpPr/>
              <p:nvPr/>
            </p:nvSpPr>
            <p:spPr bwMode="auto">
              <a:xfrm>
                <a:off x="517611" y="1384799"/>
                <a:ext cx="1114303" cy="750863"/>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sp>
            <p:nvSpPr>
              <p:cNvPr id="132049" name="Rectangle 1585"/>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2050" name="Rectangle 1586"/>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2051" name="Rectangle 1587"/>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2052" name="Rectangle 1588"/>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53" name="Rectangle 1589"/>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54" name="Rectangle 1590"/>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2055" name="Rectangle 1591"/>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56" name="Rectangle 1592"/>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57" name="Rectangle 1593"/>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2058" name="Rectangle 1594"/>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59" name="Rectangle 1595"/>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60" name="Rectangle 1596"/>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2061" name="Rectangle 1597"/>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62" name="Rectangle 1598"/>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63" name="Rectangle 1599"/>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2064" name="Rectangle 1600"/>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65" name="Rectangle 1601"/>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66" name="Rectangle 1602"/>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2067" name="Rectangle 1603"/>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68" name="Rectangle 1604"/>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69" name="Rectangle 1605"/>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2070" name="Rectangle 1606"/>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71" name="Rectangle 1607"/>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72" name="Rectangle 1608"/>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2073" name="Rectangle 1609"/>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74" name="Rectangle 1610"/>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grpSp>
        <p:nvGrpSpPr>
          <p:cNvPr id="131107" name="Group 1667"/>
          <p:cNvGrpSpPr>
            <a:grpSpLocks/>
          </p:cNvGrpSpPr>
          <p:nvPr/>
        </p:nvGrpSpPr>
        <p:grpSpPr bwMode="auto">
          <a:xfrm>
            <a:off x="1979613" y="3938589"/>
            <a:ext cx="3948112" cy="877887"/>
            <a:chOff x="458550" y="1323474"/>
            <a:chExt cx="3947680" cy="877859"/>
          </a:xfrm>
        </p:grpSpPr>
        <p:sp>
          <p:nvSpPr>
            <p:cNvPr id="1669" name="Rectangle 1668"/>
            <p:cNvSpPr/>
            <p:nvPr/>
          </p:nvSpPr>
          <p:spPr bwMode="auto">
            <a:xfrm>
              <a:off x="458550" y="1323474"/>
              <a:ext cx="3939744" cy="877859"/>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grpSp>
          <p:nvGrpSpPr>
            <p:cNvPr id="131956" name="Group 1486"/>
            <p:cNvGrpSpPr>
              <a:grpSpLocks/>
            </p:cNvGrpSpPr>
            <p:nvPr/>
          </p:nvGrpSpPr>
          <p:grpSpPr bwMode="auto">
            <a:xfrm>
              <a:off x="3943149" y="1394549"/>
              <a:ext cx="463081" cy="747517"/>
              <a:chOff x="3940698" y="1394549"/>
              <a:chExt cx="463081" cy="747517"/>
            </a:xfrm>
          </p:grpSpPr>
          <p:sp>
            <p:nvSpPr>
              <p:cNvPr id="132041" name="Rectangle 1754"/>
              <p:cNvSpPr>
                <a:spLocks noChangeArrowheads="1"/>
              </p:cNvSpPr>
              <p:nvPr/>
            </p:nvSpPr>
            <p:spPr bwMode="auto">
              <a:xfrm>
                <a:off x="4004141" y="1394549"/>
                <a:ext cx="336195" cy="747517"/>
              </a:xfrm>
              <a:prstGeom prst="rect">
                <a:avLst/>
              </a:prstGeom>
              <a:solidFill>
                <a:srgbClr val="8B9CC3"/>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2042" name="TextBox 1755"/>
              <p:cNvSpPr txBox="1">
                <a:spLocks noChangeArrowheads="1"/>
              </p:cNvSpPr>
              <p:nvPr/>
            </p:nvSpPr>
            <p:spPr bwMode="auto">
              <a:xfrm>
                <a:off x="3940698" y="1622113"/>
                <a:ext cx="4630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300">
                    <a:latin typeface="Myriad Pro Black" charset="0"/>
                  </a:rPr>
                  <a:t>Tex</a:t>
                </a:r>
              </a:p>
            </p:txBody>
          </p:sp>
        </p:grpSp>
        <p:grpSp>
          <p:nvGrpSpPr>
            <p:cNvPr id="131957" name="Group 1428"/>
            <p:cNvGrpSpPr>
              <a:grpSpLocks/>
            </p:cNvGrpSpPr>
            <p:nvPr/>
          </p:nvGrpSpPr>
          <p:grpSpPr bwMode="auto">
            <a:xfrm>
              <a:off x="517764" y="1384300"/>
              <a:ext cx="1114185" cy="751417"/>
              <a:chOff x="517764" y="1384300"/>
              <a:chExt cx="1114185" cy="751417"/>
            </a:xfrm>
          </p:grpSpPr>
          <p:sp>
            <p:nvSpPr>
              <p:cNvPr id="1728" name="Rectangle 1727"/>
              <p:cNvSpPr/>
              <p:nvPr/>
            </p:nvSpPr>
            <p:spPr bwMode="auto">
              <a:xfrm>
                <a:off x="517281" y="1383797"/>
                <a:ext cx="1114303" cy="752451"/>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sp>
            <p:nvSpPr>
              <p:cNvPr id="132015" name="Rectangle 1728"/>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2016" name="Rectangle 1729"/>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2017" name="Rectangle 1730"/>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2018" name="Rectangle 1731"/>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19" name="Rectangle 1732"/>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20" name="Rectangle 1733"/>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2021" name="Rectangle 1734"/>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22" name="Rectangle 1735"/>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23" name="Rectangle 1736"/>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2024" name="Rectangle 1737"/>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25" name="Rectangle 1738"/>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26" name="Rectangle 1739"/>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2027" name="Rectangle 1740"/>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28" name="Rectangle 1741"/>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29" name="Rectangle 1742"/>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2030" name="Rectangle 1743"/>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31" name="Rectangle 1744"/>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32" name="Rectangle 1745"/>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2033" name="Rectangle 1746"/>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34" name="Rectangle 1747"/>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35" name="Rectangle 1748"/>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2036" name="Rectangle 1749"/>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37" name="Rectangle 1750"/>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38" name="Rectangle 1751"/>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2039" name="Rectangle 1752"/>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40" name="Rectangle 1753"/>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131958" name="Group 1429"/>
            <p:cNvGrpSpPr>
              <a:grpSpLocks/>
            </p:cNvGrpSpPr>
            <p:nvPr/>
          </p:nvGrpSpPr>
          <p:grpSpPr bwMode="auto">
            <a:xfrm>
              <a:off x="1686164" y="1389648"/>
              <a:ext cx="1114185" cy="751417"/>
              <a:chOff x="517764" y="1384300"/>
              <a:chExt cx="1114185" cy="751417"/>
            </a:xfrm>
          </p:grpSpPr>
          <p:sp>
            <p:nvSpPr>
              <p:cNvPr id="1701" name="Rectangle 1700"/>
              <p:cNvSpPr/>
              <p:nvPr/>
            </p:nvSpPr>
            <p:spPr bwMode="auto">
              <a:xfrm>
                <a:off x="517153" y="1384799"/>
                <a:ext cx="1114303" cy="750863"/>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sp>
            <p:nvSpPr>
              <p:cNvPr id="131988" name="Rectangle 1701"/>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989" name="Rectangle 1702"/>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990" name="Rectangle 1703"/>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991" name="Rectangle 1704"/>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92" name="Rectangle 1705"/>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93" name="Rectangle 1706"/>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994" name="Rectangle 1707"/>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95" name="Rectangle 1708"/>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96" name="Rectangle 1709"/>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997" name="Rectangle 1710"/>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98" name="Rectangle 1711"/>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99" name="Rectangle 1712"/>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2000" name="Rectangle 1713"/>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01" name="Rectangle 1714"/>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02" name="Rectangle 1715"/>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2003" name="Rectangle 1716"/>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04" name="Rectangle 1717"/>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05" name="Rectangle 1718"/>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2006" name="Rectangle 1719"/>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07" name="Rectangle 1720"/>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08" name="Rectangle 1721"/>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2009" name="Rectangle 1722"/>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10" name="Rectangle 1723"/>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11" name="Rectangle 1724"/>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2012" name="Rectangle 1725"/>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2013" name="Rectangle 1726"/>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131959" name="Group 1457"/>
            <p:cNvGrpSpPr>
              <a:grpSpLocks/>
            </p:cNvGrpSpPr>
            <p:nvPr/>
          </p:nvGrpSpPr>
          <p:grpSpPr bwMode="auto">
            <a:xfrm>
              <a:off x="2849216" y="1389648"/>
              <a:ext cx="1114185" cy="751417"/>
              <a:chOff x="517764" y="1384300"/>
              <a:chExt cx="1114185" cy="751417"/>
            </a:xfrm>
          </p:grpSpPr>
          <p:sp>
            <p:nvSpPr>
              <p:cNvPr id="1674" name="Rectangle 1673"/>
              <p:cNvSpPr/>
              <p:nvPr/>
            </p:nvSpPr>
            <p:spPr bwMode="auto">
              <a:xfrm>
                <a:off x="517611" y="1384799"/>
                <a:ext cx="1114303" cy="750863"/>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sp>
            <p:nvSpPr>
              <p:cNvPr id="131961" name="Rectangle 1674"/>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962" name="Rectangle 1675"/>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963" name="Rectangle 1676"/>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964" name="Rectangle 1677"/>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65" name="Rectangle 1678"/>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66" name="Rectangle 1679"/>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967" name="Rectangle 1680"/>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68" name="Rectangle 1681"/>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69" name="Rectangle 1682"/>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970" name="Rectangle 1683"/>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71" name="Rectangle 1684"/>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72" name="Rectangle 1685"/>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973" name="Rectangle 1686"/>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74" name="Rectangle 1687"/>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75" name="Rectangle 1688"/>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976" name="Rectangle 1689"/>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77" name="Rectangle 1690"/>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78" name="Rectangle 1691"/>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979" name="Rectangle 1692"/>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80" name="Rectangle 1693"/>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81" name="Rectangle 1694"/>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982" name="Rectangle 1695"/>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83" name="Rectangle 1696"/>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84" name="Rectangle 1697"/>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985" name="Rectangle 1698"/>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86" name="Rectangle 1699"/>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grpSp>
        <p:nvGrpSpPr>
          <p:cNvPr id="131108" name="Group 1756"/>
          <p:cNvGrpSpPr>
            <a:grpSpLocks/>
          </p:cNvGrpSpPr>
          <p:nvPr/>
        </p:nvGrpSpPr>
        <p:grpSpPr bwMode="auto">
          <a:xfrm>
            <a:off x="1979613" y="4810125"/>
            <a:ext cx="3948112" cy="877888"/>
            <a:chOff x="458550" y="1323474"/>
            <a:chExt cx="3947680" cy="877859"/>
          </a:xfrm>
        </p:grpSpPr>
        <p:sp>
          <p:nvSpPr>
            <p:cNvPr id="1758" name="Rectangle 1757"/>
            <p:cNvSpPr/>
            <p:nvPr/>
          </p:nvSpPr>
          <p:spPr bwMode="auto">
            <a:xfrm>
              <a:off x="458550" y="1323474"/>
              <a:ext cx="3939744" cy="877859"/>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grpSp>
          <p:nvGrpSpPr>
            <p:cNvPr id="131868" name="Group 1486"/>
            <p:cNvGrpSpPr>
              <a:grpSpLocks/>
            </p:cNvGrpSpPr>
            <p:nvPr/>
          </p:nvGrpSpPr>
          <p:grpSpPr bwMode="auto">
            <a:xfrm>
              <a:off x="3943149" y="1394549"/>
              <a:ext cx="463081" cy="747517"/>
              <a:chOff x="3940698" y="1394549"/>
              <a:chExt cx="463081" cy="747517"/>
            </a:xfrm>
          </p:grpSpPr>
          <p:sp>
            <p:nvSpPr>
              <p:cNvPr id="131953" name="Rectangle 1843"/>
              <p:cNvSpPr>
                <a:spLocks noChangeArrowheads="1"/>
              </p:cNvSpPr>
              <p:nvPr/>
            </p:nvSpPr>
            <p:spPr bwMode="auto">
              <a:xfrm>
                <a:off x="4004141" y="1394549"/>
                <a:ext cx="336195" cy="747517"/>
              </a:xfrm>
              <a:prstGeom prst="rect">
                <a:avLst/>
              </a:prstGeom>
              <a:solidFill>
                <a:srgbClr val="8B9CC3"/>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954" name="TextBox 1844"/>
              <p:cNvSpPr txBox="1">
                <a:spLocks noChangeArrowheads="1"/>
              </p:cNvSpPr>
              <p:nvPr/>
            </p:nvSpPr>
            <p:spPr bwMode="auto">
              <a:xfrm>
                <a:off x="3940698" y="1622113"/>
                <a:ext cx="4630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300">
                    <a:latin typeface="Myriad Pro Black" charset="0"/>
                  </a:rPr>
                  <a:t>Tex</a:t>
                </a:r>
              </a:p>
            </p:txBody>
          </p:sp>
        </p:grpSp>
        <p:grpSp>
          <p:nvGrpSpPr>
            <p:cNvPr id="131869" name="Group 1428"/>
            <p:cNvGrpSpPr>
              <a:grpSpLocks/>
            </p:cNvGrpSpPr>
            <p:nvPr/>
          </p:nvGrpSpPr>
          <p:grpSpPr bwMode="auto">
            <a:xfrm>
              <a:off x="517764" y="1384300"/>
              <a:ext cx="1114185" cy="751417"/>
              <a:chOff x="517764" y="1384300"/>
              <a:chExt cx="1114185" cy="751417"/>
            </a:xfrm>
          </p:grpSpPr>
          <p:sp>
            <p:nvSpPr>
              <p:cNvPr id="1817" name="Rectangle 1816"/>
              <p:cNvSpPr/>
              <p:nvPr/>
            </p:nvSpPr>
            <p:spPr bwMode="auto">
              <a:xfrm>
                <a:off x="517281" y="1383797"/>
                <a:ext cx="1114303" cy="752450"/>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sp>
            <p:nvSpPr>
              <p:cNvPr id="131927" name="Rectangle 1817"/>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928" name="Rectangle 1818"/>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929" name="Rectangle 1819"/>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930" name="Rectangle 1820"/>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31" name="Rectangle 1821"/>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32" name="Rectangle 1822"/>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933" name="Rectangle 1823"/>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34" name="Rectangle 1824"/>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35" name="Rectangle 1825"/>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936" name="Rectangle 1826"/>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37" name="Rectangle 1827"/>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38" name="Rectangle 1828"/>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939" name="Rectangle 1829"/>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40" name="Rectangle 1830"/>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41" name="Rectangle 1831"/>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942" name="Rectangle 1832"/>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43" name="Rectangle 1833"/>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44" name="Rectangle 1834"/>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945" name="Rectangle 1835"/>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46" name="Rectangle 1836"/>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47" name="Rectangle 1837"/>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948" name="Rectangle 1838"/>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49" name="Rectangle 1839"/>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50" name="Rectangle 1840"/>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951" name="Rectangle 1841"/>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52" name="Rectangle 1842"/>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131870" name="Group 1429"/>
            <p:cNvGrpSpPr>
              <a:grpSpLocks/>
            </p:cNvGrpSpPr>
            <p:nvPr/>
          </p:nvGrpSpPr>
          <p:grpSpPr bwMode="auto">
            <a:xfrm>
              <a:off x="1686164" y="1389648"/>
              <a:ext cx="1114185" cy="751417"/>
              <a:chOff x="517764" y="1384300"/>
              <a:chExt cx="1114185" cy="751417"/>
            </a:xfrm>
          </p:grpSpPr>
          <p:sp>
            <p:nvSpPr>
              <p:cNvPr id="1790" name="Rectangle 1789"/>
              <p:cNvSpPr/>
              <p:nvPr/>
            </p:nvSpPr>
            <p:spPr bwMode="auto">
              <a:xfrm>
                <a:off x="517153" y="1384799"/>
                <a:ext cx="1114303" cy="750863"/>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sp>
            <p:nvSpPr>
              <p:cNvPr id="131900" name="Rectangle 1790"/>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901" name="Rectangle 1791"/>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902" name="Rectangle 1792"/>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903" name="Rectangle 1793"/>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04" name="Rectangle 1794"/>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05" name="Rectangle 1795"/>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906" name="Rectangle 1796"/>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07" name="Rectangle 1797"/>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08" name="Rectangle 1798"/>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909" name="Rectangle 1799"/>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10" name="Rectangle 1800"/>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11" name="Rectangle 1801"/>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912" name="Rectangle 1802"/>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13" name="Rectangle 1803"/>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14" name="Rectangle 1804"/>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915" name="Rectangle 1805"/>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16" name="Rectangle 1806"/>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17" name="Rectangle 1807"/>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918" name="Rectangle 1808"/>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19" name="Rectangle 1809"/>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20" name="Rectangle 1810"/>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921" name="Rectangle 1811"/>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22" name="Rectangle 1812"/>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23" name="Rectangle 1813"/>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924" name="Rectangle 1814"/>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925" name="Rectangle 1815"/>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131871" name="Group 1457"/>
            <p:cNvGrpSpPr>
              <a:grpSpLocks/>
            </p:cNvGrpSpPr>
            <p:nvPr/>
          </p:nvGrpSpPr>
          <p:grpSpPr bwMode="auto">
            <a:xfrm>
              <a:off x="2849216" y="1389648"/>
              <a:ext cx="1114185" cy="751417"/>
              <a:chOff x="517764" y="1384300"/>
              <a:chExt cx="1114185" cy="751417"/>
            </a:xfrm>
          </p:grpSpPr>
          <p:sp>
            <p:nvSpPr>
              <p:cNvPr id="1763" name="Rectangle 1762"/>
              <p:cNvSpPr/>
              <p:nvPr/>
            </p:nvSpPr>
            <p:spPr bwMode="auto">
              <a:xfrm>
                <a:off x="517611" y="1384799"/>
                <a:ext cx="1114303" cy="750863"/>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sp>
            <p:nvSpPr>
              <p:cNvPr id="131873" name="Rectangle 1763"/>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874" name="Rectangle 1764"/>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875" name="Rectangle 1765"/>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876" name="Rectangle 1766"/>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77" name="Rectangle 1767"/>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78" name="Rectangle 1768"/>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879" name="Rectangle 1769"/>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80" name="Rectangle 1770"/>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81" name="Rectangle 1771"/>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882" name="Rectangle 1772"/>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83" name="Rectangle 1773"/>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84" name="Rectangle 1774"/>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885" name="Rectangle 1775"/>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86" name="Rectangle 1776"/>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87" name="Rectangle 1777"/>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888" name="Rectangle 1778"/>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89" name="Rectangle 1779"/>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90" name="Rectangle 1780"/>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891" name="Rectangle 1781"/>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92" name="Rectangle 1782"/>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93" name="Rectangle 1783"/>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894" name="Rectangle 1784"/>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95" name="Rectangle 1785"/>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96" name="Rectangle 1786"/>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897" name="Rectangle 1787"/>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98" name="Rectangle 1788"/>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grpSp>
        <p:nvGrpSpPr>
          <p:cNvPr id="131109" name="Group 1934"/>
          <p:cNvGrpSpPr>
            <a:grpSpLocks/>
          </p:cNvGrpSpPr>
          <p:nvPr/>
        </p:nvGrpSpPr>
        <p:grpSpPr bwMode="auto">
          <a:xfrm>
            <a:off x="6257926" y="1323975"/>
            <a:ext cx="3954463" cy="877888"/>
            <a:chOff x="4545730" y="1328822"/>
            <a:chExt cx="3954134" cy="877859"/>
          </a:xfrm>
        </p:grpSpPr>
        <p:sp>
          <p:nvSpPr>
            <p:cNvPr id="1847" name="Rectangle 1846"/>
            <p:cNvSpPr/>
            <p:nvPr/>
          </p:nvSpPr>
          <p:spPr bwMode="auto">
            <a:xfrm>
              <a:off x="4560017" y="1328822"/>
              <a:ext cx="3939847" cy="877859"/>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grpSp>
          <p:nvGrpSpPr>
            <p:cNvPr id="131780" name="Group 1486"/>
            <p:cNvGrpSpPr>
              <a:grpSpLocks/>
            </p:cNvGrpSpPr>
            <p:nvPr/>
          </p:nvGrpSpPr>
          <p:grpSpPr bwMode="auto">
            <a:xfrm>
              <a:off x="4545730" y="1393547"/>
              <a:ext cx="463081" cy="747517"/>
              <a:chOff x="3940698" y="1394549"/>
              <a:chExt cx="463081" cy="747517"/>
            </a:xfrm>
          </p:grpSpPr>
          <p:sp>
            <p:nvSpPr>
              <p:cNvPr id="131865" name="Rectangle 1932"/>
              <p:cNvSpPr>
                <a:spLocks noChangeArrowheads="1"/>
              </p:cNvSpPr>
              <p:nvPr/>
            </p:nvSpPr>
            <p:spPr bwMode="auto">
              <a:xfrm>
                <a:off x="4004141" y="1394549"/>
                <a:ext cx="336195" cy="747517"/>
              </a:xfrm>
              <a:prstGeom prst="rect">
                <a:avLst/>
              </a:prstGeom>
              <a:solidFill>
                <a:srgbClr val="8B9CC3"/>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866" name="TextBox 1933"/>
              <p:cNvSpPr txBox="1">
                <a:spLocks noChangeArrowheads="1"/>
              </p:cNvSpPr>
              <p:nvPr/>
            </p:nvSpPr>
            <p:spPr bwMode="auto">
              <a:xfrm>
                <a:off x="3940698" y="1622113"/>
                <a:ext cx="4630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300">
                    <a:latin typeface="Myriad Pro Black" charset="0"/>
                  </a:rPr>
                  <a:t>Tex</a:t>
                </a:r>
              </a:p>
            </p:txBody>
          </p:sp>
        </p:grpSp>
        <p:grpSp>
          <p:nvGrpSpPr>
            <p:cNvPr id="131781" name="Group 1428"/>
            <p:cNvGrpSpPr>
              <a:grpSpLocks/>
            </p:cNvGrpSpPr>
            <p:nvPr/>
          </p:nvGrpSpPr>
          <p:grpSpPr bwMode="auto">
            <a:xfrm>
              <a:off x="4993845" y="1389648"/>
              <a:ext cx="1114185" cy="751417"/>
              <a:chOff x="517764" y="1384300"/>
              <a:chExt cx="1114185" cy="751417"/>
            </a:xfrm>
          </p:grpSpPr>
          <p:sp>
            <p:nvSpPr>
              <p:cNvPr id="1906" name="Rectangle 1905"/>
              <p:cNvSpPr/>
              <p:nvPr/>
            </p:nvSpPr>
            <p:spPr bwMode="auto">
              <a:xfrm>
                <a:off x="517287" y="1383797"/>
                <a:ext cx="1114332" cy="752450"/>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sp>
            <p:nvSpPr>
              <p:cNvPr id="131839" name="Rectangle 1906"/>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840" name="Rectangle 1907"/>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841" name="Rectangle 1908"/>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842" name="Rectangle 1909"/>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43" name="Rectangle 1910"/>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44" name="Rectangle 1911"/>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845" name="Rectangle 1912"/>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46" name="Rectangle 1913"/>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47" name="Rectangle 1914"/>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848" name="Rectangle 1915"/>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49" name="Rectangle 1916"/>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50" name="Rectangle 1917"/>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851" name="Rectangle 1918"/>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52" name="Rectangle 1919"/>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53" name="Rectangle 1920"/>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854" name="Rectangle 1921"/>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55" name="Rectangle 1922"/>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56" name="Rectangle 1923"/>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857" name="Rectangle 1924"/>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58" name="Rectangle 1925"/>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59" name="Rectangle 1926"/>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860" name="Rectangle 1927"/>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61" name="Rectangle 1928"/>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62" name="Rectangle 1929"/>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863" name="Rectangle 1930"/>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64" name="Rectangle 1931"/>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131782" name="Group 1429"/>
            <p:cNvGrpSpPr>
              <a:grpSpLocks/>
            </p:cNvGrpSpPr>
            <p:nvPr/>
          </p:nvGrpSpPr>
          <p:grpSpPr bwMode="auto">
            <a:xfrm>
              <a:off x="6162245" y="1394996"/>
              <a:ext cx="1114185" cy="751417"/>
              <a:chOff x="517764" y="1384300"/>
              <a:chExt cx="1114185" cy="751417"/>
            </a:xfrm>
          </p:grpSpPr>
          <p:sp>
            <p:nvSpPr>
              <p:cNvPr id="1879" name="Rectangle 1878"/>
              <p:cNvSpPr/>
              <p:nvPr/>
            </p:nvSpPr>
            <p:spPr bwMode="auto">
              <a:xfrm>
                <a:off x="517189" y="1384799"/>
                <a:ext cx="1114332" cy="750863"/>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sp>
            <p:nvSpPr>
              <p:cNvPr id="131812" name="Rectangle 1879"/>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813" name="Rectangle 1880"/>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814" name="Rectangle 1881"/>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815" name="Rectangle 1882"/>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16" name="Rectangle 1883"/>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17" name="Rectangle 1884"/>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818" name="Rectangle 1885"/>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19" name="Rectangle 1886"/>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20" name="Rectangle 1887"/>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821" name="Rectangle 1888"/>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22" name="Rectangle 1889"/>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23" name="Rectangle 1890"/>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824" name="Rectangle 1891"/>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25" name="Rectangle 1892"/>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26" name="Rectangle 1893"/>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827" name="Rectangle 1894"/>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28" name="Rectangle 1895"/>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29" name="Rectangle 1896"/>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830" name="Rectangle 1897"/>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31" name="Rectangle 1898"/>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32" name="Rectangle 1899"/>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833" name="Rectangle 1900"/>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34" name="Rectangle 1901"/>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35" name="Rectangle 1902"/>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836" name="Rectangle 1903"/>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37" name="Rectangle 1904"/>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131783" name="Group 1457"/>
            <p:cNvGrpSpPr>
              <a:grpSpLocks/>
            </p:cNvGrpSpPr>
            <p:nvPr/>
          </p:nvGrpSpPr>
          <p:grpSpPr bwMode="auto">
            <a:xfrm>
              <a:off x="7325297" y="1394996"/>
              <a:ext cx="1114185" cy="751417"/>
              <a:chOff x="517764" y="1384300"/>
              <a:chExt cx="1114185" cy="751417"/>
            </a:xfrm>
          </p:grpSpPr>
          <p:sp>
            <p:nvSpPr>
              <p:cNvPr id="1852" name="Rectangle 1851"/>
              <p:cNvSpPr/>
              <p:nvPr/>
            </p:nvSpPr>
            <p:spPr bwMode="auto">
              <a:xfrm>
                <a:off x="517679" y="1384799"/>
                <a:ext cx="1114332" cy="750863"/>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sp>
            <p:nvSpPr>
              <p:cNvPr id="131785" name="Rectangle 1852"/>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786" name="Rectangle 1853"/>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787" name="Rectangle 1854"/>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788" name="Rectangle 1855"/>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89" name="Rectangle 1856"/>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90" name="Rectangle 1857"/>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791" name="Rectangle 1858"/>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92" name="Rectangle 1859"/>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93" name="Rectangle 1860"/>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794" name="Rectangle 1861"/>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95" name="Rectangle 1862"/>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96" name="Rectangle 1863"/>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797" name="Rectangle 1864"/>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98" name="Rectangle 1865"/>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99" name="Rectangle 1866"/>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800" name="Rectangle 1867"/>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01" name="Rectangle 1868"/>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02" name="Rectangle 1869"/>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803" name="Rectangle 1870"/>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04" name="Rectangle 1871"/>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05" name="Rectangle 1872"/>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806" name="Rectangle 1873"/>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07" name="Rectangle 1874"/>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08" name="Rectangle 1875"/>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809" name="Rectangle 1876"/>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810" name="Rectangle 1877"/>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grpSp>
        <p:nvGrpSpPr>
          <p:cNvPr id="131110" name="Group 1935"/>
          <p:cNvGrpSpPr>
            <a:grpSpLocks/>
          </p:cNvGrpSpPr>
          <p:nvPr/>
        </p:nvGrpSpPr>
        <p:grpSpPr bwMode="auto">
          <a:xfrm>
            <a:off x="6257926" y="2203450"/>
            <a:ext cx="3954463" cy="877888"/>
            <a:chOff x="4545730" y="1328822"/>
            <a:chExt cx="3954134" cy="877859"/>
          </a:xfrm>
        </p:grpSpPr>
        <p:sp>
          <p:nvSpPr>
            <p:cNvPr id="1937" name="Rectangle 1936"/>
            <p:cNvSpPr/>
            <p:nvPr/>
          </p:nvSpPr>
          <p:spPr bwMode="auto">
            <a:xfrm>
              <a:off x="4560017" y="1328822"/>
              <a:ext cx="3939847" cy="877859"/>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grpSp>
          <p:nvGrpSpPr>
            <p:cNvPr id="131692" name="Group 1486"/>
            <p:cNvGrpSpPr>
              <a:grpSpLocks/>
            </p:cNvGrpSpPr>
            <p:nvPr/>
          </p:nvGrpSpPr>
          <p:grpSpPr bwMode="auto">
            <a:xfrm>
              <a:off x="4545730" y="1393547"/>
              <a:ext cx="463081" cy="747517"/>
              <a:chOff x="3940698" y="1394549"/>
              <a:chExt cx="463081" cy="747517"/>
            </a:xfrm>
          </p:grpSpPr>
          <p:sp>
            <p:nvSpPr>
              <p:cNvPr id="131777" name="Rectangle 2022"/>
              <p:cNvSpPr>
                <a:spLocks noChangeArrowheads="1"/>
              </p:cNvSpPr>
              <p:nvPr/>
            </p:nvSpPr>
            <p:spPr bwMode="auto">
              <a:xfrm>
                <a:off x="4004141" y="1394549"/>
                <a:ext cx="336195" cy="747517"/>
              </a:xfrm>
              <a:prstGeom prst="rect">
                <a:avLst/>
              </a:prstGeom>
              <a:solidFill>
                <a:srgbClr val="8B9CC3"/>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778" name="TextBox 2023"/>
              <p:cNvSpPr txBox="1">
                <a:spLocks noChangeArrowheads="1"/>
              </p:cNvSpPr>
              <p:nvPr/>
            </p:nvSpPr>
            <p:spPr bwMode="auto">
              <a:xfrm>
                <a:off x="3940698" y="1622113"/>
                <a:ext cx="4630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300">
                    <a:latin typeface="Myriad Pro Black" charset="0"/>
                  </a:rPr>
                  <a:t>Tex</a:t>
                </a:r>
              </a:p>
            </p:txBody>
          </p:sp>
        </p:grpSp>
        <p:grpSp>
          <p:nvGrpSpPr>
            <p:cNvPr id="131693" name="Group 1428"/>
            <p:cNvGrpSpPr>
              <a:grpSpLocks/>
            </p:cNvGrpSpPr>
            <p:nvPr/>
          </p:nvGrpSpPr>
          <p:grpSpPr bwMode="auto">
            <a:xfrm>
              <a:off x="4993845" y="1389648"/>
              <a:ext cx="1114185" cy="751417"/>
              <a:chOff x="517764" y="1384300"/>
              <a:chExt cx="1114185" cy="751417"/>
            </a:xfrm>
          </p:grpSpPr>
          <p:sp>
            <p:nvSpPr>
              <p:cNvPr id="1996" name="Rectangle 1995"/>
              <p:cNvSpPr/>
              <p:nvPr/>
            </p:nvSpPr>
            <p:spPr bwMode="auto">
              <a:xfrm>
                <a:off x="517287" y="1383797"/>
                <a:ext cx="1114332" cy="752450"/>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sp>
            <p:nvSpPr>
              <p:cNvPr id="131751" name="Rectangle 1996"/>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752" name="Rectangle 1997"/>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753" name="Rectangle 1998"/>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754" name="Rectangle 1999"/>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55" name="Rectangle 2000"/>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56" name="Rectangle 2001"/>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757" name="Rectangle 2002"/>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58" name="Rectangle 2003"/>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59" name="Rectangle 2004"/>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760" name="Rectangle 2005"/>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61" name="Rectangle 2006"/>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62" name="Rectangle 2007"/>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763" name="Rectangle 2008"/>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64" name="Rectangle 2009"/>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65" name="Rectangle 2010"/>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766" name="Rectangle 2011"/>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67" name="Rectangle 2012"/>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68" name="Rectangle 2013"/>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769" name="Rectangle 2014"/>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70" name="Rectangle 2015"/>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71" name="Rectangle 2016"/>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772" name="Rectangle 2017"/>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73" name="Rectangle 2018"/>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74" name="Rectangle 2019"/>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775" name="Rectangle 2020"/>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76" name="Rectangle 2021"/>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131694" name="Group 1429"/>
            <p:cNvGrpSpPr>
              <a:grpSpLocks/>
            </p:cNvGrpSpPr>
            <p:nvPr/>
          </p:nvGrpSpPr>
          <p:grpSpPr bwMode="auto">
            <a:xfrm>
              <a:off x="6162245" y="1394996"/>
              <a:ext cx="1114185" cy="751417"/>
              <a:chOff x="517764" y="1384300"/>
              <a:chExt cx="1114185" cy="751417"/>
            </a:xfrm>
          </p:grpSpPr>
          <p:sp>
            <p:nvSpPr>
              <p:cNvPr id="1969" name="Rectangle 1968"/>
              <p:cNvSpPr/>
              <p:nvPr/>
            </p:nvSpPr>
            <p:spPr bwMode="auto">
              <a:xfrm>
                <a:off x="517189" y="1384799"/>
                <a:ext cx="1114332" cy="750863"/>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sp>
            <p:nvSpPr>
              <p:cNvPr id="131724" name="Rectangle 1969"/>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725" name="Rectangle 1970"/>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726" name="Rectangle 1971"/>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727" name="Rectangle 1972"/>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28" name="Rectangle 1973"/>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29" name="Rectangle 1974"/>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730" name="Rectangle 1975"/>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31" name="Rectangle 1976"/>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32" name="Rectangle 1977"/>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733" name="Rectangle 1978"/>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34" name="Rectangle 1979"/>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35" name="Rectangle 1980"/>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736" name="Rectangle 1981"/>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37" name="Rectangle 1982"/>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38" name="Rectangle 1983"/>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739" name="Rectangle 1984"/>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40" name="Rectangle 1985"/>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41" name="Rectangle 1986"/>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742" name="Rectangle 1987"/>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43" name="Rectangle 1988"/>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44" name="Rectangle 1989"/>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745" name="Rectangle 1990"/>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46" name="Rectangle 1991"/>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47" name="Rectangle 1992"/>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748" name="Rectangle 1993"/>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49" name="Rectangle 1994"/>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131695" name="Group 1457"/>
            <p:cNvGrpSpPr>
              <a:grpSpLocks/>
            </p:cNvGrpSpPr>
            <p:nvPr/>
          </p:nvGrpSpPr>
          <p:grpSpPr bwMode="auto">
            <a:xfrm>
              <a:off x="7325297" y="1394996"/>
              <a:ext cx="1114185" cy="751417"/>
              <a:chOff x="517764" y="1384300"/>
              <a:chExt cx="1114185" cy="751417"/>
            </a:xfrm>
          </p:grpSpPr>
          <p:sp>
            <p:nvSpPr>
              <p:cNvPr id="1942" name="Rectangle 1941"/>
              <p:cNvSpPr/>
              <p:nvPr/>
            </p:nvSpPr>
            <p:spPr bwMode="auto">
              <a:xfrm>
                <a:off x="517679" y="1384799"/>
                <a:ext cx="1114332" cy="750863"/>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sp>
            <p:nvSpPr>
              <p:cNvPr id="131697" name="Rectangle 1942"/>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698" name="Rectangle 1943"/>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699" name="Rectangle 1944"/>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700" name="Rectangle 1945"/>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01" name="Rectangle 1946"/>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02" name="Rectangle 1947"/>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703" name="Rectangle 1948"/>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04" name="Rectangle 1949"/>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05" name="Rectangle 1950"/>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706" name="Rectangle 1951"/>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07" name="Rectangle 1952"/>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08" name="Rectangle 1953"/>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709" name="Rectangle 1954"/>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10" name="Rectangle 1955"/>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11" name="Rectangle 1956"/>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712" name="Rectangle 1957"/>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13" name="Rectangle 1958"/>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14" name="Rectangle 1959"/>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715" name="Rectangle 1960"/>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16" name="Rectangle 1961"/>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17" name="Rectangle 1962"/>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718" name="Rectangle 1963"/>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19" name="Rectangle 1964"/>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20" name="Rectangle 1965"/>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721" name="Rectangle 1966"/>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722" name="Rectangle 1967"/>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grpSp>
        <p:nvGrpSpPr>
          <p:cNvPr id="131111" name="Group 2024"/>
          <p:cNvGrpSpPr>
            <a:grpSpLocks/>
          </p:cNvGrpSpPr>
          <p:nvPr/>
        </p:nvGrpSpPr>
        <p:grpSpPr bwMode="auto">
          <a:xfrm>
            <a:off x="6257926" y="3082925"/>
            <a:ext cx="3954463" cy="877888"/>
            <a:chOff x="4545730" y="1328822"/>
            <a:chExt cx="3954134" cy="877859"/>
          </a:xfrm>
        </p:grpSpPr>
        <p:sp>
          <p:nvSpPr>
            <p:cNvPr id="2026" name="Rectangle 2025"/>
            <p:cNvSpPr/>
            <p:nvPr/>
          </p:nvSpPr>
          <p:spPr bwMode="auto">
            <a:xfrm>
              <a:off x="4560017" y="1328822"/>
              <a:ext cx="3939847" cy="877859"/>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grpSp>
          <p:nvGrpSpPr>
            <p:cNvPr id="131604" name="Group 1486"/>
            <p:cNvGrpSpPr>
              <a:grpSpLocks/>
            </p:cNvGrpSpPr>
            <p:nvPr/>
          </p:nvGrpSpPr>
          <p:grpSpPr bwMode="auto">
            <a:xfrm>
              <a:off x="4545730" y="1393547"/>
              <a:ext cx="463081" cy="747517"/>
              <a:chOff x="3940698" y="1394549"/>
              <a:chExt cx="463081" cy="747517"/>
            </a:xfrm>
          </p:grpSpPr>
          <p:sp>
            <p:nvSpPr>
              <p:cNvPr id="131689" name="Rectangle 2111"/>
              <p:cNvSpPr>
                <a:spLocks noChangeArrowheads="1"/>
              </p:cNvSpPr>
              <p:nvPr/>
            </p:nvSpPr>
            <p:spPr bwMode="auto">
              <a:xfrm>
                <a:off x="4004141" y="1394549"/>
                <a:ext cx="336195" cy="747517"/>
              </a:xfrm>
              <a:prstGeom prst="rect">
                <a:avLst/>
              </a:prstGeom>
              <a:solidFill>
                <a:srgbClr val="8B9CC3"/>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690" name="TextBox 2112"/>
              <p:cNvSpPr txBox="1">
                <a:spLocks noChangeArrowheads="1"/>
              </p:cNvSpPr>
              <p:nvPr/>
            </p:nvSpPr>
            <p:spPr bwMode="auto">
              <a:xfrm>
                <a:off x="3940698" y="1622113"/>
                <a:ext cx="4630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300">
                    <a:latin typeface="Myriad Pro Black" charset="0"/>
                  </a:rPr>
                  <a:t>Tex</a:t>
                </a:r>
              </a:p>
            </p:txBody>
          </p:sp>
        </p:grpSp>
        <p:grpSp>
          <p:nvGrpSpPr>
            <p:cNvPr id="131605" name="Group 1428"/>
            <p:cNvGrpSpPr>
              <a:grpSpLocks/>
            </p:cNvGrpSpPr>
            <p:nvPr/>
          </p:nvGrpSpPr>
          <p:grpSpPr bwMode="auto">
            <a:xfrm>
              <a:off x="4993845" y="1389648"/>
              <a:ext cx="1114185" cy="751417"/>
              <a:chOff x="517764" y="1384300"/>
              <a:chExt cx="1114185" cy="751417"/>
            </a:xfrm>
          </p:grpSpPr>
          <p:sp>
            <p:nvSpPr>
              <p:cNvPr id="2085" name="Rectangle 2084"/>
              <p:cNvSpPr/>
              <p:nvPr/>
            </p:nvSpPr>
            <p:spPr bwMode="auto">
              <a:xfrm>
                <a:off x="517287" y="1383797"/>
                <a:ext cx="1114332" cy="752450"/>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sp>
            <p:nvSpPr>
              <p:cNvPr id="131663" name="Rectangle 2085"/>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664" name="Rectangle 2086"/>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665" name="Rectangle 2087"/>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666" name="Rectangle 2088"/>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67" name="Rectangle 2089"/>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68" name="Rectangle 2090"/>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669" name="Rectangle 2091"/>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70" name="Rectangle 2092"/>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71" name="Rectangle 2093"/>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672" name="Rectangle 2094"/>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73" name="Rectangle 2095"/>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74" name="Rectangle 2096"/>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675" name="Rectangle 2097"/>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76" name="Rectangle 2098"/>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77" name="Rectangle 2099"/>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678" name="Rectangle 2100"/>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79" name="Rectangle 2101"/>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80" name="Rectangle 2102"/>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681" name="Rectangle 2103"/>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82" name="Rectangle 2104"/>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83" name="Rectangle 2105"/>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684" name="Rectangle 2106"/>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85" name="Rectangle 2107"/>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86" name="Rectangle 2108"/>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687" name="Rectangle 2109"/>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88" name="Rectangle 2110"/>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131606" name="Group 1429"/>
            <p:cNvGrpSpPr>
              <a:grpSpLocks/>
            </p:cNvGrpSpPr>
            <p:nvPr/>
          </p:nvGrpSpPr>
          <p:grpSpPr bwMode="auto">
            <a:xfrm>
              <a:off x="6162245" y="1394996"/>
              <a:ext cx="1114185" cy="751417"/>
              <a:chOff x="517764" y="1384300"/>
              <a:chExt cx="1114185" cy="751417"/>
            </a:xfrm>
          </p:grpSpPr>
          <p:sp>
            <p:nvSpPr>
              <p:cNvPr id="2058" name="Rectangle 2057"/>
              <p:cNvSpPr/>
              <p:nvPr/>
            </p:nvSpPr>
            <p:spPr bwMode="auto">
              <a:xfrm>
                <a:off x="517189" y="1384799"/>
                <a:ext cx="1114332" cy="750863"/>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sp>
            <p:nvSpPr>
              <p:cNvPr id="131636" name="Rectangle 2058"/>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637" name="Rectangle 2059"/>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638" name="Rectangle 2060"/>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639" name="Rectangle 2061"/>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40" name="Rectangle 2062"/>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41" name="Rectangle 2063"/>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642" name="Rectangle 2064"/>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43" name="Rectangle 2065"/>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44" name="Rectangle 2066"/>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645" name="Rectangle 2067"/>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46" name="Rectangle 2068"/>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47" name="Rectangle 2069"/>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648" name="Rectangle 2070"/>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49" name="Rectangle 2071"/>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50" name="Rectangle 2072"/>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651" name="Rectangle 2073"/>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52" name="Rectangle 2074"/>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53" name="Rectangle 2075"/>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654" name="Rectangle 2076"/>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55" name="Rectangle 2077"/>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56" name="Rectangle 2078"/>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657" name="Rectangle 2079"/>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58" name="Rectangle 2080"/>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59" name="Rectangle 2081"/>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660" name="Rectangle 2082"/>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61" name="Rectangle 2083"/>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131607" name="Group 1457"/>
            <p:cNvGrpSpPr>
              <a:grpSpLocks/>
            </p:cNvGrpSpPr>
            <p:nvPr/>
          </p:nvGrpSpPr>
          <p:grpSpPr bwMode="auto">
            <a:xfrm>
              <a:off x="7325297" y="1394996"/>
              <a:ext cx="1114185" cy="751417"/>
              <a:chOff x="517764" y="1384300"/>
              <a:chExt cx="1114185" cy="751417"/>
            </a:xfrm>
          </p:grpSpPr>
          <p:sp>
            <p:nvSpPr>
              <p:cNvPr id="2031" name="Rectangle 2030"/>
              <p:cNvSpPr/>
              <p:nvPr/>
            </p:nvSpPr>
            <p:spPr bwMode="auto">
              <a:xfrm>
                <a:off x="517679" y="1384799"/>
                <a:ext cx="1114332" cy="750863"/>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sp>
            <p:nvSpPr>
              <p:cNvPr id="131609" name="Rectangle 2031"/>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610" name="Rectangle 2032"/>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611" name="Rectangle 2033"/>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612" name="Rectangle 2034"/>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13" name="Rectangle 2035"/>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14" name="Rectangle 2036"/>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615" name="Rectangle 2037"/>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16" name="Rectangle 2038"/>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17" name="Rectangle 2039"/>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618" name="Rectangle 2040"/>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19" name="Rectangle 2041"/>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20" name="Rectangle 2042"/>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621" name="Rectangle 2043"/>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22" name="Rectangle 2044"/>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23" name="Rectangle 2045"/>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624" name="Rectangle 2046"/>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25" name="Rectangle 2047"/>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26" name="Rectangle 2048"/>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627" name="Rectangle 2049"/>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28" name="Rectangle 2050"/>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29" name="Rectangle 2051"/>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630" name="Rectangle 2052"/>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31" name="Rectangle 2053"/>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32" name="Rectangle 2054"/>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633" name="Rectangle 2055"/>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34" name="Rectangle 2056"/>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grpSp>
        <p:nvGrpSpPr>
          <p:cNvPr id="131112" name="Group 2113"/>
          <p:cNvGrpSpPr>
            <a:grpSpLocks/>
          </p:cNvGrpSpPr>
          <p:nvPr/>
        </p:nvGrpSpPr>
        <p:grpSpPr bwMode="auto">
          <a:xfrm>
            <a:off x="6257926" y="3962400"/>
            <a:ext cx="3954463" cy="877888"/>
            <a:chOff x="4545730" y="1328822"/>
            <a:chExt cx="3954134" cy="877859"/>
          </a:xfrm>
        </p:grpSpPr>
        <p:sp>
          <p:nvSpPr>
            <p:cNvPr id="2115" name="Rectangle 2114"/>
            <p:cNvSpPr/>
            <p:nvPr/>
          </p:nvSpPr>
          <p:spPr bwMode="auto">
            <a:xfrm>
              <a:off x="4560017" y="1328822"/>
              <a:ext cx="3939847" cy="877859"/>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grpSp>
          <p:nvGrpSpPr>
            <p:cNvPr id="131516" name="Group 1486"/>
            <p:cNvGrpSpPr>
              <a:grpSpLocks/>
            </p:cNvGrpSpPr>
            <p:nvPr/>
          </p:nvGrpSpPr>
          <p:grpSpPr bwMode="auto">
            <a:xfrm>
              <a:off x="4545730" y="1393547"/>
              <a:ext cx="463081" cy="747517"/>
              <a:chOff x="3940698" y="1394549"/>
              <a:chExt cx="463081" cy="747517"/>
            </a:xfrm>
          </p:grpSpPr>
          <p:sp>
            <p:nvSpPr>
              <p:cNvPr id="131601" name="Rectangle 2200"/>
              <p:cNvSpPr>
                <a:spLocks noChangeArrowheads="1"/>
              </p:cNvSpPr>
              <p:nvPr/>
            </p:nvSpPr>
            <p:spPr bwMode="auto">
              <a:xfrm>
                <a:off x="4004141" y="1394549"/>
                <a:ext cx="336195" cy="747517"/>
              </a:xfrm>
              <a:prstGeom prst="rect">
                <a:avLst/>
              </a:prstGeom>
              <a:solidFill>
                <a:srgbClr val="8B9CC3"/>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602" name="TextBox 2201"/>
              <p:cNvSpPr txBox="1">
                <a:spLocks noChangeArrowheads="1"/>
              </p:cNvSpPr>
              <p:nvPr/>
            </p:nvSpPr>
            <p:spPr bwMode="auto">
              <a:xfrm>
                <a:off x="3940698" y="1622113"/>
                <a:ext cx="4630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300">
                    <a:latin typeface="Myriad Pro Black" charset="0"/>
                  </a:rPr>
                  <a:t>Tex</a:t>
                </a:r>
              </a:p>
            </p:txBody>
          </p:sp>
        </p:grpSp>
        <p:grpSp>
          <p:nvGrpSpPr>
            <p:cNvPr id="131517" name="Group 1428"/>
            <p:cNvGrpSpPr>
              <a:grpSpLocks/>
            </p:cNvGrpSpPr>
            <p:nvPr/>
          </p:nvGrpSpPr>
          <p:grpSpPr bwMode="auto">
            <a:xfrm>
              <a:off x="4993845" y="1389648"/>
              <a:ext cx="1114185" cy="751417"/>
              <a:chOff x="517764" y="1384300"/>
              <a:chExt cx="1114185" cy="751417"/>
            </a:xfrm>
          </p:grpSpPr>
          <p:sp>
            <p:nvSpPr>
              <p:cNvPr id="2174" name="Rectangle 2173"/>
              <p:cNvSpPr/>
              <p:nvPr/>
            </p:nvSpPr>
            <p:spPr bwMode="auto">
              <a:xfrm>
                <a:off x="517287" y="1383797"/>
                <a:ext cx="1114332" cy="752450"/>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sp>
            <p:nvSpPr>
              <p:cNvPr id="131575" name="Rectangle 2174"/>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576" name="Rectangle 2175"/>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577" name="Rectangle 2176"/>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578" name="Rectangle 2177"/>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79" name="Rectangle 2178"/>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80" name="Rectangle 2179"/>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581" name="Rectangle 2180"/>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82" name="Rectangle 2181"/>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83" name="Rectangle 2182"/>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584" name="Rectangle 2183"/>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85" name="Rectangle 2184"/>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86" name="Rectangle 2185"/>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587" name="Rectangle 2186"/>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88" name="Rectangle 2187"/>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89" name="Rectangle 2188"/>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590" name="Rectangle 2189"/>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91" name="Rectangle 2190"/>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92" name="Rectangle 2191"/>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593" name="Rectangle 2192"/>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94" name="Rectangle 2193"/>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95" name="Rectangle 2194"/>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596" name="Rectangle 2195"/>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97" name="Rectangle 2196"/>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98" name="Rectangle 2197"/>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599" name="Rectangle 2198"/>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600" name="Rectangle 2199"/>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131518" name="Group 1429"/>
            <p:cNvGrpSpPr>
              <a:grpSpLocks/>
            </p:cNvGrpSpPr>
            <p:nvPr/>
          </p:nvGrpSpPr>
          <p:grpSpPr bwMode="auto">
            <a:xfrm>
              <a:off x="6162245" y="1394996"/>
              <a:ext cx="1114185" cy="751417"/>
              <a:chOff x="517764" y="1384300"/>
              <a:chExt cx="1114185" cy="751417"/>
            </a:xfrm>
          </p:grpSpPr>
          <p:sp>
            <p:nvSpPr>
              <p:cNvPr id="2147" name="Rectangle 2146"/>
              <p:cNvSpPr/>
              <p:nvPr/>
            </p:nvSpPr>
            <p:spPr bwMode="auto">
              <a:xfrm>
                <a:off x="517189" y="1384799"/>
                <a:ext cx="1114332" cy="750863"/>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sp>
            <p:nvSpPr>
              <p:cNvPr id="131548" name="Rectangle 2147"/>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549" name="Rectangle 2148"/>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550" name="Rectangle 2149"/>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551" name="Rectangle 2150"/>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52" name="Rectangle 2151"/>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53" name="Rectangle 2152"/>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554" name="Rectangle 2153"/>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55" name="Rectangle 2154"/>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56" name="Rectangle 2155"/>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557" name="Rectangle 2156"/>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58" name="Rectangle 2157"/>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59" name="Rectangle 2158"/>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560" name="Rectangle 2159"/>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61" name="Rectangle 2160"/>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62" name="Rectangle 2161"/>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563" name="Rectangle 2162"/>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64" name="Rectangle 2163"/>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65" name="Rectangle 2164"/>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566" name="Rectangle 2165"/>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67" name="Rectangle 2166"/>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68" name="Rectangle 2167"/>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569" name="Rectangle 2168"/>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70" name="Rectangle 2169"/>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71" name="Rectangle 2170"/>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572" name="Rectangle 2171"/>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73" name="Rectangle 2172"/>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131519" name="Group 1457"/>
            <p:cNvGrpSpPr>
              <a:grpSpLocks/>
            </p:cNvGrpSpPr>
            <p:nvPr/>
          </p:nvGrpSpPr>
          <p:grpSpPr bwMode="auto">
            <a:xfrm>
              <a:off x="7325297" y="1394996"/>
              <a:ext cx="1114185" cy="751417"/>
              <a:chOff x="517764" y="1384300"/>
              <a:chExt cx="1114185" cy="751417"/>
            </a:xfrm>
          </p:grpSpPr>
          <p:sp>
            <p:nvSpPr>
              <p:cNvPr id="2120" name="Rectangle 2119"/>
              <p:cNvSpPr/>
              <p:nvPr/>
            </p:nvSpPr>
            <p:spPr bwMode="auto">
              <a:xfrm>
                <a:off x="517679" y="1384799"/>
                <a:ext cx="1114332" cy="750863"/>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sp>
            <p:nvSpPr>
              <p:cNvPr id="131521" name="Rectangle 2120"/>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522" name="Rectangle 2121"/>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523" name="Rectangle 2122"/>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524" name="Rectangle 2123"/>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25" name="Rectangle 2124"/>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26" name="Rectangle 2125"/>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527" name="Rectangle 2126"/>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28" name="Rectangle 2127"/>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29" name="Rectangle 2128"/>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530" name="Rectangle 2129"/>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31" name="Rectangle 2130"/>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32" name="Rectangle 2131"/>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533" name="Rectangle 2132"/>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34" name="Rectangle 2133"/>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35" name="Rectangle 2134"/>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536" name="Rectangle 2135"/>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37" name="Rectangle 2136"/>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38" name="Rectangle 2137"/>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539" name="Rectangle 2138"/>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40" name="Rectangle 2139"/>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41" name="Rectangle 2140"/>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542" name="Rectangle 2141"/>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43" name="Rectangle 2142"/>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44" name="Rectangle 2143"/>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545" name="Rectangle 2144"/>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46" name="Rectangle 2145"/>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grpSp>
        <p:nvGrpSpPr>
          <p:cNvPr id="131113" name="Group 2202"/>
          <p:cNvGrpSpPr>
            <a:grpSpLocks/>
          </p:cNvGrpSpPr>
          <p:nvPr/>
        </p:nvGrpSpPr>
        <p:grpSpPr bwMode="auto">
          <a:xfrm>
            <a:off x="6257926" y="4841875"/>
            <a:ext cx="3954463" cy="877888"/>
            <a:chOff x="4545730" y="1328822"/>
            <a:chExt cx="3954134" cy="877859"/>
          </a:xfrm>
        </p:grpSpPr>
        <p:sp>
          <p:nvSpPr>
            <p:cNvPr id="2204" name="Rectangle 2203"/>
            <p:cNvSpPr/>
            <p:nvPr/>
          </p:nvSpPr>
          <p:spPr bwMode="auto">
            <a:xfrm>
              <a:off x="4560017" y="1328822"/>
              <a:ext cx="3939847" cy="877859"/>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grpSp>
          <p:nvGrpSpPr>
            <p:cNvPr id="131428" name="Group 1486"/>
            <p:cNvGrpSpPr>
              <a:grpSpLocks/>
            </p:cNvGrpSpPr>
            <p:nvPr/>
          </p:nvGrpSpPr>
          <p:grpSpPr bwMode="auto">
            <a:xfrm>
              <a:off x="4545730" y="1393547"/>
              <a:ext cx="463081" cy="747517"/>
              <a:chOff x="3940698" y="1394549"/>
              <a:chExt cx="463081" cy="747517"/>
            </a:xfrm>
          </p:grpSpPr>
          <p:sp>
            <p:nvSpPr>
              <p:cNvPr id="131513" name="Rectangle 2289"/>
              <p:cNvSpPr>
                <a:spLocks noChangeArrowheads="1"/>
              </p:cNvSpPr>
              <p:nvPr/>
            </p:nvSpPr>
            <p:spPr bwMode="auto">
              <a:xfrm>
                <a:off x="4004141" y="1394549"/>
                <a:ext cx="336195" cy="747517"/>
              </a:xfrm>
              <a:prstGeom prst="rect">
                <a:avLst/>
              </a:prstGeom>
              <a:solidFill>
                <a:srgbClr val="8B9CC3"/>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514" name="TextBox 2290"/>
              <p:cNvSpPr txBox="1">
                <a:spLocks noChangeArrowheads="1"/>
              </p:cNvSpPr>
              <p:nvPr/>
            </p:nvSpPr>
            <p:spPr bwMode="auto">
              <a:xfrm>
                <a:off x="3940698" y="1622113"/>
                <a:ext cx="4630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300">
                    <a:latin typeface="Myriad Pro Black" charset="0"/>
                  </a:rPr>
                  <a:t>Tex</a:t>
                </a:r>
              </a:p>
            </p:txBody>
          </p:sp>
        </p:grpSp>
        <p:grpSp>
          <p:nvGrpSpPr>
            <p:cNvPr id="131429" name="Group 1428"/>
            <p:cNvGrpSpPr>
              <a:grpSpLocks/>
            </p:cNvGrpSpPr>
            <p:nvPr/>
          </p:nvGrpSpPr>
          <p:grpSpPr bwMode="auto">
            <a:xfrm>
              <a:off x="4993845" y="1389648"/>
              <a:ext cx="1114185" cy="751417"/>
              <a:chOff x="517764" y="1384300"/>
              <a:chExt cx="1114185" cy="751417"/>
            </a:xfrm>
          </p:grpSpPr>
          <p:sp>
            <p:nvSpPr>
              <p:cNvPr id="2263" name="Rectangle 2262"/>
              <p:cNvSpPr/>
              <p:nvPr/>
            </p:nvSpPr>
            <p:spPr bwMode="auto">
              <a:xfrm>
                <a:off x="517287" y="1383797"/>
                <a:ext cx="1114332" cy="752450"/>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sp>
            <p:nvSpPr>
              <p:cNvPr id="131487" name="Rectangle 2263"/>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488" name="Rectangle 2264"/>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489" name="Rectangle 2265"/>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490" name="Rectangle 2266"/>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491" name="Rectangle 2267"/>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492" name="Rectangle 2268"/>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493" name="Rectangle 2269"/>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494" name="Rectangle 2270"/>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495" name="Rectangle 2271"/>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496" name="Rectangle 2272"/>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497" name="Rectangle 2273"/>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498" name="Rectangle 2274"/>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499" name="Rectangle 2275"/>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00" name="Rectangle 2276"/>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01" name="Rectangle 2277"/>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502" name="Rectangle 2278"/>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03" name="Rectangle 2279"/>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04" name="Rectangle 2280"/>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505" name="Rectangle 2281"/>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06" name="Rectangle 2282"/>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07" name="Rectangle 2283"/>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508" name="Rectangle 2284"/>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09" name="Rectangle 2285"/>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10" name="Rectangle 2286"/>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511" name="Rectangle 2287"/>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512" name="Rectangle 2288"/>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131430" name="Group 1429"/>
            <p:cNvGrpSpPr>
              <a:grpSpLocks/>
            </p:cNvGrpSpPr>
            <p:nvPr/>
          </p:nvGrpSpPr>
          <p:grpSpPr bwMode="auto">
            <a:xfrm>
              <a:off x="6162245" y="1394996"/>
              <a:ext cx="1114185" cy="751417"/>
              <a:chOff x="517764" y="1384300"/>
              <a:chExt cx="1114185" cy="751417"/>
            </a:xfrm>
          </p:grpSpPr>
          <p:sp>
            <p:nvSpPr>
              <p:cNvPr id="2236" name="Rectangle 2235"/>
              <p:cNvSpPr/>
              <p:nvPr/>
            </p:nvSpPr>
            <p:spPr bwMode="auto">
              <a:xfrm>
                <a:off x="517189" y="1384799"/>
                <a:ext cx="1114332" cy="750863"/>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sp>
            <p:nvSpPr>
              <p:cNvPr id="131460" name="Rectangle 2236"/>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461" name="Rectangle 2237"/>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462" name="Rectangle 2238"/>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463" name="Rectangle 2239"/>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464" name="Rectangle 2240"/>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465" name="Rectangle 2241"/>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466" name="Rectangle 2242"/>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467" name="Rectangle 2243"/>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468" name="Rectangle 2244"/>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469" name="Rectangle 2245"/>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470" name="Rectangle 2246"/>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471" name="Rectangle 2247"/>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472" name="Rectangle 2248"/>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473" name="Rectangle 2249"/>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474" name="Rectangle 2250"/>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475" name="Rectangle 2251"/>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476" name="Rectangle 2252"/>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477" name="Rectangle 2253"/>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478" name="Rectangle 2254"/>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479" name="Rectangle 2255"/>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480" name="Rectangle 2256"/>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481" name="Rectangle 2257"/>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482" name="Rectangle 2258"/>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483" name="Rectangle 2259"/>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484" name="Rectangle 2260"/>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485" name="Rectangle 2261"/>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131431" name="Group 1457"/>
            <p:cNvGrpSpPr>
              <a:grpSpLocks/>
            </p:cNvGrpSpPr>
            <p:nvPr/>
          </p:nvGrpSpPr>
          <p:grpSpPr bwMode="auto">
            <a:xfrm>
              <a:off x="7325297" y="1394996"/>
              <a:ext cx="1114185" cy="751417"/>
              <a:chOff x="517764" y="1384300"/>
              <a:chExt cx="1114185" cy="751417"/>
            </a:xfrm>
          </p:grpSpPr>
          <p:sp>
            <p:nvSpPr>
              <p:cNvPr id="2209" name="Rectangle 2208"/>
              <p:cNvSpPr/>
              <p:nvPr/>
            </p:nvSpPr>
            <p:spPr bwMode="auto">
              <a:xfrm>
                <a:off x="517679" y="1384799"/>
                <a:ext cx="1114332" cy="750863"/>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sp>
            <p:nvSpPr>
              <p:cNvPr id="131433" name="Rectangle 2209"/>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434" name="Rectangle 2210"/>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a:latin typeface="Trebuchet MS" panose="020B0603020202020204" pitchFamily="34" charset="0"/>
                </a:endParaRPr>
              </a:p>
            </p:txBody>
          </p:sp>
          <p:sp>
            <p:nvSpPr>
              <p:cNvPr id="131435" name="Rectangle 2211"/>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436" name="Rectangle 2212"/>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437" name="Rectangle 2213"/>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438" name="Rectangle 2214"/>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439" name="Rectangle 2215"/>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440" name="Rectangle 2216"/>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441" name="Rectangle 2217"/>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442" name="Rectangle 2218"/>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443" name="Rectangle 2219"/>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444" name="Rectangle 2220"/>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445" name="Rectangle 2221"/>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446" name="Rectangle 2222"/>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447" name="Rectangle 2223"/>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448" name="Rectangle 2224"/>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449" name="Rectangle 2225"/>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450" name="Rectangle 2226"/>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451" name="Rectangle 2227"/>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452" name="Rectangle 2228"/>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453" name="Rectangle 2229"/>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454" name="Rectangle 2230"/>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455" name="Rectangle 2231"/>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456" name="Rectangle 2232"/>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200">
                  <a:latin typeface="Trebuchet MS" panose="020B0603020202020204" pitchFamily="34" charset="0"/>
                </a:endParaRPr>
              </a:p>
            </p:txBody>
          </p:sp>
          <p:sp>
            <p:nvSpPr>
              <p:cNvPr id="131457" name="Rectangle 2233"/>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31458" name="Rectangle 2234"/>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sp>
        <p:nvSpPr>
          <p:cNvPr id="2293" name="Rectangle 2292"/>
          <p:cNvSpPr/>
          <p:nvPr/>
        </p:nvSpPr>
        <p:spPr bwMode="auto">
          <a:xfrm>
            <a:off x="1798639" y="1230314"/>
            <a:ext cx="8594725" cy="5233987"/>
          </a:xfrm>
          <a:prstGeom prst="rect">
            <a:avLst/>
          </a:prstGeom>
          <a:noFill/>
          <a:ln w="12700" cap="flat" cmpd="sng" algn="ctr">
            <a:solidFill>
              <a:schemeClr val="bg2">
                <a:lumMod val="60000"/>
                <a:lumOff val="40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latin typeface="Trebuchet MS" charset="0"/>
              <a:ea typeface="Arial" pitchFamily="-107" charset="0"/>
              <a:cs typeface="Arial" pitchFamily="-107" charset="0"/>
            </a:endParaRPr>
          </a:p>
        </p:txBody>
      </p:sp>
      <p:grpSp>
        <p:nvGrpSpPr>
          <p:cNvPr id="131115" name="Group 924"/>
          <p:cNvGrpSpPr>
            <a:grpSpLocks/>
          </p:cNvGrpSpPr>
          <p:nvPr/>
        </p:nvGrpSpPr>
        <p:grpSpPr bwMode="auto">
          <a:xfrm>
            <a:off x="2181225" y="1838326"/>
            <a:ext cx="825500" cy="276225"/>
            <a:chOff x="656433" y="1838325"/>
            <a:chExt cx="826293" cy="276999"/>
          </a:xfrm>
        </p:grpSpPr>
        <p:cxnSp>
          <p:nvCxnSpPr>
            <p:cNvPr id="131418" name="Straight Connector 899"/>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419" name="Straight Connector 906"/>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420" name="Straight Connector 907"/>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421" name="Straight Connector 908"/>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422" name="Straight Connector 909"/>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423" name="Straight Connector 910"/>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424" name="Straight Connector 911"/>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425" name="Straight Connector 912"/>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131426" name="TextBox 913"/>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717F9F"/>
                  </a:solidFill>
                </a:rPr>
                <a:t>…</a:t>
              </a:r>
            </a:p>
          </p:txBody>
        </p:sp>
      </p:grpSp>
      <p:grpSp>
        <p:nvGrpSpPr>
          <p:cNvPr id="131116" name="Group 925"/>
          <p:cNvGrpSpPr>
            <a:grpSpLocks/>
          </p:cNvGrpSpPr>
          <p:nvPr/>
        </p:nvGrpSpPr>
        <p:grpSpPr bwMode="auto">
          <a:xfrm>
            <a:off x="3352800" y="1843089"/>
            <a:ext cx="827088" cy="276225"/>
            <a:chOff x="656433" y="1838325"/>
            <a:chExt cx="826293" cy="276999"/>
          </a:xfrm>
        </p:grpSpPr>
        <p:cxnSp>
          <p:nvCxnSpPr>
            <p:cNvPr id="131409" name="Straight Connector 926"/>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410" name="Straight Connector 927"/>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411" name="Straight Connector 928"/>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412" name="Straight Connector 929"/>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413" name="Straight Connector 930"/>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414" name="Straight Connector 931"/>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415" name="Straight Connector 932"/>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416" name="Straight Connector 933"/>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131417" name="TextBox 934"/>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717F9F"/>
                  </a:solidFill>
                </a:rPr>
                <a:t>…</a:t>
              </a:r>
            </a:p>
          </p:txBody>
        </p:sp>
      </p:grpSp>
      <p:grpSp>
        <p:nvGrpSpPr>
          <p:cNvPr id="131117" name="Group 935"/>
          <p:cNvGrpSpPr>
            <a:grpSpLocks/>
          </p:cNvGrpSpPr>
          <p:nvPr/>
        </p:nvGrpSpPr>
        <p:grpSpPr bwMode="auto">
          <a:xfrm>
            <a:off x="4513263" y="1843089"/>
            <a:ext cx="825500" cy="276225"/>
            <a:chOff x="656433" y="1838325"/>
            <a:chExt cx="826293" cy="276999"/>
          </a:xfrm>
        </p:grpSpPr>
        <p:cxnSp>
          <p:nvCxnSpPr>
            <p:cNvPr id="131400" name="Straight Connector 936"/>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401" name="Straight Connector 937"/>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402" name="Straight Connector 938"/>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403" name="Straight Connector 939"/>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404" name="Straight Connector 940"/>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405" name="Straight Connector 941"/>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406" name="Straight Connector 942"/>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407" name="Straight Connector 943"/>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131408" name="TextBox 944"/>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717F9F"/>
                  </a:solidFill>
                </a:rPr>
                <a:t>…</a:t>
              </a:r>
            </a:p>
          </p:txBody>
        </p:sp>
      </p:grpSp>
      <p:grpSp>
        <p:nvGrpSpPr>
          <p:cNvPr id="131118" name="Group 985"/>
          <p:cNvGrpSpPr>
            <a:grpSpLocks/>
          </p:cNvGrpSpPr>
          <p:nvPr/>
        </p:nvGrpSpPr>
        <p:grpSpPr bwMode="auto">
          <a:xfrm>
            <a:off x="2181225" y="2706688"/>
            <a:ext cx="3157538" cy="284162"/>
            <a:chOff x="656433" y="2706158"/>
            <a:chExt cx="3158860" cy="285466"/>
          </a:xfrm>
        </p:grpSpPr>
        <p:grpSp>
          <p:nvGrpSpPr>
            <p:cNvPr id="131370" name="Group 945"/>
            <p:cNvGrpSpPr>
              <a:grpSpLocks/>
            </p:cNvGrpSpPr>
            <p:nvPr/>
          </p:nvGrpSpPr>
          <p:grpSpPr bwMode="auto">
            <a:xfrm>
              <a:off x="2989000" y="2714624"/>
              <a:ext cx="826293" cy="276999"/>
              <a:chOff x="656433" y="1838325"/>
              <a:chExt cx="826293" cy="276999"/>
            </a:xfrm>
          </p:grpSpPr>
          <p:cxnSp>
            <p:nvCxnSpPr>
              <p:cNvPr id="131391" name="Straight Connector 946"/>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92" name="Straight Connector 947"/>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93" name="Straight Connector 948"/>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94" name="Straight Connector 949"/>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95" name="Straight Connector 950"/>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96" name="Straight Connector 951"/>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97" name="Straight Connector 952"/>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98" name="Straight Connector 953"/>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131399" name="TextBox 954"/>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717F9F"/>
                    </a:solidFill>
                  </a:rPr>
                  <a:t>…</a:t>
                </a:r>
              </a:p>
            </p:txBody>
          </p:sp>
        </p:grpSp>
        <p:grpSp>
          <p:nvGrpSpPr>
            <p:cNvPr id="131371" name="Group 955"/>
            <p:cNvGrpSpPr>
              <a:grpSpLocks/>
            </p:cNvGrpSpPr>
            <p:nvPr/>
          </p:nvGrpSpPr>
          <p:grpSpPr bwMode="auto">
            <a:xfrm>
              <a:off x="1829066" y="2714625"/>
              <a:ext cx="826293" cy="276999"/>
              <a:chOff x="656433" y="1838325"/>
              <a:chExt cx="826293" cy="276999"/>
            </a:xfrm>
          </p:grpSpPr>
          <p:cxnSp>
            <p:nvCxnSpPr>
              <p:cNvPr id="131382" name="Straight Connector 956"/>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83" name="Straight Connector 957"/>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84" name="Straight Connector 958"/>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85" name="Straight Connector 959"/>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86" name="Straight Connector 960"/>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87" name="Straight Connector 961"/>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88" name="Straight Connector 962"/>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89" name="Straight Connector 963"/>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131390" name="TextBox 964"/>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717F9F"/>
                    </a:solidFill>
                  </a:rPr>
                  <a:t>…</a:t>
                </a:r>
              </a:p>
            </p:txBody>
          </p:sp>
        </p:grpSp>
        <p:grpSp>
          <p:nvGrpSpPr>
            <p:cNvPr id="131372" name="Group 965"/>
            <p:cNvGrpSpPr>
              <a:grpSpLocks/>
            </p:cNvGrpSpPr>
            <p:nvPr/>
          </p:nvGrpSpPr>
          <p:grpSpPr bwMode="auto">
            <a:xfrm>
              <a:off x="656433" y="2706158"/>
              <a:ext cx="826293" cy="276999"/>
              <a:chOff x="656433" y="1838325"/>
              <a:chExt cx="826293" cy="276999"/>
            </a:xfrm>
          </p:grpSpPr>
          <p:cxnSp>
            <p:nvCxnSpPr>
              <p:cNvPr id="131373" name="Straight Connector 966"/>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74" name="Straight Connector 967"/>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75" name="Straight Connector 968"/>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76" name="Straight Connector 969"/>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77" name="Straight Connector 970"/>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78" name="Straight Connector 971"/>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79" name="Straight Connector 972"/>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80" name="Straight Connector 973"/>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131381" name="TextBox 974"/>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717F9F"/>
                    </a:solidFill>
                  </a:rPr>
                  <a:t>…</a:t>
                </a:r>
              </a:p>
            </p:txBody>
          </p:sp>
        </p:grpSp>
      </p:grpSp>
      <p:grpSp>
        <p:nvGrpSpPr>
          <p:cNvPr id="131119" name="Group 986"/>
          <p:cNvGrpSpPr>
            <a:grpSpLocks/>
          </p:cNvGrpSpPr>
          <p:nvPr/>
        </p:nvGrpSpPr>
        <p:grpSpPr bwMode="auto">
          <a:xfrm>
            <a:off x="2181225" y="3582988"/>
            <a:ext cx="3157538" cy="284162"/>
            <a:chOff x="656433" y="2706158"/>
            <a:chExt cx="3158860" cy="285466"/>
          </a:xfrm>
        </p:grpSpPr>
        <p:grpSp>
          <p:nvGrpSpPr>
            <p:cNvPr id="131340" name="Group 945"/>
            <p:cNvGrpSpPr>
              <a:grpSpLocks/>
            </p:cNvGrpSpPr>
            <p:nvPr/>
          </p:nvGrpSpPr>
          <p:grpSpPr bwMode="auto">
            <a:xfrm>
              <a:off x="2989000" y="2714624"/>
              <a:ext cx="826293" cy="276999"/>
              <a:chOff x="656433" y="1838325"/>
              <a:chExt cx="826293" cy="276999"/>
            </a:xfrm>
          </p:grpSpPr>
          <p:cxnSp>
            <p:nvCxnSpPr>
              <p:cNvPr id="131361" name="Straight Connector 1008"/>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62" name="Straight Connector 1009"/>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63" name="Straight Connector 1010"/>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64" name="Straight Connector 1011"/>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65" name="Straight Connector 1012"/>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66" name="Straight Connector 1013"/>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67" name="Straight Connector 1014"/>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68" name="Straight Connector 1015"/>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131369" name="TextBox 1016"/>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717F9F"/>
                    </a:solidFill>
                  </a:rPr>
                  <a:t>…</a:t>
                </a:r>
              </a:p>
            </p:txBody>
          </p:sp>
        </p:grpSp>
        <p:grpSp>
          <p:nvGrpSpPr>
            <p:cNvPr id="131341" name="Group 955"/>
            <p:cNvGrpSpPr>
              <a:grpSpLocks/>
            </p:cNvGrpSpPr>
            <p:nvPr/>
          </p:nvGrpSpPr>
          <p:grpSpPr bwMode="auto">
            <a:xfrm>
              <a:off x="1829066" y="2714625"/>
              <a:ext cx="826293" cy="276999"/>
              <a:chOff x="656433" y="1838325"/>
              <a:chExt cx="826293" cy="276999"/>
            </a:xfrm>
          </p:grpSpPr>
          <p:cxnSp>
            <p:nvCxnSpPr>
              <p:cNvPr id="131352" name="Straight Connector 999"/>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53" name="Straight Connector 1000"/>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54" name="Straight Connector 1001"/>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55" name="Straight Connector 1002"/>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56" name="Straight Connector 1003"/>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57" name="Straight Connector 1004"/>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58" name="Straight Connector 1005"/>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59" name="Straight Connector 1006"/>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131360" name="TextBox 1007"/>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717F9F"/>
                    </a:solidFill>
                  </a:rPr>
                  <a:t>…</a:t>
                </a:r>
              </a:p>
            </p:txBody>
          </p:sp>
        </p:grpSp>
        <p:grpSp>
          <p:nvGrpSpPr>
            <p:cNvPr id="131342" name="Group 965"/>
            <p:cNvGrpSpPr>
              <a:grpSpLocks/>
            </p:cNvGrpSpPr>
            <p:nvPr/>
          </p:nvGrpSpPr>
          <p:grpSpPr bwMode="auto">
            <a:xfrm>
              <a:off x="656433" y="2706158"/>
              <a:ext cx="826293" cy="276999"/>
              <a:chOff x="656433" y="1838325"/>
              <a:chExt cx="826293" cy="276999"/>
            </a:xfrm>
          </p:grpSpPr>
          <p:cxnSp>
            <p:nvCxnSpPr>
              <p:cNvPr id="131343" name="Straight Connector 990"/>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44" name="Straight Connector 991"/>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45" name="Straight Connector 992"/>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46" name="Straight Connector 993"/>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47" name="Straight Connector 994"/>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48" name="Straight Connector 995"/>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49" name="Straight Connector 996"/>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50" name="Straight Connector 997"/>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131351" name="TextBox 998"/>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717F9F"/>
                    </a:solidFill>
                  </a:rPr>
                  <a:t>…</a:t>
                </a:r>
              </a:p>
            </p:txBody>
          </p:sp>
        </p:grpSp>
      </p:grpSp>
      <p:grpSp>
        <p:nvGrpSpPr>
          <p:cNvPr id="131120" name="Group 1017"/>
          <p:cNvGrpSpPr>
            <a:grpSpLocks/>
          </p:cNvGrpSpPr>
          <p:nvPr/>
        </p:nvGrpSpPr>
        <p:grpSpPr bwMode="auto">
          <a:xfrm>
            <a:off x="2181225" y="4452938"/>
            <a:ext cx="3157538" cy="284162"/>
            <a:chOff x="656433" y="2706158"/>
            <a:chExt cx="3158860" cy="285466"/>
          </a:xfrm>
        </p:grpSpPr>
        <p:grpSp>
          <p:nvGrpSpPr>
            <p:cNvPr id="131310" name="Group 945"/>
            <p:cNvGrpSpPr>
              <a:grpSpLocks/>
            </p:cNvGrpSpPr>
            <p:nvPr/>
          </p:nvGrpSpPr>
          <p:grpSpPr bwMode="auto">
            <a:xfrm>
              <a:off x="2989000" y="2714624"/>
              <a:ext cx="826293" cy="276999"/>
              <a:chOff x="656433" y="1838325"/>
              <a:chExt cx="826293" cy="276999"/>
            </a:xfrm>
          </p:grpSpPr>
          <p:cxnSp>
            <p:nvCxnSpPr>
              <p:cNvPr id="131331" name="Straight Connector 1039"/>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32" name="Straight Connector 1040"/>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33" name="Straight Connector 1041"/>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34" name="Straight Connector 1042"/>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35" name="Straight Connector 1043"/>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36" name="Straight Connector 1044"/>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37" name="Straight Connector 1045"/>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38" name="Straight Connector 1046"/>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131339" name="TextBox 1047"/>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717F9F"/>
                    </a:solidFill>
                  </a:rPr>
                  <a:t>…</a:t>
                </a:r>
              </a:p>
            </p:txBody>
          </p:sp>
        </p:grpSp>
        <p:grpSp>
          <p:nvGrpSpPr>
            <p:cNvPr id="131311" name="Group 955"/>
            <p:cNvGrpSpPr>
              <a:grpSpLocks/>
            </p:cNvGrpSpPr>
            <p:nvPr/>
          </p:nvGrpSpPr>
          <p:grpSpPr bwMode="auto">
            <a:xfrm>
              <a:off x="1829066" y="2714625"/>
              <a:ext cx="826293" cy="276999"/>
              <a:chOff x="656433" y="1838325"/>
              <a:chExt cx="826293" cy="276999"/>
            </a:xfrm>
          </p:grpSpPr>
          <p:cxnSp>
            <p:nvCxnSpPr>
              <p:cNvPr id="131322" name="Straight Connector 1030"/>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23" name="Straight Connector 1031"/>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24" name="Straight Connector 1032"/>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25" name="Straight Connector 1033"/>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26" name="Straight Connector 1034"/>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27" name="Straight Connector 1035"/>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28" name="Straight Connector 1036"/>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29" name="Straight Connector 1037"/>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131330" name="TextBox 1038"/>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717F9F"/>
                    </a:solidFill>
                  </a:rPr>
                  <a:t>…</a:t>
                </a:r>
              </a:p>
            </p:txBody>
          </p:sp>
        </p:grpSp>
        <p:grpSp>
          <p:nvGrpSpPr>
            <p:cNvPr id="131312" name="Group 965"/>
            <p:cNvGrpSpPr>
              <a:grpSpLocks/>
            </p:cNvGrpSpPr>
            <p:nvPr/>
          </p:nvGrpSpPr>
          <p:grpSpPr bwMode="auto">
            <a:xfrm>
              <a:off x="656433" y="2706158"/>
              <a:ext cx="826293" cy="276999"/>
              <a:chOff x="656433" y="1838325"/>
              <a:chExt cx="826293" cy="276999"/>
            </a:xfrm>
          </p:grpSpPr>
          <p:cxnSp>
            <p:nvCxnSpPr>
              <p:cNvPr id="131313" name="Straight Connector 1021"/>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14" name="Straight Connector 1022"/>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15" name="Straight Connector 1023"/>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16" name="Straight Connector 1024"/>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17" name="Straight Connector 1025"/>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18" name="Straight Connector 1026"/>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19" name="Straight Connector 1027"/>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20" name="Straight Connector 1028"/>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131321" name="TextBox 1029"/>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717F9F"/>
                    </a:solidFill>
                  </a:rPr>
                  <a:t>…</a:t>
                </a:r>
              </a:p>
            </p:txBody>
          </p:sp>
        </p:grpSp>
      </p:grpSp>
      <p:grpSp>
        <p:nvGrpSpPr>
          <p:cNvPr id="131121" name="Group 1048"/>
          <p:cNvGrpSpPr>
            <a:grpSpLocks/>
          </p:cNvGrpSpPr>
          <p:nvPr/>
        </p:nvGrpSpPr>
        <p:grpSpPr bwMode="auto">
          <a:xfrm>
            <a:off x="2181225" y="5322888"/>
            <a:ext cx="3157538" cy="284162"/>
            <a:chOff x="656433" y="2706158"/>
            <a:chExt cx="3158860" cy="285466"/>
          </a:xfrm>
        </p:grpSpPr>
        <p:grpSp>
          <p:nvGrpSpPr>
            <p:cNvPr id="131280" name="Group 945"/>
            <p:cNvGrpSpPr>
              <a:grpSpLocks/>
            </p:cNvGrpSpPr>
            <p:nvPr/>
          </p:nvGrpSpPr>
          <p:grpSpPr bwMode="auto">
            <a:xfrm>
              <a:off x="2989000" y="2714624"/>
              <a:ext cx="826293" cy="276999"/>
              <a:chOff x="656433" y="1838325"/>
              <a:chExt cx="826293" cy="276999"/>
            </a:xfrm>
          </p:grpSpPr>
          <p:cxnSp>
            <p:nvCxnSpPr>
              <p:cNvPr id="131301" name="Straight Connector 1070"/>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02" name="Straight Connector 1071"/>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03" name="Straight Connector 1072"/>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04" name="Straight Connector 1073"/>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05" name="Straight Connector 1074"/>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06" name="Straight Connector 1075"/>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07" name="Straight Connector 1076"/>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308" name="Straight Connector 1077"/>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131309" name="TextBox 1078"/>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717F9F"/>
                    </a:solidFill>
                  </a:rPr>
                  <a:t>…</a:t>
                </a:r>
              </a:p>
            </p:txBody>
          </p:sp>
        </p:grpSp>
        <p:grpSp>
          <p:nvGrpSpPr>
            <p:cNvPr id="131281" name="Group 955"/>
            <p:cNvGrpSpPr>
              <a:grpSpLocks/>
            </p:cNvGrpSpPr>
            <p:nvPr/>
          </p:nvGrpSpPr>
          <p:grpSpPr bwMode="auto">
            <a:xfrm>
              <a:off x="1829066" y="2714625"/>
              <a:ext cx="826293" cy="276999"/>
              <a:chOff x="656433" y="1838325"/>
              <a:chExt cx="826293" cy="276999"/>
            </a:xfrm>
          </p:grpSpPr>
          <p:cxnSp>
            <p:nvCxnSpPr>
              <p:cNvPr id="131292" name="Straight Connector 1061"/>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93" name="Straight Connector 1062"/>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94" name="Straight Connector 1063"/>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95" name="Straight Connector 1064"/>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96" name="Straight Connector 1065"/>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97" name="Straight Connector 1066"/>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98" name="Straight Connector 1067"/>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99" name="Straight Connector 1068"/>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131300" name="TextBox 1069"/>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717F9F"/>
                    </a:solidFill>
                  </a:rPr>
                  <a:t>…</a:t>
                </a:r>
              </a:p>
            </p:txBody>
          </p:sp>
        </p:grpSp>
        <p:grpSp>
          <p:nvGrpSpPr>
            <p:cNvPr id="131282" name="Group 965"/>
            <p:cNvGrpSpPr>
              <a:grpSpLocks/>
            </p:cNvGrpSpPr>
            <p:nvPr/>
          </p:nvGrpSpPr>
          <p:grpSpPr bwMode="auto">
            <a:xfrm>
              <a:off x="656433" y="2706158"/>
              <a:ext cx="826293" cy="276999"/>
              <a:chOff x="656433" y="1838325"/>
              <a:chExt cx="826293" cy="276999"/>
            </a:xfrm>
          </p:grpSpPr>
          <p:cxnSp>
            <p:nvCxnSpPr>
              <p:cNvPr id="131283" name="Straight Connector 1052"/>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84" name="Straight Connector 1053"/>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85" name="Straight Connector 1054"/>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86" name="Straight Connector 1055"/>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87" name="Straight Connector 1056"/>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88" name="Straight Connector 1057"/>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89" name="Straight Connector 1058"/>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90" name="Straight Connector 1059"/>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131291" name="TextBox 1060"/>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717F9F"/>
                    </a:solidFill>
                  </a:rPr>
                  <a:t>…</a:t>
                </a:r>
              </a:p>
            </p:txBody>
          </p:sp>
        </p:grpSp>
      </p:grpSp>
      <p:grpSp>
        <p:nvGrpSpPr>
          <p:cNvPr id="131122" name="Group 1079"/>
          <p:cNvGrpSpPr>
            <a:grpSpLocks/>
          </p:cNvGrpSpPr>
          <p:nvPr/>
        </p:nvGrpSpPr>
        <p:grpSpPr bwMode="auto">
          <a:xfrm>
            <a:off x="6854825" y="1836738"/>
            <a:ext cx="3157538" cy="284162"/>
            <a:chOff x="656433" y="2706158"/>
            <a:chExt cx="3158860" cy="285466"/>
          </a:xfrm>
        </p:grpSpPr>
        <p:grpSp>
          <p:nvGrpSpPr>
            <p:cNvPr id="131250" name="Group 945"/>
            <p:cNvGrpSpPr>
              <a:grpSpLocks/>
            </p:cNvGrpSpPr>
            <p:nvPr/>
          </p:nvGrpSpPr>
          <p:grpSpPr bwMode="auto">
            <a:xfrm>
              <a:off x="2989000" y="2714624"/>
              <a:ext cx="826293" cy="276999"/>
              <a:chOff x="656433" y="1838325"/>
              <a:chExt cx="826293" cy="276999"/>
            </a:xfrm>
          </p:grpSpPr>
          <p:cxnSp>
            <p:nvCxnSpPr>
              <p:cNvPr id="131271" name="Straight Connector 1101"/>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72" name="Straight Connector 1102"/>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73" name="Straight Connector 1103"/>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74" name="Straight Connector 1104"/>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75" name="Straight Connector 1105"/>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76" name="Straight Connector 1106"/>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77" name="Straight Connector 1107"/>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78" name="Straight Connector 1108"/>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131279" name="TextBox 1109"/>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717F9F"/>
                    </a:solidFill>
                  </a:rPr>
                  <a:t>…</a:t>
                </a:r>
              </a:p>
            </p:txBody>
          </p:sp>
        </p:grpSp>
        <p:grpSp>
          <p:nvGrpSpPr>
            <p:cNvPr id="131251" name="Group 955"/>
            <p:cNvGrpSpPr>
              <a:grpSpLocks/>
            </p:cNvGrpSpPr>
            <p:nvPr/>
          </p:nvGrpSpPr>
          <p:grpSpPr bwMode="auto">
            <a:xfrm>
              <a:off x="1829066" y="2714625"/>
              <a:ext cx="826293" cy="276999"/>
              <a:chOff x="656433" y="1838325"/>
              <a:chExt cx="826293" cy="276999"/>
            </a:xfrm>
          </p:grpSpPr>
          <p:cxnSp>
            <p:nvCxnSpPr>
              <p:cNvPr id="131262" name="Straight Connector 1092"/>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63" name="Straight Connector 1093"/>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64" name="Straight Connector 1094"/>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65" name="Straight Connector 1095"/>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66" name="Straight Connector 1096"/>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67" name="Straight Connector 1097"/>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68" name="Straight Connector 1098"/>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69" name="Straight Connector 1099"/>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131270" name="TextBox 1100"/>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717F9F"/>
                    </a:solidFill>
                  </a:rPr>
                  <a:t>…</a:t>
                </a:r>
              </a:p>
            </p:txBody>
          </p:sp>
        </p:grpSp>
        <p:grpSp>
          <p:nvGrpSpPr>
            <p:cNvPr id="131252" name="Group 965"/>
            <p:cNvGrpSpPr>
              <a:grpSpLocks/>
            </p:cNvGrpSpPr>
            <p:nvPr/>
          </p:nvGrpSpPr>
          <p:grpSpPr bwMode="auto">
            <a:xfrm>
              <a:off x="656433" y="2706158"/>
              <a:ext cx="826293" cy="276999"/>
              <a:chOff x="656433" y="1838325"/>
              <a:chExt cx="826293" cy="276999"/>
            </a:xfrm>
          </p:grpSpPr>
          <p:cxnSp>
            <p:nvCxnSpPr>
              <p:cNvPr id="131253" name="Straight Connector 1083"/>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54" name="Straight Connector 1084"/>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55" name="Straight Connector 1085"/>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56" name="Straight Connector 1086"/>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57" name="Straight Connector 1087"/>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58" name="Straight Connector 1088"/>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59" name="Straight Connector 1089"/>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60" name="Straight Connector 1090"/>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131261" name="TextBox 1091"/>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717F9F"/>
                    </a:solidFill>
                  </a:rPr>
                  <a:t>…</a:t>
                </a:r>
              </a:p>
            </p:txBody>
          </p:sp>
        </p:grpSp>
      </p:grpSp>
      <p:grpSp>
        <p:nvGrpSpPr>
          <p:cNvPr id="131123" name="Group 1110"/>
          <p:cNvGrpSpPr>
            <a:grpSpLocks/>
          </p:cNvGrpSpPr>
          <p:nvPr/>
        </p:nvGrpSpPr>
        <p:grpSpPr bwMode="auto">
          <a:xfrm>
            <a:off x="6854825" y="2719388"/>
            <a:ext cx="3157538" cy="284162"/>
            <a:chOff x="656433" y="2706158"/>
            <a:chExt cx="3158860" cy="285466"/>
          </a:xfrm>
        </p:grpSpPr>
        <p:grpSp>
          <p:nvGrpSpPr>
            <p:cNvPr id="131220" name="Group 945"/>
            <p:cNvGrpSpPr>
              <a:grpSpLocks/>
            </p:cNvGrpSpPr>
            <p:nvPr/>
          </p:nvGrpSpPr>
          <p:grpSpPr bwMode="auto">
            <a:xfrm>
              <a:off x="2989000" y="2714624"/>
              <a:ext cx="826293" cy="276999"/>
              <a:chOff x="656433" y="1838325"/>
              <a:chExt cx="826293" cy="276999"/>
            </a:xfrm>
          </p:grpSpPr>
          <p:cxnSp>
            <p:nvCxnSpPr>
              <p:cNvPr id="131241" name="Straight Connector 1132"/>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42" name="Straight Connector 1133"/>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43" name="Straight Connector 1134"/>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44" name="Straight Connector 1135"/>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45" name="Straight Connector 1136"/>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46" name="Straight Connector 1137"/>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47" name="Straight Connector 1138"/>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48" name="Straight Connector 1139"/>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131249" name="TextBox 1140"/>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717F9F"/>
                    </a:solidFill>
                  </a:rPr>
                  <a:t>…</a:t>
                </a:r>
              </a:p>
            </p:txBody>
          </p:sp>
        </p:grpSp>
        <p:grpSp>
          <p:nvGrpSpPr>
            <p:cNvPr id="131221" name="Group 955"/>
            <p:cNvGrpSpPr>
              <a:grpSpLocks/>
            </p:cNvGrpSpPr>
            <p:nvPr/>
          </p:nvGrpSpPr>
          <p:grpSpPr bwMode="auto">
            <a:xfrm>
              <a:off x="1829066" y="2714625"/>
              <a:ext cx="826293" cy="276999"/>
              <a:chOff x="656433" y="1838325"/>
              <a:chExt cx="826293" cy="276999"/>
            </a:xfrm>
          </p:grpSpPr>
          <p:cxnSp>
            <p:nvCxnSpPr>
              <p:cNvPr id="131232" name="Straight Connector 1123"/>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33" name="Straight Connector 1124"/>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34" name="Straight Connector 1125"/>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35" name="Straight Connector 1126"/>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36" name="Straight Connector 1127"/>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37" name="Straight Connector 1128"/>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38" name="Straight Connector 1129"/>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39" name="Straight Connector 1130"/>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131240" name="TextBox 1131"/>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717F9F"/>
                    </a:solidFill>
                  </a:rPr>
                  <a:t>…</a:t>
                </a:r>
              </a:p>
            </p:txBody>
          </p:sp>
        </p:grpSp>
        <p:grpSp>
          <p:nvGrpSpPr>
            <p:cNvPr id="131222" name="Group 965"/>
            <p:cNvGrpSpPr>
              <a:grpSpLocks/>
            </p:cNvGrpSpPr>
            <p:nvPr/>
          </p:nvGrpSpPr>
          <p:grpSpPr bwMode="auto">
            <a:xfrm>
              <a:off x="656433" y="2706158"/>
              <a:ext cx="826293" cy="276999"/>
              <a:chOff x="656433" y="1838325"/>
              <a:chExt cx="826293" cy="276999"/>
            </a:xfrm>
          </p:grpSpPr>
          <p:cxnSp>
            <p:nvCxnSpPr>
              <p:cNvPr id="131223" name="Straight Connector 1114"/>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24" name="Straight Connector 1115"/>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25" name="Straight Connector 1116"/>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26" name="Straight Connector 1117"/>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27" name="Straight Connector 1118"/>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28" name="Straight Connector 1119"/>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29" name="Straight Connector 1120"/>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30" name="Straight Connector 1121"/>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131231" name="TextBox 1122"/>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717F9F"/>
                    </a:solidFill>
                  </a:rPr>
                  <a:t>…</a:t>
                </a:r>
              </a:p>
            </p:txBody>
          </p:sp>
        </p:grpSp>
      </p:grpSp>
      <p:grpSp>
        <p:nvGrpSpPr>
          <p:cNvPr id="131124" name="Group 1141"/>
          <p:cNvGrpSpPr>
            <a:grpSpLocks/>
          </p:cNvGrpSpPr>
          <p:nvPr/>
        </p:nvGrpSpPr>
        <p:grpSpPr bwMode="auto">
          <a:xfrm>
            <a:off x="6854825" y="3595688"/>
            <a:ext cx="3157538" cy="284162"/>
            <a:chOff x="656433" y="2706158"/>
            <a:chExt cx="3158860" cy="285466"/>
          </a:xfrm>
        </p:grpSpPr>
        <p:grpSp>
          <p:nvGrpSpPr>
            <p:cNvPr id="131190" name="Group 945"/>
            <p:cNvGrpSpPr>
              <a:grpSpLocks/>
            </p:cNvGrpSpPr>
            <p:nvPr/>
          </p:nvGrpSpPr>
          <p:grpSpPr bwMode="auto">
            <a:xfrm>
              <a:off x="2989000" y="2714624"/>
              <a:ext cx="826293" cy="276999"/>
              <a:chOff x="656433" y="1838325"/>
              <a:chExt cx="826293" cy="276999"/>
            </a:xfrm>
          </p:grpSpPr>
          <p:cxnSp>
            <p:nvCxnSpPr>
              <p:cNvPr id="131211" name="Straight Connector 1166"/>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12" name="Straight Connector 1168"/>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13" name="Straight Connector 1171"/>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14" name="Straight Connector 1173"/>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15" name="Straight Connector 1176"/>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16" name="Straight Connector 1178"/>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17" name="Straight Connector 1181"/>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18" name="Straight Connector 1183"/>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131219" name="TextBox 1186"/>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717F9F"/>
                    </a:solidFill>
                  </a:rPr>
                  <a:t>…</a:t>
                </a:r>
              </a:p>
            </p:txBody>
          </p:sp>
        </p:grpSp>
        <p:grpSp>
          <p:nvGrpSpPr>
            <p:cNvPr id="131191" name="Group 955"/>
            <p:cNvGrpSpPr>
              <a:grpSpLocks/>
            </p:cNvGrpSpPr>
            <p:nvPr/>
          </p:nvGrpSpPr>
          <p:grpSpPr bwMode="auto">
            <a:xfrm>
              <a:off x="1829066" y="2714625"/>
              <a:ext cx="826293" cy="276999"/>
              <a:chOff x="656433" y="1838325"/>
              <a:chExt cx="826293" cy="276999"/>
            </a:xfrm>
          </p:grpSpPr>
          <p:cxnSp>
            <p:nvCxnSpPr>
              <p:cNvPr id="131202" name="Straight Connector 1154"/>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03" name="Straight Connector 1155"/>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04" name="Straight Connector 1156"/>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05" name="Straight Connector 1157"/>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06" name="Straight Connector 1158"/>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07" name="Straight Connector 1159"/>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08" name="Straight Connector 1160"/>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09" name="Straight Connector 1161"/>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131210" name="TextBox 1163"/>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717F9F"/>
                    </a:solidFill>
                  </a:rPr>
                  <a:t>…</a:t>
                </a:r>
              </a:p>
            </p:txBody>
          </p:sp>
        </p:grpSp>
        <p:grpSp>
          <p:nvGrpSpPr>
            <p:cNvPr id="131192" name="Group 965"/>
            <p:cNvGrpSpPr>
              <a:grpSpLocks/>
            </p:cNvGrpSpPr>
            <p:nvPr/>
          </p:nvGrpSpPr>
          <p:grpSpPr bwMode="auto">
            <a:xfrm>
              <a:off x="656433" y="2706158"/>
              <a:ext cx="826293" cy="276999"/>
              <a:chOff x="656433" y="1838325"/>
              <a:chExt cx="826293" cy="276999"/>
            </a:xfrm>
          </p:grpSpPr>
          <p:cxnSp>
            <p:nvCxnSpPr>
              <p:cNvPr id="131193" name="Straight Connector 1145"/>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94" name="Straight Connector 1146"/>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95" name="Straight Connector 1147"/>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96" name="Straight Connector 1148"/>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97" name="Straight Connector 1149"/>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98" name="Straight Connector 1150"/>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99" name="Straight Connector 1151"/>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200" name="Straight Connector 1152"/>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131201" name="TextBox 1153"/>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717F9F"/>
                    </a:solidFill>
                  </a:rPr>
                  <a:t>…</a:t>
                </a:r>
              </a:p>
            </p:txBody>
          </p:sp>
        </p:grpSp>
      </p:grpSp>
      <p:grpSp>
        <p:nvGrpSpPr>
          <p:cNvPr id="131125" name="Group 1188"/>
          <p:cNvGrpSpPr>
            <a:grpSpLocks/>
          </p:cNvGrpSpPr>
          <p:nvPr/>
        </p:nvGrpSpPr>
        <p:grpSpPr bwMode="auto">
          <a:xfrm>
            <a:off x="6848475" y="4478338"/>
            <a:ext cx="3157538" cy="284162"/>
            <a:chOff x="656433" y="2706158"/>
            <a:chExt cx="3158860" cy="285466"/>
          </a:xfrm>
        </p:grpSpPr>
        <p:grpSp>
          <p:nvGrpSpPr>
            <p:cNvPr id="131160" name="Group 945"/>
            <p:cNvGrpSpPr>
              <a:grpSpLocks/>
            </p:cNvGrpSpPr>
            <p:nvPr/>
          </p:nvGrpSpPr>
          <p:grpSpPr bwMode="auto">
            <a:xfrm>
              <a:off x="2989000" y="2714624"/>
              <a:ext cx="826293" cy="276999"/>
              <a:chOff x="656433" y="1838325"/>
              <a:chExt cx="826293" cy="276999"/>
            </a:xfrm>
          </p:grpSpPr>
          <p:cxnSp>
            <p:nvCxnSpPr>
              <p:cNvPr id="131181" name="Straight Connector 1215"/>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82" name="Straight Connector 1216"/>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83" name="Straight Connector 1217"/>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84" name="Straight Connector 1218"/>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85" name="Straight Connector 1219"/>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86" name="Straight Connector 1220"/>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87" name="Straight Connector 1221"/>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88" name="Straight Connector 1222"/>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131189" name="TextBox 1223"/>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717F9F"/>
                    </a:solidFill>
                  </a:rPr>
                  <a:t>…</a:t>
                </a:r>
              </a:p>
            </p:txBody>
          </p:sp>
        </p:grpSp>
        <p:grpSp>
          <p:nvGrpSpPr>
            <p:cNvPr id="131161" name="Group 955"/>
            <p:cNvGrpSpPr>
              <a:grpSpLocks/>
            </p:cNvGrpSpPr>
            <p:nvPr/>
          </p:nvGrpSpPr>
          <p:grpSpPr bwMode="auto">
            <a:xfrm>
              <a:off x="1829066" y="2714625"/>
              <a:ext cx="826293" cy="276999"/>
              <a:chOff x="656433" y="1838325"/>
              <a:chExt cx="826293" cy="276999"/>
            </a:xfrm>
          </p:grpSpPr>
          <p:cxnSp>
            <p:nvCxnSpPr>
              <p:cNvPr id="131172" name="Straight Connector 1206"/>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73" name="Straight Connector 1207"/>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74" name="Straight Connector 1208"/>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75" name="Straight Connector 1209"/>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76" name="Straight Connector 1210"/>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77" name="Straight Connector 1211"/>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78" name="Straight Connector 1212"/>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79" name="Straight Connector 1213"/>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131180" name="TextBox 1214"/>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717F9F"/>
                    </a:solidFill>
                  </a:rPr>
                  <a:t>…</a:t>
                </a:r>
              </a:p>
            </p:txBody>
          </p:sp>
        </p:grpSp>
        <p:grpSp>
          <p:nvGrpSpPr>
            <p:cNvPr id="131162" name="Group 965"/>
            <p:cNvGrpSpPr>
              <a:grpSpLocks/>
            </p:cNvGrpSpPr>
            <p:nvPr/>
          </p:nvGrpSpPr>
          <p:grpSpPr bwMode="auto">
            <a:xfrm>
              <a:off x="656433" y="2706158"/>
              <a:ext cx="826293" cy="276999"/>
              <a:chOff x="656433" y="1838325"/>
              <a:chExt cx="826293" cy="276999"/>
            </a:xfrm>
          </p:grpSpPr>
          <p:cxnSp>
            <p:nvCxnSpPr>
              <p:cNvPr id="131163" name="Straight Connector 1197"/>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64" name="Straight Connector 1198"/>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65" name="Straight Connector 1199"/>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66" name="Straight Connector 1200"/>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67" name="Straight Connector 1201"/>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68" name="Straight Connector 1202"/>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69" name="Straight Connector 1203"/>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70" name="Straight Connector 1204"/>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131171" name="TextBox 1205"/>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717F9F"/>
                    </a:solidFill>
                  </a:rPr>
                  <a:t>…</a:t>
                </a:r>
              </a:p>
            </p:txBody>
          </p:sp>
        </p:grpSp>
      </p:grpSp>
      <p:grpSp>
        <p:nvGrpSpPr>
          <p:cNvPr id="131126" name="Group 1224"/>
          <p:cNvGrpSpPr>
            <a:grpSpLocks/>
          </p:cNvGrpSpPr>
          <p:nvPr/>
        </p:nvGrpSpPr>
        <p:grpSpPr bwMode="auto">
          <a:xfrm>
            <a:off x="6848475" y="5354638"/>
            <a:ext cx="3157538" cy="284162"/>
            <a:chOff x="656433" y="2706158"/>
            <a:chExt cx="3158860" cy="285466"/>
          </a:xfrm>
        </p:grpSpPr>
        <p:grpSp>
          <p:nvGrpSpPr>
            <p:cNvPr id="131130" name="Group 945"/>
            <p:cNvGrpSpPr>
              <a:grpSpLocks/>
            </p:cNvGrpSpPr>
            <p:nvPr/>
          </p:nvGrpSpPr>
          <p:grpSpPr bwMode="auto">
            <a:xfrm>
              <a:off x="2989000" y="2714624"/>
              <a:ext cx="826293" cy="276999"/>
              <a:chOff x="656433" y="1838325"/>
              <a:chExt cx="826293" cy="276999"/>
            </a:xfrm>
          </p:grpSpPr>
          <p:cxnSp>
            <p:nvCxnSpPr>
              <p:cNvPr id="131151" name="Straight Connector 1246"/>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52" name="Straight Connector 1247"/>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53" name="Straight Connector 1248"/>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54" name="Straight Connector 1249"/>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55" name="Straight Connector 1250"/>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56" name="Straight Connector 1251"/>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57" name="Straight Connector 1252"/>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58" name="Straight Connector 1253"/>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131159" name="TextBox 1254"/>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717F9F"/>
                    </a:solidFill>
                  </a:rPr>
                  <a:t>…</a:t>
                </a:r>
              </a:p>
            </p:txBody>
          </p:sp>
        </p:grpSp>
        <p:grpSp>
          <p:nvGrpSpPr>
            <p:cNvPr id="131131" name="Group 955"/>
            <p:cNvGrpSpPr>
              <a:grpSpLocks/>
            </p:cNvGrpSpPr>
            <p:nvPr/>
          </p:nvGrpSpPr>
          <p:grpSpPr bwMode="auto">
            <a:xfrm>
              <a:off x="1829066" y="2714625"/>
              <a:ext cx="826293" cy="276999"/>
              <a:chOff x="656433" y="1838325"/>
              <a:chExt cx="826293" cy="276999"/>
            </a:xfrm>
          </p:grpSpPr>
          <p:cxnSp>
            <p:nvCxnSpPr>
              <p:cNvPr id="131142" name="Straight Connector 1237"/>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43" name="Straight Connector 1238"/>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44" name="Straight Connector 1239"/>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45" name="Straight Connector 1240"/>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46" name="Straight Connector 1241"/>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47" name="Straight Connector 1242"/>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48" name="Straight Connector 1243"/>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49" name="Straight Connector 1244"/>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131150" name="TextBox 1245"/>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717F9F"/>
                    </a:solidFill>
                  </a:rPr>
                  <a:t>…</a:t>
                </a:r>
              </a:p>
            </p:txBody>
          </p:sp>
        </p:grpSp>
        <p:grpSp>
          <p:nvGrpSpPr>
            <p:cNvPr id="131132" name="Group 965"/>
            <p:cNvGrpSpPr>
              <a:grpSpLocks/>
            </p:cNvGrpSpPr>
            <p:nvPr/>
          </p:nvGrpSpPr>
          <p:grpSpPr bwMode="auto">
            <a:xfrm>
              <a:off x="656433" y="2706158"/>
              <a:ext cx="826293" cy="276999"/>
              <a:chOff x="656433" y="1838325"/>
              <a:chExt cx="826293" cy="276999"/>
            </a:xfrm>
          </p:grpSpPr>
          <p:cxnSp>
            <p:nvCxnSpPr>
              <p:cNvPr id="131133" name="Straight Connector 1228"/>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34" name="Straight Connector 1229"/>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35" name="Straight Connector 1230"/>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36" name="Straight Connector 1231"/>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37" name="Straight Connector 1232"/>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38" name="Straight Connector 1233"/>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39" name="Straight Connector 1234"/>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131140" name="Straight Connector 1235"/>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131141" name="TextBox 1236"/>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717F9F"/>
                    </a:solidFill>
                  </a:rPr>
                  <a:t>…</a:t>
                </a:r>
              </a:p>
            </p:txBody>
          </p:sp>
        </p:grpSp>
      </p:grpSp>
      <p:sp>
        <p:nvSpPr>
          <p:cNvPr id="131127" name="Slide Number Placeholder 1224"/>
          <p:cNvSpPr>
            <a:spLocks noGrp="1"/>
          </p:cNvSpPr>
          <p:nvPr>
            <p:ph type="sldNum" sz="quarter" idx="13"/>
          </p:nvPr>
        </p:nvSpPr>
        <p:spPr>
          <a:xfrm>
            <a:off x="4648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fld id="{676A67BB-60A6-4E91-8BE4-94BF6B335AF9}" type="slidenum">
              <a:rPr lang="en-US" altLang="en-US" sz="1200">
                <a:latin typeface="Garamond" panose="02020404030301010803" pitchFamily="18" charset="0"/>
              </a:rPr>
              <a:pPr algn="ctr" eaLnBrk="1" hangingPunct="1"/>
              <a:t>26</a:t>
            </a:fld>
            <a:endParaRPr lang="en-US" altLang="en-US" sz="1200">
              <a:latin typeface="Garamond" panose="02020404030301010803" pitchFamily="18" charset="0"/>
            </a:endParaRPr>
          </a:p>
        </p:txBody>
      </p:sp>
      <p:sp>
        <p:nvSpPr>
          <p:cNvPr id="131128" name="Content Placeholder 2"/>
          <p:cNvSpPr>
            <a:spLocks noGrp="1"/>
          </p:cNvSpPr>
          <p:nvPr>
            <p:ph idx="4294967295"/>
          </p:nvPr>
        </p:nvSpPr>
        <p:spPr>
          <a:xfrm>
            <a:off x="1778000" y="5829300"/>
            <a:ext cx="8643938" cy="533400"/>
          </a:xfrm>
        </p:spPr>
        <p:txBody>
          <a:bodyPr/>
          <a:lstStyle/>
          <a:p>
            <a:pPr algn="ctr">
              <a:buFont typeface="Wingdings" panose="05000000000000000000" pitchFamily="2" charset="2"/>
              <a:buNone/>
            </a:pPr>
            <a:r>
              <a:rPr lang="en-US" altLang="en-US" dirty="0">
                <a:ea typeface="ＭＳ Ｐゴシック" panose="020B0600070205080204" pitchFamily="34" charset="-128"/>
              </a:rPr>
              <a:t>there are 30 of these things on the </a:t>
            </a:r>
            <a:r>
              <a:rPr lang="en-US" altLang="en-US" dirty="0" err="1">
                <a:ea typeface="ＭＳ Ｐゴシック" panose="020B0600070205080204" pitchFamily="34" charset="-128"/>
              </a:rPr>
              <a:t>GTX</a:t>
            </a:r>
            <a:r>
              <a:rPr lang="en-US" altLang="en-US" dirty="0">
                <a:ea typeface="ＭＳ Ｐゴシック" panose="020B0600070205080204" pitchFamily="34" charset="-128"/>
              </a:rPr>
              <a:t> 285: 30,720 threads</a:t>
            </a:r>
          </a:p>
        </p:txBody>
      </p:sp>
      <p:sp>
        <p:nvSpPr>
          <p:cNvPr id="131129" name="TextBox 1225"/>
          <p:cNvSpPr txBox="1">
            <a:spLocks noChangeArrowheads="1"/>
          </p:cNvSpPr>
          <p:nvPr/>
        </p:nvSpPr>
        <p:spPr bwMode="auto">
          <a:xfrm>
            <a:off x="1676401" y="6535738"/>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Slide credit: Kayvon Fatahalian</a:t>
            </a:r>
          </a:p>
        </p:txBody>
      </p:sp>
    </p:spTree>
    <p:extLst>
      <p:ext uri="{BB962C8B-B14F-4D97-AF65-F5344CB8AC3E}">
        <p14:creationId xmlns:p14="http://schemas.microsoft.com/office/powerpoint/2010/main" val="849551971"/>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4B89CC-E77F-79BA-A2F2-042BE0C6FEEC}"/>
              </a:ext>
            </a:extLst>
          </p:cNvPr>
          <p:cNvSpPr>
            <a:spLocks noGrp="1"/>
          </p:cNvSpPr>
          <p:nvPr>
            <p:ph type="body" sz="quarter" idx="10"/>
          </p:nvPr>
        </p:nvSpPr>
        <p:spPr/>
        <p:txBody>
          <a:bodyPr/>
          <a:lstStyle/>
          <a:p>
            <a:r>
              <a:rPr lang="en-US" sz="5400" dirty="0"/>
              <a:t>Case for Domain Specific Accelerators</a:t>
            </a:r>
          </a:p>
          <a:p>
            <a:endParaRPr lang="en-US" sz="5400" dirty="0"/>
          </a:p>
        </p:txBody>
      </p:sp>
      <p:sp>
        <p:nvSpPr>
          <p:cNvPr id="4" name="Slide Number Placeholder 3">
            <a:extLst>
              <a:ext uri="{FF2B5EF4-FFF2-40B4-BE49-F238E27FC236}">
                <a16:creationId xmlns:a16="http://schemas.microsoft.com/office/drawing/2014/main" id="{47181E16-C11B-1CC5-1104-AD1CA9BB1576}"/>
              </a:ext>
            </a:extLst>
          </p:cNvPr>
          <p:cNvSpPr>
            <a:spLocks noGrp="1"/>
          </p:cNvSpPr>
          <p:nvPr>
            <p:ph type="sldNum" sz="quarter" idx="13"/>
          </p:nvPr>
        </p:nvSpPr>
        <p:spPr/>
        <p:txBody>
          <a:bodyPr/>
          <a:lstStyle/>
          <a:p>
            <a:fld id="{AA918FE6-FEDB-42B5-B0DB-51A8335001C1}" type="slidenum">
              <a:rPr lang="en-US" smtClean="0"/>
              <a:pPr/>
              <a:t>27</a:t>
            </a:fld>
            <a:endParaRPr lang="en-US" dirty="0"/>
          </a:p>
        </p:txBody>
      </p:sp>
      <p:pic>
        <p:nvPicPr>
          <p:cNvPr id="8" name="Picture 7">
            <a:extLst>
              <a:ext uri="{FF2B5EF4-FFF2-40B4-BE49-F238E27FC236}">
                <a16:creationId xmlns:a16="http://schemas.microsoft.com/office/drawing/2014/main" id="{ACAF87DD-5438-8F04-7B34-429CBF4370EA}"/>
              </a:ext>
            </a:extLst>
          </p:cNvPr>
          <p:cNvPicPr>
            <a:picLocks noChangeAspect="1"/>
          </p:cNvPicPr>
          <p:nvPr/>
        </p:nvPicPr>
        <p:blipFill>
          <a:blip r:embed="rId2"/>
          <a:stretch>
            <a:fillRect/>
          </a:stretch>
        </p:blipFill>
        <p:spPr>
          <a:xfrm>
            <a:off x="3574657" y="1498004"/>
            <a:ext cx="5119577" cy="4365173"/>
          </a:xfrm>
          <a:prstGeom prst="rect">
            <a:avLst/>
          </a:prstGeom>
        </p:spPr>
      </p:pic>
      <p:sp>
        <p:nvSpPr>
          <p:cNvPr id="10" name="TextBox 9">
            <a:extLst>
              <a:ext uri="{FF2B5EF4-FFF2-40B4-BE49-F238E27FC236}">
                <a16:creationId xmlns:a16="http://schemas.microsoft.com/office/drawing/2014/main" id="{CBCA2D42-8414-6839-96A8-E7DA8564B4A0}"/>
              </a:ext>
            </a:extLst>
          </p:cNvPr>
          <p:cNvSpPr txBox="1"/>
          <p:nvPr/>
        </p:nvSpPr>
        <p:spPr>
          <a:xfrm>
            <a:off x="2183217" y="6159350"/>
            <a:ext cx="8167577" cy="461665"/>
          </a:xfrm>
          <a:prstGeom prst="rect">
            <a:avLst/>
          </a:prstGeom>
          <a:noFill/>
        </p:spPr>
        <p:txBody>
          <a:bodyPr wrap="square">
            <a:spAutoFit/>
          </a:bodyPr>
          <a:lstStyle/>
          <a:p>
            <a:r>
              <a:rPr lang="en-US" sz="1200" dirty="0"/>
              <a:t>M. Horowitz, "1.1 Computing's energy problem (and what we can do about it)," 2014 IEEE International Solid-State Circuits Conference Digest of Technical Papers (ISSCC), 2014, pp. 10-14, </a:t>
            </a:r>
            <a:r>
              <a:rPr lang="en-US" sz="1200" dirty="0" err="1"/>
              <a:t>doi</a:t>
            </a:r>
            <a:r>
              <a:rPr lang="en-US" sz="1200" dirty="0"/>
              <a:t>: 10.1109/ISSCC.2014.6757323.</a:t>
            </a:r>
          </a:p>
        </p:txBody>
      </p:sp>
    </p:spTree>
    <p:extLst>
      <p:ext uri="{BB962C8B-B14F-4D97-AF65-F5344CB8AC3E}">
        <p14:creationId xmlns:p14="http://schemas.microsoft.com/office/powerpoint/2010/main" val="289437713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B86A31-8331-1EDB-ED68-AB3D8F6ABDE7}"/>
              </a:ext>
            </a:extLst>
          </p:cNvPr>
          <p:cNvSpPr>
            <a:spLocks noGrp="1"/>
          </p:cNvSpPr>
          <p:nvPr>
            <p:ph type="body" sz="quarter" idx="12"/>
          </p:nvPr>
        </p:nvSpPr>
        <p:spPr/>
        <p:txBody>
          <a:bodyPr/>
          <a:lstStyle/>
          <a:p>
            <a:r>
              <a:rPr lang="en-US" sz="3200" b="1" dirty="0">
                <a:solidFill>
                  <a:srgbClr val="00C13F"/>
                </a:solidFill>
                <a:effectLst/>
                <a:latin typeface="Arial" panose="020B0604020202020204" pitchFamily="34" charset="0"/>
              </a:rPr>
              <a:t>Specialization </a:t>
            </a:r>
            <a:r>
              <a:rPr lang="en-US" sz="3200" dirty="0">
                <a:effectLst/>
                <a:latin typeface="ArialMT"/>
              </a:rPr>
              <a:t>-&gt; Efficiency</a:t>
            </a:r>
            <a:endParaRPr lang="en-US" sz="3200" dirty="0">
              <a:latin typeface="ArialMT"/>
            </a:endParaRPr>
          </a:p>
          <a:p>
            <a:r>
              <a:rPr lang="en-US" sz="3200" b="1" dirty="0">
                <a:solidFill>
                  <a:srgbClr val="00C13F"/>
                </a:solidFill>
                <a:effectLst/>
                <a:latin typeface="Arial" panose="020B0604020202020204" pitchFamily="34" charset="0"/>
              </a:rPr>
              <a:t>Parallelism </a:t>
            </a:r>
            <a:r>
              <a:rPr lang="en-US" sz="3200" dirty="0">
                <a:solidFill>
                  <a:srgbClr val="00C13F"/>
                </a:solidFill>
                <a:effectLst/>
                <a:latin typeface="ArialMT"/>
              </a:rPr>
              <a:t>-&gt; </a:t>
            </a:r>
            <a:r>
              <a:rPr lang="en-US" sz="3200" dirty="0">
                <a:effectLst/>
                <a:latin typeface="ArialMT"/>
              </a:rPr>
              <a:t>Speedup</a:t>
            </a:r>
            <a:endParaRPr lang="en-US" sz="3200" dirty="0">
              <a:latin typeface="ArialMT"/>
            </a:endParaRPr>
          </a:p>
          <a:p>
            <a:r>
              <a:rPr lang="en-US" sz="3200" b="1" dirty="0">
                <a:solidFill>
                  <a:srgbClr val="00C13F"/>
                </a:solidFill>
                <a:effectLst/>
                <a:latin typeface="Arial" panose="020B0604020202020204" pitchFamily="34" charset="0"/>
              </a:rPr>
              <a:t>Co-Design: </a:t>
            </a:r>
            <a:r>
              <a:rPr lang="en-US" sz="3200" dirty="0">
                <a:effectLst/>
                <a:latin typeface="ArialMT"/>
              </a:rPr>
              <a:t>The algorithm has to change to expose parallelism</a:t>
            </a:r>
            <a:endParaRPr lang="en-US" sz="3200" dirty="0">
              <a:effectLst/>
            </a:endParaRPr>
          </a:p>
          <a:p>
            <a:pPr marL="0" indent="0">
              <a:buNone/>
            </a:pPr>
            <a:endParaRPr lang="en-US" dirty="0"/>
          </a:p>
        </p:txBody>
      </p:sp>
      <p:sp>
        <p:nvSpPr>
          <p:cNvPr id="3" name="Text Placeholder 2">
            <a:extLst>
              <a:ext uri="{FF2B5EF4-FFF2-40B4-BE49-F238E27FC236}">
                <a16:creationId xmlns:a16="http://schemas.microsoft.com/office/drawing/2014/main" id="{FCFC0CFE-1B6A-CAE4-AC87-6D8228111250}"/>
              </a:ext>
            </a:extLst>
          </p:cNvPr>
          <p:cNvSpPr>
            <a:spLocks noGrp="1"/>
          </p:cNvSpPr>
          <p:nvPr>
            <p:ph type="body" sz="quarter" idx="10"/>
          </p:nvPr>
        </p:nvSpPr>
        <p:spPr/>
        <p:txBody>
          <a:bodyPr/>
          <a:lstStyle/>
          <a:p>
            <a:r>
              <a:rPr lang="en-US" dirty="0"/>
              <a:t>Domain Specific Accelerators</a:t>
            </a:r>
          </a:p>
        </p:txBody>
      </p:sp>
      <p:sp>
        <p:nvSpPr>
          <p:cNvPr id="4" name="Slide Number Placeholder 3">
            <a:extLst>
              <a:ext uri="{FF2B5EF4-FFF2-40B4-BE49-F238E27FC236}">
                <a16:creationId xmlns:a16="http://schemas.microsoft.com/office/drawing/2014/main" id="{8AC0CCEB-27CA-6E9D-BD23-AC6E015BB9B5}"/>
              </a:ext>
            </a:extLst>
          </p:cNvPr>
          <p:cNvSpPr>
            <a:spLocks noGrp="1"/>
          </p:cNvSpPr>
          <p:nvPr>
            <p:ph type="sldNum" sz="quarter" idx="13"/>
          </p:nvPr>
        </p:nvSpPr>
        <p:spPr/>
        <p:txBody>
          <a:bodyPr/>
          <a:lstStyle/>
          <a:p>
            <a:fld id="{AA918FE6-FEDB-42B5-B0DB-51A8335001C1}" type="slidenum">
              <a:rPr lang="en-US" smtClean="0"/>
              <a:pPr/>
              <a:t>28</a:t>
            </a:fld>
            <a:endParaRPr lang="en-US" dirty="0"/>
          </a:p>
        </p:txBody>
      </p:sp>
    </p:spTree>
    <p:extLst>
      <p:ext uri="{BB962C8B-B14F-4D97-AF65-F5344CB8AC3E}">
        <p14:creationId xmlns:p14="http://schemas.microsoft.com/office/powerpoint/2010/main" val="370003287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0A45A4-69C2-CDB0-B78C-89C244E0A568}"/>
              </a:ext>
            </a:extLst>
          </p:cNvPr>
          <p:cNvSpPr>
            <a:spLocks noGrp="1"/>
          </p:cNvSpPr>
          <p:nvPr>
            <p:ph type="body" sz="quarter" idx="10"/>
          </p:nvPr>
        </p:nvSpPr>
        <p:spPr/>
        <p:txBody>
          <a:bodyPr/>
          <a:lstStyle/>
          <a:p>
            <a:r>
              <a:rPr lang="en-US" dirty="0"/>
              <a:t>Example: Systolic Arrays</a:t>
            </a:r>
          </a:p>
        </p:txBody>
      </p:sp>
      <p:sp>
        <p:nvSpPr>
          <p:cNvPr id="4" name="Slide Number Placeholder 3">
            <a:extLst>
              <a:ext uri="{FF2B5EF4-FFF2-40B4-BE49-F238E27FC236}">
                <a16:creationId xmlns:a16="http://schemas.microsoft.com/office/drawing/2014/main" id="{67AED47C-17B3-0306-3508-840B1283A5C4}"/>
              </a:ext>
            </a:extLst>
          </p:cNvPr>
          <p:cNvSpPr>
            <a:spLocks noGrp="1"/>
          </p:cNvSpPr>
          <p:nvPr>
            <p:ph type="sldNum" sz="quarter" idx="13"/>
          </p:nvPr>
        </p:nvSpPr>
        <p:spPr/>
        <p:txBody>
          <a:bodyPr/>
          <a:lstStyle/>
          <a:p>
            <a:fld id="{AA918FE6-FEDB-42B5-B0DB-51A8335001C1}" type="slidenum">
              <a:rPr lang="en-US" smtClean="0"/>
              <a:pPr/>
              <a:t>29</a:t>
            </a:fld>
            <a:endParaRPr lang="en-US" dirty="0"/>
          </a:p>
        </p:txBody>
      </p:sp>
      <p:pic>
        <p:nvPicPr>
          <p:cNvPr id="5" name="Picture 4">
            <a:extLst>
              <a:ext uri="{FF2B5EF4-FFF2-40B4-BE49-F238E27FC236}">
                <a16:creationId xmlns:a16="http://schemas.microsoft.com/office/drawing/2014/main" id="{80A296F8-BAB6-23B7-089D-E86EFCF893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2296" y="1356697"/>
            <a:ext cx="6172200"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A27F62BC-4696-6B94-9CED-2797F5808294}"/>
              </a:ext>
            </a:extLst>
          </p:cNvPr>
          <p:cNvSpPr txBox="1">
            <a:spLocks/>
          </p:cNvSpPr>
          <p:nvPr/>
        </p:nvSpPr>
        <p:spPr>
          <a:xfrm>
            <a:off x="1508051" y="5991589"/>
            <a:ext cx="8610600" cy="527050"/>
          </a:xfrm>
          <a:prstGeom prst="rect">
            <a:avLst/>
          </a:prstGeom>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marL="342900" lvl="1" indent="-342900">
              <a:buClr>
                <a:schemeClr val="accent1"/>
              </a:buClr>
              <a:buSzPct val="65000"/>
              <a:buFont typeface="Wingdings" pitchFamily="2" charset="2"/>
              <a:buChar char="n"/>
            </a:pPr>
            <a:r>
              <a:rPr lang="en-US" altLang="en-US" kern="0" dirty="0">
                <a:ea typeface="ＭＳ Ｐゴシック" panose="020B0600070205080204" pitchFamily="34" charset="-128"/>
              </a:rPr>
              <a:t>H. T. Kung, “</a:t>
            </a:r>
            <a:r>
              <a:rPr lang="en-US" altLang="ja-JP" kern="0" dirty="0">
                <a:solidFill>
                  <a:srgbClr val="0000FF"/>
                </a:solidFill>
                <a:ea typeface="ＭＳ Ｐゴシック" panose="020B0600070205080204" pitchFamily="34" charset="-128"/>
              </a:rPr>
              <a:t>Why Systolic Architectures?</a:t>
            </a:r>
            <a:r>
              <a:rPr lang="en-US" altLang="ja-JP" kern="0" dirty="0">
                <a:ea typeface="ＭＳ Ｐゴシック" panose="020B0600070205080204" pitchFamily="34" charset="-128"/>
              </a:rPr>
              <a:t>,</a:t>
            </a:r>
            <a:r>
              <a:rPr lang="en-US" altLang="en-US" kern="0" dirty="0">
                <a:ea typeface="ＭＳ Ｐゴシック" panose="020B0600070205080204" pitchFamily="34" charset="-128"/>
              </a:rPr>
              <a:t>”</a:t>
            </a:r>
            <a:r>
              <a:rPr lang="en-US" altLang="ja-JP" kern="0" dirty="0">
                <a:ea typeface="ＭＳ Ｐゴシック" panose="020B0600070205080204" pitchFamily="34" charset="-128"/>
              </a:rPr>
              <a:t> IEEE Computer 1982.</a:t>
            </a:r>
          </a:p>
          <a:p>
            <a:endParaRPr lang="en-US" altLang="en-US" kern="0" dirty="0">
              <a:ea typeface="ＭＳ Ｐゴシック" panose="020B0600070205080204" pitchFamily="34" charset="-128"/>
            </a:endParaRPr>
          </a:p>
          <a:p>
            <a:endParaRPr lang="en-US" altLang="en-US" kern="0" dirty="0">
              <a:ea typeface="ＭＳ Ｐゴシック" panose="020B0600070205080204" pitchFamily="34" charset="-128"/>
            </a:endParaRPr>
          </a:p>
        </p:txBody>
      </p:sp>
    </p:spTree>
    <p:extLst>
      <p:ext uri="{BB962C8B-B14F-4D97-AF65-F5344CB8AC3E}">
        <p14:creationId xmlns:p14="http://schemas.microsoft.com/office/powerpoint/2010/main" val="379706137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idx="4294967295"/>
          </p:nvPr>
        </p:nvSpPr>
        <p:spPr>
          <a:xfrm>
            <a:off x="304800" y="546846"/>
            <a:ext cx="11480800" cy="672353"/>
          </a:xfrm>
        </p:spPr>
        <p:txBody>
          <a:bodyPr/>
          <a:lstStyle/>
          <a:p>
            <a:r>
              <a:rPr lang="en-US" altLang="en-US" b="1" dirty="0">
                <a:solidFill>
                  <a:srgbClr val="E84A25"/>
                </a:solidFill>
                <a:latin typeface="Arial" panose="020B0604020202020204" pitchFamily="34" charset="0"/>
                <a:ea typeface="ＭＳ Ｐゴシック" panose="020B0600070205080204" pitchFamily="34" charset="-128"/>
                <a:cs typeface="Arial" panose="020B0604020202020204" pitchFamily="34" charset="0"/>
              </a:rPr>
              <a:t>VLIW (Very Long Instruction Word)</a:t>
            </a:r>
          </a:p>
        </p:txBody>
      </p:sp>
      <p:sp>
        <p:nvSpPr>
          <p:cNvPr id="167938" name="Content Placeholder 2"/>
          <p:cNvSpPr>
            <a:spLocks noGrp="1"/>
          </p:cNvSpPr>
          <p:nvPr>
            <p:ph idx="4294967295"/>
          </p:nvPr>
        </p:nvSpPr>
        <p:spPr>
          <a:xfrm>
            <a:off x="824753" y="1685365"/>
            <a:ext cx="10623176" cy="4426510"/>
          </a:xfrm>
        </p:spPr>
        <p:txBody>
          <a:bodyPr/>
          <a:lstStyle/>
          <a:p>
            <a:r>
              <a:rPr lang="en-US" altLang="en-US" dirty="0">
                <a:ea typeface="ＭＳ Ｐゴシック" panose="020B0600070205080204" pitchFamily="34" charset="-128"/>
              </a:rPr>
              <a:t>a very long instruction word consists of multiple independent instructions packed together by the compiler</a:t>
            </a:r>
          </a:p>
          <a:p>
            <a:pPr lvl="1"/>
            <a:r>
              <a:rPr lang="en-US" altLang="en-US" dirty="0">
                <a:ea typeface="ＭＳ Ｐゴシック" panose="020B0600070205080204" pitchFamily="34" charset="-128"/>
              </a:rPr>
              <a:t>Packed instructions can be logically unrelated (contrast with </a:t>
            </a:r>
            <a:r>
              <a:rPr lang="en-US" altLang="en-US" dirty="0" err="1">
                <a:ea typeface="ＭＳ Ｐゴシック" panose="020B0600070205080204" pitchFamily="34" charset="-128"/>
              </a:rPr>
              <a:t>SIMD</a:t>
            </a:r>
            <a:r>
              <a:rPr lang="en-US" altLang="en-US" dirty="0">
                <a:ea typeface="ＭＳ Ｐゴシック" panose="020B0600070205080204" pitchFamily="34" charset="-128"/>
              </a:rPr>
              <a:t>)</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idea: </a:t>
            </a:r>
            <a:r>
              <a:rPr lang="en-US" altLang="en-US" dirty="0">
                <a:solidFill>
                  <a:srgbClr val="0000FF"/>
                </a:solidFill>
                <a:ea typeface="ＭＳ Ｐゴシック" panose="020B0600070205080204" pitchFamily="34" charset="-128"/>
              </a:rPr>
              <a:t>compiler finds independent instructions and statically schedules (i.e. packs/bundles) them into a single </a:t>
            </a:r>
            <a:r>
              <a:rPr lang="en-US" altLang="en-US" dirty="0" err="1">
                <a:solidFill>
                  <a:srgbClr val="0000FF"/>
                </a:solidFill>
                <a:ea typeface="ＭＳ Ｐゴシック" panose="020B0600070205080204" pitchFamily="34" charset="-128"/>
              </a:rPr>
              <a:t>VLIW</a:t>
            </a:r>
            <a:r>
              <a:rPr lang="en-US" altLang="en-US" dirty="0">
                <a:solidFill>
                  <a:srgbClr val="0000FF"/>
                </a:solidFill>
                <a:ea typeface="ＭＳ Ｐゴシック" panose="020B0600070205080204" pitchFamily="34" charset="-128"/>
              </a:rPr>
              <a:t> instruction</a:t>
            </a:r>
          </a:p>
          <a:p>
            <a:endParaRPr lang="en-US" altLang="en-US" dirty="0">
              <a:solidFill>
                <a:srgbClr val="0000FF"/>
              </a:solidFill>
              <a:ea typeface="ＭＳ Ｐゴシック" panose="020B0600070205080204" pitchFamily="34" charset="-128"/>
            </a:endParaRPr>
          </a:p>
        </p:txBody>
      </p:sp>
      <p:sp>
        <p:nvSpPr>
          <p:cNvPr id="123907" name="Slide Number Placeholder 3"/>
          <p:cNvSpPr>
            <a:spLocks noGrp="1"/>
          </p:cNvSpPr>
          <p:nvPr>
            <p:ph type="sldNum" sz="quarter" idx="13"/>
          </p:nvPr>
        </p:nvSpPr>
        <p:spPr>
          <a:xfrm>
            <a:off x="9036051" y="6318250"/>
            <a:ext cx="2844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BA5B50F-C9F1-4C39-AAD2-57FC5724C2DD}" type="slidenum">
              <a:rPr lang="en-US" altLang="en-US" sz="1600">
                <a:latin typeface="Garamond" panose="02020404030301010803" pitchFamily="18" charset="0"/>
              </a:rPr>
              <a:pPr eaLnBrk="1" hangingPunct="1"/>
              <a:t>3</a:t>
            </a:fld>
            <a:endParaRPr lang="en-US" altLang="en-US" sz="1600">
              <a:latin typeface="Garamond" panose="02020404030301010803" pitchFamily="18" charset="0"/>
            </a:endParaRPr>
          </a:p>
        </p:txBody>
      </p:sp>
    </p:spTree>
    <p:extLst>
      <p:ext uri="{BB962C8B-B14F-4D97-AF65-F5344CB8AC3E}">
        <p14:creationId xmlns:p14="http://schemas.microsoft.com/office/powerpoint/2010/main" val="33264182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79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CAC410-CFCF-EF26-94DD-177BF74171A7}"/>
              </a:ext>
            </a:extLst>
          </p:cNvPr>
          <p:cNvSpPr>
            <a:spLocks noGrp="1"/>
          </p:cNvSpPr>
          <p:nvPr>
            <p:ph type="body" sz="quarter" idx="10"/>
          </p:nvPr>
        </p:nvSpPr>
        <p:spPr/>
        <p:txBody>
          <a:bodyPr/>
          <a:lstStyle/>
          <a:p>
            <a:r>
              <a:rPr lang="en-US" dirty="0"/>
              <a:t>Systolic Array for GEMM</a:t>
            </a:r>
          </a:p>
        </p:txBody>
      </p:sp>
      <p:sp>
        <p:nvSpPr>
          <p:cNvPr id="4" name="Slide Number Placeholder 3">
            <a:extLst>
              <a:ext uri="{FF2B5EF4-FFF2-40B4-BE49-F238E27FC236}">
                <a16:creationId xmlns:a16="http://schemas.microsoft.com/office/drawing/2014/main" id="{0ADE7D88-A626-DB55-4CD3-2246C518A17E}"/>
              </a:ext>
            </a:extLst>
          </p:cNvPr>
          <p:cNvSpPr>
            <a:spLocks noGrp="1"/>
          </p:cNvSpPr>
          <p:nvPr>
            <p:ph type="sldNum" sz="quarter" idx="13"/>
          </p:nvPr>
        </p:nvSpPr>
        <p:spPr/>
        <p:txBody>
          <a:bodyPr/>
          <a:lstStyle/>
          <a:p>
            <a:fld id="{AA918FE6-FEDB-42B5-B0DB-51A8335001C1}" type="slidenum">
              <a:rPr lang="en-US" smtClean="0"/>
              <a:pPr/>
              <a:t>30</a:t>
            </a:fld>
            <a:endParaRPr lang="en-US" dirty="0"/>
          </a:p>
        </p:txBody>
      </p:sp>
      <p:pic>
        <p:nvPicPr>
          <p:cNvPr id="7" name="Picture 6">
            <a:extLst>
              <a:ext uri="{FF2B5EF4-FFF2-40B4-BE49-F238E27FC236}">
                <a16:creationId xmlns:a16="http://schemas.microsoft.com/office/drawing/2014/main" id="{0FA25EEB-C3E1-FC7B-4D68-9E6915EB8A49}"/>
              </a:ext>
            </a:extLst>
          </p:cNvPr>
          <p:cNvPicPr>
            <a:picLocks noChangeAspect="1"/>
          </p:cNvPicPr>
          <p:nvPr/>
        </p:nvPicPr>
        <p:blipFill>
          <a:blip r:embed="rId2"/>
          <a:stretch>
            <a:fillRect/>
          </a:stretch>
        </p:blipFill>
        <p:spPr>
          <a:xfrm>
            <a:off x="5466994" y="1752154"/>
            <a:ext cx="5033368" cy="4695604"/>
          </a:xfrm>
          <a:prstGeom prst="rect">
            <a:avLst/>
          </a:prstGeom>
        </p:spPr>
      </p:pic>
      <p:sp>
        <p:nvSpPr>
          <p:cNvPr id="8" name="Content Placeholder 2">
            <a:extLst>
              <a:ext uri="{FF2B5EF4-FFF2-40B4-BE49-F238E27FC236}">
                <a16:creationId xmlns:a16="http://schemas.microsoft.com/office/drawing/2014/main" id="{42EBCED0-AFE5-8899-CD72-8F439262A352}"/>
              </a:ext>
            </a:extLst>
          </p:cNvPr>
          <p:cNvSpPr txBox="1">
            <a:spLocks/>
          </p:cNvSpPr>
          <p:nvPr/>
        </p:nvSpPr>
        <p:spPr>
          <a:xfrm>
            <a:off x="304800" y="1495647"/>
            <a:ext cx="11480800" cy="4695604"/>
          </a:xfrm>
          <a:prstGeom prst="rect">
            <a:avLst/>
          </a:prstGeom>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r>
              <a:rPr lang="en-US" kern="0" dirty="0"/>
              <a:t>Multiply two 3x3 matrices (inputs)</a:t>
            </a:r>
          </a:p>
        </p:txBody>
      </p:sp>
      <p:pic>
        <p:nvPicPr>
          <p:cNvPr id="9" name="Picture 8">
            <a:extLst>
              <a:ext uri="{FF2B5EF4-FFF2-40B4-BE49-F238E27FC236}">
                <a16:creationId xmlns:a16="http://schemas.microsoft.com/office/drawing/2014/main" id="{631FC76B-676E-2D3C-3EAA-43D011C18E36}"/>
              </a:ext>
            </a:extLst>
          </p:cNvPr>
          <p:cNvPicPr>
            <a:picLocks noChangeAspect="1"/>
          </p:cNvPicPr>
          <p:nvPr/>
        </p:nvPicPr>
        <p:blipFill>
          <a:blip r:embed="rId3"/>
          <a:stretch>
            <a:fillRect/>
          </a:stretch>
        </p:blipFill>
        <p:spPr>
          <a:xfrm>
            <a:off x="1691638" y="2184832"/>
            <a:ext cx="4724400" cy="872630"/>
          </a:xfrm>
          <a:prstGeom prst="rect">
            <a:avLst/>
          </a:prstGeom>
        </p:spPr>
      </p:pic>
      <p:pic>
        <p:nvPicPr>
          <p:cNvPr id="10" name="Picture 9">
            <a:extLst>
              <a:ext uri="{FF2B5EF4-FFF2-40B4-BE49-F238E27FC236}">
                <a16:creationId xmlns:a16="http://schemas.microsoft.com/office/drawing/2014/main" id="{0D004569-2536-C29B-2CBA-915ADFD9B163}"/>
              </a:ext>
            </a:extLst>
          </p:cNvPr>
          <p:cNvPicPr>
            <a:picLocks noChangeAspect="1"/>
          </p:cNvPicPr>
          <p:nvPr/>
        </p:nvPicPr>
        <p:blipFill>
          <a:blip r:embed="rId4"/>
          <a:stretch>
            <a:fillRect/>
          </a:stretch>
        </p:blipFill>
        <p:spPr>
          <a:xfrm>
            <a:off x="1905000" y="3333415"/>
            <a:ext cx="2458792" cy="1831896"/>
          </a:xfrm>
          <a:prstGeom prst="rect">
            <a:avLst/>
          </a:prstGeom>
        </p:spPr>
      </p:pic>
      <p:sp>
        <p:nvSpPr>
          <p:cNvPr id="11" name="TextBox 10">
            <a:extLst>
              <a:ext uri="{FF2B5EF4-FFF2-40B4-BE49-F238E27FC236}">
                <a16:creationId xmlns:a16="http://schemas.microsoft.com/office/drawing/2014/main" id="{AD27AF56-7C73-F775-4F31-F343D702E7C8}"/>
              </a:ext>
            </a:extLst>
          </p:cNvPr>
          <p:cNvSpPr txBox="1"/>
          <p:nvPr/>
        </p:nvSpPr>
        <p:spPr>
          <a:xfrm>
            <a:off x="2627677" y="5321673"/>
            <a:ext cx="854914" cy="400110"/>
          </a:xfrm>
          <a:prstGeom prst="rect">
            <a:avLst/>
          </a:prstGeom>
          <a:noFill/>
        </p:spPr>
        <p:txBody>
          <a:bodyPr wrap="square" rtlCol="0">
            <a:spAutoFit/>
          </a:bodyPr>
          <a:lstStyle/>
          <a:p>
            <a:r>
              <a:rPr lang="en-US" dirty="0">
                <a:solidFill>
                  <a:srgbClr val="0000FF"/>
                </a:solidFill>
              </a:rPr>
              <a:t>P = M</a:t>
            </a:r>
          </a:p>
        </p:txBody>
      </p:sp>
      <p:sp>
        <p:nvSpPr>
          <p:cNvPr id="12" name="TextBox 11">
            <a:extLst>
              <a:ext uri="{FF2B5EF4-FFF2-40B4-BE49-F238E27FC236}">
                <a16:creationId xmlns:a16="http://schemas.microsoft.com/office/drawing/2014/main" id="{6CA77A59-8D39-4E09-F58C-BAD76E89AD39}"/>
              </a:ext>
            </a:extLst>
          </p:cNvPr>
          <p:cNvSpPr txBox="1"/>
          <p:nvPr/>
        </p:nvSpPr>
        <p:spPr>
          <a:xfrm>
            <a:off x="2627678" y="5633339"/>
            <a:ext cx="859531" cy="400110"/>
          </a:xfrm>
          <a:prstGeom prst="rect">
            <a:avLst/>
          </a:prstGeom>
          <a:noFill/>
        </p:spPr>
        <p:txBody>
          <a:bodyPr wrap="square" rtlCol="0">
            <a:spAutoFit/>
          </a:bodyPr>
          <a:lstStyle/>
          <a:p>
            <a:r>
              <a:rPr lang="en-US" dirty="0">
                <a:solidFill>
                  <a:srgbClr val="0000FF"/>
                </a:solidFill>
              </a:rPr>
              <a:t>Q = N</a:t>
            </a:r>
          </a:p>
        </p:txBody>
      </p:sp>
      <p:sp>
        <p:nvSpPr>
          <p:cNvPr id="13" name="TextBox 12">
            <a:extLst>
              <a:ext uri="{FF2B5EF4-FFF2-40B4-BE49-F238E27FC236}">
                <a16:creationId xmlns:a16="http://schemas.microsoft.com/office/drawing/2014/main" id="{9C2104A0-2A46-EB18-4684-D9AF9FE0DC3E}"/>
              </a:ext>
            </a:extLst>
          </p:cNvPr>
          <p:cNvSpPr txBox="1"/>
          <p:nvPr/>
        </p:nvSpPr>
        <p:spPr>
          <a:xfrm>
            <a:off x="2627677" y="6002671"/>
            <a:ext cx="1635384" cy="400110"/>
          </a:xfrm>
          <a:prstGeom prst="rect">
            <a:avLst/>
          </a:prstGeom>
          <a:noFill/>
        </p:spPr>
        <p:txBody>
          <a:bodyPr wrap="square" rtlCol="0">
            <a:spAutoFit/>
          </a:bodyPr>
          <a:lstStyle/>
          <a:p>
            <a:r>
              <a:rPr lang="en-US" dirty="0">
                <a:solidFill>
                  <a:srgbClr val="0000FF"/>
                </a:solidFill>
              </a:rPr>
              <a:t>R = R + M*N</a:t>
            </a:r>
          </a:p>
        </p:txBody>
      </p:sp>
    </p:spTree>
    <p:extLst>
      <p:ext uri="{BB962C8B-B14F-4D97-AF65-F5344CB8AC3E}">
        <p14:creationId xmlns:p14="http://schemas.microsoft.com/office/powerpoint/2010/main" val="20234754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idx="4294967295"/>
          </p:nvPr>
        </p:nvSpPr>
        <p:spPr>
          <a:xfrm>
            <a:off x="304800" y="493058"/>
            <a:ext cx="11480800" cy="726141"/>
          </a:xfrm>
        </p:spPr>
        <p:txBody>
          <a:bodyPr/>
          <a:lstStyle/>
          <a:p>
            <a:r>
              <a:rPr lang="en-US" altLang="en-US" b="1" dirty="0">
                <a:solidFill>
                  <a:srgbClr val="E84A25"/>
                </a:solidFill>
                <a:latin typeface="Arial" panose="020B0604020202020204" pitchFamily="34" charset="0"/>
                <a:ea typeface="ＭＳ Ｐゴシック" panose="020B0600070205080204" pitchFamily="34" charset="-128"/>
                <a:cs typeface="Arial" panose="020B0604020202020204" pitchFamily="34" charset="0"/>
              </a:rPr>
              <a:t>VLIW Concept</a:t>
            </a:r>
          </a:p>
        </p:txBody>
      </p:sp>
      <p:sp>
        <p:nvSpPr>
          <p:cNvPr id="124930" name="Content Placeholder 2"/>
          <p:cNvSpPr>
            <a:spLocks noGrp="1"/>
          </p:cNvSpPr>
          <p:nvPr>
            <p:ph idx="4294967295"/>
          </p:nvPr>
        </p:nvSpPr>
        <p:spPr>
          <a:xfrm>
            <a:off x="1752600" y="882651"/>
            <a:ext cx="8610600" cy="5192713"/>
          </a:xfrm>
        </p:spPr>
        <p:txBody>
          <a:bodyPr/>
          <a:lstStyle/>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pPr>
              <a:buFont typeface="Wingdings" panose="05000000000000000000" pitchFamily="2" charset="2"/>
              <a:buNone/>
            </a:pPr>
            <a:endParaRPr lang="en-US" altLang="en-US" dirty="0">
              <a:ea typeface="ＭＳ Ｐゴシック" panose="020B0600070205080204" pitchFamily="34" charset="-128"/>
            </a:endParaRPr>
          </a:p>
          <a:p>
            <a:r>
              <a:rPr lang="en-US" altLang="en-US" dirty="0">
                <a:ea typeface="ＭＳ Ｐゴシック" panose="020B0600070205080204" pitchFamily="34" charset="-128"/>
              </a:rPr>
              <a:t>Fisher, </a:t>
            </a:r>
            <a:r>
              <a:rPr lang="ja-JP" altLang="en-US" dirty="0">
                <a:ea typeface="ＭＳ Ｐゴシック" panose="020B0600070205080204" pitchFamily="34" charset="-128"/>
              </a:rPr>
              <a:t>“</a:t>
            </a:r>
            <a:r>
              <a:rPr lang="en-US" altLang="ja-JP" dirty="0">
                <a:solidFill>
                  <a:srgbClr val="FF0000"/>
                </a:solidFill>
                <a:ea typeface="ＭＳ Ｐゴシック" panose="020B0600070205080204" pitchFamily="34" charset="-128"/>
              </a:rPr>
              <a:t>Very Long Instruction Word architectures and the ELI-512</a:t>
            </a:r>
            <a:r>
              <a:rPr lang="en-US" altLang="ja-JP" dirty="0">
                <a:ea typeface="ＭＳ Ｐゴシック" panose="020B0600070205080204" pitchFamily="34" charset="-128"/>
              </a:rPr>
              <a:t>,</a:t>
            </a:r>
            <a:r>
              <a:rPr lang="ja-JP" altLang="en-US" dirty="0">
                <a:ea typeface="ＭＳ Ｐゴシック" panose="020B0600070205080204" pitchFamily="34" charset="-128"/>
              </a:rPr>
              <a:t>”</a:t>
            </a:r>
            <a:r>
              <a:rPr lang="en-US" altLang="ja-JP" dirty="0">
                <a:ea typeface="ＭＳ Ｐゴシック" panose="020B0600070205080204" pitchFamily="34" charset="-128"/>
              </a:rPr>
              <a:t> ISCA 1983.</a:t>
            </a:r>
          </a:p>
          <a:p>
            <a:pPr lvl="1"/>
            <a:r>
              <a:rPr lang="en-US" altLang="en-US" dirty="0">
                <a:ea typeface="ＭＳ Ｐゴシック" panose="020B0600070205080204" pitchFamily="34" charset="-128"/>
              </a:rPr>
              <a:t>ELI: Enormously longword instructions (512 bits)</a:t>
            </a:r>
          </a:p>
        </p:txBody>
      </p:sp>
      <p:sp>
        <p:nvSpPr>
          <p:cNvPr id="124931" name="Slide Number Placeholder 3"/>
          <p:cNvSpPr>
            <a:spLocks noGrp="1"/>
          </p:cNvSpPr>
          <p:nvPr>
            <p:ph type="sldNum" sz="quarter" idx="13"/>
          </p:nvPr>
        </p:nvSpPr>
        <p:spPr>
          <a:xfrm>
            <a:off x="9036051" y="6318250"/>
            <a:ext cx="2844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713A3A9-50A0-4656-A0A4-0C2EDBF0ECAB}" type="slidenum">
              <a:rPr lang="en-US" altLang="en-US" sz="1600">
                <a:latin typeface="Garamond" panose="02020404030301010803" pitchFamily="18" charset="0"/>
              </a:rPr>
              <a:pPr eaLnBrk="1" hangingPunct="1"/>
              <a:t>4</a:t>
            </a:fld>
            <a:endParaRPr lang="en-US" altLang="en-US" sz="1600">
              <a:latin typeface="Garamond" panose="02020404030301010803" pitchFamily="18" charset="0"/>
            </a:endParaRPr>
          </a:p>
        </p:txBody>
      </p:sp>
      <p:pic>
        <p:nvPicPr>
          <p:cNvPr id="124932" name="Picture 7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5825" y="1058864"/>
            <a:ext cx="8078788"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48084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idx="4294967295"/>
          </p:nvPr>
        </p:nvSpPr>
        <p:spPr>
          <a:xfrm>
            <a:off x="304800" y="457200"/>
            <a:ext cx="11480800" cy="762000"/>
          </a:xfrm>
        </p:spPr>
        <p:txBody>
          <a:bodyPr/>
          <a:lstStyle/>
          <a:p>
            <a:r>
              <a:rPr lang="en-US" altLang="en-US" b="1" dirty="0">
                <a:solidFill>
                  <a:srgbClr val="E84A25"/>
                </a:solidFill>
                <a:latin typeface="Arial" panose="020B0604020202020204" pitchFamily="34" charset="0"/>
                <a:ea typeface="ＭＳ Ｐゴシック" panose="020B0600070205080204" pitchFamily="34" charset="-128"/>
                <a:cs typeface="Arial" panose="020B0604020202020204" pitchFamily="34" charset="0"/>
              </a:rPr>
              <a:t>VLIW Philosophy</a:t>
            </a:r>
          </a:p>
        </p:txBody>
      </p:sp>
      <p:sp>
        <p:nvSpPr>
          <p:cNvPr id="41987" name="Content Placeholder 2"/>
          <p:cNvSpPr>
            <a:spLocks noGrp="1"/>
          </p:cNvSpPr>
          <p:nvPr>
            <p:ph idx="4294967295"/>
          </p:nvPr>
        </p:nvSpPr>
        <p:spPr>
          <a:xfrm>
            <a:off x="528918" y="1219200"/>
            <a:ext cx="11480800" cy="4883150"/>
          </a:xfrm>
        </p:spPr>
        <p:txBody>
          <a:bodyPr/>
          <a:lstStyle/>
          <a:p>
            <a:r>
              <a:rPr lang="en-US" altLang="en-US" dirty="0">
                <a:ea typeface="ＭＳ Ｐゴシック" panose="020B0600070205080204" pitchFamily="34" charset="-128"/>
              </a:rPr>
              <a:t>Philosophy similar to RISC (simple instructions and hardware)</a:t>
            </a:r>
          </a:p>
          <a:p>
            <a:pPr lvl="1"/>
            <a:r>
              <a:rPr lang="en-US" altLang="en-US" u="sng" dirty="0">
                <a:solidFill>
                  <a:srgbClr val="FF0000"/>
                </a:solidFill>
                <a:ea typeface="ＭＳ Ｐゴシック" panose="020B0600070205080204" pitchFamily="34" charset="-128"/>
              </a:rPr>
              <a:t>except multiple instructions in parallel</a:t>
            </a:r>
          </a:p>
          <a:p>
            <a:pPr lvl="1"/>
            <a:endParaRPr lang="en-US" altLang="en-US" dirty="0">
              <a:ea typeface="ＭＳ Ｐゴシック" panose="020B0600070205080204" pitchFamily="34" charset="-128"/>
            </a:endParaRPr>
          </a:p>
          <a:p>
            <a:r>
              <a:rPr lang="en-US" altLang="en-US" dirty="0">
                <a:ea typeface="ＭＳ Ｐゴシック" panose="020B0600070205080204" pitchFamily="34" charset="-128"/>
              </a:rPr>
              <a:t>RISC (John </a:t>
            </a:r>
            <a:r>
              <a:rPr lang="en-US" altLang="en-US" dirty="0" err="1">
                <a:ea typeface="ＭＳ Ｐゴシック" panose="020B0600070205080204" pitchFamily="34" charset="-128"/>
              </a:rPr>
              <a:t>Cocke</a:t>
            </a:r>
            <a:r>
              <a:rPr lang="en-US" altLang="en-US" dirty="0">
                <a:ea typeface="ＭＳ Ｐゴシック" panose="020B0600070205080204" pitchFamily="34" charset="-128"/>
              </a:rPr>
              <a:t>, 1970s, IBM 801 minicomputer)</a:t>
            </a:r>
          </a:p>
          <a:p>
            <a:pPr lvl="1"/>
            <a:r>
              <a:rPr lang="en-US" altLang="en-US" dirty="0">
                <a:ea typeface="ＭＳ Ｐゴシック" panose="020B0600070205080204" pitchFamily="34" charset="-128"/>
              </a:rPr>
              <a:t>compiler does the hard work to translate high-level language code to simple instructions (John </a:t>
            </a:r>
            <a:r>
              <a:rPr lang="en-US" altLang="en-US" dirty="0" err="1">
                <a:ea typeface="ＭＳ Ｐゴシック" panose="020B0600070205080204" pitchFamily="34" charset="-128"/>
              </a:rPr>
              <a:t>Cocke</a:t>
            </a:r>
            <a:r>
              <a:rPr lang="en-US" altLang="en-US" dirty="0">
                <a:ea typeface="ＭＳ Ｐゴシック" panose="020B0600070205080204" pitchFamily="34" charset="-128"/>
              </a:rPr>
              <a:t>: control signals)</a:t>
            </a:r>
          </a:p>
          <a:p>
            <a:pPr lvl="2"/>
            <a:r>
              <a:rPr lang="en-US" altLang="en-US" dirty="0">
                <a:ea typeface="ＭＳ Ｐゴシック" panose="020B0600070205080204" pitchFamily="34" charset="-128"/>
              </a:rPr>
              <a:t>and, to reorder simple instructions for high performance</a:t>
            </a:r>
          </a:p>
          <a:p>
            <a:pPr lvl="1"/>
            <a:r>
              <a:rPr lang="en-US" altLang="en-US" dirty="0">
                <a:ea typeface="ＭＳ Ｐゴシック" panose="020B0600070205080204" pitchFamily="34" charset="-128"/>
              </a:rPr>
              <a:t>hardware does little translation/decoding </a:t>
            </a:r>
            <a:r>
              <a:rPr lang="en-US" altLang="en-US" dirty="0">
                <a:ea typeface="ＭＳ Ｐゴシック" panose="020B0600070205080204" pitchFamily="34" charset="-128"/>
                <a:sym typeface="Wingdings" panose="05000000000000000000" pitchFamily="2" charset="2"/>
              </a:rPr>
              <a:t> very simple</a:t>
            </a:r>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a:p>
            <a:r>
              <a:rPr lang="en-US" altLang="en-US" dirty="0" err="1">
                <a:ea typeface="ＭＳ Ｐゴシック" panose="020B0600070205080204" pitchFamily="34" charset="-128"/>
              </a:rPr>
              <a:t>VLIW</a:t>
            </a:r>
            <a:r>
              <a:rPr lang="en-US" altLang="en-US" dirty="0">
                <a:ea typeface="ＭＳ Ｐゴシック" panose="020B0600070205080204" pitchFamily="34" charset="-128"/>
              </a:rPr>
              <a:t> (Fisher, </a:t>
            </a:r>
            <a:r>
              <a:rPr lang="en-US" altLang="en-US" dirty="0" err="1">
                <a:ea typeface="ＭＳ Ｐゴシック" panose="020B0600070205080204" pitchFamily="34" charset="-128"/>
              </a:rPr>
              <a:t>ISCA</a:t>
            </a:r>
            <a:r>
              <a:rPr lang="en-US" altLang="en-US" dirty="0">
                <a:ea typeface="ＭＳ Ｐゴシック" panose="020B0600070205080204" pitchFamily="34" charset="-128"/>
              </a:rPr>
              <a:t> 1983)</a:t>
            </a:r>
          </a:p>
          <a:p>
            <a:pPr lvl="1"/>
            <a:r>
              <a:rPr lang="en-US" altLang="en-US" dirty="0">
                <a:ea typeface="ＭＳ Ｐゴシック" panose="020B0600070205080204" pitchFamily="34" charset="-128"/>
              </a:rPr>
              <a:t>compiler does the hard work to find instruction level parallelism </a:t>
            </a:r>
          </a:p>
          <a:p>
            <a:pPr lvl="1"/>
            <a:r>
              <a:rPr lang="en-US" altLang="en-US" dirty="0">
                <a:ea typeface="ＭＳ Ｐゴシック" panose="020B0600070205080204" pitchFamily="34" charset="-128"/>
              </a:rPr>
              <a:t>hardware stays as simple and streamlined as possible</a:t>
            </a:r>
          </a:p>
          <a:p>
            <a:pPr lvl="2"/>
            <a:r>
              <a:rPr lang="en-US" altLang="en-US" dirty="0">
                <a:ea typeface="ＭＳ Ｐゴシック" panose="020B0600070205080204" pitchFamily="34" charset="-128"/>
              </a:rPr>
              <a:t>executes each instruction in a bundle in lock step</a:t>
            </a:r>
          </a:p>
          <a:p>
            <a:pPr lvl="2"/>
            <a:r>
              <a:rPr lang="en-US" altLang="en-US" dirty="0">
                <a:ea typeface="ＭＳ Ｐゴシック" panose="020B0600070205080204" pitchFamily="34" charset="-128"/>
              </a:rPr>
              <a:t>simple </a:t>
            </a:r>
            <a:r>
              <a:rPr lang="en-US" altLang="en-US" dirty="0">
                <a:ea typeface="ＭＳ Ｐゴシック" panose="020B0600070205080204" pitchFamily="34" charset="-128"/>
                <a:sym typeface="Wingdings" panose="05000000000000000000" pitchFamily="2" charset="2"/>
              </a:rPr>
              <a:t> higher frequency, easier to design</a:t>
            </a:r>
            <a:endParaRPr lang="en-US" altLang="en-US" dirty="0">
              <a:ea typeface="ＭＳ Ｐゴシック" panose="020B0600070205080204" pitchFamily="34" charset="-128"/>
            </a:endParaRPr>
          </a:p>
        </p:txBody>
      </p:sp>
      <p:sp>
        <p:nvSpPr>
          <p:cNvPr id="126979" name="Slide Number Placeholder 3"/>
          <p:cNvSpPr>
            <a:spLocks noGrp="1"/>
          </p:cNvSpPr>
          <p:nvPr>
            <p:ph type="sldNum" sz="quarter" idx="13"/>
          </p:nvPr>
        </p:nvSpPr>
        <p:spPr>
          <a:xfrm>
            <a:off x="9036051" y="6318250"/>
            <a:ext cx="2844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32E1BFC-8D15-4E3C-BAF3-EDBF07919295}" type="slidenum">
              <a:rPr lang="en-US" altLang="en-US" sz="1600">
                <a:latin typeface="Garamond" panose="02020404030301010803" pitchFamily="18" charset="0"/>
              </a:rPr>
              <a:pPr eaLnBrk="1" hangingPunct="1"/>
              <a:t>5</a:t>
            </a:fld>
            <a:endParaRPr lang="en-US" altLang="en-US" sz="1600">
              <a:latin typeface="Garamond" panose="02020404030301010803" pitchFamily="18" charset="0"/>
            </a:endParaRPr>
          </a:p>
        </p:txBody>
      </p:sp>
    </p:spTree>
    <p:extLst>
      <p:ext uri="{BB962C8B-B14F-4D97-AF65-F5344CB8AC3E}">
        <p14:creationId xmlns:p14="http://schemas.microsoft.com/office/powerpoint/2010/main" val="39476403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987">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98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idx="4294967295"/>
          </p:nvPr>
        </p:nvSpPr>
        <p:spPr>
          <a:xfrm>
            <a:off x="304800" y="457200"/>
            <a:ext cx="11480800" cy="762000"/>
          </a:xfrm>
        </p:spPr>
        <p:txBody>
          <a:bodyPr/>
          <a:lstStyle/>
          <a:p>
            <a:r>
              <a:rPr lang="en-US" altLang="en-US" b="1" dirty="0">
                <a:solidFill>
                  <a:srgbClr val="E84A25"/>
                </a:solidFill>
                <a:latin typeface="Arial" panose="020B0604020202020204" pitchFamily="34" charset="0"/>
                <a:ea typeface="ＭＳ Ｐゴシック" panose="020B0600070205080204" pitchFamily="34" charset="-128"/>
                <a:cs typeface="Arial" panose="020B0604020202020204" pitchFamily="34" charset="0"/>
              </a:rPr>
              <a:t>VLIW Tradeoffs</a:t>
            </a:r>
          </a:p>
        </p:txBody>
      </p:sp>
      <p:sp>
        <p:nvSpPr>
          <p:cNvPr id="3" name="Content Placeholder 2"/>
          <p:cNvSpPr>
            <a:spLocks noGrp="1"/>
          </p:cNvSpPr>
          <p:nvPr>
            <p:ph idx="4294967295"/>
          </p:nvPr>
        </p:nvSpPr>
        <p:spPr>
          <a:xfrm>
            <a:off x="475129" y="1219200"/>
            <a:ext cx="11310471" cy="4883150"/>
          </a:xfrm>
        </p:spPr>
        <p:txBody>
          <a:bodyPr/>
          <a:lstStyle/>
          <a:p>
            <a:r>
              <a:rPr lang="en-US" altLang="en-US" dirty="0">
                <a:ea typeface="ＭＳ Ｐゴシック" panose="020B0600070205080204" pitchFamily="34" charset="-128"/>
              </a:rPr>
              <a:t>Advantages</a:t>
            </a:r>
          </a:p>
          <a:p>
            <a:pPr lvl="1">
              <a:buFont typeface="Wingdings" panose="05000000000000000000" pitchFamily="2" charset="2"/>
              <a:buNone/>
            </a:pPr>
            <a:r>
              <a:rPr lang="en-US" altLang="en-US" sz="2100" dirty="0">
                <a:ea typeface="ＭＳ Ｐゴシック" panose="020B0600070205080204" pitchFamily="34" charset="-128"/>
              </a:rPr>
              <a:t>+ no need for dynamic scheduling hardware </a:t>
            </a:r>
            <a:r>
              <a:rPr lang="en-US" altLang="en-US" sz="2100" dirty="0">
                <a:ea typeface="ＭＳ Ｐゴシック" panose="020B0600070205080204" pitchFamily="34" charset="-128"/>
                <a:sym typeface="Wingdings" panose="05000000000000000000" pitchFamily="2" charset="2"/>
              </a:rPr>
              <a:t> simple hardware</a:t>
            </a:r>
          </a:p>
          <a:p>
            <a:pPr lvl="1">
              <a:buFont typeface="Wingdings" panose="05000000000000000000" pitchFamily="2" charset="2"/>
              <a:buNone/>
            </a:pPr>
            <a:r>
              <a:rPr lang="en-US" altLang="en-US" sz="2100" dirty="0">
                <a:ea typeface="ＭＳ Ｐゴシック" panose="020B0600070205080204" pitchFamily="34" charset="-128"/>
                <a:sym typeface="Wingdings" panose="05000000000000000000" pitchFamily="2" charset="2"/>
              </a:rPr>
              <a:t>+ no need for dependency checking within a </a:t>
            </a:r>
            <a:r>
              <a:rPr lang="en-US" altLang="en-US" sz="2100" dirty="0" err="1">
                <a:ea typeface="ＭＳ Ｐゴシック" panose="020B0600070205080204" pitchFamily="34" charset="-128"/>
                <a:sym typeface="Wingdings" panose="05000000000000000000" pitchFamily="2" charset="2"/>
              </a:rPr>
              <a:t>VLIW</a:t>
            </a:r>
            <a:r>
              <a:rPr lang="en-US" altLang="en-US" sz="2100" dirty="0">
                <a:ea typeface="ＭＳ Ｐゴシック" panose="020B0600070205080204" pitchFamily="34" charset="-128"/>
                <a:sym typeface="Wingdings" panose="05000000000000000000" pitchFamily="2" charset="2"/>
              </a:rPr>
              <a:t> instruction  simple hardware for multiple instruction issue + no renaming</a:t>
            </a:r>
          </a:p>
          <a:p>
            <a:pPr lvl="1">
              <a:buFont typeface="Wingdings" panose="05000000000000000000" pitchFamily="2" charset="2"/>
              <a:buNone/>
            </a:pPr>
            <a:r>
              <a:rPr lang="en-US" altLang="en-US" sz="2100" dirty="0">
                <a:ea typeface="ＭＳ Ｐゴシック" panose="020B0600070205080204" pitchFamily="34" charset="-128"/>
                <a:sym typeface="Wingdings" panose="05000000000000000000" pitchFamily="2" charset="2"/>
              </a:rPr>
              <a:t>+ no need for instruction alignment/distribution after fetch to different functional units  simple hardware</a:t>
            </a:r>
          </a:p>
          <a:p>
            <a:pPr lvl="1">
              <a:buFont typeface="Wingdings" panose="05000000000000000000" pitchFamily="2" charset="2"/>
              <a:buNone/>
            </a:pPr>
            <a:endParaRPr lang="en-US" altLang="en-US" dirty="0">
              <a:ea typeface="ＭＳ Ｐゴシック" panose="020B0600070205080204" pitchFamily="34" charset="-128"/>
              <a:sym typeface="Wingdings" panose="05000000000000000000" pitchFamily="2" charset="2"/>
            </a:endParaRPr>
          </a:p>
          <a:p>
            <a:r>
              <a:rPr lang="en-US" altLang="en-US" dirty="0">
                <a:ea typeface="ＭＳ Ｐゴシック" panose="020B0600070205080204" pitchFamily="34" charset="-128"/>
                <a:sym typeface="Wingdings" panose="05000000000000000000" pitchFamily="2" charset="2"/>
              </a:rPr>
              <a:t>Disadvantages</a:t>
            </a:r>
          </a:p>
          <a:p>
            <a:pPr lvl="1">
              <a:buFont typeface="Wingdings" panose="05000000000000000000" pitchFamily="2" charset="2"/>
              <a:buNone/>
            </a:pPr>
            <a:r>
              <a:rPr lang="en-US" altLang="en-US" dirty="0">
                <a:ea typeface="ＭＳ Ｐゴシック" panose="020B0600070205080204" pitchFamily="34" charset="-128"/>
                <a:sym typeface="Wingdings" panose="05000000000000000000" pitchFamily="2" charset="2"/>
              </a:rPr>
              <a:t>-- compiler needs to find N independent operations</a:t>
            </a:r>
          </a:p>
          <a:p>
            <a:pPr lvl="1">
              <a:buFont typeface="Wingdings" panose="05000000000000000000" pitchFamily="2" charset="2"/>
              <a:buNone/>
            </a:pPr>
            <a:r>
              <a:rPr lang="en-US" altLang="en-US" sz="1800" dirty="0">
                <a:ea typeface="ＭＳ Ｐゴシック" panose="020B0600070205080204" pitchFamily="34" charset="-128"/>
                <a:sym typeface="Wingdings" panose="05000000000000000000" pitchFamily="2" charset="2"/>
              </a:rPr>
              <a:t>	-- if it cannot, inserts </a:t>
            </a:r>
            <a:r>
              <a:rPr lang="en-US" altLang="en-US" sz="1800" dirty="0" err="1">
                <a:ea typeface="ＭＳ Ｐゴシック" panose="020B0600070205080204" pitchFamily="34" charset="-128"/>
                <a:sym typeface="Wingdings" panose="05000000000000000000" pitchFamily="2" charset="2"/>
              </a:rPr>
              <a:t>NOPs</a:t>
            </a:r>
            <a:r>
              <a:rPr lang="en-US" altLang="en-US" sz="1800" dirty="0">
                <a:ea typeface="ＭＳ Ｐゴシック" panose="020B0600070205080204" pitchFamily="34" charset="-128"/>
                <a:sym typeface="Wingdings" panose="05000000000000000000" pitchFamily="2" charset="2"/>
              </a:rPr>
              <a:t> in a </a:t>
            </a:r>
            <a:r>
              <a:rPr lang="en-US" altLang="en-US" sz="1800" dirty="0" err="1">
                <a:ea typeface="ＭＳ Ｐゴシック" panose="020B0600070205080204" pitchFamily="34" charset="-128"/>
                <a:sym typeface="Wingdings" panose="05000000000000000000" pitchFamily="2" charset="2"/>
              </a:rPr>
              <a:t>VLIW</a:t>
            </a:r>
            <a:r>
              <a:rPr lang="en-US" altLang="en-US" sz="1800" dirty="0">
                <a:ea typeface="ＭＳ Ｐゴシック" panose="020B0600070205080204" pitchFamily="34" charset="-128"/>
                <a:sym typeface="Wingdings" panose="05000000000000000000" pitchFamily="2" charset="2"/>
              </a:rPr>
              <a:t> instruction</a:t>
            </a:r>
          </a:p>
          <a:p>
            <a:pPr lvl="1">
              <a:buFont typeface="Wingdings" panose="05000000000000000000" pitchFamily="2" charset="2"/>
              <a:buNone/>
            </a:pPr>
            <a:r>
              <a:rPr lang="en-US" altLang="en-US" sz="1800" dirty="0">
                <a:ea typeface="ＭＳ Ｐゴシック" panose="020B0600070205080204" pitchFamily="34" charset="-128"/>
                <a:sym typeface="Wingdings" panose="05000000000000000000" pitchFamily="2" charset="2"/>
              </a:rPr>
              <a:t>	-- parallelism loss AND code size increase</a:t>
            </a:r>
          </a:p>
          <a:p>
            <a:pPr lvl="1">
              <a:buFont typeface="Wingdings" panose="05000000000000000000" pitchFamily="2" charset="2"/>
              <a:buNone/>
            </a:pPr>
            <a:r>
              <a:rPr lang="en-US" altLang="en-US" dirty="0">
                <a:ea typeface="ＭＳ Ｐゴシック" panose="020B0600070205080204" pitchFamily="34" charset="-128"/>
                <a:sym typeface="Wingdings" panose="05000000000000000000" pitchFamily="2" charset="2"/>
              </a:rPr>
              <a:t>-- recompilation required when execution width (N), instruction latencies, functional units change (</a:t>
            </a:r>
            <a:r>
              <a:rPr lang="en-US" altLang="en-US" sz="1800" dirty="0">
                <a:ea typeface="ＭＳ Ｐゴシック" panose="020B0600070205080204" pitchFamily="34" charset="-128"/>
                <a:sym typeface="Wingdings" panose="05000000000000000000" pitchFamily="2" charset="2"/>
              </a:rPr>
              <a:t>Unlike superscalar processing)</a:t>
            </a:r>
          </a:p>
          <a:p>
            <a:pPr lvl="1">
              <a:buFont typeface="Wingdings" panose="05000000000000000000" pitchFamily="2" charset="2"/>
              <a:buNone/>
            </a:pPr>
            <a:r>
              <a:rPr lang="en-US" altLang="en-US" dirty="0">
                <a:ea typeface="ＭＳ Ｐゴシック" panose="020B0600070205080204" pitchFamily="34" charset="-128"/>
                <a:sym typeface="Wingdings" panose="05000000000000000000" pitchFamily="2" charset="2"/>
              </a:rPr>
              <a:t>-- lockstep execution causes independent operations to stall</a:t>
            </a:r>
          </a:p>
          <a:p>
            <a:pPr lvl="1">
              <a:buFont typeface="Wingdings" panose="05000000000000000000" pitchFamily="2" charset="2"/>
              <a:buNone/>
            </a:pPr>
            <a:r>
              <a:rPr lang="en-US" altLang="en-US" sz="1800" dirty="0">
                <a:ea typeface="ＭＳ Ｐゴシック" panose="020B0600070205080204" pitchFamily="34" charset="-128"/>
                <a:sym typeface="Wingdings" panose="05000000000000000000" pitchFamily="2" charset="2"/>
              </a:rPr>
              <a:t>	-- no instruction can progress until the longest-latency instruction completes</a:t>
            </a:r>
          </a:p>
          <a:p>
            <a:pPr lvl="1">
              <a:buFont typeface="Wingdings" panose="05000000000000000000" pitchFamily="2" charset="2"/>
              <a:buNone/>
            </a:pPr>
            <a:endParaRPr lang="en-US" altLang="en-US" dirty="0">
              <a:ea typeface="ＭＳ Ｐゴシック" panose="020B0600070205080204" pitchFamily="34" charset="-128"/>
            </a:endParaRPr>
          </a:p>
        </p:txBody>
      </p:sp>
      <p:sp>
        <p:nvSpPr>
          <p:cNvPr id="130051" name="Slide Number Placeholder 3"/>
          <p:cNvSpPr>
            <a:spLocks noGrp="1"/>
          </p:cNvSpPr>
          <p:nvPr>
            <p:ph type="sldNum" sz="quarter" idx="13"/>
          </p:nvPr>
        </p:nvSpPr>
        <p:spPr>
          <a:xfrm>
            <a:off x="9036051" y="6318250"/>
            <a:ext cx="2844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A42E65C-DF6C-47DF-8BDE-D9D57F683D3E}" type="slidenum">
              <a:rPr lang="en-US" altLang="en-US" sz="1600">
                <a:latin typeface="Garamond" panose="02020404030301010803" pitchFamily="18" charset="0"/>
              </a:rPr>
              <a:pPr eaLnBrk="1" hangingPunct="1"/>
              <a:t>6</a:t>
            </a:fld>
            <a:endParaRPr lang="en-US" altLang="en-US" sz="1600">
              <a:latin typeface="Garamond" panose="02020404030301010803" pitchFamily="18" charset="0"/>
            </a:endParaRPr>
          </a:p>
        </p:txBody>
      </p:sp>
    </p:spTree>
    <p:extLst>
      <p:ext uri="{BB962C8B-B14F-4D97-AF65-F5344CB8AC3E}">
        <p14:creationId xmlns:p14="http://schemas.microsoft.com/office/powerpoint/2010/main" val="36775155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idx="4294967295"/>
          </p:nvPr>
        </p:nvSpPr>
        <p:spPr>
          <a:xfrm>
            <a:off x="304800" y="484094"/>
            <a:ext cx="11480800" cy="735106"/>
          </a:xfrm>
        </p:spPr>
        <p:txBody>
          <a:bodyPr/>
          <a:lstStyle/>
          <a:p>
            <a:r>
              <a:rPr lang="en-US" altLang="en-US" b="1" dirty="0">
                <a:solidFill>
                  <a:srgbClr val="E84A25"/>
                </a:solidFill>
                <a:latin typeface="Arial" panose="020B0604020202020204" pitchFamily="34" charset="0"/>
                <a:ea typeface="ＭＳ Ｐゴシック" panose="020B0600070205080204" pitchFamily="34" charset="-128"/>
                <a:cs typeface="Arial" panose="020B0604020202020204" pitchFamily="34" charset="0"/>
              </a:rPr>
              <a:t>Commercial VLIW Machines</a:t>
            </a:r>
          </a:p>
        </p:txBody>
      </p:sp>
      <p:sp>
        <p:nvSpPr>
          <p:cNvPr id="129026" name="Content Placeholder 2"/>
          <p:cNvSpPr>
            <a:spLocks noGrp="1"/>
          </p:cNvSpPr>
          <p:nvPr>
            <p:ph idx="4294967295"/>
          </p:nvPr>
        </p:nvSpPr>
        <p:spPr>
          <a:xfrm>
            <a:off x="806824" y="1452282"/>
            <a:ext cx="10730752" cy="4738968"/>
          </a:xfrm>
        </p:spPr>
        <p:txBody>
          <a:bodyPr/>
          <a:lstStyle/>
          <a:p>
            <a:r>
              <a:rPr lang="en-US" altLang="en-US" dirty="0" err="1">
                <a:ea typeface="ＭＳ Ｐゴシック" panose="020B0600070205080204" pitchFamily="34" charset="-128"/>
              </a:rPr>
              <a:t>Multiflow</a:t>
            </a:r>
            <a:r>
              <a:rPr lang="en-US" altLang="en-US" dirty="0">
                <a:ea typeface="ＭＳ Ｐゴシック" panose="020B0600070205080204" pitchFamily="34" charset="-128"/>
              </a:rPr>
              <a:t> TRACE, Josh Fisher (7-wide, 28-wide)</a:t>
            </a:r>
          </a:p>
          <a:p>
            <a:r>
              <a:rPr lang="en-US" altLang="en-US" dirty="0" err="1">
                <a:ea typeface="ＭＳ Ｐゴシック" panose="020B0600070205080204" pitchFamily="34" charset="-128"/>
              </a:rPr>
              <a:t>Cydrome</a:t>
            </a:r>
            <a:r>
              <a:rPr lang="en-US" altLang="en-US" dirty="0">
                <a:ea typeface="ＭＳ Ｐゴシック" panose="020B0600070205080204" pitchFamily="34" charset="-128"/>
              </a:rPr>
              <a:t> </a:t>
            </a:r>
            <a:r>
              <a:rPr lang="en-US" altLang="en-US" dirty="0" err="1">
                <a:ea typeface="ＭＳ Ｐゴシック" panose="020B0600070205080204" pitchFamily="34" charset="-128"/>
              </a:rPr>
              <a:t>Cydra</a:t>
            </a:r>
            <a:r>
              <a:rPr lang="en-US" altLang="en-US" dirty="0">
                <a:ea typeface="ＭＳ Ｐゴシック" panose="020B0600070205080204" pitchFamily="34" charset="-128"/>
              </a:rPr>
              <a:t> 5, Bob Rau</a:t>
            </a:r>
          </a:p>
          <a:p>
            <a:r>
              <a:rPr lang="en-US" altLang="en-US" dirty="0" err="1">
                <a:ea typeface="ＭＳ Ｐゴシック" panose="020B0600070205080204" pitchFamily="34" charset="-128"/>
              </a:rPr>
              <a:t>Transmeta</a:t>
            </a:r>
            <a:r>
              <a:rPr lang="en-US" altLang="en-US" dirty="0">
                <a:ea typeface="ＭＳ Ｐゴシック" panose="020B0600070205080204" pitchFamily="34" charset="-128"/>
              </a:rPr>
              <a:t> Crusoe: x86 binary-translated into</a:t>
            </a:r>
            <a:r>
              <a:rPr lang="en-US" altLang="en-US" dirty="0">
                <a:ea typeface="ＭＳ Ｐゴシック" panose="020B0600070205080204" pitchFamily="34" charset="-128"/>
                <a:sym typeface="Wingdings" panose="05000000000000000000" pitchFamily="2" charset="2"/>
              </a:rPr>
              <a:t> internal </a:t>
            </a:r>
            <a:r>
              <a:rPr lang="en-US" altLang="en-US" dirty="0" err="1">
                <a:ea typeface="ＭＳ Ｐゴシック" panose="020B0600070205080204" pitchFamily="34" charset="-128"/>
                <a:sym typeface="Wingdings" panose="05000000000000000000" pitchFamily="2" charset="2"/>
              </a:rPr>
              <a:t>VLIW</a:t>
            </a:r>
            <a:endParaRPr lang="en-US" altLang="en-US" dirty="0">
              <a:ea typeface="ＭＳ Ｐゴシック" panose="020B0600070205080204" pitchFamily="34" charset="-128"/>
              <a:sym typeface="Wingdings" panose="05000000000000000000" pitchFamily="2" charset="2"/>
            </a:endParaRPr>
          </a:p>
          <a:p>
            <a:r>
              <a:rPr lang="en-US" altLang="en-US" dirty="0">
                <a:ea typeface="ＭＳ Ｐゴシック" panose="020B0600070205080204" pitchFamily="34" charset="-128"/>
              </a:rPr>
              <a:t>TI C6000, </a:t>
            </a:r>
            <a:r>
              <a:rPr lang="en-US" altLang="en-US" dirty="0" err="1">
                <a:ea typeface="ＭＳ Ｐゴシック" panose="020B0600070205080204" pitchFamily="34" charset="-128"/>
              </a:rPr>
              <a:t>Trimedia</a:t>
            </a:r>
            <a:r>
              <a:rPr lang="en-US" altLang="en-US" dirty="0">
                <a:ea typeface="ＭＳ Ｐゴシック" panose="020B0600070205080204" pitchFamily="34" charset="-128"/>
              </a:rPr>
              <a:t>, </a:t>
            </a:r>
            <a:r>
              <a:rPr lang="en-US" altLang="en-US" dirty="0" err="1">
                <a:ea typeface="ＭＳ Ｐゴシック" panose="020B0600070205080204" pitchFamily="34" charset="-128"/>
              </a:rPr>
              <a:t>STMicro</a:t>
            </a:r>
            <a:r>
              <a:rPr lang="en-US" altLang="en-US" dirty="0">
                <a:ea typeface="ＭＳ Ｐゴシック" panose="020B0600070205080204" pitchFamily="34" charset="-128"/>
              </a:rPr>
              <a:t> (DSP &amp; embedded processors)</a:t>
            </a:r>
          </a:p>
          <a:p>
            <a:pPr lvl="1"/>
            <a:r>
              <a:rPr lang="en-US" altLang="en-US" dirty="0">
                <a:ea typeface="ＭＳ Ｐゴシック" panose="020B0600070205080204" pitchFamily="34" charset="-128"/>
              </a:rPr>
              <a:t>most successful commercially</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Intel IA-64</a:t>
            </a:r>
          </a:p>
          <a:p>
            <a:pPr lvl="1"/>
            <a:r>
              <a:rPr lang="en-US" altLang="en-US" dirty="0">
                <a:ea typeface="ＭＳ Ｐゴシック" panose="020B0600070205080204" pitchFamily="34" charset="-128"/>
              </a:rPr>
              <a:t>not fully </a:t>
            </a:r>
            <a:r>
              <a:rPr lang="en-US" altLang="en-US" dirty="0" err="1">
                <a:ea typeface="ＭＳ Ｐゴシック" panose="020B0600070205080204" pitchFamily="34" charset="-128"/>
              </a:rPr>
              <a:t>VLIW</a:t>
            </a:r>
            <a:r>
              <a:rPr lang="en-US" altLang="en-US" dirty="0">
                <a:ea typeface="ＭＳ Ｐゴシック" panose="020B0600070205080204" pitchFamily="34" charset="-128"/>
              </a:rPr>
              <a:t>, but based on </a:t>
            </a:r>
            <a:r>
              <a:rPr lang="en-US" altLang="en-US" dirty="0" err="1">
                <a:ea typeface="ＭＳ Ｐゴシック" panose="020B0600070205080204" pitchFamily="34" charset="-128"/>
              </a:rPr>
              <a:t>VLIW</a:t>
            </a:r>
            <a:r>
              <a:rPr lang="en-US" altLang="en-US" dirty="0">
                <a:ea typeface="ＭＳ Ｐゴシック" panose="020B0600070205080204" pitchFamily="34" charset="-128"/>
              </a:rPr>
              <a:t> principles</a:t>
            </a:r>
          </a:p>
          <a:p>
            <a:pPr lvl="1"/>
            <a:r>
              <a:rPr lang="en-US" altLang="en-US" dirty="0">
                <a:ea typeface="ＭＳ Ｐゴシック" panose="020B0600070205080204" pitchFamily="34" charset="-128"/>
              </a:rPr>
              <a:t>EPIC (Explicitly Parallel Instruction Computing)</a:t>
            </a:r>
          </a:p>
          <a:p>
            <a:pPr lvl="1"/>
            <a:r>
              <a:rPr lang="en-US" altLang="en-US" dirty="0">
                <a:ea typeface="ＭＳ Ｐゴシック" panose="020B0600070205080204" pitchFamily="34" charset="-128"/>
              </a:rPr>
              <a:t>instruction bundles can have dependent instructions</a:t>
            </a:r>
          </a:p>
          <a:p>
            <a:pPr lvl="1"/>
            <a:r>
              <a:rPr lang="en-US" altLang="en-US" dirty="0">
                <a:ea typeface="ＭＳ Ｐゴシック" panose="020B0600070205080204" pitchFamily="34" charset="-128"/>
              </a:rPr>
              <a:t>a few bits in the instruction format specify explicitly which instructions in the bundle are dependent on which other ones</a:t>
            </a:r>
          </a:p>
          <a:p>
            <a:pPr lvl="1"/>
            <a:endParaRPr lang="en-US" altLang="en-US" dirty="0">
              <a:ea typeface="ＭＳ Ｐゴシック" panose="020B0600070205080204" pitchFamily="34" charset="-128"/>
            </a:endParaRPr>
          </a:p>
        </p:txBody>
      </p:sp>
      <p:sp>
        <p:nvSpPr>
          <p:cNvPr id="129027" name="Slide Number Placeholder 3"/>
          <p:cNvSpPr>
            <a:spLocks noGrp="1"/>
          </p:cNvSpPr>
          <p:nvPr>
            <p:ph type="sldNum" sz="quarter" idx="13"/>
          </p:nvPr>
        </p:nvSpPr>
        <p:spPr>
          <a:xfrm>
            <a:off x="9036051" y="6318250"/>
            <a:ext cx="2844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5545348-13AA-47D9-A531-2D83F2A7FA85}" type="slidenum">
              <a:rPr lang="en-US" altLang="en-US" sz="1600">
                <a:latin typeface="Garamond" panose="02020404030301010803" pitchFamily="18" charset="0"/>
              </a:rPr>
              <a:pPr eaLnBrk="1" hangingPunct="1"/>
              <a:t>7</a:t>
            </a:fld>
            <a:endParaRPr lang="en-US" altLang="en-US" sz="1600">
              <a:latin typeface="Garamond" panose="02020404030301010803" pitchFamily="18" charset="0"/>
            </a:endParaRPr>
          </a:p>
        </p:txBody>
      </p:sp>
    </p:spTree>
    <p:extLst>
      <p:ext uri="{BB962C8B-B14F-4D97-AF65-F5344CB8AC3E}">
        <p14:creationId xmlns:p14="http://schemas.microsoft.com/office/powerpoint/2010/main" val="19717849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idx="4294967295"/>
          </p:nvPr>
        </p:nvSpPr>
        <p:spPr>
          <a:xfrm>
            <a:off x="304800" y="484094"/>
            <a:ext cx="11480800" cy="735106"/>
          </a:xfrm>
        </p:spPr>
        <p:txBody>
          <a:bodyPr/>
          <a:lstStyle/>
          <a:p>
            <a:r>
              <a:rPr lang="en-US" altLang="en-US" b="1" dirty="0">
                <a:solidFill>
                  <a:srgbClr val="E84A25"/>
                </a:solidFill>
                <a:latin typeface="Arial" panose="020B0604020202020204" pitchFamily="34" charset="0"/>
                <a:ea typeface="ＭＳ Ｐゴシック" panose="020B0600070205080204" pitchFamily="34" charset="-128"/>
                <a:cs typeface="Arial" panose="020B0604020202020204" pitchFamily="34" charset="0"/>
              </a:rPr>
              <a:t>Flynn’</a:t>
            </a:r>
            <a:r>
              <a:rPr lang="en-US" altLang="ja-JP" b="1" dirty="0">
                <a:solidFill>
                  <a:srgbClr val="E84A25"/>
                </a:solidFill>
                <a:latin typeface="Arial" panose="020B0604020202020204" pitchFamily="34" charset="0"/>
                <a:ea typeface="ＭＳ Ｐゴシック" panose="020B0600070205080204" pitchFamily="34" charset="-128"/>
                <a:cs typeface="Arial" panose="020B0604020202020204" pitchFamily="34" charset="0"/>
              </a:rPr>
              <a:t>s Taxonomy of Computers</a:t>
            </a:r>
            <a:endParaRPr lang="en-US" altLang="en-US" b="1" dirty="0">
              <a:solidFill>
                <a:srgbClr val="E84A25"/>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29026" name="Content Placeholder 2"/>
          <p:cNvSpPr>
            <a:spLocks noGrp="1"/>
          </p:cNvSpPr>
          <p:nvPr>
            <p:ph idx="4294967295"/>
          </p:nvPr>
        </p:nvSpPr>
        <p:spPr>
          <a:xfrm>
            <a:off x="806824" y="1452282"/>
            <a:ext cx="10730752" cy="4738968"/>
          </a:xfrm>
        </p:spPr>
        <p:txBody>
          <a:bodyPr/>
          <a:lstStyle/>
          <a:p>
            <a:r>
              <a:rPr lang="en-US" altLang="en-US" dirty="0">
                <a:ea typeface="ＭＳ Ｐゴシック" panose="020B0600070205080204" pitchFamily="34" charset="-128"/>
              </a:rPr>
              <a:t>Mike Flynn, </a:t>
            </a:r>
            <a:r>
              <a:rPr lang="ja-JP" altLang="en-US">
                <a:ea typeface="ＭＳ Ｐゴシック" panose="020B0600070205080204" pitchFamily="34" charset="-128"/>
              </a:rPr>
              <a:t>“</a:t>
            </a:r>
            <a:r>
              <a:rPr lang="en-US" altLang="ja-JP" dirty="0">
                <a:solidFill>
                  <a:srgbClr val="0000FF"/>
                </a:solidFill>
                <a:ea typeface="ＭＳ Ｐゴシック" panose="020B0600070205080204" pitchFamily="34" charset="-128"/>
              </a:rPr>
              <a:t>Very High-Speed Computing Systems</a:t>
            </a:r>
            <a:r>
              <a:rPr lang="en-US" altLang="ja-JP" dirty="0">
                <a:ea typeface="ＭＳ Ｐゴシック" panose="020B0600070205080204" pitchFamily="34" charset="-128"/>
              </a:rPr>
              <a:t>,</a:t>
            </a:r>
            <a:r>
              <a:rPr lang="ja-JP" altLang="en-US">
                <a:ea typeface="ＭＳ Ｐゴシック" panose="020B0600070205080204" pitchFamily="34" charset="-128"/>
              </a:rPr>
              <a:t>”</a:t>
            </a:r>
            <a:r>
              <a:rPr lang="en-US" altLang="ja-JP" dirty="0">
                <a:ea typeface="ＭＳ Ｐゴシック" panose="020B0600070205080204" pitchFamily="34" charset="-128"/>
              </a:rPr>
              <a:t> Proc. of IEEE, 1966</a:t>
            </a:r>
          </a:p>
          <a:p>
            <a:endParaRPr lang="en-US" altLang="en-US" dirty="0">
              <a:ea typeface="ＭＳ Ｐゴシック" panose="020B0600070205080204" pitchFamily="34" charset="-128"/>
            </a:endParaRPr>
          </a:p>
          <a:p>
            <a:r>
              <a:rPr lang="en-US" altLang="en-US" dirty="0">
                <a:solidFill>
                  <a:srgbClr val="0000FF"/>
                </a:solidFill>
                <a:ea typeface="ＭＳ Ｐゴシック" panose="020B0600070205080204" pitchFamily="34" charset="-128"/>
              </a:rPr>
              <a:t>SISD</a:t>
            </a:r>
            <a:r>
              <a:rPr lang="en-US" altLang="en-US" dirty="0">
                <a:ea typeface="ＭＳ Ｐゴシック" panose="020B0600070205080204" pitchFamily="34" charset="-128"/>
              </a:rPr>
              <a:t>: Single instruction operates on single data element</a:t>
            </a:r>
          </a:p>
          <a:p>
            <a:r>
              <a:rPr lang="en-US" altLang="en-US" dirty="0">
                <a:solidFill>
                  <a:srgbClr val="0000FF"/>
                </a:solidFill>
                <a:ea typeface="ＭＳ Ｐゴシック" panose="020B0600070205080204" pitchFamily="34" charset="-128"/>
              </a:rPr>
              <a:t>SIMD</a:t>
            </a:r>
            <a:r>
              <a:rPr lang="en-US" altLang="en-US" dirty="0">
                <a:ea typeface="ＭＳ Ｐゴシック" panose="020B0600070205080204" pitchFamily="34" charset="-128"/>
              </a:rPr>
              <a:t>: Single instruction operates on multiple data elements</a:t>
            </a:r>
          </a:p>
          <a:p>
            <a:pPr lvl="1"/>
            <a:r>
              <a:rPr lang="en-US" altLang="en-US" dirty="0">
                <a:ea typeface="ＭＳ Ｐゴシック" panose="020B0600070205080204" pitchFamily="34" charset="-128"/>
              </a:rPr>
              <a:t>Array processor</a:t>
            </a:r>
          </a:p>
          <a:p>
            <a:pPr lvl="1"/>
            <a:r>
              <a:rPr lang="en-US" altLang="en-US" dirty="0">
                <a:ea typeface="ＭＳ Ｐゴシック" panose="020B0600070205080204" pitchFamily="34" charset="-128"/>
              </a:rPr>
              <a:t>Vector processor</a:t>
            </a:r>
          </a:p>
          <a:p>
            <a:r>
              <a:rPr lang="en-US" altLang="en-US" dirty="0">
                <a:solidFill>
                  <a:srgbClr val="0000FF"/>
                </a:solidFill>
                <a:ea typeface="ＭＳ Ｐゴシック" panose="020B0600070205080204" pitchFamily="34" charset="-128"/>
              </a:rPr>
              <a:t>MISD</a:t>
            </a:r>
            <a:r>
              <a:rPr lang="en-US" altLang="en-US" dirty="0">
                <a:ea typeface="ＭＳ Ｐゴシック" panose="020B0600070205080204" pitchFamily="34" charset="-128"/>
              </a:rPr>
              <a:t>: Multiple instructions operate on single data element</a:t>
            </a:r>
          </a:p>
          <a:p>
            <a:pPr lvl="1"/>
            <a:r>
              <a:rPr lang="en-US" altLang="en-US" dirty="0">
                <a:ea typeface="ＭＳ Ｐゴシック" panose="020B0600070205080204" pitchFamily="34" charset="-128"/>
              </a:rPr>
              <a:t>Closest form: systolic array processor, streaming processor</a:t>
            </a:r>
          </a:p>
          <a:p>
            <a:r>
              <a:rPr lang="en-US" altLang="en-US" dirty="0">
                <a:solidFill>
                  <a:srgbClr val="0000FF"/>
                </a:solidFill>
                <a:ea typeface="ＭＳ Ｐゴシック" panose="020B0600070205080204" pitchFamily="34" charset="-128"/>
              </a:rPr>
              <a:t>MIMD</a:t>
            </a:r>
            <a:r>
              <a:rPr lang="en-US" altLang="en-US" dirty="0">
                <a:ea typeface="ＭＳ Ｐゴシック" panose="020B0600070205080204" pitchFamily="34" charset="-128"/>
              </a:rPr>
              <a:t>: Multiple instructions operate on multiple data elements (multiple instruction streams)</a:t>
            </a:r>
          </a:p>
          <a:p>
            <a:pPr lvl="1"/>
            <a:r>
              <a:rPr lang="en-US" altLang="en-US" dirty="0">
                <a:ea typeface="ＭＳ Ｐゴシック" panose="020B0600070205080204" pitchFamily="34" charset="-128"/>
              </a:rPr>
              <a:t>Multiprocessor</a:t>
            </a:r>
          </a:p>
          <a:p>
            <a:pPr lvl="1"/>
            <a:r>
              <a:rPr lang="en-US" altLang="en-US" dirty="0">
                <a:ea typeface="ＭＳ Ｐゴシック" panose="020B0600070205080204" pitchFamily="34" charset="-128"/>
              </a:rPr>
              <a:t>Multithreaded processor</a:t>
            </a:r>
          </a:p>
          <a:p>
            <a:pPr lvl="1"/>
            <a:endParaRPr lang="en-US" altLang="en-US" dirty="0">
              <a:ea typeface="ＭＳ Ｐゴシック" panose="020B0600070205080204" pitchFamily="34" charset="-128"/>
            </a:endParaRPr>
          </a:p>
        </p:txBody>
      </p:sp>
      <p:sp>
        <p:nvSpPr>
          <p:cNvPr id="129027" name="Slide Number Placeholder 3"/>
          <p:cNvSpPr>
            <a:spLocks noGrp="1"/>
          </p:cNvSpPr>
          <p:nvPr>
            <p:ph type="sldNum" sz="quarter" idx="13"/>
          </p:nvPr>
        </p:nvSpPr>
        <p:spPr>
          <a:xfrm>
            <a:off x="9036051" y="6318250"/>
            <a:ext cx="2844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5545348-13AA-47D9-A531-2D83F2A7FA85}" type="slidenum">
              <a:rPr lang="en-US" altLang="en-US" sz="1600">
                <a:latin typeface="Garamond" panose="02020404030301010803" pitchFamily="18" charset="0"/>
              </a:rPr>
              <a:pPr eaLnBrk="1" hangingPunct="1"/>
              <a:t>8</a:t>
            </a:fld>
            <a:endParaRPr lang="en-US" altLang="en-US" sz="1600">
              <a:latin typeface="Garamond" panose="02020404030301010803" pitchFamily="18" charset="0"/>
            </a:endParaRPr>
          </a:p>
        </p:txBody>
      </p:sp>
    </p:spTree>
    <p:extLst>
      <p:ext uri="{BB962C8B-B14F-4D97-AF65-F5344CB8AC3E}">
        <p14:creationId xmlns:p14="http://schemas.microsoft.com/office/powerpoint/2010/main" val="195403958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a:xfrm>
            <a:off x="304800" y="537882"/>
            <a:ext cx="11480800" cy="681318"/>
          </a:xfrm>
        </p:spPr>
        <p:txBody>
          <a:bodyPr/>
          <a:lstStyle/>
          <a:p>
            <a:r>
              <a:rPr lang="en-US" altLang="en-US" b="1" dirty="0" err="1">
                <a:solidFill>
                  <a:srgbClr val="E84A25"/>
                </a:solidFill>
                <a:latin typeface="Arial" panose="020B0604020202020204" pitchFamily="34" charset="0"/>
                <a:ea typeface="ＭＳ Ｐゴシック" panose="020B0600070205080204" pitchFamily="34" charset="-128"/>
                <a:cs typeface="Arial" panose="020B0604020202020204" pitchFamily="34" charset="0"/>
              </a:rPr>
              <a:t>SIMD</a:t>
            </a:r>
            <a:r>
              <a:rPr lang="en-US" altLang="en-US" b="1" dirty="0">
                <a:solidFill>
                  <a:srgbClr val="E84A25"/>
                </a:solidFill>
                <a:latin typeface="Arial" panose="020B0604020202020204" pitchFamily="34" charset="0"/>
                <a:ea typeface="ＭＳ Ｐゴシック" panose="020B0600070205080204" pitchFamily="34" charset="-128"/>
                <a:cs typeface="Arial" panose="020B0604020202020204" pitchFamily="34" charset="0"/>
              </a:rPr>
              <a:t> Processing</a:t>
            </a:r>
          </a:p>
        </p:txBody>
      </p:sp>
      <p:sp>
        <p:nvSpPr>
          <p:cNvPr id="25602" name="Content Placeholder 2"/>
          <p:cNvSpPr>
            <a:spLocks noGrp="1"/>
          </p:cNvSpPr>
          <p:nvPr>
            <p:ph idx="4294967295"/>
          </p:nvPr>
        </p:nvSpPr>
        <p:spPr>
          <a:xfrm>
            <a:off x="428064" y="1352550"/>
            <a:ext cx="11335871" cy="5194300"/>
          </a:xfrm>
        </p:spPr>
        <p:txBody>
          <a:bodyPr/>
          <a:lstStyle/>
          <a:p>
            <a:r>
              <a:rPr lang="en-US" altLang="en-US" dirty="0"/>
              <a:t>single instruction controls simultaneous execution of many processing elements </a:t>
            </a:r>
          </a:p>
          <a:p>
            <a:pPr lvl="1"/>
            <a:endParaRPr lang="en-US" altLang="en-US" dirty="0"/>
          </a:p>
          <a:p>
            <a:pPr lvl="1"/>
            <a:endParaRPr lang="en-US" altLang="en-US" dirty="0"/>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25603" name="Slide Number Placeholder 3"/>
          <p:cNvSpPr>
            <a:spLocks noGrp="1"/>
          </p:cNvSpPr>
          <p:nvPr>
            <p:ph type="sldNum" sz="quarter" idx="13"/>
          </p:nvPr>
        </p:nvSpPr>
        <p:spPr>
          <a:xfrm>
            <a:off x="9036051" y="6318250"/>
            <a:ext cx="2844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66781BC-1699-4635-8523-CAF3A9729BBA}" type="slidenum">
              <a:rPr lang="en-US" altLang="en-US" sz="1600">
                <a:solidFill>
                  <a:srgbClr val="000000"/>
                </a:solidFill>
                <a:latin typeface="Garamond" panose="02020404030301010803" pitchFamily="18" charset="0"/>
              </a:rPr>
              <a:pPr eaLnBrk="1" hangingPunct="1"/>
              <a:t>9</a:t>
            </a:fld>
            <a:endParaRPr lang="en-US" altLang="en-US" sz="1600">
              <a:solidFill>
                <a:srgbClr val="000000"/>
              </a:solidFill>
              <a:latin typeface="Garamond" panose="02020404030301010803" pitchFamily="18" charset="0"/>
            </a:endParaRPr>
          </a:p>
        </p:txBody>
      </p:sp>
      <p:pic>
        <p:nvPicPr>
          <p:cNvPr id="25604" name="Picture 5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93522" y="2492159"/>
            <a:ext cx="6241210" cy="390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4814884"/>
      </p:ext>
    </p:extLst>
  </p:cSld>
  <p:clrMapOvr>
    <a:masterClrMapping/>
  </p:clrMapOvr>
  <p:transition/>
</p:sld>
</file>

<file path=ppt/theme/theme1.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 Sample 2017 16x9.pptx" id="{FBB6463D-AF4E-434C-85FE-4FDB379EDC07}" vid="{C5A94EB6-72AF-4020-A060-D750D3F18F6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16341263</TotalTime>
  <Pages>19</Pages>
  <Words>2081</Words>
  <Application>Microsoft Macintosh PowerPoint</Application>
  <PresentationFormat>Widescreen</PresentationFormat>
  <Paragraphs>435</Paragraphs>
  <Slides>30</Slides>
  <Notes>7</Notes>
  <HiddenSlides>0</HiddenSlides>
  <MMClips>0</MMClips>
  <ScaleCrop>false</ScaleCrop>
  <HeadingPairs>
    <vt:vector size="6" baseType="variant">
      <vt:variant>
        <vt:lpstr>Fonts Used</vt:lpstr>
      </vt:variant>
      <vt:variant>
        <vt:i4>15</vt:i4>
      </vt:variant>
      <vt:variant>
        <vt:lpstr>Theme</vt:lpstr>
      </vt:variant>
      <vt:variant>
        <vt:i4>7</vt:i4>
      </vt:variant>
      <vt:variant>
        <vt:lpstr>Slide Titles</vt:lpstr>
      </vt:variant>
      <vt:variant>
        <vt:i4>30</vt:i4>
      </vt:variant>
    </vt:vector>
  </HeadingPairs>
  <TitlesOfParts>
    <vt:vector size="52" baseType="lpstr">
      <vt:lpstr>Arial</vt:lpstr>
      <vt:lpstr>Arial  </vt:lpstr>
      <vt:lpstr>Arial Narrow</vt:lpstr>
      <vt:lpstr>ArialMT</vt:lpstr>
      <vt:lpstr>Calibri</vt:lpstr>
      <vt:lpstr>Calibri Light</vt:lpstr>
      <vt:lpstr>Consolas</vt:lpstr>
      <vt:lpstr>Garamond</vt:lpstr>
      <vt:lpstr>Myriad Pro Black</vt:lpstr>
      <vt:lpstr>Myriad Pro Semibold</vt:lpstr>
      <vt:lpstr>Tahoma</vt:lpstr>
      <vt:lpstr>Trebuchet MS</vt:lpstr>
      <vt:lpstr>Verdana</vt:lpstr>
      <vt:lpstr>Wingdings</vt:lpstr>
      <vt:lpstr>ZapfDingbats</vt:lpstr>
      <vt:lpstr>6_Edge</vt:lpstr>
      <vt:lpstr>2_Edge</vt:lpstr>
      <vt:lpstr>4_Edge</vt:lpstr>
      <vt:lpstr>5_Edge</vt:lpstr>
      <vt:lpstr>7_Edge</vt:lpstr>
      <vt:lpstr>Cover Slide</vt:lpstr>
      <vt:lpstr>Office Theme</vt:lpstr>
      <vt:lpstr>ECE411: Computer Organization and Design Programming Models for Parallelism</vt:lpstr>
      <vt:lpstr>PowerPoint Presentation</vt:lpstr>
      <vt:lpstr>VLIW (Very Long Instruction Word)</vt:lpstr>
      <vt:lpstr>VLIW Concept</vt:lpstr>
      <vt:lpstr>VLIW Philosophy</vt:lpstr>
      <vt:lpstr>VLIW Tradeoffs</vt:lpstr>
      <vt:lpstr>Commercial VLIW Machines</vt:lpstr>
      <vt:lpstr>Flynn’s Taxonomy of Computers</vt:lpstr>
      <vt:lpstr>SIMD Processing</vt:lpstr>
      <vt:lpstr>PowerPoint Presentation</vt:lpstr>
      <vt:lpstr>Why SIMD</vt:lpstr>
      <vt:lpstr>SIMD Application</vt:lpstr>
      <vt:lpstr>PowerPoint Presentation</vt:lpstr>
      <vt:lpstr>PowerPoint Presentation</vt:lpstr>
      <vt:lpstr>PowerPoint Presentation</vt:lpstr>
      <vt:lpstr>Packed SIMD Variations</vt:lpstr>
      <vt:lpstr>Examples of Using SSE</vt:lpstr>
      <vt:lpstr>High-Level View of a GPU</vt:lpstr>
      <vt:lpstr>Sample GPU SIMT Code (Simplified)</vt:lpstr>
      <vt:lpstr>Latency Hiding with “Thread Warps”</vt:lpstr>
      <vt:lpstr>Branch Divergence Problem in Warp-based SIMD</vt:lpstr>
      <vt:lpstr>Control Flow Problem in GPUs/SIMD</vt:lpstr>
      <vt:lpstr>NVIDIA GeForce GTX 285</vt:lpstr>
      <vt:lpstr>NVIDIA GeForce GTX 285 “core”</vt:lpstr>
      <vt:lpstr>NVIDIA GeForce GTX 285 “core”</vt:lpstr>
      <vt:lpstr>NVIDIA GeForce GTX 285</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kit</dc:title>
  <dc:creator>Carla Otten</dc:creator>
  <cp:lastModifiedBy>Agarwal, Siddharth</cp:lastModifiedBy>
  <cp:revision>2357</cp:revision>
  <cp:lastPrinted>2017-10-18T21:34:48Z</cp:lastPrinted>
  <dcterms:created xsi:type="dcterms:W3CDTF">1995-04-19T10:16:14Z</dcterms:created>
  <dcterms:modified xsi:type="dcterms:W3CDTF">2022-11-10T19:07:58Z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cacou@xs4all.nl</vt:lpwstr>
  </property>
  <property fmtid="{D5CDD505-2E9C-101B-9397-08002B2CF9AE}" pid="8" name="HomePage">
    <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9043968</vt:i4>
  </property>
  <property fmtid="{D5CDD505-2E9C-101B-9397-08002B2CF9AE}" pid="14" name="TextColor">
    <vt:i4>16777215</vt:i4>
  </property>
  <property fmtid="{D5CDD505-2E9C-101B-9397-08002B2CF9AE}" pid="15" name="LinkColor">
    <vt:i4>16777088</vt:i4>
  </property>
  <property fmtid="{D5CDD505-2E9C-101B-9397-08002B2CF9AE}" pid="16" name="VisitedColor">
    <vt:i4>12615935</vt:i4>
  </property>
  <property fmtid="{D5CDD505-2E9C-101B-9397-08002B2CF9AE}" pid="17" name="TransparentButton">
    <vt:i4>-1</vt:i4>
  </property>
  <property fmtid="{D5CDD505-2E9C-101B-9397-08002B2CF9AE}" pid="18" name="ButtonType">
    <vt:i4>3</vt:i4>
  </property>
  <property fmtid="{D5CDD505-2E9C-101B-9397-08002B2CF9AE}" pid="19" name="ShowNotes">
    <vt:bool>false</vt:bool>
  </property>
  <property fmtid="{D5CDD505-2E9C-101B-9397-08002B2CF9AE}" pid="20" name="NavBtnPos">
    <vt:i4>2</vt:i4>
  </property>
  <property fmtid="{D5CDD505-2E9C-101B-9397-08002B2CF9AE}" pid="21" name="OutputDir">
    <vt:lpwstr>E:\Carla\DAC</vt:lpwstr>
  </property>
</Properties>
</file>