
<file path=[Content_Types].xml><?xml version="1.0" encoding="utf-8"?>
<Types xmlns="http://schemas.openxmlformats.org/package/2006/content-types">
  <Default Extension="bin" ContentType="application/vnd.openxmlformats-officedocument.oleObject"/>
  <Default Extension="emf" ContentType="image/x-emf"/>
  <Default Extension="jpeg" ContentType="image/jpeg"/>
  <Default Extension="png" ContentType="image/png"/>
  <Default Extension="rels" ContentType="application/vnd.openxmlformats-package.relationships+xml"/>
  <Default Extension="wmf" ContentType="image/x-wm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ags/tag1.xml" ContentType="application/vnd.openxmlformats-officedocument.presentationml.tags+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tags/tag2.xml" ContentType="application/vnd.openxmlformats-officedocument.presentationml.tags+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tags/tag3.xml" ContentType="application/vnd.openxmlformats-officedocument.presentationml.tags+xml"/>
  <Override PartName="/ppt/notesSlides/notesSlide17.xml" ContentType="application/vnd.openxmlformats-officedocument.presentationml.notesSlide+xml"/>
  <Override PartName="/ppt/tags/tag4.xml" ContentType="application/vnd.openxmlformats-officedocument.presentationml.tags+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 id="2147483671" r:id="rId2"/>
  </p:sldMasterIdLst>
  <p:notesMasterIdLst>
    <p:notesMasterId r:id="rId43"/>
  </p:notesMasterIdLst>
  <p:sldIdLst>
    <p:sldId id="256" r:id="rId3"/>
    <p:sldId id="380" r:id="rId4"/>
    <p:sldId id="258" r:id="rId5"/>
    <p:sldId id="280" r:id="rId6"/>
    <p:sldId id="343" r:id="rId7"/>
    <p:sldId id="344" r:id="rId8"/>
    <p:sldId id="346" r:id="rId9"/>
    <p:sldId id="337" r:id="rId10"/>
    <p:sldId id="257" r:id="rId11"/>
    <p:sldId id="298" r:id="rId12"/>
    <p:sldId id="299" r:id="rId13"/>
    <p:sldId id="300" r:id="rId14"/>
    <p:sldId id="340" r:id="rId15"/>
    <p:sldId id="301" r:id="rId16"/>
    <p:sldId id="348" r:id="rId17"/>
    <p:sldId id="349" r:id="rId18"/>
    <p:sldId id="350" r:id="rId19"/>
    <p:sldId id="351" r:id="rId20"/>
    <p:sldId id="352" r:id="rId21"/>
    <p:sldId id="353" r:id="rId22"/>
    <p:sldId id="355" r:id="rId23"/>
    <p:sldId id="342" r:id="rId24"/>
    <p:sldId id="356" r:id="rId25"/>
    <p:sldId id="357" r:id="rId26"/>
    <p:sldId id="358" r:id="rId27"/>
    <p:sldId id="359" r:id="rId28"/>
    <p:sldId id="361" r:id="rId29"/>
    <p:sldId id="362" r:id="rId30"/>
    <p:sldId id="364" r:id="rId31"/>
    <p:sldId id="379" r:id="rId32"/>
    <p:sldId id="369" r:id="rId33"/>
    <p:sldId id="375" r:id="rId34"/>
    <p:sldId id="376" r:id="rId35"/>
    <p:sldId id="377" r:id="rId36"/>
    <p:sldId id="378" r:id="rId37"/>
    <p:sldId id="279" r:id="rId38"/>
    <p:sldId id="275" r:id="rId39"/>
    <p:sldId id="274" r:id="rId40"/>
    <p:sldId id="282" r:id="rId41"/>
    <p:sldId id="287" r:id="rId42"/>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E34CE436-0D08-4DAE-BF91-3EE2B49025A7}" v="2" dt="2022-11-03T18:25:30.190"/>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p:cViewPr varScale="1">
        <p:scale>
          <a:sx n="60" d="100"/>
          <a:sy n="60" d="100"/>
        </p:scale>
        <p:origin x="568" y="2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9" Type="http://schemas.openxmlformats.org/officeDocument/2006/relationships/slide" Target="slides/slide37.xml"/><Relationship Id="rId21" Type="http://schemas.openxmlformats.org/officeDocument/2006/relationships/slide" Target="slides/slide19.xml"/><Relationship Id="rId34" Type="http://schemas.openxmlformats.org/officeDocument/2006/relationships/slide" Target="slides/slide32.xml"/><Relationship Id="rId42" Type="http://schemas.openxmlformats.org/officeDocument/2006/relationships/slide" Target="slides/slide40.xml"/><Relationship Id="rId47" Type="http://schemas.openxmlformats.org/officeDocument/2006/relationships/tableStyles" Target="tableStyles.xml"/><Relationship Id="rId7" Type="http://schemas.openxmlformats.org/officeDocument/2006/relationships/slide" Target="slides/slide5.xml"/><Relationship Id="rId2" Type="http://schemas.openxmlformats.org/officeDocument/2006/relationships/slideMaster" Target="slideMasters/slideMaster2.xml"/><Relationship Id="rId16" Type="http://schemas.openxmlformats.org/officeDocument/2006/relationships/slide" Target="slides/slide14.xml"/><Relationship Id="rId29" Type="http://schemas.openxmlformats.org/officeDocument/2006/relationships/slide" Target="slides/slide27.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slide" Target="slides/slide30.xml"/><Relationship Id="rId37" Type="http://schemas.openxmlformats.org/officeDocument/2006/relationships/slide" Target="slides/slide35.xml"/><Relationship Id="rId40" Type="http://schemas.openxmlformats.org/officeDocument/2006/relationships/slide" Target="slides/slide38.xml"/><Relationship Id="rId45" Type="http://schemas.openxmlformats.org/officeDocument/2006/relationships/viewProps" Target="viewProps.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slide" Target="slides/slide34.xml"/><Relationship Id="rId49" Type="http://schemas.microsoft.com/office/2015/10/relationships/revisionInfo" Target="revisionInfo.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slide" Target="slides/slide29.xml"/><Relationship Id="rId44" Type="http://schemas.openxmlformats.org/officeDocument/2006/relationships/presProps" Target="presProps.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slide" Target="slides/slide33.xml"/><Relationship Id="rId43" Type="http://schemas.openxmlformats.org/officeDocument/2006/relationships/notesMaster" Target="notesMasters/notesMaster1.xml"/><Relationship Id="rId48" Type="http://schemas.microsoft.com/office/2016/11/relationships/changesInfo" Target="changesInfos/changesInfo1.xml"/><Relationship Id="rId8" Type="http://schemas.openxmlformats.org/officeDocument/2006/relationships/slide" Target="slides/slide6.xml"/><Relationship Id="rId3" Type="http://schemas.openxmlformats.org/officeDocument/2006/relationships/slide" Target="slides/slide1.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slide" Target="slides/slide31.xml"/><Relationship Id="rId38" Type="http://schemas.openxmlformats.org/officeDocument/2006/relationships/slide" Target="slides/slide36.xml"/><Relationship Id="rId46" Type="http://schemas.openxmlformats.org/officeDocument/2006/relationships/theme" Target="theme/theme1.xml"/><Relationship Id="rId20" Type="http://schemas.openxmlformats.org/officeDocument/2006/relationships/slide" Target="slides/slide18.xml"/><Relationship Id="rId41" Type="http://schemas.openxmlformats.org/officeDocument/2006/relationships/slide" Target="slides/slide39.xml"/><Relationship Id="rId1" Type="http://schemas.openxmlformats.org/officeDocument/2006/relationships/slideMaster" Target="slideMasters/slideMaster1.xml"/><Relationship Id="rId6" Type="http://schemas.openxmlformats.org/officeDocument/2006/relationships/slide" Target="slides/slide4.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Kumar, Rakesh" userId="e6961465-9b26-4018-8ebe-1bb6947834b0" providerId="ADAL" clId="{E34CE436-0D08-4DAE-BF91-3EE2B49025A7}"/>
    <pc:docChg chg="addSld delSld delMainMaster">
      <pc:chgData name="Kumar, Rakesh" userId="e6961465-9b26-4018-8ebe-1bb6947834b0" providerId="ADAL" clId="{E34CE436-0D08-4DAE-BF91-3EE2B49025A7}" dt="2022-11-03T21:20:23.701" v="2" actId="47"/>
      <pc:docMkLst>
        <pc:docMk/>
      </pc:docMkLst>
      <pc:sldChg chg="new del">
        <pc:chgData name="Kumar, Rakesh" userId="e6961465-9b26-4018-8ebe-1bb6947834b0" providerId="ADAL" clId="{E34CE436-0D08-4DAE-BF91-3EE2B49025A7}" dt="2022-11-03T18:25:06.400" v="1" actId="47"/>
        <pc:sldMkLst>
          <pc:docMk/>
          <pc:sldMk cId="1721965876" sldId="256"/>
        </pc:sldMkLst>
      </pc:sldChg>
      <pc:sldChg chg="del">
        <pc:chgData name="Kumar, Rakesh" userId="e6961465-9b26-4018-8ebe-1bb6947834b0" providerId="ADAL" clId="{E34CE436-0D08-4DAE-BF91-3EE2B49025A7}" dt="2022-11-03T21:20:23.701" v="2" actId="47"/>
        <pc:sldMkLst>
          <pc:docMk/>
          <pc:sldMk cId="1199246829" sldId="1103"/>
        </pc:sldMkLst>
      </pc:sldChg>
      <pc:sldMasterChg chg="del delSldLayout">
        <pc:chgData name="Kumar, Rakesh" userId="e6961465-9b26-4018-8ebe-1bb6947834b0" providerId="ADAL" clId="{E34CE436-0D08-4DAE-BF91-3EE2B49025A7}" dt="2022-11-03T18:25:06.400" v="1" actId="47"/>
        <pc:sldMasterMkLst>
          <pc:docMk/>
          <pc:sldMasterMk cId="1649802484" sldId="2147483648"/>
        </pc:sldMasterMkLst>
        <pc:sldLayoutChg chg="del">
          <pc:chgData name="Kumar, Rakesh" userId="e6961465-9b26-4018-8ebe-1bb6947834b0" providerId="ADAL" clId="{E34CE436-0D08-4DAE-BF91-3EE2B49025A7}" dt="2022-11-03T18:25:06.400" v="1" actId="47"/>
          <pc:sldLayoutMkLst>
            <pc:docMk/>
            <pc:sldMasterMk cId="1649802484" sldId="2147483648"/>
            <pc:sldLayoutMk cId="3472482162" sldId="2147483649"/>
          </pc:sldLayoutMkLst>
        </pc:sldLayoutChg>
        <pc:sldLayoutChg chg="del">
          <pc:chgData name="Kumar, Rakesh" userId="e6961465-9b26-4018-8ebe-1bb6947834b0" providerId="ADAL" clId="{E34CE436-0D08-4DAE-BF91-3EE2B49025A7}" dt="2022-11-03T18:25:06.400" v="1" actId="47"/>
          <pc:sldLayoutMkLst>
            <pc:docMk/>
            <pc:sldMasterMk cId="1649802484" sldId="2147483648"/>
            <pc:sldLayoutMk cId="2771085216" sldId="2147483650"/>
          </pc:sldLayoutMkLst>
        </pc:sldLayoutChg>
        <pc:sldLayoutChg chg="del">
          <pc:chgData name="Kumar, Rakesh" userId="e6961465-9b26-4018-8ebe-1bb6947834b0" providerId="ADAL" clId="{E34CE436-0D08-4DAE-BF91-3EE2B49025A7}" dt="2022-11-03T18:25:06.400" v="1" actId="47"/>
          <pc:sldLayoutMkLst>
            <pc:docMk/>
            <pc:sldMasterMk cId="1649802484" sldId="2147483648"/>
            <pc:sldLayoutMk cId="9155841" sldId="2147483651"/>
          </pc:sldLayoutMkLst>
        </pc:sldLayoutChg>
        <pc:sldLayoutChg chg="del">
          <pc:chgData name="Kumar, Rakesh" userId="e6961465-9b26-4018-8ebe-1bb6947834b0" providerId="ADAL" clId="{E34CE436-0D08-4DAE-BF91-3EE2B49025A7}" dt="2022-11-03T18:25:06.400" v="1" actId="47"/>
          <pc:sldLayoutMkLst>
            <pc:docMk/>
            <pc:sldMasterMk cId="1649802484" sldId="2147483648"/>
            <pc:sldLayoutMk cId="976972799" sldId="2147483652"/>
          </pc:sldLayoutMkLst>
        </pc:sldLayoutChg>
        <pc:sldLayoutChg chg="del">
          <pc:chgData name="Kumar, Rakesh" userId="e6961465-9b26-4018-8ebe-1bb6947834b0" providerId="ADAL" clId="{E34CE436-0D08-4DAE-BF91-3EE2B49025A7}" dt="2022-11-03T18:25:06.400" v="1" actId="47"/>
          <pc:sldLayoutMkLst>
            <pc:docMk/>
            <pc:sldMasterMk cId="1649802484" sldId="2147483648"/>
            <pc:sldLayoutMk cId="3884065073" sldId="2147483653"/>
          </pc:sldLayoutMkLst>
        </pc:sldLayoutChg>
        <pc:sldLayoutChg chg="del">
          <pc:chgData name="Kumar, Rakesh" userId="e6961465-9b26-4018-8ebe-1bb6947834b0" providerId="ADAL" clId="{E34CE436-0D08-4DAE-BF91-3EE2B49025A7}" dt="2022-11-03T18:25:06.400" v="1" actId="47"/>
          <pc:sldLayoutMkLst>
            <pc:docMk/>
            <pc:sldMasterMk cId="1649802484" sldId="2147483648"/>
            <pc:sldLayoutMk cId="476330509" sldId="2147483654"/>
          </pc:sldLayoutMkLst>
        </pc:sldLayoutChg>
        <pc:sldLayoutChg chg="del">
          <pc:chgData name="Kumar, Rakesh" userId="e6961465-9b26-4018-8ebe-1bb6947834b0" providerId="ADAL" clId="{E34CE436-0D08-4DAE-BF91-3EE2B49025A7}" dt="2022-11-03T18:25:06.400" v="1" actId="47"/>
          <pc:sldLayoutMkLst>
            <pc:docMk/>
            <pc:sldMasterMk cId="1649802484" sldId="2147483648"/>
            <pc:sldLayoutMk cId="707598609" sldId="2147483655"/>
          </pc:sldLayoutMkLst>
        </pc:sldLayoutChg>
        <pc:sldLayoutChg chg="del">
          <pc:chgData name="Kumar, Rakesh" userId="e6961465-9b26-4018-8ebe-1bb6947834b0" providerId="ADAL" clId="{E34CE436-0D08-4DAE-BF91-3EE2B49025A7}" dt="2022-11-03T18:25:06.400" v="1" actId="47"/>
          <pc:sldLayoutMkLst>
            <pc:docMk/>
            <pc:sldMasterMk cId="1649802484" sldId="2147483648"/>
            <pc:sldLayoutMk cId="3057627659" sldId="2147483656"/>
          </pc:sldLayoutMkLst>
        </pc:sldLayoutChg>
        <pc:sldLayoutChg chg="del">
          <pc:chgData name="Kumar, Rakesh" userId="e6961465-9b26-4018-8ebe-1bb6947834b0" providerId="ADAL" clId="{E34CE436-0D08-4DAE-BF91-3EE2B49025A7}" dt="2022-11-03T18:25:06.400" v="1" actId="47"/>
          <pc:sldLayoutMkLst>
            <pc:docMk/>
            <pc:sldMasterMk cId="1649802484" sldId="2147483648"/>
            <pc:sldLayoutMk cId="455184029" sldId="2147483657"/>
          </pc:sldLayoutMkLst>
        </pc:sldLayoutChg>
        <pc:sldLayoutChg chg="del">
          <pc:chgData name="Kumar, Rakesh" userId="e6961465-9b26-4018-8ebe-1bb6947834b0" providerId="ADAL" clId="{E34CE436-0D08-4DAE-BF91-3EE2B49025A7}" dt="2022-11-03T18:25:06.400" v="1" actId="47"/>
          <pc:sldLayoutMkLst>
            <pc:docMk/>
            <pc:sldMasterMk cId="1649802484" sldId="2147483648"/>
            <pc:sldLayoutMk cId="4199108344" sldId="2147483658"/>
          </pc:sldLayoutMkLst>
        </pc:sldLayoutChg>
        <pc:sldLayoutChg chg="del">
          <pc:chgData name="Kumar, Rakesh" userId="e6961465-9b26-4018-8ebe-1bb6947834b0" providerId="ADAL" clId="{E34CE436-0D08-4DAE-BF91-3EE2B49025A7}" dt="2022-11-03T18:25:06.400" v="1" actId="47"/>
          <pc:sldLayoutMkLst>
            <pc:docMk/>
            <pc:sldMasterMk cId="1649802484" sldId="2147483648"/>
            <pc:sldLayoutMk cId="3605048332" sldId="2147483659"/>
          </pc:sldLayoutMkLst>
        </pc:sldLayoutChg>
      </pc:sldMasterChg>
      <pc:sldMasterChg chg="del delSldLayout">
        <pc:chgData name="Kumar, Rakesh" userId="e6961465-9b26-4018-8ebe-1bb6947834b0" providerId="ADAL" clId="{E34CE436-0D08-4DAE-BF91-3EE2B49025A7}" dt="2022-11-03T21:20:23.701" v="2" actId="47"/>
        <pc:sldMasterMkLst>
          <pc:docMk/>
          <pc:sldMasterMk cId="2645681151" sldId="2147483683"/>
        </pc:sldMasterMkLst>
        <pc:sldLayoutChg chg="del">
          <pc:chgData name="Kumar, Rakesh" userId="e6961465-9b26-4018-8ebe-1bb6947834b0" providerId="ADAL" clId="{E34CE436-0D08-4DAE-BF91-3EE2B49025A7}" dt="2022-11-03T21:20:23.701" v="2" actId="47"/>
          <pc:sldLayoutMkLst>
            <pc:docMk/>
            <pc:sldMasterMk cId="2645681151" sldId="2147483683"/>
            <pc:sldLayoutMk cId="3648242847" sldId="2147483684"/>
          </pc:sldLayoutMkLst>
        </pc:sldLayoutChg>
        <pc:sldLayoutChg chg="del">
          <pc:chgData name="Kumar, Rakesh" userId="e6961465-9b26-4018-8ebe-1bb6947834b0" providerId="ADAL" clId="{E34CE436-0D08-4DAE-BF91-3EE2B49025A7}" dt="2022-11-03T21:20:23.701" v="2" actId="47"/>
          <pc:sldLayoutMkLst>
            <pc:docMk/>
            <pc:sldMasterMk cId="2645681151" sldId="2147483683"/>
            <pc:sldLayoutMk cId="906512790" sldId="2147483685"/>
          </pc:sldLayoutMkLst>
        </pc:sldLayoutChg>
        <pc:sldLayoutChg chg="del">
          <pc:chgData name="Kumar, Rakesh" userId="e6961465-9b26-4018-8ebe-1bb6947834b0" providerId="ADAL" clId="{E34CE436-0D08-4DAE-BF91-3EE2B49025A7}" dt="2022-11-03T21:20:23.701" v="2" actId="47"/>
          <pc:sldLayoutMkLst>
            <pc:docMk/>
            <pc:sldMasterMk cId="2645681151" sldId="2147483683"/>
            <pc:sldLayoutMk cId="2171727336" sldId="2147483686"/>
          </pc:sldLayoutMkLst>
        </pc:sldLayoutChg>
        <pc:sldLayoutChg chg="del">
          <pc:chgData name="Kumar, Rakesh" userId="e6961465-9b26-4018-8ebe-1bb6947834b0" providerId="ADAL" clId="{E34CE436-0D08-4DAE-BF91-3EE2B49025A7}" dt="2022-11-03T21:20:23.701" v="2" actId="47"/>
          <pc:sldLayoutMkLst>
            <pc:docMk/>
            <pc:sldMasterMk cId="2645681151" sldId="2147483683"/>
            <pc:sldLayoutMk cId="3201350189" sldId="2147483687"/>
          </pc:sldLayoutMkLst>
        </pc:sldLayoutChg>
      </pc:sldMasterChg>
    </pc:docChg>
  </pc:docChgLst>
</pc:chgInfo>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D0F67B4C-D5D6-47DC-A758-48A663646ADC}" type="datetimeFigureOut">
              <a:rPr lang="en-US" smtClean="0"/>
              <a:t>11/3/2022</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F7F373DA-0BD7-41C5-90DF-8E55A33ED0EF}" type="slidenum">
              <a:rPr lang="en-US" smtClean="0"/>
              <a:t>‹#›</a:t>
            </a:fld>
            <a:endParaRPr lang="en-US"/>
          </a:p>
        </p:txBody>
      </p:sp>
    </p:spTree>
    <p:extLst>
      <p:ext uri="{BB962C8B-B14F-4D97-AF65-F5344CB8AC3E}">
        <p14:creationId xmlns:p14="http://schemas.microsoft.com/office/powerpoint/2010/main" val="558777752"/>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9784CC2E-26DF-4189-B77A-4D42C9A53771}"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5</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534530" name="Rectangle 2"/>
          <p:cNvSpPr>
            <a:spLocks noGrp="1" noRot="1" noChangeAspect="1" noChangeArrowheads="1" noTextEdit="1"/>
          </p:cNvSpPr>
          <p:nvPr>
            <p:ph type="sldImg"/>
          </p:nvPr>
        </p:nvSpPr>
        <p:spPr>
          <a:ln/>
        </p:spPr>
      </p:sp>
      <p:sp>
        <p:nvSpPr>
          <p:cNvPr id="534531"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905D5239-021C-4E84-9D38-AF2F8280F01B}"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6</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535554" name="Rectangle 2"/>
          <p:cNvSpPr>
            <a:spLocks noGrp="1" noRot="1" noChangeAspect="1" noChangeArrowheads="1" noTextEdit="1"/>
          </p:cNvSpPr>
          <p:nvPr>
            <p:ph type="sldImg"/>
          </p:nvPr>
        </p:nvSpPr>
        <p:spPr>
          <a:ln/>
        </p:spPr>
      </p:sp>
      <p:sp>
        <p:nvSpPr>
          <p:cNvPr id="535555" name="Rectangle 3"/>
          <p:cNvSpPr>
            <a:spLocks noGrp="1" noChangeArrowheads="1"/>
          </p:cNvSpPr>
          <p:nvPr>
            <p:ph type="body" idx="1"/>
          </p:nvPr>
        </p:nvSpPr>
        <p:spPr/>
        <p:txBody>
          <a:bodyPr/>
          <a:lstStyle/>
          <a:p>
            <a:endParaRPr lang="en-US"/>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377FB9FB-A072-416E-B2BD-E28CD1D9AC72}"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7</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540674" name="Rectangle 2"/>
          <p:cNvSpPr>
            <a:spLocks noGrp="1" noRot="1" noChangeAspect="1" noChangeArrowheads="1" noTextEdit="1"/>
          </p:cNvSpPr>
          <p:nvPr>
            <p:ph type="sldImg"/>
          </p:nvPr>
        </p:nvSpPr>
        <p:spPr>
          <a:ln/>
        </p:spPr>
      </p:sp>
      <p:sp>
        <p:nvSpPr>
          <p:cNvPr id="540675" name="Rectangle 3"/>
          <p:cNvSpPr>
            <a:spLocks noGrp="1" noChangeArrowheads="1"/>
          </p:cNvSpPr>
          <p:nvPr>
            <p:ph type="body" idx="1"/>
          </p:nvPr>
        </p:nvSpPr>
        <p:spPr/>
        <p:txBody>
          <a:bodyPr/>
          <a:lstStyle/>
          <a:p>
            <a:endParaRPr 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069EC828-8582-41E0-B984-D450FCD904B8}"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9</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861186" name="Rectangle 2"/>
          <p:cNvSpPr>
            <a:spLocks noGrp="1" noRot="1" noChangeAspect="1" noChangeArrowheads="1" noTextEdit="1"/>
          </p:cNvSpPr>
          <p:nvPr>
            <p:ph type="sldImg"/>
          </p:nvPr>
        </p:nvSpPr>
        <p:spPr>
          <a:ln/>
        </p:spPr>
      </p:sp>
      <p:sp>
        <p:nvSpPr>
          <p:cNvPr id="861187" name="Rectangle 3"/>
          <p:cNvSpPr>
            <a:spLocks noGrp="1" noChangeArrowheads="1"/>
          </p:cNvSpPr>
          <p:nvPr>
            <p:ph type="body" idx="1"/>
          </p:nvPr>
        </p:nvSpPr>
        <p:spPr/>
        <p:txBody>
          <a:bodyPr/>
          <a:lstStyle/>
          <a:p>
            <a:endParaRPr lang="en-US"/>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FA2ECD28-52E9-4FA8-A9B6-7C1BCAA0DD31}"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13</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556034" name="Rectangle 2"/>
          <p:cNvSpPr>
            <a:spLocks noGrp="1" noRot="1" noChangeAspect="1" noChangeArrowheads="1" noTextEdit="1"/>
          </p:cNvSpPr>
          <p:nvPr>
            <p:ph type="sldImg"/>
          </p:nvPr>
        </p:nvSpPr>
        <p:spPr>
          <a:xfrm>
            <a:off x="344488" y="679450"/>
            <a:ext cx="6173787" cy="3473450"/>
          </a:xfrm>
          <a:ln/>
        </p:spPr>
      </p:sp>
      <p:sp>
        <p:nvSpPr>
          <p:cNvPr id="556035" name="Rectangle 3"/>
          <p:cNvSpPr>
            <a:spLocks noGrp="1" noChangeArrowheads="1"/>
          </p:cNvSpPr>
          <p:nvPr>
            <p:ph type="body" idx="1"/>
          </p:nvPr>
        </p:nvSpPr>
        <p:spPr>
          <a:xfrm>
            <a:off x="904125" y="4379778"/>
            <a:ext cx="5043390" cy="4076354"/>
          </a:xfrm>
        </p:spPr>
        <p:txBody>
          <a:bodyPr lIns="87644" tIns="43824" rIns="87644" bIns="43824"/>
          <a:lstStyle/>
          <a:p>
            <a:r>
              <a:rPr lang="en-US"/>
              <a:t>f0-&gt;1 represents the energy consuming transition</a:t>
            </a: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6E16657C-9182-4875-9CE7-B5246AE7166C}"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15</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546818" name="Rectangle 2"/>
          <p:cNvSpPr>
            <a:spLocks noGrp="1" noRot="1" noChangeAspect="1" noChangeArrowheads="1" noTextEdit="1"/>
          </p:cNvSpPr>
          <p:nvPr>
            <p:ph type="sldImg"/>
          </p:nvPr>
        </p:nvSpPr>
        <p:spPr>
          <a:ln/>
        </p:spPr>
      </p:sp>
      <p:sp>
        <p:nvSpPr>
          <p:cNvPr id="546819" name="Rectangle 3"/>
          <p:cNvSpPr>
            <a:spLocks noGrp="1" noChangeArrowheads="1"/>
          </p:cNvSpPr>
          <p:nvPr>
            <p:ph type="body" idx="1"/>
          </p:nvPr>
        </p:nvSpPr>
        <p:spPr/>
        <p:txBody>
          <a:bodyPr/>
          <a:lstStyle/>
          <a:p>
            <a:endParaRPr lang="en-US"/>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CF7ECC2D-2577-4AD7-A943-A27CE0064DB7}"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16</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547842" name="Rectangle 2"/>
          <p:cNvSpPr>
            <a:spLocks noGrp="1" noRot="1" noChangeAspect="1" noChangeArrowheads="1" noTextEdit="1"/>
          </p:cNvSpPr>
          <p:nvPr>
            <p:ph type="sldImg"/>
          </p:nvPr>
        </p:nvSpPr>
        <p:spPr>
          <a:ln/>
        </p:spPr>
      </p:sp>
      <p:sp>
        <p:nvSpPr>
          <p:cNvPr id="547843" name="Rectangle 3"/>
          <p:cNvSpPr>
            <a:spLocks noGrp="1" noChangeArrowheads="1"/>
          </p:cNvSpPr>
          <p:nvPr>
            <p:ph type="body" idx="1"/>
          </p:nvPr>
        </p:nvSpPr>
        <p:spPr/>
        <p:txBody>
          <a:bodyPr/>
          <a:lstStyle/>
          <a:p>
            <a:endParaRPr lang="en-US"/>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C9FD5DFC-BE04-4B7E-8153-26E5CC9B0A44}"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17</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545794" name="Rectangle 2"/>
          <p:cNvSpPr>
            <a:spLocks noGrp="1" noRot="1" noChangeAspect="1" noChangeArrowheads="1" noTextEdit="1"/>
          </p:cNvSpPr>
          <p:nvPr>
            <p:ph type="sldImg"/>
          </p:nvPr>
        </p:nvSpPr>
        <p:spPr>
          <a:ln/>
        </p:spPr>
      </p:sp>
      <p:sp>
        <p:nvSpPr>
          <p:cNvPr id="545795" name="Rectangle 3"/>
          <p:cNvSpPr>
            <a:spLocks noGrp="1" noChangeArrowheads="1"/>
          </p:cNvSpPr>
          <p:nvPr>
            <p:ph type="body" idx="1"/>
          </p:nvPr>
        </p:nvSpPr>
        <p:spPr/>
        <p:txBody>
          <a:bodyPr/>
          <a:lstStyle/>
          <a:p>
            <a:endParaRPr lang="en-US"/>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BA5EB8EA-FA8F-4ADB-B3E4-B9C0B7313475}"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18</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549890" name="Rectangle 2"/>
          <p:cNvSpPr>
            <a:spLocks noGrp="1" noRot="1" noChangeAspect="1" noChangeArrowheads="1" noTextEdit="1"/>
          </p:cNvSpPr>
          <p:nvPr>
            <p:ph type="sldImg"/>
          </p:nvPr>
        </p:nvSpPr>
        <p:spPr>
          <a:ln/>
        </p:spPr>
      </p:sp>
      <p:sp>
        <p:nvSpPr>
          <p:cNvPr id="549891" name="Rectangle 3"/>
          <p:cNvSpPr>
            <a:spLocks noGrp="1" noChangeArrowheads="1"/>
          </p:cNvSpPr>
          <p:nvPr>
            <p:ph type="body" idx="1"/>
          </p:nvPr>
        </p:nvSpPr>
        <p:spPr/>
        <p:txBody>
          <a:bodyPr/>
          <a:lstStyle/>
          <a:p>
            <a:endParaRPr lang="en-US"/>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94493369-D498-4554-AE9F-59C9EEE0237C}"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19</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550914" name="Rectangle 2"/>
          <p:cNvSpPr>
            <a:spLocks noGrp="1" noRot="1" noChangeAspect="1" noChangeArrowheads="1" noTextEdit="1"/>
          </p:cNvSpPr>
          <p:nvPr>
            <p:ph type="sldImg"/>
          </p:nvPr>
        </p:nvSpPr>
        <p:spPr>
          <a:ln/>
        </p:spPr>
      </p:sp>
      <p:sp>
        <p:nvSpPr>
          <p:cNvPr id="550915" name="Rectangle 3"/>
          <p:cNvSpPr>
            <a:spLocks noGrp="1" noChangeArrowheads="1"/>
          </p:cNvSpPr>
          <p:nvPr>
            <p:ph type="body" idx="1"/>
          </p:nvPr>
        </p:nvSpPr>
        <p:spPr/>
        <p:txBody>
          <a:bodyPr/>
          <a:lstStyle/>
          <a:p>
            <a:endParaRPr lang="en-US"/>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4B43CF5C-6072-4583-96C5-A59C81C257C5}"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20</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697346" name="Rectangle 2"/>
          <p:cNvSpPr>
            <a:spLocks noGrp="1" noRot="1" noChangeAspect="1" noChangeArrowheads="1" noTextEdit="1"/>
          </p:cNvSpPr>
          <p:nvPr>
            <p:ph type="sldImg"/>
          </p:nvPr>
        </p:nvSpPr>
        <p:spPr>
          <a:ln/>
        </p:spPr>
      </p:sp>
      <p:sp>
        <p:nvSpPr>
          <p:cNvPr id="697347" name="Rectangle 3"/>
          <p:cNvSpPr>
            <a:spLocks noGrp="1" noChangeArrowheads="1"/>
          </p:cNvSpPr>
          <p:nvPr>
            <p:ph type="body" idx="1"/>
          </p:nvPr>
        </p:nvSpPr>
        <p:spPr/>
        <p:txBody>
          <a:bodyPr/>
          <a:lstStyle/>
          <a:p>
            <a:endParaRPr lang="en-US"/>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4EFC81CB-00FB-440E-8ACB-AB1081D2183C}"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21</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551938" name="Rectangle 2"/>
          <p:cNvSpPr>
            <a:spLocks noGrp="1" noRot="1" noChangeAspect="1" noChangeArrowheads="1" noTextEdit="1"/>
          </p:cNvSpPr>
          <p:nvPr>
            <p:ph type="sldImg"/>
          </p:nvPr>
        </p:nvSpPr>
        <p:spPr>
          <a:ln/>
        </p:spPr>
      </p:sp>
      <p:sp>
        <p:nvSpPr>
          <p:cNvPr id="551939" name="Rectangle 3"/>
          <p:cNvSpPr>
            <a:spLocks noGrp="1" noChangeArrowheads="1"/>
          </p:cNvSpPr>
          <p:nvPr>
            <p:ph type="body" idx="1"/>
          </p:nvPr>
        </p:nvSpPr>
        <p:spPr/>
        <p:txBody>
          <a:bodyPr/>
          <a:lstStyle/>
          <a:p>
            <a:endParaRPr lang="en-US"/>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0BEDE216-F012-4F91-8CD9-46AF1F7488BD}"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23</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616450" name="Rectangle 2"/>
          <p:cNvSpPr>
            <a:spLocks noGrp="1" noRot="1" noChangeAspect="1" noChangeArrowheads="1" noTextEdit="1"/>
          </p:cNvSpPr>
          <p:nvPr>
            <p:ph type="sldImg"/>
          </p:nvPr>
        </p:nvSpPr>
        <p:spPr>
          <a:ln/>
        </p:spPr>
      </p:sp>
      <p:sp>
        <p:nvSpPr>
          <p:cNvPr id="616451" name="Rectangle 3"/>
          <p:cNvSpPr>
            <a:spLocks noGrp="1" noChangeArrowheads="1"/>
          </p:cNvSpPr>
          <p:nvPr>
            <p:ph type="body" idx="1"/>
          </p:nvPr>
        </p:nvSpPr>
        <p:spPr/>
        <p:txBody>
          <a:bodyPr/>
          <a:lstStyle/>
          <a:p>
            <a:endParaRPr lang="en-US"/>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E237A37E-9E9D-45A5-BDCB-9CEEBE443F0E}"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24</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617474" name="Rectangle 2"/>
          <p:cNvSpPr>
            <a:spLocks noGrp="1" noRot="1" noChangeAspect="1" noChangeArrowheads="1" noTextEdit="1"/>
          </p:cNvSpPr>
          <p:nvPr>
            <p:ph type="sldImg"/>
          </p:nvPr>
        </p:nvSpPr>
        <p:spPr>
          <a:ln/>
        </p:spPr>
      </p:sp>
      <p:sp>
        <p:nvSpPr>
          <p:cNvPr id="617475" name="Rectangle 3"/>
          <p:cNvSpPr>
            <a:spLocks noGrp="1" noChangeArrowheads="1"/>
          </p:cNvSpPr>
          <p:nvPr>
            <p:ph type="body" idx="1"/>
          </p:nvPr>
        </p:nvSpPr>
        <p:spPr/>
        <p:txBody>
          <a:bodyPr/>
          <a:lstStyle/>
          <a:p>
            <a:endParaRPr lang="en-US"/>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D89AEF29-8468-42AF-BE13-C519C7973060}"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25</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619522" name="Rectangle 2"/>
          <p:cNvSpPr>
            <a:spLocks noGrp="1" noRot="1" noChangeAspect="1" noChangeArrowheads="1" noTextEdit="1"/>
          </p:cNvSpPr>
          <p:nvPr>
            <p:ph type="sldImg"/>
          </p:nvPr>
        </p:nvSpPr>
        <p:spPr>
          <a:ln/>
        </p:spPr>
      </p:sp>
      <p:sp>
        <p:nvSpPr>
          <p:cNvPr id="619523" name="Rectangle 3"/>
          <p:cNvSpPr>
            <a:spLocks noGrp="1" noChangeArrowheads="1"/>
          </p:cNvSpPr>
          <p:nvPr>
            <p:ph type="body" idx="1"/>
          </p:nvPr>
        </p:nvSpPr>
        <p:spPr/>
        <p:txBody>
          <a:bodyPr/>
          <a:lstStyle/>
          <a:p>
            <a:endParaRPr lang="en-US"/>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403CFDF6-A995-4AEA-9573-032E209CA568}"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26</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711682" name="Rectangle 2"/>
          <p:cNvSpPr>
            <a:spLocks noGrp="1" noRot="1" noChangeAspect="1" noChangeArrowheads="1" noTextEdit="1"/>
          </p:cNvSpPr>
          <p:nvPr>
            <p:ph type="sldImg"/>
          </p:nvPr>
        </p:nvSpPr>
        <p:spPr>
          <a:xfrm>
            <a:off x="384175" y="685800"/>
            <a:ext cx="6096000" cy="3430588"/>
          </a:xfrm>
          <a:ln/>
        </p:spPr>
      </p:sp>
      <p:sp>
        <p:nvSpPr>
          <p:cNvPr id="711683" name="Rectangle 3"/>
          <p:cNvSpPr>
            <a:spLocks noGrp="1" noChangeArrowheads="1"/>
          </p:cNvSpPr>
          <p:nvPr>
            <p:ph type="body" idx="1"/>
          </p:nvPr>
        </p:nvSpPr>
        <p:spPr>
          <a:xfrm>
            <a:off x="685826" y="4346109"/>
            <a:ext cx="5492699" cy="4118579"/>
          </a:xfrm>
        </p:spPr>
        <p:txBody>
          <a:bodyPr/>
          <a:lstStyle/>
          <a:p>
            <a:endParaRPr lang="en-US"/>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511AD520-5283-4B5A-A18D-B25401464B30}"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27</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660482" name="Rectangle 2"/>
          <p:cNvSpPr>
            <a:spLocks noGrp="1" noRot="1" noChangeAspect="1" noChangeArrowheads="1" noTextEdit="1"/>
          </p:cNvSpPr>
          <p:nvPr>
            <p:ph type="sldImg"/>
          </p:nvPr>
        </p:nvSpPr>
        <p:spPr>
          <a:ln/>
        </p:spPr>
      </p:sp>
      <p:sp>
        <p:nvSpPr>
          <p:cNvPr id="660483" name="Rectangle 3"/>
          <p:cNvSpPr>
            <a:spLocks noGrp="1" noChangeArrowheads="1"/>
          </p:cNvSpPr>
          <p:nvPr>
            <p:ph type="body" idx="1"/>
          </p:nvPr>
        </p:nvSpPr>
        <p:spPr/>
        <p:txBody>
          <a:bodyPr/>
          <a:lstStyle/>
          <a:p>
            <a:endParaRPr lang="en-US"/>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AFA656CA-D3BA-4961-BFA1-887BE09CBFE7}"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28</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713730" name="Rectangle 2"/>
          <p:cNvSpPr>
            <a:spLocks noGrp="1" noRot="1" noChangeAspect="1" noChangeArrowheads="1" noTextEdit="1"/>
          </p:cNvSpPr>
          <p:nvPr>
            <p:ph type="sldImg"/>
          </p:nvPr>
        </p:nvSpPr>
        <p:spPr>
          <a:ln/>
        </p:spPr>
      </p:sp>
      <p:sp>
        <p:nvSpPr>
          <p:cNvPr id="713731" name="Rectangle 3"/>
          <p:cNvSpPr>
            <a:spLocks noGrp="1" noChangeArrowheads="1"/>
          </p:cNvSpPr>
          <p:nvPr>
            <p:ph type="body" idx="1"/>
          </p:nvPr>
        </p:nvSpPr>
        <p:spPr/>
        <p:txBody>
          <a:bodyPr/>
          <a:lstStyle/>
          <a:p>
            <a:endParaRPr lang="en-US"/>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D25CA542-CFC4-4F1A-9E06-CFE159D0CFFD}"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29</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659458" name="Rectangle 2"/>
          <p:cNvSpPr>
            <a:spLocks noGrp="1" noRot="1" noChangeAspect="1" noChangeArrowheads="1" noTextEdit="1"/>
          </p:cNvSpPr>
          <p:nvPr>
            <p:ph type="sldImg"/>
          </p:nvPr>
        </p:nvSpPr>
        <p:spPr>
          <a:ln/>
        </p:spPr>
      </p:sp>
      <p:sp>
        <p:nvSpPr>
          <p:cNvPr id="659459"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23E57B3B-2E4C-4B81-80D0-6E275A25FFC7}"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30</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161794" name="Rectangle 2"/>
          <p:cNvSpPr>
            <a:spLocks noGrp="1" noRot="1" noChangeAspect="1" noChangeArrowheads="1" noTextEdit="1"/>
          </p:cNvSpPr>
          <p:nvPr>
            <p:ph type="sldImg"/>
          </p:nvPr>
        </p:nvSpPr>
        <p:spPr>
          <a:ln/>
        </p:spPr>
      </p:sp>
      <p:sp>
        <p:nvSpPr>
          <p:cNvPr id="161795" name="Rectangle 3"/>
          <p:cNvSpPr>
            <a:spLocks noGrp="1" noChangeArrowheads="1"/>
          </p:cNvSpPr>
          <p:nvPr>
            <p:ph type="body" idx="1"/>
          </p:nvPr>
        </p:nvSpPr>
        <p:spPr>
          <a:xfrm>
            <a:off x="915662" y="4346730"/>
            <a:ext cx="5033026" cy="4116719"/>
          </a:xfrm>
        </p:spPr>
        <p:txBody>
          <a:bodyPr/>
          <a:lstStyle/>
          <a:p>
            <a:r>
              <a:rPr lang="en-US"/>
              <a:t>If there is an application that uses only a fraction of execution resources, what we really want is that we be able execute this code on a different simpler, smaller</a:t>
            </a:r>
          </a:p>
          <a:p>
            <a:r>
              <a:rPr lang="en-US"/>
              <a:t>processor that has exactly the execution resources needed.  This processor will dissipate no unnecessary power and will result in highly power-efficient computation.. What we can do is we can put both</a:t>
            </a:r>
          </a:p>
          <a:p>
            <a:r>
              <a:rPr lang="en-US"/>
              <a:t>of these processors (and maybe more) on the same die. When we are</a:t>
            </a:r>
          </a:p>
          <a:p>
            <a:r>
              <a:rPr lang="en-US"/>
              <a:t>running an application which is not going to use the large processor</a:t>
            </a:r>
          </a:p>
          <a:p>
            <a:r>
              <a:rPr lang="en-US"/>
              <a:t>well, we run it on the smaller low-power processor. And while the smaller processor is being used, we turn the larger processor</a:t>
            </a:r>
          </a:p>
          <a:p>
            <a:r>
              <a:rPr lang="en-US"/>
              <a:t>off completely  so that it uses no static or</a:t>
            </a:r>
          </a:p>
          <a:p>
            <a:r>
              <a:rPr lang="en-US"/>
              <a:t>dynamic power.</a:t>
            </a:r>
          </a:p>
          <a:p>
            <a:endParaRPr lang="en-US"/>
          </a:p>
          <a:p>
            <a:r>
              <a:rPr lang="en-US"/>
              <a:t>And this will lead to very significant power savings.</a:t>
            </a:r>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0C5A1ADD-6097-4106-A26B-9A0E693E43A7}"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31</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686082" name="Rectangle 2"/>
          <p:cNvSpPr>
            <a:spLocks noGrp="1" noRot="1" noChangeAspect="1" noChangeArrowheads="1" noTextEdit="1"/>
          </p:cNvSpPr>
          <p:nvPr>
            <p:ph type="sldImg"/>
          </p:nvPr>
        </p:nvSpPr>
        <p:spPr>
          <a:ln/>
        </p:spPr>
      </p:sp>
      <p:sp>
        <p:nvSpPr>
          <p:cNvPr id="686083"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C8022F4B-715E-462F-B08A-6D820F7E9B12}"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32</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671746" name="Rectangle 2"/>
          <p:cNvSpPr>
            <a:spLocks noGrp="1" noRot="1" noChangeAspect="1" noChangeArrowheads="1" noTextEdit="1"/>
          </p:cNvSpPr>
          <p:nvPr>
            <p:ph type="sldImg"/>
          </p:nvPr>
        </p:nvSpPr>
        <p:spPr>
          <a:ln/>
        </p:spPr>
      </p:sp>
      <p:sp>
        <p:nvSpPr>
          <p:cNvPr id="671747"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A6927E5D-4C85-41A5-A229-F0A350008B75}"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33</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672770" name="Rectangle 2"/>
          <p:cNvSpPr>
            <a:spLocks noGrp="1" noRot="1" noChangeAspect="1" noChangeArrowheads="1" noTextEdit="1"/>
          </p:cNvSpPr>
          <p:nvPr>
            <p:ph type="sldImg"/>
          </p:nvPr>
        </p:nvSpPr>
        <p:spPr>
          <a:ln/>
        </p:spPr>
      </p:sp>
      <p:sp>
        <p:nvSpPr>
          <p:cNvPr id="672771"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244601D1-474D-4FA9-B5F1-38EC1ED02D8E}"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34</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631810" name="Rectangle 2"/>
          <p:cNvSpPr>
            <a:spLocks noGrp="1" noRot="1" noChangeAspect="1" noChangeArrowheads="1" noTextEdit="1"/>
          </p:cNvSpPr>
          <p:nvPr>
            <p:ph type="sldImg"/>
          </p:nvPr>
        </p:nvSpPr>
        <p:spPr>
          <a:xfrm>
            <a:off x="384175" y="685800"/>
            <a:ext cx="6096000" cy="3430588"/>
          </a:xfrm>
          <a:ln/>
        </p:spPr>
      </p:sp>
      <p:sp>
        <p:nvSpPr>
          <p:cNvPr id="631811" name="Rectangle 3"/>
          <p:cNvSpPr>
            <a:spLocks noGrp="1" noChangeArrowheads="1"/>
          </p:cNvSpPr>
          <p:nvPr>
            <p:ph type="body" idx="1"/>
          </p:nvPr>
        </p:nvSpPr>
        <p:spPr>
          <a:xfrm>
            <a:off x="685826" y="4346109"/>
            <a:ext cx="5492699" cy="4118579"/>
          </a:xfrm>
        </p:spPr>
        <p:txBody>
          <a:bodyPr/>
          <a:lstStyle/>
          <a:p>
            <a:endParaRPr lang="en-US"/>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052DFFF1-1E2D-4BD9-B3B3-38BE7143552C}"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35</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693250" name="Rectangle 2"/>
          <p:cNvSpPr>
            <a:spLocks noGrp="1" noRot="1" noChangeAspect="1" noChangeArrowheads="1" noTextEdit="1"/>
          </p:cNvSpPr>
          <p:nvPr>
            <p:ph type="sldImg"/>
          </p:nvPr>
        </p:nvSpPr>
        <p:spPr>
          <a:ln/>
        </p:spPr>
      </p:sp>
      <p:sp>
        <p:nvSpPr>
          <p:cNvPr id="693251"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A045AADA-05DC-4F99-B6AB-8946DDA02EC3}"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36</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878594" name="Rectangle 2"/>
          <p:cNvSpPr>
            <a:spLocks noGrp="1" noRot="1" noChangeAspect="1" noChangeArrowheads="1" noTextEdit="1"/>
          </p:cNvSpPr>
          <p:nvPr>
            <p:ph type="sldImg"/>
          </p:nvPr>
        </p:nvSpPr>
        <p:spPr>
          <a:ln/>
        </p:spPr>
      </p:sp>
      <p:sp>
        <p:nvSpPr>
          <p:cNvPr id="878595"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E726C951-F9AD-4A65-BC61-52CC97C0E37E}"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37</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882690" name="Rectangle 2"/>
          <p:cNvSpPr>
            <a:spLocks noGrp="1" noRot="1" noChangeAspect="1" noChangeArrowheads="1" noTextEdit="1"/>
          </p:cNvSpPr>
          <p:nvPr>
            <p:ph type="sldImg"/>
          </p:nvPr>
        </p:nvSpPr>
        <p:spPr>
          <a:ln/>
        </p:spPr>
      </p:sp>
      <p:sp>
        <p:nvSpPr>
          <p:cNvPr id="882691"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885C5204-F9C0-4609-A709-3F927869C308}" type="slidenum">
              <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rPr>
              <a:pPr marL="0" marR="0" lvl="0" indent="0" algn="r" defTabSz="925513" rtl="0" eaLnBrk="1" fontAlgn="base" latinLnBrk="0" hangingPunct="1">
                <a:lnSpc>
                  <a:spcPct val="100000"/>
                </a:lnSpc>
                <a:spcBef>
                  <a:spcPct val="0"/>
                </a:spcBef>
                <a:spcAft>
                  <a:spcPct val="0"/>
                </a:spcAft>
                <a:buClrTx/>
                <a:buSzTx/>
                <a:buFontTx/>
                <a:buNone/>
                <a:tabLst/>
                <a:defRPr/>
              </a:pPr>
              <a:t>38</a:t>
            </a:fld>
            <a:endParaRPr kumimoji="0" lang="en-US" sz="1200" b="0" i="0" u="none" strike="noStrike" kern="1200" cap="none" spc="0" normalizeH="0" baseline="0" noProof="0">
              <a:ln>
                <a:noFill/>
              </a:ln>
              <a:solidFill>
                <a:srgbClr val="000000"/>
              </a:solidFill>
              <a:effectLst/>
              <a:uLnTx/>
              <a:uFillTx/>
              <a:latin typeface="Times New Roman" pitchFamily="18" charset="0"/>
              <a:ea typeface="+mn-ea"/>
              <a:cs typeface="+mn-cs"/>
            </a:endParaRPr>
          </a:p>
        </p:txBody>
      </p:sp>
      <p:sp>
        <p:nvSpPr>
          <p:cNvPr id="883714" name="Rectangle 2"/>
          <p:cNvSpPr>
            <a:spLocks noGrp="1" noRot="1" noChangeAspect="1" noChangeArrowheads="1" noTextEdit="1"/>
          </p:cNvSpPr>
          <p:nvPr>
            <p:ph type="sldImg"/>
          </p:nvPr>
        </p:nvSpPr>
        <p:spPr>
          <a:ln/>
        </p:spPr>
      </p:sp>
      <p:sp>
        <p:nvSpPr>
          <p:cNvPr id="883715"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pPr marL="0" marR="0" lvl="0" indent="0" algn="r" defTabSz="925513" rtl="0" eaLnBrk="1" fontAlgn="base" latinLnBrk="0" hangingPunct="1">
              <a:lnSpc>
                <a:spcPct val="100000"/>
              </a:lnSpc>
              <a:spcBef>
                <a:spcPct val="0"/>
              </a:spcBef>
              <a:spcAft>
                <a:spcPct val="0"/>
              </a:spcAft>
              <a:buClrTx/>
              <a:buSzTx/>
              <a:buFontTx/>
              <a:buNone/>
              <a:tabLst/>
              <a:defRPr/>
            </a:pPr>
            <a:fld id="{F61A0C18-CFFD-42E2-9BC8-A632C6F7A7ED}" type="slidenum">
              <a:rPr kumimoji="0" lang="zh-CN" altLang="en-US" sz="1200" b="0" i="0" u="none" strike="noStrike" kern="1200" cap="none" spc="0" normalizeH="0" baseline="0" noProof="0">
                <a:ln>
                  <a:noFill/>
                </a:ln>
                <a:solidFill>
                  <a:srgbClr val="000000"/>
                </a:solidFill>
                <a:effectLst/>
                <a:uLnTx/>
                <a:uFillTx/>
                <a:latin typeface="Times New Roman" pitchFamily="18" charset="0"/>
                <a:ea typeface="宋体" panose="02010600030101010101" pitchFamily="2" charset="-122"/>
                <a:cs typeface="+mn-cs"/>
              </a:rPr>
              <a:pPr marL="0" marR="0" lvl="0" indent="0" algn="r" defTabSz="925513" rtl="0" eaLnBrk="1" fontAlgn="base" latinLnBrk="0" hangingPunct="1">
                <a:lnSpc>
                  <a:spcPct val="100000"/>
                </a:lnSpc>
                <a:spcBef>
                  <a:spcPct val="0"/>
                </a:spcBef>
                <a:spcAft>
                  <a:spcPct val="0"/>
                </a:spcAft>
                <a:buClrTx/>
                <a:buSzTx/>
                <a:buFontTx/>
                <a:buNone/>
                <a:tabLst/>
                <a:defRPr/>
              </a:pPr>
              <a:t>39</a:t>
            </a:fld>
            <a:endParaRPr kumimoji="0" lang="en-US" altLang="zh-CN" sz="1200" b="0" i="0" u="none" strike="noStrike" kern="1200" cap="none" spc="0" normalizeH="0" baseline="0" noProof="0">
              <a:ln>
                <a:noFill/>
              </a:ln>
              <a:solidFill>
                <a:srgbClr val="000000"/>
              </a:solidFill>
              <a:effectLst/>
              <a:uLnTx/>
              <a:uFillTx/>
              <a:latin typeface="Times New Roman" pitchFamily="18" charset="0"/>
              <a:ea typeface="宋体" panose="02010600030101010101" pitchFamily="2" charset="-122"/>
              <a:cs typeface="+mn-cs"/>
            </a:endParaRPr>
          </a:p>
        </p:txBody>
      </p:sp>
      <p:sp>
        <p:nvSpPr>
          <p:cNvPr id="427010" name="Rectangle 2"/>
          <p:cNvSpPr>
            <a:spLocks noGrp="1" noRot="1" noChangeAspect="1" noChangeArrowheads="1" noTextEdit="1"/>
          </p:cNvSpPr>
          <p:nvPr>
            <p:ph type="sldImg"/>
          </p:nvPr>
        </p:nvSpPr>
        <p:spPr>
          <a:ln/>
        </p:spPr>
      </p:sp>
      <p:sp>
        <p:nvSpPr>
          <p:cNvPr id="427011" name="Rectangle 3"/>
          <p:cNvSpPr>
            <a:spLocks noGrp="1" noChangeArrowheads="1"/>
          </p:cNvSpPr>
          <p:nvPr>
            <p:ph type="body" idx="1"/>
          </p:nvPr>
        </p:nvSpPr>
        <p:spPr/>
        <p:txBody>
          <a:bodyPr/>
          <a:lstStyle/>
          <a:p>
            <a:r>
              <a:rPr lang="en-US" altLang="zh-CN"/>
              <a:t>Here is a chart for us to understand the power saving potentials during each design level: system, high-level, RT-level, logic and physical level. On the right side, we have the techniques available in each design level. We can see that the higher the design level, the larger power savings we can achieve. Nonetheless, lower-level design techniques are still needed because these techniques can be orthogonal to one another and applied cumulatively to achieve larger power reductions overall. That is exactly our goal in this research.</a:t>
            </a:r>
          </a:p>
        </p:txBody>
      </p:sp>
    </p:spTree>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oleObject" Target="../embeddings/oleObject2.bin"/><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oleObject" Target="../embeddings/oleObject3.bin"/><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oleObject" Target="../embeddings/oleObject4.bin"/><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oleObject" Target="../embeddings/oleObject5.bin"/><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oleObject" Target="../embeddings/oleObject6.bin"/><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oleObject" Target="../embeddings/oleObject7.bin"/><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oleObject" Target="../embeddings/oleObject8.bin"/><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oleObject" Target="../embeddings/oleObject9.bin"/><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oleObject" Target="../embeddings/oleObject10.bin"/><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oleObject" Target="../embeddings/oleObject11.bin"/><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aphicFrame>
        <p:nvGraphicFramePr>
          <p:cNvPr id="4" name="Object 17"/>
          <p:cNvGraphicFramePr>
            <a:graphicFrameLocks noChangeAspect="1"/>
          </p:cNvGraphicFramePr>
          <p:nvPr/>
        </p:nvGraphicFramePr>
        <p:xfrm>
          <a:off x="103718" y="2895600"/>
          <a:ext cx="1301749" cy="990600"/>
        </p:xfrm>
        <a:graphic>
          <a:graphicData uri="http://schemas.openxmlformats.org/presentationml/2006/ole">
            <mc:AlternateContent xmlns:mc="http://schemas.openxmlformats.org/markup-compatibility/2006">
              <mc:Choice xmlns:v="urn:schemas-microsoft-com:vml" Requires="v">
                <p:oleObj name="Bitmap Image" r:id="rId2" imgW="2133898" imgH="2161905" progId="PBrush">
                  <p:embed/>
                </p:oleObj>
              </mc:Choice>
              <mc:Fallback>
                <p:oleObj name="Bitmap Image" r:id="rId2" imgW="2133898" imgH="2161905" progId="PBrush">
                  <p:embed/>
                  <p:pic>
                    <p:nvPicPr>
                      <p:cNvPr id="4" name="Object 17"/>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03718" y="2895600"/>
                        <a:ext cx="1301749" cy="9906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5" name="Rectangle 10"/>
          <p:cNvSpPr>
            <a:spLocks noChangeArrowheads="1"/>
          </p:cNvSpPr>
          <p:nvPr userDrawn="1"/>
        </p:nvSpPr>
        <p:spPr bwMode="auto">
          <a:xfrm>
            <a:off x="846667" y="2438401"/>
            <a:ext cx="42333" cy="1052513"/>
          </a:xfrm>
          <a:prstGeom prst="rect">
            <a:avLst/>
          </a:prstGeom>
          <a:solidFill>
            <a:schemeClr val="bg2"/>
          </a:solidFill>
          <a:ln w="9525">
            <a:noFill/>
            <a:miter lim="800000"/>
            <a:headEnd/>
            <a:tailEnd/>
          </a:ln>
          <a:effectLst/>
        </p:spPr>
        <p:txBody>
          <a:bodyPr wrap="none" anchor="ctr"/>
          <a:lstStyle/>
          <a:p>
            <a:pPr>
              <a:defRPr/>
            </a:pPr>
            <a:endParaRPr lang="en-US" sz="1800"/>
          </a:p>
        </p:txBody>
      </p:sp>
      <p:sp>
        <p:nvSpPr>
          <p:cNvPr id="6" name="Rectangle 11"/>
          <p:cNvSpPr>
            <a:spLocks noChangeArrowheads="1"/>
          </p:cNvSpPr>
          <p:nvPr userDrawn="1"/>
        </p:nvSpPr>
        <p:spPr bwMode="auto">
          <a:xfrm flipV="1">
            <a:off x="421217" y="3260726"/>
            <a:ext cx="11590867" cy="55563"/>
          </a:xfrm>
          <a:prstGeom prst="rect">
            <a:avLst/>
          </a:prstGeom>
          <a:gradFill rotWithShape="0">
            <a:gsLst>
              <a:gs pos="0">
                <a:schemeClr val="bg2"/>
              </a:gs>
              <a:gs pos="100000">
                <a:schemeClr val="bg1"/>
              </a:gs>
            </a:gsLst>
            <a:lin ang="0" scaled="1"/>
          </a:gradFill>
          <a:ln w="9525">
            <a:noFill/>
            <a:miter lim="800000"/>
            <a:headEnd/>
            <a:tailEnd/>
          </a:ln>
          <a:effectLst/>
        </p:spPr>
        <p:txBody>
          <a:bodyPr wrap="none" anchor="ctr"/>
          <a:lstStyle/>
          <a:p>
            <a:pPr>
              <a:defRPr/>
            </a:pPr>
            <a:endParaRPr lang="en-US" sz="1800"/>
          </a:p>
        </p:txBody>
      </p:sp>
      <p:sp>
        <p:nvSpPr>
          <p:cNvPr id="22540" name="Rectangle 12"/>
          <p:cNvSpPr>
            <a:spLocks noGrp="1" noChangeArrowheads="1"/>
          </p:cNvSpPr>
          <p:nvPr>
            <p:ph type="ctrTitle"/>
          </p:nvPr>
        </p:nvSpPr>
        <p:spPr>
          <a:xfrm>
            <a:off x="1320800" y="1676400"/>
            <a:ext cx="10363200" cy="1462088"/>
          </a:xfrm>
        </p:spPr>
        <p:txBody>
          <a:bodyPr/>
          <a:lstStyle>
            <a:lvl1pPr>
              <a:defRPr/>
            </a:lvl1pPr>
          </a:lstStyle>
          <a:p>
            <a:pPr lvl="0"/>
            <a:r>
              <a:rPr lang="en-US" noProof="0"/>
              <a:t>Click to edit Master title style</a:t>
            </a:r>
          </a:p>
        </p:txBody>
      </p:sp>
      <p:sp>
        <p:nvSpPr>
          <p:cNvPr id="22541" name="Rectangle 13"/>
          <p:cNvSpPr>
            <a:spLocks noGrp="1" noChangeArrowheads="1"/>
          </p:cNvSpPr>
          <p:nvPr>
            <p:ph type="subTitle" idx="1"/>
          </p:nvPr>
        </p:nvSpPr>
        <p:spPr>
          <a:xfrm>
            <a:off x="1828800" y="3886200"/>
            <a:ext cx="8534400" cy="1752600"/>
          </a:xfrm>
        </p:spPr>
        <p:txBody>
          <a:bodyPr/>
          <a:lstStyle>
            <a:lvl1pPr marL="0" indent="0" algn="ctr">
              <a:buFont typeface="Wingdings" pitchFamily="2" charset="2"/>
              <a:buNone/>
              <a:defRPr/>
            </a:lvl1pPr>
          </a:lstStyle>
          <a:p>
            <a:pPr lvl="0"/>
            <a:r>
              <a:rPr lang="en-US" noProof="0"/>
              <a:t>Click to edit Master subtitle style</a:t>
            </a:r>
          </a:p>
        </p:txBody>
      </p:sp>
      <p:sp>
        <p:nvSpPr>
          <p:cNvPr id="7" name="Rectangle 14"/>
          <p:cNvSpPr>
            <a:spLocks noGrp="1" noChangeArrowheads="1"/>
          </p:cNvSpPr>
          <p:nvPr>
            <p:ph type="dt" sz="half" idx="10"/>
          </p:nvPr>
        </p:nvSpPr>
        <p:spPr>
          <a:xfrm>
            <a:off x="1320800" y="6248400"/>
            <a:ext cx="2540000" cy="457200"/>
          </a:xfrm>
        </p:spPr>
        <p:txBody>
          <a:bodyPr/>
          <a:lstStyle>
            <a:lvl1pPr>
              <a:defRPr dirty="0" smtClean="0">
                <a:solidFill>
                  <a:schemeClr val="bg2"/>
                </a:solidFill>
              </a:defRPr>
            </a:lvl1pPr>
          </a:lstStyle>
          <a:p>
            <a:pPr>
              <a:defRPr/>
            </a:pPr>
            <a:r>
              <a:rPr lang="en-US"/>
              <a:t>8/25/2011</a:t>
            </a:r>
          </a:p>
        </p:txBody>
      </p:sp>
      <p:sp>
        <p:nvSpPr>
          <p:cNvPr id="8" name="Rectangle 15"/>
          <p:cNvSpPr>
            <a:spLocks noGrp="1" noChangeArrowheads="1"/>
          </p:cNvSpPr>
          <p:nvPr>
            <p:ph type="ftr" sz="quarter" idx="11"/>
          </p:nvPr>
        </p:nvSpPr>
        <p:spPr>
          <a:xfrm>
            <a:off x="4572000" y="6248400"/>
            <a:ext cx="3860800" cy="457200"/>
          </a:xfrm>
          <a:prstGeom prst="rect">
            <a:avLst/>
          </a:prstGeom>
        </p:spPr>
        <p:txBody>
          <a:bodyPr/>
          <a:lstStyle>
            <a:lvl1pPr>
              <a:defRPr>
                <a:solidFill>
                  <a:schemeClr val="bg2"/>
                </a:solidFill>
              </a:defRPr>
            </a:lvl1pPr>
          </a:lstStyle>
          <a:p>
            <a:pPr>
              <a:defRPr/>
            </a:pPr>
            <a:r>
              <a:rPr lang="en-US" dirty="0"/>
              <a:t>ECE 411 - Spring 2011ECE 411 – tall 2008</a:t>
            </a:r>
          </a:p>
        </p:txBody>
      </p:sp>
      <p:sp>
        <p:nvSpPr>
          <p:cNvPr id="9" name="Rectangle 16"/>
          <p:cNvSpPr>
            <a:spLocks noGrp="1" noChangeArrowheads="1"/>
          </p:cNvSpPr>
          <p:nvPr>
            <p:ph type="sldNum" sz="quarter" idx="12"/>
          </p:nvPr>
        </p:nvSpPr>
        <p:spPr>
          <a:xfrm>
            <a:off x="9144000" y="6248400"/>
            <a:ext cx="2540000" cy="457200"/>
          </a:xfrm>
        </p:spPr>
        <p:txBody>
          <a:bodyPr/>
          <a:lstStyle>
            <a:lvl1pPr>
              <a:defRPr>
                <a:solidFill>
                  <a:schemeClr val="bg2"/>
                </a:solidFill>
              </a:defRPr>
            </a:lvl1pPr>
          </a:lstStyle>
          <a:p>
            <a:pPr>
              <a:defRPr/>
            </a:pPr>
            <a:fld id="{409111F2-712C-49FD-9BF8-D2A4BAD80D9C}" type="slidenum">
              <a:rPr lang="en-US"/>
              <a:pPr>
                <a:defRPr/>
              </a:pPr>
              <a:t>‹#›</a:t>
            </a:fld>
            <a:endParaRPr lang="en-US"/>
          </a:p>
        </p:txBody>
      </p:sp>
    </p:spTree>
    <p:extLst>
      <p:ext uri="{BB962C8B-B14F-4D97-AF65-F5344CB8AC3E}">
        <p14:creationId xmlns:p14="http://schemas.microsoft.com/office/powerpoint/2010/main" val="49059204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type="obj" preserve="1">
  <p:cSld name="Title and Content">
    <p:spTree>
      <p:nvGrpSpPr>
        <p:cNvPr id="1" name=""/>
        <p:cNvGrpSpPr/>
        <p:nvPr/>
      </p:nvGrpSpPr>
      <p:grpSpPr>
        <a:xfrm>
          <a:off x="0" y="0"/>
          <a:ext cx="0" cy="0"/>
          <a:chOff x="0" y="0"/>
          <a:chExt cx="0" cy="0"/>
        </a:xfrm>
      </p:grpSpPr>
      <p:sp>
        <p:nvSpPr>
          <p:cNvPr id="4" name="Rectangle 8"/>
          <p:cNvSpPr>
            <a:spLocks noChangeArrowheads="1"/>
          </p:cNvSpPr>
          <p:nvPr/>
        </p:nvSpPr>
        <p:spPr bwMode="gray">
          <a:xfrm>
            <a:off x="304801" y="914400"/>
            <a:ext cx="10968567" cy="31750"/>
          </a:xfrm>
          <a:prstGeom prst="rect">
            <a:avLst/>
          </a:prstGeom>
          <a:gradFill rotWithShape="0">
            <a:gsLst>
              <a:gs pos="0">
                <a:schemeClr val="bg2"/>
              </a:gs>
              <a:gs pos="100000">
                <a:schemeClr val="bg1"/>
              </a:gs>
            </a:gsLst>
            <a:lin ang="0" scaled="1"/>
          </a:gradFill>
          <a:ln w="9525">
            <a:noFill/>
            <a:miter lim="800000"/>
            <a:headEnd/>
            <a:tailEnd/>
          </a:ln>
          <a:effectLst/>
        </p:spPr>
        <p:txBody>
          <a:bodyPr wrap="none" anchor="ctr"/>
          <a:lstStyle/>
          <a:p>
            <a:pPr algn="ctr">
              <a:defRPr/>
            </a:pPr>
            <a:endParaRPr kumimoji="1" lang="en-US" sz="2400"/>
          </a:p>
        </p:txBody>
      </p:sp>
      <p:graphicFrame>
        <p:nvGraphicFramePr>
          <p:cNvPr id="5" name="Object 15"/>
          <p:cNvGraphicFramePr>
            <a:graphicFrameLocks noChangeAspect="1"/>
          </p:cNvGraphicFramePr>
          <p:nvPr/>
        </p:nvGraphicFramePr>
        <p:xfrm>
          <a:off x="1" y="457200"/>
          <a:ext cx="819151" cy="623888"/>
        </p:xfrm>
        <a:graphic>
          <a:graphicData uri="http://schemas.openxmlformats.org/presentationml/2006/ole">
            <mc:AlternateContent xmlns:mc="http://schemas.openxmlformats.org/markup-compatibility/2006">
              <mc:Choice xmlns:v="urn:schemas-microsoft-com:vml" Requires="v">
                <p:oleObj name="Bitmap Image" r:id="rId2" imgW="2133898" imgH="2161905" progId="PBrush">
                  <p:embed/>
                </p:oleObj>
              </mc:Choice>
              <mc:Fallback>
                <p:oleObj name="Bitmap Image" r:id="rId2" imgW="2133898" imgH="2161905" progId="PBrush">
                  <p:embed/>
                  <p:pic>
                    <p:nvPicPr>
                      <p:cNvPr id="5" name="Object 15"/>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 y="457200"/>
                        <a:ext cx="819151" cy="623888"/>
                      </a:xfrm>
                      <a:prstGeom prst="rect">
                        <a:avLst/>
                      </a:prstGeom>
                      <a:noFill/>
                      <a:ln>
                        <a:noFill/>
                      </a:ln>
                      <a:effectLst/>
                      <a:extLst>
                        <a:ext uri="{909E8E84-426E-40DD-AFC4-6F175D3DCCD1}">
                          <a14:hiddenFill xmlns:a14="http://schemas.microsoft.com/office/drawing/2010/main">
                            <a:solidFill>
                              <a:srgbClr val="00E4A8"/>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rgbClr val="1C1C1C"/>
                              </a:outerShdw>
                            </a:effectLst>
                          </a14:hiddenEffects>
                        </a:ext>
                      </a:extLst>
                    </p:spPr>
                  </p:pic>
                </p:oleObj>
              </mc:Fallback>
            </mc:AlternateContent>
          </a:graphicData>
        </a:graphic>
      </p:graphicFrame>
      <p:sp>
        <p:nvSpPr>
          <p:cNvPr id="2" name="Title 1"/>
          <p:cNvSpPr>
            <a:spLocks noGrp="1"/>
          </p:cNvSpPr>
          <p:nvPr>
            <p:ph type="title"/>
          </p:nvPr>
        </p:nvSpPr>
        <p:spPr>
          <a:xfrm>
            <a:off x="1079501" y="138114"/>
            <a:ext cx="10807700" cy="471487"/>
          </a:xfrm>
        </p:spPr>
        <p:txBody>
          <a:bodyPr/>
          <a:lstStyle/>
          <a:p>
            <a:r>
              <a:rPr lang="en-US" dirty="0"/>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Rectangle 11"/>
          <p:cNvSpPr>
            <a:spLocks noGrp="1" noChangeArrowheads="1"/>
          </p:cNvSpPr>
          <p:nvPr>
            <p:ph type="dt" sz="half" idx="10"/>
          </p:nvPr>
        </p:nvSpPr>
        <p:spPr/>
        <p:txBody>
          <a:bodyPr/>
          <a:lstStyle>
            <a:lvl1pPr>
              <a:defRPr/>
            </a:lvl1pPr>
          </a:lstStyle>
          <a:p>
            <a:pPr>
              <a:defRPr/>
            </a:pPr>
            <a:fld id="{F506B6EE-A093-4FEF-8170-8F99626F721D}" type="datetime1">
              <a:rPr lang="en-US"/>
              <a:pPr>
                <a:defRPr/>
              </a:pPr>
              <a:t>11/3/2022</a:t>
            </a:fld>
            <a:endParaRPr lang="en-US"/>
          </a:p>
        </p:txBody>
      </p:sp>
      <p:sp>
        <p:nvSpPr>
          <p:cNvPr id="7" name="Rectangle 13"/>
          <p:cNvSpPr>
            <a:spLocks noGrp="1" noChangeArrowheads="1"/>
          </p:cNvSpPr>
          <p:nvPr>
            <p:ph type="sldNum" sz="quarter" idx="11"/>
          </p:nvPr>
        </p:nvSpPr>
        <p:spPr/>
        <p:txBody>
          <a:bodyPr/>
          <a:lstStyle>
            <a:lvl1pPr>
              <a:defRPr/>
            </a:lvl1pPr>
          </a:lstStyle>
          <a:p>
            <a:pPr>
              <a:defRPr/>
            </a:pPr>
            <a:fld id="{5916EC20-D012-429D-9293-36ECE46676D6}" type="slidenum">
              <a:rPr lang="en-US"/>
              <a:pPr>
                <a:defRPr/>
              </a:pPr>
              <a:t>‹#›</a:t>
            </a:fld>
            <a:endParaRPr lang="en-US"/>
          </a:p>
        </p:txBody>
      </p:sp>
    </p:spTree>
    <p:extLst>
      <p:ext uri="{BB962C8B-B14F-4D97-AF65-F5344CB8AC3E}">
        <p14:creationId xmlns:p14="http://schemas.microsoft.com/office/powerpoint/2010/main" val="218715210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4" name="Rectangle 8"/>
          <p:cNvSpPr>
            <a:spLocks noChangeArrowheads="1"/>
          </p:cNvSpPr>
          <p:nvPr/>
        </p:nvSpPr>
        <p:spPr bwMode="gray">
          <a:xfrm>
            <a:off x="304801" y="914400"/>
            <a:ext cx="10968567" cy="31750"/>
          </a:xfrm>
          <a:prstGeom prst="rect">
            <a:avLst/>
          </a:prstGeom>
          <a:gradFill rotWithShape="0">
            <a:gsLst>
              <a:gs pos="0">
                <a:schemeClr val="bg2"/>
              </a:gs>
              <a:gs pos="100000">
                <a:schemeClr val="bg1"/>
              </a:gs>
            </a:gsLst>
            <a:lin ang="0" scaled="1"/>
          </a:gradFill>
          <a:ln w="9525">
            <a:noFill/>
            <a:miter lim="800000"/>
            <a:headEnd/>
            <a:tailEnd/>
          </a:ln>
          <a:effectLst/>
        </p:spPr>
        <p:txBody>
          <a:bodyPr wrap="none" anchor="ctr"/>
          <a:lstStyle/>
          <a:p>
            <a:pPr algn="ctr">
              <a:defRPr/>
            </a:pPr>
            <a:endParaRPr kumimoji="1" lang="en-US" sz="2400"/>
          </a:p>
        </p:txBody>
      </p:sp>
      <p:graphicFrame>
        <p:nvGraphicFramePr>
          <p:cNvPr id="5" name="Object 15"/>
          <p:cNvGraphicFramePr>
            <a:graphicFrameLocks noChangeAspect="1"/>
          </p:cNvGraphicFramePr>
          <p:nvPr/>
        </p:nvGraphicFramePr>
        <p:xfrm>
          <a:off x="1" y="457200"/>
          <a:ext cx="819151" cy="623888"/>
        </p:xfrm>
        <a:graphic>
          <a:graphicData uri="http://schemas.openxmlformats.org/presentationml/2006/ole">
            <mc:AlternateContent xmlns:mc="http://schemas.openxmlformats.org/markup-compatibility/2006">
              <mc:Choice xmlns:v="urn:schemas-microsoft-com:vml" Requires="v">
                <p:oleObj name="Bitmap Image" r:id="rId2" imgW="2133898" imgH="2161905" progId="PBrush">
                  <p:embed/>
                </p:oleObj>
              </mc:Choice>
              <mc:Fallback>
                <p:oleObj name="Bitmap Image" r:id="rId2" imgW="2133898" imgH="2161905" progId="PBrush">
                  <p:embed/>
                  <p:pic>
                    <p:nvPicPr>
                      <p:cNvPr id="5" name="Object 15"/>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 y="457200"/>
                        <a:ext cx="819151" cy="623888"/>
                      </a:xfrm>
                      <a:prstGeom prst="rect">
                        <a:avLst/>
                      </a:prstGeom>
                      <a:noFill/>
                      <a:ln>
                        <a:noFill/>
                      </a:ln>
                      <a:effectLst/>
                      <a:extLst>
                        <a:ext uri="{909E8E84-426E-40DD-AFC4-6F175D3DCCD1}">
                          <a14:hiddenFill xmlns:a14="http://schemas.microsoft.com/office/drawing/2010/main">
                            <a:solidFill>
                              <a:srgbClr val="00E4A8"/>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rgbClr val="1C1C1C"/>
                              </a:outerShdw>
                            </a:effectLst>
                          </a14:hiddenEffects>
                        </a:ext>
                      </a:extLst>
                    </p:spPr>
                  </p:pic>
                </p:oleObj>
              </mc:Fallback>
            </mc:AlternateContent>
          </a:graphicData>
        </a:graphic>
      </p:graphicFrame>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6" name="Rectangle 11"/>
          <p:cNvSpPr>
            <a:spLocks noGrp="1" noChangeArrowheads="1"/>
          </p:cNvSpPr>
          <p:nvPr>
            <p:ph type="dt" sz="half" idx="10"/>
          </p:nvPr>
        </p:nvSpPr>
        <p:spPr/>
        <p:txBody>
          <a:bodyPr/>
          <a:lstStyle>
            <a:lvl1pPr>
              <a:defRPr/>
            </a:lvl1pPr>
          </a:lstStyle>
          <a:p>
            <a:pPr>
              <a:defRPr/>
            </a:pPr>
            <a:fld id="{E060C5E3-2D28-497C-BD8A-B86CFFFD98D9}" type="datetime1">
              <a:rPr lang="en-US"/>
              <a:pPr>
                <a:defRPr/>
              </a:pPr>
              <a:t>11/3/2022</a:t>
            </a:fld>
            <a:endParaRPr lang="en-US"/>
          </a:p>
        </p:txBody>
      </p:sp>
      <p:sp>
        <p:nvSpPr>
          <p:cNvPr id="7" name="Rectangle 12"/>
          <p:cNvSpPr>
            <a:spLocks noGrp="1" noChangeArrowheads="1"/>
          </p:cNvSpPr>
          <p:nvPr>
            <p:ph type="ftr" sz="quarter" idx="11"/>
          </p:nvPr>
        </p:nvSpPr>
        <p:spPr>
          <a:xfrm>
            <a:off x="4876800" y="6243638"/>
            <a:ext cx="3860800" cy="457200"/>
          </a:xfrm>
          <a:prstGeom prst="rect">
            <a:avLst/>
          </a:prstGeom>
        </p:spPr>
        <p:txBody>
          <a:bodyPr/>
          <a:lstStyle>
            <a:lvl1pPr>
              <a:defRPr/>
            </a:lvl1pPr>
          </a:lstStyle>
          <a:p>
            <a:pPr>
              <a:defRPr/>
            </a:pPr>
            <a:r>
              <a:rPr lang="en-US"/>
              <a:t>ECE 411 - Spring 2011</a:t>
            </a:r>
          </a:p>
        </p:txBody>
      </p:sp>
      <p:sp>
        <p:nvSpPr>
          <p:cNvPr id="8" name="Rectangle 13"/>
          <p:cNvSpPr>
            <a:spLocks noGrp="1" noChangeArrowheads="1"/>
          </p:cNvSpPr>
          <p:nvPr>
            <p:ph type="sldNum" sz="quarter" idx="12"/>
          </p:nvPr>
        </p:nvSpPr>
        <p:spPr/>
        <p:txBody>
          <a:bodyPr/>
          <a:lstStyle>
            <a:lvl1pPr>
              <a:defRPr/>
            </a:lvl1pPr>
          </a:lstStyle>
          <a:p>
            <a:pPr>
              <a:defRPr/>
            </a:pPr>
            <a:fld id="{41217903-621D-40A4-99BF-8CA6E3E9A078}" type="slidenum">
              <a:rPr lang="en-US"/>
              <a:pPr>
                <a:defRPr/>
              </a:pPr>
              <a:t>‹#›</a:t>
            </a:fld>
            <a:endParaRPr lang="en-US"/>
          </a:p>
        </p:txBody>
      </p:sp>
    </p:spTree>
    <p:extLst>
      <p:ext uri="{BB962C8B-B14F-4D97-AF65-F5344CB8AC3E}">
        <p14:creationId xmlns:p14="http://schemas.microsoft.com/office/powerpoint/2010/main" val="228809962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showMasterSp="0" type="twoObj" preserve="1">
  <p:cSld name="Two Content">
    <p:spTree>
      <p:nvGrpSpPr>
        <p:cNvPr id="1" name=""/>
        <p:cNvGrpSpPr/>
        <p:nvPr/>
      </p:nvGrpSpPr>
      <p:grpSpPr>
        <a:xfrm>
          <a:off x="0" y="0"/>
          <a:ext cx="0" cy="0"/>
          <a:chOff x="0" y="0"/>
          <a:chExt cx="0" cy="0"/>
        </a:xfrm>
      </p:grpSpPr>
      <p:sp>
        <p:nvSpPr>
          <p:cNvPr id="5" name="Rectangle 8"/>
          <p:cNvSpPr>
            <a:spLocks noChangeArrowheads="1"/>
          </p:cNvSpPr>
          <p:nvPr/>
        </p:nvSpPr>
        <p:spPr bwMode="gray">
          <a:xfrm>
            <a:off x="304801" y="914400"/>
            <a:ext cx="10968567" cy="31750"/>
          </a:xfrm>
          <a:prstGeom prst="rect">
            <a:avLst/>
          </a:prstGeom>
          <a:gradFill rotWithShape="0">
            <a:gsLst>
              <a:gs pos="0">
                <a:schemeClr val="bg2"/>
              </a:gs>
              <a:gs pos="100000">
                <a:schemeClr val="bg1"/>
              </a:gs>
            </a:gsLst>
            <a:lin ang="0" scaled="1"/>
          </a:gradFill>
          <a:ln w="9525">
            <a:noFill/>
            <a:miter lim="800000"/>
            <a:headEnd/>
            <a:tailEnd/>
          </a:ln>
          <a:effectLst/>
        </p:spPr>
        <p:txBody>
          <a:bodyPr wrap="none" anchor="ctr"/>
          <a:lstStyle/>
          <a:p>
            <a:pPr algn="ctr">
              <a:defRPr/>
            </a:pPr>
            <a:endParaRPr kumimoji="1" lang="en-US" sz="2400"/>
          </a:p>
        </p:txBody>
      </p:sp>
      <p:graphicFrame>
        <p:nvGraphicFramePr>
          <p:cNvPr id="6" name="Object 15"/>
          <p:cNvGraphicFramePr>
            <a:graphicFrameLocks noChangeAspect="1"/>
          </p:cNvGraphicFramePr>
          <p:nvPr/>
        </p:nvGraphicFramePr>
        <p:xfrm>
          <a:off x="1" y="457200"/>
          <a:ext cx="819151" cy="623888"/>
        </p:xfrm>
        <a:graphic>
          <a:graphicData uri="http://schemas.openxmlformats.org/presentationml/2006/ole">
            <mc:AlternateContent xmlns:mc="http://schemas.openxmlformats.org/markup-compatibility/2006">
              <mc:Choice xmlns:v="urn:schemas-microsoft-com:vml" Requires="v">
                <p:oleObj name="Bitmap Image" r:id="rId2" imgW="2133898" imgH="2161905" progId="PBrush">
                  <p:embed/>
                </p:oleObj>
              </mc:Choice>
              <mc:Fallback>
                <p:oleObj name="Bitmap Image" r:id="rId2" imgW="2133898" imgH="2161905" progId="PBrush">
                  <p:embed/>
                  <p:pic>
                    <p:nvPicPr>
                      <p:cNvPr id="6" name="Object 15"/>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 y="457200"/>
                        <a:ext cx="819151" cy="623888"/>
                      </a:xfrm>
                      <a:prstGeom prst="rect">
                        <a:avLst/>
                      </a:prstGeom>
                      <a:noFill/>
                      <a:ln>
                        <a:noFill/>
                      </a:ln>
                      <a:effectLst/>
                      <a:extLst>
                        <a:ext uri="{909E8E84-426E-40DD-AFC4-6F175D3DCCD1}">
                          <a14:hiddenFill xmlns:a14="http://schemas.microsoft.com/office/drawing/2010/main">
                            <a:solidFill>
                              <a:srgbClr val="00E4A8"/>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rgbClr val="1C1C1C"/>
                              </a:outerShdw>
                            </a:effectLst>
                          </a14:hiddenEffects>
                        </a:ext>
                      </a:extLst>
                    </p:spPr>
                  </p:pic>
                </p:oleObj>
              </mc:Fallback>
            </mc:AlternateContent>
          </a:graphicData>
        </a:graphic>
      </p:graphicFrame>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304800" y="1066801"/>
            <a:ext cx="5715000" cy="506571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223000" y="1066801"/>
            <a:ext cx="5717117" cy="506571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11"/>
          <p:cNvSpPr>
            <a:spLocks noGrp="1" noChangeArrowheads="1"/>
          </p:cNvSpPr>
          <p:nvPr>
            <p:ph type="dt" sz="half" idx="10"/>
          </p:nvPr>
        </p:nvSpPr>
        <p:spPr/>
        <p:txBody>
          <a:bodyPr/>
          <a:lstStyle>
            <a:lvl1pPr>
              <a:defRPr/>
            </a:lvl1pPr>
          </a:lstStyle>
          <a:p>
            <a:pPr>
              <a:defRPr/>
            </a:pPr>
            <a:fld id="{6248CCEB-3797-4456-9655-0DC0237344DC}" type="datetime1">
              <a:rPr lang="en-US"/>
              <a:pPr>
                <a:defRPr/>
              </a:pPr>
              <a:t>11/3/2022</a:t>
            </a:fld>
            <a:endParaRPr lang="en-US"/>
          </a:p>
        </p:txBody>
      </p:sp>
      <p:sp>
        <p:nvSpPr>
          <p:cNvPr id="8" name="Rectangle 12"/>
          <p:cNvSpPr>
            <a:spLocks noGrp="1" noChangeArrowheads="1"/>
          </p:cNvSpPr>
          <p:nvPr>
            <p:ph type="ftr" sz="quarter" idx="11"/>
          </p:nvPr>
        </p:nvSpPr>
        <p:spPr>
          <a:xfrm>
            <a:off x="4876800" y="6243638"/>
            <a:ext cx="3860800" cy="457200"/>
          </a:xfrm>
          <a:prstGeom prst="rect">
            <a:avLst/>
          </a:prstGeom>
        </p:spPr>
        <p:txBody>
          <a:bodyPr/>
          <a:lstStyle>
            <a:lvl1pPr>
              <a:defRPr/>
            </a:lvl1pPr>
          </a:lstStyle>
          <a:p>
            <a:pPr>
              <a:defRPr/>
            </a:pPr>
            <a:r>
              <a:rPr lang="en-US"/>
              <a:t>ECE 411 - Spring 2011</a:t>
            </a:r>
          </a:p>
        </p:txBody>
      </p:sp>
      <p:sp>
        <p:nvSpPr>
          <p:cNvPr id="9" name="Rectangle 13"/>
          <p:cNvSpPr>
            <a:spLocks noGrp="1" noChangeArrowheads="1"/>
          </p:cNvSpPr>
          <p:nvPr>
            <p:ph type="sldNum" sz="quarter" idx="12"/>
          </p:nvPr>
        </p:nvSpPr>
        <p:spPr/>
        <p:txBody>
          <a:bodyPr/>
          <a:lstStyle>
            <a:lvl1pPr>
              <a:defRPr/>
            </a:lvl1pPr>
          </a:lstStyle>
          <a:p>
            <a:pPr>
              <a:defRPr/>
            </a:pPr>
            <a:fld id="{CB9835C1-6548-41AE-8743-D9128ED0E447}" type="slidenum">
              <a:rPr lang="en-US"/>
              <a:pPr>
                <a:defRPr/>
              </a:pPr>
              <a:t>‹#›</a:t>
            </a:fld>
            <a:endParaRPr lang="en-US"/>
          </a:p>
        </p:txBody>
      </p:sp>
    </p:spTree>
    <p:extLst>
      <p:ext uri="{BB962C8B-B14F-4D97-AF65-F5344CB8AC3E}">
        <p14:creationId xmlns:p14="http://schemas.microsoft.com/office/powerpoint/2010/main" val="111694587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woTxTwoObj" preserve="1">
  <p:cSld name="Comparison">
    <p:spTree>
      <p:nvGrpSpPr>
        <p:cNvPr id="1" name=""/>
        <p:cNvGrpSpPr/>
        <p:nvPr/>
      </p:nvGrpSpPr>
      <p:grpSpPr>
        <a:xfrm>
          <a:off x="0" y="0"/>
          <a:ext cx="0" cy="0"/>
          <a:chOff x="0" y="0"/>
          <a:chExt cx="0" cy="0"/>
        </a:xfrm>
      </p:grpSpPr>
      <p:sp>
        <p:nvSpPr>
          <p:cNvPr id="7" name="Rectangle 8"/>
          <p:cNvSpPr>
            <a:spLocks noChangeArrowheads="1"/>
          </p:cNvSpPr>
          <p:nvPr/>
        </p:nvSpPr>
        <p:spPr bwMode="gray">
          <a:xfrm>
            <a:off x="304801" y="914400"/>
            <a:ext cx="10968567" cy="31750"/>
          </a:xfrm>
          <a:prstGeom prst="rect">
            <a:avLst/>
          </a:prstGeom>
          <a:gradFill rotWithShape="0">
            <a:gsLst>
              <a:gs pos="0">
                <a:schemeClr val="bg2"/>
              </a:gs>
              <a:gs pos="100000">
                <a:schemeClr val="bg1"/>
              </a:gs>
            </a:gsLst>
            <a:lin ang="0" scaled="1"/>
          </a:gradFill>
          <a:ln w="9525">
            <a:noFill/>
            <a:miter lim="800000"/>
            <a:headEnd/>
            <a:tailEnd/>
          </a:ln>
          <a:effectLst/>
        </p:spPr>
        <p:txBody>
          <a:bodyPr wrap="none" anchor="ctr"/>
          <a:lstStyle/>
          <a:p>
            <a:pPr algn="ctr">
              <a:defRPr/>
            </a:pPr>
            <a:endParaRPr kumimoji="1" lang="en-US" sz="2400"/>
          </a:p>
        </p:txBody>
      </p:sp>
      <p:graphicFrame>
        <p:nvGraphicFramePr>
          <p:cNvPr id="8" name="Object 15"/>
          <p:cNvGraphicFramePr>
            <a:graphicFrameLocks noChangeAspect="1"/>
          </p:cNvGraphicFramePr>
          <p:nvPr/>
        </p:nvGraphicFramePr>
        <p:xfrm>
          <a:off x="1" y="457200"/>
          <a:ext cx="819151" cy="623888"/>
        </p:xfrm>
        <a:graphic>
          <a:graphicData uri="http://schemas.openxmlformats.org/presentationml/2006/ole">
            <mc:AlternateContent xmlns:mc="http://schemas.openxmlformats.org/markup-compatibility/2006">
              <mc:Choice xmlns:v="urn:schemas-microsoft-com:vml" Requires="v">
                <p:oleObj name="Bitmap Image" r:id="rId2" imgW="2133898" imgH="2161905" progId="PBrush">
                  <p:embed/>
                </p:oleObj>
              </mc:Choice>
              <mc:Fallback>
                <p:oleObj name="Bitmap Image" r:id="rId2" imgW="2133898" imgH="2161905" progId="PBrush">
                  <p:embed/>
                  <p:pic>
                    <p:nvPicPr>
                      <p:cNvPr id="8" name="Object 15"/>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 y="457200"/>
                        <a:ext cx="819151" cy="623888"/>
                      </a:xfrm>
                      <a:prstGeom prst="rect">
                        <a:avLst/>
                      </a:prstGeom>
                      <a:noFill/>
                      <a:ln>
                        <a:noFill/>
                      </a:ln>
                      <a:effectLst/>
                      <a:extLst>
                        <a:ext uri="{909E8E84-426E-40DD-AFC4-6F175D3DCCD1}">
                          <a14:hiddenFill xmlns:a14="http://schemas.microsoft.com/office/drawing/2010/main">
                            <a:solidFill>
                              <a:srgbClr val="00E4A8"/>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rgbClr val="1C1C1C"/>
                              </a:outerShdw>
                            </a:effectLst>
                          </a14:hiddenEffects>
                        </a:ext>
                      </a:extLst>
                    </p:spPr>
                  </p:pic>
                </p:oleObj>
              </mc:Fallback>
            </mc:AlternateContent>
          </a:graphicData>
        </a:graphic>
      </p:graphicFrame>
      <p:sp>
        <p:nvSpPr>
          <p:cNvPr id="2" name="Title 1"/>
          <p:cNvSpPr>
            <a:spLocks noGrp="1"/>
          </p:cNvSpPr>
          <p:nvPr>
            <p:ph type="title"/>
          </p:nvPr>
        </p:nvSpPr>
        <p:spPr>
          <a:xfrm>
            <a:off x="609600" y="274638"/>
            <a:ext cx="10972800" cy="1143000"/>
          </a:xfrm>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9" name="Rectangle 11"/>
          <p:cNvSpPr>
            <a:spLocks noGrp="1" noChangeArrowheads="1"/>
          </p:cNvSpPr>
          <p:nvPr>
            <p:ph type="dt" sz="half" idx="10"/>
          </p:nvPr>
        </p:nvSpPr>
        <p:spPr/>
        <p:txBody>
          <a:bodyPr/>
          <a:lstStyle>
            <a:lvl1pPr>
              <a:defRPr/>
            </a:lvl1pPr>
          </a:lstStyle>
          <a:p>
            <a:pPr>
              <a:defRPr/>
            </a:pPr>
            <a:fld id="{DD740AF2-AA19-4243-A532-A12C3E7135B9}" type="datetime1">
              <a:rPr lang="en-US"/>
              <a:pPr>
                <a:defRPr/>
              </a:pPr>
              <a:t>11/3/2022</a:t>
            </a:fld>
            <a:endParaRPr lang="en-US"/>
          </a:p>
        </p:txBody>
      </p:sp>
      <p:sp>
        <p:nvSpPr>
          <p:cNvPr id="10" name="Rectangle 12"/>
          <p:cNvSpPr>
            <a:spLocks noGrp="1" noChangeArrowheads="1"/>
          </p:cNvSpPr>
          <p:nvPr>
            <p:ph type="ftr" sz="quarter" idx="11"/>
          </p:nvPr>
        </p:nvSpPr>
        <p:spPr>
          <a:xfrm>
            <a:off x="4876800" y="6243638"/>
            <a:ext cx="3860800" cy="457200"/>
          </a:xfrm>
          <a:prstGeom prst="rect">
            <a:avLst/>
          </a:prstGeom>
        </p:spPr>
        <p:txBody>
          <a:bodyPr/>
          <a:lstStyle>
            <a:lvl1pPr>
              <a:defRPr/>
            </a:lvl1pPr>
          </a:lstStyle>
          <a:p>
            <a:pPr>
              <a:defRPr/>
            </a:pPr>
            <a:r>
              <a:rPr lang="en-US"/>
              <a:t>ECE 411 - Spring 2011</a:t>
            </a:r>
          </a:p>
        </p:txBody>
      </p:sp>
      <p:sp>
        <p:nvSpPr>
          <p:cNvPr id="11" name="Rectangle 13"/>
          <p:cNvSpPr>
            <a:spLocks noGrp="1" noChangeArrowheads="1"/>
          </p:cNvSpPr>
          <p:nvPr>
            <p:ph type="sldNum" sz="quarter" idx="12"/>
          </p:nvPr>
        </p:nvSpPr>
        <p:spPr/>
        <p:txBody>
          <a:bodyPr/>
          <a:lstStyle>
            <a:lvl1pPr>
              <a:defRPr/>
            </a:lvl1pPr>
          </a:lstStyle>
          <a:p>
            <a:pPr>
              <a:defRPr/>
            </a:pPr>
            <a:fld id="{A87D6693-6FAD-4707-9B9E-AF7729353756}" type="slidenum">
              <a:rPr lang="en-US"/>
              <a:pPr>
                <a:defRPr/>
              </a:pPr>
              <a:t>‹#›</a:t>
            </a:fld>
            <a:endParaRPr lang="en-US"/>
          </a:p>
        </p:txBody>
      </p:sp>
    </p:spTree>
    <p:extLst>
      <p:ext uri="{BB962C8B-B14F-4D97-AF65-F5344CB8AC3E}">
        <p14:creationId xmlns:p14="http://schemas.microsoft.com/office/powerpoint/2010/main" val="375714069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showMasterSp="0" type="titleOnly" preserve="1">
  <p:cSld name="Title Only">
    <p:spTree>
      <p:nvGrpSpPr>
        <p:cNvPr id="1" name=""/>
        <p:cNvGrpSpPr/>
        <p:nvPr/>
      </p:nvGrpSpPr>
      <p:grpSpPr>
        <a:xfrm>
          <a:off x="0" y="0"/>
          <a:ext cx="0" cy="0"/>
          <a:chOff x="0" y="0"/>
          <a:chExt cx="0" cy="0"/>
        </a:xfrm>
      </p:grpSpPr>
      <p:sp>
        <p:nvSpPr>
          <p:cNvPr id="3" name="Rectangle 8"/>
          <p:cNvSpPr>
            <a:spLocks noChangeArrowheads="1"/>
          </p:cNvSpPr>
          <p:nvPr/>
        </p:nvSpPr>
        <p:spPr bwMode="gray">
          <a:xfrm>
            <a:off x="304801" y="914400"/>
            <a:ext cx="10968567" cy="31750"/>
          </a:xfrm>
          <a:prstGeom prst="rect">
            <a:avLst/>
          </a:prstGeom>
          <a:gradFill rotWithShape="0">
            <a:gsLst>
              <a:gs pos="0">
                <a:schemeClr val="bg2"/>
              </a:gs>
              <a:gs pos="100000">
                <a:schemeClr val="bg1"/>
              </a:gs>
            </a:gsLst>
            <a:lin ang="0" scaled="1"/>
          </a:gradFill>
          <a:ln w="9525">
            <a:noFill/>
            <a:miter lim="800000"/>
            <a:headEnd/>
            <a:tailEnd/>
          </a:ln>
          <a:effectLst/>
        </p:spPr>
        <p:txBody>
          <a:bodyPr wrap="none" anchor="ctr"/>
          <a:lstStyle/>
          <a:p>
            <a:pPr algn="ctr">
              <a:defRPr/>
            </a:pPr>
            <a:endParaRPr kumimoji="1" lang="en-US" sz="2400"/>
          </a:p>
        </p:txBody>
      </p:sp>
      <p:graphicFrame>
        <p:nvGraphicFramePr>
          <p:cNvPr id="4" name="Object 15"/>
          <p:cNvGraphicFramePr>
            <a:graphicFrameLocks noChangeAspect="1"/>
          </p:cNvGraphicFramePr>
          <p:nvPr/>
        </p:nvGraphicFramePr>
        <p:xfrm>
          <a:off x="1" y="457200"/>
          <a:ext cx="819151" cy="623888"/>
        </p:xfrm>
        <a:graphic>
          <a:graphicData uri="http://schemas.openxmlformats.org/presentationml/2006/ole">
            <mc:AlternateContent xmlns:mc="http://schemas.openxmlformats.org/markup-compatibility/2006">
              <mc:Choice xmlns:v="urn:schemas-microsoft-com:vml" Requires="v">
                <p:oleObj name="Bitmap Image" r:id="rId2" imgW="2133898" imgH="2161905" progId="PBrush">
                  <p:embed/>
                </p:oleObj>
              </mc:Choice>
              <mc:Fallback>
                <p:oleObj name="Bitmap Image" r:id="rId2" imgW="2133898" imgH="2161905" progId="PBrush">
                  <p:embed/>
                  <p:pic>
                    <p:nvPicPr>
                      <p:cNvPr id="4" name="Object 15"/>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 y="457200"/>
                        <a:ext cx="819151" cy="623888"/>
                      </a:xfrm>
                      <a:prstGeom prst="rect">
                        <a:avLst/>
                      </a:prstGeom>
                      <a:noFill/>
                      <a:ln>
                        <a:noFill/>
                      </a:ln>
                      <a:effectLst/>
                      <a:extLst>
                        <a:ext uri="{909E8E84-426E-40DD-AFC4-6F175D3DCCD1}">
                          <a14:hiddenFill xmlns:a14="http://schemas.microsoft.com/office/drawing/2010/main">
                            <a:solidFill>
                              <a:srgbClr val="00E4A8"/>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rgbClr val="1C1C1C"/>
                              </a:outerShdw>
                            </a:effectLst>
                          </a14:hiddenEffects>
                        </a:ext>
                      </a:extLst>
                    </p:spPr>
                  </p:pic>
                </p:oleObj>
              </mc:Fallback>
            </mc:AlternateContent>
          </a:graphicData>
        </a:graphic>
      </p:graphicFrame>
      <p:sp>
        <p:nvSpPr>
          <p:cNvPr id="2" name="Title 1"/>
          <p:cNvSpPr>
            <a:spLocks noGrp="1"/>
          </p:cNvSpPr>
          <p:nvPr>
            <p:ph type="title"/>
          </p:nvPr>
        </p:nvSpPr>
        <p:spPr/>
        <p:txBody>
          <a:bodyPr/>
          <a:lstStyle/>
          <a:p>
            <a:r>
              <a:rPr lang="en-US"/>
              <a:t>Click to edit Master title style</a:t>
            </a:r>
          </a:p>
        </p:txBody>
      </p:sp>
      <p:sp>
        <p:nvSpPr>
          <p:cNvPr id="5" name="Rectangle 11"/>
          <p:cNvSpPr>
            <a:spLocks noGrp="1" noChangeArrowheads="1"/>
          </p:cNvSpPr>
          <p:nvPr>
            <p:ph type="dt" sz="half" idx="10"/>
          </p:nvPr>
        </p:nvSpPr>
        <p:spPr/>
        <p:txBody>
          <a:bodyPr/>
          <a:lstStyle>
            <a:lvl1pPr>
              <a:defRPr/>
            </a:lvl1pPr>
          </a:lstStyle>
          <a:p>
            <a:pPr>
              <a:defRPr/>
            </a:pPr>
            <a:fld id="{7F753CF2-1CF4-467B-9D36-35FF0A885D4B}" type="datetime1">
              <a:rPr lang="en-US"/>
              <a:pPr>
                <a:defRPr/>
              </a:pPr>
              <a:t>11/3/2022</a:t>
            </a:fld>
            <a:endParaRPr lang="en-US"/>
          </a:p>
        </p:txBody>
      </p:sp>
      <p:sp>
        <p:nvSpPr>
          <p:cNvPr id="6" name="Rectangle 12"/>
          <p:cNvSpPr>
            <a:spLocks noGrp="1" noChangeArrowheads="1"/>
          </p:cNvSpPr>
          <p:nvPr>
            <p:ph type="ftr" sz="quarter" idx="11"/>
          </p:nvPr>
        </p:nvSpPr>
        <p:spPr>
          <a:xfrm>
            <a:off x="4876800" y="6243638"/>
            <a:ext cx="3860800" cy="457200"/>
          </a:xfrm>
          <a:prstGeom prst="rect">
            <a:avLst/>
          </a:prstGeom>
        </p:spPr>
        <p:txBody>
          <a:bodyPr/>
          <a:lstStyle>
            <a:lvl1pPr>
              <a:defRPr/>
            </a:lvl1pPr>
          </a:lstStyle>
          <a:p>
            <a:pPr>
              <a:defRPr/>
            </a:pPr>
            <a:r>
              <a:rPr lang="en-US"/>
              <a:t>ECE 411 - Spring 2011</a:t>
            </a:r>
          </a:p>
        </p:txBody>
      </p:sp>
      <p:sp>
        <p:nvSpPr>
          <p:cNvPr id="7" name="Rectangle 13"/>
          <p:cNvSpPr>
            <a:spLocks noGrp="1" noChangeArrowheads="1"/>
          </p:cNvSpPr>
          <p:nvPr>
            <p:ph type="sldNum" sz="quarter" idx="12"/>
          </p:nvPr>
        </p:nvSpPr>
        <p:spPr/>
        <p:txBody>
          <a:bodyPr/>
          <a:lstStyle>
            <a:lvl1pPr>
              <a:defRPr/>
            </a:lvl1pPr>
          </a:lstStyle>
          <a:p>
            <a:pPr>
              <a:defRPr/>
            </a:pPr>
            <a:fld id="{298CCC04-F31C-4549-B17F-42029A53C399}" type="slidenum">
              <a:rPr lang="en-US"/>
              <a:pPr>
                <a:defRPr/>
              </a:pPr>
              <a:t>‹#›</a:t>
            </a:fld>
            <a:endParaRPr lang="en-US"/>
          </a:p>
        </p:txBody>
      </p:sp>
    </p:spTree>
    <p:extLst>
      <p:ext uri="{BB962C8B-B14F-4D97-AF65-F5344CB8AC3E}">
        <p14:creationId xmlns:p14="http://schemas.microsoft.com/office/powerpoint/2010/main" val="389339544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Rectangle 8"/>
          <p:cNvSpPr>
            <a:spLocks noChangeArrowheads="1"/>
          </p:cNvSpPr>
          <p:nvPr/>
        </p:nvSpPr>
        <p:spPr bwMode="gray">
          <a:xfrm>
            <a:off x="304801" y="914400"/>
            <a:ext cx="10968567" cy="31750"/>
          </a:xfrm>
          <a:prstGeom prst="rect">
            <a:avLst/>
          </a:prstGeom>
          <a:gradFill rotWithShape="0">
            <a:gsLst>
              <a:gs pos="0">
                <a:schemeClr val="bg2"/>
              </a:gs>
              <a:gs pos="100000">
                <a:schemeClr val="bg1"/>
              </a:gs>
            </a:gsLst>
            <a:lin ang="0" scaled="1"/>
          </a:gradFill>
          <a:ln w="9525">
            <a:noFill/>
            <a:miter lim="800000"/>
            <a:headEnd/>
            <a:tailEnd/>
          </a:ln>
          <a:effectLst/>
        </p:spPr>
        <p:txBody>
          <a:bodyPr wrap="none" anchor="ctr"/>
          <a:lstStyle/>
          <a:p>
            <a:pPr algn="ctr">
              <a:defRPr/>
            </a:pPr>
            <a:endParaRPr kumimoji="1" lang="en-US" sz="2400"/>
          </a:p>
        </p:txBody>
      </p:sp>
      <p:graphicFrame>
        <p:nvGraphicFramePr>
          <p:cNvPr id="3" name="Object 15"/>
          <p:cNvGraphicFramePr>
            <a:graphicFrameLocks noChangeAspect="1"/>
          </p:cNvGraphicFramePr>
          <p:nvPr/>
        </p:nvGraphicFramePr>
        <p:xfrm>
          <a:off x="1" y="457200"/>
          <a:ext cx="819151" cy="623888"/>
        </p:xfrm>
        <a:graphic>
          <a:graphicData uri="http://schemas.openxmlformats.org/presentationml/2006/ole">
            <mc:AlternateContent xmlns:mc="http://schemas.openxmlformats.org/markup-compatibility/2006">
              <mc:Choice xmlns:v="urn:schemas-microsoft-com:vml" Requires="v">
                <p:oleObj name="Bitmap Image" r:id="rId2" imgW="2133898" imgH="2161905" progId="PBrush">
                  <p:embed/>
                </p:oleObj>
              </mc:Choice>
              <mc:Fallback>
                <p:oleObj name="Bitmap Image" r:id="rId2" imgW="2133898" imgH="2161905" progId="PBrush">
                  <p:embed/>
                  <p:pic>
                    <p:nvPicPr>
                      <p:cNvPr id="3" name="Object 15"/>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 y="457200"/>
                        <a:ext cx="819151" cy="623888"/>
                      </a:xfrm>
                      <a:prstGeom prst="rect">
                        <a:avLst/>
                      </a:prstGeom>
                      <a:noFill/>
                      <a:ln>
                        <a:noFill/>
                      </a:ln>
                      <a:effectLst/>
                      <a:extLst>
                        <a:ext uri="{909E8E84-426E-40DD-AFC4-6F175D3DCCD1}">
                          <a14:hiddenFill xmlns:a14="http://schemas.microsoft.com/office/drawing/2010/main">
                            <a:solidFill>
                              <a:srgbClr val="00E4A8"/>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rgbClr val="1C1C1C"/>
                              </a:outerShdw>
                            </a:effectLst>
                          </a14:hiddenEffects>
                        </a:ext>
                      </a:extLst>
                    </p:spPr>
                  </p:pic>
                </p:oleObj>
              </mc:Fallback>
            </mc:AlternateContent>
          </a:graphicData>
        </a:graphic>
      </p:graphicFrame>
      <p:sp>
        <p:nvSpPr>
          <p:cNvPr id="4" name="Rectangle 11"/>
          <p:cNvSpPr>
            <a:spLocks noGrp="1" noChangeArrowheads="1"/>
          </p:cNvSpPr>
          <p:nvPr>
            <p:ph type="dt" sz="half" idx="10"/>
          </p:nvPr>
        </p:nvSpPr>
        <p:spPr/>
        <p:txBody>
          <a:bodyPr/>
          <a:lstStyle>
            <a:lvl1pPr>
              <a:defRPr/>
            </a:lvl1pPr>
          </a:lstStyle>
          <a:p>
            <a:pPr>
              <a:defRPr/>
            </a:pPr>
            <a:fld id="{A08A3BEC-815C-4162-BE6F-A8AFF3358502}" type="datetime1">
              <a:rPr lang="en-US"/>
              <a:pPr>
                <a:defRPr/>
              </a:pPr>
              <a:t>11/3/2022</a:t>
            </a:fld>
            <a:endParaRPr lang="en-US"/>
          </a:p>
        </p:txBody>
      </p:sp>
      <p:sp>
        <p:nvSpPr>
          <p:cNvPr id="5" name="Rectangle 12"/>
          <p:cNvSpPr>
            <a:spLocks noGrp="1" noChangeArrowheads="1"/>
          </p:cNvSpPr>
          <p:nvPr>
            <p:ph type="ftr" sz="quarter" idx="11"/>
          </p:nvPr>
        </p:nvSpPr>
        <p:spPr>
          <a:xfrm>
            <a:off x="4876800" y="6243638"/>
            <a:ext cx="3860800" cy="457200"/>
          </a:xfrm>
          <a:prstGeom prst="rect">
            <a:avLst/>
          </a:prstGeom>
        </p:spPr>
        <p:txBody>
          <a:bodyPr/>
          <a:lstStyle>
            <a:lvl1pPr>
              <a:defRPr/>
            </a:lvl1pPr>
          </a:lstStyle>
          <a:p>
            <a:pPr>
              <a:defRPr/>
            </a:pPr>
            <a:r>
              <a:rPr lang="en-US"/>
              <a:t>ECE 411 - Spring 2011</a:t>
            </a:r>
          </a:p>
        </p:txBody>
      </p:sp>
      <p:sp>
        <p:nvSpPr>
          <p:cNvPr id="6" name="Rectangle 13"/>
          <p:cNvSpPr>
            <a:spLocks noGrp="1" noChangeArrowheads="1"/>
          </p:cNvSpPr>
          <p:nvPr>
            <p:ph type="sldNum" sz="quarter" idx="12"/>
          </p:nvPr>
        </p:nvSpPr>
        <p:spPr/>
        <p:txBody>
          <a:bodyPr/>
          <a:lstStyle>
            <a:lvl1pPr>
              <a:defRPr/>
            </a:lvl1pPr>
          </a:lstStyle>
          <a:p>
            <a:pPr>
              <a:defRPr/>
            </a:pPr>
            <a:fld id="{8EF711A2-2D2A-40C3-98BF-2F6FBA7696FA}" type="slidenum">
              <a:rPr lang="en-US"/>
              <a:pPr>
                <a:defRPr/>
              </a:pPr>
              <a:t>‹#›</a:t>
            </a:fld>
            <a:endParaRPr lang="en-US"/>
          </a:p>
        </p:txBody>
      </p:sp>
    </p:spTree>
    <p:extLst>
      <p:ext uri="{BB962C8B-B14F-4D97-AF65-F5344CB8AC3E}">
        <p14:creationId xmlns:p14="http://schemas.microsoft.com/office/powerpoint/2010/main" val="166184154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5" name="Rectangle 8"/>
          <p:cNvSpPr>
            <a:spLocks noChangeArrowheads="1"/>
          </p:cNvSpPr>
          <p:nvPr/>
        </p:nvSpPr>
        <p:spPr bwMode="gray">
          <a:xfrm>
            <a:off x="304801" y="914400"/>
            <a:ext cx="10968567" cy="31750"/>
          </a:xfrm>
          <a:prstGeom prst="rect">
            <a:avLst/>
          </a:prstGeom>
          <a:gradFill rotWithShape="0">
            <a:gsLst>
              <a:gs pos="0">
                <a:schemeClr val="bg2"/>
              </a:gs>
              <a:gs pos="100000">
                <a:schemeClr val="bg1"/>
              </a:gs>
            </a:gsLst>
            <a:lin ang="0" scaled="1"/>
          </a:gradFill>
          <a:ln w="9525">
            <a:noFill/>
            <a:miter lim="800000"/>
            <a:headEnd/>
            <a:tailEnd/>
          </a:ln>
          <a:effectLst/>
        </p:spPr>
        <p:txBody>
          <a:bodyPr wrap="none" anchor="ctr"/>
          <a:lstStyle/>
          <a:p>
            <a:pPr algn="ctr">
              <a:defRPr/>
            </a:pPr>
            <a:endParaRPr kumimoji="1" lang="en-US" sz="2400"/>
          </a:p>
        </p:txBody>
      </p:sp>
      <p:graphicFrame>
        <p:nvGraphicFramePr>
          <p:cNvPr id="6" name="Object 15"/>
          <p:cNvGraphicFramePr>
            <a:graphicFrameLocks noChangeAspect="1"/>
          </p:cNvGraphicFramePr>
          <p:nvPr/>
        </p:nvGraphicFramePr>
        <p:xfrm>
          <a:off x="1" y="457200"/>
          <a:ext cx="819151" cy="623888"/>
        </p:xfrm>
        <a:graphic>
          <a:graphicData uri="http://schemas.openxmlformats.org/presentationml/2006/ole">
            <mc:AlternateContent xmlns:mc="http://schemas.openxmlformats.org/markup-compatibility/2006">
              <mc:Choice xmlns:v="urn:schemas-microsoft-com:vml" Requires="v">
                <p:oleObj name="Bitmap Image" r:id="rId2" imgW="2133898" imgH="2161905" progId="PBrush">
                  <p:embed/>
                </p:oleObj>
              </mc:Choice>
              <mc:Fallback>
                <p:oleObj name="Bitmap Image" r:id="rId2" imgW="2133898" imgH="2161905" progId="PBrush">
                  <p:embed/>
                  <p:pic>
                    <p:nvPicPr>
                      <p:cNvPr id="6" name="Object 15"/>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 y="457200"/>
                        <a:ext cx="819151" cy="623888"/>
                      </a:xfrm>
                      <a:prstGeom prst="rect">
                        <a:avLst/>
                      </a:prstGeom>
                      <a:noFill/>
                      <a:ln>
                        <a:noFill/>
                      </a:ln>
                      <a:effectLst/>
                      <a:extLst>
                        <a:ext uri="{909E8E84-426E-40DD-AFC4-6F175D3DCCD1}">
                          <a14:hiddenFill xmlns:a14="http://schemas.microsoft.com/office/drawing/2010/main">
                            <a:solidFill>
                              <a:srgbClr val="00E4A8"/>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rgbClr val="1C1C1C"/>
                              </a:outerShdw>
                            </a:effectLst>
                          </a14:hiddenEffects>
                        </a:ext>
                      </a:extLst>
                    </p:spPr>
                  </p:pic>
                </p:oleObj>
              </mc:Fallback>
            </mc:AlternateContent>
          </a:graphicData>
        </a:graphic>
      </p:graphicFrame>
      <p:sp>
        <p:nvSpPr>
          <p:cNvPr id="2" name="Title 1"/>
          <p:cNvSpPr>
            <a:spLocks noGrp="1"/>
          </p:cNvSpPr>
          <p:nvPr>
            <p:ph type="title"/>
          </p:nvPr>
        </p:nvSpPr>
        <p:spPr>
          <a:xfrm>
            <a:off x="609601" y="273050"/>
            <a:ext cx="4011084" cy="1162050"/>
          </a:xfrm>
        </p:spPr>
        <p:txBody>
          <a:bodyPr/>
          <a:lstStyle>
            <a:lvl1pPr algn="l">
              <a:defRPr sz="2000" b="1"/>
            </a:lvl1pPr>
          </a:lstStyle>
          <a:p>
            <a:r>
              <a:rPr lang="en-US"/>
              <a:t>Click to edit Master title style</a:t>
            </a:r>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7" name="Rectangle 11"/>
          <p:cNvSpPr>
            <a:spLocks noGrp="1" noChangeArrowheads="1"/>
          </p:cNvSpPr>
          <p:nvPr>
            <p:ph type="dt" sz="half" idx="10"/>
          </p:nvPr>
        </p:nvSpPr>
        <p:spPr/>
        <p:txBody>
          <a:bodyPr/>
          <a:lstStyle>
            <a:lvl1pPr>
              <a:defRPr/>
            </a:lvl1pPr>
          </a:lstStyle>
          <a:p>
            <a:pPr>
              <a:defRPr/>
            </a:pPr>
            <a:fld id="{01250F66-EEDC-4EF9-846B-35FA23F06A6D}" type="datetime1">
              <a:rPr lang="en-US"/>
              <a:pPr>
                <a:defRPr/>
              </a:pPr>
              <a:t>11/3/2022</a:t>
            </a:fld>
            <a:endParaRPr lang="en-US"/>
          </a:p>
        </p:txBody>
      </p:sp>
      <p:sp>
        <p:nvSpPr>
          <p:cNvPr id="8" name="Rectangle 12"/>
          <p:cNvSpPr>
            <a:spLocks noGrp="1" noChangeArrowheads="1"/>
          </p:cNvSpPr>
          <p:nvPr>
            <p:ph type="ftr" sz="quarter" idx="11"/>
          </p:nvPr>
        </p:nvSpPr>
        <p:spPr>
          <a:xfrm>
            <a:off x="4876800" y="6243638"/>
            <a:ext cx="3860800" cy="457200"/>
          </a:xfrm>
          <a:prstGeom prst="rect">
            <a:avLst/>
          </a:prstGeom>
        </p:spPr>
        <p:txBody>
          <a:bodyPr/>
          <a:lstStyle>
            <a:lvl1pPr>
              <a:defRPr/>
            </a:lvl1pPr>
          </a:lstStyle>
          <a:p>
            <a:pPr>
              <a:defRPr/>
            </a:pPr>
            <a:r>
              <a:rPr lang="en-US"/>
              <a:t>ECE 411 - Spring 2011</a:t>
            </a:r>
          </a:p>
        </p:txBody>
      </p:sp>
      <p:sp>
        <p:nvSpPr>
          <p:cNvPr id="9" name="Rectangle 13"/>
          <p:cNvSpPr>
            <a:spLocks noGrp="1" noChangeArrowheads="1"/>
          </p:cNvSpPr>
          <p:nvPr>
            <p:ph type="sldNum" sz="quarter" idx="12"/>
          </p:nvPr>
        </p:nvSpPr>
        <p:spPr/>
        <p:txBody>
          <a:bodyPr/>
          <a:lstStyle>
            <a:lvl1pPr>
              <a:defRPr/>
            </a:lvl1pPr>
          </a:lstStyle>
          <a:p>
            <a:pPr>
              <a:defRPr/>
            </a:pPr>
            <a:fld id="{995FF911-248E-48C6-B4E7-E850435342A7}" type="slidenum">
              <a:rPr lang="en-US"/>
              <a:pPr>
                <a:defRPr/>
              </a:pPr>
              <a:t>‹#›</a:t>
            </a:fld>
            <a:endParaRPr lang="en-US"/>
          </a:p>
        </p:txBody>
      </p:sp>
    </p:spTree>
    <p:extLst>
      <p:ext uri="{BB962C8B-B14F-4D97-AF65-F5344CB8AC3E}">
        <p14:creationId xmlns:p14="http://schemas.microsoft.com/office/powerpoint/2010/main" val="238403402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5" name="Rectangle 8"/>
          <p:cNvSpPr>
            <a:spLocks noChangeArrowheads="1"/>
          </p:cNvSpPr>
          <p:nvPr/>
        </p:nvSpPr>
        <p:spPr bwMode="gray">
          <a:xfrm>
            <a:off x="304801" y="914400"/>
            <a:ext cx="10968567" cy="31750"/>
          </a:xfrm>
          <a:prstGeom prst="rect">
            <a:avLst/>
          </a:prstGeom>
          <a:gradFill rotWithShape="0">
            <a:gsLst>
              <a:gs pos="0">
                <a:schemeClr val="bg2"/>
              </a:gs>
              <a:gs pos="100000">
                <a:schemeClr val="bg1"/>
              </a:gs>
            </a:gsLst>
            <a:lin ang="0" scaled="1"/>
          </a:gradFill>
          <a:ln w="9525">
            <a:noFill/>
            <a:miter lim="800000"/>
            <a:headEnd/>
            <a:tailEnd/>
          </a:ln>
          <a:effectLst/>
        </p:spPr>
        <p:txBody>
          <a:bodyPr wrap="none" anchor="ctr"/>
          <a:lstStyle/>
          <a:p>
            <a:pPr algn="ctr">
              <a:defRPr/>
            </a:pPr>
            <a:endParaRPr kumimoji="1" lang="en-US" sz="2400"/>
          </a:p>
        </p:txBody>
      </p:sp>
      <p:graphicFrame>
        <p:nvGraphicFramePr>
          <p:cNvPr id="6" name="Object 15"/>
          <p:cNvGraphicFramePr>
            <a:graphicFrameLocks noChangeAspect="1"/>
          </p:cNvGraphicFramePr>
          <p:nvPr/>
        </p:nvGraphicFramePr>
        <p:xfrm>
          <a:off x="1" y="457200"/>
          <a:ext cx="819151" cy="623888"/>
        </p:xfrm>
        <a:graphic>
          <a:graphicData uri="http://schemas.openxmlformats.org/presentationml/2006/ole">
            <mc:AlternateContent xmlns:mc="http://schemas.openxmlformats.org/markup-compatibility/2006">
              <mc:Choice xmlns:v="urn:schemas-microsoft-com:vml" Requires="v">
                <p:oleObj name="Bitmap Image" r:id="rId2" imgW="2133898" imgH="2161905" progId="PBrush">
                  <p:embed/>
                </p:oleObj>
              </mc:Choice>
              <mc:Fallback>
                <p:oleObj name="Bitmap Image" r:id="rId2" imgW="2133898" imgH="2161905" progId="PBrush">
                  <p:embed/>
                  <p:pic>
                    <p:nvPicPr>
                      <p:cNvPr id="6" name="Object 15"/>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 y="457200"/>
                        <a:ext cx="819151" cy="623888"/>
                      </a:xfrm>
                      <a:prstGeom prst="rect">
                        <a:avLst/>
                      </a:prstGeom>
                      <a:noFill/>
                      <a:ln>
                        <a:noFill/>
                      </a:ln>
                      <a:effectLst/>
                      <a:extLst>
                        <a:ext uri="{909E8E84-426E-40DD-AFC4-6F175D3DCCD1}">
                          <a14:hiddenFill xmlns:a14="http://schemas.microsoft.com/office/drawing/2010/main">
                            <a:solidFill>
                              <a:srgbClr val="00E4A8"/>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rgbClr val="1C1C1C"/>
                              </a:outerShdw>
                            </a:effectLst>
                          </a14:hiddenEffects>
                        </a:ext>
                      </a:extLst>
                    </p:spPr>
                  </p:pic>
                </p:oleObj>
              </mc:Fallback>
            </mc:AlternateContent>
          </a:graphicData>
        </a:graphic>
      </p:graphicFrame>
      <p:sp>
        <p:nvSpPr>
          <p:cNvPr id="2" name="Title 1"/>
          <p:cNvSpPr>
            <a:spLocks noGrp="1"/>
          </p:cNvSpPr>
          <p:nvPr>
            <p:ph type="title"/>
          </p:nvPr>
        </p:nvSpPr>
        <p:spPr>
          <a:xfrm>
            <a:off x="2389717" y="4800600"/>
            <a:ext cx="7315200" cy="566738"/>
          </a:xfrm>
        </p:spPr>
        <p:txBody>
          <a:bodyPr/>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7" name="Rectangle 11"/>
          <p:cNvSpPr>
            <a:spLocks noGrp="1" noChangeArrowheads="1"/>
          </p:cNvSpPr>
          <p:nvPr>
            <p:ph type="dt" sz="half" idx="10"/>
          </p:nvPr>
        </p:nvSpPr>
        <p:spPr/>
        <p:txBody>
          <a:bodyPr/>
          <a:lstStyle>
            <a:lvl1pPr>
              <a:defRPr/>
            </a:lvl1pPr>
          </a:lstStyle>
          <a:p>
            <a:pPr>
              <a:defRPr/>
            </a:pPr>
            <a:fld id="{7B188D62-DBBF-40DC-B382-D622F0B4A426}" type="datetime1">
              <a:rPr lang="en-US"/>
              <a:pPr>
                <a:defRPr/>
              </a:pPr>
              <a:t>11/3/2022</a:t>
            </a:fld>
            <a:endParaRPr lang="en-US"/>
          </a:p>
        </p:txBody>
      </p:sp>
      <p:sp>
        <p:nvSpPr>
          <p:cNvPr id="8" name="Rectangle 12"/>
          <p:cNvSpPr>
            <a:spLocks noGrp="1" noChangeArrowheads="1"/>
          </p:cNvSpPr>
          <p:nvPr>
            <p:ph type="ftr" sz="quarter" idx="11"/>
          </p:nvPr>
        </p:nvSpPr>
        <p:spPr>
          <a:xfrm>
            <a:off x="4876800" y="6243638"/>
            <a:ext cx="3860800" cy="457200"/>
          </a:xfrm>
          <a:prstGeom prst="rect">
            <a:avLst/>
          </a:prstGeom>
        </p:spPr>
        <p:txBody>
          <a:bodyPr/>
          <a:lstStyle>
            <a:lvl1pPr>
              <a:defRPr/>
            </a:lvl1pPr>
          </a:lstStyle>
          <a:p>
            <a:pPr>
              <a:defRPr/>
            </a:pPr>
            <a:r>
              <a:rPr lang="en-US"/>
              <a:t>ECE 411 - Spring 2011</a:t>
            </a:r>
          </a:p>
        </p:txBody>
      </p:sp>
      <p:sp>
        <p:nvSpPr>
          <p:cNvPr id="9" name="Rectangle 13"/>
          <p:cNvSpPr>
            <a:spLocks noGrp="1" noChangeArrowheads="1"/>
          </p:cNvSpPr>
          <p:nvPr>
            <p:ph type="sldNum" sz="quarter" idx="12"/>
          </p:nvPr>
        </p:nvSpPr>
        <p:spPr/>
        <p:txBody>
          <a:bodyPr/>
          <a:lstStyle>
            <a:lvl1pPr>
              <a:defRPr/>
            </a:lvl1pPr>
          </a:lstStyle>
          <a:p>
            <a:pPr>
              <a:defRPr/>
            </a:pPr>
            <a:fld id="{B7A59EA1-2165-44F6-AF40-0BA82120CE85}" type="slidenum">
              <a:rPr lang="en-US"/>
              <a:pPr>
                <a:defRPr/>
              </a:pPr>
              <a:t>‹#›</a:t>
            </a:fld>
            <a:endParaRPr lang="en-US"/>
          </a:p>
        </p:txBody>
      </p:sp>
    </p:spTree>
    <p:extLst>
      <p:ext uri="{BB962C8B-B14F-4D97-AF65-F5344CB8AC3E}">
        <p14:creationId xmlns:p14="http://schemas.microsoft.com/office/powerpoint/2010/main" val="347265168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showMasterSp="0" type="txAndObj" preserve="1">
  <p:cSld name="Title, Text, and Content">
    <p:spTree>
      <p:nvGrpSpPr>
        <p:cNvPr id="1" name=""/>
        <p:cNvGrpSpPr/>
        <p:nvPr/>
      </p:nvGrpSpPr>
      <p:grpSpPr>
        <a:xfrm>
          <a:off x="0" y="0"/>
          <a:ext cx="0" cy="0"/>
          <a:chOff x="0" y="0"/>
          <a:chExt cx="0" cy="0"/>
        </a:xfrm>
      </p:grpSpPr>
      <p:sp>
        <p:nvSpPr>
          <p:cNvPr id="5" name="Rectangle 8"/>
          <p:cNvSpPr>
            <a:spLocks noChangeArrowheads="1"/>
          </p:cNvSpPr>
          <p:nvPr/>
        </p:nvSpPr>
        <p:spPr bwMode="gray">
          <a:xfrm>
            <a:off x="304801" y="914400"/>
            <a:ext cx="10968567" cy="31750"/>
          </a:xfrm>
          <a:prstGeom prst="rect">
            <a:avLst/>
          </a:prstGeom>
          <a:gradFill rotWithShape="0">
            <a:gsLst>
              <a:gs pos="0">
                <a:schemeClr val="bg2"/>
              </a:gs>
              <a:gs pos="100000">
                <a:schemeClr val="bg1"/>
              </a:gs>
            </a:gsLst>
            <a:lin ang="0" scaled="1"/>
          </a:gradFill>
          <a:ln w="9525">
            <a:noFill/>
            <a:miter lim="800000"/>
            <a:headEnd/>
            <a:tailEnd/>
          </a:ln>
          <a:effectLst/>
        </p:spPr>
        <p:txBody>
          <a:bodyPr wrap="none" anchor="ctr"/>
          <a:lstStyle/>
          <a:p>
            <a:pPr algn="ctr">
              <a:defRPr/>
            </a:pPr>
            <a:endParaRPr kumimoji="1" lang="en-US" sz="2400"/>
          </a:p>
        </p:txBody>
      </p:sp>
      <p:graphicFrame>
        <p:nvGraphicFramePr>
          <p:cNvPr id="6" name="Object 15"/>
          <p:cNvGraphicFramePr>
            <a:graphicFrameLocks noChangeAspect="1"/>
          </p:cNvGraphicFramePr>
          <p:nvPr/>
        </p:nvGraphicFramePr>
        <p:xfrm>
          <a:off x="1" y="457200"/>
          <a:ext cx="819151" cy="623888"/>
        </p:xfrm>
        <a:graphic>
          <a:graphicData uri="http://schemas.openxmlformats.org/presentationml/2006/ole">
            <mc:AlternateContent xmlns:mc="http://schemas.openxmlformats.org/markup-compatibility/2006">
              <mc:Choice xmlns:v="urn:schemas-microsoft-com:vml" Requires="v">
                <p:oleObj name="Bitmap Image" r:id="rId2" imgW="2133898" imgH="2161905" progId="PBrush">
                  <p:embed/>
                </p:oleObj>
              </mc:Choice>
              <mc:Fallback>
                <p:oleObj name="Bitmap Image" r:id="rId2" imgW="2133898" imgH="2161905" progId="PBrush">
                  <p:embed/>
                  <p:pic>
                    <p:nvPicPr>
                      <p:cNvPr id="6" name="Object 15"/>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 y="457200"/>
                        <a:ext cx="819151" cy="623888"/>
                      </a:xfrm>
                      <a:prstGeom prst="rect">
                        <a:avLst/>
                      </a:prstGeom>
                      <a:noFill/>
                      <a:ln>
                        <a:noFill/>
                      </a:ln>
                      <a:effectLst/>
                      <a:extLst>
                        <a:ext uri="{909E8E84-426E-40DD-AFC4-6F175D3DCCD1}">
                          <a14:hiddenFill xmlns:a14="http://schemas.microsoft.com/office/drawing/2010/main">
                            <a:solidFill>
                              <a:srgbClr val="00E4A8"/>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rgbClr val="1C1C1C"/>
                              </a:outerShdw>
                            </a:effectLst>
                          </a14:hiddenEffects>
                        </a:ext>
                      </a:extLst>
                    </p:spPr>
                  </p:pic>
                </p:oleObj>
              </mc:Fallback>
            </mc:AlternateContent>
          </a:graphicData>
        </a:graphic>
      </p:graphicFrame>
      <p:sp>
        <p:nvSpPr>
          <p:cNvPr id="2" name="Title 1"/>
          <p:cNvSpPr>
            <a:spLocks noGrp="1"/>
          </p:cNvSpPr>
          <p:nvPr>
            <p:ph type="title"/>
          </p:nvPr>
        </p:nvSpPr>
        <p:spPr>
          <a:xfrm>
            <a:off x="0" y="0"/>
            <a:ext cx="12192000" cy="762000"/>
          </a:xfrm>
        </p:spPr>
        <p:txBody>
          <a:bodyPr/>
          <a:lstStyle/>
          <a:p>
            <a:r>
              <a:rPr lang="en-US"/>
              <a:t>Click to edit Master title style</a:t>
            </a:r>
          </a:p>
        </p:txBody>
      </p:sp>
      <p:sp>
        <p:nvSpPr>
          <p:cNvPr id="3" name="Text Placeholder 2"/>
          <p:cNvSpPr>
            <a:spLocks noGrp="1"/>
          </p:cNvSpPr>
          <p:nvPr>
            <p:ph type="body" sz="half" idx="1"/>
          </p:nvPr>
        </p:nvSpPr>
        <p:spPr>
          <a:xfrm>
            <a:off x="1117600" y="990600"/>
            <a:ext cx="4978400" cy="5410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299200" y="990600"/>
            <a:ext cx="4978400" cy="5410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4"/>
          <p:cNvSpPr>
            <a:spLocks noGrp="1"/>
          </p:cNvSpPr>
          <p:nvPr>
            <p:ph type="dt" sz="half" idx="10"/>
          </p:nvPr>
        </p:nvSpPr>
        <p:spPr>
          <a:xfrm>
            <a:off x="0" y="6629400"/>
            <a:ext cx="2540000" cy="228600"/>
          </a:xfrm>
        </p:spPr>
        <p:txBody>
          <a:bodyPr/>
          <a:lstStyle>
            <a:lvl1pPr>
              <a:defRPr/>
            </a:lvl1pPr>
          </a:lstStyle>
          <a:p>
            <a:pPr>
              <a:defRPr/>
            </a:pPr>
            <a:endParaRPr lang="en-US"/>
          </a:p>
        </p:txBody>
      </p:sp>
      <p:sp>
        <p:nvSpPr>
          <p:cNvPr id="8" name="Footer Placeholder 5"/>
          <p:cNvSpPr>
            <a:spLocks noGrp="1"/>
          </p:cNvSpPr>
          <p:nvPr>
            <p:ph type="ftr" sz="quarter" idx="11"/>
          </p:nvPr>
        </p:nvSpPr>
        <p:spPr>
          <a:xfrm>
            <a:off x="4165600" y="6629400"/>
            <a:ext cx="3860800" cy="228600"/>
          </a:xfrm>
          <a:prstGeom prst="rect">
            <a:avLst/>
          </a:prstGeom>
        </p:spPr>
        <p:txBody>
          <a:bodyPr/>
          <a:lstStyle>
            <a:lvl1pPr>
              <a:defRPr smtClean="0"/>
            </a:lvl1pPr>
          </a:lstStyle>
          <a:p>
            <a:pPr>
              <a:defRPr/>
            </a:pPr>
            <a:endParaRPr lang="en-US"/>
          </a:p>
        </p:txBody>
      </p:sp>
      <p:sp>
        <p:nvSpPr>
          <p:cNvPr id="9" name="Slide Number Placeholder 6"/>
          <p:cNvSpPr>
            <a:spLocks noGrp="1"/>
          </p:cNvSpPr>
          <p:nvPr>
            <p:ph type="sldNum" sz="quarter" idx="12"/>
          </p:nvPr>
        </p:nvSpPr>
        <p:spPr>
          <a:xfrm>
            <a:off x="9652000" y="6629400"/>
            <a:ext cx="2540000" cy="228600"/>
          </a:xfrm>
        </p:spPr>
        <p:txBody>
          <a:bodyPr/>
          <a:lstStyle>
            <a:lvl1pPr>
              <a:defRPr/>
            </a:lvl1pPr>
          </a:lstStyle>
          <a:p>
            <a:pPr>
              <a:defRPr/>
            </a:pPr>
            <a:fld id="{05982CE2-128C-42D7-B3D2-D2CBC236CC47}" type="slidenum">
              <a:rPr lang="en-US"/>
              <a:pPr>
                <a:defRPr/>
              </a:pPr>
              <a:t>‹#›</a:t>
            </a:fld>
            <a:endParaRPr lang="en-US"/>
          </a:p>
        </p:txBody>
      </p:sp>
    </p:spTree>
    <p:extLst>
      <p:ext uri="{BB962C8B-B14F-4D97-AF65-F5344CB8AC3E}">
        <p14:creationId xmlns:p14="http://schemas.microsoft.com/office/powerpoint/2010/main" val="1762493163"/>
      </p:ext>
    </p:extLst>
  </p:cSld>
  <p:clrMapOvr>
    <a:masterClrMapping/>
  </p:clrMapOvr>
  <p:transition>
    <p:fade thruBlk="1"/>
  </p:transition>
</p:sldLayout>
</file>

<file path=ppt/slideLayouts/slideLayout1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17A00E4-492A-71B4-E380-ABE981B70A9B}"/>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0BDB94B3-6A04-D9DC-E98B-C1699C743E9A}"/>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CB3237AD-DE15-4EF1-F921-FD54B174451D}"/>
              </a:ext>
            </a:extLst>
          </p:cNvPr>
          <p:cNvSpPr>
            <a:spLocks noGrp="1"/>
          </p:cNvSpPr>
          <p:nvPr>
            <p:ph type="dt" sz="half" idx="10"/>
          </p:nvPr>
        </p:nvSpPr>
        <p:spPr/>
        <p:txBody>
          <a:bodyPr/>
          <a:lstStyle/>
          <a:p>
            <a:fld id="{60362FBC-32BD-4D67-9003-2081EE00DA72}" type="datetimeFigureOut">
              <a:rPr lang="en-US" smtClean="0"/>
              <a:t>11/3/2022</a:t>
            </a:fld>
            <a:endParaRPr lang="en-US"/>
          </a:p>
        </p:txBody>
      </p:sp>
      <p:sp>
        <p:nvSpPr>
          <p:cNvPr id="5" name="Footer Placeholder 4">
            <a:extLst>
              <a:ext uri="{FF2B5EF4-FFF2-40B4-BE49-F238E27FC236}">
                <a16:creationId xmlns:a16="http://schemas.microsoft.com/office/drawing/2014/main" id="{095CD57B-DE79-9B6E-8182-5999DF8FBEE0}"/>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3DA1F934-79CB-248F-1594-6AA9CB196484}"/>
              </a:ext>
            </a:extLst>
          </p:cNvPr>
          <p:cNvSpPr>
            <a:spLocks noGrp="1"/>
          </p:cNvSpPr>
          <p:nvPr>
            <p:ph type="sldNum" sz="quarter" idx="12"/>
          </p:nvPr>
        </p:nvSpPr>
        <p:spPr/>
        <p:txBody>
          <a:bodyPr/>
          <a:lstStyle/>
          <a:p>
            <a:fld id="{5630555B-E551-427C-B3E5-BFCDBA8099C1}" type="slidenum">
              <a:rPr lang="en-US" smtClean="0"/>
              <a:t>‹#›</a:t>
            </a:fld>
            <a:endParaRPr lang="en-US"/>
          </a:p>
        </p:txBody>
      </p:sp>
    </p:spTree>
    <p:extLst>
      <p:ext uri="{BB962C8B-B14F-4D97-AF65-F5344CB8AC3E}">
        <p14:creationId xmlns:p14="http://schemas.microsoft.com/office/powerpoint/2010/main" val="3040862134"/>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2C5870D-4764-0195-5EA1-1FBBB7A50536}"/>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28F9CD3D-ADFA-F70E-4FB0-B456C0AD9DE2}"/>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82BAD5C9-1350-A824-6620-7C1822BDB39C}"/>
              </a:ext>
            </a:extLst>
          </p:cNvPr>
          <p:cNvSpPr>
            <a:spLocks noGrp="1"/>
          </p:cNvSpPr>
          <p:nvPr>
            <p:ph type="dt" sz="half" idx="10"/>
          </p:nvPr>
        </p:nvSpPr>
        <p:spPr/>
        <p:txBody>
          <a:bodyPr/>
          <a:lstStyle/>
          <a:p>
            <a:fld id="{60362FBC-32BD-4D67-9003-2081EE00DA72}" type="datetimeFigureOut">
              <a:rPr lang="en-US" smtClean="0"/>
              <a:t>11/3/2022</a:t>
            </a:fld>
            <a:endParaRPr lang="en-US"/>
          </a:p>
        </p:txBody>
      </p:sp>
      <p:sp>
        <p:nvSpPr>
          <p:cNvPr id="5" name="Footer Placeholder 4">
            <a:extLst>
              <a:ext uri="{FF2B5EF4-FFF2-40B4-BE49-F238E27FC236}">
                <a16:creationId xmlns:a16="http://schemas.microsoft.com/office/drawing/2014/main" id="{54544D94-800C-EB39-B22F-42EF3015CD80}"/>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22F6B592-7734-99A5-EFC1-07E3710BB343}"/>
              </a:ext>
            </a:extLst>
          </p:cNvPr>
          <p:cNvSpPr>
            <a:spLocks noGrp="1"/>
          </p:cNvSpPr>
          <p:nvPr>
            <p:ph type="sldNum" sz="quarter" idx="12"/>
          </p:nvPr>
        </p:nvSpPr>
        <p:spPr/>
        <p:txBody>
          <a:bodyPr/>
          <a:lstStyle/>
          <a:p>
            <a:fld id="{5630555B-E551-427C-B3E5-BFCDBA8099C1}" type="slidenum">
              <a:rPr lang="en-US" smtClean="0"/>
              <a:t>‹#›</a:t>
            </a:fld>
            <a:endParaRPr lang="en-US"/>
          </a:p>
        </p:txBody>
      </p:sp>
    </p:spTree>
    <p:extLst>
      <p:ext uri="{BB962C8B-B14F-4D97-AF65-F5344CB8AC3E}">
        <p14:creationId xmlns:p14="http://schemas.microsoft.com/office/powerpoint/2010/main" val="750241334"/>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CE1A50F-6429-D635-0935-F22E1F26C565}"/>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0F78F2A3-C700-0526-215C-04CD7D69BC51}"/>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901CD3EE-BF87-2782-DDB3-7F188D63DDF0}"/>
              </a:ext>
            </a:extLst>
          </p:cNvPr>
          <p:cNvSpPr>
            <a:spLocks noGrp="1"/>
          </p:cNvSpPr>
          <p:nvPr>
            <p:ph type="dt" sz="half" idx="10"/>
          </p:nvPr>
        </p:nvSpPr>
        <p:spPr/>
        <p:txBody>
          <a:bodyPr/>
          <a:lstStyle/>
          <a:p>
            <a:fld id="{60362FBC-32BD-4D67-9003-2081EE00DA72}" type="datetimeFigureOut">
              <a:rPr lang="en-US" smtClean="0"/>
              <a:t>11/3/2022</a:t>
            </a:fld>
            <a:endParaRPr lang="en-US"/>
          </a:p>
        </p:txBody>
      </p:sp>
      <p:sp>
        <p:nvSpPr>
          <p:cNvPr id="5" name="Footer Placeholder 4">
            <a:extLst>
              <a:ext uri="{FF2B5EF4-FFF2-40B4-BE49-F238E27FC236}">
                <a16:creationId xmlns:a16="http://schemas.microsoft.com/office/drawing/2014/main" id="{62302535-E42D-A563-CC57-2A84B8BD9B02}"/>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2C4AB98-B66F-8CE4-9C0C-731CFF05525F}"/>
              </a:ext>
            </a:extLst>
          </p:cNvPr>
          <p:cNvSpPr>
            <a:spLocks noGrp="1"/>
          </p:cNvSpPr>
          <p:nvPr>
            <p:ph type="sldNum" sz="quarter" idx="12"/>
          </p:nvPr>
        </p:nvSpPr>
        <p:spPr/>
        <p:txBody>
          <a:bodyPr/>
          <a:lstStyle/>
          <a:p>
            <a:fld id="{5630555B-E551-427C-B3E5-BFCDBA8099C1}" type="slidenum">
              <a:rPr lang="en-US" smtClean="0"/>
              <a:t>‹#›</a:t>
            </a:fld>
            <a:endParaRPr lang="en-US"/>
          </a:p>
        </p:txBody>
      </p:sp>
    </p:spTree>
    <p:extLst>
      <p:ext uri="{BB962C8B-B14F-4D97-AF65-F5344CB8AC3E}">
        <p14:creationId xmlns:p14="http://schemas.microsoft.com/office/powerpoint/2010/main" val="2015778886"/>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1BD14E1-6D63-0D80-18DB-5BB122257E11}"/>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0896872A-62C7-072D-1101-F1D8F8C42240}"/>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39EE15C5-4106-C01B-77E4-3405A580C4B8}"/>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6D145503-9F15-4FE6-AA73-33F7E0FFAC0D}"/>
              </a:ext>
            </a:extLst>
          </p:cNvPr>
          <p:cNvSpPr>
            <a:spLocks noGrp="1"/>
          </p:cNvSpPr>
          <p:nvPr>
            <p:ph type="dt" sz="half" idx="10"/>
          </p:nvPr>
        </p:nvSpPr>
        <p:spPr/>
        <p:txBody>
          <a:bodyPr/>
          <a:lstStyle/>
          <a:p>
            <a:fld id="{60362FBC-32BD-4D67-9003-2081EE00DA72}" type="datetimeFigureOut">
              <a:rPr lang="en-US" smtClean="0"/>
              <a:t>11/3/2022</a:t>
            </a:fld>
            <a:endParaRPr lang="en-US"/>
          </a:p>
        </p:txBody>
      </p:sp>
      <p:sp>
        <p:nvSpPr>
          <p:cNvPr id="6" name="Footer Placeholder 5">
            <a:extLst>
              <a:ext uri="{FF2B5EF4-FFF2-40B4-BE49-F238E27FC236}">
                <a16:creationId xmlns:a16="http://schemas.microsoft.com/office/drawing/2014/main" id="{25AE70CC-F906-1382-DEB9-4EED74BE6B54}"/>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E71193A4-E2CE-EAAE-6DBF-4C1602D25BD6}"/>
              </a:ext>
            </a:extLst>
          </p:cNvPr>
          <p:cNvSpPr>
            <a:spLocks noGrp="1"/>
          </p:cNvSpPr>
          <p:nvPr>
            <p:ph type="sldNum" sz="quarter" idx="12"/>
          </p:nvPr>
        </p:nvSpPr>
        <p:spPr/>
        <p:txBody>
          <a:bodyPr/>
          <a:lstStyle/>
          <a:p>
            <a:fld id="{5630555B-E551-427C-B3E5-BFCDBA8099C1}" type="slidenum">
              <a:rPr lang="en-US" smtClean="0"/>
              <a:t>‹#›</a:t>
            </a:fld>
            <a:endParaRPr lang="en-US"/>
          </a:p>
        </p:txBody>
      </p:sp>
    </p:spTree>
    <p:extLst>
      <p:ext uri="{BB962C8B-B14F-4D97-AF65-F5344CB8AC3E}">
        <p14:creationId xmlns:p14="http://schemas.microsoft.com/office/powerpoint/2010/main" val="907597432"/>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9FCE407-F943-FB18-73FB-E50132096CBC}"/>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CC73E9DF-C278-659B-E590-54941497D704}"/>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F7AF5D5C-0D9F-295E-887C-D3D912368320}"/>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26C0C707-C31E-23A8-563A-36449404CF69}"/>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F16D9C79-5207-5D61-DC6D-4A5B5F0236B4}"/>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D54D466F-C71E-C4B0-E2A9-020C72A4FB0D}"/>
              </a:ext>
            </a:extLst>
          </p:cNvPr>
          <p:cNvSpPr>
            <a:spLocks noGrp="1"/>
          </p:cNvSpPr>
          <p:nvPr>
            <p:ph type="dt" sz="half" idx="10"/>
          </p:nvPr>
        </p:nvSpPr>
        <p:spPr/>
        <p:txBody>
          <a:bodyPr/>
          <a:lstStyle/>
          <a:p>
            <a:fld id="{60362FBC-32BD-4D67-9003-2081EE00DA72}" type="datetimeFigureOut">
              <a:rPr lang="en-US" smtClean="0"/>
              <a:t>11/3/2022</a:t>
            </a:fld>
            <a:endParaRPr lang="en-US"/>
          </a:p>
        </p:txBody>
      </p:sp>
      <p:sp>
        <p:nvSpPr>
          <p:cNvPr id="8" name="Footer Placeholder 7">
            <a:extLst>
              <a:ext uri="{FF2B5EF4-FFF2-40B4-BE49-F238E27FC236}">
                <a16:creationId xmlns:a16="http://schemas.microsoft.com/office/drawing/2014/main" id="{24FFC721-CFFA-AFEA-3A20-31164F3750B2}"/>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949E56E7-5F1A-8355-97A3-13ABCAA7AA30}"/>
              </a:ext>
            </a:extLst>
          </p:cNvPr>
          <p:cNvSpPr>
            <a:spLocks noGrp="1"/>
          </p:cNvSpPr>
          <p:nvPr>
            <p:ph type="sldNum" sz="quarter" idx="12"/>
          </p:nvPr>
        </p:nvSpPr>
        <p:spPr/>
        <p:txBody>
          <a:bodyPr/>
          <a:lstStyle/>
          <a:p>
            <a:fld id="{5630555B-E551-427C-B3E5-BFCDBA8099C1}" type="slidenum">
              <a:rPr lang="en-US" smtClean="0"/>
              <a:t>‹#›</a:t>
            </a:fld>
            <a:endParaRPr lang="en-US"/>
          </a:p>
        </p:txBody>
      </p:sp>
    </p:spTree>
    <p:extLst>
      <p:ext uri="{BB962C8B-B14F-4D97-AF65-F5344CB8AC3E}">
        <p14:creationId xmlns:p14="http://schemas.microsoft.com/office/powerpoint/2010/main" val="423245660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3D21C42-4EED-AE2B-EA4A-377D87DA9EFB}"/>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980172CE-7DA4-EC94-E364-47A4B02C0C85}"/>
              </a:ext>
            </a:extLst>
          </p:cNvPr>
          <p:cNvSpPr>
            <a:spLocks noGrp="1"/>
          </p:cNvSpPr>
          <p:nvPr>
            <p:ph type="dt" sz="half" idx="10"/>
          </p:nvPr>
        </p:nvSpPr>
        <p:spPr/>
        <p:txBody>
          <a:bodyPr/>
          <a:lstStyle/>
          <a:p>
            <a:fld id="{60362FBC-32BD-4D67-9003-2081EE00DA72}" type="datetimeFigureOut">
              <a:rPr lang="en-US" smtClean="0"/>
              <a:t>11/3/2022</a:t>
            </a:fld>
            <a:endParaRPr lang="en-US"/>
          </a:p>
        </p:txBody>
      </p:sp>
      <p:sp>
        <p:nvSpPr>
          <p:cNvPr id="4" name="Footer Placeholder 3">
            <a:extLst>
              <a:ext uri="{FF2B5EF4-FFF2-40B4-BE49-F238E27FC236}">
                <a16:creationId xmlns:a16="http://schemas.microsoft.com/office/drawing/2014/main" id="{D23D7718-873B-8F74-6BD5-E51E1C5EE72A}"/>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B465282C-6ECF-605B-2148-6AF85D145B5D}"/>
              </a:ext>
            </a:extLst>
          </p:cNvPr>
          <p:cNvSpPr>
            <a:spLocks noGrp="1"/>
          </p:cNvSpPr>
          <p:nvPr>
            <p:ph type="sldNum" sz="quarter" idx="12"/>
          </p:nvPr>
        </p:nvSpPr>
        <p:spPr/>
        <p:txBody>
          <a:bodyPr/>
          <a:lstStyle/>
          <a:p>
            <a:fld id="{5630555B-E551-427C-B3E5-BFCDBA8099C1}" type="slidenum">
              <a:rPr lang="en-US" smtClean="0"/>
              <a:t>‹#›</a:t>
            </a:fld>
            <a:endParaRPr lang="en-US"/>
          </a:p>
        </p:txBody>
      </p:sp>
    </p:spTree>
    <p:extLst>
      <p:ext uri="{BB962C8B-B14F-4D97-AF65-F5344CB8AC3E}">
        <p14:creationId xmlns:p14="http://schemas.microsoft.com/office/powerpoint/2010/main" val="1562882328"/>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404FD834-9A11-2C78-386B-63C56C7B0003}"/>
              </a:ext>
            </a:extLst>
          </p:cNvPr>
          <p:cNvSpPr>
            <a:spLocks noGrp="1"/>
          </p:cNvSpPr>
          <p:nvPr>
            <p:ph type="dt" sz="half" idx="10"/>
          </p:nvPr>
        </p:nvSpPr>
        <p:spPr/>
        <p:txBody>
          <a:bodyPr/>
          <a:lstStyle/>
          <a:p>
            <a:fld id="{60362FBC-32BD-4D67-9003-2081EE00DA72}" type="datetimeFigureOut">
              <a:rPr lang="en-US" smtClean="0"/>
              <a:t>11/3/2022</a:t>
            </a:fld>
            <a:endParaRPr lang="en-US"/>
          </a:p>
        </p:txBody>
      </p:sp>
      <p:sp>
        <p:nvSpPr>
          <p:cNvPr id="3" name="Footer Placeholder 2">
            <a:extLst>
              <a:ext uri="{FF2B5EF4-FFF2-40B4-BE49-F238E27FC236}">
                <a16:creationId xmlns:a16="http://schemas.microsoft.com/office/drawing/2014/main" id="{2031F3D1-4649-DC2E-49C0-3A1150C23CC8}"/>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FF664C95-A9AB-ABA9-0A6E-10219B2424DF}"/>
              </a:ext>
            </a:extLst>
          </p:cNvPr>
          <p:cNvSpPr>
            <a:spLocks noGrp="1"/>
          </p:cNvSpPr>
          <p:nvPr>
            <p:ph type="sldNum" sz="quarter" idx="12"/>
          </p:nvPr>
        </p:nvSpPr>
        <p:spPr/>
        <p:txBody>
          <a:bodyPr/>
          <a:lstStyle/>
          <a:p>
            <a:fld id="{5630555B-E551-427C-B3E5-BFCDBA8099C1}" type="slidenum">
              <a:rPr lang="en-US" smtClean="0"/>
              <a:t>‹#›</a:t>
            </a:fld>
            <a:endParaRPr lang="en-US"/>
          </a:p>
        </p:txBody>
      </p:sp>
    </p:spTree>
    <p:extLst>
      <p:ext uri="{BB962C8B-B14F-4D97-AF65-F5344CB8AC3E}">
        <p14:creationId xmlns:p14="http://schemas.microsoft.com/office/powerpoint/2010/main" val="3537673853"/>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1AE8EC3-5192-52D0-14C0-76C6567F3B88}"/>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640F5CEA-08E7-BD75-15E4-70709B6EFA81}"/>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7F794E6D-7891-FF78-95CC-FC79F762C57F}"/>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D1EA1FFE-3BB1-1F82-6F64-64ADDEB08631}"/>
              </a:ext>
            </a:extLst>
          </p:cNvPr>
          <p:cNvSpPr>
            <a:spLocks noGrp="1"/>
          </p:cNvSpPr>
          <p:nvPr>
            <p:ph type="dt" sz="half" idx="10"/>
          </p:nvPr>
        </p:nvSpPr>
        <p:spPr/>
        <p:txBody>
          <a:bodyPr/>
          <a:lstStyle/>
          <a:p>
            <a:fld id="{60362FBC-32BD-4D67-9003-2081EE00DA72}" type="datetimeFigureOut">
              <a:rPr lang="en-US" smtClean="0"/>
              <a:t>11/3/2022</a:t>
            </a:fld>
            <a:endParaRPr lang="en-US"/>
          </a:p>
        </p:txBody>
      </p:sp>
      <p:sp>
        <p:nvSpPr>
          <p:cNvPr id="6" name="Footer Placeholder 5">
            <a:extLst>
              <a:ext uri="{FF2B5EF4-FFF2-40B4-BE49-F238E27FC236}">
                <a16:creationId xmlns:a16="http://schemas.microsoft.com/office/drawing/2014/main" id="{17E54278-BA10-73F0-8F0C-B210249B988F}"/>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1628AB3D-7134-FBD3-1BBB-BF8CE44732D3}"/>
              </a:ext>
            </a:extLst>
          </p:cNvPr>
          <p:cNvSpPr>
            <a:spLocks noGrp="1"/>
          </p:cNvSpPr>
          <p:nvPr>
            <p:ph type="sldNum" sz="quarter" idx="12"/>
          </p:nvPr>
        </p:nvSpPr>
        <p:spPr/>
        <p:txBody>
          <a:bodyPr/>
          <a:lstStyle/>
          <a:p>
            <a:fld id="{5630555B-E551-427C-B3E5-BFCDBA8099C1}" type="slidenum">
              <a:rPr lang="en-US" smtClean="0"/>
              <a:t>‹#›</a:t>
            </a:fld>
            <a:endParaRPr lang="en-US"/>
          </a:p>
        </p:txBody>
      </p:sp>
    </p:spTree>
    <p:extLst>
      <p:ext uri="{BB962C8B-B14F-4D97-AF65-F5344CB8AC3E}">
        <p14:creationId xmlns:p14="http://schemas.microsoft.com/office/powerpoint/2010/main" val="887563145"/>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6A98664-0A4E-69A5-B046-07367AD59EEE}"/>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3C860FBD-4795-3E43-3436-BC37C65B1F96}"/>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0AF54D4C-EAA9-7AD9-61A6-EC5814AE9C74}"/>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9B6BBBBE-0563-383F-05E7-8B4EFF17ED9A}"/>
              </a:ext>
            </a:extLst>
          </p:cNvPr>
          <p:cNvSpPr>
            <a:spLocks noGrp="1"/>
          </p:cNvSpPr>
          <p:nvPr>
            <p:ph type="dt" sz="half" idx="10"/>
          </p:nvPr>
        </p:nvSpPr>
        <p:spPr/>
        <p:txBody>
          <a:bodyPr/>
          <a:lstStyle/>
          <a:p>
            <a:fld id="{60362FBC-32BD-4D67-9003-2081EE00DA72}" type="datetimeFigureOut">
              <a:rPr lang="en-US" smtClean="0"/>
              <a:t>11/3/2022</a:t>
            </a:fld>
            <a:endParaRPr lang="en-US"/>
          </a:p>
        </p:txBody>
      </p:sp>
      <p:sp>
        <p:nvSpPr>
          <p:cNvPr id="6" name="Footer Placeholder 5">
            <a:extLst>
              <a:ext uri="{FF2B5EF4-FFF2-40B4-BE49-F238E27FC236}">
                <a16:creationId xmlns:a16="http://schemas.microsoft.com/office/drawing/2014/main" id="{E49F009C-7D08-6AC6-E5FA-0DFC36E812C1}"/>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ABE5630C-CA60-80AE-321F-DC7EFF1746DD}"/>
              </a:ext>
            </a:extLst>
          </p:cNvPr>
          <p:cNvSpPr>
            <a:spLocks noGrp="1"/>
          </p:cNvSpPr>
          <p:nvPr>
            <p:ph type="sldNum" sz="quarter" idx="12"/>
          </p:nvPr>
        </p:nvSpPr>
        <p:spPr/>
        <p:txBody>
          <a:bodyPr/>
          <a:lstStyle/>
          <a:p>
            <a:fld id="{5630555B-E551-427C-B3E5-BFCDBA8099C1}" type="slidenum">
              <a:rPr lang="en-US" smtClean="0"/>
              <a:t>‹#›</a:t>
            </a:fld>
            <a:endParaRPr lang="en-US"/>
          </a:p>
        </p:txBody>
      </p:sp>
    </p:spTree>
    <p:extLst>
      <p:ext uri="{BB962C8B-B14F-4D97-AF65-F5344CB8AC3E}">
        <p14:creationId xmlns:p14="http://schemas.microsoft.com/office/powerpoint/2010/main" val="3675545098"/>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6B7EC88-5B19-21A5-90B1-2C62C4E6BAE5}"/>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45EBA32E-BBDF-70C2-F7A4-06CC0B502599}"/>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E850FC4B-6725-BCAD-4C3F-CFFB4259615B}"/>
              </a:ext>
            </a:extLst>
          </p:cNvPr>
          <p:cNvSpPr>
            <a:spLocks noGrp="1"/>
          </p:cNvSpPr>
          <p:nvPr>
            <p:ph type="dt" sz="half" idx="10"/>
          </p:nvPr>
        </p:nvSpPr>
        <p:spPr/>
        <p:txBody>
          <a:bodyPr/>
          <a:lstStyle/>
          <a:p>
            <a:fld id="{60362FBC-32BD-4D67-9003-2081EE00DA72}" type="datetimeFigureOut">
              <a:rPr lang="en-US" smtClean="0"/>
              <a:t>11/3/2022</a:t>
            </a:fld>
            <a:endParaRPr lang="en-US"/>
          </a:p>
        </p:txBody>
      </p:sp>
      <p:sp>
        <p:nvSpPr>
          <p:cNvPr id="5" name="Footer Placeholder 4">
            <a:extLst>
              <a:ext uri="{FF2B5EF4-FFF2-40B4-BE49-F238E27FC236}">
                <a16:creationId xmlns:a16="http://schemas.microsoft.com/office/drawing/2014/main" id="{63FE793E-CFA0-1DF8-8B6D-36FCE6D74D3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80253DE2-3FBF-CE33-0862-D94F85B2C8D0}"/>
              </a:ext>
            </a:extLst>
          </p:cNvPr>
          <p:cNvSpPr>
            <a:spLocks noGrp="1"/>
          </p:cNvSpPr>
          <p:nvPr>
            <p:ph type="sldNum" sz="quarter" idx="12"/>
          </p:nvPr>
        </p:nvSpPr>
        <p:spPr/>
        <p:txBody>
          <a:bodyPr/>
          <a:lstStyle/>
          <a:p>
            <a:fld id="{5630555B-E551-427C-B3E5-BFCDBA8099C1}" type="slidenum">
              <a:rPr lang="en-US" smtClean="0"/>
              <a:t>‹#›</a:t>
            </a:fld>
            <a:endParaRPr lang="en-US"/>
          </a:p>
        </p:txBody>
      </p:sp>
    </p:spTree>
    <p:extLst>
      <p:ext uri="{BB962C8B-B14F-4D97-AF65-F5344CB8AC3E}">
        <p14:creationId xmlns:p14="http://schemas.microsoft.com/office/powerpoint/2010/main" val="3780463782"/>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550095A7-30B3-60AC-8732-377A420D20FD}"/>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52245DF5-1A7C-DFFE-6FD6-6C314293B352}"/>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D044D62A-4959-78B4-DA6C-421819A803A7}"/>
              </a:ext>
            </a:extLst>
          </p:cNvPr>
          <p:cNvSpPr>
            <a:spLocks noGrp="1"/>
          </p:cNvSpPr>
          <p:nvPr>
            <p:ph type="dt" sz="half" idx="10"/>
          </p:nvPr>
        </p:nvSpPr>
        <p:spPr/>
        <p:txBody>
          <a:bodyPr/>
          <a:lstStyle/>
          <a:p>
            <a:fld id="{60362FBC-32BD-4D67-9003-2081EE00DA72}" type="datetimeFigureOut">
              <a:rPr lang="en-US" smtClean="0"/>
              <a:t>11/3/2022</a:t>
            </a:fld>
            <a:endParaRPr lang="en-US"/>
          </a:p>
        </p:txBody>
      </p:sp>
      <p:sp>
        <p:nvSpPr>
          <p:cNvPr id="5" name="Footer Placeholder 4">
            <a:extLst>
              <a:ext uri="{FF2B5EF4-FFF2-40B4-BE49-F238E27FC236}">
                <a16:creationId xmlns:a16="http://schemas.microsoft.com/office/drawing/2014/main" id="{B41F8970-9C12-3F46-E3B9-A09EB48D255E}"/>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CD5E8C75-56E8-9C61-59FA-E2D3D070D1AD}"/>
              </a:ext>
            </a:extLst>
          </p:cNvPr>
          <p:cNvSpPr>
            <a:spLocks noGrp="1"/>
          </p:cNvSpPr>
          <p:nvPr>
            <p:ph type="sldNum" sz="quarter" idx="12"/>
          </p:nvPr>
        </p:nvSpPr>
        <p:spPr/>
        <p:txBody>
          <a:bodyPr/>
          <a:lstStyle/>
          <a:p>
            <a:fld id="{5630555B-E551-427C-B3E5-BFCDBA8099C1}" type="slidenum">
              <a:rPr lang="en-US" smtClean="0"/>
              <a:t>‹#›</a:t>
            </a:fld>
            <a:endParaRPr lang="en-US"/>
          </a:p>
        </p:txBody>
      </p:sp>
    </p:spTree>
    <p:extLst>
      <p:ext uri="{BB962C8B-B14F-4D97-AF65-F5344CB8AC3E}">
        <p14:creationId xmlns:p14="http://schemas.microsoft.com/office/powerpoint/2010/main" val="48957294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oleObject" Target="../embeddings/oleObject1.bin"/><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theme" Target="../theme/theme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8.xml"/><Relationship Id="rId3" Type="http://schemas.openxmlformats.org/officeDocument/2006/relationships/slideLayout" Target="../slideLayouts/slideLayout13.xml"/><Relationship Id="rId7" Type="http://schemas.openxmlformats.org/officeDocument/2006/relationships/slideLayout" Target="../slideLayouts/slideLayout17.xml"/><Relationship Id="rId12" Type="http://schemas.openxmlformats.org/officeDocument/2006/relationships/theme" Target="../theme/theme2.xml"/><Relationship Id="rId2" Type="http://schemas.openxmlformats.org/officeDocument/2006/relationships/slideLayout" Target="../slideLayouts/slideLayout12.xml"/><Relationship Id="rId1" Type="http://schemas.openxmlformats.org/officeDocument/2006/relationships/slideLayout" Target="../slideLayouts/slideLayout11.xml"/><Relationship Id="rId6" Type="http://schemas.openxmlformats.org/officeDocument/2006/relationships/slideLayout" Target="../slideLayouts/slideLayout16.xml"/><Relationship Id="rId11" Type="http://schemas.openxmlformats.org/officeDocument/2006/relationships/slideLayout" Target="../slideLayouts/slideLayout21.xml"/><Relationship Id="rId5" Type="http://schemas.openxmlformats.org/officeDocument/2006/relationships/slideLayout" Target="../slideLayouts/slideLayout15.xml"/><Relationship Id="rId10" Type="http://schemas.openxmlformats.org/officeDocument/2006/relationships/slideLayout" Target="../slideLayouts/slideLayout20.xml"/><Relationship Id="rId4" Type="http://schemas.openxmlformats.org/officeDocument/2006/relationships/slideLayout" Target="../slideLayouts/slideLayout14.xml"/><Relationship Id="rId9" Type="http://schemas.openxmlformats.org/officeDocument/2006/relationships/slideLayout" Target="../slideLayouts/slideLayout19.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1026" name="Rectangle 8"/>
          <p:cNvSpPr>
            <a:spLocks noChangeArrowheads="1"/>
          </p:cNvSpPr>
          <p:nvPr/>
        </p:nvSpPr>
        <p:spPr bwMode="gray">
          <a:xfrm>
            <a:off x="304801" y="914400"/>
            <a:ext cx="10968567" cy="31750"/>
          </a:xfrm>
          <a:prstGeom prst="rect">
            <a:avLst/>
          </a:prstGeom>
          <a:gradFill rotWithShape="0">
            <a:gsLst>
              <a:gs pos="0">
                <a:schemeClr val="bg2"/>
              </a:gs>
              <a:gs pos="100000">
                <a:schemeClr val="bg1"/>
              </a:gs>
            </a:gsLst>
            <a:lin ang="0" scaled="1"/>
          </a:gradFill>
          <a:ln w="9525">
            <a:noFill/>
            <a:miter lim="800000"/>
            <a:headEnd/>
            <a:tailEnd/>
          </a:ln>
          <a:effectLst/>
        </p:spPr>
        <p:txBody>
          <a:bodyPr wrap="none" anchor="ctr"/>
          <a:lstStyle/>
          <a:p>
            <a:pPr algn="ctr">
              <a:defRPr/>
            </a:pPr>
            <a:endParaRPr kumimoji="1" lang="en-US" sz="2400"/>
          </a:p>
        </p:txBody>
      </p:sp>
      <p:sp>
        <p:nvSpPr>
          <p:cNvPr id="1029" name="Rectangle 9"/>
          <p:cNvSpPr>
            <a:spLocks noGrp="1" noChangeArrowheads="1"/>
          </p:cNvSpPr>
          <p:nvPr>
            <p:ph type="title"/>
          </p:nvPr>
        </p:nvSpPr>
        <p:spPr bwMode="auto">
          <a:xfrm>
            <a:off x="774701" y="138114"/>
            <a:ext cx="10807700" cy="471487"/>
          </a:xfrm>
          <a:prstGeom prst="rect">
            <a:avLst/>
          </a:prstGeom>
          <a:noFill/>
          <a:ln w="9525">
            <a:noFill/>
            <a:miter lim="800000"/>
            <a:headEnd/>
            <a:tailEnd/>
          </a:ln>
        </p:spPr>
        <p:txBody>
          <a:bodyPr vert="horz" wrap="square" lIns="91440" tIns="45720" rIns="91440" bIns="45720" numCol="1" anchor="b" anchorCtr="0" compatLnSpc="1">
            <a:prstTxWarp prst="textNoShape">
              <a:avLst/>
            </a:prstTxWarp>
          </a:bodyPr>
          <a:lstStyle/>
          <a:p>
            <a:pPr lvl="0"/>
            <a:r>
              <a:rPr lang="en-US"/>
              <a:t>Click to edit Master title style</a:t>
            </a:r>
          </a:p>
        </p:txBody>
      </p:sp>
      <p:sp>
        <p:nvSpPr>
          <p:cNvPr id="1030" name="Rectangle 10"/>
          <p:cNvSpPr>
            <a:spLocks noGrp="1" noChangeArrowheads="1"/>
          </p:cNvSpPr>
          <p:nvPr>
            <p:ph type="body" idx="1"/>
          </p:nvPr>
        </p:nvSpPr>
        <p:spPr bwMode="auto">
          <a:xfrm>
            <a:off x="304800" y="1066801"/>
            <a:ext cx="11635317" cy="5065713"/>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21515" name="Rectangle 11"/>
          <p:cNvSpPr>
            <a:spLocks noGrp="1" noChangeArrowheads="1"/>
          </p:cNvSpPr>
          <p:nvPr>
            <p:ph type="dt" sz="half" idx="2"/>
          </p:nvPr>
        </p:nvSpPr>
        <p:spPr bwMode="auto">
          <a:xfrm>
            <a:off x="1549400" y="6243638"/>
            <a:ext cx="2540000" cy="457200"/>
          </a:xfrm>
          <a:prstGeom prst="rect">
            <a:avLst/>
          </a:prstGeom>
          <a:noFill/>
          <a:ln>
            <a:noFill/>
          </a:ln>
          <a:effectLst/>
        </p:spPr>
        <p:txBody>
          <a:bodyPr vert="horz" wrap="square" lIns="91440" tIns="45720" rIns="91440" bIns="45720" numCol="1" anchor="b" anchorCtr="0" compatLnSpc="1">
            <a:prstTxWarp prst="textNoShape">
              <a:avLst/>
            </a:prstTxWarp>
          </a:bodyPr>
          <a:lstStyle>
            <a:lvl1pPr>
              <a:defRPr sz="1400" dirty="0" smtClean="0"/>
            </a:lvl1pPr>
          </a:lstStyle>
          <a:p>
            <a:pPr>
              <a:defRPr/>
            </a:pPr>
            <a:r>
              <a:rPr lang="en-US"/>
              <a:t>8/25/2011</a:t>
            </a:r>
          </a:p>
        </p:txBody>
      </p:sp>
      <p:sp>
        <p:nvSpPr>
          <p:cNvPr id="21517" name="Rectangle 13"/>
          <p:cNvSpPr>
            <a:spLocks noGrp="1" noChangeArrowheads="1"/>
          </p:cNvSpPr>
          <p:nvPr>
            <p:ph type="sldNum" sz="quarter" idx="4"/>
          </p:nvPr>
        </p:nvSpPr>
        <p:spPr bwMode="auto">
          <a:xfrm>
            <a:off x="9389533" y="6243638"/>
            <a:ext cx="2540000" cy="457200"/>
          </a:xfrm>
          <a:prstGeom prst="rect">
            <a:avLst/>
          </a:prstGeom>
          <a:noFill/>
          <a:ln>
            <a:noFill/>
          </a:ln>
          <a:effectLst/>
        </p:spPr>
        <p:txBody>
          <a:bodyPr vert="horz" wrap="square" lIns="91440" tIns="45720" rIns="91440" bIns="45720" numCol="1" anchor="b" anchorCtr="0" compatLnSpc="1">
            <a:prstTxWarp prst="textNoShape">
              <a:avLst/>
            </a:prstTxWarp>
          </a:bodyPr>
          <a:lstStyle>
            <a:lvl1pPr algn="r">
              <a:defRPr sz="1400"/>
            </a:lvl1pPr>
          </a:lstStyle>
          <a:p>
            <a:pPr>
              <a:defRPr/>
            </a:pPr>
            <a:fld id="{F823DC97-31E9-48B8-BDA9-1476CAD65CC6}" type="slidenum">
              <a:rPr lang="en-US"/>
              <a:pPr>
                <a:defRPr/>
              </a:pPr>
              <a:t>‹#›</a:t>
            </a:fld>
            <a:endParaRPr lang="en-US"/>
          </a:p>
        </p:txBody>
      </p:sp>
      <p:graphicFrame>
        <p:nvGraphicFramePr>
          <p:cNvPr id="2" name="Object 15"/>
          <p:cNvGraphicFramePr>
            <a:graphicFrameLocks noChangeAspect="1"/>
          </p:cNvGraphicFramePr>
          <p:nvPr/>
        </p:nvGraphicFramePr>
        <p:xfrm>
          <a:off x="1" y="457200"/>
          <a:ext cx="819151" cy="623888"/>
        </p:xfrm>
        <a:graphic>
          <a:graphicData uri="http://schemas.openxmlformats.org/presentationml/2006/ole">
            <mc:AlternateContent xmlns:mc="http://schemas.openxmlformats.org/markup-compatibility/2006">
              <mc:Choice xmlns:v="urn:schemas-microsoft-com:vml" Requires="v">
                <p:oleObj name="Bitmap Image" r:id="rId12" imgW="2133898" imgH="2161905" progId="PBrush">
                  <p:embed/>
                </p:oleObj>
              </mc:Choice>
              <mc:Fallback>
                <p:oleObj name="Bitmap Image" r:id="rId12" imgW="2133898" imgH="2161905" progId="PBrush">
                  <p:embed/>
                  <p:pic>
                    <p:nvPicPr>
                      <p:cNvPr id="2" name="Object 15"/>
                      <p:cNvPicPr>
                        <a:picLocks noChangeAspect="1" noChangeArrowheads="1"/>
                      </p:cNvPicPr>
                      <p:nvPr/>
                    </p:nvPicPr>
                    <p:blipFill>
                      <a:blip r:embed="rId13">
                        <a:extLst>
                          <a:ext uri="{28A0092B-C50C-407E-A947-70E740481C1C}">
                            <a14:useLocalDpi xmlns:a14="http://schemas.microsoft.com/office/drawing/2010/main" val="0"/>
                          </a:ext>
                        </a:extLst>
                      </a:blip>
                      <a:srcRect/>
                      <a:stretch>
                        <a:fillRect/>
                      </a:stretch>
                    </p:blipFill>
                    <p:spPr bwMode="auto">
                      <a:xfrm>
                        <a:off x="1" y="457200"/>
                        <a:ext cx="819151" cy="623888"/>
                      </a:xfrm>
                      <a:prstGeom prst="rect">
                        <a:avLst/>
                      </a:prstGeom>
                      <a:noFill/>
                      <a:ln>
                        <a:noFill/>
                      </a:ln>
                      <a:effectLst/>
                      <a:extLst>
                        <a:ext uri="{909E8E84-426E-40DD-AFC4-6F175D3DCCD1}">
                          <a14:hiddenFill xmlns:a14="http://schemas.microsoft.com/office/drawing/2010/main">
                            <a:solidFill>
                              <a:srgbClr val="00E4A8"/>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rgbClr val="1C1C1C"/>
                              </a:outerShdw>
                            </a:effectLst>
                          </a14:hiddenEffects>
                        </a:ext>
                      </a:extLst>
                    </p:spPr>
                  </p:pic>
                </p:oleObj>
              </mc:Fallback>
            </mc:AlternateContent>
          </a:graphicData>
        </a:graphic>
      </p:graphicFrame>
    </p:spTree>
    <p:extLst>
      <p:ext uri="{BB962C8B-B14F-4D97-AF65-F5344CB8AC3E}">
        <p14:creationId xmlns:p14="http://schemas.microsoft.com/office/powerpoint/2010/main" val="905068655"/>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Lst>
  <p:hf hdr="0"/>
  <p:txStyles>
    <p:titleStyle>
      <a:lvl1pPr algn="l" rtl="0" eaLnBrk="0" fontAlgn="base" hangingPunct="0">
        <a:spcBef>
          <a:spcPct val="0"/>
        </a:spcBef>
        <a:spcAft>
          <a:spcPct val="0"/>
        </a:spcAft>
        <a:defRPr sz="3200">
          <a:solidFill>
            <a:schemeClr val="tx2"/>
          </a:solidFill>
          <a:latin typeface="+mj-lt"/>
          <a:ea typeface="+mj-ea"/>
          <a:cs typeface="+mj-cs"/>
        </a:defRPr>
      </a:lvl1pPr>
      <a:lvl2pPr algn="l" rtl="0" eaLnBrk="0" fontAlgn="base" hangingPunct="0">
        <a:spcBef>
          <a:spcPct val="0"/>
        </a:spcBef>
        <a:spcAft>
          <a:spcPct val="0"/>
        </a:spcAft>
        <a:defRPr sz="3200">
          <a:solidFill>
            <a:schemeClr val="tx2"/>
          </a:solidFill>
          <a:latin typeface="Tahoma" pitchFamily="34" charset="0"/>
          <a:cs typeface="Arial" charset="0"/>
        </a:defRPr>
      </a:lvl2pPr>
      <a:lvl3pPr algn="l" rtl="0" eaLnBrk="0" fontAlgn="base" hangingPunct="0">
        <a:spcBef>
          <a:spcPct val="0"/>
        </a:spcBef>
        <a:spcAft>
          <a:spcPct val="0"/>
        </a:spcAft>
        <a:defRPr sz="3200">
          <a:solidFill>
            <a:schemeClr val="tx2"/>
          </a:solidFill>
          <a:latin typeface="Tahoma" pitchFamily="34" charset="0"/>
          <a:cs typeface="Arial" charset="0"/>
        </a:defRPr>
      </a:lvl3pPr>
      <a:lvl4pPr algn="l" rtl="0" eaLnBrk="0" fontAlgn="base" hangingPunct="0">
        <a:spcBef>
          <a:spcPct val="0"/>
        </a:spcBef>
        <a:spcAft>
          <a:spcPct val="0"/>
        </a:spcAft>
        <a:defRPr sz="3200">
          <a:solidFill>
            <a:schemeClr val="tx2"/>
          </a:solidFill>
          <a:latin typeface="Tahoma" pitchFamily="34" charset="0"/>
          <a:cs typeface="Arial" charset="0"/>
        </a:defRPr>
      </a:lvl4pPr>
      <a:lvl5pPr algn="l" rtl="0" eaLnBrk="0" fontAlgn="base" hangingPunct="0">
        <a:spcBef>
          <a:spcPct val="0"/>
        </a:spcBef>
        <a:spcAft>
          <a:spcPct val="0"/>
        </a:spcAft>
        <a:defRPr sz="3200">
          <a:solidFill>
            <a:schemeClr val="tx2"/>
          </a:solidFill>
          <a:latin typeface="Tahoma" pitchFamily="34" charset="0"/>
          <a:cs typeface="Arial" charset="0"/>
        </a:defRPr>
      </a:lvl5pPr>
      <a:lvl6pPr marL="457200" algn="l" rtl="0" fontAlgn="base">
        <a:spcBef>
          <a:spcPct val="0"/>
        </a:spcBef>
        <a:spcAft>
          <a:spcPct val="0"/>
        </a:spcAft>
        <a:defRPr sz="3200">
          <a:solidFill>
            <a:schemeClr val="tx2"/>
          </a:solidFill>
          <a:latin typeface="Tahoma" pitchFamily="34" charset="0"/>
          <a:cs typeface="Arial" charset="0"/>
        </a:defRPr>
      </a:lvl6pPr>
      <a:lvl7pPr marL="914400" algn="l" rtl="0" fontAlgn="base">
        <a:spcBef>
          <a:spcPct val="0"/>
        </a:spcBef>
        <a:spcAft>
          <a:spcPct val="0"/>
        </a:spcAft>
        <a:defRPr sz="3200">
          <a:solidFill>
            <a:schemeClr val="tx2"/>
          </a:solidFill>
          <a:latin typeface="Tahoma" pitchFamily="34" charset="0"/>
          <a:cs typeface="Arial" charset="0"/>
        </a:defRPr>
      </a:lvl7pPr>
      <a:lvl8pPr marL="1371600" algn="l" rtl="0" fontAlgn="base">
        <a:spcBef>
          <a:spcPct val="0"/>
        </a:spcBef>
        <a:spcAft>
          <a:spcPct val="0"/>
        </a:spcAft>
        <a:defRPr sz="3200">
          <a:solidFill>
            <a:schemeClr val="tx2"/>
          </a:solidFill>
          <a:latin typeface="Tahoma" pitchFamily="34" charset="0"/>
          <a:cs typeface="Arial" charset="0"/>
        </a:defRPr>
      </a:lvl8pPr>
      <a:lvl9pPr marL="1828800" algn="l" rtl="0" fontAlgn="base">
        <a:spcBef>
          <a:spcPct val="0"/>
        </a:spcBef>
        <a:spcAft>
          <a:spcPct val="0"/>
        </a:spcAft>
        <a:defRPr sz="3200">
          <a:solidFill>
            <a:schemeClr val="tx2"/>
          </a:solidFill>
          <a:latin typeface="Tahoma" pitchFamily="34" charset="0"/>
          <a:cs typeface="Arial" charset="0"/>
        </a:defRPr>
      </a:lvl9pPr>
    </p:titleStyle>
    <p:bodyStyle>
      <a:lvl1pPr marL="342900" indent="-342900" algn="l" rtl="0" eaLnBrk="0" fontAlgn="base" hangingPunct="0">
        <a:spcBef>
          <a:spcPct val="20000"/>
        </a:spcBef>
        <a:spcAft>
          <a:spcPct val="0"/>
        </a:spcAft>
        <a:buClr>
          <a:schemeClr val="folHlink"/>
        </a:buClr>
        <a:buSzPct val="60000"/>
        <a:buFont typeface="Wingdings" pitchFamily="2" charset="2"/>
        <a:buChar char="n"/>
        <a:defRPr sz="2600">
          <a:solidFill>
            <a:schemeClr val="tx1"/>
          </a:solidFill>
          <a:latin typeface="+mn-lt"/>
          <a:ea typeface="+mn-ea"/>
          <a:cs typeface="+mn-cs"/>
        </a:defRPr>
      </a:lvl1pPr>
      <a:lvl2pPr marL="742950" indent="-285750" algn="l" rtl="0" eaLnBrk="0" fontAlgn="base" hangingPunct="0">
        <a:spcBef>
          <a:spcPct val="20000"/>
        </a:spcBef>
        <a:spcAft>
          <a:spcPct val="0"/>
        </a:spcAft>
        <a:buClr>
          <a:schemeClr val="hlink"/>
        </a:buClr>
        <a:buSzPct val="55000"/>
        <a:buFont typeface="Wingdings" pitchFamily="2" charset="2"/>
        <a:buChar char="n"/>
        <a:defRPr sz="2400">
          <a:solidFill>
            <a:schemeClr val="tx1"/>
          </a:solidFill>
          <a:latin typeface="+mn-lt"/>
          <a:cs typeface="+mn-cs"/>
        </a:defRPr>
      </a:lvl2pPr>
      <a:lvl3pPr marL="1143000" indent="-228600" algn="l" rtl="0" eaLnBrk="0" fontAlgn="base" hangingPunct="0">
        <a:spcBef>
          <a:spcPct val="20000"/>
        </a:spcBef>
        <a:spcAft>
          <a:spcPct val="0"/>
        </a:spcAft>
        <a:buClr>
          <a:schemeClr val="folHlink"/>
        </a:buClr>
        <a:buSzPct val="50000"/>
        <a:buFont typeface="Wingdings" pitchFamily="2" charset="2"/>
        <a:buChar char="n"/>
        <a:defRPr>
          <a:solidFill>
            <a:schemeClr val="tx1"/>
          </a:solidFill>
          <a:latin typeface="+mn-lt"/>
          <a:cs typeface="+mn-cs"/>
        </a:defRPr>
      </a:lvl3pPr>
      <a:lvl4pPr marL="1600200" indent="-228600" algn="l" rtl="0" eaLnBrk="0" fontAlgn="base" hangingPunct="0">
        <a:spcBef>
          <a:spcPct val="20000"/>
        </a:spcBef>
        <a:spcAft>
          <a:spcPct val="0"/>
        </a:spcAft>
        <a:buClr>
          <a:schemeClr val="accent2"/>
        </a:buClr>
        <a:buSzPct val="55000"/>
        <a:buFont typeface="Wingdings" pitchFamily="2" charset="2"/>
        <a:buChar char="n"/>
        <a:defRPr sz="1600">
          <a:solidFill>
            <a:schemeClr val="tx1"/>
          </a:solidFill>
          <a:latin typeface="+mn-lt"/>
          <a:cs typeface="+mn-cs"/>
        </a:defRPr>
      </a:lvl4pPr>
      <a:lvl5pPr marL="2057400" indent="-228600" algn="l" rtl="0" eaLnBrk="0" fontAlgn="base" hangingPunct="0">
        <a:spcBef>
          <a:spcPct val="20000"/>
        </a:spcBef>
        <a:spcAft>
          <a:spcPct val="0"/>
        </a:spcAft>
        <a:buClr>
          <a:schemeClr val="accent1"/>
        </a:buClr>
        <a:buSzPct val="50000"/>
        <a:buFont typeface="Wingdings" pitchFamily="2" charset="2"/>
        <a:buChar char="n"/>
        <a:defRPr sz="1400">
          <a:solidFill>
            <a:schemeClr val="tx1"/>
          </a:solidFill>
          <a:latin typeface="+mn-lt"/>
          <a:cs typeface="+mn-cs"/>
        </a:defRPr>
      </a:lvl5pPr>
      <a:lvl6pPr marL="2514600" indent="-228600" algn="l" rtl="0" fontAlgn="base">
        <a:spcBef>
          <a:spcPct val="20000"/>
        </a:spcBef>
        <a:spcAft>
          <a:spcPct val="0"/>
        </a:spcAft>
        <a:buClr>
          <a:schemeClr val="accent1"/>
        </a:buClr>
        <a:buSzPct val="50000"/>
        <a:buFont typeface="Wingdings" pitchFamily="2" charset="2"/>
        <a:buChar char="n"/>
        <a:defRPr sz="1400">
          <a:solidFill>
            <a:schemeClr val="tx1"/>
          </a:solidFill>
          <a:latin typeface="+mn-lt"/>
          <a:cs typeface="+mn-cs"/>
        </a:defRPr>
      </a:lvl6pPr>
      <a:lvl7pPr marL="2971800" indent="-228600" algn="l" rtl="0" fontAlgn="base">
        <a:spcBef>
          <a:spcPct val="20000"/>
        </a:spcBef>
        <a:spcAft>
          <a:spcPct val="0"/>
        </a:spcAft>
        <a:buClr>
          <a:schemeClr val="accent1"/>
        </a:buClr>
        <a:buSzPct val="50000"/>
        <a:buFont typeface="Wingdings" pitchFamily="2" charset="2"/>
        <a:buChar char="n"/>
        <a:defRPr sz="1400">
          <a:solidFill>
            <a:schemeClr val="tx1"/>
          </a:solidFill>
          <a:latin typeface="+mn-lt"/>
          <a:cs typeface="+mn-cs"/>
        </a:defRPr>
      </a:lvl7pPr>
      <a:lvl8pPr marL="3429000" indent="-228600" algn="l" rtl="0" fontAlgn="base">
        <a:spcBef>
          <a:spcPct val="20000"/>
        </a:spcBef>
        <a:spcAft>
          <a:spcPct val="0"/>
        </a:spcAft>
        <a:buClr>
          <a:schemeClr val="accent1"/>
        </a:buClr>
        <a:buSzPct val="50000"/>
        <a:buFont typeface="Wingdings" pitchFamily="2" charset="2"/>
        <a:buChar char="n"/>
        <a:defRPr sz="1400">
          <a:solidFill>
            <a:schemeClr val="tx1"/>
          </a:solidFill>
          <a:latin typeface="+mn-lt"/>
          <a:cs typeface="+mn-cs"/>
        </a:defRPr>
      </a:lvl8pPr>
      <a:lvl9pPr marL="3886200" indent="-228600" algn="l" rtl="0" fontAlgn="base">
        <a:spcBef>
          <a:spcPct val="20000"/>
        </a:spcBef>
        <a:spcAft>
          <a:spcPct val="0"/>
        </a:spcAft>
        <a:buClr>
          <a:schemeClr val="accent1"/>
        </a:buClr>
        <a:buSzPct val="50000"/>
        <a:buFont typeface="Wingdings" pitchFamily="2" charset="2"/>
        <a:buChar char="n"/>
        <a:defRPr sz="1400">
          <a:solidFill>
            <a:schemeClr val="tx1"/>
          </a:solidFill>
          <a:latin typeface="+mn-lt"/>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D1665D35-5CA9-BC9D-1644-111D715039B9}"/>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C4D7BB45-9145-2ADA-02AA-E78E2E36A57A}"/>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651A5C88-FBC0-D290-8310-EF9390387F10}"/>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0362FBC-32BD-4D67-9003-2081EE00DA72}" type="datetimeFigureOut">
              <a:rPr lang="en-US" smtClean="0"/>
              <a:t>11/3/2022</a:t>
            </a:fld>
            <a:endParaRPr lang="en-US"/>
          </a:p>
        </p:txBody>
      </p:sp>
      <p:sp>
        <p:nvSpPr>
          <p:cNvPr id="5" name="Footer Placeholder 4">
            <a:extLst>
              <a:ext uri="{FF2B5EF4-FFF2-40B4-BE49-F238E27FC236}">
                <a16:creationId xmlns:a16="http://schemas.microsoft.com/office/drawing/2014/main" id="{D9A0E256-62F0-F1CC-2824-DAF4DB50DF90}"/>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01DC42AB-21F6-653C-250B-AD913C66C405}"/>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5630555B-E551-427C-B3E5-BFCDBA8099C1}" type="slidenum">
              <a:rPr lang="en-US" smtClean="0"/>
              <a:t>‹#›</a:t>
            </a:fld>
            <a:endParaRPr lang="en-US"/>
          </a:p>
        </p:txBody>
      </p:sp>
    </p:spTree>
    <p:extLst>
      <p:ext uri="{BB962C8B-B14F-4D97-AF65-F5344CB8AC3E}">
        <p14:creationId xmlns:p14="http://schemas.microsoft.com/office/powerpoint/2010/main" val="1899794628"/>
      </p:ext>
    </p:extLst>
  </p:cSld>
  <p:clrMap bg1="lt1" tx1="dk1" bg2="lt2" tx2="dk2" accent1="accent1" accent2="accent2" accent3="accent3" accent4="accent4" accent5="accent5" accent6="accent6" hlink="hlink" folHlink="folHlink"/>
  <p:sldLayoutIdLst>
    <p:sldLayoutId id="2147483672" r:id="rId1"/>
    <p:sldLayoutId id="2147483673" r:id="rId2"/>
    <p:sldLayoutId id="2147483674" r:id="rId3"/>
    <p:sldLayoutId id="2147483675" r:id="rId4"/>
    <p:sldLayoutId id="2147483676" r:id="rId5"/>
    <p:sldLayoutId id="2147483677" r:id="rId6"/>
    <p:sldLayoutId id="2147483678" r:id="rId7"/>
    <p:sldLayoutId id="2147483679" r:id="rId8"/>
    <p:sldLayoutId id="2147483680" r:id="rId9"/>
    <p:sldLayoutId id="2147483681" r:id="rId10"/>
    <p:sldLayoutId id="2147483682"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1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4.xml.rels><?xml version="1.0" encoding="UTF-8" standalone="yes"?>
<Relationships xmlns="http://schemas.openxmlformats.org/package/2006/relationships"><Relationship Id="rId2" Type="http://schemas.openxmlformats.org/officeDocument/2006/relationships/slideLayout" Target="../slideLayouts/slideLayout1.xml"/><Relationship Id="rId1" Type="http://schemas.openxmlformats.org/officeDocument/2006/relationships/tags" Target="../tags/tag1.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2.xml"/><Relationship Id="rId1" Type="http://schemas.openxmlformats.org/officeDocument/2006/relationships/slideLayout" Target="../slideLayouts/slideLayout2.xml"/><Relationship Id="rId4" Type="http://schemas.openxmlformats.org/officeDocument/2006/relationships/image" Target="../media/image4.png"/></Relationships>
</file>

<file path=ppt/slides/_rels/slide7.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3.xml"/><Relationship Id="rId1" Type="http://schemas.openxmlformats.org/officeDocument/2006/relationships/slideLayout" Target="../slideLayouts/slideLayout2.xml"/><Relationship Id="rId4" Type="http://schemas.openxmlformats.org/officeDocument/2006/relationships/image" Target="../media/image4.png"/></Relationships>
</file>

<file path=ppt/slides/_rels/slide8.xml.rels><?xml version="1.0" encoding="UTF-8" standalone="yes"?>
<Relationships xmlns="http://schemas.openxmlformats.org/package/2006/relationships"><Relationship Id="rId3" Type="http://schemas.openxmlformats.org/officeDocument/2006/relationships/image" Target="../media/image7.png"/><Relationship Id="rId7" Type="http://schemas.openxmlformats.org/officeDocument/2006/relationships/image" Target="../media/image11.png"/><Relationship Id="rId2" Type="http://schemas.openxmlformats.org/officeDocument/2006/relationships/image" Target="../media/image6.png"/><Relationship Id="rId1" Type="http://schemas.openxmlformats.org/officeDocument/2006/relationships/slideLayout" Target="../slideLayouts/slideLayout2.xml"/><Relationship Id="rId6" Type="http://schemas.openxmlformats.org/officeDocument/2006/relationships/image" Target="../media/image10.png"/><Relationship Id="rId5" Type="http://schemas.openxmlformats.org/officeDocument/2006/relationships/image" Target="../media/image9.png"/><Relationship Id="rId4" Type="http://schemas.openxmlformats.org/officeDocument/2006/relationships/image" Target="../media/image8.png"/></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12.wmf"/><Relationship Id="rId2" Type="http://schemas.openxmlformats.org/officeDocument/2006/relationships/oleObject" Target="../embeddings/oleObject12.bin"/><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14.wmf"/><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8.xml"/><Relationship Id="rId1" Type="http://schemas.openxmlformats.org/officeDocument/2006/relationships/slideLayout" Target="../slideLayouts/slideLayout2.xml"/><Relationship Id="rId4" Type="http://schemas.openxmlformats.org/officeDocument/2006/relationships/image" Target="../media/image16.png"/></Relationships>
</file>

<file path=ppt/slides/_rels/slide18.xml.rels><?xml version="1.0" encoding="UTF-8" standalone="yes"?>
<Relationships xmlns="http://schemas.openxmlformats.org/package/2006/relationships"><Relationship Id="rId3" Type="http://schemas.openxmlformats.org/officeDocument/2006/relationships/oleObject" Target="../embeddings/oleObject13.bin"/><Relationship Id="rId2" Type="http://schemas.openxmlformats.org/officeDocument/2006/relationships/notesSlide" Target="../notesSlides/notesSlide9.xml"/><Relationship Id="rId1" Type="http://schemas.openxmlformats.org/officeDocument/2006/relationships/slideLayout" Target="../slideLayouts/slideLayout10.xml"/><Relationship Id="rId4" Type="http://schemas.openxmlformats.org/officeDocument/2006/relationships/image" Target="../media/image17.emf"/></Relationships>
</file>

<file path=ppt/slides/_rels/slide19.xml.rels><?xml version="1.0" encoding="UTF-8" standalone="yes"?>
<Relationships xmlns="http://schemas.openxmlformats.org/package/2006/relationships"><Relationship Id="rId3" Type="http://schemas.openxmlformats.org/officeDocument/2006/relationships/oleObject" Target="../embeddings/oleObject14.bin"/><Relationship Id="rId2" Type="http://schemas.openxmlformats.org/officeDocument/2006/relationships/notesSlide" Target="../notesSlides/notesSlide10.xml"/><Relationship Id="rId1" Type="http://schemas.openxmlformats.org/officeDocument/2006/relationships/slideLayout" Target="../slideLayouts/slideLayout2.xml"/><Relationship Id="rId4" Type="http://schemas.openxmlformats.org/officeDocument/2006/relationships/image" Target="../media/image18.emf"/></Relationships>
</file>

<file path=ppt/slides/_rels/slide20.xml.rels><?xml version="1.0" encoding="UTF-8" standalone="yes"?>
<Relationships xmlns="http://schemas.openxmlformats.org/package/2006/relationships"><Relationship Id="rId3" Type="http://schemas.openxmlformats.org/officeDocument/2006/relationships/notesSlide" Target="../notesSlides/notesSlide11.xml"/><Relationship Id="rId2" Type="http://schemas.openxmlformats.org/officeDocument/2006/relationships/slideLayout" Target="../slideLayouts/slideLayout2.xml"/><Relationship Id="rId1" Type="http://schemas.openxmlformats.org/officeDocument/2006/relationships/tags" Target="../tags/tag2.xml"/><Relationship Id="rId5" Type="http://schemas.openxmlformats.org/officeDocument/2006/relationships/image" Target="../media/image19.emf"/><Relationship Id="rId4" Type="http://schemas.openxmlformats.org/officeDocument/2006/relationships/oleObject" Target="../embeddings/oleObject15.bin"/></Relationships>
</file>

<file path=ppt/slides/_rels/slide21.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21.jpeg"/><Relationship Id="rId1" Type="http://schemas.openxmlformats.org/officeDocument/2006/relationships/slideLayout" Target="../slideLayouts/slideLayout4.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16.xml"/><Relationship Id="rId1" Type="http://schemas.openxmlformats.org/officeDocument/2006/relationships/slideLayout" Target="../slideLayouts/slideLayout6.xml"/><Relationship Id="rId4" Type="http://schemas.openxmlformats.org/officeDocument/2006/relationships/image" Target="../media/image23.png"/></Relationships>
</file>

<file path=ppt/slides/_rels/slide27.xml.rels><?xml version="1.0" encoding="UTF-8" standalone="yes"?>
<Relationships xmlns="http://schemas.openxmlformats.org/package/2006/relationships"><Relationship Id="rId8" Type="http://schemas.openxmlformats.org/officeDocument/2006/relationships/oleObject" Target="../embeddings/oleObject19.bin"/><Relationship Id="rId3" Type="http://schemas.openxmlformats.org/officeDocument/2006/relationships/notesSlide" Target="../notesSlides/notesSlide17.xml"/><Relationship Id="rId7" Type="http://schemas.openxmlformats.org/officeDocument/2006/relationships/oleObject" Target="../embeddings/oleObject18.bin"/><Relationship Id="rId2" Type="http://schemas.openxmlformats.org/officeDocument/2006/relationships/slideLayout" Target="../slideLayouts/slideLayout2.xml"/><Relationship Id="rId1" Type="http://schemas.openxmlformats.org/officeDocument/2006/relationships/tags" Target="../tags/tag3.xml"/><Relationship Id="rId6" Type="http://schemas.openxmlformats.org/officeDocument/2006/relationships/oleObject" Target="../embeddings/oleObject17.bin"/><Relationship Id="rId5" Type="http://schemas.openxmlformats.org/officeDocument/2006/relationships/image" Target="../media/image24.emf"/><Relationship Id="rId4" Type="http://schemas.openxmlformats.org/officeDocument/2006/relationships/oleObject" Target="../embeddings/oleObject16.bin"/></Relationships>
</file>

<file path=ppt/slides/_rels/slide28.xml.rels><?xml version="1.0" encoding="UTF-8" standalone="yes"?>
<Relationships xmlns="http://schemas.openxmlformats.org/package/2006/relationships"><Relationship Id="rId3" Type="http://schemas.openxmlformats.org/officeDocument/2006/relationships/notesSlide" Target="../notesSlides/notesSlide18.xml"/><Relationship Id="rId2" Type="http://schemas.openxmlformats.org/officeDocument/2006/relationships/slideLayout" Target="../slideLayouts/slideLayout2.xml"/><Relationship Id="rId1" Type="http://schemas.openxmlformats.org/officeDocument/2006/relationships/tags" Target="../tags/tag4.xml"/><Relationship Id="rId5" Type="http://schemas.openxmlformats.org/officeDocument/2006/relationships/image" Target="../media/image25.emf"/><Relationship Id="rId4" Type="http://schemas.openxmlformats.org/officeDocument/2006/relationships/oleObject" Target="../embeddings/oleObject20.bin"/></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6.xml"/></Relationships>
</file>

<file path=ppt/slides/_rels/slide31.xml.rels><?xml version="1.0" encoding="UTF-8" standalone="yes"?>
<Relationships xmlns="http://schemas.openxmlformats.org/package/2006/relationships"><Relationship Id="rId3" Type="http://schemas.openxmlformats.org/officeDocument/2006/relationships/image" Target="../media/image26.jpeg"/><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3" Type="http://schemas.openxmlformats.org/officeDocument/2006/relationships/oleObject" Target="../embeddings/oleObject21.bin"/><Relationship Id="rId2" Type="http://schemas.openxmlformats.org/officeDocument/2006/relationships/notesSlide" Target="../notesSlides/notesSlide22.xml"/><Relationship Id="rId1" Type="http://schemas.openxmlformats.org/officeDocument/2006/relationships/slideLayout" Target="../slideLayouts/slideLayout2.xml"/><Relationship Id="rId4" Type="http://schemas.openxmlformats.org/officeDocument/2006/relationships/image" Target="../media/image27.png"/></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24.xml"/><Relationship Id="rId1" Type="http://schemas.openxmlformats.org/officeDocument/2006/relationships/slideLayout" Target="../slideLayouts/slideLayout6.xml"/></Relationships>
</file>

<file path=ppt/slides/_rels/slide35.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B09FA5F-A18C-1E0B-2223-41848DFB0D2E}"/>
              </a:ext>
            </a:extLst>
          </p:cNvPr>
          <p:cNvSpPr>
            <a:spLocks noGrp="1"/>
          </p:cNvSpPr>
          <p:nvPr>
            <p:ph type="ctrTitle"/>
          </p:nvPr>
        </p:nvSpPr>
        <p:spPr/>
        <p:txBody>
          <a:bodyPr/>
          <a:lstStyle/>
          <a:p>
            <a:r>
              <a:rPr lang="en-US" dirty="0"/>
              <a:t>lecture</a:t>
            </a:r>
          </a:p>
        </p:txBody>
      </p:sp>
      <p:sp>
        <p:nvSpPr>
          <p:cNvPr id="3" name="Subtitle 2">
            <a:extLst>
              <a:ext uri="{FF2B5EF4-FFF2-40B4-BE49-F238E27FC236}">
                <a16:creationId xmlns:a16="http://schemas.microsoft.com/office/drawing/2014/main" id="{785FDEE7-BF9A-1553-D500-CF35D31CD0D5}"/>
              </a:ext>
            </a:extLst>
          </p:cNvPr>
          <p:cNvSpPr>
            <a:spLocks noGrp="1"/>
          </p:cNvSpPr>
          <p:nvPr>
            <p:ph type="subTitle" idx="1"/>
          </p:nvPr>
        </p:nvSpPr>
        <p:spPr/>
        <p:txBody>
          <a:bodyPr/>
          <a:lstStyle/>
          <a:p>
            <a:endParaRPr lang="en-US"/>
          </a:p>
        </p:txBody>
      </p:sp>
    </p:spTree>
    <p:extLst>
      <p:ext uri="{BB962C8B-B14F-4D97-AF65-F5344CB8AC3E}">
        <p14:creationId xmlns:p14="http://schemas.microsoft.com/office/powerpoint/2010/main" val="26851302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4218DAE-9722-DE8B-F88A-B969D9062B85}"/>
              </a:ext>
            </a:extLst>
          </p:cNvPr>
          <p:cNvSpPr>
            <a:spLocks noGrp="1"/>
          </p:cNvSpPr>
          <p:nvPr>
            <p:ph type="title"/>
          </p:nvPr>
        </p:nvSpPr>
        <p:spPr/>
        <p:txBody>
          <a:bodyPr/>
          <a:lstStyle/>
          <a:p>
            <a:r>
              <a:rPr lang="en-US" dirty="0"/>
              <a:t>Midterm 2: Distribution (Out of 85)</a:t>
            </a:r>
          </a:p>
        </p:txBody>
      </p:sp>
      <p:pic>
        <p:nvPicPr>
          <p:cNvPr id="4" name="Picture 3">
            <a:extLst>
              <a:ext uri="{FF2B5EF4-FFF2-40B4-BE49-F238E27FC236}">
                <a16:creationId xmlns:a16="http://schemas.microsoft.com/office/drawing/2014/main" id="{B8D7B967-7032-21AA-66DE-02DED88C07E7}"/>
              </a:ext>
            </a:extLst>
          </p:cNvPr>
          <p:cNvPicPr>
            <a:picLocks noChangeAspect="1"/>
          </p:cNvPicPr>
          <p:nvPr/>
        </p:nvPicPr>
        <p:blipFill rotWithShape="1">
          <a:blip r:embed="rId2"/>
          <a:srcRect l="20361"/>
          <a:stretch/>
        </p:blipFill>
        <p:spPr>
          <a:xfrm>
            <a:off x="1071874" y="2374024"/>
            <a:ext cx="10048251" cy="2109952"/>
          </a:xfrm>
          <a:prstGeom prst="rect">
            <a:avLst/>
          </a:prstGeom>
        </p:spPr>
      </p:pic>
    </p:spTree>
    <p:extLst>
      <p:ext uri="{BB962C8B-B14F-4D97-AF65-F5344CB8AC3E}">
        <p14:creationId xmlns:p14="http://schemas.microsoft.com/office/powerpoint/2010/main" val="17876201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AB3F9F-1200-723A-8C34-1F1CACE3D39F}"/>
              </a:ext>
            </a:extLst>
          </p:cNvPr>
          <p:cNvSpPr>
            <a:spLocks noGrp="1"/>
          </p:cNvSpPr>
          <p:nvPr>
            <p:ph type="title"/>
          </p:nvPr>
        </p:nvSpPr>
        <p:spPr/>
        <p:txBody>
          <a:bodyPr/>
          <a:lstStyle/>
          <a:p>
            <a:r>
              <a:rPr lang="en-US" dirty="0"/>
              <a:t>Midterm 2: Statistics (% out of 100)</a:t>
            </a:r>
          </a:p>
        </p:txBody>
      </p:sp>
      <p:graphicFrame>
        <p:nvGraphicFramePr>
          <p:cNvPr id="4" name="Table 4">
            <a:extLst>
              <a:ext uri="{FF2B5EF4-FFF2-40B4-BE49-F238E27FC236}">
                <a16:creationId xmlns:a16="http://schemas.microsoft.com/office/drawing/2014/main" id="{A27EA85C-BA7C-CD6F-2C58-09E80F8B6F6D}"/>
              </a:ext>
            </a:extLst>
          </p:cNvPr>
          <p:cNvGraphicFramePr>
            <a:graphicFrameLocks noGrp="1"/>
          </p:cNvGraphicFramePr>
          <p:nvPr/>
        </p:nvGraphicFramePr>
        <p:xfrm>
          <a:off x="164357" y="1690688"/>
          <a:ext cx="11863285" cy="4405936"/>
        </p:xfrm>
        <a:graphic>
          <a:graphicData uri="http://schemas.openxmlformats.org/drawingml/2006/table">
            <a:tbl>
              <a:tblPr firstRow="1" bandRow="1">
                <a:tableStyleId>{073A0DAA-6AF3-43AB-8588-CEC1D06C72B9}</a:tableStyleId>
              </a:tblPr>
              <a:tblGrid>
                <a:gridCol w="2372657">
                  <a:extLst>
                    <a:ext uri="{9D8B030D-6E8A-4147-A177-3AD203B41FA5}">
                      <a16:colId xmlns:a16="http://schemas.microsoft.com/office/drawing/2014/main" val="3234736047"/>
                    </a:ext>
                  </a:extLst>
                </a:gridCol>
                <a:gridCol w="2372657">
                  <a:extLst>
                    <a:ext uri="{9D8B030D-6E8A-4147-A177-3AD203B41FA5}">
                      <a16:colId xmlns:a16="http://schemas.microsoft.com/office/drawing/2014/main" val="2384521090"/>
                    </a:ext>
                  </a:extLst>
                </a:gridCol>
                <a:gridCol w="2372657">
                  <a:extLst>
                    <a:ext uri="{9D8B030D-6E8A-4147-A177-3AD203B41FA5}">
                      <a16:colId xmlns:a16="http://schemas.microsoft.com/office/drawing/2014/main" val="3317639075"/>
                    </a:ext>
                  </a:extLst>
                </a:gridCol>
                <a:gridCol w="2372657">
                  <a:extLst>
                    <a:ext uri="{9D8B030D-6E8A-4147-A177-3AD203B41FA5}">
                      <a16:colId xmlns:a16="http://schemas.microsoft.com/office/drawing/2014/main" val="2204222097"/>
                    </a:ext>
                  </a:extLst>
                </a:gridCol>
                <a:gridCol w="2372657">
                  <a:extLst>
                    <a:ext uri="{9D8B030D-6E8A-4147-A177-3AD203B41FA5}">
                      <a16:colId xmlns:a16="http://schemas.microsoft.com/office/drawing/2014/main" val="3273222343"/>
                    </a:ext>
                  </a:extLst>
                </a:gridCol>
              </a:tblGrid>
              <a:tr h="550742">
                <a:tc>
                  <a:txBody>
                    <a:bodyPr/>
                    <a:lstStyle/>
                    <a:p>
                      <a:endParaRPr lang="en-US" dirty="0"/>
                    </a:p>
                  </a:txBody>
                  <a:tcPr/>
                </a:tc>
                <a:tc>
                  <a:txBody>
                    <a:bodyPr/>
                    <a:lstStyle/>
                    <a:p>
                      <a:r>
                        <a:rPr lang="en-US" dirty="0"/>
                        <a:t>Mean</a:t>
                      </a:r>
                    </a:p>
                  </a:txBody>
                  <a:tcPr/>
                </a:tc>
                <a:tc>
                  <a:txBody>
                    <a:bodyPr/>
                    <a:lstStyle/>
                    <a:p>
                      <a:r>
                        <a:rPr lang="en-US" dirty="0"/>
                        <a:t>Median</a:t>
                      </a:r>
                    </a:p>
                  </a:txBody>
                  <a:tcPr/>
                </a:tc>
                <a:tc>
                  <a:txBody>
                    <a:bodyPr/>
                    <a:lstStyle/>
                    <a:p>
                      <a:r>
                        <a:rPr lang="en-US" dirty="0"/>
                        <a:t>Std Dev</a:t>
                      </a:r>
                    </a:p>
                  </a:txBody>
                  <a:tcPr/>
                </a:tc>
                <a:tc>
                  <a:txBody>
                    <a:bodyPr/>
                    <a:lstStyle/>
                    <a:p>
                      <a:r>
                        <a:rPr lang="en-US" dirty="0"/>
                        <a:t>Maximum</a:t>
                      </a:r>
                    </a:p>
                  </a:txBody>
                  <a:tcPr/>
                </a:tc>
                <a:extLst>
                  <a:ext uri="{0D108BD9-81ED-4DB2-BD59-A6C34878D82A}">
                    <a16:rowId xmlns:a16="http://schemas.microsoft.com/office/drawing/2014/main" val="2624011864"/>
                  </a:ext>
                </a:extLst>
              </a:tr>
              <a:tr h="550742">
                <a:tc>
                  <a:txBody>
                    <a:bodyPr/>
                    <a:lstStyle/>
                    <a:p>
                      <a:r>
                        <a:rPr lang="en-US" dirty="0"/>
                        <a:t>Question 1 (Control)</a:t>
                      </a:r>
                    </a:p>
                  </a:txBody>
                  <a:tcPr/>
                </a:tc>
                <a:tc>
                  <a:txBody>
                    <a:bodyPr/>
                    <a:lstStyle/>
                    <a:p>
                      <a:r>
                        <a:rPr lang="en-US" dirty="0"/>
                        <a:t>50%</a:t>
                      </a:r>
                    </a:p>
                  </a:txBody>
                  <a:tcPr/>
                </a:tc>
                <a:tc>
                  <a:txBody>
                    <a:bodyPr/>
                    <a:lstStyle/>
                    <a:p>
                      <a:r>
                        <a:rPr lang="en-US" dirty="0"/>
                        <a:t>52%</a:t>
                      </a:r>
                    </a:p>
                  </a:txBody>
                  <a:tcPr/>
                </a:tc>
                <a:tc>
                  <a:txBody>
                    <a:bodyPr/>
                    <a:lstStyle/>
                    <a:p>
                      <a:r>
                        <a:rPr lang="en-US" dirty="0"/>
                        <a:t>20%</a:t>
                      </a:r>
                    </a:p>
                  </a:txBody>
                  <a:tcPr/>
                </a:tc>
                <a:tc>
                  <a:txBody>
                    <a:bodyPr/>
                    <a:lstStyle/>
                    <a:p>
                      <a:r>
                        <a:rPr lang="en-US" dirty="0"/>
                        <a:t>100%</a:t>
                      </a:r>
                    </a:p>
                  </a:txBody>
                  <a:tcPr/>
                </a:tc>
                <a:extLst>
                  <a:ext uri="{0D108BD9-81ED-4DB2-BD59-A6C34878D82A}">
                    <a16:rowId xmlns:a16="http://schemas.microsoft.com/office/drawing/2014/main" val="1261412639"/>
                  </a:ext>
                </a:extLst>
              </a:tr>
              <a:tr h="550742">
                <a:tc>
                  <a:txBody>
                    <a:bodyPr/>
                    <a:lstStyle/>
                    <a:p>
                      <a:r>
                        <a:rPr lang="en-US" dirty="0"/>
                        <a:t>Question 2 (Data)</a:t>
                      </a:r>
                    </a:p>
                  </a:txBody>
                  <a:tcPr/>
                </a:tc>
                <a:tc>
                  <a:txBody>
                    <a:bodyPr/>
                    <a:lstStyle/>
                    <a:p>
                      <a:r>
                        <a:rPr lang="en-US" dirty="0"/>
                        <a:t>42%</a:t>
                      </a:r>
                    </a:p>
                  </a:txBody>
                  <a:tcPr/>
                </a:tc>
                <a:tc>
                  <a:txBody>
                    <a:bodyPr/>
                    <a:lstStyle/>
                    <a:p>
                      <a:r>
                        <a:rPr lang="en-US" dirty="0"/>
                        <a:t>42%</a:t>
                      </a:r>
                    </a:p>
                  </a:txBody>
                  <a:tcPr/>
                </a:tc>
                <a:tc>
                  <a:txBody>
                    <a:bodyPr/>
                    <a:lstStyle/>
                    <a:p>
                      <a:r>
                        <a:rPr lang="en-US" dirty="0"/>
                        <a:t>24%</a:t>
                      </a:r>
                    </a:p>
                  </a:txBody>
                  <a:tcPr/>
                </a:tc>
                <a:tc>
                  <a:txBody>
                    <a:bodyPr/>
                    <a:lstStyle/>
                    <a:p>
                      <a:r>
                        <a:rPr lang="en-US" dirty="0"/>
                        <a:t>100%</a:t>
                      </a:r>
                    </a:p>
                  </a:txBody>
                  <a:tcPr/>
                </a:tc>
                <a:extLst>
                  <a:ext uri="{0D108BD9-81ED-4DB2-BD59-A6C34878D82A}">
                    <a16:rowId xmlns:a16="http://schemas.microsoft.com/office/drawing/2014/main" val="3837972964"/>
                  </a:ext>
                </a:extLst>
              </a:tr>
              <a:tr h="550742">
                <a:tc>
                  <a:txBody>
                    <a:bodyPr/>
                    <a:lstStyle/>
                    <a:p>
                      <a:r>
                        <a:rPr lang="en-US" dirty="0"/>
                        <a:t>Question 3 (DRAM)</a:t>
                      </a:r>
                    </a:p>
                  </a:txBody>
                  <a:tcPr/>
                </a:tc>
                <a:tc>
                  <a:txBody>
                    <a:bodyPr/>
                    <a:lstStyle/>
                    <a:p>
                      <a:r>
                        <a:rPr lang="en-US" dirty="0"/>
                        <a:t>55%</a:t>
                      </a:r>
                    </a:p>
                  </a:txBody>
                  <a:tcPr/>
                </a:tc>
                <a:tc>
                  <a:txBody>
                    <a:bodyPr/>
                    <a:lstStyle/>
                    <a:p>
                      <a:r>
                        <a:rPr lang="en-US" dirty="0"/>
                        <a:t>57%</a:t>
                      </a:r>
                    </a:p>
                  </a:txBody>
                  <a:tcPr/>
                </a:tc>
                <a:tc>
                  <a:txBody>
                    <a:bodyPr/>
                    <a:lstStyle/>
                    <a:p>
                      <a:r>
                        <a:rPr lang="en-US" dirty="0"/>
                        <a:t>27%</a:t>
                      </a:r>
                    </a:p>
                  </a:txBody>
                  <a:tcPr/>
                </a:tc>
                <a:tc>
                  <a:txBody>
                    <a:bodyPr/>
                    <a:lstStyle/>
                    <a:p>
                      <a:r>
                        <a:rPr lang="en-US" dirty="0"/>
                        <a:t>100%</a:t>
                      </a:r>
                    </a:p>
                  </a:txBody>
                  <a:tcPr/>
                </a:tc>
                <a:extLst>
                  <a:ext uri="{0D108BD9-81ED-4DB2-BD59-A6C34878D82A}">
                    <a16:rowId xmlns:a16="http://schemas.microsoft.com/office/drawing/2014/main" val="2934255023"/>
                  </a:ext>
                </a:extLst>
              </a:tr>
              <a:tr h="550742">
                <a:tc>
                  <a:txBody>
                    <a:bodyPr/>
                    <a:lstStyle/>
                    <a:p>
                      <a:r>
                        <a:rPr lang="en-US" dirty="0"/>
                        <a:t>Question 4 (</a:t>
                      </a:r>
                      <a:r>
                        <a:rPr lang="en-US" dirty="0" err="1"/>
                        <a:t>Tomasulo</a:t>
                      </a:r>
                      <a:r>
                        <a:rPr lang="en-US" dirty="0"/>
                        <a:t>)</a:t>
                      </a:r>
                    </a:p>
                  </a:txBody>
                  <a:tcPr/>
                </a:tc>
                <a:tc>
                  <a:txBody>
                    <a:bodyPr/>
                    <a:lstStyle/>
                    <a:p>
                      <a:r>
                        <a:rPr lang="en-US" dirty="0"/>
                        <a:t>72%</a:t>
                      </a:r>
                    </a:p>
                  </a:txBody>
                  <a:tcPr/>
                </a:tc>
                <a:tc>
                  <a:txBody>
                    <a:bodyPr/>
                    <a:lstStyle/>
                    <a:p>
                      <a:r>
                        <a:rPr lang="en-US" dirty="0"/>
                        <a:t>72%</a:t>
                      </a:r>
                    </a:p>
                  </a:txBody>
                  <a:tcPr/>
                </a:tc>
                <a:tc>
                  <a:txBody>
                    <a:bodyPr/>
                    <a:lstStyle/>
                    <a:p>
                      <a:r>
                        <a:rPr lang="en-US" dirty="0"/>
                        <a:t>16%</a:t>
                      </a:r>
                    </a:p>
                  </a:txBody>
                  <a:tcPr/>
                </a:tc>
                <a:tc>
                  <a:txBody>
                    <a:bodyPr/>
                    <a:lstStyle/>
                    <a:p>
                      <a:r>
                        <a:rPr lang="en-US" dirty="0"/>
                        <a:t>100%</a:t>
                      </a:r>
                    </a:p>
                  </a:txBody>
                  <a:tcPr/>
                </a:tc>
                <a:extLst>
                  <a:ext uri="{0D108BD9-81ED-4DB2-BD59-A6C34878D82A}">
                    <a16:rowId xmlns:a16="http://schemas.microsoft.com/office/drawing/2014/main" val="3843084335"/>
                  </a:ext>
                </a:extLst>
              </a:tr>
              <a:tr h="550742">
                <a:tc>
                  <a:txBody>
                    <a:bodyPr/>
                    <a:lstStyle/>
                    <a:p>
                      <a:r>
                        <a:rPr lang="en-US" dirty="0"/>
                        <a:t>Question 5 (MP3)</a:t>
                      </a:r>
                    </a:p>
                  </a:txBody>
                  <a:tcPr/>
                </a:tc>
                <a:tc>
                  <a:txBody>
                    <a:bodyPr/>
                    <a:lstStyle/>
                    <a:p>
                      <a:r>
                        <a:rPr lang="en-US" dirty="0"/>
                        <a:t>71%</a:t>
                      </a:r>
                    </a:p>
                  </a:txBody>
                  <a:tcPr/>
                </a:tc>
                <a:tc>
                  <a:txBody>
                    <a:bodyPr/>
                    <a:lstStyle/>
                    <a:p>
                      <a:r>
                        <a:rPr lang="en-US" dirty="0"/>
                        <a:t>58%</a:t>
                      </a:r>
                    </a:p>
                  </a:txBody>
                  <a:tcPr/>
                </a:tc>
                <a:tc>
                  <a:txBody>
                    <a:bodyPr/>
                    <a:lstStyle/>
                    <a:p>
                      <a:r>
                        <a:rPr lang="en-US" dirty="0"/>
                        <a:t>22%</a:t>
                      </a:r>
                    </a:p>
                  </a:txBody>
                  <a:tcPr/>
                </a:tc>
                <a:tc>
                  <a:txBody>
                    <a:bodyPr/>
                    <a:lstStyle/>
                    <a:p>
                      <a:r>
                        <a:rPr lang="en-US" dirty="0"/>
                        <a:t>100%</a:t>
                      </a:r>
                    </a:p>
                  </a:txBody>
                  <a:tcPr/>
                </a:tc>
                <a:extLst>
                  <a:ext uri="{0D108BD9-81ED-4DB2-BD59-A6C34878D82A}">
                    <a16:rowId xmlns:a16="http://schemas.microsoft.com/office/drawing/2014/main" val="3191149935"/>
                  </a:ext>
                </a:extLst>
              </a:tr>
              <a:tr h="550742">
                <a:tc>
                  <a:txBody>
                    <a:bodyPr/>
                    <a:lstStyle/>
                    <a:p>
                      <a:r>
                        <a:rPr lang="en-US" dirty="0"/>
                        <a:t>Question 6 (Potpourri)</a:t>
                      </a:r>
                    </a:p>
                  </a:txBody>
                  <a:tcPr/>
                </a:tc>
                <a:tc>
                  <a:txBody>
                    <a:bodyPr/>
                    <a:lstStyle/>
                    <a:p>
                      <a:r>
                        <a:rPr lang="en-US" dirty="0"/>
                        <a:t>69.5%</a:t>
                      </a:r>
                    </a:p>
                  </a:txBody>
                  <a:tcPr/>
                </a:tc>
                <a:tc>
                  <a:txBody>
                    <a:bodyPr/>
                    <a:lstStyle/>
                    <a:p>
                      <a:r>
                        <a:rPr lang="en-US" dirty="0"/>
                        <a:t>69%</a:t>
                      </a:r>
                    </a:p>
                  </a:txBody>
                  <a:tcPr/>
                </a:tc>
                <a:tc>
                  <a:txBody>
                    <a:bodyPr/>
                    <a:lstStyle/>
                    <a:p>
                      <a:r>
                        <a:rPr lang="en-US" dirty="0"/>
                        <a:t>16%</a:t>
                      </a:r>
                    </a:p>
                  </a:txBody>
                  <a:tcPr/>
                </a:tc>
                <a:tc>
                  <a:txBody>
                    <a:bodyPr/>
                    <a:lstStyle/>
                    <a:p>
                      <a:r>
                        <a:rPr lang="en-US" dirty="0"/>
                        <a:t>100%</a:t>
                      </a:r>
                    </a:p>
                  </a:txBody>
                  <a:tcPr/>
                </a:tc>
                <a:extLst>
                  <a:ext uri="{0D108BD9-81ED-4DB2-BD59-A6C34878D82A}">
                    <a16:rowId xmlns:a16="http://schemas.microsoft.com/office/drawing/2014/main" val="423403845"/>
                  </a:ext>
                </a:extLst>
              </a:tr>
              <a:tr h="550742">
                <a:tc>
                  <a:txBody>
                    <a:bodyPr/>
                    <a:lstStyle/>
                    <a:p>
                      <a:r>
                        <a:rPr lang="en-US" dirty="0"/>
                        <a:t>Total</a:t>
                      </a:r>
                    </a:p>
                  </a:txBody>
                  <a:tcPr/>
                </a:tc>
                <a:tc>
                  <a:txBody>
                    <a:bodyPr/>
                    <a:lstStyle/>
                    <a:p>
                      <a:r>
                        <a:rPr lang="en-US" dirty="0"/>
                        <a:t>60.3%</a:t>
                      </a:r>
                    </a:p>
                  </a:txBody>
                  <a:tcPr/>
                </a:tc>
                <a:tc>
                  <a:txBody>
                    <a:bodyPr/>
                    <a:lstStyle/>
                    <a:p>
                      <a:r>
                        <a:rPr lang="en-US" dirty="0"/>
                        <a:t>63.8%</a:t>
                      </a:r>
                    </a:p>
                  </a:txBody>
                  <a:tcPr/>
                </a:tc>
                <a:tc>
                  <a:txBody>
                    <a:bodyPr/>
                    <a:lstStyle/>
                    <a:p>
                      <a:r>
                        <a:rPr lang="en-US" dirty="0"/>
                        <a:t>13.5%</a:t>
                      </a:r>
                    </a:p>
                  </a:txBody>
                  <a:tcPr/>
                </a:tc>
                <a:tc>
                  <a:txBody>
                    <a:bodyPr/>
                    <a:lstStyle/>
                    <a:p>
                      <a:endParaRPr lang="en-US" dirty="0"/>
                    </a:p>
                  </a:txBody>
                  <a:tcPr/>
                </a:tc>
                <a:extLst>
                  <a:ext uri="{0D108BD9-81ED-4DB2-BD59-A6C34878D82A}">
                    <a16:rowId xmlns:a16="http://schemas.microsoft.com/office/drawing/2014/main" val="1501383887"/>
                  </a:ext>
                </a:extLst>
              </a:tr>
            </a:tbl>
          </a:graphicData>
        </a:graphic>
      </p:graphicFrame>
    </p:spTree>
    <p:extLst>
      <p:ext uri="{BB962C8B-B14F-4D97-AF65-F5344CB8AC3E}">
        <p14:creationId xmlns:p14="http://schemas.microsoft.com/office/powerpoint/2010/main" val="40501738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Rectangle 2"/>
          <p:cNvSpPr>
            <a:spLocks noGrp="1" noChangeArrowheads="1"/>
          </p:cNvSpPr>
          <p:nvPr>
            <p:ph type="ctrTitle"/>
            <p:custDataLst>
              <p:tags r:id="rId1"/>
            </p:custDataLst>
          </p:nvPr>
        </p:nvSpPr>
        <p:spPr>
          <a:xfrm>
            <a:off x="2438400" y="1295400"/>
            <a:ext cx="7848600" cy="1930400"/>
          </a:xfrm>
        </p:spPr>
        <p:txBody>
          <a:bodyPr vert="horz" wrap="square" lIns="90488" tIns="44450" rIns="90488" bIns="44450" numCol="1" anchor="b" anchorCtr="0" compatLnSpc="1">
            <a:prstTxWarp prst="textNoShape">
              <a:avLst/>
            </a:prstTxWarp>
          </a:bodyPr>
          <a:lstStyle/>
          <a:p>
            <a:pPr algn="ctr" eaLnBrk="1" hangingPunct="1"/>
            <a:br>
              <a:rPr lang="en-US" sz="3600" dirty="0">
                <a:solidFill>
                  <a:schemeClr val="tx1"/>
                </a:solidFill>
              </a:rPr>
            </a:br>
            <a:r>
              <a:rPr lang="en-US" sz="3600" dirty="0">
                <a:solidFill>
                  <a:schemeClr val="tx1"/>
                </a:solidFill>
              </a:rPr>
              <a:t>Design for Low Power</a:t>
            </a:r>
          </a:p>
        </p:txBody>
      </p:sp>
    </p:spTree>
  </p:cSld>
  <p:clrMapOvr>
    <a:masterClrMapping/>
  </p:clrMapOvr>
  <p:transition/>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3284" name="AutoShape 4"/>
          <p:cNvSpPr>
            <a:spLocks noChangeArrowheads="1"/>
          </p:cNvSpPr>
          <p:nvPr/>
        </p:nvSpPr>
        <p:spPr bwMode="auto">
          <a:xfrm flipV="1">
            <a:off x="2667000" y="2057400"/>
            <a:ext cx="6858000" cy="3429000"/>
          </a:xfrm>
          <a:custGeom>
            <a:avLst/>
            <a:gdLst>
              <a:gd name="G0" fmla="+- 5400 0 0"/>
              <a:gd name="G1" fmla="+- 21600 0 5400"/>
              <a:gd name="G2" fmla="*/ 5400 1 2"/>
              <a:gd name="G3" fmla="+- 21600 0 G2"/>
              <a:gd name="G4" fmla="+/ 5400 21600 2"/>
              <a:gd name="G5" fmla="+/ G1 0 2"/>
              <a:gd name="G6" fmla="*/ 21600 21600 5400"/>
              <a:gd name="G7" fmla="*/ G6 1 2"/>
              <a:gd name="G8" fmla="+- 21600 0 G7"/>
              <a:gd name="G9" fmla="*/ 21600 1 2"/>
              <a:gd name="G10" fmla="+- 5400 0 G9"/>
              <a:gd name="G11" fmla="?: G10 G8 0"/>
              <a:gd name="G12" fmla="?: G10 G7 21600"/>
              <a:gd name="T0" fmla="*/ 18900 w 21600"/>
              <a:gd name="T1" fmla="*/ 10800 h 21600"/>
              <a:gd name="T2" fmla="*/ 10800 w 21600"/>
              <a:gd name="T3" fmla="*/ 21600 h 21600"/>
              <a:gd name="T4" fmla="*/ 2700 w 21600"/>
              <a:gd name="T5" fmla="*/ 10800 h 21600"/>
              <a:gd name="T6" fmla="*/ 10800 w 21600"/>
              <a:gd name="T7" fmla="*/ 0 h 21600"/>
              <a:gd name="T8" fmla="*/ 4500 w 21600"/>
              <a:gd name="T9" fmla="*/ 4500 h 21600"/>
              <a:gd name="T10" fmla="*/ 17100 w 21600"/>
              <a:gd name="T11" fmla="*/ 17100 h 21600"/>
            </a:gdLst>
            <a:ahLst/>
            <a:cxnLst>
              <a:cxn ang="0">
                <a:pos x="T0" y="T1"/>
              </a:cxn>
              <a:cxn ang="0">
                <a:pos x="T2" y="T3"/>
              </a:cxn>
              <a:cxn ang="0">
                <a:pos x="T4" y="T5"/>
              </a:cxn>
              <a:cxn ang="0">
                <a:pos x="T6" y="T7"/>
              </a:cxn>
            </a:cxnLst>
            <a:rect l="T8" t="T9" r="T10" b="T11"/>
            <a:pathLst>
              <a:path w="21600" h="21600">
                <a:moveTo>
                  <a:pt x="0" y="0"/>
                </a:moveTo>
                <a:lnTo>
                  <a:pt x="5400" y="21600"/>
                </a:lnTo>
                <a:lnTo>
                  <a:pt x="16200" y="21600"/>
                </a:lnTo>
                <a:lnTo>
                  <a:pt x="21600" y="0"/>
                </a:lnTo>
                <a:close/>
              </a:path>
            </a:pathLst>
          </a:custGeom>
          <a:gradFill rotWithShape="1">
            <a:gsLst>
              <a:gs pos="0">
                <a:schemeClr val="accent1">
                  <a:gamma/>
                  <a:shade val="46275"/>
                  <a:invGamma/>
                </a:schemeClr>
              </a:gs>
              <a:gs pos="100000">
                <a:schemeClr val="accent1"/>
              </a:gs>
            </a:gsLst>
            <a:lin ang="5400000" scaled="1"/>
          </a:gradFill>
          <a:ln w="12700">
            <a:no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353282" name="Rectangle 2"/>
          <p:cNvSpPr>
            <a:spLocks noGrp="1" noChangeArrowheads="1"/>
          </p:cNvSpPr>
          <p:nvPr>
            <p:ph type="title"/>
          </p:nvPr>
        </p:nvSpPr>
        <p:spPr/>
        <p:txBody>
          <a:bodyPr/>
          <a:lstStyle/>
          <a:p>
            <a:r>
              <a:rPr lang="en-US"/>
              <a:t>A Long Time Ago</a:t>
            </a:r>
          </a:p>
        </p:txBody>
      </p:sp>
      <p:sp>
        <p:nvSpPr>
          <p:cNvPr id="353283" name="Rectangle 3"/>
          <p:cNvSpPr>
            <a:spLocks noGrp="1" noChangeArrowheads="1"/>
          </p:cNvSpPr>
          <p:nvPr>
            <p:ph idx="1"/>
          </p:nvPr>
        </p:nvSpPr>
        <p:spPr>
          <a:xfrm>
            <a:off x="1981200" y="2209800"/>
            <a:ext cx="8229600" cy="4191000"/>
          </a:xfrm>
        </p:spPr>
        <p:txBody>
          <a:bodyPr/>
          <a:lstStyle/>
          <a:p>
            <a:pPr algn="ctr">
              <a:lnSpc>
                <a:spcPct val="70000"/>
              </a:lnSpc>
              <a:buFontTx/>
              <a:buNone/>
            </a:pPr>
            <a:r>
              <a:rPr lang="en-US" sz="2200"/>
              <a:t>In a building far away</a:t>
            </a:r>
          </a:p>
          <a:p>
            <a:pPr algn="ctr">
              <a:lnSpc>
                <a:spcPct val="70000"/>
              </a:lnSpc>
            </a:pPr>
            <a:endParaRPr lang="en-US" sz="2400"/>
          </a:p>
          <a:p>
            <a:pPr algn="ctr">
              <a:lnSpc>
                <a:spcPct val="60000"/>
              </a:lnSpc>
              <a:buFontTx/>
              <a:buNone/>
            </a:pPr>
            <a:r>
              <a:rPr lang="en-US"/>
              <a:t>A man made a prediction</a:t>
            </a:r>
          </a:p>
          <a:p>
            <a:pPr algn="ctr">
              <a:lnSpc>
                <a:spcPct val="80000"/>
              </a:lnSpc>
              <a:buFontTx/>
              <a:buNone/>
            </a:pPr>
            <a:endParaRPr lang="en-US" sz="2800"/>
          </a:p>
          <a:p>
            <a:pPr algn="ctr">
              <a:lnSpc>
                <a:spcPct val="90000"/>
              </a:lnSpc>
              <a:buFontTx/>
              <a:buNone/>
            </a:pPr>
            <a:r>
              <a:rPr lang="en-US"/>
              <a:t>On  surprisingly  little  data</a:t>
            </a:r>
          </a:p>
          <a:p>
            <a:pPr algn="ctr">
              <a:buFontTx/>
              <a:buNone/>
            </a:pPr>
            <a:r>
              <a:rPr lang="en-US" sz="2800"/>
              <a:t>	</a:t>
            </a:r>
          </a:p>
          <a:p>
            <a:pPr algn="ctr">
              <a:lnSpc>
                <a:spcPct val="120000"/>
              </a:lnSpc>
              <a:buFontTx/>
              <a:buNone/>
            </a:pPr>
            <a:r>
              <a:rPr lang="en-US" sz="4000"/>
              <a:t>That has defined an industr</a:t>
            </a:r>
            <a:r>
              <a:rPr lang="en-US" sz="3600"/>
              <a:t>y</a:t>
            </a:r>
          </a:p>
        </p:txBody>
      </p:sp>
      <p:sp>
        <p:nvSpPr>
          <p:cNvPr id="5"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E06B6FE9-30DA-4D60-8C4A-68B8041E26C3}" type="slidenum">
              <a:rPr lang="en-US">
                <a:solidFill>
                  <a:srgbClr val="000000"/>
                </a:solidFill>
                <a:latin typeface="Times New Roman" pitchFamily="18" charset="0"/>
                <a:cs typeface="Arial"/>
              </a:rPr>
              <a:pPr fontAlgn="base">
                <a:spcBef>
                  <a:spcPct val="0"/>
                </a:spcBef>
                <a:spcAft>
                  <a:spcPct val="0"/>
                </a:spcAft>
              </a:pPr>
              <a:t>5</a:t>
            </a:fld>
            <a:endParaRPr lang="en-US">
              <a:solidFill>
                <a:srgbClr val="000000"/>
              </a:solidFill>
              <a:latin typeface="Times New Roman" pitchFamily="18" charset="0"/>
              <a:cs typeface="Arial"/>
            </a:endParaRPr>
          </a:p>
        </p:txBody>
      </p:sp>
    </p:spTree>
  </p:cSld>
  <p:clrMapOvr>
    <a:masterClrMapping/>
  </p:clrMapOvr>
  <p:transition advTm="9023"/>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3058" name="Rectangle 2"/>
          <p:cNvSpPr>
            <a:spLocks noGrp="1" noChangeArrowheads="1"/>
          </p:cNvSpPr>
          <p:nvPr>
            <p:ph type="title"/>
          </p:nvPr>
        </p:nvSpPr>
        <p:spPr/>
        <p:txBody>
          <a:bodyPr/>
          <a:lstStyle/>
          <a:p>
            <a:r>
              <a:rPr lang="en-US"/>
              <a:t>Moore’s Law</a:t>
            </a:r>
          </a:p>
        </p:txBody>
      </p:sp>
      <p:sp>
        <p:nvSpPr>
          <p:cNvPr id="5"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C1A6AEBB-0308-4F4C-A331-4A10C8C16DB6}" type="slidenum">
              <a:rPr lang="en-US">
                <a:solidFill>
                  <a:srgbClr val="000000"/>
                </a:solidFill>
                <a:latin typeface="Times New Roman" pitchFamily="18" charset="0"/>
                <a:cs typeface="Arial"/>
              </a:rPr>
              <a:pPr fontAlgn="base">
                <a:spcBef>
                  <a:spcPct val="0"/>
                </a:spcBef>
                <a:spcAft>
                  <a:spcPct val="0"/>
                </a:spcAft>
              </a:pPr>
              <a:t>6</a:t>
            </a:fld>
            <a:endParaRPr lang="en-US">
              <a:solidFill>
                <a:srgbClr val="000000"/>
              </a:solidFill>
              <a:latin typeface="Times New Roman" pitchFamily="18" charset="0"/>
              <a:cs typeface="Arial"/>
            </a:endParaRPr>
          </a:p>
        </p:txBody>
      </p:sp>
      <p:pic>
        <p:nvPicPr>
          <p:cNvPr id="173060" name="Picture 4" descr="25%"/>
          <p:cNvPicPr>
            <a:picLocks noChangeAspect="1" noChangeArrowheads="1"/>
          </p:cNvPicPr>
          <p:nvPr/>
        </p:nvPicPr>
        <p:blipFill>
          <a:blip r:embed="rId3" cstate="print"/>
          <a:srcRect b="4129"/>
          <a:stretch>
            <a:fillRect/>
          </a:stretch>
        </p:blipFill>
        <p:spPr bwMode="auto">
          <a:xfrm>
            <a:off x="3505200" y="1320800"/>
            <a:ext cx="5562600" cy="5308600"/>
          </a:xfrm>
          <a:prstGeom prst="rect">
            <a:avLst/>
          </a:prstGeom>
          <a:noFill/>
          <a:ln w="12700">
            <a:noFill/>
            <a:miter lim="800000"/>
            <a:headEnd/>
            <a:tailEnd/>
          </a:ln>
          <a:effectLst/>
        </p:spPr>
      </p:pic>
      <p:pic>
        <p:nvPicPr>
          <p:cNvPr id="173061" name="Picture 5" descr="25%"/>
          <p:cNvPicPr>
            <a:picLocks noChangeAspect="1" noChangeArrowheads="1"/>
          </p:cNvPicPr>
          <p:nvPr/>
        </p:nvPicPr>
        <p:blipFill>
          <a:blip r:embed="rId4" cstate="print"/>
          <a:srcRect/>
          <a:stretch>
            <a:fillRect/>
          </a:stretch>
        </p:blipFill>
        <p:spPr bwMode="auto">
          <a:xfrm>
            <a:off x="5029200" y="1371601"/>
            <a:ext cx="3352800" cy="352425"/>
          </a:xfrm>
          <a:prstGeom prst="rect">
            <a:avLst/>
          </a:prstGeom>
          <a:noFill/>
          <a:ln w="12700">
            <a:noFill/>
            <a:miter lim="800000"/>
            <a:headEnd/>
            <a:tailEnd/>
          </a:ln>
          <a:effectLst/>
        </p:spPr>
      </p:pic>
    </p:spTree>
  </p:cSld>
  <p:clrMapOvr>
    <a:masterClrMapping/>
  </p:clrMapOvr>
  <p:transition advTm="39026"/>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082" name="Rectangle 2"/>
          <p:cNvSpPr>
            <a:spLocks noGrp="1" noChangeArrowheads="1"/>
          </p:cNvSpPr>
          <p:nvPr>
            <p:ph type="title"/>
          </p:nvPr>
        </p:nvSpPr>
        <p:spPr/>
        <p:txBody>
          <a:bodyPr/>
          <a:lstStyle/>
          <a:p>
            <a:r>
              <a:rPr lang="en-US"/>
              <a:t>Moore’s Original Issues</a:t>
            </a:r>
          </a:p>
        </p:txBody>
      </p:sp>
      <p:sp>
        <p:nvSpPr>
          <p:cNvPr id="174083" name="Rectangle 3"/>
          <p:cNvSpPr>
            <a:spLocks noGrp="1" noChangeArrowheads="1"/>
          </p:cNvSpPr>
          <p:nvPr>
            <p:ph idx="1"/>
          </p:nvPr>
        </p:nvSpPr>
        <p:spPr>
          <a:xfrm>
            <a:off x="1981200" y="1485900"/>
            <a:ext cx="8458200" cy="1790700"/>
          </a:xfrm>
        </p:spPr>
        <p:txBody>
          <a:bodyPr/>
          <a:lstStyle/>
          <a:p>
            <a:r>
              <a:rPr lang="en-US"/>
              <a:t>Design cost</a:t>
            </a:r>
          </a:p>
          <a:p>
            <a:r>
              <a:rPr lang="en-US" b="1">
                <a:solidFill>
                  <a:schemeClr val="tx2"/>
                </a:solidFill>
              </a:rPr>
              <a:t>Power dissipation</a:t>
            </a:r>
          </a:p>
          <a:p>
            <a:r>
              <a:rPr lang="en-US"/>
              <a:t>What to do with all the functionality possible</a:t>
            </a:r>
          </a:p>
        </p:txBody>
      </p:sp>
      <p:sp>
        <p:nvSpPr>
          <p:cNvPr id="7"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DB32146E-7A4A-4EBA-9B5A-562E95865687}" type="slidenum">
              <a:rPr lang="en-US">
                <a:solidFill>
                  <a:srgbClr val="000000"/>
                </a:solidFill>
                <a:latin typeface="Times New Roman" pitchFamily="18" charset="0"/>
                <a:cs typeface="Arial"/>
              </a:rPr>
              <a:pPr fontAlgn="base">
                <a:spcBef>
                  <a:spcPct val="0"/>
                </a:spcBef>
                <a:spcAft>
                  <a:spcPct val="0"/>
                </a:spcAft>
              </a:pPr>
              <a:t>7</a:t>
            </a:fld>
            <a:endParaRPr lang="en-US">
              <a:solidFill>
                <a:srgbClr val="000000"/>
              </a:solidFill>
              <a:latin typeface="Times New Roman" pitchFamily="18" charset="0"/>
              <a:cs typeface="Arial"/>
            </a:endParaRPr>
          </a:p>
        </p:txBody>
      </p:sp>
      <p:pic>
        <p:nvPicPr>
          <p:cNvPr id="174087" name="Picture 7"/>
          <p:cNvPicPr>
            <a:picLocks noChangeAspect="1" noChangeArrowheads="1"/>
          </p:cNvPicPr>
          <p:nvPr/>
        </p:nvPicPr>
        <p:blipFill>
          <a:blip r:embed="rId3" cstate="print"/>
          <a:srcRect/>
          <a:stretch>
            <a:fillRect/>
          </a:stretch>
        </p:blipFill>
        <p:spPr bwMode="invGray">
          <a:xfrm>
            <a:off x="2438400" y="3668714"/>
            <a:ext cx="7848600" cy="2541587"/>
          </a:xfrm>
          <a:prstGeom prst="rect">
            <a:avLst/>
          </a:prstGeom>
          <a:noFill/>
          <a:ln w="9525" algn="ctr">
            <a:noFill/>
            <a:miter lim="800000"/>
            <a:headEnd/>
            <a:tailEnd/>
          </a:ln>
          <a:effectLst/>
        </p:spPr>
      </p:pic>
      <p:pic>
        <p:nvPicPr>
          <p:cNvPr id="174085" name="Picture 5" descr="25%"/>
          <p:cNvPicPr>
            <a:picLocks noChangeAspect="1" noChangeArrowheads="1"/>
          </p:cNvPicPr>
          <p:nvPr/>
        </p:nvPicPr>
        <p:blipFill>
          <a:blip r:embed="rId4" cstate="print"/>
          <a:srcRect/>
          <a:stretch>
            <a:fillRect/>
          </a:stretch>
        </p:blipFill>
        <p:spPr bwMode="auto">
          <a:xfrm>
            <a:off x="2438401" y="3505200"/>
            <a:ext cx="1990725" cy="209550"/>
          </a:xfrm>
          <a:prstGeom prst="rect">
            <a:avLst/>
          </a:prstGeom>
          <a:noFill/>
          <a:ln w="12700">
            <a:noFill/>
            <a:miter lim="800000"/>
            <a:headEnd/>
            <a:tailEnd/>
          </a:ln>
          <a:effectLst/>
        </p:spPr>
      </p:pic>
      <p:sp>
        <p:nvSpPr>
          <p:cNvPr id="174086" name="Text Box 6"/>
          <p:cNvSpPr txBox="1">
            <a:spLocks noChangeArrowheads="1"/>
          </p:cNvSpPr>
          <p:nvPr/>
        </p:nvSpPr>
        <p:spPr bwMode="auto">
          <a:xfrm>
            <a:off x="3200400" y="6324600"/>
            <a:ext cx="5638800" cy="336550"/>
          </a:xfrm>
          <a:prstGeom prst="rect">
            <a:avLst/>
          </a:prstGeom>
          <a:noFill/>
          <a:ln w="12700">
            <a:noFill/>
            <a:miter lim="800000"/>
            <a:headEnd/>
            <a:tailEnd/>
          </a:ln>
          <a:effectLst/>
        </p:spPr>
        <p:txBody>
          <a:bodyPr>
            <a:spAutoFit/>
          </a:bodyPr>
          <a:lstStyle/>
          <a:p>
            <a:pPr fontAlgn="base">
              <a:spcBef>
                <a:spcPct val="50000"/>
              </a:spcBef>
              <a:spcAft>
                <a:spcPct val="0"/>
              </a:spcAft>
            </a:pPr>
            <a:r>
              <a:rPr lang="en-US" sz="1600" dirty="0">
                <a:solidFill>
                  <a:srgbClr val="000000"/>
                </a:solidFill>
                <a:latin typeface="Times New Roman" pitchFamily="18" charset="0"/>
                <a:cs typeface="Arial"/>
              </a:rPr>
              <a:t>ftp://download.intel.com/research/silicon/moorespaper.pdf</a:t>
            </a:r>
          </a:p>
        </p:txBody>
      </p:sp>
    </p:spTree>
  </p:cSld>
  <p:clrMapOvr>
    <a:masterClrMapping/>
  </p:clrMapOvr>
  <p:transition advTm="39507"/>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5428" name="Rectangle 4"/>
          <p:cNvSpPr>
            <a:spLocks noGrp="1" noChangeArrowheads="1"/>
          </p:cNvSpPr>
          <p:nvPr>
            <p:ph type="title"/>
          </p:nvPr>
        </p:nvSpPr>
        <p:spPr>
          <a:xfrm>
            <a:off x="1981200" y="122239"/>
            <a:ext cx="8218488" cy="714375"/>
          </a:xfrm>
          <a:noFill/>
          <a:ln/>
        </p:spPr>
        <p:txBody>
          <a:bodyPr anchor="b">
            <a:normAutofit/>
          </a:bodyPr>
          <a:lstStyle/>
          <a:p>
            <a:r>
              <a:rPr lang="en-US" dirty="0"/>
              <a:t>  Problems of Power Dissipation</a:t>
            </a:r>
          </a:p>
        </p:txBody>
      </p:sp>
      <p:sp>
        <p:nvSpPr>
          <p:cNvPr id="15" name="Slide Number Placeholder 4"/>
          <p:cNvSpPr>
            <a:spLocks noGrp="1"/>
          </p:cNvSpPr>
          <p:nvPr>
            <p:ph type="sldNum" sz="quarter" idx="11"/>
          </p:nvPr>
        </p:nvSpPr>
        <p:spPr/>
        <p:txBody>
          <a:bodyPr/>
          <a:lstStyle/>
          <a:p>
            <a:pPr fontAlgn="base">
              <a:spcBef>
                <a:spcPct val="0"/>
              </a:spcBef>
              <a:spcAft>
                <a:spcPct val="0"/>
              </a:spcAft>
            </a:pPr>
            <a:fld id="{26AE796D-AF67-43D2-991B-0FB4A07D2956}" type="slidenum">
              <a:rPr lang="en-US">
                <a:solidFill>
                  <a:srgbClr val="000000"/>
                </a:solidFill>
                <a:latin typeface="Times New Roman" pitchFamily="18" charset="0"/>
                <a:cs typeface="Arial"/>
              </a:rPr>
              <a:pPr fontAlgn="base">
                <a:spcBef>
                  <a:spcPct val="0"/>
                </a:spcBef>
                <a:spcAft>
                  <a:spcPct val="0"/>
                </a:spcAft>
              </a:pPr>
              <a:t>8</a:t>
            </a:fld>
            <a:endParaRPr lang="en-US">
              <a:solidFill>
                <a:srgbClr val="000000"/>
              </a:solidFill>
              <a:latin typeface="Times New Roman" pitchFamily="18" charset="0"/>
              <a:cs typeface="Arial"/>
            </a:endParaRPr>
          </a:p>
        </p:txBody>
      </p:sp>
      <p:sp>
        <p:nvSpPr>
          <p:cNvPr id="615429" name="Rectangle 5"/>
          <p:cNvSpPr>
            <a:spLocks noChangeArrowheads="1"/>
          </p:cNvSpPr>
          <p:nvPr/>
        </p:nvSpPr>
        <p:spPr bwMode="auto">
          <a:xfrm>
            <a:off x="3733800" y="1066801"/>
            <a:ext cx="4608512" cy="3360985"/>
          </a:xfrm>
          <a:prstGeom prst="rect">
            <a:avLst/>
          </a:prstGeom>
          <a:noFill/>
          <a:ln w="9525">
            <a:noFill/>
            <a:miter lim="800000"/>
            <a:headEnd/>
            <a:tailEnd/>
          </a:ln>
          <a:effectLst/>
        </p:spPr>
        <p:txBody>
          <a:bodyPr>
            <a:spAutoFit/>
          </a:bodyPr>
          <a:lstStyle/>
          <a:p>
            <a:pPr marL="342900" indent="-342900" fontAlgn="base">
              <a:lnSpc>
                <a:spcPct val="110000"/>
              </a:lnSpc>
              <a:spcBef>
                <a:spcPct val="40000"/>
              </a:spcBef>
              <a:spcAft>
                <a:spcPct val="0"/>
              </a:spcAft>
              <a:buClr>
                <a:srgbClr val="1C1C1C"/>
              </a:buClr>
              <a:buSzPct val="75000"/>
              <a:buFont typeface="Wingdings" pitchFamily="2" charset="2"/>
              <a:buChar char="n"/>
            </a:pPr>
            <a:r>
              <a:rPr lang="en-US" sz="2000" dirty="0">
                <a:solidFill>
                  <a:srgbClr val="333399"/>
                </a:solidFill>
                <a:latin typeface="Times New Roman" pitchFamily="18" charset="0"/>
                <a:cs typeface="Arial"/>
              </a:rPr>
              <a:t>Continuously increasing performance demands</a:t>
            </a:r>
          </a:p>
          <a:p>
            <a:pPr marL="342900" indent="-342900" fontAlgn="base">
              <a:lnSpc>
                <a:spcPct val="110000"/>
              </a:lnSpc>
              <a:spcBef>
                <a:spcPct val="40000"/>
              </a:spcBef>
              <a:spcAft>
                <a:spcPct val="0"/>
              </a:spcAft>
              <a:buClr>
                <a:srgbClr val="333399"/>
              </a:buClr>
              <a:buSzPct val="75000"/>
              <a:buFont typeface="Wingdings" pitchFamily="2" charset="2"/>
              <a:buChar char="è"/>
            </a:pPr>
            <a:r>
              <a:rPr lang="en-US" sz="2000" dirty="0">
                <a:solidFill>
                  <a:srgbClr val="333399"/>
                </a:solidFill>
                <a:latin typeface="Times New Roman" pitchFamily="18" charset="0"/>
                <a:cs typeface="Arial"/>
              </a:rPr>
              <a:t>Increasing power dissipation of technical devices</a:t>
            </a:r>
          </a:p>
          <a:p>
            <a:pPr marL="342900" indent="-342900" fontAlgn="base">
              <a:lnSpc>
                <a:spcPct val="110000"/>
              </a:lnSpc>
              <a:spcBef>
                <a:spcPct val="40000"/>
              </a:spcBef>
              <a:spcAft>
                <a:spcPct val="0"/>
              </a:spcAft>
              <a:buClr>
                <a:srgbClr val="333399"/>
              </a:buClr>
              <a:buSzPct val="75000"/>
              <a:buFont typeface="Wingdings" pitchFamily="2" charset="2"/>
              <a:buChar char="è"/>
            </a:pPr>
            <a:r>
              <a:rPr lang="en-US" sz="2000" dirty="0">
                <a:solidFill>
                  <a:srgbClr val="333399"/>
                </a:solidFill>
                <a:latin typeface="Times New Roman" pitchFamily="18" charset="0"/>
                <a:cs typeface="Arial"/>
              </a:rPr>
              <a:t>Today: power dissipation is a main problem</a:t>
            </a:r>
          </a:p>
          <a:p>
            <a:pPr marL="342900" indent="-342900" fontAlgn="base">
              <a:lnSpc>
                <a:spcPct val="110000"/>
              </a:lnSpc>
              <a:spcBef>
                <a:spcPct val="40000"/>
              </a:spcBef>
              <a:spcAft>
                <a:spcPct val="0"/>
              </a:spcAft>
              <a:buClr>
                <a:srgbClr val="333399"/>
              </a:buClr>
              <a:buSzPct val="75000"/>
            </a:pPr>
            <a:endParaRPr lang="en-US" sz="2400" dirty="0">
              <a:solidFill>
                <a:srgbClr val="333399"/>
              </a:solidFill>
              <a:latin typeface="Times New Roman" pitchFamily="18" charset="0"/>
              <a:cs typeface="Arial"/>
            </a:endParaRPr>
          </a:p>
          <a:p>
            <a:pPr marL="342900" indent="-342900" fontAlgn="base">
              <a:lnSpc>
                <a:spcPct val="110000"/>
              </a:lnSpc>
              <a:spcBef>
                <a:spcPct val="40000"/>
              </a:spcBef>
              <a:spcAft>
                <a:spcPct val="0"/>
              </a:spcAft>
              <a:buClr>
                <a:srgbClr val="333399"/>
              </a:buClr>
              <a:buSzPct val="75000"/>
              <a:buFont typeface="Wingdings" pitchFamily="2" charset="2"/>
              <a:buChar char="n"/>
            </a:pPr>
            <a:r>
              <a:rPr lang="en-US" sz="2000" dirty="0">
                <a:solidFill>
                  <a:srgbClr val="333399"/>
                </a:solidFill>
                <a:latin typeface="Times New Roman" pitchFamily="18" charset="0"/>
                <a:cs typeface="Arial"/>
              </a:rPr>
              <a:t>High </a:t>
            </a:r>
            <a:r>
              <a:rPr lang="en-US" sz="2000" b="1" dirty="0">
                <a:solidFill>
                  <a:srgbClr val="333399"/>
                </a:solidFill>
                <a:latin typeface="Times New Roman" pitchFamily="18" charset="0"/>
                <a:cs typeface="Arial"/>
              </a:rPr>
              <a:t>Power dissipation </a:t>
            </a:r>
            <a:r>
              <a:rPr lang="en-US" sz="2000" dirty="0">
                <a:solidFill>
                  <a:srgbClr val="333399"/>
                </a:solidFill>
                <a:latin typeface="Times New Roman" pitchFamily="18" charset="0"/>
                <a:cs typeface="Arial"/>
              </a:rPr>
              <a:t>leads to:</a:t>
            </a:r>
          </a:p>
        </p:txBody>
      </p:sp>
      <p:pic>
        <p:nvPicPr>
          <p:cNvPr id="615430" name="Picture 6" descr="N91"/>
          <p:cNvPicPr>
            <a:picLocks noChangeAspect="1" noChangeArrowheads="1"/>
          </p:cNvPicPr>
          <p:nvPr/>
        </p:nvPicPr>
        <p:blipFill>
          <a:blip r:embed="rId2" cstate="print"/>
          <a:srcRect/>
          <a:stretch>
            <a:fillRect/>
          </a:stretch>
        </p:blipFill>
        <p:spPr bwMode="auto">
          <a:xfrm>
            <a:off x="2208213" y="1333501"/>
            <a:ext cx="514350" cy="1027113"/>
          </a:xfrm>
          <a:prstGeom prst="rect">
            <a:avLst/>
          </a:prstGeom>
          <a:noFill/>
        </p:spPr>
      </p:pic>
      <p:pic>
        <p:nvPicPr>
          <p:cNvPr id="615431" name="Picture 7" descr="TM800"/>
          <p:cNvPicPr>
            <a:picLocks noChangeAspect="1" noChangeArrowheads="1"/>
          </p:cNvPicPr>
          <p:nvPr/>
        </p:nvPicPr>
        <p:blipFill>
          <a:blip r:embed="rId3" cstate="print"/>
          <a:srcRect/>
          <a:stretch>
            <a:fillRect/>
          </a:stretch>
        </p:blipFill>
        <p:spPr bwMode="auto">
          <a:xfrm>
            <a:off x="2351089" y="1431926"/>
            <a:ext cx="1296987" cy="1133475"/>
          </a:xfrm>
          <a:prstGeom prst="rect">
            <a:avLst/>
          </a:prstGeom>
          <a:noFill/>
        </p:spPr>
      </p:pic>
      <p:pic>
        <p:nvPicPr>
          <p:cNvPr id="615432" name="Picture 8" descr="Ipod"/>
          <p:cNvPicPr>
            <a:picLocks noChangeAspect="1" noChangeArrowheads="1"/>
          </p:cNvPicPr>
          <p:nvPr/>
        </p:nvPicPr>
        <p:blipFill>
          <a:blip r:embed="rId4" cstate="print"/>
          <a:srcRect/>
          <a:stretch>
            <a:fillRect/>
          </a:stretch>
        </p:blipFill>
        <p:spPr bwMode="auto">
          <a:xfrm>
            <a:off x="2351089" y="2344739"/>
            <a:ext cx="873125" cy="1012825"/>
          </a:xfrm>
          <a:prstGeom prst="rect">
            <a:avLst/>
          </a:prstGeom>
          <a:noFill/>
        </p:spPr>
      </p:pic>
      <p:pic>
        <p:nvPicPr>
          <p:cNvPr id="615433" name="Picture 9" descr="PC"/>
          <p:cNvPicPr>
            <a:picLocks noChangeAspect="1" noChangeArrowheads="1"/>
          </p:cNvPicPr>
          <p:nvPr/>
        </p:nvPicPr>
        <p:blipFill>
          <a:blip r:embed="rId5" cstate="print"/>
          <a:srcRect/>
          <a:stretch>
            <a:fillRect/>
          </a:stretch>
        </p:blipFill>
        <p:spPr bwMode="auto">
          <a:xfrm>
            <a:off x="8256589" y="1246188"/>
            <a:ext cx="1544637" cy="1028700"/>
          </a:xfrm>
          <a:prstGeom prst="rect">
            <a:avLst/>
          </a:prstGeom>
          <a:noFill/>
        </p:spPr>
      </p:pic>
      <p:pic>
        <p:nvPicPr>
          <p:cNvPr id="615434" name="Picture 10" descr="server"/>
          <p:cNvPicPr>
            <a:picLocks noChangeAspect="1" noChangeArrowheads="1"/>
          </p:cNvPicPr>
          <p:nvPr/>
        </p:nvPicPr>
        <p:blipFill>
          <a:blip r:embed="rId6" cstate="print"/>
          <a:srcRect/>
          <a:stretch>
            <a:fillRect/>
          </a:stretch>
        </p:blipFill>
        <p:spPr bwMode="auto">
          <a:xfrm>
            <a:off x="9264650" y="1604963"/>
            <a:ext cx="1028700" cy="1473200"/>
          </a:xfrm>
          <a:prstGeom prst="rect">
            <a:avLst/>
          </a:prstGeom>
          <a:noFill/>
        </p:spPr>
      </p:pic>
      <p:pic>
        <p:nvPicPr>
          <p:cNvPr id="615435" name="Picture 11" descr="car"/>
          <p:cNvPicPr>
            <a:picLocks noChangeAspect="1" noChangeArrowheads="1"/>
          </p:cNvPicPr>
          <p:nvPr/>
        </p:nvPicPr>
        <p:blipFill>
          <a:blip r:embed="rId7" cstate="print"/>
          <a:srcRect/>
          <a:stretch>
            <a:fillRect/>
          </a:stretch>
        </p:blipFill>
        <p:spPr bwMode="auto">
          <a:xfrm>
            <a:off x="8112125" y="2349500"/>
            <a:ext cx="1536700" cy="1030288"/>
          </a:xfrm>
          <a:prstGeom prst="rect">
            <a:avLst/>
          </a:prstGeom>
          <a:noFill/>
        </p:spPr>
      </p:pic>
      <p:sp>
        <p:nvSpPr>
          <p:cNvPr id="615436" name="AutoShape 12"/>
          <p:cNvSpPr>
            <a:spLocks noChangeArrowheads="1"/>
          </p:cNvSpPr>
          <p:nvPr/>
        </p:nvSpPr>
        <p:spPr bwMode="auto">
          <a:xfrm rot="4215764">
            <a:off x="2720976" y="3708401"/>
            <a:ext cx="792162" cy="522287"/>
          </a:xfrm>
          <a:prstGeom prst="rightArrow">
            <a:avLst>
              <a:gd name="adj1" fmla="val 50000"/>
              <a:gd name="adj2" fmla="val 37918"/>
            </a:avLst>
          </a:prstGeom>
          <a:solidFill>
            <a:srgbClr val="C0C0C0"/>
          </a:solidFill>
          <a:ln w="38100">
            <a:solidFill>
              <a:srgbClr val="969696"/>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615437" name="Text Box 13"/>
          <p:cNvSpPr txBox="1">
            <a:spLocks noChangeArrowheads="1"/>
          </p:cNvSpPr>
          <p:nvPr/>
        </p:nvSpPr>
        <p:spPr bwMode="auto">
          <a:xfrm>
            <a:off x="6456363" y="4508501"/>
            <a:ext cx="3816350" cy="1330325"/>
          </a:xfrm>
          <a:prstGeom prst="rect">
            <a:avLst/>
          </a:prstGeom>
          <a:solidFill>
            <a:srgbClr val="EAEAEA"/>
          </a:solidFill>
          <a:ln w="19050">
            <a:solidFill>
              <a:schemeClr val="tx1"/>
            </a:solidFill>
            <a:miter lim="800000"/>
            <a:headEnd/>
            <a:tailEnd/>
          </a:ln>
          <a:effectLst>
            <a:outerShdw dist="107763" dir="2700000" algn="ctr" rotWithShape="0">
              <a:schemeClr val="bg2">
                <a:alpha val="50000"/>
              </a:schemeClr>
            </a:outerShdw>
          </a:effectLst>
        </p:spPr>
        <p:txBody>
          <a:bodyPr>
            <a:spAutoFit/>
          </a:bodyPr>
          <a:lstStyle/>
          <a:p>
            <a:pPr marL="361950" indent="-361950" fontAlgn="base">
              <a:spcBef>
                <a:spcPct val="50000"/>
              </a:spcBef>
              <a:spcAft>
                <a:spcPct val="0"/>
              </a:spcAft>
              <a:buClr>
                <a:srgbClr val="CC0000"/>
              </a:buClr>
              <a:buFont typeface="Wingdings" pitchFamily="2" charset="2"/>
              <a:buChar char="L"/>
            </a:pPr>
            <a:r>
              <a:rPr lang="en-US" sz="2000">
                <a:solidFill>
                  <a:srgbClr val="333399"/>
                </a:solidFill>
                <a:latin typeface="Times New Roman" pitchFamily="18" charset="0"/>
                <a:cs typeface="Arial"/>
              </a:rPr>
              <a:t>High efforts for cooling</a:t>
            </a:r>
          </a:p>
          <a:p>
            <a:pPr marL="361950" indent="-361950" fontAlgn="base">
              <a:spcBef>
                <a:spcPct val="50000"/>
              </a:spcBef>
              <a:spcAft>
                <a:spcPct val="0"/>
              </a:spcAft>
              <a:buClr>
                <a:srgbClr val="CC0000"/>
              </a:buClr>
              <a:buFont typeface="Wingdings" pitchFamily="2" charset="2"/>
              <a:buChar char="L"/>
            </a:pPr>
            <a:r>
              <a:rPr lang="en-US" sz="2000">
                <a:solidFill>
                  <a:srgbClr val="333399"/>
                </a:solidFill>
                <a:latin typeface="Times New Roman" pitchFamily="18" charset="0"/>
                <a:cs typeface="Arial"/>
              </a:rPr>
              <a:t>Increasing operational costs</a:t>
            </a:r>
          </a:p>
          <a:p>
            <a:pPr marL="361950" indent="-361950" fontAlgn="base">
              <a:spcBef>
                <a:spcPct val="50000"/>
              </a:spcBef>
              <a:spcAft>
                <a:spcPct val="0"/>
              </a:spcAft>
              <a:buClr>
                <a:srgbClr val="CC0000"/>
              </a:buClr>
              <a:buFont typeface="Wingdings" pitchFamily="2" charset="2"/>
              <a:buChar char="L"/>
            </a:pPr>
            <a:r>
              <a:rPr lang="en-US" sz="2000">
                <a:solidFill>
                  <a:srgbClr val="333399"/>
                </a:solidFill>
                <a:latin typeface="Times New Roman" pitchFamily="18" charset="0"/>
                <a:cs typeface="Arial"/>
              </a:rPr>
              <a:t>Reduced reliability</a:t>
            </a:r>
          </a:p>
        </p:txBody>
      </p:sp>
      <p:sp>
        <p:nvSpPr>
          <p:cNvPr id="615438" name="Text Box 14"/>
          <p:cNvSpPr txBox="1">
            <a:spLocks noChangeArrowheads="1"/>
          </p:cNvSpPr>
          <p:nvPr/>
        </p:nvSpPr>
        <p:spPr bwMode="auto">
          <a:xfrm>
            <a:off x="2063750" y="4508501"/>
            <a:ext cx="3887788" cy="1330325"/>
          </a:xfrm>
          <a:prstGeom prst="rect">
            <a:avLst/>
          </a:prstGeom>
          <a:solidFill>
            <a:srgbClr val="EAEAEA"/>
          </a:solidFill>
          <a:ln w="19050">
            <a:solidFill>
              <a:schemeClr val="tx1"/>
            </a:solidFill>
            <a:miter lim="800000"/>
            <a:headEnd/>
            <a:tailEnd/>
          </a:ln>
          <a:effectLst>
            <a:outerShdw dist="107763" dir="2700000" algn="ctr" rotWithShape="0">
              <a:schemeClr val="bg2">
                <a:alpha val="50000"/>
              </a:schemeClr>
            </a:outerShdw>
          </a:effectLst>
        </p:spPr>
        <p:txBody>
          <a:bodyPr>
            <a:spAutoFit/>
          </a:bodyPr>
          <a:lstStyle/>
          <a:p>
            <a:pPr marL="361950" indent="-361950" fontAlgn="base">
              <a:spcBef>
                <a:spcPct val="50000"/>
              </a:spcBef>
              <a:spcAft>
                <a:spcPct val="0"/>
              </a:spcAft>
              <a:buClr>
                <a:srgbClr val="CC0000"/>
              </a:buClr>
              <a:buFont typeface="Wingdings" pitchFamily="2" charset="2"/>
              <a:buChar char="L"/>
            </a:pPr>
            <a:r>
              <a:rPr lang="en-US" sz="2000">
                <a:solidFill>
                  <a:srgbClr val="333399"/>
                </a:solidFill>
                <a:latin typeface="Times New Roman" pitchFamily="18" charset="0"/>
                <a:cs typeface="Arial"/>
              </a:rPr>
              <a:t>Reduced time of operation</a:t>
            </a:r>
          </a:p>
          <a:p>
            <a:pPr marL="361950" indent="-361950" fontAlgn="base">
              <a:spcBef>
                <a:spcPct val="50000"/>
              </a:spcBef>
              <a:spcAft>
                <a:spcPct val="0"/>
              </a:spcAft>
              <a:buClr>
                <a:srgbClr val="CC0000"/>
              </a:buClr>
              <a:buFont typeface="Wingdings" pitchFamily="2" charset="2"/>
              <a:buChar char="L"/>
            </a:pPr>
            <a:r>
              <a:rPr lang="en-US" sz="2000">
                <a:solidFill>
                  <a:srgbClr val="333399"/>
                </a:solidFill>
                <a:latin typeface="Times New Roman" pitchFamily="18" charset="0"/>
                <a:cs typeface="Arial"/>
              </a:rPr>
              <a:t>Higher weight (batteries)</a:t>
            </a:r>
          </a:p>
          <a:p>
            <a:pPr marL="361950" indent="-361950" fontAlgn="base">
              <a:spcBef>
                <a:spcPct val="50000"/>
              </a:spcBef>
              <a:spcAft>
                <a:spcPct val="0"/>
              </a:spcAft>
              <a:buClr>
                <a:srgbClr val="CC0000"/>
              </a:buClr>
              <a:buFont typeface="Wingdings" pitchFamily="2" charset="2"/>
              <a:buChar char="L"/>
            </a:pPr>
            <a:r>
              <a:rPr lang="en-US" sz="2000">
                <a:solidFill>
                  <a:srgbClr val="333399"/>
                </a:solidFill>
                <a:latin typeface="Times New Roman" pitchFamily="18" charset="0"/>
                <a:cs typeface="Arial"/>
              </a:rPr>
              <a:t>Reduced mobility</a:t>
            </a:r>
          </a:p>
        </p:txBody>
      </p:sp>
      <p:sp>
        <p:nvSpPr>
          <p:cNvPr id="615440" name="AutoShape 16"/>
          <p:cNvSpPr>
            <a:spLocks noChangeArrowheads="1"/>
          </p:cNvSpPr>
          <p:nvPr/>
        </p:nvSpPr>
        <p:spPr bwMode="auto">
          <a:xfrm rot="6802856">
            <a:off x="8553451" y="3708401"/>
            <a:ext cx="792162" cy="522287"/>
          </a:xfrm>
          <a:prstGeom prst="rightArrow">
            <a:avLst>
              <a:gd name="adj1" fmla="val 50000"/>
              <a:gd name="adj2" fmla="val 37918"/>
            </a:avLst>
          </a:prstGeom>
          <a:solidFill>
            <a:srgbClr val="C0C0C0"/>
          </a:solidFill>
          <a:ln w="38100">
            <a:solidFill>
              <a:srgbClr val="969696"/>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15429"/>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615430"/>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615431"/>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615432"/>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615433"/>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615434"/>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615435"/>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615436"/>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615437"/>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615438"/>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61544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15429" grpId="0"/>
      <p:bldP spid="615436" grpId="0" animBg="1"/>
      <p:bldP spid="615437" grpId="0" animBg="1"/>
      <p:bldP spid="615438" grpId="0" animBg="1"/>
      <p:bldP spid="615440" grpId="0" animBg="1"/>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Rectangle 2"/>
          <p:cNvSpPr>
            <a:spLocks noGrp="1" noChangeArrowheads="1"/>
          </p:cNvSpPr>
          <p:nvPr>
            <p:ph type="title"/>
          </p:nvPr>
        </p:nvSpPr>
        <p:spPr/>
        <p:txBody>
          <a:bodyPr/>
          <a:lstStyle/>
          <a:p>
            <a:r>
              <a:rPr lang="en-US"/>
              <a:t>Outline</a:t>
            </a:r>
          </a:p>
        </p:txBody>
      </p:sp>
      <p:sp>
        <p:nvSpPr>
          <p:cNvPr id="3075" name="Rectangle 3"/>
          <p:cNvSpPr>
            <a:spLocks noGrp="1" noChangeArrowheads="1"/>
          </p:cNvSpPr>
          <p:nvPr>
            <p:ph idx="1"/>
          </p:nvPr>
        </p:nvSpPr>
        <p:spPr/>
        <p:txBody>
          <a:bodyPr/>
          <a:lstStyle/>
          <a:p>
            <a:r>
              <a:rPr lang="en-US" dirty="0"/>
              <a:t>What is the problem?</a:t>
            </a:r>
          </a:p>
          <a:p>
            <a:r>
              <a:rPr lang="en-US" dirty="0"/>
              <a:t>Power Components</a:t>
            </a:r>
          </a:p>
          <a:p>
            <a:r>
              <a:rPr lang="en-US" dirty="0"/>
              <a:t>Historical Context</a:t>
            </a:r>
          </a:p>
          <a:p>
            <a:r>
              <a:rPr lang="en-US" dirty="0"/>
              <a:t>Solutions</a:t>
            </a:r>
          </a:p>
        </p:txBody>
      </p:sp>
      <p:sp>
        <p:nvSpPr>
          <p:cNvPr id="5"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3CC88515-6B9C-487C-A8B6-E24EC544B61B}" type="slidenum">
              <a:rPr lang="en-US">
                <a:solidFill>
                  <a:srgbClr val="000000"/>
                </a:solidFill>
                <a:latin typeface="Times New Roman" pitchFamily="18" charset="0"/>
                <a:cs typeface="Arial"/>
              </a:rPr>
              <a:pPr fontAlgn="base">
                <a:spcBef>
                  <a:spcPct val="0"/>
                </a:spcBef>
                <a:spcAft>
                  <a:spcPct val="0"/>
                </a:spcAft>
              </a:pPr>
              <a:t>9</a:t>
            </a:fld>
            <a:endParaRPr lang="en-US">
              <a:solidFill>
                <a:srgbClr val="000000"/>
              </a:solidFill>
              <a:latin typeface="Times New Roman" pitchFamily="18" charset="0"/>
              <a:cs typeface="Arial"/>
            </a:endParaRPr>
          </a:p>
        </p:txBody>
      </p:sp>
    </p:spTree>
  </p:cSld>
  <p:clrMapOvr>
    <a:masterClrMapping/>
  </p:clrMapOvr>
  <p:transition/>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Rectangle 2"/>
          <p:cNvSpPr>
            <a:spLocks noGrp="1" noChangeArrowheads="1"/>
          </p:cNvSpPr>
          <p:nvPr>
            <p:ph type="title"/>
          </p:nvPr>
        </p:nvSpPr>
        <p:spPr>
          <a:noFill/>
          <a:ln/>
        </p:spPr>
        <p:txBody>
          <a:bodyPr vert="horz" wrap="square" lIns="92075" tIns="46038" rIns="92075" bIns="46038" numCol="1" anchor="b" anchorCtr="0" compatLnSpc="1">
            <a:prstTxWarp prst="textNoShape">
              <a:avLst/>
            </a:prstTxWarp>
            <a:normAutofit fontScale="90000"/>
          </a:bodyPr>
          <a:lstStyle/>
          <a:p>
            <a:r>
              <a:rPr lang="en-US" sz="4800"/>
              <a:t> </a:t>
            </a:r>
            <a:r>
              <a:rPr lang="en-US"/>
              <a:t>Dynamic Energy Consumption</a:t>
            </a:r>
          </a:p>
        </p:txBody>
      </p:sp>
      <p:sp>
        <p:nvSpPr>
          <p:cNvPr id="55299" name="Rectangle 3"/>
          <p:cNvSpPr>
            <a:spLocks noChangeArrowheads="1"/>
          </p:cNvSpPr>
          <p:nvPr/>
        </p:nvSpPr>
        <p:spPr bwMode="auto">
          <a:xfrm>
            <a:off x="1752600" y="4648201"/>
            <a:ext cx="8610600" cy="1928733"/>
          </a:xfrm>
          <a:prstGeom prst="rect">
            <a:avLst/>
          </a:prstGeom>
          <a:noFill/>
          <a:ln w="9525">
            <a:noFill/>
            <a:miter lim="800000"/>
            <a:headEnd/>
            <a:tailEnd/>
          </a:ln>
        </p:spPr>
        <p:txBody>
          <a:bodyPr lIns="0" tIns="0" rIns="0" bIns="0">
            <a:spAutoFit/>
          </a:bodyPr>
          <a:lstStyle/>
          <a:p>
            <a:pPr algn="ctr" fontAlgn="base">
              <a:spcBef>
                <a:spcPct val="0"/>
              </a:spcBef>
              <a:spcAft>
                <a:spcPct val="0"/>
              </a:spcAft>
            </a:pPr>
            <a:r>
              <a:rPr lang="en-US" sz="2400" dirty="0">
                <a:solidFill>
                  <a:srgbClr val="000000"/>
                </a:solidFill>
                <a:latin typeface="Times New Roman" pitchFamily="18" charset="0"/>
                <a:cs typeface="Arial"/>
              </a:rPr>
              <a:t>Energy/transition = C</a:t>
            </a:r>
            <a:r>
              <a:rPr lang="en-US" sz="2400" baseline="-25000" dirty="0">
                <a:solidFill>
                  <a:srgbClr val="000000"/>
                </a:solidFill>
                <a:latin typeface="Times New Roman" pitchFamily="18" charset="0"/>
                <a:cs typeface="Arial"/>
              </a:rPr>
              <a:t>L </a:t>
            </a:r>
            <a:r>
              <a:rPr lang="en-US" sz="2400" dirty="0">
                <a:solidFill>
                  <a:srgbClr val="000000"/>
                </a:solidFill>
                <a:latin typeface="Times New Roman" pitchFamily="18" charset="0"/>
                <a:cs typeface="Arial"/>
              </a:rPr>
              <a:t>* V</a:t>
            </a:r>
            <a:r>
              <a:rPr lang="en-US" sz="2400" baseline="-25000" dirty="0">
                <a:solidFill>
                  <a:srgbClr val="000000"/>
                </a:solidFill>
                <a:latin typeface="Times New Roman" pitchFamily="18" charset="0"/>
                <a:cs typeface="Arial"/>
              </a:rPr>
              <a:t>DD</a:t>
            </a:r>
            <a:r>
              <a:rPr lang="en-US" sz="2400" baseline="30000" dirty="0">
                <a:solidFill>
                  <a:srgbClr val="000000"/>
                </a:solidFill>
                <a:latin typeface="Times New Roman" pitchFamily="18" charset="0"/>
                <a:cs typeface="Arial"/>
              </a:rPr>
              <a:t>2  </a:t>
            </a:r>
            <a:r>
              <a:rPr lang="en-US" sz="2400" dirty="0">
                <a:solidFill>
                  <a:srgbClr val="000000"/>
                </a:solidFill>
                <a:latin typeface="Times New Roman" pitchFamily="18" charset="0"/>
                <a:cs typeface="Arial"/>
              </a:rPr>
              <a:t>* P </a:t>
            </a:r>
            <a:r>
              <a:rPr lang="en-US" sz="2400" baseline="-25000" dirty="0">
                <a:solidFill>
                  <a:srgbClr val="000000"/>
                </a:solidFill>
                <a:latin typeface="Times New Roman" pitchFamily="18" charset="0"/>
                <a:cs typeface="Arial"/>
              </a:rPr>
              <a:t>0/1</a:t>
            </a:r>
            <a:r>
              <a:rPr lang="en-US" sz="2400" baseline="-25000" dirty="0">
                <a:solidFill>
                  <a:srgbClr val="000000"/>
                </a:solidFill>
                <a:latin typeface="Times New Roman" pitchFamily="18" charset="0"/>
                <a:cs typeface="Arial"/>
                <a:sym typeface="Symbol" pitchFamily="18" charset="2"/>
              </a:rPr>
              <a:t>1/0</a:t>
            </a:r>
            <a:r>
              <a:rPr lang="en-US" sz="2400" dirty="0">
                <a:solidFill>
                  <a:srgbClr val="000000"/>
                </a:solidFill>
                <a:latin typeface="Times New Roman" pitchFamily="18" charset="0"/>
                <a:cs typeface="Arial"/>
              </a:rPr>
              <a:t> </a:t>
            </a:r>
            <a:endParaRPr lang="en-US" sz="2400" baseline="-25000" dirty="0">
              <a:solidFill>
                <a:srgbClr val="000000"/>
              </a:solidFill>
              <a:latin typeface="Times New Roman" pitchFamily="18" charset="0"/>
              <a:cs typeface="Arial"/>
            </a:endParaRPr>
          </a:p>
          <a:p>
            <a:pPr algn="ctr" fontAlgn="base">
              <a:spcBef>
                <a:spcPct val="0"/>
              </a:spcBef>
              <a:spcAft>
                <a:spcPct val="0"/>
              </a:spcAft>
            </a:pPr>
            <a:endParaRPr lang="en-US" sz="2400" baseline="-25000" dirty="0">
              <a:solidFill>
                <a:srgbClr val="000000"/>
              </a:solidFill>
              <a:latin typeface="Times New Roman" pitchFamily="18" charset="0"/>
              <a:cs typeface="Arial"/>
            </a:endParaRPr>
          </a:p>
          <a:p>
            <a:pPr algn="ctr" fontAlgn="base">
              <a:spcBef>
                <a:spcPct val="0"/>
              </a:spcBef>
              <a:spcAft>
                <a:spcPct val="0"/>
              </a:spcAft>
            </a:pPr>
            <a:r>
              <a:rPr lang="en-US" sz="2400" dirty="0">
                <a:solidFill>
                  <a:srgbClr val="000000"/>
                </a:solidFill>
                <a:latin typeface="Times New Roman" pitchFamily="18" charset="0"/>
                <a:cs typeface="Arial"/>
              </a:rPr>
              <a:t>Power = </a:t>
            </a:r>
            <a:r>
              <a:rPr lang="en-US" sz="2400" dirty="0">
                <a:solidFill>
                  <a:srgbClr val="000000"/>
                </a:solidFill>
                <a:latin typeface="Times New Roman" pitchFamily="18" charset="0"/>
                <a:cs typeface="Arial" pitchFamily="34" charset="0"/>
              </a:rPr>
              <a:t>  </a:t>
            </a:r>
            <a:r>
              <a:rPr lang="en-US" sz="2400" dirty="0">
                <a:solidFill>
                  <a:srgbClr val="000000"/>
                </a:solidFill>
                <a:latin typeface="Times New Roman" pitchFamily="18" charset="0"/>
                <a:cs typeface="Arial"/>
              </a:rPr>
              <a:t>C</a:t>
            </a:r>
            <a:r>
              <a:rPr lang="en-US" sz="2400" baseline="-25000" dirty="0">
                <a:solidFill>
                  <a:srgbClr val="000000"/>
                </a:solidFill>
                <a:latin typeface="Times New Roman" pitchFamily="18" charset="0"/>
                <a:cs typeface="Arial"/>
              </a:rPr>
              <a:t>L</a:t>
            </a:r>
            <a:r>
              <a:rPr lang="en-US" sz="2400" dirty="0">
                <a:solidFill>
                  <a:srgbClr val="000000"/>
                </a:solidFill>
                <a:latin typeface="Times New Roman" pitchFamily="18" charset="0"/>
                <a:cs typeface="Arial"/>
              </a:rPr>
              <a:t> * V</a:t>
            </a:r>
            <a:r>
              <a:rPr lang="en-US" sz="2400" baseline="-25000" dirty="0">
                <a:solidFill>
                  <a:srgbClr val="000000"/>
                </a:solidFill>
                <a:latin typeface="Times New Roman" pitchFamily="18" charset="0"/>
                <a:cs typeface="Arial"/>
              </a:rPr>
              <a:t>DD</a:t>
            </a:r>
            <a:r>
              <a:rPr lang="en-US" sz="2400" baseline="30000" dirty="0">
                <a:solidFill>
                  <a:srgbClr val="000000"/>
                </a:solidFill>
                <a:latin typeface="Times New Roman" pitchFamily="18" charset="0"/>
                <a:cs typeface="Arial"/>
              </a:rPr>
              <a:t>2</a:t>
            </a:r>
            <a:r>
              <a:rPr lang="en-US" sz="2400" dirty="0">
                <a:solidFill>
                  <a:srgbClr val="000000"/>
                </a:solidFill>
                <a:latin typeface="Times New Roman" pitchFamily="18" charset="0"/>
                <a:cs typeface="Arial"/>
              </a:rPr>
              <a:t>  * f</a:t>
            </a:r>
            <a:endParaRPr lang="en-US" sz="2400" baseline="-25000" dirty="0">
              <a:solidFill>
                <a:srgbClr val="000000"/>
              </a:solidFill>
              <a:latin typeface="Times New Roman" pitchFamily="18" charset="0"/>
              <a:cs typeface="Arial"/>
            </a:endParaRPr>
          </a:p>
          <a:p>
            <a:pPr algn="ctr" fontAlgn="base">
              <a:spcBef>
                <a:spcPct val="0"/>
              </a:spcBef>
              <a:spcAft>
                <a:spcPct val="0"/>
              </a:spcAft>
            </a:pPr>
            <a:endParaRPr lang="en-US" sz="3200" baseline="30000" dirty="0">
              <a:solidFill>
                <a:srgbClr val="000000"/>
              </a:solidFill>
              <a:latin typeface="Times New Roman" pitchFamily="18" charset="0"/>
              <a:cs typeface="Arial"/>
            </a:endParaRPr>
          </a:p>
          <a:p>
            <a:pPr algn="ctr" fontAlgn="base">
              <a:spcBef>
                <a:spcPct val="0"/>
              </a:spcBef>
              <a:spcAft>
                <a:spcPct val="0"/>
              </a:spcAft>
            </a:pPr>
            <a:endParaRPr lang="en-US" sz="2400" baseline="30000" dirty="0">
              <a:solidFill>
                <a:srgbClr val="000000"/>
              </a:solidFill>
              <a:latin typeface="Times New Roman" pitchFamily="18" charset="0"/>
              <a:cs typeface="Arial"/>
            </a:endParaRPr>
          </a:p>
          <a:p>
            <a:pPr algn="ctr" fontAlgn="base">
              <a:spcBef>
                <a:spcPct val="0"/>
              </a:spcBef>
              <a:spcAft>
                <a:spcPct val="0"/>
              </a:spcAft>
            </a:pPr>
            <a:endParaRPr lang="en-US" sz="2400" dirty="0">
              <a:solidFill>
                <a:srgbClr val="000000"/>
              </a:solidFill>
              <a:latin typeface="Times New Roman" pitchFamily="18" charset="0"/>
              <a:cs typeface="Arial"/>
            </a:endParaRPr>
          </a:p>
        </p:txBody>
      </p:sp>
      <p:sp>
        <p:nvSpPr>
          <p:cNvPr id="55300" name="Line 4"/>
          <p:cNvSpPr>
            <a:spLocks noChangeShapeType="1"/>
          </p:cNvSpPr>
          <p:nvPr/>
        </p:nvSpPr>
        <p:spPr bwMode="auto">
          <a:xfrm>
            <a:off x="2895600" y="3429000"/>
            <a:ext cx="685800" cy="0"/>
          </a:xfrm>
          <a:prstGeom prst="line">
            <a:avLst/>
          </a:prstGeom>
          <a:noFill/>
          <a:ln w="28575">
            <a:solidFill>
              <a:srgbClr val="FFFFFF"/>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01" name="Line 5"/>
          <p:cNvSpPr>
            <a:spLocks noChangeShapeType="1"/>
          </p:cNvSpPr>
          <p:nvPr/>
        </p:nvSpPr>
        <p:spPr bwMode="auto">
          <a:xfrm flipV="1">
            <a:off x="7543800" y="3962400"/>
            <a:ext cx="685800" cy="0"/>
          </a:xfrm>
          <a:prstGeom prst="line">
            <a:avLst/>
          </a:prstGeom>
          <a:noFill/>
          <a:ln w="28575">
            <a:solidFill>
              <a:srgbClr val="FFFFFF"/>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02" name="Line 6"/>
          <p:cNvSpPr>
            <a:spLocks noChangeShapeType="1"/>
          </p:cNvSpPr>
          <p:nvPr/>
        </p:nvSpPr>
        <p:spPr bwMode="auto">
          <a:xfrm flipV="1">
            <a:off x="8610600" y="3429000"/>
            <a:ext cx="685800" cy="0"/>
          </a:xfrm>
          <a:prstGeom prst="line">
            <a:avLst/>
          </a:prstGeom>
          <a:noFill/>
          <a:ln w="28575">
            <a:solidFill>
              <a:srgbClr val="FFFFFF"/>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03" name="Line 7"/>
          <p:cNvSpPr>
            <a:spLocks noChangeShapeType="1"/>
          </p:cNvSpPr>
          <p:nvPr/>
        </p:nvSpPr>
        <p:spPr bwMode="auto">
          <a:xfrm flipV="1">
            <a:off x="8229600" y="3429000"/>
            <a:ext cx="381000" cy="533400"/>
          </a:xfrm>
          <a:prstGeom prst="line">
            <a:avLst/>
          </a:prstGeom>
          <a:noFill/>
          <a:ln w="28575">
            <a:solidFill>
              <a:srgbClr val="FFFFFF"/>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04" name="Line 8"/>
          <p:cNvSpPr>
            <a:spLocks noChangeShapeType="1"/>
          </p:cNvSpPr>
          <p:nvPr/>
        </p:nvSpPr>
        <p:spPr bwMode="auto">
          <a:xfrm>
            <a:off x="5638800" y="2514600"/>
            <a:ext cx="0" cy="3810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05" name="Line 9"/>
          <p:cNvSpPr>
            <a:spLocks noChangeShapeType="1"/>
          </p:cNvSpPr>
          <p:nvPr/>
        </p:nvSpPr>
        <p:spPr bwMode="auto">
          <a:xfrm>
            <a:off x="5562600" y="2514600"/>
            <a:ext cx="0" cy="3810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06" name="Line 10"/>
          <p:cNvSpPr>
            <a:spLocks noChangeShapeType="1"/>
          </p:cNvSpPr>
          <p:nvPr/>
        </p:nvSpPr>
        <p:spPr bwMode="auto">
          <a:xfrm>
            <a:off x="5638800" y="3505200"/>
            <a:ext cx="0" cy="3810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07" name="Line 11"/>
          <p:cNvSpPr>
            <a:spLocks noChangeShapeType="1"/>
          </p:cNvSpPr>
          <p:nvPr/>
        </p:nvSpPr>
        <p:spPr bwMode="auto">
          <a:xfrm>
            <a:off x="5562600" y="3505200"/>
            <a:ext cx="0" cy="3810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08" name="Oval 12"/>
          <p:cNvSpPr>
            <a:spLocks noChangeArrowheads="1"/>
          </p:cNvSpPr>
          <p:nvPr/>
        </p:nvSpPr>
        <p:spPr bwMode="auto">
          <a:xfrm>
            <a:off x="5410200" y="2667000"/>
            <a:ext cx="152400" cy="152400"/>
          </a:xfrm>
          <a:prstGeom prst="ellipse">
            <a:avLst/>
          </a:prstGeom>
          <a:noFill/>
          <a:ln w="28575">
            <a:solidFill>
              <a:srgbClr val="000000"/>
            </a:solidFill>
            <a:round/>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09" name="Line 13"/>
          <p:cNvSpPr>
            <a:spLocks noChangeShapeType="1"/>
          </p:cNvSpPr>
          <p:nvPr/>
        </p:nvSpPr>
        <p:spPr bwMode="auto">
          <a:xfrm>
            <a:off x="5029200" y="2743200"/>
            <a:ext cx="3810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10" name="Line 14"/>
          <p:cNvSpPr>
            <a:spLocks noChangeShapeType="1"/>
          </p:cNvSpPr>
          <p:nvPr/>
        </p:nvSpPr>
        <p:spPr bwMode="auto">
          <a:xfrm>
            <a:off x="5029200" y="3657600"/>
            <a:ext cx="5334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11" name="Line 15"/>
          <p:cNvSpPr>
            <a:spLocks noChangeShapeType="1"/>
          </p:cNvSpPr>
          <p:nvPr/>
        </p:nvSpPr>
        <p:spPr bwMode="auto">
          <a:xfrm>
            <a:off x="5029200" y="2743200"/>
            <a:ext cx="0" cy="9144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12" name="Rectangle 16"/>
          <p:cNvSpPr>
            <a:spLocks noChangeArrowheads="1"/>
          </p:cNvSpPr>
          <p:nvPr/>
        </p:nvSpPr>
        <p:spPr bwMode="auto">
          <a:xfrm>
            <a:off x="3733800" y="3048000"/>
            <a:ext cx="368300" cy="304800"/>
          </a:xfrm>
          <a:prstGeom prst="rect">
            <a:avLst/>
          </a:prstGeom>
          <a:noFill/>
          <a:ln w="28575">
            <a:noFill/>
            <a:miter lim="800000"/>
            <a:headEnd/>
            <a:tailEnd/>
          </a:ln>
        </p:spPr>
        <p:txBody>
          <a:bodyPr wrap="none" lIns="0" tIns="0" rIns="0" bIns="0">
            <a:spAutoFit/>
          </a:bodyPr>
          <a:lstStyle/>
          <a:p>
            <a:pPr fontAlgn="base">
              <a:spcBef>
                <a:spcPct val="0"/>
              </a:spcBef>
              <a:spcAft>
                <a:spcPct val="0"/>
              </a:spcAft>
            </a:pPr>
            <a:r>
              <a:rPr lang="en-US" sz="2000">
                <a:solidFill>
                  <a:srgbClr val="000000"/>
                </a:solidFill>
                <a:latin typeface="Times New Roman" pitchFamily="18" charset="0"/>
                <a:cs typeface="Arial"/>
              </a:rPr>
              <a:t>Vin</a:t>
            </a:r>
          </a:p>
        </p:txBody>
      </p:sp>
      <p:sp>
        <p:nvSpPr>
          <p:cNvPr id="55313" name="Line 17"/>
          <p:cNvSpPr>
            <a:spLocks noChangeShapeType="1"/>
          </p:cNvSpPr>
          <p:nvPr/>
        </p:nvSpPr>
        <p:spPr bwMode="auto">
          <a:xfrm>
            <a:off x="4267200" y="3200400"/>
            <a:ext cx="7620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14" name="Line 18"/>
          <p:cNvSpPr>
            <a:spLocks noChangeShapeType="1"/>
          </p:cNvSpPr>
          <p:nvPr/>
        </p:nvSpPr>
        <p:spPr bwMode="auto">
          <a:xfrm>
            <a:off x="2895600" y="3429000"/>
            <a:ext cx="685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15" name="Line 19"/>
          <p:cNvSpPr>
            <a:spLocks noChangeShapeType="1"/>
          </p:cNvSpPr>
          <p:nvPr/>
        </p:nvSpPr>
        <p:spPr bwMode="auto">
          <a:xfrm>
            <a:off x="3962400" y="3962400"/>
            <a:ext cx="685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16" name="Line 20"/>
          <p:cNvSpPr>
            <a:spLocks noChangeShapeType="1"/>
          </p:cNvSpPr>
          <p:nvPr/>
        </p:nvSpPr>
        <p:spPr bwMode="auto">
          <a:xfrm>
            <a:off x="3581400" y="3429000"/>
            <a:ext cx="381000" cy="5334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17" name="Rectangle 21"/>
          <p:cNvSpPr>
            <a:spLocks noChangeArrowheads="1"/>
          </p:cNvSpPr>
          <p:nvPr/>
        </p:nvSpPr>
        <p:spPr bwMode="auto">
          <a:xfrm>
            <a:off x="7162801" y="3048001"/>
            <a:ext cx="479875" cy="307777"/>
          </a:xfrm>
          <a:prstGeom prst="rect">
            <a:avLst/>
          </a:prstGeom>
          <a:noFill/>
          <a:ln w="28575">
            <a:noFill/>
            <a:miter lim="800000"/>
            <a:headEnd/>
            <a:tailEnd/>
          </a:ln>
        </p:spPr>
        <p:txBody>
          <a:bodyPr wrap="none" lIns="0" tIns="0" rIns="0" bIns="0">
            <a:spAutoFit/>
          </a:bodyPr>
          <a:lstStyle/>
          <a:p>
            <a:pPr fontAlgn="base">
              <a:spcBef>
                <a:spcPct val="0"/>
              </a:spcBef>
              <a:spcAft>
                <a:spcPct val="0"/>
              </a:spcAft>
            </a:pPr>
            <a:r>
              <a:rPr lang="en-US" sz="2000">
                <a:solidFill>
                  <a:srgbClr val="000000"/>
                </a:solidFill>
                <a:latin typeface="Times New Roman" pitchFamily="18" charset="0"/>
                <a:cs typeface="Arial"/>
              </a:rPr>
              <a:t>Vout</a:t>
            </a:r>
          </a:p>
        </p:txBody>
      </p:sp>
      <p:sp>
        <p:nvSpPr>
          <p:cNvPr id="55318" name="Rectangle 22"/>
          <p:cNvSpPr>
            <a:spLocks noChangeArrowheads="1"/>
          </p:cNvSpPr>
          <p:nvPr/>
        </p:nvSpPr>
        <p:spPr bwMode="auto">
          <a:xfrm>
            <a:off x="6858001" y="3657600"/>
            <a:ext cx="276225" cy="304800"/>
          </a:xfrm>
          <a:prstGeom prst="rect">
            <a:avLst/>
          </a:prstGeom>
          <a:noFill/>
          <a:ln w="28575">
            <a:noFill/>
            <a:miter lim="800000"/>
            <a:headEnd/>
            <a:tailEnd/>
          </a:ln>
        </p:spPr>
        <p:txBody>
          <a:bodyPr wrap="none" lIns="0" tIns="0" rIns="0" bIns="0">
            <a:spAutoFit/>
          </a:bodyPr>
          <a:lstStyle/>
          <a:p>
            <a:pPr fontAlgn="base">
              <a:spcBef>
                <a:spcPct val="0"/>
              </a:spcBef>
              <a:spcAft>
                <a:spcPct val="0"/>
              </a:spcAft>
            </a:pPr>
            <a:r>
              <a:rPr lang="en-US" sz="2000">
                <a:solidFill>
                  <a:srgbClr val="000000"/>
                </a:solidFill>
                <a:latin typeface="Times New Roman" pitchFamily="18" charset="0"/>
                <a:cs typeface="Arial"/>
              </a:rPr>
              <a:t>C</a:t>
            </a:r>
            <a:r>
              <a:rPr lang="en-US" sz="2000" baseline="-25000">
                <a:solidFill>
                  <a:srgbClr val="000000"/>
                </a:solidFill>
                <a:latin typeface="Times New Roman" pitchFamily="18" charset="0"/>
                <a:cs typeface="Arial"/>
              </a:rPr>
              <a:t>L</a:t>
            </a:r>
          </a:p>
        </p:txBody>
      </p:sp>
      <p:sp>
        <p:nvSpPr>
          <p:cNvPr id="55319" name="Line 23"/>
          <p:cNvSpPr>
            <a:spLocks noChangeShapeType="1"/>
          </p:cNvSpPr>
          <p:nvPr/>
        </p:nvSpPr>
        <p:spPr bwMode="auto">
          <a:xfrm flipV="1">
            <a:off x="7543800" y="3962400"/>
            <a:ext cx="685800" cy="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20" name="Line 24"/>
          <p:cNvSpPr>
            <a:spLocks noChangeShapeType="1"/>
          </p:cNvSpPr>
          <p:nvPr/>
        </p:nvSpPr>
        <p:spPr bwMode="auto">
          <a:xfrm flipV="1">
            <a:off x="8610600" y="3429000"/>
            <a:ext cx="685800" cy="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21" name="Line 25"/>
          <p:cNvSpPr>
            <a:spLocks noChangeShapeType="1"/>
          </p:cNvSpPr>
          <p:nvPr/>
        </p:nvSpPr>
        <p:spPr bwMode="auto">
          <a:xfrm flipV="1">
            <a:off x="8229600" y="3429000"/>
            <a:ext cx="381000" cy="53340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22" name="Freeform 26"/>
          <p:cNvSpPr>
            <a:spLocks/>
          </p:cNvSpPr>
          <p:nvPr/>
        </p:nvSpPr>
        <p:spPr bwMode="auto">
          <a:xfrm>
            <a:off x="6005513" y="2209800"/>
            <a:ext cx="876300" cy="1371600"/>
          </a:xfrm>
          <a:custGeom>
            <a:avLst/>
            <a:gdLst/>
            <a:ahLst/>
            <a:cxnLst>
              <a:cxn ang="0">
                <a:pos x="0" y="0"/>
              </a:cxn>
              <a:cxn ang="0">
                <a:pos x="96" y="432"/>
              </a:cxn>
              <a:cxn ang="0">
                <a:pos x="480" y="528"/>
              </a:cxn>
              <a:cxn ang="0">
                <a:pos x="528" y="864"/>
              </a:cxn>
            </a:cxnLst>
            <a:rect l="0" t="0" r="r" b="b"/>
            <a:pathLst>
              <a:path w="552" h="864">
                <a:moveTo>
                  <a:pt x="0" y="0"/>
                </a:moveTo>
                <a:cubicBezTo>
                  <a:pt x="8" y="172"/>
                  <a:pt x="16" y="344"/>
                  <a:pt x="96" y="432"/>
                </a:cubicBezTo>
                <a:cubicBezTo>
                  <a:pt x="176" y="520"/>
                  <a:pt x="408" y="456"/>
                  <a:pt x="480" y="528"/>
                </a:cubicBezTo>
                <a:cubicBezTo>
                  <a:pt x="552" y="600"/>
                  <a:pt x="540" y="732"/>
                  <a:pt x="528" y="864"/>
                </a:cubicBezTo>
              </a:path>
            </a:pathLst>
          </a:custGeom>
          <a:noFill/>
          <a:ln w="38100" cap="flat" cmpd="sng">
            <a:solidFill>
              <a:schemeClr val="hlink"/>
            </a:solidFill>
            <a:prstDash val="solid"/>
            <a:round/>
            <a:headEnd type="none" w="med" len="med"/>
            <a:tailEnd type="triangle" w="med" len="me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23" name="Line 27"/>
          <p:cNvSpPr>
            <a:spLocks noChangeShapeType="1"/>
          </p:cNvSpPr>
          <p:nvPr/>
        </p:nvSpPr>
        <p:spPr bwMode="auto">
          <a:xfrm>
            <a:off x="5943600" y="2895600"/>
            <a:ext cx="0" cy="6096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24" name="Line 28"/>
          <p:cNvSpPr>
            <a:spLocks noChangeShapeType="1"/>
          </p:cNvSpPr>
          <p:nvPr/>
        </p:nvSpPr>
        <p:spPr bwMode="auto">
          <a:xfrm>
            <a:off x="5638800" y="3505200"/>
            <a:ext cx="304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25" name="Line 29"/>
          <p:cNvSpPr>
            <a:spLocks noChangeShapeType="1"/>
          </p:cNvSpPr>
          <p:nvPr/>
        </p:nvSpPr>
        <p:spPr bwMode="auto">
          <a:xfrm>
            <a:off x="5638800" y="3886200"/>
            <a:ext cx="304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26" name="Line 30"/>
          <p:cNvSpPr>
            <a:spLocks noChangeShapeType="1"/>
          </p:cNvSpPr>
          <p:nvPr/>
        </p:nvSpPr>
        <p:spPr bwMode="auto">
          <a:xfrm>
            <a:off x="5638800" y="2895600"/>
            <a:ext cx="304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27" name="Line 31"/>
          <p:cNvSpPr>
            <a:spLocks noChangeShapeType="1"/>
          </p:cNvSpPr>
          <p:nvPr/>
        </p:nvSpPr>
        <p:spPr bwMode="auto">
          <a:xfrm>
            <a:off x="5638800" y="2514600"/>
            <a:ext cx="304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28" name="Rectangle 32"/>
          <p:cNvSpPr>
            <a:spLocks noChangeArrowheads="1"/>
          </p:cNvSpPr>
          <p:nvPr/>
        </p:nvSpPr>
        <p:spPr bwMode="auto">
          <a:xfrm>
            <a:off x="5791200" y="1828800"/>
            <a:ext cx="452438" cy="304800"/>
          </a:xfrm>
          <a:prstGeom prst="rect">
            <a:avLst/>
          </a:prstGeom>
          <a:noFill/>
          <a:ln w="28575">
            <a:noFill/>
            <a:miter lim="800000"/>
            <a:headEnd/>
            <a:tailEnd/>
          </a:ln>
        </p:spPr>
        <p:txBody>
          <a:bodyPr wrap="none" lIns="0" tIns="0" rIns="0" bIns="0">
            <a:spAutoFit/>
          </a:bodyPr>
          <a:lstStyle/>
          <a:p>
            <a:pPr fontAlgn="base">
              <a:spcBef>
                <a:spcPct val="0"/>
              </a:spcBef>
              <a:spcAft>
                <a:spcPct val="0"/>
              </a:spcAft>
            </a:pPr>
            <a:r>
              <a:rPr lang="en-US" sz="2000">
                <a:solidFill>
                  <a:srgbClr val="000000"/>
                </a:solidFill>
                <a:latin typeface="Times New Roman" pitchFamily="18" charset="0"/>
                <a:cs typeface="Arial"/>
              </a:rPr>
              <a:t>Vdd</a:t>
            </a:r>
            <a:endParaRPr lang="en-US" sz="2000" baseline="-25000">
              <a:solidFill>
                <a:srgbClr val="000000"/>
              </a:solidFill>
              <a:latin typeface="Times New Roman" pitchFamily="18" charset="0"/>
              <a:cs typeface="Arial"/>
            </a:endParaRPr>
          </a:p>
        </p:txBody>
      </p:sp>
      <p:sp>
        <p:nvSpPr>
          <p:cNvPr id="55329" name="Line 33"/>
          <p:cNvSpPr>
            <a:spLocks noChangeShapeType="1"/>
          </p:cNvSpPr>
          <p:nvPr/>
        </p:nvSpPr>
        <p:spPr bwMode="auto">
          <a:xfrm>
            <a:off x="5943600" y="2133600"/>
            <a:ext cx="0" cy="3810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30" name="Line 34"/>
          <p:cNvSpPr>
            <a:spLocks noChangeShapeType="1"/>
          </p:cNvSpPr>
          <p:nvPr/>
        </p:nvSpPr>
        <p:spPr bwMode="auto">
          <a:xfrm>
            <a:off x="5943600" y="3886200"/>
            <a:ext cx="0" cy="3810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31" name="Line 35"/>
          <p:cNvSpPr>
            <a:spLocks noChangeShapeType="1"/>
          </p:cNvSpPr>
          <p:nvPr/>
        </p:nvSpPr>
        <p:spPr bwMode="auto">
          <a:xfrm>
            <a:off x="5943600" y="3200400"/>
            <a:ext cx="1066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32" name="Line 36"/>
          <p:cNvSpPr>
            <a:spLocks noChangeShapeType="1"/>
          </p:cNvSpPr>
          <p:nvPr/>
        </p:nvSpPr>
        <p:spPr bwMode="auto">
          <a:xfrm>
            <a:off x="6400800" y="3657600"/>
            <a:ext cx="304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33" name="Line 37"/>
          <p:cNvSpPr>
            <a:spLocks noChangeShapeType="1"/>
          </p:cNvSpPr>
          <p:nvPr/>
        </p:nvSpPr>
        <p:spPr bwMode="auto">
          <a:xfrm>
            <a:off x="6400800" y="3733800"/>
            <a:ext cx="304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34" name="Line 38"/>
          <p:cNvSpPr>
            <a:spLocks noChangeShapeType="1"/>
          </p:cNvSpPr>
          <p:nvPr/>
        </p:nvSpPr>
        <p:spPr bwMode="auto">
          <a:xfrm>
            <a:off x="5791200" y="4267200"/>
            <a:ext cx="304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35" name="Line 39"/>
          <p:cNvSpPr>
            <a:spLocks noChangeShapeType="1"/>
          </p:cNvSpPr>
          <p:nvPr/>
        </p:nvSpPr>
        <p:spPr bwMode="auto">
          <a:xfrm>
            <a:off x="6553200" y="3200400"/>
            <a:ext cx="0" cy="4572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36" name="Line 40"/>
          <p:cNvSpPr>
            <a:spLocks noChangeShapeType="1"/>
          </p:cNvSpPr>
          <p:nvPr/>
        </p:nvSpPr>
        <p:spPr bwMode="auto">
          <a:xfrm>
            <a:off x="6553200" y="3733800"/>
            <a:ext cx="0" cy="3810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37" name="Line 41"/>
          <p:cNvSpPr>
            <a:spLocks noChangeShapeType="1"/>
          </p:cNvSpPr>
          <p:nvPr/>
        </p:nvSpPr>
        <p:spPr bwMode="auto">
          <a:xfrm>
            <a:off x="6400800" y="4114800"/>
            <a:ext cx="304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38" name="Line 42"/>
          <p:cNvSpPr>
            <a:spLocks noChangeShapeType="1"/>
          </p:cNvSpPr>
          <p:nvPr/>
        </p:nvSpPr>
        <p:spPr bwMode="auto">
          <a:xfrm>
            <a:off x="5791200" y="2133600"/>
            <a:ext cx="304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39" name="Line 43"/>
          <p:cNvSpPr>
            <a:spLocks noChangeShapeType="1"/>
          </p:cNvSpPr>
          <p:nvPr/>
        </p:nvSpPr>
        <p:spPr bwMode="auto">
          <a:xfrm>
            <a:off x="5867400" y="4343400"/>
            <a:ext cx="1524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40" name="Line 44"/>
          <p:cNvSpPr>
            <a:spLocks noChangeShapeType="1"/>
          </p:cNvSpPr>
          <p:nvPr/>
        </p:nvSpPr>
        <p:spPr bwMode="auto">
          <a:xfrm>
            <a:off x="6477000" y="4191000"/>
            <a:ext cx="1524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5341" name="Text Box 45"/>
          <p:cNvSpPr txBox="1">
            <a:spLocks noChangeArrowheads="1"/>
          </p:cNvSpPr>
          <p:nvPr/>
        </p:nvSpPr>
        <p:spPr bwMode="auto">
          <a:xfrm>
            <a:off x="2590800" y="1905000"/>
            <a:ext cx="2514600" cy="457200"/>
          </a:xfrm>
          <a:prstGeom prst="rect">
            <a:avLst/>
          </a:prstGeom>
          <a:noFill/>
          <a:ln w="9525">
            <a:noFill/>
            <a:miter lim="800000"/>
            <a:headEnd/>
            <a:tailEnd/>
          </a:ln>
          <a:effectLst/>
        </p:spPr>
        <p:txBody>
          <a:bodyPr>
            <a:spAutoFit/>
          </a:bodyPr>
          <a:lstStyle/>
          <a:p>
            <a:pPr fontAlgn="base">
              <a:spcBef>
                <a:spcPct val="50000"/>
              </a:spcBef>
              <a:spcAft>
                <a:spcPct val="0"/>
              </a:spcAft>
            </a:pPr>
            <a:r>
              <a:rPr lang="en-US" sz="2400">
                <a:solidFill>
                  <a:srgbClr val="FF0000"/>
                </a:solidFill>
                <a:latin typeface="Times New Roman" pitchFamily="18" charset="0"/>
                <a:cs typeface="Arial"/>
              </a:rPr>
              <a:t>Transition Power</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afterEffect">
                                  <p:stCondLst>
                                    <p:cond delay="1000"/>
                                  </p:stCondLst>
                                  <p:childTnLst>
                                    <p:set>
                                      <p:cBhvr>
                                        <p:cTn id="6" dur="1" fill="hold">
                                          <p:stCondLst>
                                            <p:cond delay="499"/>
                                          </p:stCondLst>
                                        </p:cTn>
                                        <p:tgtEl>
                                          <p:spTgt spid="55299"/>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22" presetClass="entr" presetSubtype="1" fill="hold" grpId="0" nodeType="clickEffect">
                                  <p:stCondLst>
                                    <p:cond delay="0"/>
                                  </p:stCondLst>
                                  <p:childTnLst>
                                    <p:set>
                                      <p:cBhvr>
                                        <p:cTn id="10" dur="1" fill="hold">
                                          <p:stCondLst>
                                            <p:cond delay="0"/>
                                          </p:stCondLst>
                                        </p:cTn>
                                        <p:tgtEl>
                                          <p:spTgt spid="55322"/>
                                        </p:tgtEl>
                                        <p:attrNameLst>
                                          <p:attrName>style.visibility</p:attrName>
                                        </p:attrNameLst>
                                      </p:cBhvr>
                                      <p:to>
                                        <p:strVal val="visible"/>
                                      </p:to>
                                    </p:set>
                                    <p:animEffect transition="in" filter="wipe(up)">
                                      <p:cBhvr>
                                        <p:cTn id="11" dur="500"/>
                                        <p:tgtEl>
                                          <p:spTgt spid="5532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5299" grpId="0" autoUpdateAnimBg="0"/>
      <p:bldP spid="55322" grpId="0" animBg="1"/>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Rectangle 2"/>
          <p:cNvSpPr>
            <a:spLocks noGrp="1" noChangeArrowheads="1"/>
          </p:cNvSpPr>
          <p:nvPr>
            <p:ph type="title"/>
          </p:nvPr>
        </p:nvSpPr>
        <p:spPr>
          <a:noFill/>
          <a:ln/>
        </p:spPr>
        <p:txBody>
          <a:bodyPr vert="horz" wrap="square" lIns="92075" tIns="46038" rIns="92075" bIns="46038" numCol="1" anchor="b" anchorCtr="0" compatLnSpc="1">
            <a:prstTxWarp prst="textNoShape">
              <a:avLst/>
            </a:prstTxWarp>
            <a:normAutofit fontScale="90000"/>
          </a:bodyPr>
          <a:lstStyle/>
          <a:p>
            <a:r>
              <a:rPr lang="en-US" sz="4800"/>
              <a:t> </a:t>
            </a:r>
            <a:r>
              <a:rPr lang="en-US"/>
              <a:t>Dynamic Energy Consumption</a:t>
            </a:r>
          </a:p>
        </p:txBody>
      </p:sp>
      <p:sp>
        <p:nvSpPr>
          <p:cNvPr id="58371" name="Rectangle 3"/>
          <p:cNvSpPr>
            <a:spLocks noChangeArrowheads="1"/>
          </p:cNvSpPr>
          <p:nvPr/>
        </p:nvSpPr>
        <p:spPr bwMode="auto">
          <a:xfrm>
            <a:off x="1752600" y="4648200"/>
            <a:ext cx="8610600" cy="1969770"/>
          </a:xfrm>
          <a:prstGeom prst="rect">
            <a:avLst/>
          </a:prstGeom>
          <a:noFill/>
          <a:ln w="9525">
            <a:noFill/>
            <a:miter lim="800000"/>
            <a:headEnd/>
            <a:tailEnd/>
          </a:ln>
        </p:spPr>
        <p:txBody>
          <a:bodyPr lIns="0" tIns="0" rIns="0" bIns="0">
            <a:spAutoFit/>
          </a:bodyPr>
          <a:lstStyle/>
          <a:p>
            <a:pPr algn="ctr" fontAlgn="base">
              <a:spcBef>
                <a:spcPct val="0"/>
              </a:spcBef>
              <a:spcAft>
                <a:spcPct val="0"/>
              </a:spcAft>
            </a:pPr>
            <a:r>
              <a:rPr lang="en-US" sz="2400" dirty="0">
                <a:solidFill>
                  <a:srgbClr val="000000"/>
                </a:solidFill>
                <a:latin typeface="Times New Roman" pitchFamily="18" charset="0"/>
                <a:cs typeface="Arial"/>
              </a:rPr>
              <a:t>Energy/transition = </a:t>
            </a:r>
            <a:r>
              <a:rPr lang="en-US" sz="2000" dirty="0" err="1">
                <a:solidFill>
                  <a:srgbClr val="000000"/>
                </a:solidFill>
                <a:latin typeface="Times New Roman" pitchFamily="18" charset="0"/>
                <a:cs typeface="Arial"/>
              </a:rPr>
              <a:t>t</a:t>
            </a:r>
            <a:r>
              <a:rPr lang="en-US" sz="2000" baseline="-25000" dirty="0" err="1">
                <a:solidFill>
                  <a:srgbClr val="000000"/>
                </a:solidFill>
                <a:latin typeface="Times New Roman" pitchFamily="18" charset="0"/>
                <a:cs typeface="Arial"/>
              </a:rPr>
              <a:t>sc</a:t>
            </a:r>
            <a:r>
              <a:rPr lang="en-US" sz="2000" dirty="0">
                <a:solidFill>
                  <a:srgbClr val="000000"/>
                </a:solidFill>
                <a:latin typeface="Times New Roman" pitchFamily="18" charset="0"/>
                <a:cs typeface="Arial"/>
              </a:rPr>
              <a:t> * V</a:t>
            </a:r>
            <a:r>
              <a:rPr lang="en-US" sz="2000" baseline="-25000" dirty="0">
                <a:solidFill>
                  <a:srgbClr val="000000"/>
                </a:solidFill>
                <a:latin typeface="Times New Roman" pitchFamily="18" charset="0"/>
                <a:cs typeface="Arial"/>
              </a:rPr>
              <a:t>DD</a:t>
            </a:r>
            <a:r>
              <a:rPr lang="en-US" sz="2000" dirty="0">
                <a:solidFill>
                  <a:srgbClr val="000000"/>
                </a:solidFill>
                <a:latin typeface="Times New Roman" pitchFamily="18" charset="0"/>
                <a:cs typeface="Arial"/>
              </a:rPr>
              <a:t> * </a:t>
            </a:r>
            <a:r>
              <a:rPr lang="en-US" sz="2000" dirty="0" err="1">
                <a:solidFill>
                  <a:srgbClr val="000000"/>
                </a:solidFill>
                <a:latin typeface="Times New Roman" pitchFamily="18" charset="0"/>
                <a:cs typeface="Arial"/>
              </a:rPr>
              <a:t>I</a:t>
            </a:r>
            <a:r>
              <a:rPr lang="en-US" sz="2000" baseline="-25000" dirty="0" err="1">
                <a:solidFill>
                  <a:srgbClr val="000000"/>
                </a:solidFill>
                <a:latin typeface="Times New Roman" pitchFamily="18" charset="0"/>
                <a:cs typeface="Arial"/>
              </a:rPr>
              <a:t>peak</a:t>
            </a:r>
            <a:r>
              <a:rPr lang="en-US" sz="2000" baseline="-25000" dirty="0">
                <a:solidFill>
                  <a:srgbClr val="000000"/>
                </a:solidFill>
                <a:latin typeface="Times New Roman" pitchFamily="18" charset="0"/>
                <a:cs typeface="Arial"/>
              </a:rPr>
              <a:t> </a:t>
            </a:r>
            <a:r>
              <a:rPr lang="en-US" sz="2000" dirty="0">
                <a:solidFill>
                  <a:srgbClr val="000000"/>
                </a:solidFill>
                <a:latin typeface="Times New Roman" pitchFamily="18" charset="0"/>
                <a:cs typeface="Arial"/>
              </a:rPr>
              <a:t>* P </a:t>
            </a:r>
            <a:r>
              <a:rPr lang="en-US" sz="2000" baseline="-25000" dirty="0">
                <a:solidFill>
                  <a:srgbClr val="000000"/>
                </a:solidFill>
                <a:latin typeface="Times New Roman" pitchFamily="18" charset="0"/>
                <a:cs typeface="Arial"/>
              </a:rPr>
              <a:t>0/1</a:t>
            </a:r>
            <a:r>
              <a:rPr lang="en-US" sz="2000" baseline="-25000" dirty="0">
                <a:solidFill>
                  <a:srgbClr val="000000"/>
                </a:solidFill>
                <a:latin typeface="Times New Roman" pitchFamily="18" charset="0"/>
                <a:cs typeface="Arial"/>
                <a:sym typeface="Symbol" pitchFamily="18" charset="2"/>
              </a:rPr>
              <a:t>1/0</a:t>
            </a:r>
            <a:r>
              <a:rPr lang="en-US" sz="2400" dirty="0">
                <a:solidFill>
                  <a:srgbClr val="000000"/>
                </a:solidFill>
                <a:latin typeface="Times New Roman" pitchFamily="18" charset="0"/>
                <a:cs typeface="Arial"/>
              </a:rPr>
              <a:t> </a:t>
            </a:r>
            <a:endParaRPr lang="en-US" sz="2400" baseline="-25000" dirty="0">
              <a:solidFill>
                <a:srgbClr val="000000"/>
              </a:solidFill>
              <a:latin typeface="Times New Roman" pitchFamily="18" charset="0"/>
              <a:cs typeface="Arial"/>
            </a:endParaRPr>
          </a:p>
          <a:p>
            <a:pPr algn="ctr" fontAlgn="base">
              <a:spcBef>
                <a:spcPct val="0"/>
              </a:spcBef>
              <a:spcAft>
                <a:spcPct val="0"/>
              </a:spcAft>
            </a:pPr>
            <a:endParaRPr lang="en-US" sz="2400" baseline="-25000" dirty="0">
              <a:solidFill>
                <a:srgbClr val="000000"/>
              </a:solidFill>
              <a:latin typeface="Times New Roman" pitchFamily="18" charset="0"/>
              <a:cs typeface="Arial"/>
            </a:endParaRPr>
          </a:p>
          <a:p>
            <a:pPr algn="ctr" fontAlgn="base">
              <a:spcBef>
                <a:spcPct val="0"/>
              </a:spcBef>
              <a:spcAft>
                <a:spcPct val="0"/>
              </a:spcAft>
            </a:pPr>
            <a:r>
              <a:rPr lang="en-US" sz="2400" dirty="0">
                <a:solidFill>
                  <a:srgbClr val="000000"/>
                </a:solidFill>
                <a:latin typeface="Times New Roman" pitchFamily="18" charset="0"/>
                <a:cs typeface="Arial"/>
              </a:rPr>
              <a:t>Power =   </a:t>
            </a:r>
            <a:r>
              <a:rPr lang="en-US" sz="2400" dirty="0" err="1">
                <a:solidFill>
                  <a:srgbClr val="000000"/>
                </a:solidFill>
                <a:latin typeface="Times New Roman" pitchFamily="18" charset="0"/>
                <a:cs typeface="Arial"/>
              </a:rPr>
              <a:t>t</a:t>
            </a:r>
            <a:r>
              <a:rPr lang="en-US" sz="2400" baseline="-25000" dirty="0" err="1">
                <a:solidFill>
                  <a:srgbClr val="000000"/>
                </a:solidFill>
                <a:latin typeface="Times New Roman" pitchFamily="18" charset="0"/>
                <a:cs typeface="Arial"/>
              </a:rPr>
              <a:t>sc</a:t>
            </a:r>
            <a:r>
              <a:rPr lang="en-US" sz="2400" dirty="0">
                <a:solidFill>
                  <a:srgbClr val="000000"/>
                </a:solidFill>
                <a:latin typeface="Times New Roman" pitchFamily="18" charset="0"/>
                <a:cs typeface="Arial"/>
              </a:rPr>
              <a:t> * V</a:t>
            </a:r>
            <a:r>
              <a:rPr lang="en-US" sz="2400" baseline="-25000" dirty="0">
                <a:solidFill>
                  <a:srgbClr val="000000"/>
                </a:solidFill>
                <a:latin typeface="Times New Roman" pitchFamily="18" charset="0"/>
                <a:cs typeface="Arial"/>
              </a:rPr>
              <a:t>DD </a:t>
            </a:r>
            <a:r>
              <a:rPr lang="en-US" sz="2400" dirty="0">
                <a:solidFill>
                  <a:srgbClr val="000000"/>
                </a:solidFill>
                <a:latin typeface="Times New Roman" pitchFamily="18" charset="0"/>
                <a:cs typeface="Arial"/>
              </a:rPr>
              <a:t>*</a:t>
            </a:r>
            <a:r>
              <a:rPr lang="en-US" sz="2400" baseline="-25000" dirty="0">
                <a:solidFill>
                  <a:srgbClr val="000000"/>
                </a:solidFill>
                <a:latin typeface="Times New Roman" pitchFamily="18" charset="0"/>
                <a:cs typeface="Arial"/>
              </a:rPr>
              <a:t> </a:t>
            </a:r>
            <a:r>
              <a:rPr lang="en-US" sz="2400" dirty="0" err="1">
                <a:solidFill>
                  <a:srgbClr val="000000"/>
                </a:solidFill>
                <a:latin typeface="Times New Roman" pitchFamily="18" charset="0"/>
                <a:cs typeface="Arial"/>
              </a:rPr>
              <a:t>I</a:t>
            </a:r>
            <a:r>
              <a:rPr lang="en-US" sz="2400" baseline="-25000" dirty="0" err="1">
                <a:solidFill>
                  <a:srgbClr val="000000"/>
                </a:solidFill>
                <a:latin typeface="Times New Roman" pitchFamily="18" charset="0"/>
                <a:cs typeface="Arial"/>
              </a:rPr>
              <a:t>peak</a:t>
            </a:r>
            <a:r>
              <a:rPr lang="en-US" sz="2400" dirty="0">
                <a:solidFill>
                  <a:srgbClr val="000000"/>
                </a:solidFill>
                <a:latin typeface="Times New Roman" pitchFamily="18" charset="0"/>
                <a:cs typeface="Arial"/>
              </a:rPr>
              <a:t> * f</a:t>
            </a:r>
            <a:r>
              <a:rPr lang="en-US" sz="2000" dirty="0">
                <a:solidFill>
                  <a:srgbClr val="000000"/>
                </a:solidFill>
                <a:latin typeface="Times New Roman" pitchFamily="18" charset="0"/>
                <a:cs typeface="Arial"/>
              </a:rPr>
              <a:t> </a:t>
            </a:r>
          </a:p>
          <a:p>
            <a:pPr algn="ctr" fontAlgn="base">
              <a:spcBef>
                <a:spcPct val="0"/>
              </a:spcBef>
              <a:spcAft>
                <a:spcPct val="0"/>
              </a:spcAft>
            </a:pPr>
            <a:endParaRPr lang="en-US" sz="3600" baseline="30000" dirty="0">
              <a:solidFill>
                <a:srgbClr val="000000"/>
              </a:solidFill>
              <a:latin typeface="Times New Roman" pitchFamily="18" charset="0"/>
              <a:cs typeface="Arial"/>
            </a:endParaRPr>
          </a:p>
          <a:p>
            <a:pPr algn="ctr" fontAlgn="base">
              <a:spcBef>
                <a:spcPct val="0"/>
              </a:spcBef>
              <a:spcAft>
                <a:spcPct val="0"/>
              </a:spcAft>
            </a:pPr>
            <a:endParaRPr lang="en-US" sz="2400" baseline="30000" dirty="0">
              <a:solidFill>
                <a:srgbClr val="000000"/>
              </a:solidFill>
              <a:latin typeface="Times New Roman" pitchFamily="18" charset="0"/>
              <a:cs typeface="Arial"/>
            </a:endParaRPr>
          </a:p>
          <a:p>
            <a:pPr algn="ctr" fontAlgn="base">
              <a:spcBef>
                <a:spcPct val="0"/>
              </a:spcBef>
              <a:spcAft>
                <a:spcPct val="0"/>
              </a:spcAft>
            </a:pPr>
            <a:endParaRPr lang="en-US" sz="2400" dirty="0">
              <a:solidFill>
                <a:srgbClr val="000000"/>
              </a:solidFill>
              <a:latin typeface="Times New Roman" pitchFamily="18" charset="0"/>
              <a:cs typeface="Arial"/>
            </a:endParaRPr>
          </a:p>
        </p:txBody>
      </p:sp>
      <p:sp>
        <p:nvSpPr>
          <p:cNvPr id="58372" name="Line 4"/>
          <p:cNvSpPr>
            <a:spLocks noChangeShapeType="1"/>
          </p:cNvSpPr>
          <p:nvPr/>
        </p:nvSpPr>
        <p:spPr bwMode="auto">
          <a:xfrm>
            <a:off x="2895600" y="3429000"/>
            <a:ext cx="685800" cy="0"/>
          </a:xfrm>
          <a:prstGeom prst="line">
            <a:avLst/>
          </a:prstGeom>
          <a:noFill/>
          <a:ln w="28575">
            <a:solidFill>
              <a:srgbClr val="FFFFFF"/>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73" name="Line 5"/>
          <p:cNvSpPr>
            <a:spLocks noChangeShapeType="1"/>
          </p:cNvSpPr>
          <p:nvPr/>
        </p:nvSpPr>
        <p:spPr bwMode="auto">
          <a:xfrm flipV="1">
            <a:off x="7543800" y="3962400"/>
            <a:ext cx="685800" cy="0"/>
          </a:xfrm>
          <a:prstGeom prst="line">
            <a:avLst/>
          </a:prstGeom>
          <a:noFill/>
          <a:ln w="28575">
            <a:solidFill>
              <a:srgbClr val="FFFFFF"/>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74" name="Line 6"/>
          <p:cNvSpPr>
            <a:spLocks noChangeShapeType="1"/>
          </p:cNvSpPr>
          <p:nvPr/>
        </p:nvSpPr>
        <p:spPr bwMode="auto">
          <a:xfrm flipV="1">
            <a:off x="8610600" y="3429000"/>
            <a:ext cx="685800" cy="0"/>
          </a:xfrm>
          <a:prstGeom prst="line">
            <a:avLst/>
          </a:prstGeom>
          <a:noFill/>
          <a:ln w="28575">
            <a:solidFill>
              <a:srgbClr val="FFFFFF"/>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75" name="Line 7"/>
          <p:cNvSpPr>
            <a:spLocks noChangeShapeType="1"/>
          </p:cNvSpPr>
          <p:nvPr/>
        </p:nvSpPr>
        <p:spPr bwMode="auto">
          <a:xfrm flipV="1">
            <a:off x="8229600" y="3429000"/>
            <a:ext cx="381000" cy="533400"/>
          </a:xfrm>
          <a:prstGeom prst="line">
            <a:avLst/>
          </a:prstGeom>
          <a:noFill/>
          <a:ln w="28575">
            <a:solidFill>
              <a:srgbClr val="FFFFFF"/>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76" name="Line 8"/>
          <p:cNvSpPr>
            <a:spLocks noChangeShapeType="1"/>
          </p:cNvSpPr>
          <p:nvPr/>
        </p:nvSpPr>
        <p:spPr bwMode="auto">
          <a:xfrm>
            <a:off x="5638800" y="2514600"/>
            <a:ext cx="0" cy="3810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77" name="Line 9"/>
          <p:cNvSpPr>
            <a:spLocks noChangeShapeType="1"/>
          </p:cNvSpPr>
          <p:nvPr/>
        </p:nvSpPr>
        <p:spPr bwMode="auto">
          <a:xfrm>
            <a:off x="5562600" y="2514600"/>
            <a:ext cx="0" cy="3810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78" name="Line 10"/>
          <p:cNvSpPr>
            <a:spLocks noChangeShapeType="1"/>
          </p:cNvSpPr>
          <p:nvPr/>
        </p:nvSpPr>
        <p:spPr bwMode="auto">
          <a:xfrm>
            <a:off x="5638800" y="3505200"/>
            <a:ext cx="0" cy="3810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79" name="Line 11"/>
          <p:cNvSpPr>
            <a:spLocks noChangeShapeType="1"/>
          </p:cNvSpPr>
          <p:nvPr/>
        </p:nvSpPr>
        <p:spPr bwMode="auto">
          <a:xfrm>
            <a:off x="5562600" y="3505200"/>
            <a:ext cx="0" cy="3810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80" name="Oval 12"/>
          <p:cNvSpPr>
            <a:spLocks noChangeArrowheads="1"/>
          </p:cNvSpPr>
          <p:nvPr/>
        </p:nvSpPr>
        <p:spPr bwMode="auto">
          <a:xfrm>
            <a:off x="5410200" y="2667000"/>
            <a:ext cx="152400" cy="152400"/>
          </a:xfrm>
          <a:prstGeom prst="ellipse">
            <a:avLst/>
          </a:prstGeom>
          <a:noFill/>
          <a:ln w="28575">
            <a:solidFill>
              <a:srgbClr val="000000"/>
            </a:solidFill>
            <a:round/>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81" name="Line 13"/>
          <p:cNvSpPr>
            <a:spLocks noChangeShapeType="1"/>
          </p:cNvSpPr>
          <p:nvPr/>
        </p:nvSpPr>
        <p:spPr bwMode="auto">
          <a:xfrm>
            <a:off x="5029200" y="2743200"/>
            <a:ext cx="3810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82" name="Line 14"/>
          <p:cNvSpPr>
            <a:spLocks noChangeShapeType="1"/>
          </p:cNvSpPr>
          <p:nvPr/>
        </p:nvSpPr>
        <p:spPr bwMode="auto">
          <a:xfrm>
            <a:off x="5029200" y="3657600"/>
            <a:ext cx="5334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83" name="Line 15"/>
          <p:cNvSpPr>
            <a:spLocks noChangeShapeType="1"/>
          </p:cNvSpPr>
          <p:nvPr/>
        </p:nvSpPr>
        <p:spPr bwMode="auto">
          <a:xfrm>
            <a:off x="5029200" y="2743200"/>
            <a:ext cx="0" cy="9144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84" name="Rectangle 16"/>
          <p:cNvSpPr>
            <a:spLocks noChangeArrowheads="1"/>
          </p:cNvSpPr>
          <p:nvPr/>
        </p:nvSpPr>
        <p:spPr bwMode="auto">
          <a:xfrm>
            <a:off x="3733800" y="3048000"/>
            <a:ext cx="368300" cy="304800"/>
          </a:xfrm>
          <a:prstGeom prst="rect">
            <a:avLst/>
          </a:prstGeom>
          <a:noFill/>
          <a:ln w="28575">
            <a:noFill/>
            <a:miter lim="800000"/>
            <a:headEnd/>
            <a:tailEnd/>
          </a:ln>
        </p:spPr>
        <p:txBody>
          <a:bodyPr wrap="none" lIns="0" tIns="0" rIns="0" bIns="0">
            <a:spAutoFit/>
          </a:bodyPr>
          <a:lstStyle/>
          <a:p>
            <a:pPr fontAlgn="base">
              <a:spcBef>
                <a:spcPct val="0"/>
              </a:spcBef>
              <a:spcAft>
                <a:spcPct val="0"/>
              </a:spcAft>
            </a:pPr>
            <a:r>
              <a:rPr lang="en-US" sz="2000">
                <a:solidFill>
                  <a:srgbClr val="000000"/>
                </a:solidFill>
                <a:latin typeface="Times New Roman" pitchFamily="18" charset="0"/>
                <a:cs typeface="Arial"/>
              </a:rPr>
              <a:t>Vin</a:t>
            </a:r>
          </a:p>
        </p:txBody>
      </p:sp>
      <p:sp>
        <p:nvSpPr>
          <p:cNvPr id="58385" name="Line 17"/>
          <p:cNvSpPr>
            <a:spLocks noChangeShapeType="1"/>
          </p:cNvSpPr>
          <p:nvPr/>
        </p:nvSpPr>
        <p:spPr bwMode="auto">
          <a:xfrm>
            <a:off x="4267200" y="3200400"/>
            <a:ext cx="7620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86" name="Line 18"/>
          <p:cNvSpPr>
            <a:spLocks noChangeShapeType="1"/>
          </p:cNvSpPr>
          <p:nvPr/>
        </p:nvSpPr>
        <p:spPr bwMode="auto">
          <a:xfrm>
            <a:off x="2895600" y="3429000"/>
            <a:ext cx="685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87" name="Line 19"/>
          <p:cNvSpPr>
            <a:spLocks noChangeShapeType="1"/>
          </p:cNvSpPr>
          <p:nvPr/>
        </p:nvSpPr>
        <p:spPr bwMode="auto">
          <a:xfrm>
            <a:off x="3962400" y="3962400"/>
            <a:ext cx="685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88" name="Line 20"/>
          <p:cNvSpPr>
            <a:spLocks noChangeShapeType="1"/>
          </p:cNvSpPr>
          <p:nvPr/>
        </p:nvSpPr>
        <p:spPr bwMode="auto">
          <a:xfrm>
            <a:off x="3581400" y="3429000"/>
            <a:ext cx="381000" cy="5334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89" name="Rectangle 21"/>
          <p:cNvSpPr>
            <a:spLocks noChangeArrowheads="1"/>
          </p:cNvSpPr>
          <p:nvPr/>
        </p:nvSpPr>
        <p:spPr bwMode="auto">
          <a:xfrm>
            <a:off x="7162801" y="3048001"/>
            <a:ext cx="479875" cy="307777"/>
          </a:xfrm>
          <a:prstGeom prst="rect">
            <a:avLst/>
          </a:prstGeom>
          <a:noFill/>
          <a:ln w="28575">
            <a:noFill/>
            <a:miter lim="800000"/>
            <a:headEnd/>
            <a:tailEnd/>
          </a:ln>
        </p:spPr>
        <p:txBody>
          <a:bodyPr wrap="none" lIns="0" tIns="0" rIns="0" bIns="0">
            <a:spAutoFit/>
          </a:bodyPr>
          <a:lstStyle/>
          <a:p>
            <a:pPr fontAlgn="base">
              <a:spcBef>
                <a:spcPct val="0"/>
              </a:spcBef>
              <a:spcAft>
                <a:spcPct val="0"/>
              </a:spcAft>
            </a:pPr>
            <a:r>
              <a:rPr lang="en-US" sz="2000">
                <a:solidFill>
                  <a:srgbClr val="000000"/>
                </a:solidFill>
                <a:latin typeface="Times New Roman" pitchFamily="18" charset="0"/>
                <a:cs typeface="Arial"/>
              </a:rPr>
              <a:t>Vout</a:t>
            </a:r>
          </a:p>
        </p:txBody>
      </p:sp>
      <p:sp>
        <p:nvSpPr>
          <p:cNvPr id="58390" name="Rectangle 22"/>
          <p:cNvSpPr>
            <a:spLocks noChangeArrowheads="1"/>
          </p:cNvSpPr>
          <p:nvPr/>
        </p:nvSpPr>
        <p:spPr bwMode="auto">
          <a:xfrm>
            <a:off x="6858001" y="3657600"/>
            <a:ext cx="276225" cy="304800"/>
          </a:xfrm>
          <a:prstGeom prst="rect">
            <a:avLst/>
          </a:prstGeom>
          <a:noFill/>
          <a:ln w="28575">
            <a:noFill/>
            <a:miter lim="800000"/>
            <a:headEnd/>
            <a:tailEnd/>
          </a:ln>
        </p:spPr>
        <p:txBody>
          <a:bodyPr wrap="none" lIns="0" tIns="0" rIns="0" bIns="0">
            <a:spAutoFit/>
          </a:bodyPr>
          <a:lstStyle/>
          <a:p>
            <a:pPr fontAlgn="base">
              <a:spcBef>
                <a:spcPct val="0"/>
              </a:spcBef>
              <a:spcAft>
                <a:spcPct val="0"/>
              </a:spcAft>
            </a:pPr>
            <a:r>
              <a:rPr lang="en-US" sz="2000">
                <a:solidFill>
                  <a:srgbClr val="000000"/>
                </a:solidFill>
                <a:latin typeface="Times New Roman" pitchFamily="18" charset="0"/>
                <a:cs typeface="Arial"/>
              </a:rPr>
              <a:t>C</a:t>
            </a:r>
            <a:r>
              <a:rPr lang="en-US" sz="2000" baseline="-25000">
                <a:solidFill>
                  <a:srgbClr val="000000"/>
                </a:solidFill>
                <a:latin typeface="Times New Roman" pitchFamily="18" charset="0"/>
                <a:cs typeface="Arial"/>
              </a:rPr>
              <a:t>L</a:t>
            </a:r>
          </a:p>
        </p:txBody>
      </p:sp>
      <p:sp>
        <p:nvSpPr>
          <p:cNvPr id="58391" name="Line 23"/>
          <p:cNvSpPr>
            <a:spLocks noChangeShapeType="1"/>
          </p:cNvSpPr>
          <p:nvPr/>
        </p:nvSpPr>
        <p:spPr bwMode="auto">
          <a:xfrm flipV="1">
            <a:off x="7543800" y="3962400"/>
            <a:ext cx="685800" cy="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92" name="Line 24"/>
          <p:cNvSpPr>
            <a:spLocks noChangeShapeType="1"/>
          </p:cNvSpPr>
          <p:nvPr/>
        </p:nvSpPr>
        <p:spPr bwMode="auto">
          <a:xfrm flipV="1">
            <a:off x="8610600" y="3429000"/>
            <a:ext cx="685800" cy="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93" name="Line 25"/>
          <p:cNvSpPr>
            <a:spLocks noChangeShapeType="1"/>
          </p:cNvSpPr>
          <p:nvPr/>
        </p:nvSpPr>
        <p:spPr bwMode="auto">
          <a:xfrm flipV="1">
            <a:off x="8229600" y="3429000"/>
            <a:ext cx="381000" cy="53340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95" name="Line 27"/>
          <p:cNvSpPr>
            <a:spLocks noChangeShapeType="1"/>
          </p:cNvSpPr>
          <p:nvPr/>
        </p:nvSpPr>
        <p:spPr bwMode="auto">
          <a:xfrm>
            <a:off x="5943600" y="2895600"/>
            <a:ext cx="0" cy="6096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96" name="Line 28"/>
          <p:cNvSpPr>
            <a:spLocks noChangeShapeType="1"/>
          </p:cNvSpPr>
          <p:nvPr/>
        </p:nvSpPr>
        <p:spPr bwMode="auto">
          <a:xfrm>
            <a:off x="5638800" y="3505200"/>
            <a:ext cx="304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97" name="Line 29"/>
          <p:cNvSpPr>
            <a:spLocks noChangeShapeType="1"/>
          </p:cNvSpPr>
          <p:nvPr/>
        </p:nvSpPr>
        <p:spPr bwMode="auto">
          <a:xfrm>
            <a:off x="5638800" y="3886200"/>
            <a:ext cx="304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98" name="Line 30"/>
          <p:cNvSpPr>
            <a:spLocks noChangeShapeType="1"/>
          </p:cNvSpPr>
          <p:nvPr/>
        </p:nvSpPr>
        <p:spPr bwMode="auto">
          <a:xfrm>
            <a:off x="5638800" y="2895600"/>
            <a:ext cx="304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399" name="Line 31"/>
          <p:cNvSpPr>
            <a:spLocks noChangeShapeType="1"/>
          </p:cNvSpPr>
          <p:nvPr/>
        </p:nvSpPr>
        <p:spPr bwMode="auto">
          <a:xfrm>
            <a:off x="5638800" y="2514600"/>
            <a:ext cx="304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400" name="Rectangle 32"/>
          <p:cNvSpPr>
            <a:spLocks noChangeArrowheads="1"/>
          </p:cNvSpPr>
          <p:nvPr/>
        </p:nvSpPr>
        <p:spPr bwMode="auto">
          <a:xfrm>
            <a:off x="5791200" y="1828800"/>
            <a:ext cx="452438" cy="304800"/>
          </a:xfrm>
          <a:prstGeom prst="rect">
            <a:avLst/>
          </a:prstGeom>
          <a:noFill/>
          <a:ln w="28575">
            <a:noFill/>
            <a:miter lim="800000"/>
            <a:headEnd/>
            <a:tailEnd/>
          </a:ln>
        </p:spPr>
        <p:txBody>
          <a:bodyPr wrap="none" lIns="0" tIns="0" rIns="0" bIns="0">
            <a:spAutoFit/>
          </a:bodyPr>
          <a:lstStyle/>
          <a:p>
            <a:pPr fontAlgn="base">
              <a:spcBef>
                <a:spcPct val="0"/>
              </a:spcBef>
              <a:spcAft>
                <a:spcPct val="0"/>
              </a:spcAft>
            </a:pPr>
            <a:r>
              <a:rPr lang="en-US" sz="2000">
                <a:solidFill>
                  <a:srgbClr val="000000"/>
                </a:solidFill>
                <a:latin typeface="Times New Roman" pitchFamily="18" charset="0"/>
                <a:cs typeface="Arial"/>
              </a:rPr>
              <a:t>Vdd</a:t>
            </a:r>
            <a:endParaRPr lang="en-US" sz="2000" baseline="-25000">
              <a:solidFill>
                <a:srgbClr val="000000"/>
              </a:solidFill>
              <a:latin typeface="Times New Roman" pitchFamily="18" charset="0"/>
              <a:cs typeface="Arial"/>
            </a:endParaRPr>
          </a:p>
        </p:txBody>
      </p:sp>
      <p:sp>
        <p:nvSpPr>
          <p:cNvPr id="58401" name="Line 33"/>
          <p:cNvSpPr>
            <a:spLocks noChangeShapeType="1"/>
          </p:cNvSpPr>
          <p:nvPr/>
        </p:nvSpPr>
        <p:spPr bwMode="auto">
          <a:xfrm>
            <a:off x="5943600" y="2133600"/>
            <a:ext cx="0" cy="3810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402" name="Line 34"/>
          <p:cNvSpPr>
            <a:spLocks noChangeShapeType="1"/>
          </p:cNvSpPr>
          <p:nvPr/>
        </p:nvSpPr>
        <p:spPr bwMode="auto">
          <a:xfrm>
            <a:off x="5943600" y="3886200"/>
            <a:ext cx="0" cy="3810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403" name="Line 35"/>
          <p:cNvSpPr>
            <a:spLocks noChangeShapeType="1"/>
          </p:cNvSpPr>
          <p:nvPr/>
        </p:nvSpPr>
        <p:spPr bwMode="auto">
          <a:xfrm>
            <a:off x="5943600" y="3200400"/>
            <a:ext cx="1066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404" name="Line 36"/>
          <p:cNvSpPr>
            <a:spLocks noChangeShapeType="1"/>
          </p:cNvSpPr>
          <p:nvPr/>
        </p:nvSpPr>
        <p:spPr bwMode="auto">
          <a:xfrm>
            <a:off x="6400800" y="3657600"/>
            <a:ext cx="304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405" name="Line 37"/>
          <p:cNvSpPr>
            <a:spLocks noChangeShapeType="1"/>
          </p:cNvSpPr>
          <p:nvPr/>
        </p:nvSpPr>
        <p:spPr bwMode="auto">
          <a:xfrm>
            <a:off x="6400800" y="3733800"/>
            <a:ext cx="304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406" name="Line 38"/>
          <p:cNvSpPr>
            <a:spLocks noChangeShapeType="1"/>
          </p:cNvSpPr>
          <p:nvPr/>
        </p:nvSpPr>
        <p:spPr bwMode="auto">
          <a:xfrm>
            <a:off x="5791200" y="4267200"/>
            <a:ext cx="304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407" name="Line 39"/>
          <p:cNvSpPr>
            <a:spLocks noChangeShapeType="1"/>
          </p:cNvSpPr>
          <p:nvPr/>
        </p:nvSpPr>
        <p:spPr bwMode="auto">
          <a:xfrm>
            <a:off x="6553200" y="3200400"/>
            <a:ext cx="0" cy="4572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408" name="Line 40"/>
          <p:cNvSpPr>
            <a:spLocks noChangeShapeType="1"/>
          </p:cNvSpPr>
          <p:nvPr/>
        </p:nvSpPr>
        <p:spPr bwMode="auto">
          <a:xfrm>
            <a:off x="6553200" y="3733800"/>
            <a:ext cx="0" cy="38100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409" name="Line 41"/>
          <p:cNvSpPr>
            <a:spLocks noChangeShapeType="1"/>
          </p:cNvSpPr>
          <p:nvPr/>
        </p:nvSpPr>
        <p:spPr bwMode="auto">
          <a:xfrm>
            <a:off x="6400800" y="4114800"/>
            <a:ext cx="304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410" name="Line 42"/>
          <p:cNvSpPr>
            <a:spLocks noChangeShapeType="1"/>
          </p:cNvSpPr>
          <p:nvPr/>
        </p:nvSpPr>
        <p:spPr bwMode="auto">
          <a:xfrm>
            <a:off x="5791200" y="2133600"/>
            <a:ext cx="3048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411" name="Line 43"/>
          <p:cNvSpPr>
            <a:spLocks noChangeShapeType="1"/>
          </p:cNvSpPr>
          <p:nvPr/>
        </p:nvSpPr>
        <p:spPr bwMode="auto">
          <a:xfrm>
            <a:off x="5867400" y="4343400"/>
            <a:ext cx="1524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412" name="Line 44"/>
          <p:cNvSpPr>
            <a:spLocks noChangeShapeType="1"/>
          </p:cNvSpPr>
          <p:nvPr/>
        </p:nvSpPr>
        <p:spPr bwMode="auto">
          <a:xfrm>
            <a:off x="6477000" y="4191000"/>
            <a:ext cx="152400" cy="0"/>
          </a:xfrm>
          <a:prstGeom prst="line">
            <a:avLst/>
          </a:prstGeom>
          <a:noFill/>
          <a:ln w="28575">
            <a:solidFill>
              <a:srgbClr val="000000"/>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8413" name="Text Box 45"/>
          <p:cNvSpPr txBox="1">
            <a:spLocks noChangeArrowheads="1"/>
          </p:cNvSpPr>
          <p:nvPr/>
        </p:nvSpPr>
        <p:spPr bwMode="auto">
          <a:xfrm>
            <a:off x="2590800" y="1905000"/>
            <a:ext cx="2819400" cy="457200"/>
          </a:xfrm>
          <a:prstGeom prst="rect">
            <a:avLst/>
          </a:prstGeom>
          <a:noFill/>
          <a:ln w="9525">
            <a:noFill/>
            <a:miter lim="800000"/>
            <a:headEnd/>
            <a:tailEnd/>
          </a:ln>
          <a:effectLst/>
        </p:spPr>
        <p:txBody>
          <a:bodyPr>
            <a:spAutoFit/>
          </a:bodyPr>
          <a:lstStyle/>
          <a:p>
            <a:pPr fontAlgn="base">
              <a:spcBef>
                <a:spcPct val="50000"/>
              </a:spcBef>
              <a:spcAft>
                <a:spcPct val="0"/>
              </a:spcAft>
            </a:pPr>
            <a:r>
              <a:rPr lang="en-US" sz="2400">
                <a:solidFill>
                  <a:srgbClr val="FF0000"/>
                </a:solidFill>
                <a:latin typeface="Times New Roman" pitchFamily="18" charset="0"/>
                <a:cs typeface="Arial"/>
              </a:rPr>
              <a:t>Short-circuit Power</a:t>
            </a:r>
          </a:p>
        </p:txBody>
      </p:sp>
      <p:sp>
        <p:nvSpPr>
          <p:cNvPr id="58414" name="Line 46"/>
          <p:cNvSpPr>
            <a:spLocks noChangeShapeType="1"/>
          </p:cNvSpPr>
          <p:nvPr/>
        </p:nvSpPr>
        <p:spPr bwMode="auto">
          <a:xfrm>
            <a:off x="6172200" y="2286000"/>
            <a:ext cx="0" cy="1828800"/>
          </a:xfrm>
          <a:prstGeom prst="line">
            <a:avLst/>
          </a:prstGeom>
          <a:noFill/>
          <a:ln w="38100">
            <a:solidFill>
              <a:schemeClr val="hlink"/>
            </a:solidFill>
            <a:round/>
            <a:headEnd/>
            <a:tailEnd type="triangle" w="med" len="me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afterEffect">
                                  <p:stCondLst>
                                    <p:cond delay="1000"/>
                                  </p:stCondLst>
                                  <p:childTnLst>
                                    <p:set>
                                      <p:cBhvr>
                                        <p:cTn id="6" dur="1" fill="hold">
                                          <p:stCondLst>
                                            <p:cond delay="499"/>
                                          </p:stCondLst>
                                        </p:cTn>
                                        <p:tgtEl>
                                          <p:spTgt spid="5837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8371" grpId="0" autoUpdateAnimBg="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322" name="Rectangle 2"/>
          <p:cNvSpPr>
            <a:spLocks noGrp="1" noChangeArrowheads="1"/>
          </p:cNvSpPr>
          <p:nvPr>
            <p:ph type="title"/>
          </p:nvPr>
        </p:nvSpPr>
        <p:spPr>
          <a:xfrm>
            <a:off x="2209801" y="381001"/>
            <a:ext cx="8105775" cy="471487"/>
          </a:xfrm>
          <a:noFill/>
          <a:ln/>
        </p:spPr>
        <p:txBody>
          <a:bodyPr vert="horz" wrap="square" lIns="92075" tIns="46038" rIns="92075" bIns="46038" numCol="1" anchor="b" anchorCtr="0" compatLnSpc="1">
            <a:prstTxWarp prst="textNoShape">
              <a:avLst/>
            </a:prstTxWarp>
          </a:bodyPr>
          <a:lstStyle/>
          <a:p>
            <a:r>
              <a:rPr lang="en-US" sz="4800" dirty="0"/>
              <a:t>Leakage Energy</a:t>
            </a:r>
          </a:p>
        </p:txBody>
      </p:sp>
      <p:sp>
        <p:nvSpPr>
          <p:cNvPr id="56323" name="Line 3"/>
          <p:cNvSpPr>
            <a:spLocks noChangeShapeType="1"/>
          </p:cNvSpPr>
          <p:nvPr/>
        </p:nvSpPr>
        <p:spPr bwMode="auto">
          <a:xfrm>
            <a:off x="5562600" y="2057400"/>
            <a:ext cx="0" cy="38100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24" name="Line 4"/>
          <p:cNvSpPr>
            <a:spLocks noChangeShapeType="1"/>
          </p:cNvSpPr>
          <p:nvPr/>
        </p:nvSpPr>
        <p:spPr bwMode="auto">
          <a:xfrm>
            <a:off x="5486400" y="2057400"/>
            <a:ext cx="0" cy="38100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25" name="Line 5"/>
          <p:cNvSpPr>
            <a:spLocks noChangeShapeType="1"/>
          </p:cNvSpPr>
          <p:nvPr/>
        </p:nvSpPr>
        <p:spPr bwMode="auto">
          <a:xfrm>
            <a:off x="5562600" y="3048000"/>
            <a:ext cx="0" cy="38100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26" name="Line 6"/>
          <p:cNvSpPr>
            <a:spLocks noChangeShapeType="1"/>
          </p:cNvSpPr>
          <p:nvPr/>
        </p:nvSpPr>
        <p:spPr bwMode="auto">
          <a:xfrm>
            <a:off x="5486400" y="3048000"/>
            <a:ext cx="0" cy="38100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27" name="Oval 7"/>
          <p:cNvSpPr>
            <a:spLocks noChangeArrowheads="1"/>
          </p:cNvSpPr>
          <p:nvPr/>
        </p:nvSpPr>
        <p:spPr bwMode="auto">
          <a:xfrm>
            <a:off x="5334000" y="2209800"/>
            <a:ext cx="152400" cy="152400"/>
          </a:xfrm>
          <a:prstGeom prst="ellipse">
            <a:avLst/>
          </a:prstGeom>
          <a:noFill/>
          <a:ln w="28575">
            <a:solidFill>
              <a:schemeClr val="tx1"/>
            </a:solidFill>
            <a:round/>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28" name="Line 8"/>
          <p:cNvSpPr>
            <a:spLocks noChangeShapeType="1"/>
          </p:cNvSpPr>
          <p:nvPr/>
        </p:nvSpPr>
        <p:spPr bwMode="auto">
          <a:xfrm>
            <a:off x="4953000" y="2286000"/>
            <a:ext cx="381000" cy="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29" name="Line 9"/>
          <p:cNvSpPr>
            <a:spLocks noChangeShapeType="1"/>
          </p:cNvSpPr>
          <p:nvPr/>
        </p:nvSpPr>
        <p:spPr bwMode="auto">
          <a:xfrm>
            <a:off x="4953000" y="3200400"/>
            <a:ext cx="533400" cy="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30" name="Line 10"/>
          <p:cNvSpPr>
            <a:spLocks noChangeShapeType="1"/>
          </p:cNvSpPr>
          <p:nvPr/>
        </p:nvSpPr>
        <p:spPr bwMode="auto">
          <a:xfrm>
            <a:off x="4953000" y="2286000"/>
            <a:ext cx="0" cy="91440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31" name="Line 11"/>
          <p:cNvSpPr>
            <a:spLocks noChangeShapeType="1"/>
          </p:cNvSpPr>
          <p:nvPr/>
        </p:nvSpPr>
        <p:spPr bwMode="auto">
          <a:xfrm>
            <a:off x="3810000" y="2743200"/>
            <a:ext cx="1143000" cy="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32" name="Rectangle 12"/>
          <p:cNvSpPr>
            <a:spLocks noChangeArrowheads="1"/>
          </p:cNvSpPr>
          <p:nvPr/>
        </p:nvSpPr>
        <p:spPr bwMode="auto">
          <a:xfrm>
            <a:off x="7086601" y="2590801"/>
            <a:ext cx="479875" cy="307777"/>
          </a:xfrm>
          <a:prstGeom prst="rect">
            <a:avLst/>
          </a:prstGeom>
          <a:noFill/>
          <a:ln w="28575">
            <a:noFill/>
            <a:miter lim="800000"/>
            <a:headEnd/>
            <a:tailEnd/>
          </a:ln>
        </p:spPr>
        <p:txBody>
          <a:bodyPr wrap="none" lIns="0" tIns="0" rIns="0" bIns="0">
            <a:spAutoFit/>
          </a:bodyPr>
          <a:lstStyle/>
          <a:p>
            <a:pPr fontAlgn="base">
              <a:spcBef>
                <a:spcPct val="0"/>
              </a:spcBef>
              <a:spcAft>
                <a:spcPct val="0"/>
              </a:spcAft>
            </a:pPr>
            <a:r>
              <a:rPr lang="en-US" sz="2000">
                <a:solidFill>
                  <a:srgbClr val="000000"/>
                </a:solidFill>
                <a:latin typeface="Times New Roman" pitchFamily="18" charset="0"/>
                <a:cs typeface="Arial"/>
              </a:rPr>
              <a:t>Vout</a:t>
            </a:r>
          </a:p>
        </p:txBody>
      </p:sp>
      <p:sp>
        <p:nvSpPr>
          <p:cNvPr id="56333" name="Line 13"/>
          <p:cNvSpPr>
            <a:spLocks noChangeShapeType="1"/>
          </p:cNvSpPr>
          <p:nvPr/>
        </p:nvSpPr>
        <p:spPr bwMode="auto">
          <a:xfrm>
            <a:off x="5867400" y="2438400"/>
            <a:ext cx="0" cy="60960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34" name="Line 14"/>
          <p:cNvSpPr>
            <a:spLocks noChangeShapeType="1"/>
          </p:cNvSpPr>
          <p:nvPr/>
        </p:nvSpPr>
        <p:spPr bwMode="auto">
          <a:xfrm>
            <a:off x="5562600" y="3048000"/>
            <a:ext cx="304800" cy="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35" name="Line 15"/>
          <p:cNvSpPr>
            <a:spLocks noChangeShapeType="1"/>
          </p:cNvSpPr>
          <p:nvPr/>
        </p:nvSpPr>
        <p:spPr bwMode="auto">
          <a:xfrm>
            <a:off x="5562600" y="3429000"/>
            <a:ext cx="304800" cy="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36" name="Line 16"/>
          <p:cNvSpPr>
            <a:spLocks noChangeShapeType="1"/>
          </p:cNvSpPr>
          <p:nvPr/>
        </p:nvSpPr>
        <p:spPr bwMode="auto">
          <a:xfrm>
            <a:off x="5562600" y="2438400"/>
            <a:ext cx="304800" cy="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37" name="Line 17"/>
          <p:cNvSpPr>
            <a:spLocks noChangeShapeType="1"/>
          </p:cNvSpPr>
          <p:nvPr/>
        </p:nvSpPr>
        <p:spPr bwMode="auto">
          <a:xfrm>
            <a:off x="5562600" y="2057400"/>
            <a:ext cx="304800" cy="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38" name="Line 18"/>
          <p:cNvSpPr>
            <a:spLocks noChangeShapeType="1"/>
          </p:cNvSpPr>
          <p:nvPr/>
        </p:nvSpPr>
        <p:spPr bwMode="auto">
          <a:xfrm>
            <a:off x="5867400" y="1676400"/>
            <a:ext cx="0" cy="38100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39" name="Line 19"/>
          <p:cNvSpPr>
            <a:spLocks noChangeShapeType="1"/>
          </p:cNvSpPr>
          <p:nvPr/>
        </p:nvSpPr>
        <p:spPr bwMode="auto">
          <a:xfrm>
            <a:off x="5867400" y="3429000"/>
            <a:ext cx="0" cy="38100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40" name="Line 20"/>
          <p:cNvSpPr>
            <a:spLocks noChangeShapeType="1"/>
          </p:cNvSpPr>
          <p:nvPr/>
        </p:nvSpPr>
        <p:spPr bwMode="auto">
          <a:xfrm>
            <a:off x="5867400" y="2743200"/>
            <a:ext cx="1066800" cy="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41" name="Line 21"/>
          <p:cNvSpPr>
            <a:spLocks noChangeShapeType="1"/>
          </p:cNvSpPr>
          <p:nvPr/>
        </p:nvSpPr>
        <p:spPr bwMode="auto">
          <a:xfrm>
            <a:off x="5715000" y="3810000"/>
            <a:ext cx="304800" cy="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42" name="Rectangle 22"/>
          <p:cNvSpPr>
            <a:spLocks noChangeArrowheads="1"/>
          </p:cNvSpPr>
          <p:nvPr/>
        </p:nvSpPr>
        <p:spPr bwMode="auto">
          <a:xfrm>
            <a:off x="4212746" y="5486401"/>
            <a:ext cx="3874458" cy="430887"/>
          </a:xfrm>
          <a:prstGeom prst="rect">
            <a:avLst/>
          </a:prstGeom>
          <a:noFill/>
          <a:ln w="28575">
            <a:noFill/>
            <a:miter lim="800000"/>
            <a:headEnd/>
            <a:tailEnd/>
          </a:ln>
        </p:spPr>
        <p:txBody>
          <a:bodyPr wrap="none" lIns="0" tIns="0" rIns="0" bIns="0">
            <a:spAutoFit/>
          </a:bodyPr>
          <a:lstStyle/>
          <a:p>
            <a:pPr algn="ctr" fontAlgn="base">
              <a:spcBef>
                <a:spcPct val="0"/>
              </a:spcBef>
              <a:spcAft>
                <a:spcPct val="0"/>
              </a:spcAft>
            </a:pPr>
            <a:r>
              <a:rPr lang="en-US" sz="2800" b="1">
                <a:solidFill>
                  <a:srgbClr val="0000FF"/>
                </a:solidFill>
                <a:latin typeface="Times New Roman" pitchFamily="18" charset="0"/>
                <a:cs typeface="Arial"/>
              </a:rPr>
              <a:t>Independent of switching</a:t>
            </a:r>
          </a:p>
        </p:txBody>
      </p:sp>
      <p:sp>
        <p:nvSpPr>
          <p:cNvPr id="56343" name="Line 23"/>
          <p:cNvSpPr>
            <a:spLocks noChangeShapeType="1"/>
          </p:cNvSpPr>
          <p:nvPr/>
        </p:nvSpPr>
        <p:spPr bwMode="auto">
          <a:xfrm>
            <a:off x="6019800" y="2971800"/>
            <a:ext cx="0" cy="609600"/>
          </a:xfrm>
          <a:prstGeom prst="line">
            <a:avLst/>
          </a:prstGeom>
          <a:noFill/>
          <a:ln w="38100">
            <a:solidFill>
              <a:srgbClr val="0000FF"/>
            </a:solidFill>
            <a:round/>
            <a:headEnd/>
            <a:tailEnd type="triangle" w="med" len="me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44" name="AutoShape 24"/>
          <p:cNvSpPr>
            <a:spLocks noChangeArrowheads="1"/>
          </p:cNvSpPr>
          <p:nvPr/>
        </p:nvSpPr>
        <p:spPr bwMode="auto">
          <a:xfrm>
            <a:off x="6400800" y="2971800"/>
            <a:ext cx="304800" cy="304800"/>
          </a:xfrm>
          <a:prstGeom prst="triangle">
            <a:avLst>
              <a:gd name="adj" fmla="val 50000"/>
            </a:avLst>
          </a:prstGeom>
          <a:noFill/>
          <a:ln w="2857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45" name="Line 25"/>
          <p:cNvSpPr>
            <a:spLocks noChangeShapeType="1"/>
          </p:cNvSpPr>
          <p:nvPr/>
        </p:nvSpPr>
        <p:spPr bwMode="auto">
          <a:xfrm>
            <a:off x="6553200" y="3276600"/>
            <a:ext cx="0" cy="22860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46" name="Line 26"/>
          <p:cNvSpPr>
            <a:spLocks noChangeShapeType="1"/>
          </p:cNvSpPr>
          <p:nvPr/>
        </p:nvSpPr>
        <p:spPr bwMode="auto">
          <a:xfrm>
            <a:off x="6553200" y="2743200"/>
            <a:ext cx="0" cy="22860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47" name="Line 27"/>
          <p:cNvSpPr>
            <a:spLocks noChangeShapeType="1"/>
          </p:cNvSpPr>
          <p:nvPr/>
        </p:nvSpPr>
        <p:spPr bwMode="auto">
          <a:xfrm>
            <a:off x="6400800" y="2971800"/>
            <a:ext cx="304800" cy="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48" name="Line 28"/>
          <p:cNvSpPr>
            <a:spLocks noChangeShapeType="1"/>
          </p:cNvSpPr>
          <p:nvPr/>
        </p:nvSpPr>
        <p:spPr bwMode="auto">
          <a:xfrm>
            <a:off x="6400800" y="3505200"/>
            <a:ext cx="304800" cy="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49" name="Rectangle 29"/>
          <p:cNvSpPr>
            <a:spLocks noChangeArrowheads="1"/>
          </p:cNvSpPr>
          <p:nvPr/>
        </p:nvSpPr>
        <p:spPr bwMode="auto">
          <a:xfrm>
            <a:off x="6553200" y="4038600"/>
            <a:ext cx="1981200" cy="738664"/>
          </a:xfrm>
          <a:prstGeom prst="rect">
            <a:avLst/>
          </a:prstGeom>
          <a:noFill/>
          <a:ln w="28575">
            <a:noFill/>
            <a:miter lim="800000"/>
            <a:headEnd/>
            <a:tailEnd/>
          </a:ln>
        </p:spPr>
        <p:txBody>
          <a:bodyPr lIns="0" tIns="0" rIns="0" bIns="0">
            <a:spAutoFit/>
          </a:bodyPr>
          <a:lstStyle/>
          <a:p>
            <a:pPr algn="ctr" fontAlgn="base">
              <a:spcBef>
                <a:spcPct val="0"/>
              </a:spcBef>
              <a:spcAft>
                <a:spcPct val="0"/>
              </a:spcAft>
            </a:pPr>
            <a:r>
              <a:rPr lang="en-US" sz="2400">
                <a:solidFill>
                  <a:srgbClr val="000000"/>
                </a:solidFill>
                <a:latin typeface="Times New Roman" pitchFamily="18" charset="0"/>
                <a:cs typeface="Arial"/>
              </a:rPr>
              <a:t>Sub-threshold current</a:t>
            </a:r>
          </a:p>
        </p:txBody>
      </p:sp>
      <p:sp>
        <p:nvSpPr>
          <p:cNvPr id="56350" name="Rectangle 30"/>
          <p:cNvSpPr>
            <a:spLocks noChangeArrowheads="1"/>
          </p:cNvSpPr>
          <p:nvPr/>
        </p:nvSpPr>
        <p:spPr bwMode="auto">
          <a:xfrm>
            <a:off x="7848600" y="2895600"/>
            <a:ext cx="1905000" cy="738664"/>
          </a:xfrm>
          <a:prstGeom prst="rect">
            <a:avLst/>
          </a:prstGeom>
          <a:noFill/>
          <a:ln w="28575">
            <a:noFill/>
            <a:miter lim="800000"/>
            <a:headEnd/>
            <a:tailEnd/>
          </a:ln>
        </p:spPr>
        <p:txBody>
          <a:bodyPr lIns="0" tIns="0" rIns="0" bIns="0">
            <a:spAutoFit/>
          </a:bodyPr>
          <a:lstStyle/>
          <a:p>
            <a:pPr algn="ctr" fontAlgn="base">
              <a:spcBef>
                <a:spcPct val="0"/>
              </a:spcBef>
              <a:spcAft>
                <a:spcPct val="0"/>
              </a:spcAft>
            </a:pPr>
            <a:r>
              <a:rPr lang="en-US" sz="2400">
                <a:solidFill>
                  <a:srgbClr val="000000"/>
                </a:solidFill>
                <a:latin typeface="Times New Roman" pitchFamily="18" charset="0"/>
                <a:cs typeface="Arial"/>
              </a:rPr>
              <a:t>Drain junction leakage</a:t>
            </a:r>
          </a:p>
        </p:txBody>
      </p:sp>
      <p:sp>
        <p:nvSpPr>
          <p:cNvPr id="56351" name="Line 31"/>
          <p:cNvSpPr>
            <a:spLocks noChangeShapeType="1"/>
          </p:cNvSpPr>
          <p:nvPr/>
        </p:nvSpPr>
        <p:spPr bwMode="auto">
          <a:xfrm>
            <a:off x="6858000" y="2819400"/>
            <a:ext cx="0" cy="609600"/>
          </a:xfrm>
          <a:prstGeom prst="line">
            <a:avLst/>
          </a:prstGeom>
          <a:noFill/>
          <a:ln w="38100">
            <a:solidFill>
              <a:srgbClr val="0000FF"/>
            </a:solidFill>
            <a:round/>
            <a:headEnd/>
            <a:tailEnd type="triangle" w="med" len="me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cxnSp>
        <p:nvCxnSpPr>
          <p:cNvPr id="56352" name="AutoShape 32"/>
          <p:cNvCxnSpPr>
            <a:cxnSpLocks noChangeShapeType="1"/>
            <a:endCxn id="56351" idx="1"/>
          </p:cNvCxnSpPr>
          <p:nvPr/>
        </p:nvCxnSpPr>
        <p:spPr bwMode="auto">
          <a:xfrm rot="10800000" flipV="1">
            <a:off x="6858000" y="3281364"/>
            <a:ext cx="914400" cy="166687"/>
          </a:xfrm>
          <a:prstGeom prst="curvedConnector4">
            <a:avLst>
              <a:gd name="adj1" fmla="val 50000"/>
              <a:gd name="adj2" fmla="val 228569"/>
            </a:avLst>
          </a:prstGeom>
          <a:noFill/>
          <a:ln w="28575">
            <a:solidFill>
              <a:schemeClr val="tx1"/>
            </a:solidFill>
            <a:round/>
            <a:headEnd/>
            <a:tailEnd type="triangle" w="med" len="med"/>
          </a:ln>
          <a:effectLst/>
        </p:spPr>
      </p:cxnSp>
      <p:cxnSp>
        <p:nvCxnSpPr>
          <p:cNvPr id="56353" name="AutoShape 33"/>
          <p:cNvCxnSpPr>
            <a:cxnSpLocks noChangeShapeType="1"/>
            <a:stCxn id="56349" idx="1"/>
            <a:endCxn id="56343" idx="1"/>
          </p:cNvCxnSpPr>
          <p:nvPr/>
        </p:nvCxnSpPr>
        <p:spPr bwMode="auto">
          <a:xfrm rot="10800000">
            <a:off x="6019803" y="3581400"/>
            <a:ext cx="533399" cy="826532"/>
          </a:xfrm>
          <a:prstGeom prst="curvedConnector4">
            <a:avLst>
              <a:gd name="adj1" fmla="val 50000"/>
              <a:gd name="adj2" fmla="val 127658"/>
            </a:avLst>
          </a:prstGeom>
          <a:noFill/>
          <a:ln w="28575">
            <a:solidFill>
              <a:schemeClr val="tx1"/>
            </a:solidFill>
            <a:round/>
            <a:headEnd/>
            <a:tailEnd type="triangle" w="med" len="med"/>
          </a:ln>
          <a:effectLst/>
        </p:spPr>
      </p:cxnSp>
      <p:sp>
        <p:nvSpPr>
          <p:cNvPr id="56354" name="Line 34"/>
          <p:cNvSpPr>
            <a:spLocks noChangeShapeType="1"/>
          </p:cNvSpPr>
          <p:nvPr/>
        </p:nvSpPr>
        <p:spPr bwMode="auto">
          <a:xfrm>
            <a:off x="5715000" y="1676400"/>
            <a:ext cx="304800" cy="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55" name="Line 35"/>
          <p:cNvSpPr>
            <a:spLocks noChangeShapeType="1"/>
          </p:cNvSpPr>
          <p:nvPr/>
        </p:nvSpPr>
        <p:spPr bwMode="auto">
          <a:xfrm>
            <a:off x="5791200" y="3886200"/>
            <a:ext cx="152400" cy="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56" name="Line 36"/>
          <p:cNvSpPr>
            <a:spLocks noChangeShapeType="1"/>
          </p:cNvSpPr>
          <p:nvPr/>
        </p:nvSpPr>
        <p:spPr bwMode="auto">
          <a:xfrm>
            <a:off x="6477000" y="3581400"/>
            <a:ext cx="152400" cy="0"/>
          </a:xfrm>
          <a:prstGeom prst="line">
            <a:avLst/>
          </a:prstGeom>
          <a:noFill/>
          <a:ln w="28575">
            <a:solidFill>
              <a:schemeClr val="tx1"/>
            </a:solidFill>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57" name="Text Box 37"/>
          <p:cNvSpPr txBox="1">
            <a:spLocks noChangeArrowheads="1"/>
          </p:cNvSpPr>
          <p:nvPr/>
        </p:nvSpPr>
        <p:spPr bwMode="auto">
          <a:xfrm>
            <a:off x="4794251" y="3243263"/>
            <a:ext cx="655949" cy="400110"/>
          </a:xfrm>
          <a:prstGeom prst="rect">
            <a:avLst/>
          </a:prstGeom>
          <a:noFill/>
          <a:ln w="28575">
            <a:noFill/>
            <a:miter lim="800000"/>
            <a:headEnd type="none" w="sm" len="sm"/>
            <a:tailEnd type="none" w="sm" len="sm"/>
          </a:ln>
          <a:effectLst/>
        </p:spPr>
        <p:txBody>
          <a:bodyPr wrap="none">
            <a:spAutoFit/>
          </a:bodyPr>
          <a:lstStyle/>
          <a:p>
            <a:pPr fontAlgn="base">
              <a:spcBef>
                <a:spcPct val="0"/>
              </a:spcBef>
              <a:spcAft>
                <a:spcPct val="0"/>
              </a:spcAft>
            </a:pPr>
            <a:r>
              <a:rPr lang="en-US" sz="2000">
                <a:solidFill>
                  <a:srgbClr val="333399"/>
                </a:solidFill>
                <a:latin typeface="Times New Roman" pitchFamily="18" charset="0"/>
                <a:cs typeface="Arial"/>
              </a:rPr>
              <a:t>OFF</a:t>
            </a:r>
            <a:endParaRPr lang="en-US" sz="2800">
              <a:solidFill>
                <a:srgbClr val="333399"/>
              </a:solidFill>
              <a:latin typeface="Times New Roman" pitchFamily="18" charset="0"/>
              <a:cs typeface="Arial"/>
            </a:endParaRPr>
          </a:p>
        </p:txBody>
      </p:sp>
      <p:sp>
        <p:nvSpPr>
          <p:cNvPr id="56358" name="Line 38"/>
          <p:cNvSpPr>
            <a:spLocks noChangeShapeType="1"/>
          </p:cNvSpPr>
          <p:nvPr/>
        </p:nvSpPr>
        <p:spPr bwMode="auto">
          <a:xfrm rot="1979312">
            <a:off x="5414963" y="3408364"/>
            <a:ext cx="436562" cy="1587"/>
          </a:xfrm>
          <a:prstGeom prst="line">
            <a:avLst/>
          </a:prstGeom>
          <a:noFill/>
          <a:ln w="38100">
            <a:solidFill>
              <a:srgbClr val="0000FF"/>
            </a:solidFill>
            <a:round/>
            <a:headEnd type="none" w="sm" len="sm"/>
            <a:tailEnd type="triangle" w="med" len="me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59" name="Line 39"/>
          <p:cNvSpPr>
            <a:spLocks noChangeShapeType="1"/>
          </p:cNvSpPr>
          <p:nvPr/>
        </p:nvSpPr>
        <p:spPr bwMode="auto">
          <a:xfrm flipV="1">
            <a:off x="4818063" y="3603626"/>
            <a:ext cx="798512" cy="739775"/>
          </a:xfrm>
          <a:prstGeom prst="line">
            <a:avLst/>
          </a:prstGeom>
          <a:noFill/>
          <a:ln w="28575">
            <a:solidFill>
              <a:schemeClr val="tx1"/>
            </a:solidFill>
            <a:round/>
            <a:headEnd type="none" w="sm" len="sm"/>
            <a:tailEnd type="triangle" w="med" len="me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6360" name="Text Box 40"/>
          <p:cNvSpPr txBox="1">
            <a:spLocks noChangeArrowheads="1"/>
          </p:cNvSpPr>
          <p:nvPr/>
        </p:nvSpPr>
        <p:spPr bwMode="auto">
          <a:xfrm>
            <a:off x="3116263" y="4233864"/>
            <a:ext cx="1779654" cy="461665"/>
          </a:xfrm>
          <a:prstGeom prst="rect">
            <a:avLst/>
          </a:prstGeom>
          <a:noFill/>
          <a:ln w="12700">
            <a:noFill/>
            <a:miter lim="800000"/>
            <a:headEnd type="none" w="sm" len="sm"/>
            <a:tailEnd type="none" w="sm" len="sm"/>
          </a:ln>
          <a:effectLst/>
        </p:spPr>
        <p:txBody>
          <a:bodyPr wrap="none">
            <a:spAutoFit/>
          </a:bodyPr>
          <a:lstStyle/>
          <a:p>
            <a:pPr fontAlgn="base">
              <a:spcBef>
                <a:spcPct val="0"/>
              </a:spcBef>
              <a:spcAft>
                <a:spcPct val="0"/>
              </a:spcAft>
            </a:pPr>
            <a:r>
              <a:rPr lang="it-IT" sz="2400">
                <a:solidFill>
                  <a:srgbClr val="000000"/>
                </a:solidFill>
                <a:latin typeface="Times New Roman" pitchFamily="18" charset="0"/>
                <a:cs typeface="Arial"/>
              </a:rPr>
              <a:t>Gate leakage</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9" fill="hold" grpId="0" nodeType="clickEffect">
                                  <p:stCondLst>
                                    <p:cond delay="0"/>
                                  </p:stCondLst>
                                  <p:childTnLst>
                                    <p:set>
                                      <p:cBhvr>
                                        <p:cTn id="6" dur="1" fill="hold">
                                          <p:stCondLst>
                                            <p:cond delay="0"/>
                                          </p:stCondLst>
                                        </p:cTn>
                                        <p:tgtEl>
                                          <p:spTgt spid="56358"/>
                                        </p:tgtEl>
                                        <p:attrNameLst>
                                          <p:attrName>style.visibility</p:attrName>
                                        </p:attrNameLst>
                                      </p:cBhvr>
                                      <p:to>
                                        <p:strVal val="visible"/>
                                      </p:to>
                                    </p:set>
                                    <p:anim calcmode="lin" valueType="num">
                                      <p:cBhvr additive="base">
                                        <p:cTn id="7" dur="500" fill="hold"/>
                                        <p:tgtEl>
                                          <p:spTgt spid="56358"/>
                                        </p:tgtEl>
                                        <p:attrNameLst>
                                          <p:attrName>ppt_x</p:attrName>
                                        </p:attrNameLst>
                                      </p:cBhvr>
                                      <p:tavLst>
                                        <p:tav tm="0">
                                          <p:val>
                                            <p:strVal val="0-#ppt_w/2"/>
                                          </p:val>
                                        </p:tav>
                                        <p:tav tm="100000">
                                          <p:val>
                                            <p:strVal val="#ppt_x"/>
                                          </p:val>
                                        </p:tav>
                                      </p:tavLst>
                                    </p:anim>
                                    <p:anim calcmode="lin" valueType="num">
                                      <p:cBhvr additive="base">
                                        <p:cTn id="8" dur="500" fill="hold"/>
                                        <p:tgtEl>
                                          <p:spTgt spid="56358"/>
                                        </p:tgtEl>
                                        <p:attrNameLst>
                                          <p:attrName>ppt_y</p:attrName>
                                        </p:attrNameLst>
                                      </p:cBhvr>
                                      <p:tavLst>
                                        <p:tav tm="0">
                                          <p:val>
                                            <p:strVal val="0-#ppt_h/2"/>
                                          </p:val>
                                        </p:tav>
                                        <p:tav tm="100000">
                                          <p:val>
                                            <p:strVal val="#ppt_y"/>
                                          </p:val>
                                        </p:tav>
                                      </p:tavLst>
                                    </p:anim>
                                  </p:childTnLst>
                                </p:cTn>
                              </p:par>
                              <p:par>
                                <p:cTn id="9" presetID="2" presetClass="entr" presetSubtype="1" fill="hold" grpId="0" nodeType="withEffect">
                                  <p:stCondLst>
                                    <p:cond delay="0"/>
                                  </p:stCondLst>
                                  <p:childTnLst>
                                    <p:set>
                                      <p:cBhvr>
                                        <p:cTn id="10" dur="1" fill="hold">
                                          <p:stCondLst>
                                            <p:cond delay="0"/>
                                          </p:stCondLst>
                                        </p:cTn>
                                        <p:tgtEl>
                                          <p:spTgt spid="56343"/>
                                        </p:tgtEl>
                                        <p:attrNameLst>
                                          <p:attrName>style.visibility</p:attrName>
                                        </p:attrNameLst>
                                      </p:cBhvr>
                                      <p:to>
                                        <p:strVal val="visible"/>
                                      </p:to>
                                    </p:set>
                                    <p:anim calcmode="lin" valueType="num">
                                      <p:cBhvr additive="base">
                                        <p:cTn id="11" dur="500" fill="hold"/>
                                        <p:tgtEl>
                                          <p:spTgt spid="56343"/>
                                        </p:tgtEl>
                                        <p:attrNameLst>
                                          <p:attrName>ppt_x</p:attrName>
                                        </p:attrNameLst>
                                      </p:cBhvr>
                                      <p:tavLst>
                                        <p:tav tm="0">
                                          <p:val>
                                            <p:strVal val="#ppt_x"/>
                                          </p:val>
                                        </p:tav>
                                        <p:tav tm="100000">
                                          <p:val>
                                            <p:strVal val="#ppt_x"/>
                                          </p:val>
                                        </p:tav>
                                      </p:tavLst>
                                    </p:anim>
                                    <p:anim calcmode="lin" valueType="num">
                                      <p:cBhvr additive="base">
                                        <p:cTn id="12" dur="500" fill="hold"/>
                                        <p:tgtEl>
                                          <p:spTgt spid="56343"/>
                                        </p:tgtEl>
                                        <p:attrNameLst>
                                          <p:attrName>ppt_y</p:attrName>
                                        </p:attrNameLst>
                                      </p:cBhvr>
                                      <p:tavLst>
                                        <p:tav tm="0">
                                          <p:val>
                                            <p:strVal val="0-#ppt_h/2"/>
                                          </p:val>
                                        </p:tav>
                                        <p:tav tm="100000">
                                          <p:val>
                                            <p:strVal val="#ppt_y"/>
                                          </p:val>
                                        </p:tav>
                                      </p:tavLst>
                                    </p:anim>
                                  </p:childTnLst>
                                </p:cTn>
                              </p:par>
                              <p:par>
                                <p:cTn id="13" presetID="2" presetClass="entr" presetSubtype="1" fill="hold" grpId="0" nodeType="withEffect">
                                  <p:stCondLst>
                                    <p:cond delay="0"/>
                                  </p:stCondLst>
                                  <p:childTnLst>
                                    <p:set>
                                      <p:cBhvr>
                                        <p:cTn id="14" dur="1" fill="hold">
                                          <p:stCondLst>
                                            <p:cond delay="0"/>
                                          </p:stCondLst>
                                        </p:cTn>
                                        <p:tgtEl>
                                          <p:spTgt spid="56351"/>
                                        </p:tgtEl>
                                        <p:attrNameLst>
                                          <p:attrName>style.visibility</p:attrName>
                                        </p:attrNameLst>
                                      </p:cBhvr>
                                      <p:to>
                                        <p:strVal val="visible"/>
                                      </p:to>
                                    </p:set>
                                    <p:anim calcmode="lin" valueType="num">
                                      <p:cBhvr additive="base">
                                        <p:cTn id="15" dur="500" fill="hold"/>
                                        <p:tgtEl>
                                          <p:spTgt spid="56351"/>
                                        </p:tgtEl>
                                        <p:attrNameLst>
                                          <p:attrName>ppt_x</p:attrName>
                                        </p:attrNameLst>
                                      </p:cBhvr>
                                      <p:tavLst>
                                        <p:tav tm="0">
                                          <p:val>
                                            <p:strVal val="#ppt_x"/>
                                          </p:val>
                                        </p:tav>
                                        <p:tav tm="100000">
                                          <p:val>
                                            <p:strVal val="#ppt_x"/>
                                          </p:val>
                                        </p:tav>
                                      </p:tavLst>
                                    </p:anim>
                                    <p:anim calcmode="lin" valueType="num">
                                      <p:cBhvr additive="base">
                                        <p:cTn id="16" dur="500" fill="hold"/>
                                        <p:tgtEl>
                                          <p:spTgt spid="56351"/>
                                        </p:tgtEl>
                                        <p:attrNameLst>
                                          <p:attrName>ppt_y</p:attrName>
                                        </p:attrNameLst>
                                      </p:cBhvr>
                                      <p:tavLst>
                                        <p:tav tm="0">
                                          <p:val>
                                            <p:strVal val="0-#ppt_h/2"/>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499"/>
                                          </p:stCondLst>
                                        </p:cTn>
                                        <p:tgtEl>
                                          <p:spTgt spid="5634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6342" grpId="0" autoUpdateAnimBg="0"/>
      <p:bldP spid="56343" grpId="0" animBg="1"/>
      <p:bldP spid="56351" grpId="0" animBg="1"/>
      <p:bldP spid="56358"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5019" name="Rectangle 11"/>
          <p:cNvSpPr>
            <a:spLocks noGrp="1" noChangeArrowheads="1"/>
          </p:cNvSpPr>
          <p:nvPr>
            <p:ph type="title"/>
          </p:nvPr>
        </p:nvSpPr>
        <p:spPr>
          <a:xfrm>
            <a:off x="2286001" y="304801"/>
            <a:ext cx="8105775" cy="471487"/>
          </a:xfrm>
          <a:noFill/>
          <a:ln/>
        </p:spPr>
        <p:txBody>
          <a:bodyPr>
            <a:normAutofit fontScale="90000"/>
          </a:bodyPr>
          <a:lstStyle/>
          <a:p>
            <a:r>
              <a:rPr lang="en-US" dirty="0"/>
              <a:t>Power Equations in CMOS</a:t>
            </a:r>
          </a:p>
        </p:txBody>
      </p:sp>
      <p:sp>
        <p:nvSpPr>
          <p:cNvPr id="555011" name="Rectangle 3"/>
          <p:cNvSpPr>
            <a:spLocks noGrp="1" noChangeArrowheads="1"/>
          </p:cNvSpPr>
          <p:nvPr>
            <p:ph idx="1"/>
          </p:nvPr>
        </p:nvSpPr>
        <p:spPr>
          <a:xfrm>
            <a:off x="1774825" y="2249488"/>
            <a:ext cx="8642350" cy="4608512"/>
          </a:xfrm>
        </p:spPr>
        <p:txBody>
          <a:bodyPr/>
          <a:lstStyle/>
          <a:p>
            <a:pPr marL="287338" indent="-287338" algn="ctr">
              <a:buNone/>
            </a:pPr>
            <a:r>
              <a:rPr lang="en-US" sz="2400"/>
              <a:t>P = </a:t>
            </a:r>
            <a:r>
              <a:rPr lang="el-GR" sz="2400">
                <a:cs typeface="Arial" pitchFamily="34" charset="0"/>
              </a:rPr>
              <a:t>α</a:t>
            </a:r>
            <a:r>
              <a:rPr lang="de-DE" sz="2400">
                <a:cs typeface="Arial" pitchFamily="34" charset="0"/>
              </a:rPr>
              <a:t> f </a:t>
            </a:r>
            <a:r>
              <a:rPr lang="en-US" sz="2400"/>
              <a:t>C</a:t>
            </a:r>
            <a:r>
              <a:rPr lang="en-US" sz="2400" baseline="-25000"/>
              <a:t>L</a:t>
            </a:r>
            <a:r>
              <a:rPr lang="en-US" sz="2400"/>
              <a:t> V</a:t>
            </a:r>
            <a:r>
              <a:rPr lang="en-US" sz="2400" baseline="-25000"/>
              <a:t>DD</a:t>
            </a:r>
            <a:r>
              <a:rPr lang="en-US" sz="2400" baseline="30000"/>
              <a:t>2</a:t>
            </a:r>
            <a:r>
              <a:rPr lang="en-US" sz="2400"/>
              <a:t> + V</a:t>
            </a:r>
            <a:r>
              <a:rPr lang="en-US" sz="2400" baseline="-25000"/>
              <a:t>DD</a:t>
            </a:r>
            <a:r>
              <a:rPr lang="en-US" sz="2400"/>
              <a:t> I</a:t>
            </a:r>
            <a:r>
              <a:rPr lang="en-US" sz="2400" baseline="-25000"/>
              <a:t>peak</a:t>
            </a:r>
            <a:r>
              <a:rPr lang="en-US" sz="2400"/>
              <a:t> (P</a:t>
            </a:r>
            <a:r>
              <a:rPr lang="en-US" sz="2400" baseline="-25000"/>
              <a:t>0</a:t>
            </a:r>
            <a:r>
              <a:rPr lang="en-US" sz="2400" baseline="-25000">
                <a:sym typeface="Symbol" pitchFamily="18" charset="2"/>
              </a:rPr>
              <a:t>1</a:t>
            </a:r>
            <a:r>
              <a:rPr lang="en-US" sz="2400">
                <a:sym typeface="Symbol" pitchFamily="18" charset="2"/>
              </a:rPr>
              <a:t> </a:t>
            </a:r>
            <a:r>
              <a:rPr lang="en-US" sz="2400"/>
              <a:t> + P</a:t>
            </a:r>
            <a:r>
              <a:rPr lang="en-US" sz="2400" baseline="-25000"/>
              <a:t>1</a:t>
            </a:r>
            <a:r>
              <a:rPr lang="en-US" sz="2400" baseline="-25000">
                <a:sym typeface="Symbol" pitchFamily="18" charset="2"/>
              </a:rPr>
              <a:t>0</a:t>
            </a:r>
            <a:r>
              <a:rPr lang="en-US" sz="2400" baseline="-25000"/>
              <a:t> </a:t>
            </a:r>
            <a:r>
              <a:rPr lang="en-US" sz="2400"/>
              <a:t>)</a:t>
            </a:r>
            <a:r>
              <a:rPr lang="en-US" sz="2400" baseline="-25000">
                <a:sym typeface="Symbol" pitchFamily="18" charset="2"/>
              </a:rPr>
              <a:t>  </a:t>
            </a:r>
            <a:r>
              <a:rPr lang="en-US" sz="2400"/>
              <a:t>+  V</a:t>
            </a:r>
            <a:r>
              <a:rPr lang="en-US" sz="2400" baseline="-25000"/>
              <a:t>DD</a:t>
            </a:r>
            <a:r>
              <a:rPr lang="en-US" sz="2400"/>
              <a:t> I</a:t>
            </a:r>
            <a:r>
              <a:rPr lang="en-US" sz="2400" baseline="-25000"/>
              <a:t>leak</a:t>
            </a:r>
          </a:p>
          <a:p>
            <a:pPr marL="287338" indent="-287338">
              <a:buNone/>
            </a:pPr>
            <a:endParaRPr lang="en-US" sz="2400" baseline="-25000">
              <a:solidFill>
                <a:schemeClr val="hlink"/>
              </a:solidFill>
            </a:endParaRPr>
          </a:p>
        </p:txBody>
      </p:sp>
      <p:sp>
        <p:nvSpPr>
          <p:cNvPr id="8" name="Slide Number Placeholder 4"/>
          <p:cNvSpPr>
            <a:spLocks noGrp="1"/>
          </p:cNvSpPr>
          <p:nvPr>
            <p:ph type="sldNum" sz="quarter" idx="11"/>
          </p:nvPr>
        </p:nvSpPr>
        <p:spPr/>
        <p:txBody>
          <a:bodyPr/>
          <a:lstStyle/>
          <a:p>
            <a:pPr fontAlgn="base">
              <a:spcBef>
                <a:spcPct val="0"/>
              </a:spcBef>
              <a:spcAft>
                <a:spcPct val="0"/>
              </a:spcAft>
            </a:pPr>
            <a:fld id="{42775EB4-A3A3-431C-B7B2-141DBCE4D79D}" type="slidenum">
              <a:rPr lang="en-US">
                <a:solidFill>
                  <a:srgbClr val="000000"/>
                </a:solidFill>
                <a:latin typeface="Times New Roman" pitchFamily="18" charset="0"/>
                <a:cs typeface="Arial"/>
              </a:rPr>
              <a:pPr fontAlgn="base">
                <a:spcBef>
                  <a:spcPct val="0"/>
                </a:spcBef>
                <a:spcAft>
                  <a:spcPct val="0"/>
                </a:spcAft>
              </a:pPr>
              <a:t>13</a:t>
            </a:fld>
            <a:endParaRPr lang="en-US">
              <a:solidFill>
                <a:srgbClr val="000000"/>
              </a:solidFill>
              <a:latin typeface="Times New Roman" pitchFamily="18" charset="0"/>
              <a:cs typeface="Arial"/>
            </a:endParaRPr>
          </a:p>
        </p:txBody>
      </p:sp>
      <p:sp>
        <p:nvSpPr>
          <p:cNvPr id="555012" name="Rectangle 4"/>
          <p:cNvSpPr>
            <a:spLocks noChangeArrowheads="1"/>
          </p:cNvSpPr>
          <p:nvPr/>
        </p:nvSpPr>
        <p:spPr bwMode="auto">
          <a:xfrm>
            <a:off x="2063751" y="3346450"/>
            <a:ext cx="2659063" cy="1569660"/>
          </a:xfrm>
          <a:prstGeom prst="rect">
            <a:avLst/>
          </a:prstGeom>
          <a:noFill/>
          <a:ln w="12700">
            <a:noFill/>
            <a:miter lim="800000"/>
            <a:headEnd/>
            <a:tailEnd/>
          </a:ln>
          <a:effectLst/>
        </p:spPr>
        <p:txBody>
          <a:bodyPr>
            <a:spAutoFit/>
          </a:bodyPr>
          <a:lstStyle/>
          <a:p>
            <a:pPr algn="ctr" eaLnBrk="0" fontAlgn="base" hangingPunct="0">
              <a:spcBef>
                <a:spcPct val="0"/>
              </a:spcBef>
              <a:spcAft>
                <a:spcPct val="0"/>
              </a:spcAft>
            </a:pPr>
            <a:r>
              <a:rPr lang="en-US" sz="2400">
                <a:solidFill>
                  <a:srgbClr val="000000"/>
                </a:solidFill>
                <a:latin typeface="Times New Roman" pitchFamily="18" charset="0"/>
                <a:cs typeface="Arial"/>
              </a:rPr>
              <a:t>Dynamic power</a:t>
            </a:r>
          </a:p>
          <a:p>
            <a:pPr algn="ctr" eaLnBrk="0" fontAlgn="base" hangingPunct="0">
              <a:spcBef>
                <a:spcPct val="0"/>
              </a:spcBef>
              <a:spcAft>
                <a:spcPct val="0"/>
              </a:spcAft>
            </a:pPr>
            <a:r>
              <a:rPr lang="en-US" sz="2400">
                <a:solidFill>
                  <a:srgbClr val="000000"/>
                </a:solidFill>
                <a:latin typeface="Times New Roman" pitchFamily="18" charset="0"/>
                <a:cs typeface="Arial"/>
              </a:rPr>
              <a:t>(</a:t>
            </a:r>
            <a:r>
              <a:rPr lang="en-US" sz="2400">
                <a:solidFill>
                  <a:srgbClr val="000000"/>
                </a:solidFill>
                <a:latin typeface="Times New Roman" pitchFamily="18" charset="0"/>
                <a:cs typeface="Arial" pitchFamily="34" charset="0"/>
              </a:rPr>
              <a:t>≈ </a:t>
            </a:r>
            <a:r>
              <a:rPr lang="en-US" sz="2400">
                <a:solidFill>
                  <a:srgbClr val="FF0000"/>
                </a:solidFill>
                <a:latin typeface="Times New Roman" pitchFamily="18" charset="0"/>
                <a:cs typeface="Arial"/>
              </a:rPr>
              <a:t>40 - 70%</a:t>
            </a:r>
            <a:r>
              <a:rPr lang="en-US" sz="2400">
                <a:solidFill>
                  <a:srgbClr val="000000"/>
                </a:solidFill>
                <a:latin typeface="Times New Roman" pitchFamily="18" charset="0"/>
                <a:cs typeface="Arial"/>
              </a:rPr>
              <a:t> today and decreasing relatively)</a:t>
            </a:r>
          </a:p>
        </p:txBody>
      </p:sp>
      <p:sp>
        <p:nvSpPr>
          <p:cNvPr id="555013" name="Rectangle 5"/>
          <p:cNvSpPr>
            <a:spLocks noChangeArrowheads="1"/>
          </p:cNvSpPr>
          <p:nvPr/>
        </p:nvSpPr>
        <p:spPr bwMode="auto">
          <a:xfrm>
            <a:off x="4800600" y="3316289"/>
            <a:ext cx="2952750" cy="1200329"/>
          </a:xfrm>
          <a:prstGeom prst="rect">
            <a:avLst/>
          </a:prstGeom>
          <a:noFill/>
          <a:ln w="12700">
            <a:noFill/>
            <a:miter lim="800000"/>
            <a:headEnd/>
            <a:tailEnd/>
          </a:ln>
          <a:effectLst/>
        </p:spPr>
        <p:txBody>
          <a:bodyPr>
            <a:spAutoFit/>
          </a:bodyPr>
          <a:lstStyle/>
          <a:p>
            <a:pPr algn="ctr" eaLnBrk="0" fontAlgn="base" hangingPunct="0">
              <a:spcBef>
                <a:spcPct val="0"/>
              </a:spcBef>
              <a:spcAft>
                <a:spcPct val="0"/>
              </a:spcAft>
            </a:pPr>
            <a:r>
              <a:rPr lang="en-US" sz="2400">
                <a:solidFill>
                  <a:srgbClr val="000000"/>
                </a:solidFill>
                <a:latin typeface="Times New Roman" pitchFamily="18" charset="0"/>
                <a:cs typeface="Arial"/>
              </a:rPr>
              <a:t>Short-circuit power</a:t>
            </a:r>
          </a:p>
          <a:p>
            <a:pPr algn="ctr" eaLnBrk="0" fontAlgn="base" hangingPunct="0">
              <a:spcBef>
                <a:spcPct val="0"/>
              </a:spcBef>
              <a:spcAft>
                <a:spcPct val="0"/>
              </a:spcAft>
            </a:pPr>
            <a:r>
              <a:rPr lang="en-US" sz="2400">
                <a:solidFill>
                  <a:srgbClr val="000000"/>
                </a:solidFill>
                <a:latin typeface="Times New Roman" pitchFamily="18" charset="0"/>
                <a:cs typeface="Arial"/>
              </a:rPr>
              <a:t>(≈ </a:t>
            </a:r>
            <a:r>
              <a:rPr lang="en-US" sz="2400">
                <a:solidFill>
                  <a:srgbClr val="FF0000"/>
                </a:solidFill>
                <a:latin typeface="Times New Roman" pitchFamily="18" charset="0"/>
                <a:cs typeface="Arial"/>
              </a:rPr>
              <a:t>10 %</a:t>
            </a:r>
            <a:r>
              <a:rPr lang="en-US" sz="2400">
                <a:solidFill>
                  <a:srgbClr val="000000"/>
                </a:solidFill>
                <a:latin typeface="Times New Roman" pitchFamily="18" charset="0"/>
                <a:cs typeface="Arial"/>
              </a:rPr>
              <a:t> today and decreasing absolutely)</a:t>
            </a:r>
          </a:p>
        </p:txBody>
      </p:sp>
      <p:sp>
        <p:nvSpPr>
          <p:cNvPr id="555014" name="Rectangle 6"/>
          <p:cNvSpPr>
            <a:spLocks noChangeArrowheads="1"/>
          </p:cNvSpPr>
          <p:nvPr/>
        </p:nvSpPr>
        <p:spPr bwMode="auto">
          <a:xfrm>
            <a:off x="7608889" y="3327401"/>
            <a:ext cx="2644775" cy="1200329"/>
          </a:xfrm>
          <a:prstGeom prst="rect">
            <a:avLst/>
          </a:prstGeom>
          <a:noFill/>
          <a:ln w="12700">
            <a:noFill/>
            <a:miter lim="800000"/>
            <a:headEnd/>
            <a:tailEnd/>
          </a:ln>
          <a:effectLst/>
        </p:spPr>
        <p:txBody>
          <a:bodyPr>
            <a:spAutoFit/>
          </a:bodyPr>
          <a:lstStyle/>
          <a:p>
            <a:pPr algn="ctr" eaLnBrk="0" fontAlgn="base" hangingPunct="0">
              <a:spcBef>
                <a:spcPct val="0"/>
              </a:spcBef>
              <a:spcAft>
                <a:spcPct val="0"/>
              </a:spcAft>
            </a:pPr>
            <a:r>
              <a:rPr lang="en-US" sz="2400">
                <a:solidFill>
                  <a:srgbClr val="000000"/>
                </a:solidFill>
                <a:latin typeface="Times New Roman" pitchFamily="18" charset="0"/>
                <a:cs typeface="Arial"/>
              </a:rPr>
              <a:t>Leakage power</a:t>
            </a:r>
          </a:p>
          <a:p>
            <a:pPr algn="ctr" eaLnBrk="0" fontAlgn="base" hangingPunct="0">
              <a:spcBef>
                <a:spcPct val="0"/>
              </a:spcBef>
              <a:spcAft>
                <a:spcPct val="0"/>
              </a:spcAft>
            </a:pPr>
            <a:r>
              <a:rPr lang="en-US" sz="2400">
                <a:solidFill>
                  <a:srgbClr val="000000"/>
                </a:solidFill>
                <a:latin typeface="Times New Roman" pitchFamily="18" charset="0"/>
                <a:cs typeface="Arial"/>
              </a:rPr>
              <a:t>(≈ </a:t>
            </a:r>
            <a:r>
              <a:rPr lang="en-US" sz="2400">
                <a:solidFill>
                  <a:srgbClr val="FF0000"/>
                </a:solidFill>
                <a:latin typeface="Times New Roman" pitchFamily="18" charset="0"/>
                <a:cs typeface="Arial"/>
              </a:rPr>
              <a:t>20 – 50 %</a:t>
            </a:r>
            <a:r>
              <a:rPr lang="en-US" sz="2400">
                <a:solidFill>
                  <a:srgbClr val="000000"/>
                </a:solidFill>
                <a:latin typeface="Times New Roman" pitchFamily="18" charset="0"/>
                <a:cs typeface="Arial"/>
              </a:rPr>
              <a:t> today and increasing)</a:t>
            </a:r>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6" name="Rectangle 6"/>
          <p:cNvSpPr>
            <a:spLocks noGrp="1" noChangeArrowheads="1"/>
          </p:cNvSpPr>
          <p:nvPr>
            <p:ph type="title"/>
          </p:nvPr>
        </p:nvSpPr>
        <p:spPr/>
        <p:txBody>
          <a:bodyPr/>
          <a:lstStyle/>
          <a:p>
            <a:r>
              <a:rPr lang="en-US"/>
              <a:t>Dynamic vs Static Power</a:t>
            </a:r>
          </a:p>
        </p:txBody>
      </p:sp>
      <p:graphicFrame>
        <p:nvGraphicFramePr>
          <p:cNvPr id="30725" name="Object 5"/>
          <p:cNvGraphicFramePr>
            <a:graphicFrameLocks noGrp="1" noChangeAspect="1"/>
          </p:cNvGraphicFramePr>
          <p:nvPr>
            <p:ph idx="1"/>
          </p:nvPr>
        </p:nvGraphicFramePr>
        <p:xfrm>
          <a:off x="2667000" y="1600200"/>
          <a:ext cx="5638800" cy="4211638"/>
        </p:xfrm>
        <a:graphic>
          <a:graphicData uri="http://schemas.openxmlformats.org/presentationml/2006/ole">
            <mc:AlternateContent xmlns:mc="http://schemas.openxmlformats.org/markup-compatibility/2006">
              <mc:Choice xmlns:v="urn:schemas-microsoft-com:vml" Requires="v">
                <p:oleObj name="Drawing" r:id="rId2" imgW="1706400" imgH="1274400" progId="FLW3Drawing">
                  <p:embed/>
                </p:oleObj>
              </mc:Choice>
              <mc:Fallback>
                <p:oleObj name="Drawing" r:id="rId2" imgW="1706400" imgH="1274400" progId="FLW3Drawing">
                  <p:embed/>
                  <p:pic>
                    <p:nvPicPr>
                      <p:cNvPr id="30725" name="Object 5"/>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667000" y="1600200"/>
                        <a:ext cx="5638800" cy="4211638"/>
                      </a:xfrm>
                      <a:prstGeom prst="rect">
                        <a:avLst/>
                      </a:prstGeom>
                      <a:noFill/>
                      <a:ln>
                        <a:noFill/>
                      </a:ln>
                      <a:effectLst/>
                      <a:extLst>
                        <a:ext uri="{909E8E84-426E-40DD-AFC4-6F175D3DCCD1}">
                          <a14:hiddenFill xmlns:a14="http://schemas.microsoft.com/office/drawing/2010/main">
                            <a:solidFill>
                              <a:srgbClr val="00EFEF"/>
                            </a:solidFill>
                          </a14:hiddenFill>
                        </a:ext>
                        <a:ext uri="{91240B29-F687-4F45-9708-019B960494DF}">
                          <a14:hiddenLine xmlns:a14="http://schemas.microsoft.com/office/drawing/2010/main" w="25400">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30728" name="Text Box 8"/>
          <p:cNvSpPr txBox="1">
            <a:spLocks noChangeArrowheads="1"/>
          </p:cNvSpPr>
          <p:nvPr/>
        </p:nvSpPr>
        <p:spPr bwMode="auto">
          <a:xfrm>
            <a:off x="6477000" y="6096001"/>
            <a:ext cx="4191000" cy="461665"/>
          </a:xfrm>
          <a:prstGeom prst="rect">
            <a:avLst/>
          </a:prstGeom>
          <a:noFill/>
          <a:ln w="9525">
            <a:solidFill>
              <a:schemeClr val="tx1"/>
            </a:solidFill>
            <a:miter lim="800000"/>
            <a:headEnd/>
            <a:tailEnd/>
          </a:ln>
          <a:effectLst/>
        </p:spPr>
        <p:txBody>
          <a:bodyPr wrap="square">
            <a:spAutoFit/>
          </a:bodyPr>
          <a:lstStyle/>
          <a:p>
            <a:pPr fontAlgn="base">
              <a:spcBef>
                <a:spcPct val="50000"/>
              </a:spcBef>
              <a:spcAft>
                <a:spcPct val="0"/>
              </a:spcAft>
            </a:pPr>
            <a:r>
              <a:rPr lang="en-US" sz="2400" dirty="0">
                <a:solidFill>
                  <a:srgbClr val="000000"/>
                </a:solidFill>
                <a:latin typeface="Times New Roman" pitchFamily="18" charset="0"/>
                <a:cs typeface="Arial"/>
              </a:rPr>
              <a:t>Source: Leon </a:t>
            </a:r>
            <a:r>
              <a:rPr lang="en-US" sz="2400" dirty="0" err="1">
                <a:solidFill>
                  <a:srgbClr val="000000"/>
                </a:solidFill>
                <a:latin typeface="Times New Roman" pitchFamily="18" charset="0"/>
                <a:cs typeface="Arial"/>
              </a:rPr>
              <a:t>Stok</a:t>
            </a:r>
            <a:r>
              <a:rPr lang="en-US" sz="2400" dirty="0">
                <a:solidFill>
                  <a:srgbClr val="000000"/>
                </a:solidFill>
                <a:latin typeface="Times New Roman" pitchFamily="18" charset="0"/>
                <a:cs typeface="Arial"/>
              </a:rPr>
              <a:t>, DAC 42</a:t>
            </a:r>
            <a:r>
              <a:rPr lang="en-US" sz="2400" dirty="0">
                <a:solidFill>
                  <a:srgbClr val="000000"/>
                </a:solidFill>
                <a:latin typeface="Times New Roman" pitchFamily="18" charset="0"/>
                <a:cs typeface="Arial" pitchFamily="34" charset="0"/>
              </a:rPr>
              <a:t>©</a:t>
            </a:r>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5810" name="Rectangle 2"/>
          <p:cNvSpPr>
            <a:spLocks noGrp="1" noChangeArrowheads="1"/>
          </p:cNvSpPr>
          <p:nvPr>
            <p:ph type="title"/>
          </p:nvPr>
        </p:nvSpPr>
        <p:spPr/>
        <p:txBody>
          <a:bodyPr/>
          <a:lstStyle/>
          <a:p>
            <a:r>
              <a:rPr lang="en-US"/>
              <a:t>The 80’s Power Problem</a:t>
            </a:r>
          </a:p>
        </p:txBody>
      </p:sp>
      <p:sp>
        <p:nvSpPr>
          <p:cNvPr id="375811" name="Rectangle 3"/>
          <p:cNvSpPr>
            <a:spLocks noGrp="1" noChangeArrowheads="1"/>
          </p:cNvSpPr>
          <p:nvPr>
            <p:ph idx="1"/>
          </p:nvPr>
        </p:nvSpPr>
        <p:spPr>
          <a:xfrm>
            <a:off x="1981200" y="1219200"/>
            <a:ext cx="8229600" cy="2209800"/>
          </a:xfrm>
        </p:spPr>
        <p:txBody>
          <a:bodyPr>
            <a:normAutofit/>
          </a:bodyPr>
          <a:lstStyle/>
          <a:p>
            <a:r>
              <a:rPr lang="en-US" dirty="0"/>
              <a:t>Until mid 80s technology was mixed</a:t>
            </a:r>
          </a:p>
          <a:p>
            <a:pPr lvl="1"/>
            <a:r>
              <a:rPr lang="en-US" dirty="0" err="1"/>
              <a:t>nMOS</a:t>
            </a:r>
            <a:r>
              <a:rPr lang="en-US" dirty="0"/>
              <a:t>, bipolar, some CMOS </a:t>
            </a:r>
          </a:p>
          <a:p>
            <a:r>
              <a:rPr lang="en-US" dirty="0"/>
              <a:t>Supply voltage was not scaling / power was rising</a:t>
            </a:r>
          </a:p>
          <a:p>
            <a:pPr lvl="1"/>
            <a:r>
              <a:rPr lang="en-US" dirty="0" err="1"/>
              <a:t>nMOS</a:t>
            </a:r>
            <a:r>
              <a:rPr lang="en-US" dirty="0"/>
              <a:t>, bipolar gates dissipate static power</a:t>
            </a:r>
          </a:p>
        </p:txBody>
      </p:sp>
      <p:sp>
        <p:nvSpPr>
          <p:cNvPr id="6"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E02C39BC-4755-4EA6-BE19-2069C1616435}" type="slidenum">
              <a:rPr lang="en-US">
                <a:solidFill>
                  <a:srgbClr val="000000"/>
                </a:solidFill>
                <a:latin typeface="Times New Roman" pitchFamily="18" charset="0"/>
                <a:cs typeface="Arial"/>
              </a:rPr>
              <a:pPr fontAlgn="base">
                <a:spcBef>
                  <a:spcPct val="0"/>
                </a:spcBef>
                <a:spcAft>
                  <a:spcPct val="0"/>
                </a:spcAft>
              </a:pPr>
              <a:t>15</a:t>
            </a:fld>
            <a:endParaRPr lang="en-US">
              <a:solidFill>
                <a:srgbClr val="000000"/>
              </a:solidFill>
              <a:latin typeface="Times New Roman" pitchFamily="18" charset="0"/>
              <a:cs typeface="Arial"/>
            </a:endParaRPr>
          </a:p>
        </p:txBody>
      </p:sp>
      <p:pic>
        <p:nvPicPr>
          <p:cNvPr id="375812" name="Picture 4" descr="heat"/>
          <p:cNvPicPr>
            <a:picLocks noChangeAspect="1" noChangeArrowheads="1"/>
          </p:cNvPicPr>
          <p:nvPr/>
        </p:nvPicPr>
        <p:blipFill>
          <a:blip r:embed="rId3" cstate="print"/>
          <a:srcRect t="2333"/>
          <a:stretch>
            <a:fillRect/>
          </a:stretch>
        </p:blipFill>
        <p:spPr bwMode="auto">
          <a:xfrm>
            <a:off x="1524000" y="3352800"/>
            <a:ext cx="9144000" cy="3124200"/>
          </a:xfrm>
          <a:prstGeom prst="rect">
            <a:avLst/>
          </a:prstGeom>
          <a:noFill/>
        </p:spPr>
      </p:pic>
      <p:sp>
        <p:nvSpPr>
          <p:cNvPr id="375813" name="Text Box 5"/>
          <p:cNvSpPr txBox="1">
            <a:spLocks noChangeArrowheads="1"/>
          </p:cNvSpPr>
          <p:nvPr/>
        </p:nvSpPr>
        <p:spPr bwMode="auto">
          <a:xfrm>
            <a:off x="1524000" y="6478588"/>
            <a:ext cx="3200400" cy="336550"/>
          </a:xfrm>
          <a:prstGeom prst="rect">
            <a:avLst/>
          </a:prstGeom>
          <a:noFill/>
          <a:ln w="12700">
            <a:noFill/>
            <a:miter lim="800000"/>
            <a:headEnd/>
            <a:tailEnd/>
          </a:ln>
          <a:effectLst/>
        </p:spPr>
        <p:txBody>
          <a:bodyPr>
            <a:spAutoFit/>
          </a:bodyPr>
          <a:lstStyle/>
          <a:p>
            <a:pPr fontAlgn="base">
              <a:spcBef>
                <a:spcPct val="50000"/>
              </a:spcBef>
              <a:spcAft>
                <a:spcPct val="0"/>
              </a:spcAft>
            </a:pPr>
            <a:r>
              <a:rPr lang="en-US" sz="1600">
                <a:solidFill>
                  <a:srgbClr val="1C1C1C"/>
                </a:solidFill>
                <a:latin typeface="Times New Roman" pitchFamily="18" charset="0"/>
                <a:cs typeface="Arial"/>
              </a:rPr>
              <a:t>From Roger Schmidt, IBM Corp </a:t>
            </a:r>
          </a:p>
        </p:txBody>
      </p:sp>
    </p:spTree>
  </p:cSld>
  <p:clrMapOvr>
    <a:masterClrMapping/>
  </p:clrMapOvr>
  <p:transition advTm="66927"/>
</p:sld>
</file>

<file path=ppt/slides/slide16.xml><?xml version="1.0" encoding="utf-8"?>
<p:sld xmlns:a="http://schemas.openxmlformats.org/drawingml/2006/main" xmlns:r="http://schemas.openxmlformats.org/officeDocument/2006/relationships" xmlns:p="http://schemas.openxmlformats.org/presentationml/2006/main">
  <p:cSld>
    <p:bg>
      <p:bgPr>
        <a:solidFill>
          <a:schemeClr val="tx2">
            <a:lumMod val="60000"/>
            <a:lumOff val="40000"/>
          </a:schemeClr>
        </a:solidFill>
        <a:effectLst/>
      </p:bgPr>
    </p:bg>
    <p:spTree>
      <p:nvGrpSpPr>
        <p:cNvPr id="1" name=""/>
        <p:cNvGrpSpPr/>
        <p:nvPr/>
      </p:nvGrpSpPr>
      <p:grpSpPr>
        <a:xfrm>
          <a:off x="0" y="0"/>
          <a:ext cx="0" cy="0"/>
          <a:chOff x="0" y="0"/>
          <a:chExt cx="0" cy="0"/>
        </a:xfrm>
      </p:grpSpPr>
      <p:sp>
        <p:nvSpPr>
          <p:cNvPr id="402434" name="Rectangle 2"/>
          <p:cNvSpPr>
            <a:spLocks noGrp="1" noChangeArrowheads="1"/>
          </p:cNvSpPr>
          <p:nvPr>
            <p:ph type="title"/>
          </p:nvPr>
        </p:nvSpPr>
        <p:spPr/>
        <p:txBody>
          <a:bodyPr/>
          <a:lstStyle/>
          <a:p>
            <a:pPr>
              <a:lnSpc>
                <a:spcPct val="120000"/>
              </a:lnSpc>
            </a:pPr>
            <a:r>
              <a:rPr lang="en-US"/>
              <a:t>Solution: Move to CMOS</a:t>
            </a:r>
          </a:p>
        </p:txBody>
      </p:sp>
      <p:sp>
        <p:nvSpPr>
          <p:cNvPr id="402435" name="Rectangle 3"/>
          <p:cNvSpPr>
            <a:spLocks noGrp="1" noChangeArrowheads="1"/>
          </p:cNvSpPr>
          <p:nvPr>
            <p:ph idx="1"/>
          </p:nvPr>
        </p:nvSpPr>
        <p:spPr/>
        <p:txBody>
          <a:bodyPr/>
          <a:lstStyle/>
          <a:p>
            <a:pPr>
              <a:lnSpc>
                <a:spcPct val="120000"/>
              </a:lnSpc>
            </a:pPr>
            <a:r>
              <a:rPr lang="en-US"/>
              <a:t>And then scale Vdd</a:t>
            </a:r>
          </a:p>
          <a:p>
            <a:pPr lvl="1">
              <a:lnSpc>
                <a:spcPct val="120000"/>
              </a:lnSpc>
              <a:buFontTx/>
              <a:buNone/>
            </a:pPr>
            <a:endParaRPr lang="en-US"/>
          </a:p>
          <a:p>
            <a:pPr lvl="1">
              <a:lnSpc>
                <a:spcPct val="120000"/>
              </a:lnSpc>
              <a:buFontTx/>
              <a:buNone/>
            </a:pPr>
            <a:endParaRPr lang="en-US"/>
          </a:p>
        </p:txBody>
      </p:sp>
      <p:sp>
        <p:nvSpPr>
          <p:cNvPr id="5"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6FDAFBCA-3B89-4E05-B0B7-CAB05764332F}" type="slidenum">
              <a:rPr lang="en-US">
                <a:solidFill>
                  <a:srgbClr val="000000"/>
                </a:solidFill>
                <a:latin typeface="Times New Roman" pitchFamily="18" charset="0"/>
                <a:cs typeface="Arial"/>
              </a:rPr>
              <a:pPr fontAlgn="base">
                <a:spcBef>
                  <a:spcPct val="0"/>
                </a:spcBef>
                <a:spcAft>
                  <a:spcPct val="0"/>
                </a:spcAft>
              </a:pPr>
              <a:t>16</a:t>
            </a:fld>
            <a:endParaRPr lang="en-US">
              <a:solidFill>
                <a:srgbClr val="000000"/>
              </a:solidFill>
              <a:latin typeface="Times New Roman" pitchFamily="18" charset="0"/>
              <a:cs typeface="Arial"/>
            </a:endParaRPr>
          </a:p>
        </p:txBody>
      </p:sp>
      <p:pic>
        <p:nvPicPr>
          <p:cNvPr id="402442" name="Picture 10"/>
          <p:cNvPicPr>
            <a:picLocks noChangeAspect="1" noChangeArrowheads="1"/>
          </p:cNvPicPr>
          <p:nvPr/>
        </p:nvPicPr>
        <p:blipFill>
          <a:blip r:embed="rId3" cstate="print"/>
          <a:srcRect r="17143"/>
          <a:stretch>
            <a:fillRect/>
          </a:stretch>
        </p:blipFill>
        <p:spPr bwMode="invGray">
          <a:xfrm>
            <a:off x="2667000" y="1808164"/>
            <a:ext cx="6629400" cy="5049837"/>
          </a:xfrm>
          <a:prstGeom prst="rect">
            <a:avLst/>
          </a:prstGeom>
          <a:noFill/>
          <a:ln w="9525" algn="ctr">
            <a:noFill/>
            <a:miter lim="800000"/>
            <a:headEnd/>
            <a:tailEnd/>
          </a:ln>
          <a:effectLst/>
        </p:spPr>
      </p:pic>
    </p:spTree>
  </p:cSld>
  <p:clrMapOvr>
    <a:masterClrMapping/>
  </p:clrMapOvr>
  <p:transition advTm="51714"/>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3458" name="Rectangle 2"/>
          <p:cNvSpPr>
            <a:spLocks noGrp="1" noChangeArrowheads="1"/>
          </p:cNvSpPr>
          <p:nvPr>
            <p:ph type="title"/>
          </p:nvPr>
        </p:nvSpPr>
        <p:spPr/>
        <p:txBody>
          <a:bodyPr/>
          <a:lstStyle/>
          <a:p>
            <a:r>
              <a:rPr lang="en-US"/>
              <a:t>Scaling MOS Devices</a:t>
            </a:r>
          </a:p>
        </p:txBody>
      </p:sp>
      <p:sp>
        <p:nvSpPr>
          <p:cNvPr id="403459" name="AutoShape 3"/>
          <p:cNvSpPr>
            <a:spLocks noGrp="1" noChangeAspect="1" noChangeArrowheads="1"/>
          </p:cNvSpPr>
          <p:nvPr>
            <p:ph idx="1"/>
          </p:nvPr>
        </p:nvSpPr>
        <p:spPr>
          <a:xfrm>
            <a:off x="2057400" y="4267200"/>
            <a:ext cx="8229600" cy="2362200"/>
          </a:xfrm>
        </p:spPr>
        <p:txBody>
          <a:bodyPr/>
          <a:lstStyle/>
          <a:p>
            <a:pPr>
              <a:lnSpc>
                <a:spcPct val="90000"/>
              </a:lnSpc>
            </a:pPr>
            <a:r>
              <a:rPr lang="en-US"/>
              <a:t>In this ideal scaling</a:t>
            </a:r>
          </a:p>
          <a:p>
            <a:pPr lvl="1">
              <a:lnSpc>
                <a:spcPct val="90000"/>
              </a:lnSpc>
            </a:pPr>
            <a:r>
              <a:rPr lang="en-US"/>
              <a:t>V scales to </a:t>
            </a:r>
            <a:r>
              <a:rPr lang="en-US">
                <a:latin typeface="Symbol" pitchFamily="18" charset="2"/>
              </a:rPr>
              <a:t>a</a:t>
            </a:r>
            <a:r>
              <a:rPr lang="en-US"/>
              <a:t>V, L scales to </a:t>
            </a:r>
            <a:r>
              <a:rPr lang="en-US">
                <a:latin typeface="Symbol" pitchFamily="18" charset="2"/>
              </a:rPr>
              <a:t>a</a:t>
            </a:r>
            <a:r>
              <a:rPr lang="en-US"/>
              <a:t>L</a:t>
            </a:r>
          </a:p>
          <a:p>
            <a:pPr lvl="1">
              <a:lnSpc>
                <a:spcPct val="90000"/>
              </a:lnSpc>
            </a:pPr>
            <a:r>
              <a:rPr lang="en-US"/>
              <a:t>So C scales to </a:t>
            </a:r>
            <a:r>
              <a:rPr lang="en-US">
                <a:latin typeface="Symbol" pitchFamily="18" charset="2"/>
              </a:rPr>
              <a:t>a</a:t>
            </a:r>
            <a:r>
              <a:rPr lang="en-US"/>
              <a:t>C, i scales to </a:t>
            </a:r>
            <a:r>
              <a:rPr lang="en-US">
                <a:latin typeface="Symbol" pitchFamily="18" charset="2"/>
              </a:rPr>
              <a:t>a</a:t>
            </a:r>
            <a:r>
              <a:rPr lang="en-US"/>
              <a:t>i (i/</a:t>
            </a:r>
            <a:r>
              <a:rPr lang="en-US">
                <a:latin typeface="Symbol" pitchFamily="18" charset="2"/>
              </a:rPr>
              <a:t>m</a:t>
            </a:r>
            <a:r>
              <a:rPr lang="en-US"/>
              <a:t> is stable)</a:t>
            </a:r>
          </a:p>
          <a:p>
            <a:pPr lvl="1">
              <a:lnSpc>
                <a:spcPct val="90000"/>
              </a:lnSpc>
            </a:pPr>
            <a:r>
              <a:rPr lang="en-US"/>
              <a:t>Delay = CV/I scales as </a:t>
            </a:r>
            <a:r>
              <a:rPr lang="en-US">
                <a:latin typeface="Symbol" pitchFamily="18" charset="2"/>
              </a:rPr>
              <a:t>a</a:t>
            </a:r>
          </a:p>
          <a:p>
            <a:pPr lvl="1">
              <a:lnSpc>
                <a:spcPct val="90000"/>
              </a:lnSpc>
            </a:pPr>
            <a:r>
              <a:rPr lang="en-US"/>
              <a:t>Energy = CV</a:t>
            </a:r>
            <a:r>
              <a:rPr lang="en-US" baseline="30000"/>
              <a:t>2</a:t>
            </a:r>
            <a:r>
              <a:rPr lang="en-US"/>
              <a:t> scales as </a:t>
            </a:r>
            <a:r>
              <a:rPr lang="en-US">
                <a:latin typeface="Symbol" pitchFamily="18" charset="2"/>
              </a:rPr>
              <a:t>a</a:t>
            </a:r>
            <a:r>
              <a:rPr lang="en-US" baseline="30000"/>
              <a:t>3</a:t>
            </a:r>
          </a:p>
        </p:txBody>
      </p:sp>
      <p:sp>
        <p:nvSpPr>
          <p:cNvPr id="7"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1BAC1A3F-C2D6-4CEC-9133-A572EBD55EF9}" type="slidenum">
              <a:rPr lang="en-US">
                <a:solidFill>
                  <a:srgbClr val="000000"/>
                </a:solidFill>
                <a:latin typeface="Times New Roman" pitchFamily="18" charset="0"/>
                <a:cs typeface="Arial"/>
              </a:rPr>
              <a:pPr fontAlgn="base">
                <a:spcBef>
                  <a:spcPct val="0"/>
                </a:spcBef>
                <a:spcAft>
                  <a:spcPct val="0"/>
                </a:spcAft>
              </a:pPr>
              <a:t>17</a:t>
            </a:fld>
            <a:endParaRPr lang="en-US">
              <a:solidFill>
                <a:srgbClr val="000000"/>
              </a:solidFill>
              <a:latin typeface="Times New Roman" pitchFamily="18" charset="0"/>
              <a:cs typeface="Arial"/>
            </a:endParaRPr>
          </a:p>
        </p:txBody>
      </p:sp>
      <p:pic>
        <p:nvPicPr>
          <p:cNvPr id="403460" name="Picture 4"/>
          <p:cNvPicPr>
            <a:picLocks noChangeAspect="1" noChangeArrowheads="1"/>
          </p:cNvPicPr>
          <p:nvPr/>
        </p:nvPicPr>
        <p:blipFill>
          <a:blip r:embed="rId3" cstate="print"/>
          <a:srcRect/>
          <a:stretch>
            <a:fillRect/>
          </a:stretch>
        </p:blipFill>
        <p:spPr bwMode="auto">
          <a:xfrm>
            <a:off x="5943600" y="1219201"/>
            <a:ext cx="4572000" cy="2798763"/>
          </a:xfrm>
          <a:prstGeom prst="rect">
            <a:avLst/>
          </a:prstGeom>
          <a:noFill/>
          <a:ln w="12700">
            <a:noFill/>
            <a:miter lim="800000"/>
            <a:headEnd/>
            <a:tailEnd/>
          </a:ln>
          <a:effectLst/>
        </p:spPr>
      </p:pic>
      <p:pic>
        <p:nvPicPr>
          <p:cNvPr id="403461" name="Picture 5"/>
          <p:cNvPicPr>
            <a:picLocks noChangeAspect="1" noChangeArrowheads="1"/>
          </p:cNvPicPr>
          <p:nvPr/>
        </p:nvPicPr>
        <p:blipFill>
          <a:blip r:embed="rId4" cstate="print"/>
          <a:srcRect/>
          <a:stretch>
            <a:fillRect/>
          </a:stretch>
        </p:blipFill>
        <p:spPr bwMode="auto">
          <a:xfrm>
            <a:off x="1600200" y="1219201"/>
            <a:ext cx="4495800" cy="2790825"/>
          </a:xfrm>
          <a:prstGeom prst="rect">
            <a:avLst/>
          </a:prstGeom>
          <a:noFill/>
          <a:ln w="12700">
            <a:noFill/>
            <a:miter lim="800000"/>
            <a:headEnd/>
            <a:tailEnd/>
          </a:ln>
          <a:effectLst/>
        </p:spPr>
      </p:pic>
      <p:sp>
        <p:nvSpPr>
          <p:cNvPr id="403462" name="Rectangle 6"/>
          <p:cNvSpPr>
            <a:spLocks noChangeArrowheads="1"/>
          </p:cNvSpPr>
          <p:nvPr/>
        </p:nvSpPr>
        <p:spPr bwMode="auto">
          <a:xfrm>
            <a:off x="7772401" y="4114800"/>
            <a:ext cx="2114681" cy="369332"/>
          </a:xfrm>
          <a:prstGeom prst="rect">
            <a:avLst/>
          </a:prstGeom>
          <a:noFill/>
          <a:ln w="12700">
            <a:noFill/>
            <a:miter lim="800000"/>
            <a:headEnd/>
            <a:tailEnd/>
          </a:ln>
          <a:effectLst/>
        </p:spPr>
        <p:txBody>
          <a:bodyPr wrap="none">
            <a:spAutoFit/>
          </a:bodyPr>
          <a:lstStyle/>
          <a:p>
            <a:pPr fontAlgn="base">
              <a:spcBef>
                <a:spcPct val="0"/>
              </a:spcBef>
              <a:spcAft>
                <a:spcPct val="0"/>
              </a:spcAft>
            </a:pPr>
            <a:r>
              <a:rPr lang="en-US">
                <a:solidFill>
                  <a:srgbClr val="000000"/>
                </a:solidFill>
                <a:latin typeface="Times New Roman" pitchFamily="18" charset="0"/>
                <a:cs typeface="Arial"/>
              </a:rPr>
              <a:t>JSSC Oct 74, pg 256</a:t>
            </a:r>
          </a:p>
        </p:txBody>
      </p:sp>
    </p:spTree>
  </p:cSld>
  <p:clrMapOvr>
    <a:masterClrMapping/>
  </p:clrMapOvr>
  <p:transition advTm="96749"/>
</p:sld>
</file>

<file path=ppt/slides/slide18.xml><?xml version="1.0" encoding="utf-8"?>
<p:sld xmlns:a="http://schemas.openxmlformats.org/drawingml/2006/main" xmlns:r="http://schemas.openxmlformats.org/officeDocument/2006/relationships" xmlns:p="http://schemas.openxmlformats.org/presentationml/2006/main">
  <p:cSld>
    <p:bg>
      <p:bgPr>
        <a:solidFill>
          <a:schemeClr val="tx2">
            <a:lumMod val="60000"/>
            <a:lumOff val="40000"/>
          </a:schemeClr>
        </a:solidFill>
        <a:effectLst/>
      </p:bgPr>
    </p:bg>
    <p:spTree>
      <p:nvGrpSpPr>
        <p:cNvPr id="1" name=""/>
        <p:cNvGrpSpPr/>
        <p:nvPr/>
      </p:nvGrpSpPr>
      <p:grpSpPr>
        <a:xfrm>
          <a:off x="0" y="0"/>
          <a:ext cx="0" cy="0"/>
          <a:chOff x="0" y="0"/>
          <a:chExt cx="0" cy="0"/>
        </a:xfrm>
      </p:grpSpPr>
      <p:sp>
        <p:nvSpPr>
          <p:cNvPr id="520194" name="Rectangle 2"/>
          <p:cNvSpPr>
            <a:spLocks noGrp="1" noChangeArrowheads="1"/>
          </p:cNvSpPr>
          <p:nvPr>
            <p:ph type="title"/>
          </p:nvPr>
        </p:nvSpPr>
        <p:spPr>
          <a:xfrm>
            <a:off x="2209800" y="228600"/>
            <a:ext cx="9144000" cy="762000"/>
          </a:xfrm>
        </p:spPr>
        <p:txBody>
          <a:bodyPr>
            <a:normAutofit/>
          </a:bodyPr>
          <a:lstStyle/>
          <a:p>
            <a:pPr>
              <a:lnSpc>
                <a:spcPct val="120000"/>
              </a:lnSpc>
            </a:pPr>
            <a:r>
              <a:rPr lang="en-US" dirty="0"/>
              <a:t>Processor Power</a:t>
            </a:r>
          </a:p>
        </p:txBody>
      </p:sp>
      <p:sp>
        <p:nvSpPr>
          <p:cNvPr id="520195" name="Rectangle 3"/>
          <p:cNvSpPr>
            <a:spLocks noGrp="1" noChangeArrowheads="1"/>
          </p:cNvSpPr>
          <p:nvPr>
            <p:ph type="body" sz="half" idx="1"/>
          </p:nvPr>
        </p:nvSpPr>
        <p:spPr>
          <a:xfrm>
            <a:off x="1981200" y="1295400"/>
            <a:ext cx="8229600" cy="2057400"/>
          </a:xfrm>
        </p:spPr>
        <p:txBody>
          <a:bodyPr/>
          <a:lstStyle/>
          <a:p>
            <a:pPr>
              <a:lnSpc>
                <a:spcPct val="120000"/>
              </a:lnSpc>
            </a:pPr>
            <a:r>
              <a:rPr lang="en-US"/>
              <a:t>Continued to grow, even when Vdd was scaled</a:t>
            </a:r>
          </a:p>
        </p:txBody>
      </p:sp>
      <p:graphicFrame>
        <p:nvGraphicFramePr>
          <p:cNvPr id="520196" name="Object 4"/>
          <p:cNvGraphicFramePr>
            <a:graphicFrameLocks noGrp="1" noChangeAspect="1"/>
          </p:cNvGraphicFramePr>
          <p:nvPr>
            <p:ph sz="half" idx="2"/>
          </p:nvPr>
        </p:nvGraphicFramePr>
        <p:xfrm>
          <a:off x="2209800" y="1752600"/>
          <a:ext cx="7086600" cy="5087938"/>
        </p:xfrm>
        <a:graphic>
          <a:graphicData uri="http://schemas.openxmlformats.org/presentationml/2006/ole">
            <mc:AlternateContent xmlns:mc="http://schemas.openxmlformats.org/markup-compatibility/2006">
              <mc:Choice xmlns:v="urn:schemas-microsoft-com:vml" Requires="v">
                <p:oleObj name="Chart" r:id="rId3" imgW="3648234" imgH="2619216" progId="Excel.Chart.8">
                  <p:embed/>
                </p:oleObj>
              </mc:Choice>
              <mc:Fallback>
                <p:oleObj name="Chart" r:id="rId3" imgW="3648234" imgH="2619216" progId="Excel.Chart.8">
                  <p:embed/>
                  <p:pic>
                    <p:nvPicPr>
                      <p:cNvPr id="520196" name="Object 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209800" y="1752600"/>
                        <a:ext cx="7086600" cy="50879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5" name="Slide Number Placeholder 5"/>
          <p:cNvSpPr>
            <a:spLocks noGrp="1"/>
          </p:cNvSpPr>
          <p:nvPr>
            <p:ph type="sldNum" sz="quarter" idx="12"/>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EE20CCB3-ED27-4E71-AD1F-870AC96FFB52}" type="slidenum">
              <a:rPr lang="en-US">
                <a:solidFill>
                  <a:srgbClr val="000000"/>
                </a:solidFill>
                <a:latin typeface="Times New Roman" pitchFamily="18" charset="0"/>
                <a:cs typeface="Arial"/>
              </a:rPr>
              <a:pPr fontAlgn="base">
                <a:spcBef>
                  <a:spcPct val="0"/>
                </a:spcBef>
                <a:spcAft>
                  <a:spcPct val="0"/>
                </a:spcAft>
              </a:pPr>
              <a:t>18</a:t>
            </a:fld>
            <a:endParaRPr lang="en-US">
              <a:solidFill>
                <a:srgbClr val="000000"/>
              </a:solidFill>
              <a:latin typeface="Times New Roman" pitchFamily="18" charset="0"/>
              <a:cs typeface="Arial"/>
            </a:endParaRPr>
          </a:p>
        </p:txBody>
      </p:sp>
    </p:spTree>
  </p:cSld>
  <p:clrMapOvr>
    <a:masterClrMapping/>
  </p:clrMapOvr>
  <p:transition advTm="29763">
    <p:fade thruBlk="1"/>
  </p:transition>
</p:sld>
</file>

<file path=ppt/slides/slide19.xml><?xml version="1.0" encoding="utf-8"?>
<p:sld xmlns:a="http://schemas.openxmlformats.org/drawingml/2006/main" xmlns:r="http://schemas.openxmlformats.org/officeDocument/2006/relationships" xmlns:p="http://schemas.openxmlformats.org/presentationml/2006/main">
  <p:cSld>
    <p:bg>
      <p:bgPr>
        <a:solidFill>
          <a:schemeClr val="tx2">
            <a:lumMod val="60000"/>
            <a:lumOff val="40000"/>
          </a:schemeClr>
        </a:solidFill>
        <a:effectLst/>
      </p:bgPr>
    </p:bg>
    <p:spTree>
      <p:nvGrpSpPr>
        <p:cNvPr id="1" name=""/>
        <p:cNvGrpSpPr/>
        <p:nvPr/>
      </p:nvGrpSpPr>
      <p:grpSpPr>
        <a:xfrm>
          <a:off x="0" y="0"/>
          <a:ext cx="0" cy="0"/>
          <a:chOff x="0" y="0"/>
          <a:chExt cx="0" cy="0"/>
        </a:xfrm>
      </p:grpSpPr>
      <p:sp>
        <p:nvSpPr>
          <p:cNvPr id="523266" name="Rectangle 2"/>
          <p:cNvSpPr>
            <a:spLocks noGrp="1" noChangeArrowheads="1"/>
          </p:cNvSpPr>
          <p:nvPr>
            <p:ph type="title"/>
          </p:nvPr>
        </p:nvSpPr>
        <p:spPr/>
        <p:txBody>
          <a:bodyPr/>
          <a:lstStyle/>
          <a:p>
            <a:pPr>
              <a:lnSpc>
                <a:spcPct val="120000"/>
              </a:lnSpc>
            </a:pPr>
            <a:r>
              <a:rPr lang="en-US"/>
              <a:t>Why Power Increased</a:t>
            </a:r>
          </a:p>
        </p:txBody>
      </p:sp>
      <p:sp>
        <p:nvSpPr>
          <p:cNvPr id="523267" name="Rectangle 3"/>
          <p:cNvSpPr>
            <a:spLocks noGrp="1" noChangeArrowheads="1"/>
          </p:cNvSpPr>
          <p:nvPr>
            <p:ph idx="1"/>
          </p:nvPr>
        </p:nvSpPr>
        <p:spPr/>
        <p:txBody>
          <a:bodyPr/>
          <a:lstStyle/>
          <a:p>
            <a:pPr>
              <a:lnSpc>
                <a:spcPct val="120000"/>
              </a:lnSpc>
            </a:pPr>
            <a:r>
              <a:rPr lang="en-US"/>
              <a:t>Growing die size, fast frequency scaling</a:t>
            </a:r>
          </a:p>
        </p:txBody>
      </p:sp>
      <p:sp>
        <p:nvSpPr>
          <p:cNvPr id="6"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2F126E7A-A775-4FF9-90BB-DCB313B02AEE}" type="slidenum">
              <a:rPr lang="en-US">
                <a:solidFill>
                  <a:srgbClr val="000000"/>
                </a:solidFill>
                <a:latin typeface="Times New Roman" pitchFamily="18" charset="0"/>
                <a:cs typeface="Arial"/>
              </a:rPr>
              <a:pPr fontAlgn="base">
                <a:spcBef>
                  <a:spcPct val="0"/>
                </a:spcBef>
                <a:spcAft>
                  <a:spcPct val="0"/>
                </a:spcAft>
              </a:pPr>
              <a:t>19</a:t>
            </a:fld>
            <a:endParaRPr lang="en-US">
              <a:solidFill>
                <a:srgbClr val="000000"/>
              </a:solidFill>
              <a:latin typeface="Times New Roman" pitchFamily="18" charset="0"/>
              <a:cs typeface="Arial"/>
            </a:endParaRPr>
          </a:p>
        </p:txBody>
      </p:sp>
      <p:graphicFrame>
        <p:nvGraphicFramePr>
          <p:cNvPr id="523268" name="Object 4"/>
          <p:cNvGraphicFramePr>
            <a:graphicFrameLocks noChangeAspect="1"/>
          </p:cNvGraphicFramePr>
          <p:nvPr/>
        </p:nvGraphicFramePr>
        <p:xfrm>
          <a:off x="1524000" y="833438"/>
          <a:ext cx="8763000" cy="6253162"/>
        </p:xfrm>
        <a:graphic>
          <a:graphicData uri="http://schemas.openxmlformats.org/presentationml/2006/ole">
            <mc:AlternateContent xmlns:mc="http://schemas.openxmlformats.org/markup-compatibility/2006">
              <mc:Choice xmlns:v="urn:schemas-microsoft-com:vml" Requires="v">
                <p:oleObj name="Chart" r:id="rId3" imgW="3686016" imgH="2628662" progId="Excel.Chart.8">
                  <p:embed/>
                </p:oleObj>
              </mc:Choice>
              <mc:Fallback>
                <p:oleObj name="Chart" r:id="rId3" imgW="3686016" imgH="2628662" progId="Excel.Chart.8">
                  <p:embed/>
                  <p:pic>
                    <p:nvPicPr>
                      <p:cNvPr id="523268" name="Object 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invGray">
                      <a:xfrm>
                        <a:off x="1524000" y="833438"/>
                        <a:ext cx="8763000" cy="6253162"/>
                      </a:xfrm>
                      <a:prstGeom prst="rect">
                        <a:avLst/>
                      </a:prstGeom>
                      <a:noFill/>
                      <a:ln>
                        <a:noFill/>
                      </a:ln>
                      <a:effectLst/>
                      <a:extLst>
                        <a:ext uri="{909E8E84-426E-40DD-AFC4-6F175D3DCCD1}">
                          <a14:hiddenFill xmlns:a14="http://schemas.microsoft.com/office/drawing/2010/main">
                            <a:solidFill>
                              <a:srgbClr val="FF00FF"/>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523269" name="Line 5"/>
          <p:cNvSpPr>
            <a:spLocks noChangeShapeType="1"/>
          </p:cNvSpPr>
          <p:nvPr/>
        </p:nvSpPr>
        <p:spPr bwMode="invGray">
          <a:xfrm flipV="1">
            <a:off x="2895600" y="3810000"/>
            <a:ext cx="6705600" cy="1981200"/>
          </a:xfrm>
          <a:prstGeom prst="line">
            <a:avLst/>
          </a:prstGeom>
          <a:noFill/>
          <a:ln w="63500" cap="rnd">
            <a:solidFill>
              <a:schemeClr val="tx1"/>
            </a:solidFill>
            <a:prstDash val="sysDot"/>
            <a:round/>
            <a:headEnd/>
            <a:tailEn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Tree>
  </p:cSld>
  <p:clrMapOvr>
    <a:masterClrMapping/>
  </p:clrMapOvr>
  <p:transition advTm="57002"/>
</p:sld>
</file>

<file path=ppt/slides/slide20.xml><?xml version="1.0" encoding="utf-8"?>
<p:sld xmlns:a="http://schemas.openxmlformats.org/drawingml/2006/main" xmlns:r="http://schemas.openxmlformats.org/officeDocument/2006/relationships" xmlns:p="http://schemas.openxmlformats.org/presentationml/2006/main">
  <p:cSld>
    <p:bg>
      <p:bgPr>
        <a:solidFill>
          <a:schemeClr val="tx2">
            <a:lumMod val="60000"/>
            <a:lumOff val="40000"/>
          </a:schemeClr>
        </a:solidFill>
        <a:effectLst/>
      </p:bgPr>
    </p:bg>
    <p:spTree>
      <p:nvGrpSpPr>
        <p:cNvPr id="1" name=""/>
        <p:cNvGrpSpPr/>
        <p:nvPr/>
      </p:nvGrpSpPr>
      <p:grpSpPr>
        <a:xfrm>
          <a:off x="0" y="0"/>
          <a:ext cx="0" cy="0"/>
          <a:chOff x="0" y="0"/>
          <a:chExt cx="0" cy="0"/>
        </a:xfrm>
      </p:grpSpPr>
      <p:graphicFrame>
        <p:nvGraphicFramePr>
          <p:cNvPr id="694277" name="Object 5"/>
          <p:cNvGraphicFramePr>
            <a:graphicFrameLocks noChangeAspect="1"/>
          </p:cNvGraphicFramePr>
          <p:nvPr/>
        </p:nvGraphicFramePr>
        <p:xfrm>
          <a:off x="1524000" y="1639888"/>
          <a:ext cx="8610600" cy="5446712"/>
        </p:xfrm>
        <a:graphic>
          <a:graphicData uri="http://schemas.openxmlformats.org/presentationml/2006/ole">
            <mc:AlternateContent xmlns:mc="http://schemas.openxmlformats.org/markup-compatibility/2006">
              <mc:Choice xmlns:v="urn:schemas-microsoft-com:vml" Requires="v">
                <p:oleObj name="Chart" r:id="rId4" imgW="3809921" imgH="2409746" progId="Excel.Chart.8">
                  <p:embed/>
                </p:oleObj>
              </mc:Choice>
              <mc:Fallback>
                <p:oleObj name="Chart" r:id="rId4" imgW="3809921" imgH="2409746" progId="Excel.Chart.8">
                  <p:embed/>
                  <p:pic>
                    <p:nvPicPr>
                      <p:cNvPr id="694277" name="Object 5"/>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invGray">
                      <a:xfrm>
                        <a:off x="1524000" y="1639888"/>
                        <a:ext cx="8610600" cy="5446712"/>
                      </a:xfrm>
                      <a:prstGeom prst="rect">
                        <a:avLst/>
                      </a:prstGeom>
                      <a:noFill/>
                      <a:ln>
                        <a:noFill/>
                      </a:ln>
                      <a:effectLst/>
                      <a:extLst>
                        <a:ext uri="{909E8E84-426E-40DD-AFC4-6F175D3DCCD1}">
                          <a14:hiddenFill xmlns:a14="http://schemas.microsoft.com/office/drawing/2010/main">
                            <a:solidFill>
                              <a:srgbClr val="FF00FF"/>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94274" name="Rectangle 2"/>
          <p:cNvSpPr>
            <a:spLocks noGrp="1" noChangeArrowheads="1"/>
          </p:cNvSpPr>
          <p:nvPr>
            <p:ph type="title"/>
          </p:nvPr>
        </p:nvSpPr>
        <p:spPr/>
        <p:txBody>
          <a:bodyPr/>
          <a:lstStyle/>
          <a:p>
            <a:r>
              <a:rPr lang="en-US"/>
              <a:t>Good News</a:t>
            </a:r>
          </a:p>
        </p:txBody>
      </p:sp>
      <p:sp>
        <p:nvSpPr>
          <p:cNvPr id="694275" name="Rectangle 3"/>
          <p:cNvSpPr>
            <a:spLocks noGrp="1" noChangeArrowheads="1"/>
          </p:cNvSpPr>
          <p:nvPr>
            <p:ph idx="1"/>
          </p:nvPr>
        </p:nvSpPr>
        <p:spPr>
          <a:xfrm>
            <a:off x="1981200" y="1295400"/>
            <a:ext cx="8229600" cy="762000"/>
          </a:xfrm>
        </p:spPr>
        <p:txBody>
          <a:bodyPr>
            <a:normAutofit/>
          </a:bodyPr>
          <a:lstStyle/>
          <a:p>
            <a:pPr>
              <a:lnSpc>
                <a:spcPct val="120000"/>
              </a:lnSpc>
            </a:pPr>
            <a:r>
              <a:rPr lang="en-US"/>
              <a:t>Die growth &amp; super frequency scaling have stopped</a:t>
            </a:r>
          </a:p>
          <a:p>
            <a:endParaRPr lang="en-US"/>
          </a:p>
        </p:txBody>
      </p:sp>
      <p:sp>
        <p:nvSpPr>
          <p:cNvPr id="6"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93C12020-913E-41F9-AE89-AC4F7B66BD7E}" type="slidenum">
              <a:rPr lang="en-US">
                <a:solidFill>
                  <a:srgbClr val="000000"/>
                </a:solidFill>
                <a:latin typeface="Times New Roman" pitchFamily="18" charset="0"/>
                <a:cs typeface="Arial"/>
              </a:rPr>
              <a:pPr fontAlgn="base">
                <a:spcBef>
                  <a:spcPct val="0"/>
                </a:spcBef>
                <a:spcAft>
                  <a:spcPct val="0"/>
                </a:spcAft>
              </a:pPr>
              <a:t>20</a:t>
            </a:fld>
            <a:endParaRPr lang="en-US">
              <a:solidFill>
                <a:srgbClr val="000000"/>
              </a:solidFill>
              <a:latin typeface="Times New Roman" pitchFamily="18" charset="0"/>
              <a:cs typeface="Arial"/>
            </a:endParaRPr>
          </a:p>
        </p:txBody>
      </p:sp>
    </p:spTree>
    <p:custDataLst>
      <p:tags r:id="rId1"/>
    </p:custDataLst>
  </p:cSld>
  <p:clrMapOvr>
    <a:masterClrMapping/>
  </p:clrMapOvr>
  <p:transition advTm="47238"/>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42" name="Rectangle 2"/>
          <p:cNvSpPr>
            <a:spLocks noGrp="1" noChangeArrowheads="1"/>
          </p:cNvSpPr>
          <p:nvPr>
            <p:ph type="title"/>
          </p:nvPr>
        </p:nvSpPr>
        <p:spPr/>
        <p:txBody>
          <a:bodyPr/>
          <a:lstStyle/>
          <a:p>
            <a:pPr>
              <a:lnSpc>
                <a:spcPct val="120000"/>
              </a:lnSpc>
            </a:pPr>
            <a:r>
              <a:rPr lang="en-US"/>
              <a:t>Bad News</a:t>
            </a:r>
          </a:p>
        </p:txBody>
      </p:sp>
      <p:sp>
        <p:nvSpPr>
          <p:cNvPr id="522243" name="Rectangle 3"/>
          <p:cNvSpPr>
            <a:spLocks noGrp="1" noChangeArrowheads="1"/>
          </p:cNvSpPr>
          <p:nvPr>
            <p:ph idx="1"/>
          </p:nvPr>
        </p:nvSpPr>
        <p:spPr>
          <a:xfrm>
            <a:off x="1981200" y="1295400"/>
            <a:ext cx="3733800" cy="5105400"/>
          </a:xfrm>
        </p:spPr>
        <p:txBody>
          <a:bodyPr>
            <a:normAutofit/>
          </a:bodyPr>
          <a:lstStyle/>
          <a:p>
            <a:pPr>
              <a:lnSpc>
                <a:spcPct val="30000"/>
              </a:lnSpc>
              <a:buFontTx/>
              <a:buNone/>
            </a:pPr>
            <a:endParaRPr lang="en-US"/>
          </a:p>
          <a:p>
            <a:pPr>
              <a:lnSpc>
                <a:spcPct val="120000"/>
              </a:lnSpc>
            </a:pPr>
            <a:r>
              <a:rPr lang="en-US"/>
              <a:t>Voltage scaling has stopped as well</a:t>
            </a:r>
          </a:p>
          <a:p>
            <a:pPr lvl="1">
              <a:lnSpc>
                <a:spcPct val="120000"/>
              </a:lnSpc>
            </a:pPr>
            <a:r>
              <a:rPr lang="en-US"/>
              <a:t>kT/q does not scale</a:t>
            </a:r>
          </a:p>
          <a:p>
            <a:pPr lvl="1">
              <a:lnSpc>
                <a:spcPct val="120000"/>
              </a:lnSpc>
            </a:pPr>
            <a:r>
              <a:rPr lang="en-US"/>
              <a:t>Vth scaling has power consequences</a:t>
            </a:r>
          </a:p>
          <a:p>
            <a:pPr lvl="1">
              <a:lnSpc>
                <a:spcPct val="120000"/>
              </a:lnSpc>
            </a:pPr>
            <a:endParaRPr lang="en-US"/>
          </a:p>
          <a:p>
            <a:pPr>
              <a:lnSpc>
                <a:spcPct val="120000"/>
              </a:lnSpc>
            </a:pPr>
            <a:r>
              <a:rPr lang="en-US"/>
              <a:t>If Vdd does not scale</a:t>
            </a:r>
          </a:p>
          <a:p>
            <a:pPr lvl="1">
              <a:lnSpc>
                <a:spcPct val="120000"/>
              </a:lnSpc>
            </a:pPr>
            <a:r>
              <a:rPr lang="en-US"/>
              <a:t>Energy scales slowly</a:t>
            </a:r>
          </a:p>
        </p:txBody>
      </p:sp>
      <p:sp>
        <p:nvSpPr>
          <p:cNvPr id="6"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93BAAB81-4E4F-4980-A495-F056A35C800C}" type="slidenum">
              <a:rPr lang="en-US">
                <a:solidFill>
                  <a:srgbClr val="000000"/>
                </a:solidFill>
                <a:latin typeface="Times New Roman" pitchFamily="18" charset="0"/>
                <a:cs typeface="Arial"/>
              </a:rPr>
              <a:pPr fontAlgn="base">
                <a:spcBef>
                  <a:spcPct val="0"/>
                </a:spcBef>
                <a:spcAft>
                  <a:spcPct val="0"/>
                </a:spcAft>
              </a:pPr>
              <a:t>21</a:t>
            </a:fld>
            <a:endParaRPr lang="en-US">
              <a:solidFill>
                <a:srgbClr val="000000"/>
              </a:solidFill>
              <a:latin typeface="Times New Roman" pitchFamily="18" charset="0"/>
              <a:cs typeface="Arial"/>
            </a:endParaRPr>
          </a:p>
        </p:txBody>
      </p:sp>
      <p:pic>
        <p:nvPicPr>
          <p:cNvPr id="522244" name="Picture 4"/>
          <p:cNvPicPr>
            <a:picLocks noChangeAspect="1" noChangeArrowheads="1"/>
          </p:cNvPicPr>
          <p:nvPr/>
        </p:nvPicPr>
        <p:blipFill>
          <a:blip r:embed="rId3" cstate="print"/>
          <a:srcRect/>
          <a:stretch>
            <a:fillRect/>
          </a:stretch>
        </p:blipFill>
        <p:spPr bwMode="auto">
          <a:xfrm>
            <a:off x="5791200" y="914401"/>
            <a:ext cx="4648200" cy="5584825"/>
          </a:xfrm>
          <a:prstGeom prst="rect">
            <a:avLst/>
          </a:prstGeom>
          <a:noFill/>
        </p:spPr>
      </p:pic>
      <p:sp>
        <p:nvSpPr>
          <p:cNvPr id="522245" name="Text Box 5"/>
          <p:cNvSpPr txBox="1">
            <a:spLocks noChangeArrowheads="1"/>
          </p:cNvSpPr>
          <p:nvPr/>
        </p:nvSpPr>
        <p:spPr bwMode="auto">
          <a:xfrm>
            <a:off x="8305801" y="6521450"/>
            <a:ext cx="1584325" cy="336550"/>
          </a:xfrm>
          <a:prstGeom prst="rect">
            <a:avLst/>
          </a:prstGeom>
          <a:noFill/>
          <a:ln w="0" algn="ctr">
            <a:noFill/>
            <a:miter lim="800000"/>
            <a:headEnd/>
            <a:tailEnd/>
          </a:ln>
          <a:effectLst/>
        </p:spPr>
        <p:txBody>
          <a:bodyPr wrap="none">
            <a:spAutoFit/>
          </a:bodyPr>
          <a:lstStyle/>
          <a:p>
            <a:pPr fontAlgn="base">
              <a:spcBef>
                <a:spcPct val="0"/>
              </a:spcBef>
              <a:spcAft>
                <a:spcPct val="0"/>
              </a:spcAft>
            </a:pPr>
            <a:r>
              <a:rPr lang="en-US" sz="1600" dirty="0">
                <a:solidFill>
                  <a:srgbClr val="1C1C1C"/>
                </a:solidFill>
                <a:latin typeface="Times New Roman" pitchFamily="18" charset="0"/>
                <a:cs typeface="Arial"/>
              </a:rPr>
              <a:t>Ed Nowak, IBM</a:t>
            </a:r>
          </a:p>
        </p:txBody>
      </p:sp>
    </p:spTree>
  </p:cSld>
  <p:clrMapOvr>
    <a:masterClrMapping/>
  </p:clrMapOvr>
  <p:transition advTm="88647"/>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Rectangle 2"/>
          <p:cNvSpPr>
            <a:spLocks noGrp="1" noChangeArrowheads="1"/>
          </p:cNvSpPr>
          <p:nvPr>
            <p:ph type="title"/>
          </p:nvPr>
        </p:nvSpPr>
        <p:spPr/>
        <p:txBody>
          <a:bodyPr/>
          <a:lstStyle/>
          <a:p>
            <a:pPr eaLnBrk="1" hangingPunct="1"/>
            <a:r>
              <a:rPr lang="en-US"/>
              <a:t>ISSCC, Feb. 2001, Keynote</a:t>
            </a:r>
          </a:p>
        </p:txBody>
      </p:sp>
      <p:pic>
        <p:nvPicPr>
          <p:cNvPr id="7171" name="Picture 3" descr="_gelsingera"/>
          <p:cNvPicPr>
            <a:picLocks noGrp="1" noChangeAspect="1" noChangeArrowheads="1"/>
          </p:cNvPicPr>
          <p:nvPr>
            <p:ph sz="half" idx="1"/>
          </p:nvPr>
        </p:nvPicPr>
        <p:blipFill>
          <a:blip r:embed="rId2" cstate="print"/>
          <a:srcRect/>
          <a:stretch>
            <a:fillRect/>
          </a:stretch>
        </p:blipFill>
        <p:spPr>
          <a:xfrm>
            <a:off x="3062288" y="1855789"/>
            <a:ext cx="1350962" cy="1920875"/>
          </a:xfrm>
          <a:noFill/>
        </p:spPr>
      </p:pic>
      <p:sp>
        <p:nvSpPr>
          <p:cNvPr id="7" name="Slide Number Placeholder 6"/>
          <p:cNvSpPr>
            <a:spLocks noGrp="1"/>
          </p:cNvSpPr>
          <p:nvPr>
            <p:ph type="sldNum" sz="quarter" idx="12"/>
          </p:nvPr>
        </p:nvSpPr>
        <p:spPr/>
        <p:txBody>
          <a:bodyPr/>
          <a:lstStyle/>
          <a:p>
            <a:pPr fontAlgn="base">
              <a:spcBef>
                <a:spcPct val="0"/>
              </a:spcBef>
              <a:spcAft>
                <a:spcPct val="0"/>
              </a:spcAft>
              <a:defRPr/>
            </a:pPr>
            <a:fld id="{8BE222F1-3D96-413A-B900-E6656861880A}" type="slidenum">
              <a:rPr lang="en-US">
                <a:solidFill>
                  <a:srgbClr val="000000"/>
                </a:solidFill>
                <a:latin typeface="Times New Roman" pitchFamily="18" charset="0"/>
                <a:cs typeface="Arial"/>
              </a:rPr>
              <a:pPr fontAlgn="base">
                <a:spcBef>
                  <a:spcPct val="0"/>
                </a:spcBef>
                <a:spcAft>
                  <a:spcPct val="0"/>
                </a:spcAft>
                <a:defRPr/>
              </a:pPr>
              <a:t>22</a:t>
            </a:fld>
            <a:endParaRPr lang="en-US">
              <a:solidFill>
                <a:srgbClr val="000000"/>
              </a:solidFill>
              <a:latin typeface="Times New Roman" pitchFamily="18" charset="0"/>
              <a:cs typeface="Arial"/>
            </a:endParaRPr>
          </a:p>
        </p:txBody>
      </p:sp>
      <p:sp>
        <p:nvSpPr>
          <p:cNvPr id="7172" name="Rectangle 4"/>
          <p:cNvSpPr>
            <a:spLocks noChangeArrowheads="1"/>
          </p:cNvSpPr>
          <p:nvPr/>
        </p:nvSpPr>
        <p:spPr bwMode="auto">
          <a:xfrm>
            <a:off x="5519738" y="1756836"/>
            <a:ext cx="3954462" cy="3785652"/>
          </a:xfrm>
          <a:prstGeom prst="rect">
            <a:avLst/>
          </a:prstGeom>
          <a:noFill/>
          <a:ln w="9525">
            <a:noFill/>
            <a:miter lim="800000"/>
            <a:headEnd/>
            <a:tailEnd/>
          </a:ln>
        </p:spPr>
        <p:txBody>
          <a:bodyPr anchor="ctr">
            <a:spAutoFit/>
          </a:bodyPr>
          <a:lstStyle/>
          <a:p>
            <a:pPr fontAlgn="base">
              <a:spcBef>
                <a:spcPct val="0"/>
              </a:spcBef>
              <a:spcAft>
                <a:spcPct val="0"/>
              </a:spcAft>
            </a:pPr>
            <a:r>
              <a:rPr lang="en-US" sz="2000">
                <a:solidFill>
                  <a:srgbClr val="000000"/>
                </a:solidFill>
                <a:latin typeface="Calibri" pitchFamily="34" charset="0"/>
                <a:cs typeface="Arial" pitchFamily="34" charset="0"/>
              </a:rPr>
              <a:t>“Ten years from now, microprocessors will run at 10GHz to 30GHz and be capable of processing 1 trillion operations per second – about the same number of calculations that the world's fastest supercomputer can perform now. </a:t>
            </a:r>
          </a:p>
          <a:p>
            <a:pPr fontAlgn="base">
              <a:spcBef>
                <a:spcPct val="0"/>
              </a:spcBef>
              <a:spcAft>
                <a:spcPct val="0"/>
              </a:spcAft>
            </a:pPr>
            <a:endParaRPr lang="en-US" sz="2000">
              <a:solidFill>
                <a:srgbClr val="000000"/>
              </a:solidFill>
              <a:latin typeface="Calibri" pitchFamily="34" charset="0"/>
              <a:cs typeface="Arial" pitchFamily="34" charset="0"/>
            </a:endParaRPr>
          </a:p>
          <a:p>
            <a:pPr fontAlgn="base">
              <a:spcBef>
                <a:spcPct val="0"/>
              </a:spcBef>
              <a:spcAft>
                <a:spcPct val="0"/>
              </a:spcAft>
            </a:pPr>
            <a:r>
              <a:rPr lang="en-US" sz="2000" i="1">
                <a:solidFill>
                  <a:srgbClr val="000000"/>
                </a:solidFill>
                <a:latin typeface="Calibri" pitchFamily="34" charset="0"/>
                <a:cs typeface="Arial" pitchFamily="34" charset="0"/>
              </a:rPr>
              <a:t>“Unfortunately, if nothing changes these chips will produce as much heat, for their proportional size, as a nuclear reactor. . . .”</a:t>
            </a:r>
          </a:p>
        </p:txBody>
      </p:sp>
      <p:sp>
        <p:nvSpPr>
          <p:cNvPr id="7173" name="Text Box 5"/>
          <p:cNvSpPr txBox="1">
            <a:spLocks noChangeArrowheads="1"/>
          </p:cNvSpPr>
          <p:nvPr/>
        </p:nvSpPr>
        <p:spPr bwMode="auto">
          <a:xfrm>
            <a:off x="2754313" y="3957639"/>
            <a:ext cx="1979388" cy="1384995"/>
          </a:xfrm>
          <a:prstGeom prst="rect">
            <a:avLst/>
          </a:prstGeom>
          <a:noFill/>
          <a:ln w="9525">
            <a:noFill/>
            <a:miter lim="800000"/>
            <a:headEnd/>
            <a:tailEnd/>
          </a:ln>
        </p:spPr>
        <p:txBody>
          <a:bodyPr wrap="none">
            <a:spAutoFit/>
          </a:bodyPr>
          <a:lstStyle/>
          <a:p>
            <a:pPr fontAlgn="base">
              <a:spcBef>
                <a:spcPct val="0"/>
              </a:spcBef>
              <a:spcAft>
                <a:spcPct val="0"/>
              </a:spcAft>
            </a:pPr>
            <a:r>
              <a:rPr lang="en-US" sz="1400" b="1">
                <a:solidFill>
                  <a:srgbClr val="000000"/>
                </a:solidFill>
                <a:latin typeface="Calibri" pitchFamily="34" charset="0"/>
                <a:cs typeface="Arial" pitchFamily="34" charset="0"/>
              </a:rPr>
              <a:t>Patrick P. Gelsinger</a:t>
            </a:r>
            <a:r>
              <a:rPr lang="en-US" sz="1400">
                <a:solidFill>
                  <a:srgbClr val="000000"/>
                </a:solidFill>
                <a:latin typeface="Calibri" pitchFamily="34" charset="0"/>
                <a:cs typeface="Arial" pitchFamily="34" charset="0"/>
              </a:rPr>
              <a:t> </a:t>
            </a:r>
          </a:p>
          <a:p>
            <a:pPr fontAlgn="base">
              <a:spcBef>
                <a:spcPct val="0"/>
              </a:spcBef>
              <a:spcAft>
                <a:spcPct val="0"/>
              </a:spcAft>
            </a:pPr>
            <a:r>
              <a:rPr lang="en-US" sz="1400">
                <a:solidFill>
                  <a:srgbClr val="000000"/>
                </a:solidFill>
                <a:latin typeface="Calibri" pitchFamily="34" charset="0"/>
                <a:cs typeface="Arial" pitchFamily="34" charset="0"/>
              </a:rPr>
              <a:t>Senior Vice President</a:t>
            </a:r>
            <a:br>
              <a:rPr lang="en-US" sz="1400">
                <a:solidFill>
                  <a:srgbClr val="000000"/>
                </a:solidFill>
                <a:latin typeface="Calibri" pitchFamily="34" charset="0"/>
                <a:cs typeface="Arial" pitchFamily="34" charset="0"/>
              </a:rPr>
            </a:br>
            <a:r>
              <a:rPr lang="en-US" sz="1400">
                <a:solidFill>
                  <a:srgbClr val="000000"/>
                </a:solidFill>
                <a:latin typeface="Calibri" pitchFamily="34" charset="0"/>
                <a:cs typeface="Arial" pitchFamily="34" charset="0"/>
              </a:rPr>
              <a:t>General Manager</a:t>
            </a:r>
          </a:p>
          <a:p>
            <a:pPr fontAlgn="base">
              <a:spcBef>
                <a:spcPct val="0"/>
              </a:spcBef>
              <a:spcAft>
                <a:spcPct val="0"/>
              </a:spcAft>
            </a:pPr>
            <a:r>
              <a:rPr lang="en-US" sz="1400">
                <a:solidFill>
                  <a:srgbClr val="000000"/>
                </a:solidFill>
                <a:latin typeface="Calibri" pitchFamily="34" charset="0"/>
                <a:cs typeface="Arial" pitchFamily="34" charset="0"/>
              </a:rPr>
              <a:t>Digital Enterprise Group </a:t>
            </a:r>
            <a:br>
              <a:rPr lang="en-US" sz="1400">
                <a:solidFill>
                  <a:srgbClr val="000000"/>
                </a:solidFill>
                <a:latin typeface="Calibri" pitchFamily="34" charset="0"/>
                <a:cs typeface="Arial" pitchFamily="34" charset="0"/>
              </a:rPr>
            </a:br>
            <a:r>
              <a:rPr lang="en-US" sz="1400">
                <a:solidFill>
                  <a:srgbClr val="000000"/>
                </a:solidFill>
                <a:latin typeface="Calibri" pitchFamily="34" charset="0"/>
                <a:cs typeface="Arial" pitchFamily="34" charset="0"/>
              </a:rPr>
              <a:t>INTEL CORP.</a:t>
            </a:r>
          </a:p>
          <a:p>
            <a:pPr fontAlgn="base">
              <a:spcBef>
                <a:spcPct val="0"/>
              </a:spcBef>
              <a:spcAft>
                <a:spcPct val="0"/>
              </a:spcAft>
            </a:pPr>
            <a:endParaRPr lang="en-US" sz="1400">
              <a:solidFill>
                <a:srgbClr val="000000"/>
              </a:solidFill>
              <a:latin typeface="Calibri" pitchFamily="34" charset="0"/>
              <a:cs typeface="Arial" pitchFamily="34" charset="0"/>
            </a:endParaRPr>
          </a:p>
        </p:txBody>
      </p:sp>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1090" name="Rectangle 2"/>
          <p:cNvSpPr>
            <a:spLocks noGrp="1" noChangeArrowheads="1"/>
          </p:cNvSpPr>
          <p:nvPr>
            <p:ph type="title"/>
          </p:nvPr>
        </p:nvSpPr>
        <p:spPr>
          <a:xfrm>
            <a:off x="1981200" y="274638"/>
            <a:ext cx="8458200" cy="792162"/>
          </a:xfrm>
        </p:spPr>
        <p:txBody>
          <a:bodyPr/>
          <a:lstStyle/>
          <a:p>
            <a:r>
              <a:rPr lang="en-US"/>
              <a:t>Low Power Design Techniques</a:t>
            </a:r>
          </a:p>
        </p:txBody>
      </p:sp>
      <p:sp>
        <p:nvSpPr>
          <p:cNvPr id="601091" name="Rectangle 3"/>
          <p:cNvSpPr>
            <a:spLocks noGrp="1" noChangeArrowheads="1"/>
          </p:cNvSpPr>
          <p:nvPr>
            <p:ph idx="1"/>
          </p:nvPr>
        </p:nvSpPr>
        <p:spPr/>
        <p:txBody>
          <a:bodyPr>
            <a:normAutofit/>
          </a:bodyPr>
          <a:lstStyle/>
          <a:p>
            <a:pPr>
              <a:buFontTx/>
              <a:buNone/>
            </a:pPr>
            <a:r>
              <a:rPr lang="en-US"/>
              <a:t>Three main classes of methods to reduce energy:</a:t>
            </a:r>
          </a:p>
          <a:p>
            <a:pPr>
              <a:lnSpc>
                <a:spcPct val="110000"/>
              </a:lnSpc>
            </a:pPr>
            <a:r>
              <a:rPr lang="en-US"/>
              <a:t>Cheating</a:t>
            </a:r>
          </a:p>
          <a:p>
            <a:pPr lvl="1">
              <a:lnSpc>
                <a:spcPct val="110000"/>
              </a:lnSpc>
            </a:pPr>
            <a:r>
              <a:rPr lang="en-US"/>
              <a:t>Reducing the performance of the design</a:t>
            </a:r>
          </a:p>
          <a:p>
            <a:pPr>
              <a:lnSpc>
                <a:spcPct val="110000"/>
              </a:lnSpc>
            </a:pPr>
            <a:r>
              <a:rPr lang="en-US"/>
              <a:t>Reducing waste</a:t>
            </a:r>
          </a:p>
          <a:p>
            <a:pPr lvl="1">
              <a:lnSpc>
                <a:spcPct val="110000"/>
              </a:lnSpc>
            </a:pPr>
            <a:r>
              <a:rPr lang="en-US"/>
              <a:t>Stop using energy for stuff that does not produce results</a:t>
            </a:r>
          </a:p>
          <a:p>
            <a:pPr lvl="1">
              <a:lnSpc>
                <a:spcPct val="110000"/>
              </a:lnSpc>
            </a:pPr>
            <a:r>
              <a:rPr lang="en-US"/>
              <a:t>Stop waiting for stuff that you don’t need (parallelism)</a:t>
            </a:r>
          </a:p>
          <a:p>
            <a:pPr>
              <a:lnSpc>
                <a:spcPct val="110000"/>
              </a:lnSpc>
            </a:pPr>
            <a:r>
              <a:rPr lang="en-US"/>
              <a:t>Problem reformulation</a:t>
            </a:r>
          </a:p>
          <a:p>
            <a:pPr lvl="1">
              <a:lnSpc>
                <a:spcPct val="110000"/>
              </a:lnSpc>
            </a:pPr>
            <a:r>
              <a:rPr lang="en-US"/>
              <a:t>Reduce work (less energy and less delay)</a:t>
            </a:r>
          </a:p>
        </p:txBody>
      </p:sp>
      <p:sp>
        <p:nvSpPr>
          <p:cNvPr id="4"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F8C6A2A7-266D-4599-9C79-8C6216461880}" type="slidenum">
              <a:rPr lang="en-US">
                <a:solidFill>
                  <a:srgbClr val="000000"/>
                </a:solidFill>
                <a:latin typeface="Times New Roman" pitchFamily="18" charset="0"/>
                <a:cs typeface="Arial"/>
              </a:rPr>
              <a:pPr fontAlgn="base">
                <a:spcBef>
                  <a:spcPct val="0"/>
                </a:spcBef>
                <a:spcAft>
                  <a:spcPct val="0"/>
                </a:spcAft>
              </a:pPr>
              <a:t>23</a:t>
            </a:fld>
            <a:endParaRPr lang="en-US">
              <a:solidFill>
                <a:srgbClr val="000000"/>
              </a:solidFill>
              <a:latin typeface="Times New Roman" pitchFamily="18" charset="0"/>
              <a:cs typeface="Arial"/>
            </a:endParaRPr>
          </a:p>
        </p:txBody>
      </p:sp>
    </p:spTree>
  </p:cSld>
  <p:clrMapOvr>
    <a:masterClrMapping/>
  </p:clrMapOvr>
  <p:transition advTm="79495"/>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2114" name="Rectangle 2"/>
          <p:cNvSpPr>
            <a:spLocks noGrp="1" noChangeArrowheads="1"/>
          </p:cNvSpPr>
          <p:nvPr>
            <p:ph type="title"/>
          </p:nvPr>
        </p:nvSpPr>
        <p:spPr/>
        <p:txBody>
          <a:bodyPr/>
          <a:lstStyle/>
          <a:p>
            <a:pPr>
              <a:lnSpc>
                <a:spcPct val="110000"/>
              </a:lnSpc>
            </a:pPr>
            <a:r>
              <a:rPr lang="en-US"/>
              <a:t>Cheating</a:t>
            </a:r>
          </a:p>
        </p:txBody>
      </p:sp>
      <p:sp>
        <p:nvSpPr>
          <p:cNvPr id="602115" name="Rectangle 3"/>
          <p:cNvSpPr>
            <a:spLocks noGrp="1" noChangeArrowheads="1"/>
          </p:cNvSpPr>
          <p:nvPr>
            <p:ph idx="1"/>
          </p:nvPr>
        </p:nvSpPr>
        <p:spPr/>
        <p:txBody>
          <a:bodyPr>
            <a:normAutofit/>
          </a:bodyPr>
          <a:lstStyle/>
          <a:p>
            <a:r>
              <a:rPr lang="en-US"/>
              <a:t>Many low-power papers talk only about energy</a:t>
            </a:r>
          </a:p>
          <a:p>
            <a:pPr lvl="1"/>
            <a:r>
              <a:rPr lang="en-US"/>
              <a:t>Don’t consider performance</a:t>
            </a:r>
          </a:p>
          <a:p>
            <a:pPr lvl="4"/>
            <a:endParaRPr lang="en-US"/>
          </a:p>
          <a:p>
            <a:r>
              <a:rPr lang="en-US"/>
              <a:t>Reducing performance can always reduce energy</a:t>
            </a:r>
          </a:p>
          <a:p>
            <a:pPr lvl="1"/>
            <a:r>
              <a:rPr lang="en-US"/>
              <a:t>But there are many ways to reduce performance</a:t>
            </a:r>
          </a:p>
          <a:p>
            <a:pPr lvl="1"/>
            <a:endParaRPr lang="en-US"/>
          </a:p>
          <a:p>
            <a:r>
              <a:rPr lang="en-US"/>
              <a:t>Good technique must lower the optimal curve</a:t>
            </a:r>
          </a:p>
          <a:p>
            <a:pPr lvl="1"/>
            <a:r>
              <a:rPr lang="en-US"/>
              <a:t>“Sensitivity” of technique</a:t>
            </a:r>
          </a:p>
          <a:p>
            <a:pPr lvl="2"/>
            <a:r>
              <a:rPr lang="en-US" sz="2800"/>
              <a:t>Must be better than current curve</a:t>
            </a:r>
          </a:p>
          <a:p>
            <a:pPr lvl="2"/>
            <a:r>
              <a:rPr lang="en-US" sz="2800"/>
              <a:t>This depends on location on the curve</a:t>
            </a:r>
          </a:p>
        </p:txBody>
      </p:sp>
      <p:sp>
        <p:nvSpPr>
          <p:cNvPr id="4"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F433B196-EDCC-4656-BD07-0E436360B310}" type="slidenum">
              <a:rPr lang="en-US">
                <a:solidFill>
                  <a:srgbClr val="000000"/>
                </a:solidFill>
                <a:latin typeface="Times New Roman" pitchFamily="18" charset="0"/>
                <a:cs typeface="Arial"/>
              </a:rPr>
              <a:pPr fontAlgn="base">
                <a:spcBef>
                  <a:spcPct val="0"/>
                </a:spcBef>
                <a:spcAft>
                  <a:spcPct val="0"/>
                </a:spcAft>
              </a:pPr>
              <a:t>24</a:t>
            </a:fld>
            <a:endParaRPr lang="en-US">
              <a:solidFill>
                <a:srgbClr val="000000"/>
              </a:solidFill>
              <a:latin typeface="Times New Roman" pitchFamily="18" charset="0"/>
              <a:cs typeface="Arial"/>
            </a:endParaRPr>
          </a:p>
        </p:txBody>
      </p:sp>
    </p:spTree>
  </p:cSld>
  <p:clrMapOvr>
    <a:masterClrMapping/>
  </p:clrMapOvr>
  <p:transition advTm="64713"/>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4162" name="Rectangle 2"/>
          <p:cNvSpPr>
            <a:spLocks noGrp="1" noChangeArrowheads="1"/>
          </p:cNvSpPr>
          <p:nvPr>
            <p:ph type="title"/>
          </p:nvPr>
        </p:nvSpPr>
        <p:spPr/>
        <p:txBody>
          <a:bodyPr/>
          <a:lstStyle/>
          <a:p>
            <a:r>
              <a:rPr lang="en-US"/>
              <a:t>Reducing Energy Waste</a:t>
            </a:r>
          </a:p>
        </p:txBody>
      </p:sp>
      <p:sp>
        <p:nvSpPr>
          <p:cNvPr id="604163" name="Rectangle 3"/>
          <p:cNvSpPr>
            <a:spLocks noGrp="1" noChangeArrowheads="1"/>
          </p:cNvSpPr>
          <p:nvPr>
            <p:ph idx="1"/>
          </p:nvPr>
        </p:nvSpPr>
        <p:spPr/>
        <p:txBody>
          <a:bodyPr/>
          <a:lstStyle/>
          <a:p>
            <a:r>
              <a:rPr lang="en-US"/>
              <a:t>Clock gating</a:t>
            </a:r>
          </a:p>
          <a:p>
            <a:pPr lvl="1"/>
            <a:r>
              <a:rPr lang="en-US"/>
              <a:t>If a section is idle, remove clock</a:t>
            </a:r>
          </a:p>
          <a:p>
            <a:pPr lvl="1"/>
            <a:r>
              <a:rPr lang="en-US"/>
              <a:t>Removes clock power</a:t>
            </a:r>
          </a:p>
          <a:p>
            <a:pPr lvl="1"/>
            <a:r>
              <a:rPr lang="en-US"/>
              <a:t>Prevents any internal node from transitioning</a:t>
            </a:r>
          </a:p>
          <a:p>
            <a:pPr lvl="4">
              <a:lnSpc>
                <a:spcPct val="50000"/>
              </a:lnSpc>
            </a:pPr>
            <a:endParaRPr lang="en-US"/>
          </a:p>
          <a:p>
            <a:r>
              <a:rPr lang="en-US"/>
              <a:t>Create system power states</a:t>
            </a:r>
          </a:p>
          <a:p>
            <a:pPr lvl="1"/>
            <a:r>
              <a:rPr lang="en-US"/>
              <a:t>Turn on subsystems only when they are needed</a:t>
            </a:r>
          </a:p>
          <a:p>
            <a:pPr lvl="1"/>
            <a:r>
              <a:rPr lang="en-US"/>
              <a:t>Can have different “off” states</a:t>
            </a:r>
          </a:p>
          <a:p>
            <a:pPr lvl="2"/>
            <a:r>
              <a:rPr lang="en-US"/>
              <a:t>Power vs. wakeup time</a:t>
            </a:r>
          </a:p>
          <a:p>
            <a:pPr lvl="2"/>
            <a:r>
              <a:rPr lang="en-US"/>
              <a:t>Disk (do you stop it from spinning?)</a:t>
            </a:r>
          </a:p>
          <a:p>
            <a:pPr lvl="4">
              <a:lnSpc>
                <a:spcPct val="70000"/>
              </a:lnSpc>
            </a:pPr>
            <a:endParaRPr lang="en-US"/>
          </a:p>
        </p:txBody>
      </p:sp>
      <p:sp>
        <p:nvSpPr>
          <p:cNvPr id="4"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DA26FF29-1EFF-4CBD-BF70-9CA17AA7E962}" type="slidenum">
              <a:rPr lang="en-US">
                <a:solidFill>
                  <a:srgbClr val="000000"/>
                </a:solidFill>
                <a:latin typeface="Times New Roman" pitchFamily="18" charset="0"/>
                <a:cs typeface="Arial"/>
              </a:rPr>
              <a:pPr fontAlgn="base">
                <a:spcBef>
                  <a:spcPct val="0"/>
                </a:spcBef>
                <a:spcAft>
                  <a:spcPct val="0"/>
                </a:spcAft>
              </a:pPr>
              <a:t>25</a:t>
            </a:fld>
            <a:endParaRPr lang="en-US">
              <a:solidFill>
                <a:srgbClr val="000000"/>
              </a:solidFill>
              <a:latin typeface="Times New Roman" pitchFamily="18" charset="0"/>
              <a:cs typeface="Arial"/>
            </a:endParaRPr>
          </a:p>
        </p:txBody>
      </p:sp>
    </p:spTree>
  </p:cSld>
  <p:clrMapOvr>
    <a:masterClrMapping/>
  </p:clrMapOvr>
  <p:transition advTm="81607"/>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0658" name="Rectangle 2"/>
          <p:cNvSpPr>
            <a:spLocks noGrp="1" noChangeArrowheads="1"/>
          </p:cNvSpPr>
          <p:nvPr>
            <p:ph type="title"/>
          </p:nvPr>
        </p:nvSpPr>
        <p:spPr/>
        <p:txBody>
          <a:bodyPr/>
          <a:lstStyle/>
          <a:p>
            <a:r>
              <a:rPr lang="en-US"/>
              <a:t>Embedded Power Gating</a:t>
            </a:r>
          </a:p>
        </p:txBody>
      </p:sp>
      <p:sp>
        <p:nvSpPr>
          <p:cNvPr id="51" name="Slide Number Placeholder 3"/>
          <p:cNvSpPr>
            <a:spLocks noGrp="1"/>
          </p:cNvSpPr>
          <p:nvPr>
            <p:ph type="sldNum" sz="quarter" idx="12"/>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95B8ABD5-EF5C-4CE2-8B88-1CA04CF74A85}" type="slidenum">
              <a:rPr lang="en-US">
                <a:solidFill>
                  <a:srgbClr val="000000"/>
                </a:solidFill>
                <a:latin typeface="Times New Roman" pitchFamily="18" charset="0"/>
                <a:cs typeface="Arial"/>
              </a:rPr>
              <a:pPr fontAlgn="base">
                <a:spcBef>
                  <a:spcPct val="0"/>
                </a:spcBef>
                <a:spcAft>
                  <a:spcPct val="0"/>
                </a:spcAft>
              </a:pPr>
              <a:t>26</a:t>
            </a:fld>
            <a:endParaRPr lang="en-US">
              <a:solidFill>
                <a:srgbClr val="000000"/>
              </a:solidFill>
              <a:latin typeface="Times New Roman" pitchFamily="18" charset="0"/>
              <a:cs typeface="Arial"/>
            </a:endParaRPr>
          </a:p>
        </p:txBody>
      </p:sp>
      <p:sp>
        <p:nvSpPr>
          <p:cNvPr id="710705" name="Rectangle 49"/>
          <p:cNvSpPr>
            <a:spLocks noGrp="1" noChangeArrowheads="1"/>
          </p:cNvSpPr>
          <p:nvPr>
            <p:ph type="body" idx="4294967295"/>
          </p:nvPr>
        </p:nvSpPr>
        <p:spPr>
          <a:xfrm>
            <a:off x="1941514" y="1066801"/>
            <a:ext cx="8726487" cy="5065713"/>
          </a:xfrm>
        </p:spPr>
        <p:txBody>
          <a:bodyPr/>
          <a:lstStyle/>
          <a:p>
            <a:r>
              <a:rPr lang="en-US"/>
              <a:t>Since transistors still leak when power is off</a:t>
            </a:r>
          </a:p>
        </p:txBody>
      </p:sp>
      <p:sp>
        <p:nvSpPr>
          <p:cNvPr id="710659" name="Rectangle 3"/>
          <p:cNvSpPr>
            <a:spLocks noChangeArrowheads="1"/>
          </p:cNvSpPr>
          <p:nvPr/>
        </p:nvSpPr>
        <p:spPr bwMode="auto">
          <a:xfrm>
            <a:off x="7162800" y="2133600"/>
            <a:ext cx="3429000" cy="4495800"/>
          </a:xfrm>
          <a:prstGeom prst="rect">
            <a:avLst/>
          </a:prstGeom>
          <a:noFill/>
          <a:ln w="9525">
            <a:noFill/>
            <a:miter lim="800000"/>
            <a:headEnd/>
            <a:tailEnd/>
          </a:ln>
          <a:effectLst/>
        </p:spPr>
        <p:txBody>
          <a:bodyPr/>
          <a:lstStyle/>
          <a:p>
            <a:pPr marL="342900" indent="-342900" fontAlgn="base">
              <a:lnSpc>
                <a:spcPct val="90000"/>
              </a:lnSpc>
              <a:spcBef>
                <a:spcPct val="20000"/>
              </a:spcBef>
              <a:spcAft>
                <a:spcPct val="0"/>
              </a:spcAft>
              <a:buClr>
                <a:srgbClr val="333399"/>
              </a:buClr>
              <a:buFontTx/>
              <a:buChar char="•"/>
            </a:pPr>
            <a:r>
              <a:rPr lang="en-US" sz="2800">
                <a:solidFill>
                  <a:srgbClr val="000000"/>
                </a:solidFill>
                <a:latin typeface="Arial Narrow" pitchFamily="34" charset="0"/>
                <a:cs typeface="Arial"/>
              </a:rPr>
              <a:t>Can reduce leakage</a:t>
            </a:r>
          </a:p>
          <a:p>
            <a:pPr marL="742950" lvl="1" indent="-285750" fontAlgn="base">
              <a:lnSpc>
                <a:spcPct val="90000"/>
              </a:lnSpc>
              <a:spcBef>
                <a:spcPct val="20000"/>
              </a:spcBef>
              <a:spcAft>
                <a:spcPct val="0"/>
              </a:spcAft>
              <a:buClr>
                <a:srgbClr val="333399"/>
              </a:buClr>
              <a:buFontTx/>
              <a:buChar char="•"/>
            </a:pPr>
            <a:r>
              <a:rPr lang="en-US" sz="2400">
                <a:solidFill>
                  <a:srgbClr val="000000"/>
                </a:solidFill>
                <a:latin typeface="Arial Narrow" pitchFamily="34" charset="0"/>
                <a:cs typeface="Arial"/>
              </a:rPr>
              <a:t>250x reported</a:t>
            </a:r>
          </a:p>
          <a:p>
            <a:pPr marL="342900" indent="-342900" fontAlgn="base">
              <a:lnSpc>
                <a:spcPct val="90000"/>
              </a:lnSpc>
              <a:spcBef>
                <a:spcPct val="20000"/>
              </a:spcBef>
              <a:spcAft>
                <a:spcPct val="0"/>
              </a:spcAft>
              <a:buClr>
                <a:srgbClr val="333399"/>
              </a:buClr>
              <a:buFontTx/>
              <a:buChar char="•"/>
            </a:pPr>
            <a:endParaRPr lang="en-US" sz="2800">
              <a:solidFill>
                <a:srgbClr val="000000"/>
              </a:solidFill>
              <a:latin typeface="Arial Narrow" pitchFamily="34" charset="0"/>
              <a:cs typeface="Arial"/>
            </a:endParaRPr>
          </a:p>
          <a:p>
            <a:pPr marL="342900" indent="-342900" fontAlgn="base">
              <a:lnSpc>
                <a:spcPct val="90000"/>
              </a:lnSpc>
              <a:spcBef>
                <a:spcPct val="20000"/>
              </a:spcBef>
              <a:spcAft>
                <a:spcPct val="0"/>
              </a:spcAft>
              <a:buClr>
                <a:srgbClr val="333399"/>
              </a:buClr>
              <a:buFontTx/>
              <a:buChar char="•"/>
            </a:pPr>
            <a:r>
              <a:rPr lang="en-US" sz="2800">
                <a:solidFill>
                  <a:srgbClr val="000000"/>
                </a:solidFill>
                <a:latin typeface="Arial Narrow" pitchFamily="34" charset="0"/>
                <a:cs typeface="Arial"/>
              </a:rPr>
              <a:t>But costs</a:t>
            </a:r>
          </a:p>
          <a:p>
            <a:pPr marL="742950" lvl="1" indent="-285750" fontAlgn="base">
              <a:lnSpc>
                <a:spcPct val="90000"/>
              </a:lnSpc>
              <a:spcBef>
                <a:spcPct val="20000"/>
              </a:spcBef>
              <a:spcAft>
                <a:spcPct val="0"/>
              </a:spcAft>
              <a:buClr>
                <a:srgbClr val="333399"/>
              </a:buClr>
              <a:buFontTx/>
              <a:buChar char="•"/>
            </a:pPr>
            <a:r>
              <a:rPr lang="en-US" sz="2400">
                <a:solidFill>
                  <a:srgbClr val="000000"/>
                </a:solidFill>
                <a:latin typeface="Arial Narrow" pitchFamily="34" charset="0"/>
                <a:cs typeface="Arial"/>
              </a:rPr>
              <a:t>Performance</a:t>
            </a:r>
          </a:p>
          <a:p>
            <a:pPr marL="742950" lvl="1" indent="-285750" fontAlgn="base">
              <a:lnSpc>
                <a:spcPct val="90000"/>
              </a:lnSpc>
              <a:spcBef>
                <a:spcPct val="20000"/>
              </a:spcBef>
              <a:spcAft>
                <a:spcPct val="0"/>
              </a:spcAft>
              <a:buClr>
                <a:srgbClr val="333399"/>
              </a:buClr>
              <a:buFontTx/>
              <a:buChar char="•"/>
            </a:pPr>
            <a:r>
              <a:rPr lang="en-US" sz="2400">
                <a:solidFill>
                  <a:srgbClr val="000000"/>
                </a:solidFill>
                <a:latin typeface="Arial Narrow" pitchFamily="34" charset="0"/>
                <a:cs typeface="Arial"/>
              </a:rPr>
              <a:t>Drop in Vdd, Gnd</a:t>
            </a:r>
          </a:p>
        </p:txBody>
      </p:sp>
      <p:sp>
        <p:nvSpPr>
          <p:cNvPr id="710660" name="Text Box 4"/>
          <p:cNvSpPr txBox="1">
            <a:spLocks noChangeArrowheads="1"/>
          </p:cNvSpPr>
          <p:nvPr/>
        </p:nvSpPr>
        <p:spPr bwMode="auto">
          <a:xfrm>
            <a:off x="1981200" y="3159125"/>
            <a:ext cx="1879600" cy="707886"/>
          </a:xfrm>
          <a:prstGeom prst="rect">
            <a:avLst/>
          </a:prstGeom>
          <a:noFill/>
          <a:ln w="9525">
            <a:noFill/>
            <a:miter lim="800000"/>
            <a:headEnd/>
            <a:tailEnd/>
          </a:ln>
          <a:effectLst/>
        </p:spPr>
        <p:txBody>
          <a:bodyPr>
            <a:spAutoFit/>
          </a:bodyPr>
          <a:lstStyle/>
          <a:p>
            <a:pPr fontAlgn="base">
              <a:spcBef>
                <a:spcPct val="0"/>
              </a:spcBef>
              <a:spcAft>
                <a:spcPct val="0"/>
              </a:spcAft>
            </a:pPr>
            <a:r>
              <a:rPr lang="en-US" sz="2000">
                <a:solidFill>
                  <a:srgbClr val="000000"/>
                </a:solidFill>
                <a:latin typeface="Times New Roman" pitchFamily="18" charset="0"/>
                <a:cs typeface="Arial"/>
              </a:rPr>
              <a:t>Embedded</a:t>
            </a:r>
          </a:p>
          <a:p>
            <a:pPr fontAlgn="base">
              <a:spcBef>
                <a:spcPct val="0"/>
              </a:spcBef>
              <a:spcAft>
                <a:spcPct val="0"/>
              </a:spcAft>
            </a:pPr>
            <a:r>
              <a:rPr lang="en-US" sz="2000">
                <a:solidFill>
                  <a:srgbClr val="000000"/>
                </a:solidFill>
                <a:latin typeface="Times New Roman" pitchFamily="18" charset="0"/>
                <a:cs typeface="Arial"/>
              </a:rPr>
              <a:t>Power Switches</a:t>
            </a:r>
          </a:p>
        </p:txBody>
      </p:sp>
      <p:grpSp>
        <p:nvGrpSpPr>
          <p:cNvPr id="2" name="Group 5"/>
          <p:cNvGrpSpPr>
            <a:grpSpLocks/>
          </p:cNvGrpSpPr>
          <p:nvPr/>
        </p:nvGrpSpPr>
        <p:grpSpPr bwMode="auto">
          <a:xfrm>
            <a:off x="3708400" y="2336800"/>
            <a:ext cx="3378200" cy="3505200"/>
            <a:chOff x="848" y="1296"/>
            <a:chExt cx="2128" cy="2208"/>
          </a:xfrm>
        </p:grpSpPr>
        <p:pic>
          <p:nvPicPr>
            <p:cNvPr id="710662" name="Picture 6" descr="ff1"/>
            <p:cNvPicPr>
              <a:picLocks noChangeAspect="1" noChangeArrowheads="1"/>
            </p:cNvPicPr>
            <p:nvPr/>
          </p:nvPicPr>
          <p:blipFill>
            <a:blip r:embed="rId3" cstate="print"/>
            <a:srcRect/>
            <a:stretch>
              <a:fillRect/>
            </a:stretch>
          </p:blipFill>
          <p:spPr bwMode="auto">
            <a:xfrm>
              <a:off x="848" y="1296"/>
              <a:ext cx="2128" cy="2208"/>
            </a:xfrm>
            <a:prstGeom prst="rect">
              <a:avLst/>
            </a:prstGeom>
            <a:noFill/>
          </p:spPr>
        </p:pic>
        <p:pic>
          <p:nvPicPr>
            <p:cNvPr id="710663" name="Picture 7" descr="ff2"/>
            <p:cNvPicPr>
              <a:picLocks noChangeAspect="1" noChangeArrowheads="1"/>
            </p:cNvPicPr>
            <p:nvPr/>
          </p:nvPicPr>
          <p:blipFill>
            <a:blip r:embed="rId4" cstate="print"/>
            <a:srcRect/>
            <a:stretch>
              <a:fillRect/>
            </a:stretch>
          </p:blipFill>
          <p:spPr bwMode="auto">
            <a:xfrm>
              <a:off x="848" y="1296"/>
              <a:ext cx="2128" cy="2208"/>
            </a:xfrm>
            <a:prstGeom prst="rect">
              <a:avLst/>
            </a:prstGeom>
            <a:noFill/>
          </p:spPr>
        </p:pic>
        <p:sp>
          <p:nvSpPr>
            <p:cNvPr id="710664" name="Rectangle 8"/>
            <p:cNvSpPr>
              <a:spLocks noChangeArrowheads="1"/>
            </p:cNvSpPr>
            <p:nvPr/>
          </p:nvSpPr>
          <p:spPr bwMode="auto">
            <a:xfrm>
              <a:off x="1398" y="3162"/>
              <a:ext cx="17" cy="342"/>
            </a:xfrm>
            <a:prstGeom prst="rect">
              <a:avLst/>
            </a:prstGeom>
            <a:solidFill>
              <a:srgbClr val="00FFFF"/>
            </a:solidFill>
            <a:ln w="3175">
              <a:solidFill>
                <a:srgbClr val="00FFFF"/>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65" name="Rectangle 9"/>
            <p:cNvSpPr>
              <a:spLocks noChangeArrowheads="1"/>
            </p:cNvSpPr>
            <p:nvPr/>
          </p:nvSpPr>
          <p:spPr bwMode="auto">
            <a:xfrm>
              <a:off x="1398" y="2558"/>
              <a:ext cx="17" cy="446"/>
            </a:xfrm>
            <a:prstGeom prst="rect">
              <a:avLst/>
            </a:prstGeom>
            <a:solidFill>
              <a:srgbClr val="00FFFF"/>
            </a:solidFill>
            <a:ln w="3175">
              <a:solidFill>
                <a:srgbClr val="00FFFF"/>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66" name="Rectangle 10"/>
            <p:cNvSpPr>
              <a:spLocks noChangeArrowheads="1"/>
            </p:cNvSpPr>
            <p:nvPr/>
          </p:nvSpPr>
          <p:spPr bwMode="auto">
            <a:xfrm>
              <a:off x="1398" y="1953"/>
              <a:ext cx="17" cy="447"/>
            </a:xfrm>
            <a:prstGeom prst="rect">
              <a:avLst/>
            </a:prstGeom>
            <a:solidFill>
              <a:srgbClr val="00FFFF"/>
            </a:solidFill>
            <a:ln w="3175">
              <a:solidFill>
                <a:srgbClr val="00FFFF"/>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67" name="Rectangle 11"/>
            <p:cNvSpPr>
              <a:spLocks noChangeArrowheads="1"/>
            </p:cNvSpPr>
            <p:nvPr/>
          </p:nvSpPr>
          <p:spPr bwMode="auto">
            <a:xfrm>
              <a:off x="1398" y="1348"/>
              <a:ext cx="17" cy="474"/>
            </a:xfrm>
            <a:prstGeom prst="rect">
              <a:avLst/>
            </a:prstGeom>
            <a:solidFill>
              <a:srgbClr val="00FFFF"/>
            </a:solidFill>
            <a:ln w="3175">
              <a:solidFill>
                <a:srgbClr val="00FFFF"/>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68" name="Rectangle 12"/>
            <p:cNvSpPr>
              <a:spLocks noChangeArrowheads="1"/>
            </p:cNvSpPr>
            <p:nvPr/>
          </p:nvSpPr>
          <p:spPr bwMode="auto">
            <a:xfrm>
              <a:off x="1504" y="3162"/>
              <a:ext cx="18" cy="342"/>
            </a:xfrm>
            <a:prstGeom prst="rect">
              <a:avLst/>
            </a:prstGeom>
            <a:solidFill>
              <a:srgbClr val="00FFFF"/>
            </a:solidFill>
            <a:ln w="3175">
              <a:solidFill>
                <a:srgbClr val="00FFFF"/>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69" name="Rectangle 13"/>
            <p:cNvSpPr>
              <a:spLocks noChangeArrowheads="1"/>
            </p:cNvSpPr>
            <p:nvPr/>
          </p:nvSpPr>
          <p:spPr bwMode="auto">
            <a:xfrm>
              <a:off x="1504" y="2558"/>
              <a:ext cx="18" cy="446"/>
            </a:xfrm>
            <a:prstGeom prst="rect">
              <a:avLst/>
            </a:prstGeom>
            <a:solidFill>
              <a:srgbClr val="00FFFF"/>
            </a:solidFill>
            <a:ln w="3175">
              <a:solidFill>
                <a:srgbClr val="00FFFF"/>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70" name="Rectangle 14"/>
            <p:cNvSpPr>
              <a:spLocks noChangeArrowheads="1"/>
            </p:cNvSpPr>
            <p:nvPr/>
          </p:nvSpPr>
          <p:spPr bwMode="auto">
            <a:xfrm>
              <a:off x="1504" y="1953"/>
              <a:ext cx="18" cy="447"/>
            </a:xfrm>
            <a:prstGeom prst="rect">
              <a:avLst/>
            </a:prstGeom>
            <a:solidFill>
              <a:srgbClr val="00FFFF"/>
            </a:solidFill>
            <a:ln w="3175">
              <a:solidFill>
                <a:srgbClr val="00FFFF"/>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71" name="Rectangle 15"/>
            <p:cNvSpPr>
              <a:spLocks noChangeArrowheads="1"/>
            </p:cNvSpPr>
            <p:nvPr/>
          </p:nvSpPr>
          <p:spPr bwMode="auto">
            <a:xfrm>
              <a:off x="1504" y="1348"/>
              <a:ext cx="18" cy="474"/>
            </a:xfrm>
            <a:prstGeom prst="rect">
              <a:avLst/>
            </a:prstGeom>
            <a:solidFill>
              <a:srgbClr val="00FFFF"/>
            </a:solidFill>
            <a:ln w="3175">
              <a:solidFill>
                <a:srgbClr val="00FFFF"/>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72" name="Rectangle 16"/>
            <p:cNvSpPr>
              <a:spLocks noChangeArrowheads="1"/>
            </p:cNvSpPr>
            <p:nvPr/>
          </p:nvSpPr>
          <p:spPr bwMode="auto">
            <a:xfrm>
              <a:off x="848" y="2131"/>
              <a:ext cx="2128" cy="53"/>
            </a:xfrm>
            <a:prstGeom prst="rect">
              <a:avLst/>
            </a:prstGeom>
            <a:solidFill>
              <a:srgbClr val="008000">
                <a:alpha val="50000"/>
              </a:srgbClr>
            </a:solidFill>
            <a:ln w="38100">
              <a:solidFill>
                <a:srgbClr val="008000"/>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73" name="Rectangle 17"/>
            <p:cNvSpPr>
              <a:spLocks noChangeArrowheads="1"/>
            </p:cNvSpPr>
            <p:nvPr/>
          </p:nvSpPr>
          <p:spPr bwMode="auto">
            <a:xfrm>
              <a:off x="848" y="1527"/>
              <a:ext cx="2128" cy="52"/>
            </a:xfrm>
            <a:prstGeom prst="rect">
              <a:avLst/>
            </a:prstGeom>
            <a:solidFill>
              <a:srgbClr val="008000">
                <a:alpha val="50000"/>
              </a:srgbClr>
            </a:solidFill>
            <a:ln w="38100">
              <a:solidFill>
                <a:srgbClr val="008000"/>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74" name="Rectangle 18"/>
            <p:cNvSpPr>
              <a:spLocks noChangeArrowheads="1"/>
            </p:cNvSpPr>
            <p:nvPr/>
          </p:nvSpPr>
          <p:spPr bwMode="auto">
            <a:xfrm>
              <a:off x="848" y="2762"/>
              <a:ext cx="2128" cy="53"/>
            </a:xfrm>
            <a:prstGeom prst="rect">
              <a:avLst/>
            </a:prstGeom>
            <a:solidFill>
              <a:srgbClr val="008000">
                <a:alpha val="50000"/>
              </a:srgbClr>
            </a:solidFill>
            <a:ln w="38100">
              <a:solidFill>
                <a:srgbClr val="008000"/>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75" name="Rectangle 19"/>
            <p:cNvSpPr>
              <a:spLocks noChangeArrowheads="1"/>
            </p:cNvSpPr>
            <p:nvPr/>
          </p:nvSpPr>
          <p:spPr bwMode="auto">
            <a:xfrm>
              <a:off x="848" y="3367"/>
              <a:ext cx="2128" cy="52"/>
            </a:xfrm>
            <a:prstGeom prst="rect">
              <a:avLst/>
            </a:prstGeom>
            <a:solidFill>
              <a:srgbClr val="008000">
                <a:alpha val="50000"/>
              </a:srgbClr>
            </a:solidFill>
            <a:ln w="38100">
              <a:solidFill>
                <a:srgbClr val="008000"/>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76" name="Rectangle 20"/>
            <p:cNvSpPr>
              <a:spLocks noChangeArrowheads="1"/>
            </p:cNvSpPr>
            <p:nvPr/>
          </p:nvSpPr>
          <p:spPr bwMode="auto">
            <a:xfrm>
              <a:off x="1344" y="1296"/>
              <a:ext cx="213" cy="52"/>
            </a:xfrm>
            <a:prstGeom prst="rect">
              <a:avLst/>
            </a:prstGeom>
            <a:solidFill>
              <a:srgbClr val="FF0000">
                <a:alpha val="50000"/>
              </a:srgbClr>
            </a:solidFill>
            <a:ln w="38100">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77" name="Rectangle 21"/>
            <p:cNvSpPr>
              <a:spLocks noChangeArrowheads="1"/>
            </p:cNvSpPr>
            <p:nvPr/>
          </p:nvSpPr>
          <p:spPr bwMode="auto">
            <a:xfrm>
              <a:off x="2480" y="1296"/>
              <a:ext cx="17" cy="211"/>
            </a:xfrm>
            <a:prstGeom prst="rect">
              <a:avLst/>
            </a:prstGeom>
            <a:solidFill>
              <a:srgbClr val="00FFFF"/>
            </a:solidFill>
            <a:ln w="3175">
              <a:solidFill>
                <a:srgbClr val="00FFFF"/>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78" name="Rectangle 22"/>
            <p:cNvSpPr>
              <a:spLocks noChangeArrowheads="1"/>
            </p:cNvSpPr>
            <p:nvPr/>
          </p:nvSpPr>
          <p:spPr bwMode="auto">
            <a:xfrm>
              <a:off x="2480" y="1638"/>
              <a:ext cx="17" cy="473"/>
            </a:xfrm>
            <a:prstGeom prst="rect">
              <a:avLst/>
            </a:prstGeom>
            <a:solidFill>
              <a:srgbClr val="00FFFF"/>
            </a:solidFill>
            <a:ln w="3175">
              <a:solidFill>
                <a:srgbClr val="00FFFF"/>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79" name="Rectangle 23"/>
            <p:cNvSpPr>
              <a:spLocks noChangeArrowheads="1"/>
            </p:cNvSpPr>
            <p:nvPr/>
          </p:nvSpPr>
          <p:spPr bwMode="auto">
            <a:xfrm>
              <a:off x="2480" y="2242"/>
              <a:ext cx="17" cy="474"/>
            </a:xfrm>
            <a:prstGeom prst="rect">
              <a:avLst/>
            </a:prstGeom>
            <a:solidFill>
              <a:srgbClr val="00FFFF"/>
            </a:solidFill>
            <a:ln w="3175">
              <a:solidFill>
                <a:srgbClr val="00FFFF"/>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80" name="Rectangle 24"/>
            <p:cNvSpPr>
              <a:spLocks noChangeArrowheads="1"/>
            </p:cNvSpPr>
            <p:nvPr/>
          </p:nvSpPr>
          <p:spPr bwMode="auto">
            <a:xfrm>
              <a:off x="2480" y="2847"/>
              <a:ext cx="17" cy="473"/>
            </a:xfrm>
            <a:prstGeom prst="rect">
              <a:avLst/>
            </a:prstGeom>
            <a:solidFill>
              <a:srgbClr val="00FFFF"/>
            </a:solidFill>
            <a:ln w="3175">
              <a:solidFill>
                <a:srgbClr val="00FFFF"/>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81" name="Rectangle 25"/>
            <p:cNvSpPr>
              <a:spLocks noChangeArrowheads="1"/>
            </p:cNvSpPr>
            <p:nvPr/>
          </p:nvSpPr>
          <p:spPr bwMode="auto">
            <a:xfrm>
              <a:off x="2480" y="3452"/>
              <a:ext cx="17" cy="52"/>
            </a:xfrm>
            <a:prstGeom prst="rect">
              <a:avLst/>
            </a:prstGeom>
            <a:solidFill>
              <a:srgbClr val="00FFFF"/>
            </a:solidFill>
            <a:ln w="3175">
              <a:solidFill>
                <a:srgbClr val="00FFFF"/>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82" name="Rectangle 26"/>
            <p:cNvSpPr>
              <a:spLocks noChangeArrowheads="1"/>
            </p:cNvSpPr>
            <p:nvPr/>
          </p:nvSpPr>
          <p:spPr bwMode="auto">
            <a:xfrm>
              <a:off x="2373" y="3452"/>
              <a:ext cx="18" cy="52"/>
            </a:xfrm>
            <a:prstGeom prst="rect">
              <a:avLst/>
            </a:prstGeom>
            <a:solidFill>
              <a:srgbClr val="00FFFF"/>
            </a:solidFill>
            <a:ln w="3175">
              <a:solidFill>
                <a:srgbClr val="00FFFF"/>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83" name="Rectangle 27"/>
            <p:cNvSpPr>
              <a:spLocks noChangeArrowheads="1"/>
            </p:cNvSpPr>
            <p:nvPr/>
          </p:nvSpPr>
          <p:spPr bwMode="auto">
            <a:xfrm>
              <a:off x="2372" y="1296"/>
              <a:ext cx="17" cy="211"/>
            </a:xfrm>
            <a:prstGeom prst="rect">
              <a:avLst/>
            </a:prstGeom>
            <a:solidFill>
              <a:srgbClr val="00FFFF"/>
            </a:solidFill>
            <a:ln w="3175">
              <a:solidFill>
                <a:srgbClr val="00FFFF"/>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84" name="Rectangle 28"/>
            <p:cNvSpPr>
              <a:spLocks noChangeArrowheads="1"/>
            </p:cNvSpPr>
            <p:nvPr/>
          </p:nvSpPr>
          <p:spPr bwMode="auto">
            <a:xfrm>
              <a:off x="2372" y="1638"/>
              <a:ext cx="17" cy="473"/>
            </a:xfrm>
            <a:prstGeom prst="rect">
              <a:avLst/>
            </a:prstGeom>
            <a:solidFill>
              <a:srgbClr val="00FFFF"/>
            </a:solidFill>
            <a:ln w="3175">
              <a:solidFill>
                <a:srgbClr val="00FFFF"/>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85" name="Rectangle 29"/>
            <p:cNvSpPr>
              <a:spLocks noChangeArrowheads="1"/>
            </p:cNvSpPr>
            <p:nvPr/>
          </p:nvSpPr>
          <p:spPr bwMode="auto">
            <a:xfrm>
              <a:off x="2372" y="2242"/>
              <a:ext cx="17" cy="474"/>
            </a:xfrm>
            <a:prstGeom prst="rect">
              <a:avLst/>
            </a:prstGeom>
            <a:solidFill>
              <a:srgbClr val="00FFFF"/>
            </a:solidFill>
            <a:ln w="3175">
              <a:solidFill>
                <a:srgbClr val="00FFFF"/>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86" name="Rectangle 30"/>
            <p:cNvSpPr>
              <a:spLocks noChangeArrowheads="1"/>
            </p:cNvSpPr>
            <p:nvPr/>
          </p:nvSpPr>
          <p:spPr bwMode="auto">
            <a:xfrm>
              <a:off x="2372" y="2847"/>
              <a:ext cx="17" cy="473"/>
            </a:xfrm>
            <a:prstGeom prst="rect">
              <a:avLst/>
            </a:prstGeom>
            <a:solidFill>
              <a:srgbClr val="00FFFF"/>
            </a:solidFill>
            <a:ln w="3175">
              <a:solidFill>
                <a:srgbClr val="00FFFF"/>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87" name="Rectangle 31"/>
            <p:cNvSpPr>
              <a:spLocks noChangeArrowheads="1"/>
            </p:cNvSpPr>
            <p:nvPr/>
          </p:nvSpPr>
          <p:spPr bwMode="auto">
            <a:xfrm>
              <a:off x="2320" y="1507"/>
              <a:ext cx="213" cy="131"/>
            </a:xfrm>
            <a:prstGeom prst="rect">
              <a:avLst/>
            </a:prstGeom>
            <a:solidFill>
              <a:srgbClr val="FF0000">
                <a:alpha val="50000"/>
              </a:srgbClr>
            </a:solidFill>
            <a:ln w="38100">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88" name="Rectangle 32"/>
            <p:cNvSpPr>
              <a:spLocks noChangeArrowheads="1"/>
            </p:cNvSpPr>
            <p:nvPr/>
          </p:nvSpPr>
          <p:spPr bwMode="auto">
            <a:xfrm>
              <a:off x="2320" y="2111"/>
              <a:ext cx="213" cy="131"/>
            </a:xfrm>
            <a:prstGeom prst="rect">
              <a:avLst/>
            </a:prstGeom>
            <a:solidFill>
              <a:srgbClr val="FF0000">
                <a:alpha val="50000"/>
              </a:srgbClr>
            </a:solidFill>
            <a:ln w="38100">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89" name="Rectangle 33"/>
            <p:cNvSpPr>
              <a:spLocks noChangeArrowheads="1"/>
            </p:cNvSpPr>
            <p:nvPr/>
          </p:nvSpPr>
          <p:spPr bwMode="auto">
            <a:xfrm>
              <a:off x="2320" y="2716"/>
              <a:ext cx="213" cy="131"/>
            </a:xfrm>
            <a:prstGeom prst="rect">
              <a:avLst/>
            </a:prstGeom>
            <a:solidFill>
              <a:srgbClr val="FF0000">
                <a:alpha val="50000"/>
              </a:srgbClr>
            </a:solidFill>
            <a:ln w="38100">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90" name="Rectangle 34"/>
            <p:cNvSpPr>
              <a:spLocks noChangeArrowheads="1"/>
            </p:cNvSpPr>
            <p:nvPr/>
          </p:nvSpPr>
          <p:spPr bwMode="auto">
            <a:xfrm>
              <a:off x="2320" y="3320"/>
              <a:ext cx="213" cy="132"/>
            </a:xfrm>
            <a:prstGeom prst="rect">
              <a:avLst/>
            </a:prstGeom>
            <a:solidFill>
              <a:srgbClr val="FF0000">
                <a:alpha val="50000"/>
              </a:srgbClr>
            </a:solidFill>
            <a:ln w="38100">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91" name="Rectangle 35"/>
            <p:cNvSpPr>
              <a:spLocks noChangeArrowheads="1"/>
            </p:cNvSpPr>
            <p:nvPr/>
          </p:nvSpPr>
          <p:spPr bwMode="auto">
            <a:xfrm>
              <a:off x="848" y="3051"/>
              <a:ext cx="2128" cy="53"/>
            </a:xfrm>
            <a:prstGeom prst="rect">
              <a:avLst/>
            </a:prstGeom>
            <a:solidFill>
              <a:srgbClr val="008000">
                <a:alpha val="50000"/>
              </a:srgbClr>
            </a:solidFill>
            <a:ln w="38100">
              <a:solidFill>
                <a:srgbClr val="008000"/>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92" name="Rectangle 36"/>
            <p:cNvSpPr>
              <a:spLocks noChangeArrowheads="1"/>
            </p:cNvSpPr>
            <p:nvPr/>
          </p:nvSpPr>
          <p:spPr bwMode="auto">
            <a:xfrm>
              <a:off x="848" y="2447"/>
              <a:ext cx="2128" cy="52"/>
            </a:xfrm>
            <a:prstGeom prst="rect">
              <a:avLst/>
            </a:prstGeom>
            <a:solidFill>
              <a:srgbClr val="008000">
                <a:alpha val="50000"/>
              </a:srgbClr>
            </a:solidFill>
            <a:ln w="38100">
              <a:solidFill>
                <a:srgbClr val="008000"/>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93" name="Rectangle 37"/>
            <p:cNvSpPr>
              <a:spLocks noChangeArrowheads="1"/>
            </p:cNvSpPr>
            <p:nvPr/>
          </p:nvSpPr>
          <p:spPr bwMode="auto">
            <a:xfrm>
              <a:off x="848" y="1842"/>
              <a:ext cx="2128" cy="53"/>
            </a:xfrm>
            <a:prstGeom prst="rect">
              <a:avLst/>
            </a:prstGeom>
            <a:solidFill>
              <a:srgbClr val="008000">
                <a:alpha val="50000"/>
              </a:srgbClr>
            </a:solidFill>
            <a:ln w="38100">
              <a:solidFill>
                <a:srgbClr val="008000"/>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94" name="Rectangle 38"/>
            <p:cNvSpPr>
              <a:spLocks noChangeArrowheads="1"/>
            </p:cNvSpPr>
            <p:nvPr/>
          </p:nvSpPr>
          <p:spPr bwMode="auto">
            <a:xfrm>
              <a:off x="1344" y="3031"/>
              <a:ext cx="213" cy="131"/>
            </a:xfrm>
            <a:prstGeom prst="rect">
              <a:avLst/>
            </a:prstGeom>
            <a:solidFill>
              <a:srgbClr val="FF0000">
                <a:alpha val="50000"/>
              </a:srgbClr>
            </a:solidFill>
            <a:ln w="38100">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95" name="Rectangle 39"/>
            <p:cNvSpPr>
              <a:spLocks noChangeArrowheads="1"/>
            </p:cNvSpPr>
            <p:nvPr/>
          </p:nvSpPr>
          <p:spPr bwMode="auto">
            <a:xfrm>
              <a:off x="1344" y="2427"/>
              <a:ext cx="213" cy="131"/>
            </a:xfrm>
            <a:prstGeom prst="rect">
              <a:avLst/>
            </a:prstGeom>
            <a:solidFill>
              <a:srgbClr val="FF0000">
                <a:alpha val="50000"/>
              </a:srgbClr>
            </a:solidFill>
            <a:ln w="38100">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696" name="Rectangle 40"/>
            <p:cNvSpPr>
              <a:spLocks noChangeArrowheads="1"/>
            </p:cNvSpPr>
            <p:nvPr/>
          </p:nvSpPr>
          <p:spPr bwMode="auto">
            <a:xfrm>
              <a:off x="1344" y="1822"/>
              <a:ext cx="213" cy="131"/>
            </a:xfrm>
            <a:prstGeom prst="rect">
              <a:avLst/>
            </a:prstGeom>
            <a:solidFill>
              <a:srgbClr val="FF0000">
                <a:alpha val="50000"/>
              </a:srgbClr>
            </a:solidFill>
            <a:ln w="38100">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grpSp>
      <p:sp>
        <p:nvSpPr>
          <p:cNvPr id="710697" name="Text Box 41"/>
          <p:cNvSpPr txBox="1">
            <a:spLocks noChangeArrowheads="1"/>
          </p:cNvSpPr>
          <p:nvPr/>
        </p:nvSpPr>
        <p:spPr bwMode="auto">
          <a:xfrm>
            <a:off x="2208214" y="4773614"/>
            <a:ext cx="1373187" cy="915987"/>
          </a:xfrm>
          <a:prstGeom prst="rect">
            <a:avLst/>
          </a:prstGeom>
          <a:noFill/>
          <a:ln w="9525">
            <a:noFill/>
            <a:miter lim="800000"/>
            <a:headEnd/>
            <a:tailEnd/>
          </a:ln>
          <a:effectLst/>
        </p:spPr>
        <p:txBody>
          <a:bodyPr>
            <a:spAutoFit/>
          </a:bodyPr>
          <a:lstStyle/>
          <a:p>
            <a:pPr fontAlgn="base">
              <a:spcBef>
                <a:spcPct val="0"/>
              </a:spcBef>
              <a:spcAft>
                <a:spcPct val="0"/>
              </a:spcAft>
            </a:pPr>
            <a:r>
              <a:rPr lang="en-US">
                <a:solidFill>
                  <a:srgbClr val="000000"/>
                </a:solidFill>
                <a:latin typeface="Times New Roman" pitchFamily="18" charset="0"/>
                <a:cs typeface="Arial"/>
              </a:rPr>
              <a:t>Rows of</a:t>
            </a:r>
          </a:p>
          <a:p>
            <a:pPr fontAlgn="base">
              <a:spcBef>
                <a:spcPct val="0"/>
              </a:spcBef>
              <a:spcAft>
                <a:spcPct val="0"/>
              </a:spcAft>
            </a:pPr>
            <a:r>
              <a:rPr lang="en-US">
                <a:solidFill>
                  <a:srgbClr val="000000"/>
                </a:solidFill>
                <a:latin typeface="Times New Roman" pitchFamily="18" charset="0"/>
                <a:cs typeface="Arial"/>
              </a:rPr>
              <a:t>Standard Cells</a:t>
            </a:r>
          </a:p>
        </p:txBody>
      </p:sp>
      <p:sp>
        <p:nvSpPr>
          <p:cNvPr id="710698" name="Text Box 42"/>
          <p:cNvSpPr txBox="1">
            <a:spLocks noChangeArrowheads="1"/>
          </p:cNvSpPr>
          <p:nvPr/>
        </p:nvSpPr>
        <p:spPr bwMode="auto">
          <a:xfrm>
            <a:off x="1608139" y="2336800"/>
            <a:ext cx="1784463" cy="707886"/>
          </a:xfrm>
          <a:prstGeom prst="rect">
            <a:avLst/>
          </a:prstGeom>
          <a:noFill/>
          <a:ln w="9525">
            <a:noFill/>
            <a:miter lim="800000"/>
            <a:headEnd/>
            <a:tailEnd/>
          </a:ln>
          <a:effectLst/>
        </p:spPr>
        <p:txBody>
          <a:bodyPr wrap="none">
            <a:spAutoFit/>
          </a:bodyPr>
          <a:lstStyle/>
          <a:p>
            <a:pPr fontAlgn="base">
              <a:spcBef>
                <a:spcPct val="0"/>
              </a:spcBef>
              <a:spcAft>
                <a:spcPct val="0"/>
              </a:spcAft>
            </a:pPr>
            <a:r>
              <a:rPr lang="en-US" sz="2000">
                <a:solidFill>
                  <a:srgbClr val="000000"/>
                </a:solidFill>
                <a:latin typeface="Times New Roman" pitchFamily="18" charset="0"/>
                <a:cs typeface="Arial"/>
              </a:rPr>
              <a:t>Power Switch</a:t>
            </a:r>
          </a:p>
          <a:p>
            <a:pPr fontAlgn="base">
              <a:spcBef>
                <a:spcPct val="0"/>
              </a:spcBef>
              <a:spcAft>
                <a:spcPct val="0"/>
              </a:spcAft>
            </a:pPr>
            <a:r>
              <a:rPr lang="en-US" sz="2000">
                <a:solidFill>
                  <a:srgbClr val="000000"/>
                </a:solidFill>
                <a:latin typeface="Times New Roman" pitchFamily="18" charset="0"/>
                <a:cs typeface="Arial"/>
              </a:rPr>
              <a:t>Control Signals</a:t>
            </a:r>
          </a:p>
        </p:txBody>
      </p:sp>
      <p:sp>
        <p:nvSpPr>
          <p:cNvPr id="710699" name="Line 43"/>
          <p:cNvSpPr>
            <a:spLocks noChangeShapeType="1"/>
          </p:cNvSpPr>
          <p:nvPr/>
        </p:nvSpPr>
        <p:spPr bwMode="auto">
          <a:xfrm flipV="1">
            <a:off x="3443288" y="3295651"/>
            <a:ext cx="1001712" cy="684213"/>
          </a:xfrm>
          <a:prstGeom prst="line">
            <a:avLst/>
          </a:prstGeom>
          <a:noFill/>
          <a:ln w="57150">
            <a:solidFill>
              <a:srgbClr val="FF0000"/>
            </a:solidFill>
            <a:round/>
            <a:headEnd/>
            <a:tailEnd type="triangle" w="med" len="me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700" name="Line 44"/>
          <p:cNvSpPr>
            <a:spLocks noChangeShapeType="1"/>
          </p:cNvSpPr>
          <p:nvPr/>
        </p:nvSpPr>
        <p:spPr bwMode="auto">
          <a:xfrm>
            <a:off x="3443288" y="3979864"/>
            <a:ext cx="1001712" cy="276225"/>
          </a:xfrm>
          <a:prstGeom prst="line">
            <a:avLst/>
          </a:prstGeom>
          <a:noFill/>
          <a:ln w="57150">
            <a:solidFill>
              <a:srgbClr val="FF0000"/>
            </a:solidFill>
            <a:round/>
            <a:headEnd/>
            <a:tailEnd type="triangle" w="med" len="me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701" name="Line 45"/>
          <p:cNvSpPr>
            <a:spLocks noChangeShapeType="1"/>
          </p:cNvSpPr>
          <p:nvPr/>
        </p:nvSpPr>
        <p:spPr bwMode="auto">
          <a:xfrm flipV="1">
            <a:off x="3387726" y="4962525"/>
            <a:ext cx="709613" cy="285750"/>
          </a:xfrm>
          <a:prstGeom prst="line">
            <a:avLst/>
          </a:prstGeom>
          <a:noFill/>
          <a:ln w="57150">
            <a:solidFill>
              <a:srgbClr val="FF0000"/>
            </a:solidFill>
            <a:round/>
            <a:headEnd/>
            <a:tailEnd type="triangle" w="med" len="me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702" name="Line 46"/>
          <p:cNvSpPr>
            <a:spLocks noChangeShapeType="1"/>
          </p:cNvSpPr>
          <p:nvPr/>
        </p:nvSpPr>
        <p:spPr bwMode="auto">
          <a:xfrm>
            <a:off x="3387726" y="5248275"/>
            <a:ext cx="709613" cy="228600"/>
          </a:xfrm>
          <a:prstGeom prst="line">
            <a:avLst/>
          </a:prstGeom>
          <a:noFill/>
          <a:ln w="57150">
            <a:solidFill>
              <a:srgbClr val="FF0000"/>
            </a:solidFill>
            <a:round/>
            <a:headEnd/>
            <a:tailEnd type="triangle" w="med" len="me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703" name="Line 47"/>
          <p:cNvSpPr>
            <a:spLocks noChangeShapeType="1"/>
          </p:cNvSpPr>
          <p:nvPr/>
        </p:nvSpPr>
        <p:spPr bwMode="auto">
          <a:xfrm flipV="1">
            <a:off x="3441701" y="2622550"/>
            <a:ext cx="1116013" cy="228600"/>
          </a:xfrm>
          <a:prstGeom prst="line">
            <a:avLst/>
          </a:prstGeom>
          <a:noFill/>
          <a:ln w="57150">
            <a:solidFill>
              <a:srgbClr val="FF0000"/>
            </a:solidFill>
            <a:round/>
            <a:headEnd/>
            <a:tailEnd type="triangle" w="med" len="me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704" name="Line 48"/>
          <p:cNvSpPr>
            <a:spLocks noChangeShapeType="1"/>
          </p:cNvSpPr>
          <p:nvPr/>
        </p:nvSpPr>
        <p:spPr bwMode="auto">
          <a:xfrm>
            <a:off x="3441700" y="2851150"/>
            <a:ext cx="1282700" cy="171450"/>
          </a:xfrm>
          <a:prstGeom prst="line">
            <a:avLst/>
          </a:prstGeom>
          <a:noFill/>
          <a:ln w="57150">
            <a:solidFill>
              <a:srgbClr val="FF0000"/>
            </a:solidFill>
            <a:round/>
            <a:headEnd/>
            <a:tailEnd type="triangle" w="med" len="me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10706" name="Text Box 50"/>
          <p:cNvSpPr txBox="1">
            <a:spLocks noChangeArrowheads="1"/>
          </p:cNvSpPr>
          <p:nvPr/>
        </p:nvSpPr>
        <p:spPr bwMode="auto">
          <a:xfrm>
            <a:off x="2741613" y="6019801"/>
            <a:ext cx="5270610" cy="584775"/>
          </a:xfrm>
          <a:prstGeom prst="rect">
            <a:avLst/>
          </a:prstGeom>
          <a:noFill/>
          <a:ln w="0" algn="ctr">
            <a:noFill/>
            <a:miter lim="800000"/>
            <a:headEnd/>
            <a:tailEnd/>
          </a:ln>
          <a:effectLst/>
        </p:spPr>
        <p:txBody>
          <a:bodyPr wrap="none">
            <a:spAutoFit/>
          </a:bodyPr>
          <a:lstStyle/>
          <a:p>
            <a:pPr fontAlgn="base">
              <a:spcBef>
                <a:spcPct val="0"/>
              </a:spcBef>
              <a:spcAft>
                <a:spcPct val="0"/>
              </a:spcAft>
            </a:pPr>
            <a:r>
              <a:rPr lang="en-US" sz="1600">
                <a:solidFill>
                  <a:srgbClr val="000000"/>
                </a:solidFill>
                <a:latin typeface="Times New Roman" pitchFamily="18" charset="0"/>
                <a:cs typeface="Arial"/>
              </a:rPr>
              <a:t>Royannez, et al, 90nm Low Leakage SoC Design Techniques </a:t>
            </a:r>
          </a:p>
          <a:p>
            <a:pPr fontAlgn="base">
              <a:spcBef>
                <a:spcPct val="0"/>
              </a:spcBef>
              <a:spcAft>
                <a:spcPct val="0"/>
              </a:spcAft>
            </a:pPr>
            <a:r>
              <a:rPr lang="en-US" sz="1600">
                <a:solidFill>
                  <a:srgbClr val="000000"/>
                </a:solidFill>
                <a:latin typeface="Times New Roman" pitchFamily="18" charset="0"/>
                <a:cs typeface="Arial"/>
              </a:rPr>
              <a:t>for Wireless Applications, ISSCC 2005</a:t>
            </a:r>
          </a:p>
        </p:txBody>
      </p:sp>
    </p:spTree>
  </p:cSld>
  <p:clrMapOvr>
    <a:masterClrMapping/>
  </p:clrMapOvr>
  <p:transition spd="med" advTm="81988"/>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28738" name="Rectangle 2"/>
          <p:cNvSpPr>
            <a:spLocks noGrp="1" noChangeArrowheads="1"/>
          </p:cNvSpPr>
          <p:nvPr>
            <p:ph type="title"/>
          </p:nvPr>
        </p:nvSpPr>
        <p:spPr/>
        <p:txBody>
          <a:bodyPr/>
          <a:lstStyle/>
          <a:p>
            <a:r>
              <a:rPr lang="en-US"/>
              <a:t>Parallelism</a:t>
            </a:r>
          </a:p>
        </p:txBody>
      </p:sp>
      <p:sp>
        <p:nvSpPr>
          <p:cNvPr id="628739" name="Rectangle 3"/>
          <p:cNvSpPr>
            <a:spLocks noGrp="1" noChangeArrowheads="1"/>
          </p:cNvSpPr>
          <p:nvPr>
            <p:ph idx="1"/>
          </p:nvPr>
        </p:nvSpPr>
        <p:spPr/>
        <p:txBody>
          <a:bodyPr/>
          <a:lstStyle/>
          <a:p>
            <a:r>
              <a:rPr lang="en-US"/>
              <a:t>If the application has data parallelism</a:t>
            </a:r>
          </a:p>
          <a:p>
            <a:pPr lvl="1"/>
            <a:endParaRPr lang="en-US"/>
          </a:p>
          <a:p>
            <a:pPr lvl="1"/>
            <a:endParaRPr lang="en-US"/>
          </a:p>
          <a:p>
            <a:pPr lvl="1"/>
            <a:endParaRPr lang="en-US"/>
          </a:p>
          <a:p>
            <a:pPr lvl="1"/>
            <a:endParaRPr lang="en-US"/>
          </a:p>
          <a:p>
            <a:pPr lvl="4"/>
            <a:endParaRPr lang="en-US"/>
          </a:p>
          <a:p>
            <a:pPr lvl="1"/>
            <a:endParaRPr lang="en-US"/>
          </a:p>
          <a:p>
            <a:pPr lvl="1"/>
            <a:endParaRPr lang="en-US"/>
          </a:p>
          <a:p>
            <a:r>
              <a:rPr lang="en-US"/>
              <a:t>Parallelism is a way to improve performance</a:t>
            </a:r>
          </a:p>
          <a:p>
            <a:pPr lvl="1"/>
            <a:r>
              <a:rPr lang="en-US"/>
              <a:t>With low additional energy cost</a:t>
            </a:r>
          </a:p>
        </p:txBody>
      </p:sp>
      <p:sp>
        <p:nvSpPr>
          <p:cNvPr id="8"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94D8D7AF-3BC6-49C3-9CC5-88DFC334942F}" type="slidenum">
              <a:rPr lang="en-US">
                <a:solidFill>
                  <a:srgbClr val="000000"/>
                </a:solidFill>
                <a:latin typeface="Times New Roman" pitchFamily="18" charset="0"/>
                <a:cs typeface="Arial"/>
              </a:rPr>
              <a:pPr fontAlgn="base">
                <a:spcBef>
                  <a:spcPct val="0"/>
                </a:spcBef>
                <a:spcAft>
                  <a:spcPct val="0"/>
                </a:spcAft>
              </a:pPr>
              <a:t>27</a:t>
            </a:fld>
            <a:endParaRPr lang="en-US">
              <a:solidFill>
                <a:srgbClr val="000000"/>
              </a:solidFill>
              <a:latin typeface="Times New Roman" pitchFamily="18" charset="0"/>
              <a:cs typeface="Arial"/>
            </a:endParaRPr>
          </a:p>
        </p:txBody>
      </p:sp>
      <p:graphicFrame>
        <p:nvGraphicFramePr>
          <p:cNvPr id="628741" name="Object 5"/>
          <p:cNvGraphicFramePr>
            <a:graphicFrameLocks noChangeAspect="1"/>
          </p:cNvGraphicFramePr>
          <p:nvPr/>
        </p:nvGraphicFramePr>
        <p:xfrm>
          <a:off x="2522538" y="2630488"/>
          <a:ext cx="1414462" cy="1822450"/>
        </p:xfrm>
        <a:graphic>
          <a:graphicData uri="http://schemas.openxmlformats.org/presentationml/2006/ole">
            <mc:AlternateContent xmlns:mc="http://schemas.openxmlformats.org/markup-compatibility/2006">
              <mc:Choice xmlns:v="urn:schemas-microsoft-com:vml" Requires="v">
                <p:oleObj name="Visio" r:id="rId4" imgW="1414066" imgH="1821894" progId="Visio.Drawing.6">
                  <p:embed/>
                </p:oleObj>
              </mc:Choice>
              <mc:Fallback>
                <p:oleObj name="Visio" r:id="rId4" imgW="1414066" imgH="1821894" progId="Visio.Drawing.6">
                  <p:embed/>
                  <p:pic>
                    <p:nvPicPr>
                      <p:cNvPr id="628741" name="Object 5"/>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522538" y="2630488"/>
                        <a:ext cx="1414462" cy="182245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0">
                            <a:solidFill>
                              <a:srgbClr val="FFFFFF"/>
                            </a:solidFill>
                            <a:miter lim="800000"/>
                            <a:headEnd/>
                            <a:tailEnd/>
                          </a14:hiddenLine>
                        </a:ext>
                      </a:extLst>
                    </p:spPr>
                  </p:pic>
                </p:oleObj>
              </mc:Fallback>
            </mc:AlternateContent>
          </a:graphicData>
        </a:graphic>
      </p:graphicFrame>
      <p:graphicFrame>
        <p:nvGraphicFramePr>
          <p:cNvPr id="628742" name="Object 6"/>
          <p:cNvGraphicFramePr>
            <a:graphicFrameLocks noChangeAspect="1"/>
          </p:cNvGraphicFramePr>
          <p:nvPr/>
        </p:nvGraphicFramePr>
        <p:xfrm>
          <a:off x="4427538" y="2630488"/>
          <a:ext cx="1414462" cy="1822450"/>
        </p:xfrm>
        <a:graphic>
          <a:graphicData uri="http://schemas.openxmlformats.org/presentationml/2006/ole">
            <mc:AlternateContent xmlns:mc="http://schemas.openxmlformats.org/markup-compatibility/2006">
              <mc:Choice xmlns:v="urn:schemas-microsoft-com:vml" Requires="v">
                <p:oleObj name="Visio" r:id="rId6" imgW="1414066" imgH="1821894" progId="Visio.Drawing.6">
                  <p:embed/>
                </p:oleObj>
              </mc:Choice>
              <mc:Fallback>
                <p:oleObj name="Visio" r:id="rId6" imgW="1414066" imgH="1821894" progId="Visio.Drawing.6">
                  <p:embed/>
                  <p:pic>
                    <p:nvPicPr>
                      <p:cNvPr id="628742" name="Object 6"/>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427538" y="2630488"/>
                        <a:ext cx="1414462" cy="182245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0">
                            <a:solidFill>
                              <a:srgbClr val="FFFFFF"/>
                            </a:solidFill>
                            <a:miter lim="800000"/>
                            <a:headEnd/>
                            <a:tailEnd/>
                          </a14:hiddenLine>
                        </a:ext>
                      </a:extLst>
                    </p:spPr>
                  </p:pic>
                </p:oleObj>
              </mc:Fallback>
            </mc:AlternateContent>
          </a:graphicData>
        </a:graphic>
      </p:graphicFrame>
      <p:graphicFrame>
        <p:nvGraphicFramePr>
          <p:cNvPr id="628743" name="Object 7"/>
          <p:cNvGraphicFramePr>
            <a:graphicFrameLocks noChangeAspect="1"/>
          </p:cNvGraphicFramePr>
          <p:nvPr/>
        </p:nvGraphicFramePr>
        <p:xfrm>
          <a:off x="6332538" y="2630488"/>
          <a:ext cx="1414462" cy="1822450"/>
        </p:xfrm>
        <a:graphic>
          <a:graphicData uri="http://schemas.openxmlformats.org/presentationml/2006/ole">
            <mc:AlternateContent xmlns:mc="http://schemas.openxmlformats.org/markup-compatibility/2006">
              <mc:Choice xmlns:v="urn:schemas-microsoft-com:vml" Requires="v">
                <p:oleObj name="Visio" r:id="rId7" imgW="1414066" imgH="1821894" progId="Visio.Drawing.6">
                  <p:embed/>
                </p:oleObj>
              </mc:Choice>
              <mc:Fallback>
                <p:oleObj name="Visio" r:id="rId7" imgW="1414066" imgH="1821894" progId="Visio.Drawing.6">
                  <p:embed/>
                  <p:pic>
                    <p:nvPicPr>
                      <p:cNvPr id="628743" name="Object 7"/>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332538" y="2630488"/>
                        <a:ext cx="1414462" cy="182245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0">
                            <a:solidFill>
                              <a:srgbClr val="FFFFFF"/>
                            </a:solidFill>
                            <a:miter lim="800000"/>
                            <a:headEnd/>
                            <a:tailEnd/>
                          </a14:hiddenLine>
                        </a:ext>
                      </a:extLst>
                    </p:spPr>
                  </p:pic>
                </p:oleObj>
              </mc:Fallback>
            </mc:AlternateContent>
          </a:graphicData>
        </a:graphic>
      </p:graphicFrame>
      <p:graphicFrame>
        <p:nvGraphicFramePr>
          <p:cNvPr id="628744" name="Object 8"/>
          <p:cNvGraphicFramePr>
            <a:graphicFrameLocks noChangeAspect="1"/>
          </p:cNvGraphicFramePr>
          <p:nvPr/>
        </p:nvGraphicFramePr>
        <p:xfrm>
          <a:off x="8237538" y="2630488"/>
          <a:ext cx="1414462" cy="1822450"/>
        </p:xfrm>
        <a:graphic>
          <a:graphicData uri="http://schemas.openxmlformats.org/presentationml/2006/ole">
            <mc:AlternateContent xmlns:mc="http://schemas.openxmlformats.org/markup-compatibility/2006">
              <mc:Choice xmlns:v="urn:schemas-microsoft-com:vml" Requires="v">
                <p:oleObj name="Visio" r:id="rId8" imgW="1414066" imgH="1821894" progId="Visio.Drawing.6">
                  <p:embed/>
                </p:oleObj>
              </mc:Choice>
              <mc:Fallback>
                <p:oleObj name="Visio" r:id="rId8" imgW="1414066" imgH="1821894" progId="Visio.Drawing.6">
                  <p:embed/>
                  <p:pic>
                    <p:nvPicPr>
                      <p:cNvPr id="628744" name="Object 8"/>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8237538" y="2630488"/>
                        <a:ext cx="1414462" cy="182245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0">
                            <a:solidFill>
                              <a:srgbClr val="FFFFFF"/>
                            </a:solidFill>
                            <a:miter lim="800000"/>
                            <a:headEnd/>
                            <a:tailEnd/>
                          </a14:hiddenLine>
                        </a:ext>
                      </a:extLst>
                    </p:spPr>
                  </p:pic>
                </p:oleObj>
              </mc:Fallback>
            </mc:AlternateContent>
          </a:graphicData>
        </a:graphic>
      </p:graphicFrame>
    </p:spTree>
    <p:custDataLst>
      <p:tags r:id="rId1"/>
    </p:custDataLst>
  </p:cSld>
  <p:clrMapOvr>
    <a:masterClrMapping/>
  </p:clrMapOvr>
  <p:transition advTm="55400"/>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28742"/>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628743"/>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628744"/>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628739">
                                            <p:txEl>
                                              <p:pRg st="8" end="8"/>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628739">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bg>
      <p:bgPr>
        <a:solidFill>
          <a:schemeClr val="tx2">
            <a:lumMod val="60000"/>
            <a:lumOff val="40000"/>
          </a:schemeClr>
        </a:solidFill>
        <a:effectLst/>
      </p:bgPr>
    </p:bg>
    <p:spTree>
      <p:nvGrpSpPr>
        <p:cNvPr id="1" name=""/>
        <p:cNvGrpSpPr/>
        <p:nvPr/>
      </p:nvGrpSpPr>
      <p:grpSpPr>
        <a:xfrm>
          <a:off x="0" y="0"/>
          <a:ext cx="0" cy="0"/>
          <a:chOff x="0" y="0"/>
          <a:chExt cx="0" cy="0"/>
        </a:xfrm>
      </p:grpSpPr>
      <p:sp>
        <p:nvSpPr>
          <p:cNvPr id="707586" name="Rectangle 2"/>
          <p:cNvSpPr>
            <a:spLocks noGrp="1" noChangeArrowheads="1"/>
          </p:cNvSpPr>
          <p:nvPr>
            <p:ph type="title"/>
          </p:nvPr>
        </p:nvSpPr>
        <p:spPr/>
        <p:txBody>
          <a:bodyPr/>
          <a:lstStyle/>
          <a:p>
            <a:r>
              <a:rPr lang="en-US"/>
              <a:t>Existing Processors</a:t>
            </a:r>
          </a:p>
        </p:txBody>
      </p:sp>
      <p:graphicFrame>
        <p:nvGraphicFramePr>
          <p:cNvPr id="707587" name="Object 3"/>
          <p:cNvGraphicFramePr>
            <a:graphicFrameLocks noGrp="1" noChangeAspect="1"/>
          </p:cNvGraphicFramePr>
          <p:nvPr>
            <p:ph idx="1"/>
          </p:nvPr>
        </p:nvGraphicFramePr>
        <p:xfrm>
          <a:off x="2087564" y="1422400"/>
          <a:ext cx="7666037" cy="4922838"/>
        </p:xfrm>
        <a:graphic>
          <a:graphicData uri="http://schemas.openxmlformats.org/presentationml/2006/ole">
            <mc:AlternateContent xmlns:mc="http://schemas.openxmlformats.org/markup-compatibility/2006">
              <mc:Choice xmlns:v="urn:schemas-microsoft-com:vml" Requires="v">
                <p:oleObj name="Chart" r:id="rId4" imgW="4524454" imgH="2905363" progId="Excel.Chart.8">
                  <p:embed/>
                </p:oleObj>
              </mc:Choice>
              <mc:Fallback>
                <p:oleObj name="Chart" r:id="rId4" imgW="4524454" imgH="2905363" progId="Excel.Chart.8">
                  <p:embed/>
                  <p:pic>
                    <p:nvPicPr>
                      <p:cNvPr id="707587" name="Object 3"/>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087564" y="1422400"/>
                        <a:ext cx="7666037" cy="4922838"/>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8"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6EC9C83C-6CBA-4B20-834F-7FFE9F1ED6DC}" type="slidenum">
              <a:rPr lang="en-US">
                <a:solidFill>
                  <a:srgbClr val="000000"/>
                </a:solidFill>
                <a:latin typeface="Times New Roman" pitchFamily="18" charset="0"/>
                <a:cs typeface="Arial"/>
              </a:rPr>
              <a:pPr fontAlgn="base">
                <a:spcBef>
                  <a:spcPct val="0"/>
                </a:spcBef>
                <a:spcAft>
                  <a:spcPct val="0"/>
                </a:spcAft>
              </a:pPr>
              <a:t>28</a:t>
            </a:fld>
            <a:endParaRPr lang="en-US">
              <a:solidFill>
                <a:srgbClr val="000000"/>
              </a:solidFill>
              <a:latin typeface="Times New Roman" pitchFamily="18" charset="0"/>
              <a:cs typeface="Arial"/>
            </a:endParaRPr>
          </a:p>
        </p:txBody>
      </p:sp>
      <p:sp>
        <p:nvSpPr>
          <p:cNvPr id="707588" name="Freeform 4"/>
          <p:cNvSpPr>
            <a:spLocks/>
          </p:cNvSpPr>
          <p:nvPr/>
        </p:nvSpPr>
        <p:spPr bwMode="auto">
          <a:xfrm>
            <a:off x="3613150" y="1676400"/>
            <a:ext cx="4648200" cy="3505200"/>
          </a:xfrm>
          <a:custGeom>
            <a:avLst/>
            <a:gdLst/>
            <a:ahLst/>
            <a:cxnLst>
              <a:cxn ang="0">
                <a:pos x="0" y="2208"/>
              </a:cxn>
              <a:cxn ang="0">
                <a:pos x="1248" y="2160"/>
              </a:cxn>
              <a:cxn ang="0">
                <a:pos x="1776" y="1968"/>
              </a:cxn>
              <a:cxn ang="0">
                <a:pos x="2280" y="1520"/>
              </a:cxn>
              <a:cxn ang="0">
                <a:pos x="2736" y="912"/>
              </a:cxn>
              <a:cxn ang="0">
                <a:pos x="2880" y="528"/>
              </a:cxn>
              <a:cxn ang="0">
                <a:pos x="2928" y="0"/>
              </a:cxn>
            </a:cxnLst>
            <a:rect l="0" t="0" r="r" b="b"/>
            <a:pathLst>
              <a:path w="2928" h="2208">
                <a:moveTo>
                  <a:pt x="0" y="2208"/>
                </a:moveTo>
                <a:cubicBezTo>
                  <a:pt x="476" y="2204"/>
                  <a:pt x="952" y="2200"/>
                  <a:pt x="1248" y="2160"/>
                </a:cubicBezTo>
                <a:cubicBezTo>
                  <a:pt x="1544" y="2120"/>
                  <a:pt x="1604" y="2075"/>
                  <a:pt x="1776" y="1968"/>
                </a:cubicBezTo>
                <a:cubicBezTo>
                  <a:pt x="1948" y="1861"/>
                  <a:pt x="2120" y="1696"/>
                  <a:pt x="2280" y="1520"/>
                </a:cubicBezTo>
                <a:cubicBezTo>
                  <a:pt x="2440" y="1344"/>
                  <a:pt x="2636" y="1077"/>
                  <a:pt x="2736" y="912"/>
                </a:cubicBezTo>
                <a:cubicBezTo>
                  <a:pt x="2836" y="747"/>
                  <a:pt x="2848" y="680"/>
                  <a:pt x="2880" y="528"/>
                </a:cubicBezTo>
                <a:cubicBezTo>
                  <a:pt x="2912" y="376"/>
                  <a:pt x="2920" y="188"/>
                  <a:pt x="2928" y="0"/>
                </a:cubicBezTo>
              </a:path>
            </a:pathLst>
          </a:custGeom>
          <a:noFill/>
          <a:ln w="57150" cap="flat" cmpd="sng">
            <a:solidFill>
              <a:srgbClr val="FFFFFF"/>
            </a:solidFill>
            <a:prstDash val="solid"/>
            <a:round/>
            <a:headEnd type="none" w="med" len="med"/>
            <a:tailEnd type="none" w="med" len="me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07589" name="Line 5"/>
          <p:cNvSpPr>
            <a:spLocks noChangeShapeType="1"/>
          </p:cNvSpPr>
          <p:nvPr/>
        </p:nvSpPr>
        <p:spPr bwMode="invGray">
          <a:xfrm flipH="1">
            <a:off x="6604000" y="2438400"/>
            <a:ext cx="1600200" cy="2286000"/>
          </a:xfrm>
          <a:prstGeom prst="line">
            <a:avLst/>
          </a:prstGeom>
          <a:noFill/>
          <a:ln w="76200">
            <a:solidFill>
              <a:schemeClr val="tx1"/>
            </a:solidFill>
            <a:round/>
            <a:headEnd/>
            <a:tailEnd type="triangle" w="med" len="me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07590" name="Line 6"/>
          <p:cNvSpPr>
            <a:spLocks noChangeShapeType="1"/>
          </p:cNvSpPr>
          <p:nvPr/>
        </p:nvSpPr>
        <p:spPr bwMode="invGray">
          <a:xfrm flipV="1">
            <a:off x="6604000" y="4572000"/>
            <a:ext cx="1676400" cy="152400"/>
          </a:xfrm>
          <a:prstGeom prst="line">
            <a:avLst/>
          </a:prstGeom>
          <a:noFill/>
          <a:ln w="76200">
            <a:solidFill>
              <a:schemeClr val="tx1"/>
            </a:solidFill>
            <a:round/>
            <a:headEnd/>
            <a:tailEnd type="triangle" w="med" len="me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707591" name="Text Box 7"/>
          <p:cNvSpPr txBox="1">
            <a:spLocks noChangeArrowheads="1"/>
          </p:cNvSpPr>
          <p:nvPr/>
        </p:nvSpPr>
        <p:spPr bwMode="invGray">
          <a:xfrm>
            <a:off x="7477125" y="4576764"/>
            <a:ext cx="2971800" cy="830997"/>
          </a:xfrm>
          <a:prstGeom prst="rect">
            <a:avLst/>
          </a:prstGeom>
          <a:noFill/>
          <a:ln w="9525" algn="ctr">
            <a:noFill/>
            <a:miter lim="800000"/>
            <a:headEnd/>
            <a:tailEnd/>
          </a:ln>
          <a:effectLst/>
        </p:spPr>
        <p:txBody>
          <a:bodyPr>
            <a:spAutoFit/>
          </a:bodyPr>
          <a:lstStyle/>
          <a:p>
            <a:pPr fontAlgn="base">
              <a:spcBef>
                <a:spcPct val="50000"/>
              </a:spcBef>
              <a:spcAft>
                <a:spcPct val="0"/>
              </a:spcAft>
            </a:pPr>
            <a:r>
              <a:rPr lang="en-US" sz="2400">
                <a:solidFill>
                  <a:srgbClr val="000000"/>
                </a:solidFill>
                <a:latin typeface="Times New Roman" pitchFamily="18" charset="0"/>
                <a:cs typeface="Arial"/>
              </a:rPr>
              <a:t>10 processors working in parallel</a:t>
            </a:r>
          </a:p>
        </p:txBody>
      </p:sp>
    </p:spTree>
    <p:custDataLst>
      <p:tags r:id="rId1"/>
    </p:custDataLst>
  </p:cSld>
  <p:clrMapOvr>
    <a:masterClrMapping/>
  </p:clrMapOvr>
  <p:transition advTm="73385"/>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07588"/>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707589"/>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707590"/>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70759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07588" grpId="0" animBg="1"/>
      <p:bldP spid="707589" grpId="0" animBg="1"/>
      <p:bldP spid="707590" grpId="0" animBg="1"/>
      <p:bldP spid="707591" grpId="0"/>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23618" name="Rectangle 2"/>
          <p:cNvSpPr>
            <a:spLocks noGrp="1" noChangeArrowheads="1"/>
          </p:cNvSpPr>
          <p:nvPr>
            <p:ph type="title"/>
          </p:nvPr>
        </p:nvSpPr>
        <p:spPr/>
        <p:txBody>
          <a:bodyPr/>
          <a:lstStyle/>
          <a:p>
            <a:r>
              <a:rPr lang="en-US"/>
              <a:t>Problem Reformulation</a:t>
            </a:r>
          </a:p>
        </p:txBody>
      </p:sp>
      <p:sp>
        <p:nvSpPr>
          <p:cNvPr id="623619" name="Rectangle 3"/>
          <p:cNvSpPr>
            <a:spLocks noGrp="1" noChangeArrowheads="1"/>
          </p:cNvSpPr>
          <p:nvPr>
            <p:ph idx="1"/>
          </p:nvPr>
        </p:nvSpPr>
        <p:spPr/>
        <p:txBody>
          <a:bodyPr/>
          <a:lstStyle/>
          <a:p>
            <a:r>
              <a:rPr lang="en-US"/>
              <a:t>Best way to save energy is to do less work</a:t>
            </a:r>
          </a:p>
          <a:p>
            <a:pPr lvl="1"/>
            <a:r>
              <a:rPr lang="en-US"/>
              <a:t>Energy directly reduced by the reduction in work</a:t>
            </a:r>
          </a:p>
          <a:p>
            <a:pPr lvl="1"/>
            <a:r>
              <a:rPr lang="en-US"/>
              <a:t>But required time for the function decreases as well</a:t>
            </a:r>
          </a:p>
          <a:p>
            <a:pPr lvl="2"/>
            <a:r>
              <a:rPr lang="en-US"/>
              <a:t>Convert this into extra power gains</a:t>
            </a:r>
          </a:p>
          <a:p>
            <a:pPr lvl="1"/>
            <a:r>
              <a:rPr lang="en-US"/>
              <a:t>Shifts the optimal curve down and to the right</a:t>
            </a:r>
          </a:p>
          <a:p>
            <a:pPr lvl="4">
              <a:buFontTx/>
              <a:buNone/>
            </a:pPr>
            <a:endParaRPr lang="en-US"/>
          </a:p>
        </p:txBody>
      </p:sp>
      <p:sp>
        <p:nvSpPr>
          <p:cNvPr id="11"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1D4B201E-B5E7-406D-9081-2189C4133F8A}" type="slidenum">
              <a:rPr lang="en-US">
                <a:solidFill>
                  <a:srgbClr val="000000"/>
                </a:solidFill>
                <a:latin typeface="Times New Roman" pitchFamily="18" charset="0"/>
                <a:cs typeface="Arial"/>
              </a:rPr>
              <a:pPr fontAlgn="base">
                <a:spcBef>
                  <a:spcPct val="0"/>
                </a:spcBef>
                <a:spcAft>
                  <a:spcPct val="0"/>
                </a:spcAft>
              </a:pPr>
              <a:t>29</a:t>
            </a:fld>
            <a:endParaRPr lang="en-US">
              <a:solidFill>
                <a:srgbClr val="000000"/>
              </a:solidFill>
              <a:latin typeface="Times New Roman" pitchFamily="18" charset="0"/>
              <a:cs typeface="Arial"/>
            </a:endParaRPr>
          </a:p>
        </p:txBody>
      </p:sp>
      <p:sp>
        <p:nvSpPr>
          <p:cNvPr id="623620" name="Text Box 4"/>
          <p:cNvSpPr txBox="1">
            <a:spLocks noChangeArrowheads="1"/>
          </p:cNvSpPr>
          <p:nvPr/>
        </p:nvSpPr>
        <p:spPr bwMode="auto">
          <a:xfrm>
            <a:off x="4899025" y="6172200"/>
            <a:ext cx="2786340" cy="523220"/>
          </a:xfrm>
          <a:prstGeom prst="rect">
            <a:avLst/>
          </a:prstGeom>
          <a:noFill/>
          <a:ln w="9525">
            <a:noFill/>
            <a:miter lim="800000"/>
            <a:headEnd/>
            <a:tailEnd/>
          </a:ln>
          <a:effectLst/>
        </p:spPr>
        <p:txBody>
          <a:bodyPr wrap="none">
            <a:spAutoFit/>
          </a:bodyPr>
          <a:lstStyle/>
          <a:p>
            <a:pPr fontAlgn="base">
              <a:spcBef>
                <a:spcPct val="0"/>
              </a:spcBef>
              <a:spcAft>
                <a:spcPct val="0"/>
              </a:spcAft>
            </a:pPr>
            <a:r>
              <a:rPr lang="en-US" sz="2800">
                <a:solidFill>
                  <a:srgbClr val="000000"/>
                </a:solidFill>
                <a:latin typeface="Times New Roman" pitchFamily="18" charset="0"/>
                <a:cs typeface="Arial"/>
              </a:rPr>
              <a:t>User Performance</a:t>
            </a:r>
          </a:p>
        </p:txBody>
      </p:sp>
      <p:sp>
        <p:nvSpPr>
          <p:cNvPr id="623621" name="Text Box 5"/>
          <p:cNvSpPr txBox="1">
            <a:spLocks noChangeArrowheads="1"/>
          </p:cNvSpPr>
          <p:nvPr/>
        </p:nvSpPr>
        <p:spPr bwMode="auto">
          <a:xfrm rot="16200000">
            <a:off x="2318261" y="4850140"/>
            <a:ext cx="1673792" cy="523220"/>
          </a:xfrm>
          <a:prstGeom prst="rect">
            <a:avLst/>
          </a:prstGeom>
          <a:noFill/>
          <a:ln w="9525">
            <a:noFill/>
            <a:miter lim="800000"/>
            <a:headEnd/>
            <a:tailEnd/>
          </a:ln>
          <a:effectLst/>
        </p:spPr>
        <p:txBody>
          <a:bodyPr wrap="none">
            <a:spAutoFit/>
          </a:bodyPr>
          <a:lstStyle/>
          <a:p>
            <a:pPr fontAlgn="base">
              <a:spcBef>
                <a:spcPct val="0"/>
              </a:spcBef>
              <a:spcAft>
                <a:spcPct val="0"/>
              </a:spcAft>
            </a:pPr>
            <a:r>
              <a:rPr lang="en-US" sz="2800">
                <a:solidFill>
                  <a:srgbClr val="000000"/>
                </a:solidFill>
                <a:latin typeface="Times New Roman" pitchFamily="18" charset="0"/>
                <a:cs typeface="Arial"/>
              </a:rPr>
              <a:t>Energy/op</a:t>
            </a:r>
          </a:p>
        </p:txBody>
      </p:sp>
      <p:sp>
        <p:nvSpPr>
          <p:cNvPr id="623622" name="Line 6"/>
          <p:cNvSpPr>
            <a:spLocks noChangeShapeType="1"/>
          </p:cNvSpPr>
          <p:nvPr/>
        </p:nvSpPr>
        <p:spPr bwMode="invGray">
          <a:xfrm>
            <a:off x="3733800" y="6019800"/>
            <a:ext cx="3657600" cy="0"/>
          </a:xfrm>
          <a:prstGeom prst="line">
            <a:avLst/>
          </a:prstGeom>
          <a:noFill/>
          <a:ln w="76200">
            <a:solidFill>
              <a:schemeClr val="tx1"/>
            </a:solidFill>
            <a:round/>
            <a:headEnd/>
            <a:tailEnd type="triangle" w="med" len="me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623623" name="Line 7"/>
          <p:cNvSpPr>
            <a:spLocks noChangeShapeType="1"/>
          </p:cNvSpPr>
          <p:nvPr/>
        </p:nvSpPr>
        <p:spPr bwMode="invGray">
          <a:xfrm flipV="1">
            <a:off x="3733800" y="4191000"/>
            <a:ext cx="0" cy="1828800"/>
          </a:xfrm>
          <a:prstGeom prst="line">
            <a:avLst/>
          </a:prstGeom>
          <a:noFill/>
          <a:ln w="76200">
            <a:solidFill>
              <a:schemeClr val="tx1"/>
            </a:solidFill>
            <a:round/>
            <a:headEnd/>
            <a:tailEnd type="triangle" w="med" len="me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623624" name="Freeform 8"/>
          <p:cNvSpPr>
            <a:spLocks/>
          </p:cNvSpPr>
          <p:nvPr/>
        </p:nvSpPr>
        <p:spPr bwMode="invGray">
          <a:xfrm>
            <a:off x="3962401" y="3878264"/>
            <a:ext cx="2720975" cy="1760537"/>
          </a:xfrm>
          <a:custGeom>
            <a:avLst/>
            <a:gdLst/>
            <a:ahLst/>
            <a:cxnLst>
              <a:cxn ang="0">
                <a:pos x="0" y="1109"/>
              </a:cxn>
              <a:cxn ang="0">
                <a:pos x="824" y="965"/>
              </a:cxn>
              <a:cxn ang="0">
                <a:pos x="1305" y="677"/>
              </a:cxn>
              <a:cxn ang="0">
                <a:pos x="1648" y="245"/>
              </a:cxn>
              <a:cxn ang="0">
                <a:pos x="1700" y="39"/>
              </a:cxn>
              <a:cxn ang="0">
                <a:pos x="1707" y="10"/>
              </a:cxn>
            </a:cxnLst>
            <a:rect l="0" t="0" r="r" b="b"/>
            <a:pathLst>
              <a:path w="1714" h="1109">
                <a:moveTo>
                  <a:pt x="0" y="1109"/>
                </a:moveTo>
                <a:cubicBezTo>
                  <a:pt x="303" y="1073"/>
                  <a:pt x="607" y="1037"/>
                  <a:pt x="824" y="965"/>
                </a:cubicBezTo>
                <a:cubicBezTo>
                  <a:pt x="1041" y="893"/>
                  <a:pt x="1167" y="797"/>
                  <a:pt x="1305" y="677"/>
                </a:cubicBezTo>
                <a:cubicBezTo>
                  <a:pt x="1442" y="557"/>
                  <a:pt x="1582" y="351"/>
                  <a:pt x="1648" y="245"/>
                </a:cubicBezTo>
                <a:cubicBezTo>
                  <a:pt x="1714" y="139"/>
                  <a:pt x="1690" y="78"/>
                  <a:pt x="1700" y="39"/>
                </a:cubicBezTo>
                <a:cubicBezTo>
                  <a:pt x="1710" y="0"/>
                  <a:pt x="1706" y="16"/>
                  <a:pt x="1707" y="10"/>
                </a:cubicBezTo>
              </a:path>
            </a:pathLst>
          </a:custGeom>
          <a:noFill/>
          <a:ln w="57150" cap="flat" cmpd="sng">
            <a:solidFill>
              <a:schemeClr val="tx1"/>
            </a:solidFill>
            <a:prstDash val="solid"/>
            <a:round/>
            <a:headEnd type="none" w="med" len="med"/>
            <a:tailEnd type="none" w="med" len="me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623625" name="Freeform 9"/>
          <p:cNvSpPr>
            <a:spLocks/>
          </p:cNvSpPr>
          <p:nvPr/>
        </p:nvSpPr>
        <p:spPr bwMode="invGray">
          <a:xfrm>
            <a:off x="4419600" y="4013200"/>
            <a:ext cx="2971800" cy="2006600"/>
          </a:xfrm>
          <a:custGeom>
            <a:avLst/>
            <a:gdLst/>
            <a:ahLst/>
            <a:cxnLst>
              <a:cxn ang="0">
                <a:pos x="0" y="1264"/>
              </a:cxn>
              <a:cxn ang="0">
                <a:pos x="576" y="1120"/>
              </a:cxn>
              <a:cxn ang="0">
                <a:pos x="912" y="832"/>
              </a:cxn>
              <a:cxn ang="0">
                <a:pos x="1152" y="400"/>
              </a:cxn>
              <a:cxn ang="0">
                <a:pos x="1200" y="64"/>
              </a:cxn>
              <a:cxn ang="0">
                <a:pos x="1200" y="16"/>
              </a:cxn>
            </a:cxnLst>
            <a:rect l="0" t="0" r="r" b="b"/>
            <a:pathLst>
              <a:path w="1208" h="1264">
                <a:moveTo>
                  <a:pt x="0" y="1264"/>
                </a:moveTo>
                <a:cubicBezTo>
                  <a:pt x="212" y="1228"/>
                  <a:pt x="424" y="1192"/>
                  <a:pt x="576" y="1120"/>
                </a:cubicBezTo>
                <a:cubicBezTo>
                  <a:pt x="728" y="1048"/>
                  <a:pt x="816" y="952"/>
                  <a:pt x="912" y="832"/>
                </a:cubicBezTo>
                <a:cubicBezTo>
                  <a:pt x="1008" y="712"/>
                  <a:pt x="1104" y="528"/>
                  <a:pt x="1152" y="400"/>
                </a:cubicBezTo>
                <a:cubicBezTo>
                  <a:pt x="1200" y="272"/>
                  <a:pt x="1192" y="128"/>
                  <a:pt x="1200" y="64"/>
                </a:cubicBezTo>
                <a:cubicBezTo>
                  <a:pt x="1208" y="0"/>
                  <a:pt x="1204" y="8"/>
                  <a:pt x="1200" y="16"/>
                </a:cubicBezTo>
              </a:path>
            </a:pathLst>
          </a:custGeom>
          <a:noFill/>
          <a:ln w="57150" cap="flat" cmpd="sng">
            <a:solidFill>
              <a:schemeClr val="tx2"/>
            </a:solidFill>
            <a:prstDash val="solid"/>
            <a:round/>
            <a:headEnd type="none" w="med" len="med"/>
            <a:tailEnd type="none" w="med" len="me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623627" name="Line 11"/>
          <p:cNvSpPr>
            <a:spLocks noChangeShapeType="1"/>
          </p:cNvSpPr>
          <p:nvPr/>
        </p:nvSpPr>
        <p:spPr bwMode="invGray">
          <a:xfrm>
            <a:off x="6324600" y="4800600"/>
            <a:ext cx="533400" cy="304800"/>
          </a:xfrm>
          <a:prstGeom prst="line">
            <a:avLst/>
          </a:prstGeom>
          <a:noFill/>
          <a:ln w="57150">
            <a:solidFill>
              <a:schemeClr val="tx2"/>
            </a:solidFill>
            <a:round/>
            <a:headEnd/>
            <a:tailEnd type="triangle" w="med" len="me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Tree>
  </p:cSld>
  <p:clrMapOvr>
    <a:masterClrMapping/>
  </p:clrMapOvr>
  <p:transition advTm="70110"/>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0795" name="Rectangle 27"/>
          <p:cNvSpPr>
            <a:spLocks noChangeArrowheads="1"/>
          </p:cNvSpPr>
          <p:nvPr/>
        </p:nvSpPr>
        <p:spPr bwMode="auto">
          <a:xfrm>
            <a:off x="1752600" y="914400"/>
            <a:ext cx="7162800" cy="5181600"/>
          </a:xfrm>
          <a:prstGeom prst="rect">
            <a:avLst/>
          </a:prstGeom>
          <a:solidFill>
            <a:srgbClr val="CC99FF"/>
          </a:solidFill>
          <a:ln w="38100">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70" name="Rectangle 2"/>
          <p:cNvSpPr>
            <a:spLocks noChangeArrowheads="1"/>
          </p:cNvSpPr>
          <p:nvPr/>
        </p:nvSpPr>
        <p:spPr bwMode="auto">
          <a:xfrm>
            <a:off x="1876426" y="977900"/>
            <a:ext cx="5495925" cy="4865688"/>
          </a:xfrm>
          <a:prstGeom prst="rect">
            <a:avLst/>
          </a:prstGeom>
          <a:solidFill>
            <a:schemeClr val="bg1"/>
          </a:solidFill>
          <a:ln w="57150">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71" name="Rectangle 3"/>
          <p:cNvSpPr>
            <a:spLocks noChangeArrowheads="1"/>
          </p:cNvSpPr>
          <p:nvPr/>
        </p:nvSpPr>
        <p:spPr bwMode="auto">
          <a:xfrm>
            <a:off x="2122488" y="1293814"/>
            <a:ext cx="1173162" cy="3095625"/>
          </a:xfrm>
          <a:prstGeom prst="rect">
            <a:avLst/>
          </a:prstGeom>
          <a:solidFill>
            <a:srgbClr val="FFFF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72" name="Rectangle 4"/>
          <p:cNvSpPr>
            <a:spLocks noChangeArrowheads="1"/>
          </p:cNvSpPr>
          <p:nvPr/>
        </p:nvSpPr>
        <p:spPr bwMode="auto">
          <a:xfrm>
            <a:off x="5086350" y="3821113"/>
            <a:ext cx="1976438" cy="1706562"/>
          </a:xfrm>
          <a:prstGeom prst="rect">
            <a:avLst/>
          </a:prstGeom>
          <a:solidFill>
            <a:srgbClr val="FFFF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73" name="Rectangle 5"/>
          <p:cNvSpPr>
            <a:spLocks noChangeArrowheads="1"/>
          </p:cNvSpPr>
          <p:nvPr/>
        </p:nvSpPr>
        <p:spPr bwMode="auto">
          <a:xfrm>
            <a:off x="3605213" y="2430463"/>
            <a:ext cx="1173162" cy="2654300"/>
          </a:xfrm>
          <a:prstGeom prst="rect">
            <a:avLst/>
          </a:prstGeom>
          <a:solidFill>
            <a:srgbClr val="FFFF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74" name="Rectangle 6"/>
          <p:cNvSpPr>
            <a:spLocks noChangeArrowheads="1"/>
          </p:cNvSpPr>
          <p:nvPr/>
        </p:nvSpPr>
        <p:spPr bwMode="auto">
          <a:xfrm>
            <a:off x="5210175" y="2809876"/>
            <a:ext cx="1544638" cy="822325"/>
          </a:xfrm>
          <a:prstGeom prst="rect">
            <a:avLst/>
          </a:prstGeom>
          <a:solidFill>
            <a:srgbClr val="FFFF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75" name="Rectangle 7"/>
          <p:cNvSpPr>
            <a:spLocks noChangeArrowheads="1"/>
          </p:cNvSpPr>
          <p:nvPr/>
        </p:nvSpPr>
        <p:spPr bwMode="auto">
          <a:xfrm>
            <a:off x="5210175" y="1166813"/>
            <a:ext cx="1544638" cy="1454150"/>
          </a:xfrm>
          <a:prstGeom prst="rect">
            <a:avLst/>
          </a:prstGeom>
          <a:solidFill>
            <a:srgbClr val="FFFF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76" name="Rectangle 8"/>
          <p:cNvSpPr>
            <a:spLocks noChangeArrowheads="1"/>
          </p:cNvSpPr>
          <p:nvPr/>
        </p:nvSpPr>
        <p:spPr bwMode="auto">
          <a:xfrm>
            <a:off x="3667125" y="1166814"/>
            <a:ext cx="1111250" cy="1074737"/>
          </a:xfrm>
          <a:prstGeom prst="rect">
            <a:avLst/>
          </a:prstGeom>
          <a:solidFill>
            <a:srgbClr val="FFFF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77" name="Rectangle 9"/>
          <p:cNvSpPr>
            <a:spLocks noChangeArrowheads="1"/>
          </p:cNvSpPr>
          <p:nvPr/>
        </p:nvSpPr>
        <p:spPr bwMode="auto">
          <a:xfrm>
            <a:off x="2122489" y="4579939"/>
            <a:ext cx="1235075" cy="947737"/>
          </a:xfrm>
          <a:prstGeom prst="rect">
            <a:avLst/>
          </a:prstGeom>
          <a:solidFill>
            <a:srgbClr val="FFFF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78" name="Rectangle 10"/>
          <p:cNvSpPr>
            <a:spLocks noChangeArrowheads="1"/>
          </p:cNvSpPr>
          <p:nvPr/>
        </p:nvSpPr>
        <p:spPr bwMode="auto">
          <a:xfrm>
            <a:off x="5951539" y="1546226"/>
            <a:ext cx="185737" cy="3413125"/>
          </a:xfrm>
          <a:prstGeom prst="rect">
            <a:avLst/>
          </a:prstGeom>
          <a:solidFill>
            <a:srgbClr val="FF99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79" name="Rectangle 11"/>
          <p:cNvSpPr>
            <a:spLocks noChangeArrowheads="1"/>
          </p:cNvSpPr>
          <p:nvPr/>
        </p:nvSpPr>
        <p:spPr bwMode="auto">
          <a:xfrm>
            <a:off x="4098925" y="1925638"/>
            <a:ext cx="185738" cy="2716212"/>
          </a:xfrm>
          <a:prstGeom prst="rect">
            <a:avLst/>
          </a:prstGeom>
          <a:solidFill>
            <a:srgbClr val="FF99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80" name="Rectangle 12"/>
          <p:cNvSpPr>
            <a:spLocks noChangeArrowheads="1"/>
          </p:cNvSpPr>
          <p:nvPr/>
        </p:nvSpPr>
        <p:spPr bwMode="auto">
          <a:xfrm>
            <a:off x="2184401" y="4768850"/>
            <a:ext cx="741363" cy="127000"/>
          </a:xfrm>
          <a:prstGeom prst="rect">
            <a:avLst/>
          </a:prstGeom>
          <a:solidFill>
            <a:srgbClr val="DA2626"/>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81" name="Rectangle 13"/>
          <p:cNvSpPr>
            <a:spLocks noChangeArrowheads="1"/>
          </p:cNvSpPr>
          <p:nvPr/>
        </p:nvSpPr>
        <p:spPr bwMode="auto">
          <a:xfrm>
            <a:off x="2370138" y="2746375"/>
            <a:ext cx="925512" cy="127000"/>
          </a:xfrm>
          <a:prstGeom prst="rect">
            <a:avLst/>
          </a:prstGeom>
          <a:solidFill>
            <a:srgbClr val="DA2626"/>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82" name="Rectangle 14"/>
          <p:cNvSpPr>
            <a:spLocks noChangeArrowheads="1"/>
          </p:cNvSpPr>
          <p:nvPr/>
        </p:nvSpPr>
        <p:spPr bwMode="auto">
          <a:xfrm>
            <a:off x="6137275" y="1230314"/>
            <a:ext cx="122238" cy="1011237"/>
          </a:xfrm>
          <a:prstGeom prst="rect">
            <a:avLst/>
          </a:prstGeom>
          <a:solidFill>
            <a:srgbClr val="DA2626"/>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83" name="Rectangle 15"/>
          <p:cNvSpPr>
            <a:spLocks noChangeArrowheads="1"/>
          </p:cNvSpPr>
          <p:nvPr/>
        </p:nvSpPr>
        <p:spPr bwMode="auto">
          <a:xfrm>
            <a:off x="3913189" y="1166814"/>
            <a:ext cx="123825" cy="1074737"/>
          </a:xfrm>
          <a:prstGeom prst="rect">
            <a:avLst/>
          </a:prstGeom>
          <a:solidFill>
            <a:srgbClr val="DA2626"/>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84" name="Rectangle 16"/>
          <p:cNvSpPr>
            <a:spLocks noChangeArrowheads="1"/>
          </p:cNvSpPr>
          <p:nvPr/>
        </p:nvSpPr>
        <p:spPr bwMode="auto">
          <a:xfrm>
            <a:off x="5334000" y="4579938"/>
            <a:ext cx="617538" cy="188912"/>
          </a:xfrm>
          <a:prstGeom prst="rect">
            <a:avLst/>
          </a:prstGeom>
          <a:solidFill>
            <a:srgbClr val="DA2626"/>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85" name="Rectangle 17"/>
          <p:cNvSpPr>
            <a:spLocks noChangeArrowheads="1"/>
          </p:cNvSpPr>
          <p:nvPr/>
        </p:nvSpPr>
        <p:spPr bwMode="auto">
          <a:xfrm>
            <a:off x="3729039" y="3125788"/>
            <a:ext cx="369887" cy="379412"/>
          </a:xfrm>
          <a:prstGeom prst="rect">
            <a:avLst/>
          </a:prstGeom>
          <a:solidFill>
            <a:srgbClr val="DA2626"/>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86" name="Rectangle 18"/>
          <p:cNvSpPr>
            <a:spLocks noChangeArrowheads="1"/>
          </p:cNvSpPr>
          <p:nvPr/>
        </p:nvSpPr>
        <p:spPr bwMode="auto">
          <a:xfrm>
            <a:off x="5519739" y="2809876"/>
            <a:ext cx="122237" cy="506413"/>
          </a:xfrm>
          <a:prstGeom prst="rect">
            <a:avLst/>
          </a:prstGeom>
          <a:solidFill>
            <a:srgbClr val="DA2626"/>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87" name="Rectangle 19"/>
          <p:cNvSpPr>
            <a:spLocks noChangeArrowheads="1"/>
          </p:cNvSpPr>
          <p:nvPr/>
        </p:nvSpPr>
        <p:spPr bwMode="auto">
          <a:xfrm>
            <a:off x="4284663" y="3884613"/>
            <a:ext cx="431800" cy="252412"/>
          </a:xfrm>
          <a:prstGeom prst="rect">
            <a:avLst/>
          </a:prstGeom>
          <a:solidFill>
            <a:srgbClr val="DA2626"/>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88" name="Rectangle 20"/>
          <p:cNvSpPr>
            <a:spLocks noChangeArrowheads="1"/>
          </p:cNvSpPr>
          <p:nvPr/>
        </p:nvSpPr>
        <p:spPr bwMode="auto">
          <a:xfrm>
            <a:off x="2740025" y="1546226"/>
            <a:ext cx="3397250" cy="188913"/>
          </a:xfrm>
          <a:prstGeom prst="rect">
            <a:avLst/>
          </a:prstGeom>
          <a:solidFill>
            <a:srgbClr val="FF99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89" name="Rectangle 21"/>
          <p:cNvSpPr>
            <a:spLocks noChangeArrowheads="1"/>
          </p:cNvSpPr>
          <p:nvPr/>
        </p:nvSpPr>
        <p:spPr bwMode="auto">
          <a:xfrm>
            <a:off x="2617788" y="2557463"/>
            <a:ext cx="184150" cy="2717800"/>
          </a:xfrm>
          <a:prstGeom prst="rect">
            <a:avLst/>
          </a:prstGeom>
          <a:solidFill>
            <a:srgbClr val="FF99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92" name="Rectangle 24"/>
          <p:cNvSpPr>
            <a:spLocks noChangeArrowheads="1"/>
          </p:cNvSpPr>
          <p:nvPr/>
        </p:nvSpPr>
        <p:spPr bwMode="auto">
          <a:xfrm>
            <a:off x="2000251" y="1103314"/>
            <a:ext cx="5248275" cy="4613275"/>
          </a:xfrm>
          <a:prstGeom prst="rect">
            <a:avLst/>
          </a:prstGeom>
          <a:solidFill>
            <a:srgbClr val="969696"/>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793" name="Text Box 25"/>
          <p:cNvSpPr txBox="1">
            <a:spLocks noChangeArrowheads="1"/>
          </p:cNvSpPr>
          <p:nvPr/>
        </p:nvSpPr>
        <p:spPr bwMode="auto">
          <a:xfrm>
            <a:off x="2493964" y="2809876"/>
            <a:ext cx="4383087" cy="830997"/>
          </a:xfrm>
          <a:prstGeom prst="rect">
            <a:avLst/>
          </a:prstGeom>
          <a:noFill/>
          <a:ln w="9525">
            <a:noFill/>
            <a:miter lim="800000"/>
            <a:headEnd/>
            <a:tailEnd/>
          </a:ln>
          <a:effectLst/>
        </p:spPr>
        <p:txBody>
          <a:bodyPr>
            <a:spAutoFit/>
          </a:bodyPr>
          <a:lstStyle/>
          <a:p>
            <a:pPr algn="ctr" fontAlgn="base">
              <a:spcBef>
                <a:spcPct val="50000"/>
              </a:spcBef>
              <a:spcAft>
                <a:spcPct val="0"/>
              </a:spcAft>
            </a:pPr>
            <a:r>
              <a:rPr lang="en-US" sz="2400">
                <a:solidFill>
                  <a:srgbClr val="000000"/>
                </a:solidFill>
                <a:latin typeface="Tahoma" pitchFamily="34" charset="0"/>
                <a:cs typeface="Arial"/>
              </a:rPr>
              <a:t>No dynamic power, no static power</a:t>
            </a:r>
          </a:p>
        </p:txBody>
      </p:sp>
      <p:sp>
        <p:nvSpPr>
          <p:cNvPr id="160794" name="Text Box 26"/>
          <p:cNvSpPr txBox="1">
            <a:spLocks noChangeArrowheads="1"/>
          </p:cNvSpPr>
          <p:nvPr/>
        </p:nvSpPr>
        <p:spPr bwMode="auto">
          <a:xfrm>
            <a:off x="9220200" y="4876801"/>
            <a:ext cx="1047750" cy="1190625"/>
          </a:xfrm>
          <a:prstGeom prst="rect">
            <a:avLst/>
          </a:prstGeom>
          <a:noFill/>
          <a:ln w="9525">
            <a:noFill/>
            <a:miter lim="800000"/>
            <a:headEnd/>
            <a:tailEnd/>
          </a:ln>
          <a:effectLst/>
        </p:spPr>
        <p:txBody>
          <a:bodyPr>
            <a:spAutoFit/>
          </a:bodyPr>
          <a:lstStyle/>
          <a:p>
            <a:pPr algn="ctr" fontAlgn="base">
              <a:spcBef>
                <a:spcPct val="50000"/>
              </a:spcBef>
              <a:spcAft>
                <a:spcPct val="0"/>
              </a:spcAft>
            </a:pPr>
            <a:r>
              <a:rPr lang="en-US" b="1">
                <a:solidFill>
                  <a:srgbClr val="000000"/>
                </a:solidFill>
                <a:latin typeface="Times New Roman" pitchFamily="18" charset="0"/>
                <a:cs typeface="Arial"/>
              </a:rPr>
              <a:t>Little core, little power</a:t>
            </a:r>
          </a:p>
        </p:txBody>
      </p:sp>
      <p:sp>
        <p:nvSpPr>
          <p:cNvPr id="160797" name="Rectangle 29"/>
          <p:cNvSpPr>
            <a:spLocks noGrp="1" noChangeArrowheads="1"/>
          </p:cNvSpPr>
          <p:nvPr>
            <p:ph type="title"/>
          </p:nvPr>
        </p:nvSpPr>
        <p:spPr/>
        <p:txBody>
          <a:bodyPr/>
          <a:lstStyle/>
          <a:p>
            <a:r>
              <a:rPr lang="en-US"/>
              <a:t>Saving power using multi-cores</a:t>
            </a:r>
          </a:p>
        </p:txBody>
      </p:sp>
      <p:sp>
        <p:nvSpPr>
          <p:cNvPr id="160804" name="Rectangle 36"/>
          <p:cNvSpPr>
            <a:spLocks noChangeArrowheads="1"/>
          </p:cNvSpPr>
          <p:nvPr/>
        </p:nvSpPr>
        <p:spPr bwMode="auto">
          <a:xfrm>
            <a:off x="9145588" y="1371600"/>
            <a:ext cx="228600" cy="228600"/>
          </a:xfrm>
          <a:prstGeom prst="rect">
            <a:avLst/>
          </a:prstGeom>
          <a:solidFill>
            <a:srgbClr val="FFFF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805" name="Text Box 37"/>
          <p:cNvSpPr txBox="1">
            <a:spLocks noChangeArrowheads="1"/>
          </p:cNvSpPr>
          <p:nvPr/>
        </p:nvSpPr>
        <p:spPr bwMode="auto">
          <a:xfrm>
            <a:off x="9296400" y="1143001"/>
            <a:ext cx="1601788" cy="701675"/>
          </a:xfrm>
          <a:prstGeom prst="rect">
            <a:avLst/>
          </a:prstGeom>
          <a:noFill/>
          <a:ln w="9525">
            <a:noFill/>
            <a:miter lim="800000"/>
            <a:headEnd/>
            <a:tailEnd/>
          </a:ln>
          <a:effectLst/>
        </p:spPr>
        <p:txBody>
          <a:bodyPr>
            <a:spAutoFit/>
          </a:bodyPr>
          <a:lstStyle/>
          <a:p>
            <a:pPr algn="ctr" fontAlgn="base">
              <a:spcBef>
                <a:spcPct val="0"/>
              </a:spcBef>
              <a:spcAft>
                <a:spcPct val="0"/>
              </a:spcAft>
            </a:pPr>
            <a:r>
              <a:rPr lang="en-US" sz="2000">
                <a:solidFill>
                  <a:srgbClr val="000066"/>
                </a:solidFill>
                <a:latin typeface="Times New Roman" pitchFamily="18" charset="0"/>
                <a:cs typeface="Arial"/>
              </a:rPr>
              <a:t>Functional block</a:t>
            </a:r>
          </a:p>
        </p:txBody>
      </p:sp>
      <p:sp>
        <p:nvSpPr>
          <p:cNvPr id="160806" name="Rectangle 38"/>
          <p:cNvSpPr>
            <a:spLocks noChangeArrowheads="1"/>
          </p:cNvSpPr>
          <p:nvPr/>
        </p:nvSpPr>
        <p:spPr bwMode="auto">
          <a:xfrm>
            <a:off x="9221788" y="1905000"/>
            <a:ext cx="76200" cy="457200"/>
          </a:xfrm>
          <a:prstGeom prst="rect">
            <a:avLst/>
          </a:prstGeom>
          <a:solidFill>
            <a:srgbClr val="FF99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807" name="Text Box 39"/>
          <p:cNvSpPr txBox="1">
            <a:spLocks noChangeArrowheads="1"/>
          </p:cNvSpPr>
          <p:nvPr/>
        </p:nvSpPr>
        <p:spPr bwMode="auto">
          <a:xfrm>
            <a:off x="9602788" y="1981201"/>
            <a:ext cx="914400" cy="396875"/>
          </a:xfrm>
          <a:prstGeom prst="rect">
            <a:avLst/>
          </a:prstGeom>
          <a:noFill/>
          <a:ln w="9525">
            <a:noFill/>
            <a:miter lim="800000"/>
            <a:headEnd/>
            <a:tailEnd/>
          </a:ln>
          <a:effectLst/>
        </p:spPr>
        <p:txBody>
          <a:bodyPr>
            <a:spAutoFit/>
          </a:bodyPr>
          <a:lstStyle/>
          <a:p>
            <a:pPr fontAlgn="base">
              <a:spcBef>
                <a:spcPct val="50000"/>
              </a:spcBef>
              <a:spcAft>
                <a:spcPct val="0"/>
              </a:spcAft>
            </a:pPr>
            <a:r>
              <a:rPr lang="en-US" sz="2000">
                <a:solidFill>
                  <a:srgbClr val="000066"/>
                </a:solidFill>
                <a:latin typeface="Times New Roman" pitchFamily="18" charset="0"/>
                <a:cs typeface="Arial"/>
              </a:rPr>
              <a:t>Wire</a:t>
            </a:r>
          </a:p>
        </p:txBody>
      </p:sp>
      <p:sp>
        <p:nvSpPr>
          <p:cNvPr id="160808" name="Rectangle 40"/>
          <p:cNvSpPr>
            <a:spLocks noChangeArrowheads="1"/>
          </p:cNvSpPr>
          <p:nvPr/>
        </p:nvSpPr>
        <p:spPr bwMode="auto">
          <a:xfrm>
            <a:off x="9145588" y="2819400"/>
            <a:ext cx="228600" cy="228600"/>
          </a:xfrm>
          <a:prstGeom prst="rect">
            <a:avLst/>
          </a:prstGeom>
          <a:solidFill>
            <a:srgbClr val="DA2626"/>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809" name="Text Box 41"/>
          <p:cNvSpPr txBox="1">
            <a:spLocks noChangeArrowheads="1"/>
          </p:cNvSpPr>
          <p:nvPr/>
        </p:nvSpPr>
        <p:spPr bwMode="auto">
          <a:xfrm>
            <a:off x="9437689" y="2636838"/>
            <a:ext cx="1301959" cy="707886"/>
          </a:xfrm>
          <a:prstGeom prst="rect">
            <a:avLst/>
          </a:prstGeom>
          <a:noFill/>
          <a:ln w="9525">
            <a:noFill/>
            <a:miter lim="800000"/>
            <a:headEnd/>
            <a:tailEnd/>
          </a:ln>
          <a:effectLst/>
        </p:spPr>
        <p:txBody>
          <a:bodyPr wrap="none">
            <a:spAutoFit/>
          </a:bodyPr>
          <a:lstStyle/>
          <a:p>
            <a:pPr fontAlgn="base">
              <a:spcBef>
                <a:spcPct val="0"/>
              </a:spcBef>
              <a:spcAft>
                <a:spcPct val="0"/>
              </a:spcAft>
            </a:pPr>
            <a:r>
              <a:rPr lang="en-US" sz="2000">
                <a:solidFill>
                  <a:srgbClr val="000066"/>
                </a:solidFill>
                <a:latin typeface="Times New Roman" pitchFamily="18" charset="0"/>
                <a:cs typeface="Arial"/>
              </a:rPr>
              <a:t>Resources </a:t>
            </a:r>
          </a:p>
          <a:p>
            <a:pPr fontAlgn="base">
              <a:spcBef>
                <a:spcPct val="0"/>
              </a:spcBef>
              <a:spcAft>
                <a:spcPct val="0"/>
              </a:spcAft>
            </a:pPr>
            <a:r>
              <a:rPr lang="en-US" sz="2000">
                <a:solidFill>
                  <a:srgbClr val="000066"/>
                </a:solidFill>
                <a:latin typeface="Times New Roman" pitchFamily="18" charset="0"/>
                <a:cs typeface="Arial"/>
              </a:rPr>
              <a:t>being used</a:t>
            </a:r>
          </a:p>
        </p:txBody>
      </p:sp>
      <p:sp>
        <p:nvSpPr>
          <p:cNvPr id="160810" name="Rectangle 42"/>
          <p:cNvSpPr>
            <a:spLocks noChangeArrowheads="1"/>
          </p:cNvSpPr>
          <p:nvPr/>
        </p:nvSpPr>
        <p:spPr bwMode="auto">
          <a:xfrm>
            <a:off x="9144000" y="3810000"/>
            <a:ext cx="228600" cy="228600"/>
          </a:xfrm>
          <a:prstGeom prst="rect">
            <a:avLst/>
          </a:prstGeom>
          <a:solidFill>
            <a:srgbClr val="CC99FF"/>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811" name="Text Box 43"/>
          <p:cNvSpPr txBox="1">
            <a:spLocks noChangeArrowheads="1"/>
          </p:cNvSpPr>
          <p:nvPr/>
        </p:nvSpPr>
        <p:spPr bwMode="auto">
          <a:xfrm>
            <a:off x="9296400" y="3657601"/>
            <a:ext cx="1371600" cy="701675"/>
          </a:xfrm>
          <a:prstGeom prst="rect">
            <a:avLst/>
          </a:prstGeom>
          <a:noFill/>
          <a:ln w="9525">
            <a:noFill/>
            <a:miter lim="800000"/>
            <a:headEnd/>
            <a:tailEnd/>
          </a:ln>
          <a:effectLst/>
        </p:spPr>
        <p:txBody>
          <a:bodyPr>
            <a:spAutoFit/>
          </a:bodyPr>
          <a:lstStyle/>
          <a:p>
            <a:pPr algn="ctr" fontAlgn="base">
              <a:spcBef>
                <a:spcPct val="0"/>
              </a:spcBef>
              <a:spcAft>
                <a:spcPct val="0"/>
              </a:spcAft>
            </a:pPr>
            <a:r>
              <a:rPr lang="en-US" sz="2000">
                <a:solidFill>
                  <a:srgbClr val="000066"/>
                </a:solidFill>
                <a:latin typeface="Times New Roman" pitchFamily="18" charset="0"/>
                <a:cs typeface="Arial"/>
              </a:rPr>
              <a:t>Processor</a:t>
            </a:r>
          </a:p>
          <a:p>
            <a:pPr algn="ctr" fontAlgn="base">
              <a:spcBef>
                <a:spcPct val="0"/>
              </a:spcBef>
              <a:spcAft>
                <a:spcPct val="0"/>
              </a:spcAft>
            </a:pPr>
            <a:r>
              <a:rPr lang="en-US" sz="2000">
                <a:solidFill>
                  <a:srgbClr val="000066"/>
                </a:solidFill>
                <a:latin typeface="Times New Roman" pitchFamily="18" charset="0"/>
                <a:cs typeface="Arial"/>
              </a:rPr>
              <a:t>Die</a:t>
            </a:r>
          </a:p>
        </p:txBody>
      </p:sp>
      <p:grpSp>
        <p:nvGrpSpPr>
          <p:cNvPr id="2" name="Group 66"/>
          <p:cNvGrpSpPr>
            <a:grpSpLocks/>
          </p:cNvGrpSpPr>
          <p:nvPr/>
        </p:nvGrpSpPr>
        <p:grpSpPr bwMode="auto">
          <a:xfrm>
            <a:off x="7620000" y="2667000"/>
            <a:ext cx="1219200" cy="1447800"/>
            <a:chOff x="432" y="624"/>
            <a:chExt cx="3504" cy="2832"/>
          </a:xfrm>
        </p:grpSpPr>
        <p:sp>
          <p:nvSpPr>
            <p:cNvPr id="160835" name="Rectangle 67"/>
            <p:cNvSpPr>
              <a:spLocks noChangeArrowheads="1"/>
            </p:cNvSpPr>
            <p:nvPr/>
          </p:nvSpPr>
          <p:spPr bwMode="auto">
            <a:xfrm>
              <a:off x="432" y="624"/>
              <a:ext cx="3504" cy="2832"/>
            </a:xfrm>
            <a:prstGeom prst="rect">
              <a:avLst/>
            </a:prstGeom>
            <a:solidFill>
              <a:schemeClr val="bg1"/>
            </a:solidFill>
            <a:ln w="57150">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836" name="Rectangle 68"/>
            <p:cNvSpPr>
              <a:spLocks noChangeArrowheads="1"/>
            </p:cNvSpPr>
            <p:nvPr/>
          </p:nvSpPr>
          <p:spPr bwMode="auto">
            <a:xfrm>
              <a:off x="589" y="808"/>
              <a:ext cx="749" cy="1802"/>
            </a:xfrm>
            <a:prstGeom prst="rect">
              <a:avLst/>
            </a:prstGeom>
            <a:solidFill>
              <a:srgbClr val="FFFF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837" name="Rectangle 69"/>
            <p:cNvSpPr>
              <a:spLocks noChangeArrowheads="1"/>
            </p:cNvSpPr>
            <p:nvPr/>
          </p:nvSpPr>
          <p:spPr bwMode="auto">
            <a:xfrm>
              <a:off x="2479" y="2279"/>
              <a:ext cx="1260" cy="993"/>
            </a:xfrm>
            <a:prstGeom prst="rect">
              <a:avLst/>
            </a:prstGeom>
            <a:solidFill>
              <a:srgbClr val="FFFF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838" name="Rectangle 70"/>
            <p:cNvSpPr>
              <a:spLocks noChangeArrowheads="1"/>
            </p:cNvSpPr>
            <p:nvPr/>
          </p:nvSpPr>
          <p:spPr bwMode="auto">
            <a:xfrm>
              <a:off x="1534" y="1470"/>
              <a:ext cx="748" cy="1545"/>
            </a:xfrm>
            <a:prstGeom prst="rect">
              <a:avLst/>
            </a:prstGeom>
            <a:solidFill>
              <a:srgbClr val="FFFF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839" name="Rectangle 71"/>
            <p:cNvSpPr>
              <a:spLocks noChangeArrowheads="1"/>
            </p:cNvSpPr>
            <p:nvPr/>
          </p:nvSpPr>
          <p:spPr bwMode="auto">
            <a:xfrm>
              <a:off x="2558" y="1691"/>
              <a:ext cx="984" cy="478"/>
            </a:xfrm>
            <a:prstGeom prst="rect">
              <a:avLst/>
            </a:prstGeom>
            <a:solidFill>
              <a:srgbClr val="FFFF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840" name="Rectangle 72"/>
            <p:cNvSpPr>
              <a:spLocks noChangeArrowheads="1"/>
            </p:cNvSpPr>
            <p:nvPr/>
          </p:nvSpPr>
          <p:spPr bwMode="auto">
            <a:xfrm>
              <a:off x="2558" y="734"/>
              <a:ext cx="984" cy="846"/>
            </a:xfrm>
            <a:prstGeom prst="rect">
              <a:avLst/>
            </a:prstGeom>
            <a:solidFill>
              <a:srgbClr val="FFFF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841" name="Rectangle 73"/>
            <p:cNvSpPr>
              <a:spLocks noChangeArrowheads="1"/>
            </p:cNvSpPr>
            <p:nvPr/>
          </p:nvSpPr>
          <p:spPr bwMode="auto">
            <a:xfrm>
              <a:off x="1574" y="734"/>
              <a:ext cx="708" cy="626"/>
            </a:xfrm>
            <a:prstGeom prst="rect">
              <a:avLst/>
            </a:prstGeom>
            <a:solidFill>
              <a:srgbClr val="FFFF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842" name="Rectangle 74"/>
            <p:cNvSpPr>
              <a:spLocks noChangeArrowheads="1"/>
            </p:cNvSpPr>
            <p:nvPr/>
          </p:nvSpPr>
          <p:spPr bwMode="auto">
            <a:xfrm>
              <a:off x="589" y="2720"/>
              <a:ext cx="788" cy="552"/>
            </a:xfrm>
            <a:prstGeom prst="rect">
              <a:avLst/>
            </a:prstGeom>
            <a:solidFill>
              <a:srgbClr val="FFFF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843" name="Rectangle 75"/>
            <p:cNvSpPr>
              <a:spLocks noChangeArrowheads="1"/>
            </p:cNvSpPr>
            <p:nvPr/>
          </p:nvSpPr>
          <p:spPr bwMode="auto">
            <a:xfrm>
              <a:off x="589" y="808"/>
              <a:ext cx="749" cy="1802"/>
            </a:xfrm>
            <a:prstGeom prst="rect">
              <a:avLst/>
            </a:prstGeom>
            <a:solidFill>
              <a:srgbClr val="DA2626"/>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844" name="Rectangle 76"/>
            <p:cNvSpPr>
              <a:spLocks noChangeArrowheads="1"/>
            </p:cNvSpPr>
            <p:nvPr/>
          </p:nvSpPr>
          <p:spPr bwMode="auto">
            <a:xfrm>
              <a:off x="589" y="2720"/>
              <a:ext cx="788" cy="552"/>
            </a:xfrm>
            <a:prstGeom prst="rect">
              <a:avLst/>
            </a:prstGeom>
            <a:solidFill>
              <a:srgbClr val="DA2626"/>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845" name="Rectangle 77"/>
            <p:cNvSpPr>
              <a:spLocks noChangeArrowheads="1"/>
            </p:cNvSpPr>
            <p:nvPr/>
          </p:nvSpPr>
          <p:spPr bwMode="auto">
            <a:xfrm>
              <a:off x="1574" y="734"/>
              <a:ext cx="708" cy="626"/>
            </a:xfrm>
            <a:prstGeom prst="rect">
              <a:avLst/>
            </a:prstGeom>
            <a:solidFill>
              <a:srgbClr val="DA2626"/>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846" name="Rectangle 78"/>
            <p:cNvSpPr>
              <a:spLocks noChangeArrowheads="1"/>
            </p:cNvSpPr>
            <p:nvPr/>
          </p:nvSpPr>
          <p:spPr bwMode="auto">
            <a:xfrm>
              <a:off x="1534" y="1470"/>
              <a:ext cx="748" cy="1545"/>
            </a:xfrm>
            <a:prstGeom prst="rect">
              <a:avLst/>
            </a:prstGeom>
            <a:solidFill>
              <a:srgbClr val="DA2626"/>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847" name="Rectangle 79"/>
            <p:cNvSpPr>
              <a:spLocks noChangeArrowheads="1"/>
            </p:cNvSpPr>
            <p:nvPr/>
          </p:nvSpPr>
          <p:spPr bwMode="auto">
            <a:xfrm>
              <a:off x="2558" y="734"/>
              <a:ext cx="984" cy="846"/>
            </a:xfrm>
            <a:prstGeom prst="rect">
              <a:avLst/>
            </a:prstGeom>
            <a:solidFill>
              <a:srgbClr val="DA2626"/>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848" name="Rectangle 80"/>
            <p:cNvSpPr>
              <a:spLocks noChangeArrowheads="1"/>
            </p:cNvSpPr>
            <p:nvPr/>
          </p:nvSpPr>
          <p:spPr bwMode="auto">
            <a:xfrm>
              <a:off x="2558" y="1691"/>
              <a:ext cx="984" cy="478"/>
            </a:xfrm>
            <a:prstGeom prst="rect">
              <a:avLst/>
            </a:prstGeom>
            <a:solidFill>
              <a:srgbClr val="DA2626"/>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849" name="Rectangle 81"/>
            <p:cNvSpPr>
              <a:spLocks noChangeArrowheads="1"/>
            </p:cNvSpPr>
            <p:nvPr/>
          </p:nvSpPr>
          <p:spPr bwMode="auto">
            <a:xfrm>
              <a:off x="2479" y="2279"/>
              <a:ext cx="1260" cy="993"/>
            </a:xfrm>
            <a:prstGeom prst="rect">
              <a:avLst/>
            </a:prstGeom>
            <a:solidFill>
              <a:srgbClr val="DA2626"/>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grpSp>
          <p:nvGrpSpPr>
            <p:cNvPr id="3" name="Group 82"/>
            <p:cNvGrpSpPr>
              <a:grpSpLocks/>
            </p:cNvGrpSpPr>
            <p:nvPr/>
          </p:nvGrpSpPr>
          <p:grpSpPr bwMode="auto">
            <a:xfrm>
              <a:off x="904" y="955"/>
              <a:ext cx="2245" cy="2170"/>
              <a:chOff x="768" y="768"/>
              <a:chExt cx="2736" cy="2832"/>
            </a:xfrm>
          </p:grpSpPr>
          <p:sp>
            <p:nvSpPr>
              <p:cNvPr id="160851" name="Rectangle 83"/>
              <p:cNvSpPr>
                <a:spLocks noChangeArrowheads="1"/>
              </p:cNvSpPr>
              <p:nvPr/>
            </p:nvSpPr>
            <p:spPr bwMode="auto">
              <a:xfrm>
                <a:off x="3360" y="768"/>
                <a:ext cx="144" cy="2592"/>
              </a:xfrm>
              <a:prstGeom prst="rect">
                <a:avLst/>
              </a:prstGeom>
              <a:solidFill>
                <a:srgbClr val="FF99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852" name="Rectangle 84"/>
              <p:cNvSpPr>
                <a:spLocks noChangeArrowheads="1"/>
              </p:cNvSpPr>
              <p:nvPr/>
            </p:nvSpPr>
            <p:spPr bwMode="auto">
              <a:xfrm>
                <a:off x="1920" y="1056"/>
                <a:ext cx="144" cy="2064"/>
              </a:xfrm>
              <a:prstGeom prst="rect">
                <a:avLst/>
              </a:prstGeom>
              <a:solidFill>
                <a:srgbClr val="FF99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853" name="Rectangle 85"/>
              <p:cNvSpPr>
                <a:spLocks noChangeArrowheads="1"/>
              </p:cNvSpPr>
              <p:nvPr/>
            </p:nvSpPr>
            <p:spPr bwMode="auto">
              <a:xfrm>
                <a:off x="864" y="768"/>
                <a:ext cx="2640" cy="144"/>
              </a:xfrm>
              <a:prstGeom prst="rect">
                <a:avLst/>
              </a:prstGeom>
              <a:solidFill>
                <a:srgbClr val="FF99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160854" name="Rectangle 86"/>
              <p:cNvSpPr>
                <a:spLocks noChangeArrowheads="1"/>
              </p:cNvSpPr>
              <p:nvPr/>
            </p:nvSpPr>
            <p:spPr bwMode="auto">
              <a:xfrm>
                <a:off x="768" y="1536"/>
                <a:ext cx="144" cy="2064"/>
              </a:xfrm>
              <a:prstGeom prst="rect">
                <a:avLst/>
              </a:prstGeom>
              <a:solidFill>
                <a:srgbClr val="FF9900"/>
              </a:solidFill>
              <a:ln w="9525">
                <a:solidFill>
                  <a:schemeClr val="tx1"/>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grpSp>
      </p:grpSp>
      <p:sp>
        <p:nvSpPr>
          <p:cNvPr id="160855" name="Line 87"/>
          <p:cNvSpPr>
            <a:spLocks noChangeShapeType="1"/>
          </p:cNvSpPr>
          <p:nvPr/>
        </p:nvSpPr>
        <p:spPr bwMode="auto">
          <a:xfrm flipH="1" flipV="1">
            <a:off x="8534400" y="4191000"/>
            <a:ext cx="838200" cy="609600"/>
          </a:xfrm>
          <a:prstGeom prst="line">
            <a:avLst/>
          </a:prstGeom>
          <a:noFill/>
          <a:ln w="9525">
            <a:solidFill>
              <a:schemeClr val="tx1"/>
            </a:solidFill>
            <a:round/>
            <a:headEnd/>
            <a:tailEnd type="triangle" w="med" len="med"/>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57" name="TextBox 56"/>
          <p:cNvSpPr txBox="1"/>
          <p:nvPr/>
        </p:nvSpPr>
        <p:spPr>
          <a:xfrm>
            <a:off x="5029200" y="6248401"/>
            <a:ext cx="1840568" cy="461665"/>
          </a:xfrm>
          <a:prstGeom prst="rect">
            <a:avLst/>
          </a:prstGeom>
          <a:noFill/>
        </p:spPr>
        <p:txBody>
          <a:bodyPr wrap="none" rtlCol="0">
            <a:spAutoFit/>
          </a:bodyPr>
          <a:lstStyle/>
          <a:p>
            <a:pPr fontAlgn="base">
              <a:spcBef>
                <a:spcPct val="0"/>
              </a:spcBef>
              <a:spcAft>
                <a:spcPct val="0"/>
              </a:spcAft>
            </a:pPr>
            <a:r>
              <a:rPr lang="en-US" sz="2400" dirty="0">
                <a:solidFill>
                  <a:srgbClr val="000000"/>
                </a:solidFill>
                <a:latin typeface="Times New Roman" pitchFamily="18" charset="0"/>
                <a:cs typeface="Arial"/>
              </a:rPr>
              <a:t>[Kumar et al]</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60855"/>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160794"/>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60795"/>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160792"/>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16079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0795" grpId="0" animBg="1"/>
      <p:bldP spid="160792" grpId="0" animBg="1"/>
      <p:bldP spid="160793" grpId="0"/>
      <p:bldP spid="160794" grpId="0"/>
      <p:bldP spid="160855" grpId="0" animBg="1"/>
    </p:bld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85058" name="Rectangle 2"/>
          <p:cNvSpPr>
            <a:spLocks noGrp="1" noChangeArrowheads="1"/>
          </p:cNvSpPr>
          <p:nvPr>
            <p:ph type="title"/>
          </p:nvPr>
        </p:nvSpPr>
        <p:spPr/>
        <p:txBody>
          <a:bodyPr/>
          <a:lstStyle/>
          <a:p>
            <a:r>
              <a:rPr lang="en-US"/>
              <a:t>Constant Power Scaling</a:t>
            </a:r>
          </a:p>
        </p:txBody>
      </p:sp>
      <p:sp>
        <p:nvSpPr>
          <p:cNvPr id="685059" name="Rectangle 3"/>
          <p:cNvSpPr>
            <a:spLocks noGrp="1" noChangeArrowheads="1"/>
          </p:cNvSpPr>
          <p:nvPr>
            <p:ph idx="1"/>
          </p:nvPr>
        </p:nvSpPr>
        <p:spPr>
          <a:xfrm>
            <a:off x="1981200" y="1295400"/>
            <a:ext cx="8534400" cy="1676400"/>
          </a:xfrm>
        </p:spPr>
        <p:txBody>
          <a:bodyPr/>
          <a:lstStyle/>
          <a:p>
            <a:r>
              <a:rPr lang="en-US" dirty="0" err="1"/>
              <a:t>Foxton</a:t>
            </a:r>
            <a:r>
              <a:rPr lang="en-US" dirty="0"/>
              <a:t> controller on Itanium II</a:t>
            </a:r>
          </a:p>
          <a:p>
            <a:pPr lvl="1"/>
            <a:r>
              <a:rPr lang="en-US" dirty="0"/>
              <a:t>Raises </a:t>
            </a:r>
            <a:r>
              <a:rPr lang="en-US" dirty="0" err="1"/>
              <a:t>Vdd</a:t>
            </a:r>
            <a:r>
              <a:rPr lang="en-US" dirty="0"/>
              <a:t>/boosts F when most units idle</a:t>
            </a:r>
          </a:p>
          <a:p>
            <a:pPr lvl="1"/>
            <a:r>
              <a:rPr lang="en-US" dirty="0"/>
              <a:t>Lowers </a:t>
            </a:r>
            <a:r>
              <a:rPr lang="en-US" dirty="0" err="1"/>
              <a:t>Vdd</a:t>
            </a:r>
            <a:r>
              <a:rPr lang="en-US" dirty="0"/>
              <a:t> for parallel code to stay in budget</a:t>
            </a:r>
          </a:p>
        </p:txBody>
      </p:sp>
      <p:sp>
        <p:nvSpPr>
          <p:cNvPr id="26"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1DA33320-36AD-4CE0-8948-51D9CBD106F8}" type="slidenum">
              <a:rPr lang="en-US">
                <a:solidFill>
                  <a:srgbClr val="000000"/>
                </a:solidFill>
                <a:latin typeface="Times New Roman" pitchFamily="18" charset="0"/>
                <a:cs typeface="Arial"/>
              </a:rPr>
              <a:pPr fontAlgn="base">
                <a:spcBef>
                  <a:spcPct val="0"/>
                </a:spcBef>
                <a:spcAft>
                  <a:spcPct val="0"/>
                </a:spcAft>
              </a:pPr>
              <a:t>31</a:t>
            </a:fld>
            <a:endParaRPr lang="en-US">
              <a:solidFill>
                <a:srgbClr val="000000"/>
              </a:solidFill>
              <a:latin typeface="Times New Roman" pitchFamily="18" charset="0"/>
              <a:cs typeface="Arial"/>
            </a:endParaRPr>
          </a:p>
        </p:txBody>
      </p:sp>
      <p:sp>
        <p:nvSpPr>
          <p:cNvPr id="685085" name="Rectangle 29"/>
          <p:cNvSpPr>
            <a:spLocks noChangeArrowheads="1"/>
          </p:cNvSpPr>
          <p:nvPr/>
        </p:nvSpPr>
        <p:spPr bwMode="auto">
          <a:xfrm>
            <a:off x="1981200" y="2438400"/>
            <a:ext cx="4267200" cy="3276600"/>
          </a:xfrm>
          <a:prstGeom prst="rect">
            <a:avLst/>
          </a:prstGeom>
          <a:noFill/>
          <a:ln w="9525">
            <a:noFill/>
            <a:miter lim="800000"/>
            <a:headEnd/>
            <a:tailEnd/>
          </a:ln>
          <a:effectLst/>
        </p:spPr>
        <p:txBody>
          <a:bodyPr/>
          <a:lstStyle/>
          <a:p>
            <a:pPr marL="742950" lvl="1" indent="-285750" fontAlgn="base">
              <a:spcBef>
                <a:spcPct val="20000"/>
              </a:spcBef>
              <a:spcAft>
                <a:spcPct val="0"/>
              </a:spcAft>
              <a:buClr>
                <a:srgbClr val="333399"/>
              </a:buClr>
              <a:buFontTx/>
              <a:buChar char="•"/>
            </a:pPr>
            <a:endParaRPr lang="en-US" sz="2800">
              <a:solidFill>
                <a:srgbClr val="000000"/>
              </a:solidFill>
              <a:latin typeface="Arial Narrow" pitchFamily="34" charset="0"/>
              <a:cs typeface="Arial"/>
            </a:endParaRPr>
          </a:p>
        </p:txBody>
      </p:sp>
      <p:pic>
        <p:nvPicPr>
          <p:cNvPr id="685062" name="Picture 6" descr="Montecito die photo"/>
          <p:cNvPicPr preferRelativeResize="0">
            <a:picLocks noChangeAspect="1" noChangeArrowheads="1"/>
          </p:cNvPicPr>
          <p:nvPr/>
        </p:nvPicPr>
        <p:blipFill>
          <a:blip r:embed="rId3" cstate="print"/>
          <a:srcRect/>
          <a:stretch>
            <a:fillRect/>
          </a:stretch>
        </p:blipFill>
        <p:spPr bwMode="auto">
          <a:xfrm>
            <a:off x="3940176" y="3097213"/>
            <a:ext cx="3922713" cy="3460750"/>
          </a:xfrm>
          <a:prstGeom prst="rect">
            <a:avLst/>
          </a:prstGeom>
          <a:noFill/>
          <a:ln w="76200">
            <a:solidFill>
              <a:schemeClr val="tx1"/>
            </a:solidFill>
            <a:miter lim="800000"/>
            <a:headEnd/>
            <a:tailEnd/>
          </a:ln>
          <a:effectLst/>
        </p:spPr>
      </p:pic>
      <p:grpSp>
        <p:nvGrpSpPr>
          <p:cNvPr id="2" name="Group 7"/>
          <p:cNvGrpSpPr>
            <a:grpSpLocks/>
          </p:cNvGrpSpPr>
          <p:nvPr/>
        </p:nvGrpSpPr>
        <p:grpSpPr bwMode="auto">
          <a:xfrm>
            <a:off x="5164139" y="3087689"/>
            <a:ext cx="2035175" cy="1317625"/>
            <a:chOff x="2784" y="3648"/>
            <a:chExt cx="2064" cy="1104"/>
          </a:xfrm>
        </p:grpSpPr>
        <p:sp>
          <p:nvSpPr>
            <p:cNvPr id="685064" name="Line 8"/>
            <p:cNvSpPr>
              <a:spLocks noChangeShapeType="1"/>
            </p:cNvSpPr>
            <p:nvPr/>
          </p:nvSpPr>
          <p:spPr bwMode="auto">
            <a:xfrm>
              <a:off x="2784" y="3648"/>
              <a:ext cx="0" cy="768"/>
            </a:xfrm>
            <a:prstGeom prst="line">
              <a:avLst/>
            </a:prstGeom>
            <a:noFill/>
            <a:ln w="38100">
              <a:solidFill>
                <a:schemeClr val="tx1"/>
              </a:solidFill>
              <a:round/>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685065" name="Line 9"/>
            <p:cNvSpPr>
              <a:spLocks noChangeShapeType="1"/>
            </p:cNvSpPr>
            <p:nvPr/>
          </p:nvSpPr>
          <p:spPr bwMode="auto">
            <a:xfrm>
              <a:off x="2784" y="4416"/>
              <a:ext cx="528" cy="0"/>
            </a:xfrm>
            <a:prstGeom prst="line">
              <a:avLst/>
            </a:prstGeom>
            <a:noFill/>
            <a:ln w="38100">
              <a:solidFill>
                <a:schemeClr val="tx1"/>
              </a:solidFill>
              <a:round/>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685066" name="Line 10"/>
            <p:cNvSpPr>
              <a:spLocks noChangeShapeType="1"/>
            </p:cNvSpPr>
            <p:nvPr/>
          </p:nvSpPr>
          <p:spPr bwMode="auto">
            <a:xfrm>
              <a:off x="3312" y="4416"/>
              <a:ext cx="0" cy="336"/>
            </a:xfrm>
            <a:prstGeom prst="line">
              <a:avLst/>
            </a:prstGeom>
            <a:noFill/>
            <a:ln w="38100">
              <a:solidFill>
                <a:schemeClr val="tx1"/>
              </a:solidFill>
              <a:round/>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685067" name="Line 11"/>
            <p:cNvSpPr>
              <a:spLocks noChangeShapeType="1"/>
            </p:cNvSpPr>
            <p:nvPr/>
          </p:nvSpPr>
          <p:spPr bwMode="auto">
            <a:xfrm>
              <a:off x="3312" y="4752"/>
              <a:ext cx="960" cy="0"/>
            </a:xfrm>
            <a:prstGeom prst="line">
              <a:avLst/>
            </a:prstGeom>
            <a:noFill/>
            <a:ln w="38100">
              <a:solidFill>
                <a:schemeClr val="tx1"/>
              </a:solidFill>
              <a:round/>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685068" name="Line 12"/>
            <p:cNvSpPr>
              <a:spLocks noChangeShapeType="1"/>
            </p:cNvSpPr>
            <p:nvPr/>
          </p:nvSpPr>
          <p:spPr bwMode="auto">
            <a:xfrm flipV="1">
              <a:off x="4272" y="4224"/>
              <a:ext cx="0" cy="528"/>
            </a:xfrm>
            <a:prstGeom prst="line">
              <a:avLst/>
            </a:prstGeom>
            <a:noFill/>
            <a:ln w="38100">
              <a:solidFill>
                <a:schemeClr val="tx1"/>
              </a:solidFill>
              <a:round/>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685069" name="Line 13"/>
            <p:cNvSpPr>
              <a:spLocks noChangeShapeType="1"/>
            </p:cNvSpPr>
            <p:nvPr/>
          </p:nvSpPr>
          <p:spPr bwMode="auto">
            <a:xfrm>
              <a:off x="4272" y="4224"/>
              <a:ext cx="576" cy="0"/>
            </a:xfrm>
            <a:prstGeom prst="line">
              <a:avLst/>
            </a:prstGeom>
            <a:noFill/>
            <a:ln w="38100">
              <a:solidFill>
                <a:schemeClr val="tx1"/>
              </a:solidFill>
              <a:round/>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685070" name="Line 14"/>
            <p:cNvSpPr>
              <a:spLocks noChangeShapeType="1"/>
            </p:cNvSpPr>
            <p:nvPr/>
          </p:nvSpPr>
          <p:spPr bwMode="auto">
            <a:xfrm flipV="1">
              <a:off x="4848" y="3648"/>
              <a:ext cx="0" cy="576"/>
            </a:xfrm>
            <a:prstGeom prst="line">
              <a:avLst/>
            </a:prstGeom>
            <a:noFill/>
            <a:ln w="38100">
              <a:solidFill>
                <a:schemeClr val="tx1"/>
              </a:solidFill>
              <a:round/>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685071" name="Line 15"/>
            <p:cNvSpPr>
              <a:spLocks noChangeShapeType="1"/>
            </p:cNvSpPr>
            <p:nvPr/>
          </p:nvSpPr>
          <p:spPr bwMode="auto">
            <a:xfrm>
              <a:off x="2784" y="3648"/>
              <a:ext cx="2064" cy="0"/>
            </a:xfrm>
            <a:prstGeom prst="line">
              <a:avLst/>
            </a:prstGeom>
            <a:noFill/>
            <a:ln w="38100">
              <a:solidFill>
                <a:schemeClr val="tx1"/>
              </a:solidFill>
              <a:round/>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grpSp>
      <p:grpSp>
        <p:nvGrpSpPr>
          <p:cNvPr id="3" name="Group 16"/>
          <p:cNvGrpSpPr>
            <a:grpSpLocks/>
          </p:cNvGrpSpPr>
          <p:nvPr/>
        </p:nvGrpSpPr>
        <p:grpSpPr bwMode="auto">
          <a:xfrm flipH="1" flipV="1">
            <a:off x="4567239" y="5227638"/>
            <a:ext cx="2035175" cy="1319212"/>
            <a:chOff x="2784" y="3648"/>
            <a:chExt cx="2064" cy="1104"/>
          </a:xfrm>
        </p:grpSpPr>
        <p:sp>
          <p:nvSpPr>
            <p:cNvPr id="685073" name="Line 17"/>
            <p:cNvSpPr>
              <a:spLocks noChangeShapeType="1"/>
            </p:cNvSpPr>
            <p:nvPr/>
          </p:nvSpPr>
          <p:spPr bwMode="auto">
            <a:xfrm>
              <a:off x="2784" y="3648"/>
              <a:ext cx="0" cy="768"/>
            </a:xfrm>
            <a:prstGeom prst="line">
              <a:avLst/>
            </a:prstGeom>
            <a:noFill/>
            <a:ln w="38100">
              <a:solidFill>
                <a:schemeClr val="tx1"/>
              </a:solidFill>
              <a:round/>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685074" name="Line 18"/>
            <p:cNvSpPr>
              <a:spLocks noChangeShapeType="1"/>
            </p:cNvSpPr>
            <p:nvPr/>
          </p:nvSpPr>
          <p:spPr bwMode="auto">
            <a:xfrm>
              <a:off x="2784" y="4416"/>
              <a:ext cx="528" cy="0"/>
            </a:xfrm>
            <a:prstGeom prst="line">
              <a:avLst/>
            </a:prstGeom>
            <a:noFill/>
            <a:ln w="38100">
              <a:solidFill>
                <a:schemeClr val="tx1"/>
              </a:solidFill>
              <a:round/>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685075" name="Line 19"/>
            <p:cNvSpPr>
              <a:spLocks noChangeShapeType="1"/>
            </p:cNvSpPr>
            <p:nvPr/>
          </p:nvSpPr>
          <p:spPr bwMode="auto">
            <a:xfrm>
              <a:off x="3312" y="4416"/>
              <a:ext cx="0" cy="336"/>
            </a:xfrm>
            <a:prstGeom prst="line">
              <a:avLst/>
            </a:prstGeom>
            <a:noFill/>
            <a:ln w="38100">
              <a:solidFill>
                <a:schemeClr val="tx1"/>
              </a:solidFill>
              <a:round/>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685076" name="Line 20"/>
            <p:cNvSpPr>
              <a:spLocks noChangeShapeType="1"/>
            </p:cNvSpPr>
            <p:nvPr/>
          </p:nvSpPr>
          <p:spPr bwMode="auto">
            <a:xfrm>
              <a:off x="3312" y="4752"/>
              <a:ext cx="960" cy="0"/>
            </a:xfrm>
            <a:prstGeom prst="line">
              <a:avLst/>
            </a:prstGeom>
            <a:noFill/>
            <a:ln w="38100">
              <a:solidFill>
                <a:schemeClr val="tx1"/>
              </a:solidFill>
              <a:round/>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685077" name="Line 21"/>
            <p:cNvSpPr>
              <a:spLocks noChangeShapeType="1"/>
            </p:cNvSpPr>
            <p:nvPr/>
          </p:nvSpPr>
          <p:spPr bwMode="auto">
            <a:xfrm flipV="1">
              <a:off x="4272" y="4224"/>
              <a:ext cx="0" cy="528"/>
            </a:xfrm>
            <a:prstGeom prst="line">
              <a:avLst/>
            </a:prstGeom>
            <a:noFill/>
            <a:ln w="38100">
              <a:solidFill>
                <a:schemeClr val="tx1"/>
              </a:solidFill>
              <a:round/>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685078" name="Line 22"/>
            <p:cNvSpPr>
              <a:spLocks noChangeShapeType="1"/>
            </p:cNvSpPr>
            <p:nvPr/>
          </p:nvSpPr>
          <p:spPr bwMode="auto">
            <a:xfrm>
              <a:off x="4272" y="4224"/>
              <a:ext cx="576" cy="0"/>
            </a:xfrm>
            <a:prstGeom prst="line">
              <a:avLst/>
            </a:prstGeom>
            <a:noFill/>
            <a:ln w="38100">
              <a:solidFill>
                <a:schemeClr val="tx1"/>
              </a:solidFill>
              <a:round/>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685079" name="Line 23"/>
            <p:cNvSpPr>
              <a:spLocks noChangeShapeType="1"/>
            </p:cNvSpPr>
            <p:nvPr/>
          </p:nvSpPr>
          <p:spPr bwMode="auto">
            <a:xfrm flipV="1">
              <a:off x="4848" y="3648"/>
              <a:ext cx="0" cy="576"/>
            </a:xfrm>
            <a:prstGeom prst="line">
              <a:avLst/>
            </a:prstGeom>
            <a:noFill/>
            <a:ln w="38100">
              <a:solidFill>
                <a:schemeClr val="tx1"/>
              </a:solidFill>
              <a:round/>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685080" name="Line 24"/>
            <p:cNvSpPr>
              <a:spLocks noChangeShapeType="1"/>
            </p:cNvSpPr>
            <p:nvPr/>
          </p:nvSpPr>
          <p:spPr bwMode="auto">
            <a:xfrm>
              <a:off x="2784" y="3648"/>
              <a:ext cx="2064" cy="0"/>
            </a:xfrm>
            <a:prstGeom prst="line">
              <a:avLst/>
            </a:prstGeom>
            <a:noFill/>
            <a:ln w="38100">
              <a:solidFill>
                <a:schemeClr val="tx1"/>
              </a:solidFill>
              <a:round/>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grpSp>
      <p:sp>
        <p:nvSpPr>
          <p:cNvPr id="685081" name="Rectangle 25"/>
          <p:cNvSpPr>
            <a:spLocks noChangeArrowheads="1"/>
          </p:cNvSpPr>
          <p:nvPr/>
        </p:nvSpPr>
        <p:spPr bwMode="auto">
          <a:xfrm>
            <a:off x="6127750" y="4932363"/>
            <a:ext cx="236538" cy="285750"/>
          </a:xfrm>
          <a:prstGeom prst="rect">
            <a:avLst/>
          </a:prstGeom>
          <a:noFill/>
          <a:ln w="38100">
            <a:solidFill>
              <a:schemeClr val="tx2"/>
            </a:solidFill>
            <a:miter lim="800000"/>
            <a:headEnd/>
            <a:tailEnd/>
          </a:ln>
          <a:effectLst/>
        </p:spPr>
        <p:txBody>
          <a:bodyPr wrap="none" anchor="ct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685086" name="Line 30"/>
          <p:cNvSpPr>
            <a:spLocks noChangeShapeType="1"/>
          </p:cNvSpPr>
          <p:nvPr/>
        </p:nvSpPr>
        <p:spPr bwMode="invGray">
          <a:xfrm>
            <a:off x="5437189" y="2844801"/>
            <a:ext cx="700087" cy="2081213"/>
          </a:xfrm>
          <a:prstGeom prst="line">
            <a:avLst/>
          </a:prstGeom>
          <a:noFill/>
          <a:ln w="34925">
            <a:solidFill>
              <a:schemeClr val="tx2"/>
            </a:solidFill>
            <a:round/>
            <a:headEnd/>
            <a:tailEnd type="triangle" w="lg" len="lg"/>
          </a:ln>
          <a:effectLst/>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Tree>
  </p:cSld>
  <p:clrMapOvr>
    <a:masterClrMapping/>
  </p:clrMapOvr>
  <p:transition advTm="50122"/>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4338" name="Rectangle 2"/>
          <p:cNvSpPr>
            <a:spLocks noGrp="1" noChangeArrowheads="1"/>
          </p:cNvSpPr>
          <p:nvPr>
            <p:ph type="title"/>
          </p:nvPr>
        </p:nvSpPr>
        <p:spPr/>
        <p:txBody>
          <a:bodyPr/>
          <a:lstStyle/>
          <a:p>
            <a:r>
              <a:rPr lang="en-US"/>
              <a:t>Exploit Specialization</a:t>
            </a:r>
          </a:p>
        </p:txBody>
      </p:sp>
      <p:sp>
        <p:nvSpPr>
          <p:cNvPr id="654339" name="Rectangle 3"/>
          <p:cNvSpPr>
            <a:spLocks noGrp="1" noChangeArrowheads="1"/>
          </p:cNvSpPr>
          <p:nvPr>
            <p:ph idx="1"/>
          </p:nvPr>
        </p:nvSpPr>
        <p:spPr/>
        <p:txBody>
          <a:bodyPr/>
          <a:lstStyle/>
          <a:p>
            <a:r>
              <a:rPr lang="en-US"/>
              <a:t>Optimize execution units for different applications</a:t>
            </a:r>
          </a:p>
          <a:p>
            <a:pPr lvl="1"/>
            <a:r>
              <a:rPr lang="en-US"/>
              <a:t>Reformulate the hardware to reduce needed work</a:t>
            </a:r>
          </a:p>
          <a:p>
            <a:pPr lvl="1"/>
            <a:r>
              <a:rPr lang="en-US"/>
              <a:t>Can improve energy efficiency for a class of applications</a:t>
            </a:r>
          </a:p>
          <a:p>
            <a:r>
              <a:rPr lang="en-US"/>
              <a:t>Stream / Vector processing is a current example</a:t>
            </a:r>
          </a:p>
          <a:p>
            <a:pPr lvl="1"/>
            <a:r>
              <a:rPr lang="en-US"/>
              <a:t>Exploit locality, reuse</a:t>
            </a:r>
          </a:p>
          <a:p>
            <a:pPr lvl="1"/>
            <a:r>
              <a:rPr lang="en-US"/>
              <a:t>High compute density</a:t>
            </a:r>
          </a:p>
        </p:txBody>
      </p:sp>
      <p:sp>
        <p:nvSpPr>
          <p:cNvPr id="12"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FA845C32-385E-4F21-9291-C74EEC4DEEFD}" type="slidenum">
              <a:rPr lang="en-US">
                <a:solidFill>
                  <a:srgbClr val="000000"/>
                </a:solidFill>
                <a:latin typeface="Times New Roman" pitchFamily="18" charset="0"/>
                <a:cs typeface="Arial"/>
              </a:rPr>
              <a:pPr fontAlgn="base">
                <a:spcBef>
                  <a:spcPct val="0"/>
                </a:spcBef>
                <a:spcAft>
                  <a:spcPct val="0"/>
                </a:spcAft>
              </a:pPr>
              <a:t>32</a:t>
            </a:fld>
            <a:endParaRPr lang="en-US">
              <a:solidFill>
                <a:srgbClr val="000000"/>
              </a:solidFill>
              <a:latin typeface="Times New Roman" pitchFamily="18" charset="0"/>
              <a:cs typeface="Arial"/>
            </a:endParaRPr>
          </a:p>
        </p:txBody>
      </p:sp>
      <p:graphicFrame>
        <p:nvGraphicFramePr>
          <p:cNvPr id="654343" name="Object 7"/>
          <p:cNvGraphicFramePr>
            <a:graphicFrameLocks noChangeAspect="1"/>
          </p:cNvGraphicFramePr>
          <p:nvPr/>
        </p:nvGraphicFramePr>
        <p:xfrm>
          <a:off x="6172200" y="3505200"/>
          <a:ext cx="3124200" cy="3048000"/>
        </p:xfrm>
        <a:graphic>
          <a:graphicData uri="http://schemas.openxmlformats.org/presentationml/2006/ole">
            <mc:AlternateContent xmlns:mc="http://schemas.openxmlformats.org/markup-compatibility/2006">
              <mc:Choice xmlns:v="urn:schemas-microsoft-com:vml" Requires="v">
                <p:oleObj name="Photo Editor Photo" r:id="rId3" imgW="8628571" imgH="8783276" progId="MSPhotoEd.3">
                  <p:embed/>
                </p:oleObj>
              </mc:Choice>
              <mc:Fallback>
                <p:oleObj name="Photo Editor Photo" r:id="rId3" imgW="8628571" imgH="8783276" progId="MSPhotoEd.3">
                  <p:embed/>
                  <p:pic>
                    <p:nvPicPr>
                      <p:cNvPr id="654343" name="Object 7"/>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172200" y="3505200"/>
                        <a:ext cx="3124200" cy="3048000"/>
                      </a:xfrm>
                      <a:prstGeom prst="rect">
                        <a:avLst/>
                      </a:prstGeom>
                      <a:noFill/>
                      <a:ln w="9525">
                        <a:solidFill>
                          <a:srgbClr val="FF000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54344" name="Rectangle 8"/>
          <p:cNvSpPr>
            <a:spLocks noChangeArrowheads="1"/>
          </p:cNvSpPr>
          <p:nvPr/>
        </p:nvSpPr>
        <p:spPr bwMode="auto">
          <a:xfrm>
            <a:off x="7769225" y="3929063"/>
            <a:ext cx="1384300" cy="361950"/>
          </a:xfrm>
          <a:prstGeom prst="rect">
            <a:avLst/>
          </a:prstGeom>
          <a:noFill/>
          <a:ln w="38100">
            <a:solidFill>
              <a:srgbClr val="FF0000"/>
            </a:solidFill>
            <a:miter lim="800000"/>
            <a:headEnd/>
            <a:tailEnd/>
          </a:ln>
          <a:effectLst/>
        </p:spPr>
        <p:txBody>
          <a:bodyPr wrap="none" anchor="ctr"/>
          <a:lstStyle/>
          <a:p>
            <a:pPr fontAlgn="base">
              <a:spcBef>
                <a:spcPct val="0"/>
              </a:spcBef>
              <a:spcAft>
                <a:spcPct val="0"/>
              </a:spcAft>
            </a:pPr>
            <a:r>
              <a:rPr lang="en-US" sz="1400">
                <a:solidFill>
                  <a:srgbClr val="000000"/>
                </a:solidFill>
                <a:latin typeface="Times New Roman" pitchFamily="18" charset="0"/>
                <a:cs typeface="Times New Roman" pitchFamily="18" charset="0"/>
              </a:rPr>
              <a:t>μ</a:t>
            </a:r>
            <a:r>
              <a:rPr lang="en-US" sz="1400">
                <a:solidFill>
                  <a:srgbClr val="000000"/>
                </a:solidFill>
                <a:latin typeface="Times New Roman" pitchFamily="18" charset="0"/>
                <a:cs typeface="Arial"/>
              </a:rPr>
              <a:t>-controller</a:t>
            </a:r>
          </a:p>
        </p:txBody>
      </p:sp>
      <p:sp>
        <p:nvSpPr>
          <p:cNvPr id="654345" name="Rectangle 9"/>
          <p:cNvSpPr>
            <a:spLocks noChangeArrowheads="1"/>
          </p:cNvSpPr>
          <p:nvPr/>
        </p:nvSpPr>
        <p:spPr bwMode="auto">
          <a:xfrm>
            <a:off x="7861301" y="4291014"/>
            <a:ext cx="1292225" cy="2065337"/>
          </a:xfrm>
          <a:prstGeom prst="rect">
            <a:avLst/>
          </a:prstGeom>
          <a:noFill/>
          <a:ln w="38100">
            <a:solidFill>
              <a:srgbClr val="FF0000"/>
            </a:solidFill>
            <a:miter lim="800000"/>
            <a:headEnd/>
            <a:tailEnd/>
          </a:ln>
          <a:effectLst/>
        </p:spPr>
        <p:txBody>
          <a:bodyPr wrap="none" anchor="ctr"/>
          <a:lstStyle/>
          <a:p>
            <a:pPr fontAlgn="base">
              <a:spcBef>
                <a:spcPct val="0"/>
              </a:spcBef>
              <a:spcAft>
                <a:spcPct val="0"/>
              </a:spcAft>
            </a:pPr>
            <a:r>
              <a:rPr lang="en-US" sz="1400">
                <a:solidFill>
                  <a:srgbClr val="000000"/>
                </a:solidFill>
                <a:latin typeface="Times New Roman" pitchFamily="18" charset="0"/>
                <a:cs typeface="Arial"/>
              </a:rPr>
              <a:t>Clusters</a:t>
            </a:r>
          </a:p>
        </p:txBody>
      </p:sp>
      <p:sp>
        <p:nvSpPr>
          <p:cNvPr id="654346" name="Rectangle 10"/>
          <p:cNvSpPr>
            <a:spLocks noChangeArrowheads="1"/>
          </p:cNvSpPr>
          <p:nvPr/>
        </p:nvSpPr>
        <p:spPr bwMode="auto">
          <a:xfrm>
            <a:off x="6734176" y="4232275"/>
            <a:ext cx="860425" cy="1741488"/>
          </a:xfrm>
          <a:prstGeom prst="rect">
            <a:avLst/>
          </a:prstGeom>
          <a:noFill/>
          <a:ln w="38100">
            <a:solidFill>
              <a:srgbClr val="FF0000"/>
            </a:solidFill>
            <a:miter lim="800000"/>
            <a:headEnd/>
            <a:tailEnd/>
          </a:ln>
          <a:effectLst/>
        </p:spPr>
        <p:txBody>
          <a:bodyPr wrap="none" anchor="ctr"/>
          <a:lstStyle/>
          <a:p>
            <a:pPr fontAlgn="base">
              <a:spcBef>
                <a:spcPct val="0"/>
              </a:spcBef>
              <a:spcAft>
                <a:spcPct val="0"/>
              </a:spcAft>
            </a:pPr>
            <a:r>
              <a:rPr lang="en-US" sz="1400">
                <a:solidFill>
                  <a:srgbClr val="000000"/>
                </a:solidFill>
                <a:latin typeface="Times New Roman" pitchFamily="18" charset="0"/>
                <a:cs typeface="Arial"/>
              </a:rPr>
              <a:t>SRF</a:t>
            </a:r>
          </a:p>
        </p:txBody>
      </p:sp>
      <p:sp>
        <p:nvSpPr>
          <p:cNvPr id="654347" name="Rectangle 11"/>
          <p:cNvSpPr>
            <a:spLocks noChangeArrowheads="1"/>
          </p:cNvSpPr>
          <p:nvPr/>
        </p:nvSpPr>
        <p:spPr bwMode="auto">
          <a:xfrm rot="16200000">
            <a:off x="5490370" y="5083970"/>
            <a:ext cx="2052637" cy="339725"/>
          </a:xfrm>
          <a:prstGeom prst="rect">
            <a:avLst/>
          </a:prstGeom>
          <a:noFill/>
          <a:ln w="38100">
            <a:solidFill>
              <a:srgbClr val="FF0000"/>
            </a:solidFill>
            <a:miter lim="800000"/>
            <a:headEnd/>
            <a:tailEnd/>
          </a:ln>
          <a:effectLst/>
        </p:spPr>
        <p:txBody>
          <a:bodyPr wrap="none" anchor="ctr"/>
          <a:lstStyle/>
          <a:p>
            <a:pPr fontAlgn="base">
              <a:spcBef>
                <a:spcPct val="0"/>
              </a:spcBef>
              <a:spcAft>
                <a:spcPct val="0"/>
              </a:spcAft>
            </a:pPr>
            <a:r>
              <a:rPr lang="en-US" sz="1400">
                <a:solidFill>
                  <a:srgbClr val="000000"/>
                </a:solidFill>
                <a:latin typeface="Times New Roman" pitchFamily="18" charset="0"/>
                <a:cs typeface="Arial"/>
              </a:rPr>
              <a:t>Memory System</a:t>
            </a:r>
          </a:p>
        </p:txBody>
      </p:sp>
      <p:sp>
        <p:nvSpPr>
          <p:cNvPr id="654348" name="Rectangle 12"/>
          <p:cNvSpPr>
            <a:spLocks noChangeArrowheads="1"/>
          </p:cNvSpPr>
          <p:nvPr/>
        </p:nvSpPr>
        <p:spPr bwMode="auto">
          <a:xfrm>
            <a:off x="6396039" y="3632201"/>
            <a:ext cx="644525" cy="354013"/>
          </a:xfrm>
          <a:prstGeom prst="rect">
            <a:avLst/>
          </a:prstGeom>
          <a:noFill/>
          <a:ln w="38100">
            <a:solidFill>
              <a:srgbClr val="FF0000"/>
            </a:solidFill>
            <a:miter lim="800000"/>
            <a:headEnd/>
            <a:tailEnd/>
          </a:ln>
          <a:effectLst/>
        </p:spPr>
        <p:txBody>
          <a:bodyPr wrap="none" anchor="ctr"/>
          <a:lstStyle/>
          <a:p>
            <a:pPr fontAlgn="base">
              <a:spcBef>
                <a:spcPct val="0"/>
              </a:spcBef>
              <a:spcAft>
                <a:spcPct val="0"/>
              </a:spcAft>
            </a:pPr>
            <a:r>
              <a:rPr lang="en-US" sz="1400">
                <a:solidFill>
                  <a:srgbClr val="000000"/>
                </a:solidFill>
                <a:latin typeface="Times New Roman" pitchFamily="18" charset="0"/>
                <a:cs typeface="Arial"/>
              </a:rPr>
              <a:t>HISC</a:t>
            </a:r>
          </a:p>
        </p:txBody>
      </p:sp>
      <p:sp>
        <p:nvSpPr>
          <p:cNvPr id="654349" name="Rectangle 13"/>
          <p:cNvSpPr>
            <a:spLocks noChangeArrowheads="1"/>
          </p:cNvSpPr>
          <p:nvPr/>
        </p:nvSpPr>
        <p:spPr bwMode="auto">
          <a:xfrm>
            <a:off x="7073901" y="3632201"/>
            <a:ext cx="684213" cy="354013"/>
          </a:xfrm>
          <a:prstGeom prst="rect">
            <a:avLst/>
          </a:prstGeom>
          <a:noFill/>
          <a:ln w="38100">
            <a:solidFill>
              <a:srgbClr val="FF0000"/>
            </a:solidFill>
            <a:miter lim="800000"/>
            <a:headEnd/>
            <a:tailEnd/>
          </a:ln>
          <a:effectLst/>
        </p:spPr>
        <p:txBody>
          <a:bodyPr wrap="none" anchor="ctr"/>
          <a:lstStyle/>
          <a:p>
            <a:pPr fontAlgn="base">
              <a:spcBef>
                <a:spcPct val="0"/>
              </a:spcBef>
              <a:spcAft>
                <a:spcPct val="0"/>
              </a:spcAft>
            </a:pPr>
            <a:r>
              <a:rPr lang="en-US" sz="1400">
                <a:solidFill>
                  <a:srgbClr val="000000"/>
                </a:solidFill>
                <a:latin typeface="Times New Roman" pitchFamily="18" charset="0"/>
                <a:cs typeface="Arial"/>
              </a:rPr>
              <a:t>NI</a:t>
            </a:r>
          </a:p>
        </p:txBody>
      </p:sp>
      <p:sp>
        <p:nvSpPr>
          <p:cNvPr id="654352" name="Text Box 16"/>
          <p:cNvSpPr txBox="1">
            <a:spLocks noChangeArrowheads="1"/>
          </p:cNvSpPr>
          <p:nvPr/>
        </p:nvSpPr>
        <p:spPr bwMode="auto">
          <a:xfrm>
            <a:off x="2757488" y="5272089"/>
            <a:ext cx="3073400" cy="701675"/>
          </a:xfrm>
          <a:prstGeom prst="rect">
            <a:avLst/>
          </a:prstGeom>
          <a:noFill/>
          <a:ln w="0" algn="ctr">
            <a:noFill/>
            <a:miter lim="800000"/>
            <a:headEnd/>
            <a:tailEnd/>
          </a:ln>
          <a:effectLst/>
        </p:spPr>
        <p:txBody>
          <a:bodyPr>
            <a:spAutoFit/>
          </a:bodyPr>
          <a:lstStyle/>
          <a:p>
            <a:pPr fontAlgn="base">
              <a:spcBef>
                <a:spcPct val="50000"/>
              </a:spcBef>
              <a:spcAft>
                <a:spcPct val="0"/>
              </a:spcAft>
            </a:pPr>
            <a:r>
              <a:rPr lang="en-US" sz="2000">
                <a:solidFill>
                  <a:srgbClr val="000000"/>
                </a:solidFill>
                <a:latin typeface="Times New Roman" pitchFamily="18" charset="0"/>
                <a:cs typeface="Arial"/>
              </a:rPr>
              <a:t>Bill Dally et al, Stanford Imagine</a:t>
            </a:r>
          </a:p>
        </p:txBody>
      </p:sp>
    </p:spTree>
  </p:cSld>
  <p:clrMapOvr>
    <a:masterClrMapping/>
  </p:clrMapOvr>
  <p:transition advTm="83520"/>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5362" name="Rectangle 2"/>
          <p:cNvSpPr>
            <a:spLocks noGrp="1" noChangeArrowheads="1"/>
          </p:cNvSpPr>
          <p:nvPr>
            <p:ph type="title"/>
          </p:nvPr>
        </p:nvSpPr>
        <p:spPr/>
        <p:txBody>
          <a:bodyPr/>
          <a:lstStyle/>
          <a:p>
            <a:r>
              <a:rPr lang="en-US"/>
              <a:t>Exploit Integration</a:t>
            </a:r>
          </a:p>
        </p:txBody>
      </p:sp>
      <p:sp>
        <p:nvSpPr>
          <p:cNvPr id="655363" name="Rectangle 3"/>
          <p:cNvSpPr>
            <a:spLocks noGrp="1" noChangeArrowheads="1"/>
          </p:cNvSpPr>
          <p:nvPr>
            <p:ph idx="1"/>
          </p:nvPr>
        </p:nvSpPr>
        <p:spPr/>
        <p:txBody>
          <a:bodyPr/>
          <a:lstStyle/>
          <a:p>
            <a:r>
              <a:rPr lang="en-US" dirty="0"/>
              <a:t>Moving units onto one chip</a:t>
            </a:r>
          </a:p>
          <a:p>
            <a:pPr lvl="1"/>
            <a:r>
              <a:rPr lang="en-US" dirty="0"/>
              <a:t>Reduces the number of I/Os on system</a:t>
            </a:r>
          </a:p>
          <a:p>
            <a:pPr lvl="1"/>
            <a:r>
              <a:rPr lang="en-US" dirty="0"/>
              <a:t>I/O can take significant power today</a:t>
            </a:r>
          </a:p>
          <a:p>
            <a:pPr lvl="1"/>
            <a:r>
              <a:rPr lang="en-US" dirty="0"/>
              <a:t>Allows even larger integration</a:t>
            </a:r>
          </a:p>
        </p:txBody>
      </p:sp>
      <p:sp>
        <p:nvSpPr>
          <p:cNvPr id="4"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4A9350B8-972E-4D02-8F86-DE6BCC04DFBF}" type="slidenum">
              <a:rPr lang="en-US">
                <a:solidFill>
                  <a:srgbClr val="000000"/>
                </a:solidFill>
                <a:latin typeface="Times New Roman" pitchFamily="18" charset="0"/>
                <a:cs typeface="Arial"/>
              </a:rPr>
              <a:pPr fontAlgn="base">
                <a:spcBef>
                  <a:spcPct val="0"/>
                </a:spcBef>
                <a:spcAft>
                  <a:spcPct val="0"/>
                </a:spcAft>
              </a:pPr>
              <a:t>33</a:t>
            </a:fld>
            <a:endParaRPr lang="en-US">
              <a:solidFill>
                <a:srgbClr val="000000"/>
              </a:solidFill>
              <a:latin typeface="Times New Roman" pitchFamily="18" charset="0"/>
              <a:cs typeface="Arial"/>
            </a:endParaRPr>
          </a:p>
        </p:txBody>
      </p:sp>
    </p:spTree>
  </p:cSld>
  <p:clrMapOvr>
    <a:masterClrMapping/>
  </p:clrMapOvr>
  <p:transition advTm="54078"/>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30786" name="Rectangle 2"/>
          <p:cNvSpPr>
            <a:spLocks noGrp="1" noChangeArrowheads="1"/>
          </p:cNvSpPr>
          <p:nvPr>
            <p:ph type="title"/>
          </p:nvPr>
        </p:nvSpPr>
        <p:spPr/>
        <p:txBody>
          <a:bodyPr/>
          <a:lstStyle/>
          <a:p>
            <a:r>
              <a:rPr lang="en-US"/>
              <a:t>TI - OMAP2420</a:t>
            </a:r>
          </a:p>
        </p:txBody>
      </p:sp>
      <p:sp>
        <p:nvSpPr>
          <p:cNvPr id="6" name="Slide Number Placeholder 3"/>
          <p:cNvSpPr>
            <a:spLocks noGrp="1"/>
          </p:cNvSpPr>
          <p:nvPr>
            <p:ph type="sldNum" sz="quarter" idx="12"/>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4937F23F-6151-429C-BAF3-5059FBA26ABE}" type="slidenum">
              <a:rPr lang="en-US">
                <a:solidFill>
                  <a:srgbClr val="000000"/>
                </a:solidFill>
                <a:latin typeface="Times New Roman" pitchFamily="18" charset="0"/>
                <a:cs typeface="Arial"/>
              </a:rPr>
              <a:pPr fontAlgn="base">
                <a:spcBef>
                  <a:spcPct val="0"/>
                </a:spcBef>
                <a:spcAft>
                  <a:spcPct val="0"/>
                </a:spcAft>
              </a:pPr>
              <a:t>34</a:t>
            </a:fld>
            <a:endParaRPr lang="en-US">
              <a:solidFill>
                <a:srgbClr val="000000"/>
              </a:solidFill>
              <a:latin typeface="Times New Roman" pitchFamily="18" charset="0"/>
              <a:cs typeface="Arial"/>
            </a:endParaRPr>
          </a:p>
        </p:txBody>
      </p:sp>
      <p:pic>
        <p:nvPicPr>
          <p:cNvPr id="630787" name="Picture 3" descr="die_photo"/>
          <p:cNvPicPr>
            <a:picLocks noChangeAspect="1" noChangeArrowheads="1"/>
          </p:cNvPicPr>
          <p:nvPr/>
        </p:nvPicPr>
        <p:blipFill>
          <a:blip r:embed="rId3" cstate="print"/>
          <a:srcRect/>
          <a:stretch>
            <a:fillRect/>
          </a:stretch>
        </p:blipFill>
        <p:spPr bwMode="auto">
          <a:xfrm>
            <a:off x="1673226" y="1295400"/>
            <a:ext cx="4316413" cy="4114800"/>
          </a:xfrm>
          <a:prstGeom prst="rect">
            <a:avLst/>
          </a:prstGeom>
          <a:noFill/>
        </p:spPr>
      </p:pic>
      <p:sp>
        <p:nvSpPr>
          <p:cNvPr id="630788" name="Rectangle 4"/>
          <p:cNvSpPr>
            <a:spLocks noChangeArrowheads="1"/>
          </p:cNvSpPr>
          <p:nvPr/>
        </p:nvSpPr>
        <p:spPr bwMode="auto">
          <a:xfrm>
            <a:off x="6781800" y="1371600"/>
            <a:ext cx="3657600" cy="4495800"/>
          </a:xfrm>
          <a:prstGeom prst="rect">
            <a:avLst/>
          </a:prstGeom>
          <a:noFill/>
          <a:ln w="9525">
            <a:noFill/>
            <a:miter lim="800000"/>
            <a:headEnd/>
            <a:tailEnd/>
          </a:ln>
          <a:effectLst/>
        </p:spPr>
        <p:txBody>
          <a:bodyPr/>
          <a:lstStyle/>
          <a:p>
            <a:pPr marL="342900" indent="-342900" fontAlgn="base">
              <a:lnSpc>
                <a:spcPct val="90000"/>
              </a:lnSpc>
              <a:spcBef>
                <a:spcPct val="20000"/>
              </a:spcBef>
              <a:spcAft>
                <a:spcPct val="0"/>
              </a:spcAft>
              <a:buClr>
                <a:srgbClr val="333399"/>
              </a:buClr>
              <a:buFontTx/>
              <a:buChar char="•"/>
            </a:pPr>
            <a:r>
              <a:rPr lang="en-US" sz="2800">
                <a:solidFill>
                  <a:srgbClr val="000000"/>
                </a:solidFill>
                <a:latin typeface="Arial Narrow" pitchFamily="34" charset="0"/>
                <a:cs typeface="Arial"/>
              </a:rPr>
              <a:t>Specialization</a:t>
            </a:r>
          </a:p>
          <a:p>
            <a:pPr marL="342900" indent="-342900" fontAlgn="base">
              <a:lnSpc>
                <a:spcPct val="90000"/>
              </a:lnSpc>
              <a:spcBef>
                <a:spcPct val="20000"/>
              </a:spcBef>
              <a:spcAft>
                <a:spcPct val="0"/>
              </a:spcAft>
              <a:buClr>
                <a:srgbClr val="333399"/>
              </a:buClr>
              <a:buFontTx/>
              <a:buChar char="•"/>
            </a:pPr>
            <a:r>
              <a:rPr lang="en-US" sz="2800">
                <a:solidFill>
                  <a:srgbClr val="000000"/>
                </a:solidFill>
                <a:latin typeface="Arial Narrow" pitchFamily="34" charset="0"/>
                <a:cs typeface="Arial"/>
              </a:rPr>
              <a:t>And power domains</a:t>
            </a:r>
          </a:p>
          <a:p>
            <a:pPr marL="742950" lvl="1" indent="-285750" fontAlgn="base">
              <a:lnSpc>
                <a:spcPct val="90000"/>
              </a:lnSpc>
              <a:spcBef>
                <a:spcPct val="20000"/>
              </a:spcBef>
              <a:spcAft>
                <a:spcPct val="0"/>
              </a:spcAft>
              <a:buClr>
                <a:srgbClr val="333399"/>
              </a:buClr>
              <a:buFontTx/>
              <a:buChar char="•"/>
            </a:pPr>
            <a:r>
              <a:rPr lang="en-US" sz="2400">
                <a:solidFill>
                  <a:srgbClr val="000000"/>
                </a:solidFill>
                <a:latin typeface="Arial Narrow" pitchFamily="34" charset="0"/>
                <a:cs typeface="Arial"/>
              </a:rPr>
              <a:t>Most units are off</a:t>
            </a:r>
          </a:p>
          <a:p>
            <a:pPr marL="342900" indent="-342900" fontAlgn="base">
              <a:lnSpc>
                <a:spcPct val="90000"/>
              </a:lnSpc>
              <a:spcBef>
                <a:spcPct val="20000"/>
              </a:spcBef>
              <a:spcAft>
                <a:spcPct val="0"/>
              </a:spcAft>
              <a:buClr>
                <a:srgbClr val="333399"/>
              </a:buClr>
              <a:buFontTx/>
              <a:buChar char="•"/>
            </a:pPr>
            <a:r>
              <a:rPr lang="en-US" sz="2800">
                <a:solidFill>
                  <a:srgbClr val="000000"/>
                </a:solidFill>
                <a:latin typeface="Arial Narrow" pitchFamily="34" charset="0"/>
                <a:cs typeface="Arial"/>
              </a:rPr>
              <a:t>OMAP 2420 </a:t>
            </a:r>
          </a:p>
          <a:p>
            <a:pPr marL="742950" lvl="1" indent="-285750" fontAlgn="base">
              <a:lnSpc>
                <a:spcPct val="90000"/>
              </a:lnSpc>
              <a:spcBef>
                <a:spcPct val="20000"/>
              </a:spcBef>
              <a:spcAft>
                <a:spcPct val="0"/>
              </a:spcAft>
              <a:buClr>
                <a:srgbClr val="333399"/>
              </a:buClr>
              <a:buFontTx/>
              <a:buChar char="•"/>
            </a:pPr>
            <a:r>
              <a:rPr lang="en-US" sz="2400">
                <a:solidFill>
                  <a:srgbClr val="000000"/>
                </a:solidFill>
                <a:latin typeface="Arial Narrow" pitchFamily="34" charset="0"/>
                <a:cs typeface="Arial"/>
              </a:rPr>
              <a:t>5 Power Domains</a:t>
            </a:r>
          </a:p>
          <a:p>
            <a:pPr marL="742950" lvl="1" indent="-285750" fontAlgn="base">
              <a:lnSpc>
                <a:spcPct val="90000"/>
              </a:lnSpc>
              <a:spcBef>
                <a:spcPct val="20000"/>
              </a:spcBef>
              <a:spcAft>
                <a:spcPct val="0"/>
              </a:spcAft>
              <a:buClr>
                <a:srgbClr val="333399"/>
              </a:buClr>
              <a:buFontTx/>
              <a:buChar char="•"/>
            </a:pPr>
            <a:r>
              <a:rPr lang="en-US" sz="2400">
                <a:solidFill>
                  <a:srgbClr val="000000"/>
                </a:solidFill>
                <a:latin typeface="Arial Narrow" pitchFamily="34" charset="0"/>
                <a:cs typeface="Arial"/>
              </a:rPr>
              <a:t>#1: MCU Core</a:t>
            </a:r>
          </a:p>
          <a:p>
            <a:pPr marL="742950" lvl="1" indent="-285750" fontAlgn="base">
              <a:lnSpc>
                <a:spcPct val="90000"/>
              </a:lnSpc>
              <a:spcBef>
                <a:spcPct val="20000"/>
              </a:spcBef>
              <a:spcAft>
                <a:spcPct val="0"/>
              </a:spcAft>
              <a:buClr>
                <a:srgbClr val="333399"/>
              </a:buClr>
              <a:buFontTx/>
              <a:buChar char="•"/>
            </a:pPr>
            <a:r>
              <a:rPr lang="en-US" sz="2400">
                <a:solidFill>
                  <a:srgbClr val="000000"/>
                </a:solidFill>
                <a:latin typeface="Arial Narrow" pitchFamily="34" charset="0"/>
                <a:cs typeface="Arial"/>
              </a:rPr>
              <a:t>#2: DSP Core</a:t>
            </a:r>
          </a:p>
          <a:p>
            <a:pPr marL="742950" lvl="1" indent="-285750" fontAlgn="base">
              <a:lnSpc>
                <a:spcPct val="90000"/>
              </a:lnSpc>
              <a:spcBef>
                <a:spcPct val="20000"/>
              </a:spcBef>
              <a:spcAft>
                <a:spcPct val="0"/>
              </a:spcAft>
              <a:buClr>
                <a:srgbClr val="333399"/>
              </a:buClr>
              <a:buFontTx/>
              <a:buChar char="•"/>
            </a:pPr>
            <a:r>
              <a:rPr lang="en-US" sz="2400">
                <a:solidFill>
                  <a:srgbClr val="000000"/>
                </a:solidFill>
                <a:latin typeface="Arial Narrow" pitchFamily="34" charset="0"/>
                <a:cs typeface="Arial"/>
              </a:rPr>
              <a:t>#3: Graphic Accelerator</a:t>
            </a:r>
          </a:p>
          <a:p>
            <a:pPr marL="742950" lvl="1" indent="-285750" fontAlgn="base">
              <a:lnSpc>
                <a:spcPct val="90000"/>
              </a:lnSpc>
              <a:spcBef>
                <a:spcPct val="20000"/>
              </a:spcBef>
              <a:spcAft>
                <a:spcPct val="0"/>
              </a:spcAft>
              <a:buClr>
                <a:srgbClr val="333399"/>
              </a:buClr>
              <a:buFontTx/>
              <a:buChar char="•"/>
            </a:pPr>
            <a:r>
              <a:rPr lang="en-US" sz="2400">
                <a:solidFill>
                  <a:srgbClr val="000000"/>
                </a:solidFill>
                <a:latin typeface="Arial Narrow" pitchFamily="34" charset="0"/>
                <a:cs typeface="Arial"/>
              </a:rPr>
              <a:t>#4: Core + Periph.</a:t>
            </a:r>
          </a:p>
          <a:p>
            <a:pPr marL="742950" lvl="1" indent="-285750" fontAlgn="base">
              <a:lnSpc>
                <a:spcPct val="90000"/>
              </a:lnSpc>
              <a:spcBef>
                <a:spcPct val="20000"/>
              </a:spcBef>
              <a:spcAft>
                <a:spcPct val="0"/>
              </a:spcAft>
              <a:buClr>
                <a:srgbClr val="333399"/>
              </a:buClr>
              <a:buFontTx/>
              <a:buChar char="•"/>
            </a:pPr>
            <a:r>
              <a:rPr lang="en-US" sz="2400">
                <a:solidFill>
                  <a:srgbClr val="000000"/>
                </a:solidFill>
                <a:latin typeface="Arial Narrow" pitchFamily="34" charset="0"/>
                <a:cs typeface="Arial"/>
              </a:rPr>
              <a:t>#5: Always On logic</a:t>
            </a:r>
          </a:p>
        </p:txBody>
      </p:sp>
      <p:sp>
        <p:nvSpPr>
          <p:cNvPr id="630789" name="Text Box 5"/>
          <p:cNvSpPr txBox="1">
            <a:spLocks noChangeArrowheads="1"/>
          </p:cNvSpPr>
          <p:nvPr/>
        </p:nvSpPr>
        <p:spPr bwMode="invGray">
          <a:xfrm>
            <a:off x="1673226" y="5618164"/>
            <a:ext cx="6176963" cy="581025"/>
          </a:xfrm>
          <a:prstGeom prst="rect">
            <a:avLst/>
          </a:prstGeom>
          <a:noFill/>
          <a:ln w="9525" algn="ctr">
            <a:noFill/>
            <a:miter lim="800000"/>
            <a:headEnd/>
            <a:tailEnd/>
          </a:ln>
          <a:effectLst/>
        </p:spPr>
        <p:txBody>
          <a:bodyPr>
            <a:spAutoFit/>
          </a:bodyPr>
          <a:lstStyle/>
          <a:p>
            <a:pPr fontAlgn="base">
              <a:spcBef>
                <a:spcPct val="0"/>
              </a:spcBef>
              <a:spcAft>
                <a:spcPct val="0"/>
              </a:spcAft>
            </a:pPr>
            <a:r>
              <a:rPr lang="en-US" sz="1600">
                <a:solidFill>
                  <a:srgbClr val="000000"/>
                </a:solidFill>
                <a:latin typeface="Times New Roman" pitchFamily="18" charset="0"/>
                <a:cs typeface="Arial"/>
              </a:rPr>
              <a:t>Royannez, et al, 90nm Low Leakage SoC Design Techniques </a:t>
            </a:r>
          </a:p>
          <a:p>
            <a:pPr fontAlgn="base">
              <a:spcBef>
                <a:spcPct val="0"/>
              </a:spcBef>
              <a:spcAft>
                <a:spcPct val="0"/>
              </a:spcAft>
            </a:pPr>
            <a:r>
              <a:rPr lang="en-US" sz="1600">
                <a:solidFill>
                  <a:srgbClr val="000000"/>
                </a:solidFill>
                <a:latin typeface="Times New Roman" pitchFamily="18" charset="0"/>
                <a:cs typeface="Arial"/>
              </a:rPr>
              <a:t>for Wireless Applications, ISSCC 2005</a:t>
            </a:r>
          </a:p>
        </p:txBody>
      </p:sp>
    </p:spTree>
  </p:cSld>
  <p:clrMapOvr>
    <a:masterClrMapping/>
  </p:clrMapOvr>
  <p:transition spd="med" advTm="46847"/>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4818" name="Rectangle 2"/>
          <p:cNvSpPr>
            <a:spLocks noGrp="1" noChangeArrowheads="1"/>
          </p:cNvSpPr>
          <p:nvPr>
            <p:ph type="title"/>
          </p:nvPr>
        </p:nvSpPr>
        <p:spPr/>
        <p:txBody>
          <a:bodyPr/>
          <a:lstStyle/>
          <a:p>
            <a:r>
              <a:rPr lang="en-US"/>
              <a:t>Low-Power PowerPC</a:t>
            </a:r>
          </a:p>
        </p:txBody>
      </p:sp>
      <p:pic>
        <p:nvPicPr>
          <p:cNvPr id="674820" name="Picture 4"/>
          <p:cNvPicPr>
            <a:picLocks noGrp="1" noChangeAspect="1" noChangeArrowheads="1"/>
          </p:cNvPicPr>
          <p:nvPr>
            <p:ph idx="1"/>
          </p:nvPr>
        </p:nvPicPr>
        <p:blipFill>
          <a:blip r:embed="rId3" cstate="print"/>
          <a:srcRect l="14474" t="5754" r="9210" b="10818"/>
          <a:stretch>
            <a:fillRect/>
          </a:stretch>
        </p:blipFill>
        <p:spPr>
          <a:xfrm>
            <a:off x="2743200" y="1219200"/>
            <a:ext cx="5486400" cy="5486400"/>
          </a:xfrm>
          <a:noFill/>
          <a:ln/>
        </p:spPr>
      </p:pic>
      <p:sp>
        <p:nvSpPr>
          <p:cNvPr id="5"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F152374D-24E8-4029-A089-B3BDD2248B0D}" type="slidenum">
              <a:rPr lang="en-US">
                <a:solidFill>
                  <a:srgbClr val="000000"/>
                </a:solidFill>
                <a:latin typeface="Times New Roman" pitchFamily="18" charset="0"/>
                <a:cs typeface="Arial"/>
              </a:rPr>
              <a:pPr fontAlgn="base">
                <a:spcBef>
                  <a:spcPct val="0"/>
                </a:spcBef>
                <a:spcAft>
                  <a:spcPct val="0"/>
                </a:spcAft>
              </a:pPr>
              <a:t>35</a:t>
            </a:fld>
            <a:endParaRPr lang="en-US">
              <a:solidFill>
                <a:srgbClr val="000000"/>
              </a:solidFill>
              <a:latin typeface="Times New Roman" pitchFamily="18" charset="0"/>
              <a:cs typeface="Arial"/>
            </a:endParaRPr>
          </a:p>
        </p:txBody>
      </p:sp>
      <p:sp>
        <p:nvSpPr>
          <p:cNvPr id="674821" name="Text Box 5"/>
          <p:cNvSpPr txBox="1">
            <a:spLocks noChangeArrowheads="1"/>
          </p:cNvSpPr>
          <p:nvPr/>
        </p:nvSpPr>
        <p:spPr bwMode="auto">
          <a:xfrm>
            <a:off x="8499475" y="5316538"/>
            <a:ext cx="1976438" cy="825500"/>
          </a:xfrm>
          <a:prstGeom prst="rect">
            <a:avLst/>
          </a:prstGeom>
          <a:noFill/>
          <a:ln w="0" algn="ctr">
            <a:noFill/>
            <a:miter lim="800000"/>
            <a:headEnd/>
            <a:tailEnd/>
          </a:ln>
          <a:effectLst/>
        </p:spPr>
        <p:txBody>
          <a:bodyPr>
            <a:spAutoFit/>
          </a:bodyPr>
          <a:lstStyle/>
          <a:p>
            <a:pPr fontAlgn="base">
              <a:spcBef>
                <a:spcPct val="50000"/>
              </a:spcBef>
              <a:spcAft>
                <a:spcPct val="0"/>
              </a:spcAft>
            </a:pPr>
            <a:r>
              <a:rPr lang="en-US" sz="1600">
                <a:solidFill>
                  <a:srgbClr val="000000"/>
                </a:solidFill>
                <a:latin typeface="Times New Roman" pitchFamily="18" charset="0"/>
                <a:cs typeface="Arial"/>
              </a:rPr>
              <a:t>Nowka et al.,  Low-power PowerPC, ISSCC </a:t>
            </a:r>
          </a:p>
        </p:txBody>
      </p:sp>
    </p:spTree>
  </p:cSld>
  <p:clrMapOvr>
    <a:masterClrMapping/>
  </p:clrMapOvr>
  <p:transition advTm="21211"/>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58114" name="Rectangle 2"/>
          <p:cNvSpPr>
            <a:spLocks noGrp="1" noChangeArrowheads="1"/>
          </p:cNvSpPr>
          <p:nvPr>
            <p:ph type="title"/>
          </p:nvPr>
        </p:nvSpPr>
        <p:spPr/>
        <p:txBody>
          <a:bodyPr/>
          <a:lstStyle/>
          <a:p>
            <a:r>
              <a:rPr lang="en-US"/>
              <a:t>Low Power Design</a:t>
            </a:r>
          </a:p>
        </p:txBody>
      </p:sp>
      <p:sp>
        <p:nvSpPr>
          <p:cNvPr id="858115" name="Rectangle 3"/>
          <p:cNvSpPr>
            <a:spLocks noGrp="1" noChangeArrowheads="1"/>
          </p:cNvSpPr>
          <p:nvPr>
            <p:ph idx="1"/>
          </p:nvPr>
        </p:nvSpPr>
        <p:spPr/>
        <p:txBody>
          <a:bodyPr/>
          <a:lstStyle/>
          <a:p>
            <a:r>
              <a:rPr lang="en-US"/>
              <a:t>Reduce dynamic power</a:t>
            </a:r>
          </a:p>
          <a:p>
            <a:pPr lvl="1"/>
            <a:r>
              <a:rPr lang="en-US"/>
              <a:t> </a:t>
            </a:r>
            <a:r>
              <a:rPr lang="en-US">
                <a:latin typeface="Symbol" pitchFamily="18" charset="2"/>
              </a:rPr>
              <a:t>a</a:t>
            </a:r>
            <a:r>
              <a:rPr lang="en-US"/>
              <a:t>:</a:t>
            </a:r>
          </a:p>
          <a:p>
            <a:pPr lvl="1"/>
            <a:r>
              <a:rPr lang="en-US"/>
              <a:t>C:</a:t>
            </a:r>
          </a:p>
          <a:p>
            <a:pPr lvl="1"/>
            <a:r>
              <a:rPr lang="en-US"/>
              <a:t>V</a:t>
            </a:r>
            <a:r>
              <a:rPr lang="en-US" baseline="-25000"/>
              <a:t>DD</a:t>
            </a:r>
            <a:r>
              <a:rPr lang="en-US"/>
              <a:t>:</a:t>
            </a:r>
          </a:p>
          <a:p>
            <a:pPr lvl="1"/>
            <a:r>
              <a:rPr lang="en-US"/>
              <a:t>f:</a:t>
            </a:r>
          </a:p>
          <a:p>
            <a:r>
              <a:rPr lang="en-US"/>
              <a:t>Reduce static power</a:t>
            </a:r>
          </a:p>
        </p:txBody>
      </p:sp>
      <p:sp>
        <p:nvSpPr>
          <p:cNvPr id="5"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469CEDA0-09CB-47D3-B093-486A924E90D6}" type="slidenum">
              <a:rPr lang="en-US">
                <a:solidFill>
                  <a:srgbClr val="000000"/>
                </a:solidFill>
                <a:latin typeface="Times New Roman" pitchFamily="18" charset="0"/>
                <a:cs typeface="Arial"/>
              </a:rPr>
              <a:pPr fontAlgn="base">
                <a:spcBef>
                  <a:spcPct val="0"/>
                </a:spcBef>
                <a:spcAft>
                  <a:spcPct val="0"/>
                </a:spcAft>
              </a:pPr>
              <a:t>36</a:t>
            </a:fld>
            <a:endParaRPr lang="en-US">
              <a:solidFill>
                <a:srgbClr val="000000"/>
              </a:solidFill>
              <a:latin typeface="Times New Roman" pitchFamily="18" charset="0"/>
              <a:cs typeface="Arial"/>
            </a:endParaRPr>
          </a:p>
        </p:txBody>
      </p:sp>
    </p:spTree>
  </p:cSld>
  <p:clrMapOvr>
    <a:masterClrMapping/>
  </p:clrMapOvr>
  <p:transition/>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54018" name="Rectangle 2"/>
          <p:cNvSpPr>
            <a:spLocks noGrp="1" noChangeArrowheads="1"/>
          </p:cNvSpPr>
          <p:nvPr>
            <p:ph type="title"/>
          </p:nvPr>
        </p:nvSpPr>
        <p:spPr/>
        <p:txBody>
          <a:bodyPr/>
          <a:lstStyle/>
          <a:p>
            <a:r>
              <a:rPr lang="en-US"/>
              <a:t>Low Power Design</a:t>
            </a:r>
          </a:p>
        </p:txBody>
      </p:sp>
      <p:sp>
        <p:nvSpPr>
          <p:cNvPr id="854019" name="Rectangle 3"/>
          <p:cNvSpPr>
            <a:spLocks noGrp="1" noChangeArrowheads="1"/>
          </p:cNvSpPr>
          <p:nvPr>
            <p:ph idx="1"/>
          </p:nvPr>
        </p:nvSpPr>
        <p:spPr/>
        <p:txBody>
          <a:bodyPr/>
          <a:lstStyle/>
          <a:p>
            <a:r>
              <a:rPr lang="en-US"/>
              <a:t>Reduce dynamic power</a:t>
            </a:r>
          </a:p>
          <a:p>
            <a:pPr lvl="1"/>
            <a:r>
              <a:rPr lang="en-US"/>
              <a:t> </a:t>
            </a:r>
            <a:r>
              <a:rPr lang="en-US">
                <a:latin typeface="Symbol" pitchFamily="18" charset="2"/>
              </a:rPr>
              <a:t>a</a:t>
            </a:r>
            <a:r>
              <a:rPr lang="en-US"/>
              <a:t>: clock gating, sleep mode</a:t>
            </a:r>
          </a:p>
          <a:p>
            <a:pPr lvl="1"/>
            <a:r>
              <a:rPr lang="en-US"/>
              <a:t>C: small transistors (esp. on clock), short wires</a:t>
            </a:r>
          </a:p>
          <a:p>
            <a:pPr lvl="1"/>
            <a:r>
              <a:rPr lang="en-US"/>
              <a:t>V</a:t>
            </a:r>
            <a:r>
              <a:rPr lang="en-US" baseline="-25000"/>
              <a:t>DD</a:t>
            </a:r>
            <a:r>
              <a:rPr lang="en-US"/>
              <a:t>: lowest suitable voltage</a:t>
            </a:r>
          </a:p>
          <a:p>
            <a:pPr lvl="1"/>
            <a:r>
              <a:rPr lang="en-US"/>
              <a:t>f: lowest suitable frequency</a:t>
            </a:r>
          </a:p>
          <a:p>
            <a:r>
              <a:rPr lang="en-US"/>
              <a:t>Reduce static power</a:t>
            </a:r>
          </a:p>
        </p:txBody>
      </p:sp>
      <p:sp>
        <p:nvSpPr>
          <p:cNvPr id="5"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1AD00D2C-4DED-4943-983D-7D53ABCDC3FC}" type="slidenum">
              <a:rPr lang="en-US">
                <a:solidFill>
                  <a:srgbClr val="000000"/>
                </a:solidFill>
                <a:latin typeface="Times New Roman" pitchFamily="18" charset="0"/>
                <a:cs typeface="Arial"/>
              </a:rPr>
              <a:pPr fontAlgn="base">
                <a:spcBef>
                  <a:spcPct val="0"/>
                </a:spcBef>
                <a:spcAft>
                  <a:spcPct val="0"/>
                </a:spcAft>
              </a:pPr>
              <a:t>37</a:t>
            </a:fld>
            <a:endParaRPr lang="en-US">
              <a:solidFill>
                <a:srgbClr val="000000"/>
              </a:solidFill>
              <a:latin typeface="Times New Roman" pitchFamily="18" charset="0"/>
              <a:cs typeface="Arial"/>
            </a:endParaRPr>
          </a:p>
        </p:txBody>
      </p:sp>
    </p:spTree>
  </p:cSld>
  <p:clrMapOvr>
    <a:masterClrMapping/>
  </p:clrMapOvr>
  <p:transition/>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52994" name="Rectangle 2"/>
          <p:cNvSpPr>
            <a:spLocks noGrp="1" noChangeArrowheads="1"/>
          </p:cNvSpPr>
          <p:nvPr>
            <p:ph type="title"/>
          </p:nvPr>
        </p:nvSpPr>
        <p:spPr/>
        <p:txBody>
          <a:bodyPr/>
          <a:lstStyle/>
          <a:p>
            <a:r>
              <a:rPr lang="en-US"/>
              <a:t>Low Power Design</a:t>
            </a:r>
          </a:p>
        </p:txBody>
      </p:sp>
      <p:sp>
        <p:nvSpPr>
          <p:cNvPr id="852995" name="Rectangle 3"/>
          <p:cNvSpPr>
            <a:spLocks noGrp="1" noChangeArrowheads="1"/>
          </p:cNvSpPr>
          <p:nvPr>
            <p:ph idx="1"/>
          </p:nvPr>
        </p:nvSpPr>
        <p:spPr/>
        <p:txBody>
          <a:bodyPr/>
          <a:lstStyle/>
          <a:p>
            <a:r>
              <a:rPr lang="en-US" dirty="0"/>
              <a:t>Reduce dynamic power</a:t>
            </a:r>
          </a:p>
          <a:p>
            <a:pPr lvl="1"/>
            <a:r>
              <a:rPr lang="en-US" dirty="0"/>
              <a:t> </a:t>
            </a:r>
            <a:r>
              <a:rPr lang="en-US" dirty="0">
                <a:latin typeface="Symbol" pitchFamily="18" charset="2"/>
              </a:rPr>
              <a:t>a</a:t>
            </a:r>
            <a:r>
              <a:rPr lang="en-US" dirty="0"/>
              <a:t>: clock gating, sleep mode</a:t>
            </a:r>
          </a:p>
          <a:p>
            <a:pPr lvl="1"/>
            <a:r>
              <a:rPr lang="en-US" dirty="0"/>
              <a:t>C: small transistors (esp. on clock), short wires </a:t>
            </a:r>
          </a:p>
          <a:p>
            <a:pPr lvl="1"/>
            <a:r>
              <a:rPr lang="en-US" dirty="0"/>
              <a:t>V</a:t>
            </a:r>
            <a:r>
              <a:rPr lang="en-US" baseline="-25000" dirty="0"/>
              <a:t>DD</a:t>
            </a:r>
            <a:r>
              <a:rPr lang="en-US" dirty="0"/>
              <a:t>: lowest suitable voltage</a:t>
            </a:r>
          </a:p>
          <a:p>
            <a:pPr lvl="1"/>
            <a:r>
              <a:rPr lang="en-US" dirty="0"/>
              <a:t>f: lowest suitable frequency</a:t>
            </a:r>
          </a:p>
          <a:p>
            <a:r>
              <a:rPr lang="en-US" dirty="0"/>
              <a:t>Reduce static power</a:t>
            </a:r>
          </a:p>
          <a:p>
            <a:pPr lvl="1"/>
            <a:r>
              <a:rPr lang="en-US" dirty="0"/>
              <a:t>Selectively use low </a:t>
            </a:r>
            <a:r>
              <a:rPr lang="en-US" dirty="0" err="1"/>
              <a:t>V</a:t>
            </a:r>
            <a:r>
              <a:rPr lang="en-US" baseline="-25000" dirty="0" err="1"/>
              <a:t>t</a:t>
            </a:r>
            <a:r>
              <a:rPr lang="en-US" dirty="0"/>
              <a:t> devices</a:t>
            </a:r>
          </a:p>
          <a:p>
            <a:pPr lvl="1"/>
            <a:r>
              <a:rPr lang="en-US" dirty="0"/>
              <a:t>Leakage reduction: </a:t>
            </a:r>
          </a:p>
          <a:p>
            <a:pPr lvl="1">
              <a:buFontTx/>
              <a:buNone/>
            </a:pPr>
            <a:r>
              <a:rPr lang="en-US" dirty="0"/>
              <a:t>	stacked devices, body bias, low temperature</a:t>
            </a:r>
          </a:p>
        </p:txBody>
      </p:sp>
      <p:sp>
        <p:nvSpPr>
          <p:cNvPr id="5" name="Slide Number Placeholder 4"/>
          <p:cNvSpPr>
            <a:spLocks noGrp="1"/>
          </p:cNvSpPr>
          <p:nvPr>
            <p:ph type="sldNum" sz="quarter" idx="11"/>
          </p:nvPr>
        </p:nvSpPr>
        <p:spPr/>
        <p:txBody>
          <a:bodyPr/>
          <a:lstStyle/>
          <a:p>
            <a:pPr fontAlgn="base">
              <a:spcBef>
                <a:spcPct val="0"/>
              </a:spcBef>
              <a:spcAft>
                <a:spcPct val="0"/>
              </a:spcAft>
            </a:pPr>
            <a:r>
              <a:rPr lang="en-US">
                <a:solidFill>
                  <a:srgbClr val="000000"/>
                </a:solidFill>
                <a:latin typeface="Times New Roman" pitchFamily="18" charset="0"/>
                <a:cs typeface="Arial"/>
              </a:rPr>
              <a:t>Slide </a:t>
            </a:r>
            <a:fld id="{7D8BA7DB-A013-445F-9726-B19B1F70D50C}" type="slidenum">
              <a:rPr lang="en-US">
                <a:solidFill>
                  <a:srgbClr val="000000"/>
                </a:solidFill>
                <a:latin typeface="Times New Roman" pitchFamily="18" charset="0"/>
                <a:cs typeface="Arial"/>
              </a:rPr>
              <a:pPr fontAlgn="base">
                <a:spcBef>
                  <a:spcPct val="0"/>
                </a:spcBef>
                <a:spcAft>
                  <a:spcPct val="0"/>
                </a:spcAft>
              </a:pPr>
              <a:t>38</a:t>
            </a:fld>
            <a:endParaRPr lang="en-US">
              <a:solidFill>
                <a:srgbClr val="000000"/>
              </a:solidFill>
              <a:latin typeface="Times New Roman" pitchFamily="18" charset="0"/>
              <a:cs typeface="Arial"/>
            </a:endParaRPr>
          </a:p>
        </p:txBody>
      </p:sp>
    </p:spTree>
  </p:cSld>
  <p:clrMapOvr>
    <a:masterClrMapping/>
  </p:clrMapOvr>
  <p:transition/>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25986" name="Rectangle 2"/>
          <p:cNvSpPr>
            <a:spLocks noGrp="1" noChangeArrowheads="1"/>
          </p:cNvSpPr>
          <p:nvPr>
            <p:ph type="title"/>
          </p:nvPr>
        </p:nvSpPr>
        <p:spPr>
          <a:xfrm>
            <a:off x="2209800" y="0"/>
            <a:ext cx="8229600" cy="990600"/>
          </a:xfrm>
        </p:spPr>
        <p:txBody>
          <a:bodyPr/>
          <a:lstStyle/>
          <a:p>
            <a:r>
              <a:rPr lang="en-US" altLang="zh-CN" sz="3600" dirty="0">
                <a:ea typeface="宋体" pitchFamily="2" charset="-122"/>
              </a:rPr>
              <a:t>Power Saving Opportunities</a:t>
            </a:r>
          </a:p>
        </p:txBody>
      </p:sp>
      <p:sp>
        <p:nvSpPr>
          <p:cNvPr id="425987" name="AutoShape 3"/>
          <p:cNvSpPr>
            <a:spLocks noChangeArrowheads="1"/>
          </p:cNvSpPr>
          <p:nvPr/>
        </p:nvSpPr>
        <p:spPr bwMode="auto">
          <a:xfrm rot="10800000">
            <a:off x="4775201" y="1255713"/>
            <a:ext cx="1528763" cy="4133850"/>
          </a:xfrm>
          <a:prstGeom prst="triangle">
            <a:avLst>
              <a:gd name="adj" fmla="val 50000"/>
            </a:avLst>
          </a:prstGeom>
          <a:solidFill>
            <a:schemeClr val="hlink">
              <a:alpha val="60001"/>
            </a:schemeClr>
          </a:solidFill>
          <a:ln w="38100" cmpd="dbl">
            <a:noFill/>
            <a:miter lim="800000"/>
            <a:headEnd/>
            <a:tailEnd/>
          </a:ln>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425988" name="AutoShape 4"/>
          <p:cNvSpPr>
            <a:spLocks noChangeArrowheads="1"/>
          </p:cNvSpPr>
          <p:nvPr/>
        </p:nvSpPr>
        <p:spPr bwMode="auto">
          <a:xfrm>
            <a:off x="3246438" y="1822451"/>
            <a:ext cx="169862" cy="341313"/>
          </a:xfrm>
          <a:prstGeom prst="downArrow">
            <a:avLst>
              <a:gd name="adj1" fmla="val 50000"/>
              <a:gd name="adj2" fmla="val 50234"/>
            </a:avLst>
          </a:prstGeom>
          <a:solidFill>
            <a:srgbClr val="66FF66"/>
          </a:solidFill>
          <a:ln w="9525">
            <a:solidFill>
              <a:srgbClr val="000000"/>
            </a:solidFill>
            <a:miter lim="800000"/>
            <a:headEnd/>
            <a:tailEnd/>
          </a:ln>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425989" name="Text Box 5"/>
          <p:cNvSpPr txBox="1">
            <a:spLocks noChangeArrowheads="1"/>
          </p:cNvSpPr>
          <p:nvPr/>
        </p:nvSpPr>
        <p:spPr bwMode="auto">
          <a:xfrm>
            <a:off x="2624139" y="1312864"/>
            <a:ext cx="1417637" cy="401637"/>
          </a:xfrm>
          <a:prstGeom prst="rect">
            <a:avLst/>
          </a:prstGeom>
          <a:solidFill>
            <a:srgbClr val="66FF66"/>
          </a:solidFill>
          <a:ln w="9525">
            <a:solidFill>
              <a:srgbClr val="000000"/>
            </a:solidFill>
            <a:miter lim="800000"/>
            <a:headEnd/>
            <a:tailEnd/>
          </a:ln>
          <a:effectLst>
            <a:outerShdw dist="107763" dir="2700000" algn="ctr" rotWithShape="0">
              <a:srgbClr val="808080">
                <a:alpha val="50000"/>
              </a:srgbClr>
            </a:outerShdw>
          </a:effectLst>
        </p:spPr>
        <p:txBody>
          <a:bodyPr/>
          <a:lstStyle/>
          <a:p>
            <a:pPr eaLnBrk="0" fontAlgn="base" hangingPunct="0">
              <a:spcBef>
                <a:spcPct val="50000"/>
              </a:spcBef>
              <a:spcAft>
                <a:spcPct val="0"/>
              </a:spcAft>
            </a:pPr>
            <a:r>
              <a:rPr lang="en-US" altLang="zh-CN" sz="2000">
                <a:solidFill>
                  <a:srgbClr val="000000"/>
                </a:solidFill>
                <a:latin typeface="Times New Roman" pitchFamily="18" charset="0"/>
                <a:cs typeface="Arial"/>
              </a:rPr>
              <a:t>System</a:t>
            </a:r>
            <a:endParaRPr lang="en-US" altLang="zh-CN" sz="2000">
              <a:solidFill>
                <a:srgbClr val="000000"/>
              </a:solidFill>
              <a:latin typeface="Arial" charset="0"/>
              <a:cs typeface="Arial"/>
            </a:endParaRPr>
          </a:p>
        </p:txBody>
      </p:sp>
      <p:sp>
        <p:nvSpPr>
          <p:cNvPr id="425990" name="Text Box 6"/>
          <p:cNvSpPr txBox="1">
            <a:spLocks noChangeArrowheads="1"/>
          </p:cNvSpPr>
          <p:nvPr/>
        </p:nvSpPr>
        <p:spPr bwMode="auto">
          <a:xfrm>
            <a:off x="2609850" y="2162175"/>
            <a:ext cx="1417638" cy="400050"/>
          </a:xfrm>
          <a:prstGeom prst="rect">
            <a:avLst/>
          </a:prstGeom>
          <a:solidFill>
            <a:srgbClr val="66FF66"/>
          </a:solidFill>
          <a:ln w="9525">
            <a:solidFill>
              <a:srgbClr val="000000"/>
            </a:solidFill>
            <a:miter lim="800000"/>
            <a:headEnd/>
            <a:tailEnd/>
          </a:ln>
          <a:effectLst>
            <a:outerShdw dist="107763" dir="2700000" algn="ctr" rotWithShape="0">
              <a:srgbClr val="808080">
                <a:alpha val="50000"/>
              </a:srgbClr>
            </a:outerShdw>
          </a:effectLst>
        </p:spPr>
        <p:txBody>
          <a:bodyPr/>
          <a:lstStyle/>
          <a:p>
            <a:pPr eaLnBrk="0" fontAlgn="base" hangingPunct="0">
              <a:spcBef>
                <a:spcPct val="50000"/>
              </a:spcBef>
              <a:spcAft>
                <a:spcPct val="0"/>
              </a:spcAft>
            </a:pPr>
            <a:r>
              <a:rPr lang="en-US" altLang="zh-CN" sz="2000">
                <a:solidFill>
                  <a:srgbClr val="000000"/>
                </a:solidFill>
                <a:latin typeface="Times New Roman" pitchFamily="18" charset="0"/>
                <a:cs typeface="Arial"/>
              </a:rPr>
              <a:t>High-level</a:t>
            </a:r>
            <a:endParaRPr lang="en-US" altLang="zh-CN" sz="2000">
              <a:solidFill>
                <a:srgbClr val="000000"/>
              </a:solidFill>
              <a:latin typeface="Arial" charset="0"/>
              <a:cs typeface="Arial"/>
            </a:endParaRPr>
          </a:p>
        </p:txBody>
      </p:sp>
      <p:sp>
        <p:nvSpPr>
          <p:cNvPr id="425991" name="Text Box 7"/>
          <p:cNvSpPr txBox="1">
            <a:spLocks noChangeArrowheads="1"/>
          </p:cNvSpPr>
          <p:nvPr/>
        </p:nvSpPr>
        <p:spPr bwMode="auto">
          <a:xfrm>
            <a:off x="2609850" y="3011489"/>
            <a:ext cx="1417638" cy="401637"/>
          </a:xfrm>
          <a:prstGeom prst="rect">
            <a:avLst/>
          </a:prstGeom>
          <a:solidFill>
            <a:srgbClr val="66FF66"/>
          </a:solidFill>
          <a:ln w="9525">
            <a:solidFill>
              <a:srgbClr val="000000"/>
            </a:solidFill>
            <a:miter lim="800000"/>
            <a:headEnd/>
            <a:tailEnd/>
          </a:ln>
          <a:effectLst>
            <a:outerShdw dist="107763" dir="2700000" algn="ctr" rotWithShape="0">
              <a:srgbClr val="808080">
                <a:alpha val="50000"/>
              </a:srgbClr>
            </a:outerShdw>
          </a:effectLst>
        </p:spPr>
        <p:txBody>
          <a:bodyPr/>
          <a:lstStyle/>
          <a:p>
            <a:pPr eaLnBrk="0" fontAlgn="base" hangingPunct="0">
              <a:spcBef>
                <a:spcPct val="50000"/>
              </a:spcBef>
              <a:spcAft>
                <a:spcPct val="0"/>
              </a:spcAft>
            </a:pPr>
            <a:r>
              <a:rPr lang="en-US" altLang="zh-CN" sz="2000">
                <a:solidFill>
                  <a:srgbClr val="000000"/>
                </a:solidFill>
                <a:latin typeface="Times New Roman" pitchFamily="18" charset="0"/>
                <a:cs typeface="Arial"/>
              </a:rPr>
              <a:t>RT-level</a:t>
            </a:r>
            <a:endParaRPr lang="en-US" altLang="zh-CN" sz="2000">
              <a:solidFill>
                <a:srgbClr val="000000"/>
              </a:solidFill>
              <a:latin typeface="Arial" charset="0"/>
              <a:cs typeface="Arial"/>
            </a:endParaRPr>
          </a:p>
        </p:txBody>
      </p:sp>
      <p:sp>
        <p:nvSpPr>
          <p:cNvPr id="425992" name="Text Box 8"/>
          <p:cNvSpPr txBox="1">
            <a:spLocks noChangeArrowheads="1"/>
          </p:cNvSpPr>
          <p:nvPr/>
        </p:nvSpPr>
        <p:spPr bwMode="auto">
          <a:xfrm>
            <a:off x="2624139" y="3860800"/>
            <a:ext cx="1417637" cy="401638"/>
          </a:xfrm>
          <a:prstGeom prst="rect">
            <a:avLst/>
          </a:prstGeom>
          <a:solidFill>
            <a:srgbClr val="66FF66"/>
          </a:solidFill>
          <a:ln w="9525">
            <a:solidFill>
              <a:srgbClr val="000000"/>
            </a:solidFill>
            <a:miter lim="800000"/>
            <a:headEnd/>
            <a:tailEnd/>
          </a:ln>
          <a:effectLst>
            <a:outerShdw dist="107763" dir="2700000" algn="ctr" rotWithShape="0">
              <a:srgbClr val="808080">
                <a:alpha val="50000"/>
              </a:srgbClr>
            </a:outerShdw>
          </a:effectLst>
        </p:spPr>
        <p:txBody>
          <a:bodyPr/>
          <a:lstStyle/>
          <a:p>
            <a:pPr eaLnBrk="0" fontAlgn="base" hangingPunct="0">
              <a:spcBef>
                <a:spcPct val="50000"/>
              </a:spcBef>
              <a:spcAft>
                <a:spcPct val="0"/>
              </a:spcAft>
            </a:pPr>
            <a:r>
              <a:rPr lang="en-US" altLang="zh-CN" sz="2000">
                <a:solidFill>
                  <a:srgbClr val="000000"/>
                </a:solidFill>
                <a:latin typeface="Times New Roman" pitchFamily="18" charset="0"/>
                <a:cs typeface="Arial"/>
              </a:rPr>
              <a:t>Logic</a:t>
            </a:r>
            <a:endParaRPr lang="en-US" altLang="zh-CN" sz="2000">
              <a:solidFill>
                <a:srgbClr val="000000"/>
              </a:solidFill>
              <a:latin typeface="Arial" charset="0"/>
              <a:cs typeface="Arial"/>
            </a:endParaRPr>
          </a:p>
        </p:txBody>
      </p:sp>
      <p:sp>
        <p:nvSpPr>
          <p:cNvPr id="425993" name="Text Box 9"/>
          <p:cNvSpPr txBox="1">
            <a:spLocks noChangeArrowheads="1"/>
          </p:cNvSpPr>
          <p:nvPr/>
        </p:nvSpPr>
        <p:spPr bwMode="auto">
          <a:xfrm>
            <a:off x="2609850" y="4710114"/>
            <a:ext cx="1417638" cy="401637"/>
          </a:xfrm>
          <a:prstGeom prst="rect">
            <a:avLst/>
          </a:prstGeom>
          <a:solidFill>
            <a:srgbClr val="66FF66"/>
          </a:solidFill>
          <a:ln w="9525">
            <a:solidFill>
              <a:srgbClr val="000000"/>
            </a:solidFill>
            <a:miter lim="800000"/>
            <a:headEnd/>
            <a:tailEnd/>
          </a:ln>
          <a:effectLst>
            <a:outerShdw dist="107763" dir="2700000" algn="ctr" rotWithShape="0">
              <a:srgbClr val="808080">
                <a:alpha val="50000"/>
              </a:srgbClr>
            </a:outerShdw>
          </a:effectLst>
        </p:spPr>
        <p:txBody>
          <a:bodyPr/>
          <a:lstStyle/>
          <a:p>
            <a:pPr eaLnBrk="0" fontAlgn="base" hangingPunct="0">
              <a:spcBef>
                <a:spcPct val="50000"/>
              </a:spcBef>
              <a:spcAft>
                <a:spcPct val="0"/>
              </a:spcAft>
            </a:pPr>
            <a:r>
              <a:rPr lang="en-US" altLang="zh-CN" sz="2000">
                <a:solidFill>
                  <a:srgbClr val="000000"/>
                </a:solidFill>
                <a:latin typeface="Times New Roman" pitchFamily="18" charset="0"/>
                <a:cs typeface="Arial"/>
              </a:rPr>
              <a:t>Physical</a:t>
            </a:r>
            <a:endParaRPr lang="en-US" altLang="zh-CN" sz="2000">
              <a:solidFill>
                <a:srgbClr val="000000"/>
              </a:solidFill>
              <a:latin typeface="Arial" charset="0"/>
              <a:cs typeface="Arial"/>
            </a:endParaRPr>
          </a:p>
        </p:txBody>
      </p:sp>
      <p:sp>
        <p:nvSpPr>
          <p:cNvPr id="425994" name="AutoShape 10"/>
          <p:cNvSpPr>
            <a:spLocks noChangeArrowheads="1"/>
          </p:cNvSpPr>
          <p:nvPr/>
        </p:nvSpPr>
        <p:spPr bwMode="auto">
          <a:xfrm>
            <a:off x="3246438" y="2670176"/>
            <a:ext cx="169862" cy="341313"/>
          </a:xfrm>
          <a:prstGeom prst="downArrow">
            <a:avLst>
              <a:gd name="adj1" fmla="val 50000"/>
              <a:gd name="adj2" fmla="val 50234"/>
            </a:avLst>
          </a:prstGeom>
          <a:solidFill>
            <a:srgbClr val="66FF66"/>
          </a:solidFill>
          <a:ln w="9525">
            <a:solidFill>
              <a:srgbClr val="000000"/>
            </a:solidFill>
            <a:miter lim="800000"/>
            <a:headEnd/>
            <a:tailEnd/>
          </a:ln>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425995" name="AutoShape 11"/>
          <p:cNvSpPr>
            <a:spLocks noChangeArrowheads="1"/>
          </p:cNvSpPr>
          <p:nvPr/>
        </p:nvSpPr>
        <p:spPr bwMode="auto">
          <a:xfrm>
            <a:off x="3246438" y="3519488"/>
            <a:ext cx="169862" cy="341312"/>
          </a:xfrm>
          <a:prstGeom prst="downArrow">
            <a:avLst>
              <a:gd name="adj1" fmla="val 50000"/>
              <a:gd name="adj2" fmla="val 50234"/>
            </a:avLst>
          </a:prstGeom>
          <a:solidFill>
            <a:srgbClr val="66FF66"/>
          </a:solidFill>
          <a:ln w="9525">
            <a:solidFill>
              <a:srgbClr val="000000"/>
            </a:solidFill>
            <a:miter lim="800000"/>
            <a:headEnd/>
            <a:tailEnd/>
          </a:ln>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425996" name="AutoShape 12"/>
          <p:cNvSpPr>
            <a:spLocks noChangeArrowheads="1"/>
          </p:cNvSpPr>
          <p:nvPr/>
        </p:nvSpPr>
        <p:spPr bwMode="auto">
          <a:xfrm>
            <a:off x="3246438" y="4368801"/>
            <a:ext cx="169862" cy="341313"/>
          </a:xfrm>
          <a:prstGeom prst="downArrow">
            <a:avLst>
              <a:gd name="adj1" fmla="val 50000"/>
              <a:gd name="adj2" fmla="val 50234"/>
            </a:avLst>
          </a:prstGeom>
          <a:solidFill>
            <a:srgbClr val="66FF66"/>
          </a:solidFill>
          <a:ln w="9525">
            <a:solidFill>
              <a:srgbClr val="000000"/>
            </a:solidFill>
            <a:miter lim="800000"/>
            <a:headEnd/>
            <a:tailEnd/>
          </a:ln>
        </p:spPr>
        <p:txBody>
          <a:bodyPr/>
          <a:lstStyle/>
          <a:p>
            <a:pPr fontAlgn="base">
              <a:spcBef>
                <a:spcPct val="0"/>
              </a:spcBef>
              <a:spcAft>
                <a:spcPct val="0"/>
              </a:spcAft>
            </a:pPr>
            <a:endParaRPr lang="en-US" sz="2400">
              <a:solidFill>
                <a:srgbClr val="000000"/>
              </a:solidFill>
              <a:latin typeface="Times New Roman" pitchFamily="18" charset="0"/>
              <a:cs typeface="Arial"/>
            </a:endParaRPr>
          </a:p>
        </p:txBody>
      </p:sp>
      <p:sp>
        <p:nvSpPr>
          <p:cNvPr id="425997" name="Text Box 13"/>
          <p:cNvSpPr txBox="1">
            <a:spLocks noChangeArrowheads="1"/>
          </p:cNvSpPr>
          <p:nvPr/>
        </p:nvSpPr>
        <p:spPr bwMode="auto">
          <a:xfrm>
            <a:off x="4945064" y="1312864"/>
            <a:ext cx="1189037" cy="339725"/>
          </a:xfrm>
          <a:prstGeom prst="rect">
            <a:avLst/>
          </a:prstGeom>
          <a:noFill/>
          <a:ln w="9525">
            <a:noFill/>
            <a:miter lim="800000"/>
            <a:headEnd/>
            <a:tailEnd/>
          </a:ln>
        </p:spPr>
        <p:txBody>
          <a:bodyPr/>
          <a:lstStyle/>
          <a:p>
            <a:pPr eaLnBrk="0" fontAlgn="base" hangingPunct="0">
              <a:spcBef>
                <a:spcPct val="50000"/>
              </a:spcBef>
              <a:spcAft>
                <a:spcPct val="0"/>
              </a:spcAft>
            </a:pPr>
            <a:r>
              <a:rPr lang="en-US" altLang="zh-CN" sz="2000">
                <a:solidFill>
                  <a:srgbClr val="000000"/>
                </a:solidFill>
                <a:latin typeface="Times New Roman" pitchFamily="18" charset="0"/>
                <a:cs typeface="Arial"/>
              </a:rPr>
              <a:t>&gt; 70%</a:t>
            </a:r>
            <a:endParaRPr lang="en-US" altLang="zh-CN" sz="2000">
              <a:solidFill>
                <a:srgbClr val="000000"/>
              </a:solidFill>
              <a:latin typeface="Arial" charset="0"/>
              <a:cs typeface="Arial"/>
            </a:endParaRPr>
          </a:p>
        </p:txBody>
      </p:sp>
      <p:sp>
        <p:nvSpPr>
          <p:cNvPr id="425998" name="Text Box 14"/>
          <p:cNvSpPr txBox="1">
            <a:spLocks noChangeArrowheads="1"/>
          </p:cNvSpPr>
          <p:nvPr/>
        </p:nvSpPr>
        <p:spPr bwMode="auto">
          <a:xfrm>
            <a:off x="4945064" y="2162176"/>
            <a:ext cx="1189037" cy="339725"/>
          </a:xfrm>
          <a:prstGeom prst="rect">
            <a:avLst/>
          </a:prstGeom>
          <a:noFill/>
          <a:ln w="9525">
            <a:noFill/>
            <a:miter lim="800000"/>
            <a:headEnd/>
            <a:tailEnd/>
          </a:ln>
        </p:spPr>
        <p:txBody>
          <a:bodyPr/>
          <a:lstStyle/>
          <a:p>
            <a:pPr eaLnBrk="0" fontAlgn="base" hangingPunct="0">
              <a:spcBef>
                <a:spcPct val="50000"/>
              </a:spcBef>
              <a:spcAft>
                <a:spcPct val="0"/>
              </a:spcAft>
            </a:pPr>
            <a:r>
              <a:rPr lang="en-US" altLang="zh-CN" sz="2000">
                <a:solidFill>
                  <a:srgbClr val="000000"/>
                </a:solidFill>
                <a:latin typeface="Times New Roman" pitchFamily="18" charset="0"/>
                <a:cs typeface="Arial"/>
              </a:rPr>
              <a:t>40 - 70%</a:t>
            </a:r>
            <a:endParaRPr lang="en-US" altLang="zh-CN" sz="2000">
              <a:solidFill>
                <a:srgbClr val="000000"/>
              </a:solidFill>
              <a:latin typeface="Arial" charset="0"/>
              <a:cs typeface="Arial"/>
            </a:endParaRPr>
          </a:p>
        </p:txBody>
      </p:sp>
      <p:sp>
        <p:nvSpPr>
          <p:cNvPr id="425999" name="Text Box 15"/>
          <p:cNvSpPr txBox="1">
            <a:spLocks noChangeArrowheads="1"/>
          </p:cNvSpPr>
          <p:nvPr/>
        </p:nvSpPr>
        <p:spPr bwMode="auto">
          <a:xfrm>
            <a:off x="4945064" y="3011489"/>
            <a:ext cx="1189037" cy="339725"/>
          </a:xfrm>
          <a:prstGeom prst="rect">
            <a:avLst/>
          </a:prstGeom>
          <a:noFill/>
          <a:ln w="9525">
            <a:noFill/>
            <a:miter lim="800000"/>
            <a:headEnd/>
            <a:tailEnd/>
          </a:ln>
        </p:spPr>
        <p:txBody>
          <a:bodyPr/>
          <a:lstStyle/>
          <a:p>
            <a:pPr eaLnBrk="0" fontAlgn="base" hangingPunct="0">
              <a:spcBef>
                <a:spcPct val="50000"/>
              </a:spcBef>
              <a:spcAft>
                <a:spcPct val="0"/>
              </a:spcAft>
            </a:pPr>
            <a:r>
              <a:rPr lang="en-US" altLang="zh-CN" sz="2000">
                <a:solidFill>
                  <a:srgbClr val="000000"/>
                </a:solidFill>
                <a:latin typeface="Times New Roman" pitchFamily="18" charset="0"/>
                <a:cs typeface="Arial"/>
              </a:rPr>
              <a:t>25 - 40%</a:t>
            </a:r>
            <a:endParaRPr lang="en-US" altLang="zh-CN" sz="2000">
              <a:solidFill>
                <a:srgbClr val="000000"/>
              </a:solidFill>
              <a:latin typeface="Arial" charset="0"/>
              <a:cs typeface="Arial"/>
            </a:endParaRPr>
          </a:p>
        </p:txBody>
      </p:sp>
      <p:sp>
        <p:nvSpPr>
          <p:cNvPr id="426000" name="Text Box 16"/>
          <p:cNvSpPr txBox="1">
            <a:spLocks noChangeArrowheads="1"/>
          </p:cNvSpPr>
          <p:nvPr/>
        </p:nvSpPr>
        <p:spPr bwMode="auto">
          <a:xfrm>
            <a:off x="4945064" y="3860801"/>
            <a:ext cx="1189037" cy="339725"/>
          </a:xfrm>
          <a:prstGeom prst="rect">
            <a:avLst/>
          </a:prstGeom>
          <a:noFill/>
          <a:ln w="9525">
            <a:noFill/>
            <a:miter lim="800000"/>
            <a:headEnd/>
            <a:tailEnd/>
          </a:ln>
        </p:spPr>
        <p:txBody>
          <a:bodyPr/>
          <a:lstStyle/>
          <a:p>
            <a:pPr eaLnBrk="0" fontAlgn="base" hangingPunct="0">
              <a:spcBef>
                <a:spcPct val="50000"/>
              </a:spcBef>
              <a:spcAft>
                <a:spcPct val="0"/>
              </a:spcAft>
            </a:pPr>
            <a:r>
              <a:rPr lang="en-US" altLang="zh-CN" sz="2000">
                <a:solidFill>
                  <a:srgbClr val="000000"/>
                </a:solidFill>
                <a:latin typeface="Times New Roman" pitchFamily="18" charset="0"/>
                <a:cs typeface="Arial"/>
              </a:rPr>
              <a:t>15 - 25%</a:t>
            </a:r>
            <a:endParaRPr lang="en-US" altLang="zh-CN" sz="2000">
              <a:solidFill>
                <a:srgbClr val="000000"/>
              </a:solidFill>
              <a:latin typeface="Arial" charset="0"/>
              <a:cs typeface="Arial"/>
            </a:endParaRPr>
          </a:p>
        </p:txBody>
      </p:sp>
      <p:sp>
        <p:nvSpPr>
          <p:cNvPr id="426001" name="Text Box 17"/>
          <p:cNvSpPr txBox="1">
            <a:spLocks noChangeArrowheads="1"/>
          </p:cNvSpPr>
          <p:nvPr/>
        </p:nvSpPr>
        <p:spPr bwMode="auto">
          <a:xfrm>
            <a:off x="4973639" y="4710114"/>
            <a:ext cx="1189037" cy="339725"/>
          </a:xfrm>
          <a:prstGeom prst="rect">
            <a:avLst/>
          </a:prstGeom>
          <a:noFill/>
          <a:ln w="9525">
            <a:noFill/>
            <a:miter lim="800000"/>
            <a:headEnd/>
            <a:tailEnd/>
          </a:ln>
        </p:spPr>
        <p:txBody>
          <a:bodyPr/>
          <a:lstStyle/>
          <a:p>
            <a:pPr eaLnBrk="0" fontAlgn="base" hangingPunct="0">
              <a:spcBef>
                <a:spcPct val="50000"/>
              </a:spcBef>
              <a:spcAft>
                <a:spcPct val="0"/>
              </a:spcAft>
            </a:pPr>
            <a:r>
              <a:rPr lang="en-US" altLang="zh-CN" sz="2000">
                <a:solidFill>
                  <a:srgbClr val="000000"/>
                </a:solidFill>
                <a:latin typeface="Times New Roman" pitchFamily="18" charset="0"/>
                <a:cs typeface="Arial"/>
              </a:rPr>
              <a:t>10 - 15%</a:t>
            </a:r>
            <a:endParaRPr lang="en-US" altLang="zh-CN" sz="2000">
              <a:solidFill>
                <a:srgbClr val="000000"/>
              </a:solidFill>
              <a:latin typeface="Arial" charset="0"/>
              <a:cs typeface="Arial"/>
            </a:endParaRPr>
          </a:p>
        </p:txBody>
      </p:sp>
      <p:sp>
        <p:nvSpPr>
          <p:cNvPr id="426002" name="Text Box 18"/>
          <p:cNvSpPr txBox="1">
            <a:spLocks noChangeArrowheads="1"/>
          </p:cNvSpPr>
          <p:nvPr/>
        </p:nvSpPr>
        <p:spPr bwMode="auto">
          <a:xfrm>
            <a:off x="5029200" y="5291139"/>
            <a:ext cx="1189038" cy="509587"/>
          </a:xfrm>
          <a:prstGeom prst="rect">
            <a:avLst/>
          </a:prstGeom>
          <a:noFill/>
          <a:ln w="9525">
            <a:noFill/>
            <a:miter lim="800000"/>
            <a:headEnd/>
            <a:tailEnd/>
          </a:ln>
        </p:spPr>
        <p:txBody>
          <a:bodyPr/>
          <a:lstStyle/>
          <a:p>
            <a:pPr eaLnBrk="0" fontAlgn="base" hangingPunct="0">
              <a:spcBef>
                <a:spcPct val="50000"/>
              </a:spcBef>
              <a:spcAft>
                <a:spcPct val="0"/>
              </a:spcAft>
            </a:pPr>
            <a:r>
              <a:rPr lang="en-US" altLang="zh-CN" sz="2000">
                <a:solidFill>
                  <a:srgbClr val="000000"/>
                </a:solidFill>
                <a:latin typeface="Times New Roman" pitchFamily="18" charset="0"/>
                <a:cs typeface="Arial"/>
              </a:rPr>
              <a:t>Savings</a:t>
            </a:r>
            <a:endParaRPr lang="en-US" altLang="zh-CN" sz="2000">
              <a:solidFill>
                <a:srgbClr val="000000"/>
              </a:solidFill>
              <a:latin typeface="Arial" charset="0"/>
              <a:cs typeface="Arial"/>
            </a:endParaRPr>
          </a:p>
        </p:txBody>
      </p:sp>
      <p:sp>
        <p:nvSpPr>
          <p:cNvPr id="426003" name="Text Box 19"/>
          <p:cNvSpPr txBox="1">
            <a:spLocks noChangeArrowheads="1"/>
          </p:cNvSpPr>
          <p:nvPr/>
        </p:nvSpPr>
        <p:spPr bwMode="auto">
          <a:xfrm>
            <a:off x="6983414" y="1143001"/>
            <a:ext cx="3057525" cy="849313"/>
          </a:xfrm>
          <a:prstGeom prst="rect">
            <a:avLst/>
          </a:prstGeom>
          <a:solidFill>
            <a:srgbClr val="00FFFF"/>
          </a:solidFill>
          <a:ln w="9525" algn="ctr">
            <a:solidFill>
              <a:schemeClr val="bg2"/>
            </a:solidFill>
            <a:miter lim="800000"/>
            <a:headEnd/>
            <a:tailEnd/>
          </a:ln>
          <a:effectLst>
            <a:outerShdw dist="107763" dir="2700000" algn="ctr" rotWithShape="0">
              <a:srgbClr val="808080">
                <a:alpha val="50000"/>
              </a:srgbClr>
            </a:outerShdw>
          </a:effectLst>
        </p:spPr>
        <p:txBody>
          <a:bodyPr/>
          <a:lstStyle/>
          <a:p>
            <a:pPr eaLnBrk="0" fontAlgn="base" hangingPunct="0">
              <a:spcBef>
                <a:spcPct val="50000"/>
              </a:spcBef>
              <a:spcAft>
                <a:spcPct val="0"/>
              </a:spcAft>
            </a:pPr>
            <a:r>
              <a:rPr lang="en-US" altLang="zh-CN" sz="1400">
                <a:solidFill>
                  <a:srgbClr val="000000"/>
                </a:solidFill>
                <a:latin typeface="Times New Roman" pitchFamily="18" charset="0"/>
                <a:cs typeface="Arial"/>
              </a:rPr>
              <a:t>HW/SW Co-design, Custom ISA, Algorithm Design, Communication Synthesis</a:t>
            </a:r>
          </a:p>
        </p:txBody>
      </p:sp>
      <p:sp>
        <p:nvSpPr>
          <p:cNvPr id="426004" name="Text Box 20"/>
          <p:cNvSpPr txBox="1">
            <a:spLocks noChangeArrowheads="1"/>
          </p:cNvSpPr>
          <p:nvPr/>
        </p:nvSpPr>
        <p:spPr bwMode="auto">
          <a:xfrm>
            <a:off x="6983414" y="2063750"/>
            <a:ext cx="3057525" cy="679450"/>
          </a:xfrm>
          <a:prstGeom prst="rect">
            <a:avLst/>
          </a:prstGeom>
          <a:solidFill>
            <a:srgbClr val="00FFFF"/>
          </a:solidFill>
          <a:ln w="9525" algn="ctr">
            <a:solidFill>
              <a:schemeClr val="bg2"/>
            </a:solidFill>
            <a:miter lim="800000"/>
            <a:headEnd/>
            <a:tailEnd/>
          </a:ln>
          <a:effectLst>
            <a:outerShdw dist="107763" dir="2700000" algn="ctr" rotWithShape="0">
              <a:srgbClr val="808080">
                <a:alpha val="50000"/>
              </a:srgbClr>
            </a:outerShdw>
          </a:effectLst>
        </p:spPr>
        <p:txBody>
          <a:bodyPr/>
          <a:lstStyle/>
          <a:p>
            <a:pPr eaLnBrk="0" fontAlgn="base" hangingPunct="0">
              <a:spcBef>
                <a:spcPct val="50000"/>
              </a:spcBef>
              <a:spcAft>
                <a:spcPct val="0"/>
              </a:spcAft>
            </a:pPr>
            <a:r>
              <a:rPr lang="en-US" altLang="zh-CN" sz="1400">
                <a:solidFill>
                  <a:srgbClr val="000000"/>
                </a:solidFill>
                <a:latin typeface="Times New Roman" pitchFamily="18" charset="0"/>
                <a:cs typeface="Arial"/>
              </a:rPr>
              <a:t>Scheduling, Binding, Pipelining, Behavioral Transformation</a:t>
            </a:r>
          </a:p>
        </p:txBody>
      </p:sp>
      <p:sp>
        <p:nvSpPr>
          <p:cNvPr id="426005" name="Text Box 21"/>
          <p:cNvSpPr txBox="1">
            <a:spLocks noChangeArrowheads="1"/>
          </p:cNvSpPr>
          <p:nvPr/>
        </p:nvSpPr>
        <p:spPr bwMode="auto">
          <a:xfrm>
            <a:off x="6983414" y="2827338"/>
            <a:ext cx="3057525" cy="849312"/>
          </a:xfrm>
          <a:prstGeom prst="rect">
            <a:avLst/>
          </a:prstGeom>
          <a:solidFill>
            <a:srgbClr val="00FFFF"/>
          </a:solidFill>
          <a:ln w="9525" algn="ctr">
            <a:solidFill>
              <a:schemeClr val="bg2"/>
            </a:solidFill>
            <a:miter lim="800000"/>
            <a:headEnd/>
            <a:tailEnd/>
          </a:ln>
          <a:effectLst>
            <a:outerShdw dist="107763" dir="2700000" algn="ctr" rotWithShape="0">
              <a:srgbClr val="808080">
                <a:alpha val="50000"/>
              </a:srgbClr>
            </a:outerShdw>
          </a:effectLst>
        </p:spPr>
        <p:txBody>
          <a:bodyPr/>
          <a:lstStyle/>
          <a:p>
            <a:pPr eaLnBrk="0" fontAlgn="base" hangingPunct="0">
              <a:spcBef>
                <a:spcPct val="50000"/>
              </a:spcBef>
              <a:spcAft>
                <a:spcPct val="0"/>
              </a:spcAft>
            </a:pPr>
            <a:r>
              <a:rPr lang="en-US" altLang="zh-CN" sz="1400">
                <a:solidFill>
                  <a:srgbClr val="000000"/>
                </a:solidFill>
                <a:latin typeface="Times New Roman" pitchFamily="18" charset="0"/>
                <a:cs typeface="Arial"/>
              </a:rPr>
              <a:t>Clock gating, Power gating, Precomputation, Operand Isolation, State Assignment, Retiming</a:t>
            </a:r>
          </a:p>
        </p:txBody>
      </p:sp>
      <p:sp>
        <p:nvSpPr>
          <p:cNvPr id="426006" name="Text Box 22"/>
          <p:cNvSpPr txBox="1">
            <a:spLocks noChangeArrowheads="1"/>
          </p:cNvSpPr>
          <p:nvPr/>
        </p:nvSpPr>
        <p:spPr bwMode="auto">
          <a:xfrm>
            <a:off x="6983414" y="3748088"/>
            <a:ext cx="3057525" cy="849312"/>
          </a:xfrm>
          <a:prstGeom prst="rect">
            <a:avLst/>
          </a:prstGeom>
          <a:solidFill>
            <a:srgbClr val="00FFFF"/>
          </a:solidFill>
          <a:ln w="9525" algn="ctr">
            <a:solidFill>
              <a:schemeClr val="bg2"/>
            </a:solidFill>
            <a:miter lim="800000"/>
            <a:headEnd/>
            <a:tailEnd/>
          </a:ln>
          <a:effectLst>
            <a:outerShdw dist="107763" dir="2700000" algn="ctr" rotWithShape="0">
              <a:srgbClr val="808080">
                <a:alpha val="50000"/>
              </a:srgbClr>
            </a:outerShdw>
          </a:effectLst>
        </p:spPr>
        <p:txBody>
          <a:bodyPr/>
          <a:lstStyle/>
          <a:p>
            <a:pPr eaLnBrk="0" fontAlgn="base" hangingPunct="0">
              <a:spcBef>
                <a:spcPct val="50000"/>
              </a:spcBef>
              <a:spcAft>
                <a:spcPct val="0"/>
              </a:spcAft>
            </a:pPr>
            <a:r>
              <a:rPr lang="en-US" altLang="zh-CN" sz="1400">
                <a:solidFill>
                  <a:srgbClr val="000000"/>
                </a:solidFill>
                <a:latin typeface="Times New Roman" pitchFamily="18" charset="0"/>
                <a:cs typeface="Arial"/>
              </a:rPr>
              <a:t>Logic Restructuring, Technology Mapping, Rewiring, Pin Ordering &amp; Phase Assignment</a:t>
            </a:r>
          </a:p>
        </p:txBody>
      </p:sp>
      <p:sp>
        <p:nvSpPr>
          <p:cNvPr id="426007" name="Text Box 23"/>
          <p:cNvSpPr txBox="1">
            <a:spLocks noChangeArrowheads="1"/>
          </p:cNvSpPr>
          <p:nvPr/>
        </p:nvSpPr>
        <p:spPr bwMode="auto">
          <a:xfrm>
            <a:off x="6983414" y="4667251"/>
            <a:ext cx="3057525" cy="1019175"/>
          </a:xfrm>
          <a:prstGeom prst="rect">
            <a:avLst/>
          </a:prstGeom>
          <a:solidFill>
            <a:srgbClr val="00FFFF"/>
          </a:solidFill>
          <a:ln w="9525" algn="ctr">
            <a:solidFill>
              <a:schemeClr val="bg2"/>
            </a:solidFill>
            <a:miter lim="800000"/>
            <a:headEnd/>
            <a:tailEnd/>
          </a:ln>
          <a:effectLst>
            <a:outerShdw dist="107763" dir="2700000" algn="ctr" rotWithShape="0">
              <a:srgbClr val="808080">
                <a:alpha val="50000"/>
              </a:srgbClr>
            </a:outerShdw>
          </a:effectLst>
        </p:spPr>
        <p:txBody>
          <a:bodyPr/>
          <a:lstStyle/>
          <a:p>
            <a:pPr eaLnBrk="0" fontAlgn="base" hangingPunct="0">
              <a:spcBef>
                <a:spcPct val="50000"/>
              </a:spcBef>
              <a:spcAft>
                <a:spcPct val="0"/>
              </a:spcAft>
            </a:pPr>
            <a:r>
              <a:rPr lang="en-US" altLang="zh-CN" sz="1400">
                <a:solidFill>
                  <a:srgbClr val="000000"/>
                </a:solidFill>
                <a:latin typeface="Times New Roman" pitchFamily="18" charset="0"/>
                <a:cs typeface="Arial"/>
              </a:rPr>
              <a:t>Fanout Optimization, Buffering, Transistor Sizing, Placement, Partitioning, Clock Tree Design, Glitch Elimination</a:t>
            </a:r>
          </a:p>
        </p:txBody>
      </p:sp>
      <p:sp>
        <p:nvSpPr>
          <p:cNvPr id="426008" name="Text Box 24"/>
          <p:cNvSpPr txBox="1">
            <a:spLocks noChangeArrowheads="1"/>
          </p:cNvSpPr>
          <p:nvPr/>
        </p:nvSpPr>
        <p:spPr bwMode="auto">
          <a:xfrm>
            <a:off x="2057400" y="6172201"/>
            <a:ext cx="8153400" cy="366713"/>
          </a:xfrm>
          <a:prstGeom prst="rect">
            <a:avLst/>
          </a:prstGeom>
          <a:noFill/>
          <a:ln w="9525">
            <a:noFill/>
            <a:miter lim="800000"/>
            <a:headEnd/>
            <a:tailEnd/>
          </a:ln>
          <a:effectLst/>
        </p:spPr>
        <p:txBody>
          <a:bodyPr>
            <a:spAutoFit/>
          </a:bodyPr>
          <a:lstStyle/>
          <a:p>
            <a:pPr eaLnBrk="0" fontAlgn="base" hangingPunct="0">
              <a:spcBef>
                <a:spcPct val="50000"/>
              </a:spcBef>
              <a:spcAft>
                <a:spcPct val="0"/>
              </a:spcAft>
            </a:pPr>
            <a:endParaRPr lang="zh-CN" altLang="en-US">
              <a:solidFill>
                <a:srgbClr val="000000"/>
              </a:solidFill>
              <a:latin typeface="Arial" charset="0"/>
              <a:cs typeface="Arial"/>
            </a:endParaRPr>
          </a:p>
        </p:txBody>
      </p:sp>
      <p:sp>
        <p:nvSpPr>
          <p:cNvPr id="426009" name="Text Box 25"/>
          <p:cNvSpPr txBox="1">
            <a:spLocks noChangeArrowheads="1"/>
          </p:cNvSpPr>
          <p:nvPr/>
        </p:nvSpPr>
        <p:spPr bwMode="auto">
          <a:xfrm>
            <a:off x="2133600" y="5851526"/>
            <a:ext cx="8077200" cy="822325"/>
          </a:xfrm>
          <a:prstGeom prst="rect">
            <a:avLst/>
          </a:prstGeom>
          <a:noFill/>
          <a:ln w="9525" algn="ctr">
            <a:noFill/>
            <a:miter lim="800000"/>
            <a:headEnd/>
            <a:tailEnd/>
          </a:ln>
          <a:effectLst/>
        </p:spPr>
        <p:txBody>
          <a:bodyPr/>
          <a:lstStyle/>
          <a:p>
            <a:pPr marL="342900" indent="-342900" fontAlgn="base">
              <a:lnSpc>
                <a:spcPct val="80000"/>
              </a:lnSpc>
              <a:spcBef>
                <a:spcPct val="0"/>
              </a:spcBef>
              <a:spcAft>
                <a:spcPct val="0"/>
              </a:spcAft>
            </a:pPr>
            <a:r>
              <a:rPr lang="en-US" altLang="zh-CN" sz="2400">
                <a:solidFill>
                  <a:srgbClr val="000000"/>
                </a:solidFill>
                <a:latin typeface="Times New Roman" pitchFamily="18" charset="0"/>
                <a:cs typeface="Times New Roman" pitchFamily="18" charset="0"/>
              </a:rPr>
              <a:t>A power-conscious design methodology addresses power at every level of the design hierarchy</a:t>
            </a:r>
          </a:p>
        </p:txBody>
      </p:sp>
      <p:sp>
        <p:nvSpPr>
          <p:cNvPr id="426010" name="Text Box 26"/>
          <p:cNvSpPr txBox="1">
            <a:spLocks noChangeArrowheads="1"/>
          </p:cNvSpPr>
          <p:nvPr/>
        </p:nvSpPr>
        <p:spPr bwMode="auto">
          <a:xfrm>
            <a:off x="7900988" y="6400801"/>
            <a:ext cx="2590800" cy="396875"/>
          </a:xfrm>
          <a:prstGeom prst="rect">
            <a:avLst/>
          </a:prstGeom>
          <a:noFill/>
          <a:ln w="9525">
            <a:noFill/>
            <a:miter lim="800000"/>
            <a:headEnd/>
            <a:tailEnd/>
          </a:ln>
          <a:effectLst/>
        </p:spPr>
        <p:txBody>
          <a:bodyPr>
            <a:spAutoFit/>
          </a:bodyPr>
          <a:lstStyle/>
          <a:p>
            <a:pPr eaLnBrk="0" fontAlgn="base" hangingPunct="0">
              <a:spcBef>
                <a:spcPct val="50000"/>
              </a:spcBef>
              <a:spcAft>
                <a:spcPct val="0"/>
              </a:spcAft>
            </a:pPr>
            <a:r>
              <a:rPr lang="en-US" altLang="zh-CN" sz="2000">
                <a:solidFill>
                  <a:srgbClr val="000000"/>
                </a:solidFill>
                <a:latin typeface="Times New Roman" pitchFamily="18" charset="0"/>
                <a:cs typeface="Arial"/>
              </a:rPr>
              <a:t>Source: Pedram, 1999</a:t>
            </a:r>
          </a:p>
        </p:txBody>
      </p:sp>
    </p:spTree>
  </p:cSld>
  <p:clrMapOvr>
    <a:masterClrMapping/>
  </p:clrMapOvr>
  <p:transition/>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Conclusions</a:t>
            </a:r>
          </a:p>
        </p:txBody>
      </p:sp>
      <p:sp>
        <p:nvSpPr>
          <p:cNvPr id="3" name="Content Placeholder 2"/>
          <p:cNvSpPr>
            <a:spLocks noGrp="1"/>
          </p:cNvSpPr>
          <p:nvPr>
            <p:ph idx="1"/>
          </p:nvPr>
        </p:nvSpPr>
        <p:spPr/>
        <p:txBody>
          <a:bodyPr>
            <a:normAutofit/>
          </a:bodyPr>
          <a:lstStyle/>
          <a:p>
            <a:r>
              <a:rPr lang="en-US" dirty="0"/>
              <a:t>Power is the ultimate limiter for technology scaling.</a:t>
            </a:r>
          </a:p>
          <a:p>
            <a:pPr lvl="1"/>
            <a:r>
              <a:rPr lang="en-US" dirty="0"/>
              <a:t>Besides the physical limits</a:t>
            </a:r>
          </a:p>
          <a:p>
            <a:r>
              <a:rPr lang="en-US" dirty="0"/>
              <a:t>Dynamic power has been dominating until about five years ago</a:t>
            </a:r>
          </a:p>
          <a:p>
            <a:pPr lvl="1"/>
            <a:r>
              <a:rPr lang="en-US" dirty="0"/>
              <a:t>Leakage power catches up due to </a:t>
            </a:r>
            <a:r>
              <a:rPr lang="en-US" dirty="0" err="1"/>
              <a:t>Vt</a:t>
            </a:r>
            <a:r>
              <a:rPr lang="en-US" dirty="0"/>
              <a:t> and </a:t>
            </a:r>
            <a:r>
              <a:rPr lang="en-US" dirty="0" err="1"/>
              <a:t>Tox</a:t>
            </a:r>
            <a:r>
              <a:rPr lang="en-US" dirty="0"/>
              <a:t> scaling</a:t>
            </a:r>
          </a:p>
          <a:p>
            <a:r>
              <a:rPr lang="en-US" dirty="0"/>
              <a:t>Power optimization has changed the semiconductor industry</a:t>
            </a:r>
          </a:p>
          <a:p>
            <a:r>
              <a:rPr lang="en-US" dirty="0"/>
              <a:t>Need to optimize power in each design stage</a:t>
            </a:r>
          </a:p>
          <a:p>
            <a:r>
              <a:rPr lang="en-US" dirty="0"/>
              <a:t>Early and accurate power analysis is essential</a:t>
            </a:r>
          </a:p>
          <a:p>
            <a:endParaRPr lang="en-US" dirty="0"/>
          </a:p>
        </p:txBody>
      </p:sp>
      <p:sp>
        <p:nvSpPr>
          <p:cNvPr id="4" name="Date Placeholder 3"/>
          <p:cNvSpPr>
            <a:spLocks noGrp="1"/>
          </p:cNvSpPr>
          <p:nvPr>
            <p:ph type="dt" sz="half" idx="10"/>
          </p:nvPr>
        </p:nvSpPr>
        <p:spPr/>
        <p:txBody>
          <a:bodyPr/>
          <a:lstStyle/>
          <a:p>
            <a:pPr fontAlgn="base">
              <a:spcBef>
                <a:spcPct val="0"/>
              </a:spcBef>
              <a:spcAft>
                <a:spcPct val="0"/>
              </a:spcAft>
              <a:defRPr/>
            </a:pPr>
            <a:fld id="{F506B6EE-A093-4FEF-8170-8F99626F721D}" type="datetime1">
              <a:rPr lang="en-US">
                <a:solidFill>
                  <a:srgbClr val="000000"/>
                </a:solidFill>
                <a:latin typeface="Times New Roman" pitchFamily="18" charset="0"/>
                <a:cs typeface="Arial"/>
              </a:rPr>
              <a:pPr fontAlgn="base">
                <a:spcBef>
                  <a:spcPct val="0"/>
                </a:spcBef>
                <a:spcAft>
                  <a:spcPct val="0"/>
                </a:spcAft>
                <a:defRPr/>
              </a:pPr>
              <a:t>11/3/2022</a:t>
            </a:fld>
            <a:endParaRPr lang="en-US">
              <a:solidFill>
                <a:srgbClr val="000000"/>
              </a:solidFill>
              <a:latin typeface="Times New Roman" pitchFamily="18" charset="0"/>
              <a:cs typeface="Arial"/>
            </a:endParaRPr>
          </a:p>
        </p:txBody>
      </p:sp>
      <p:sp>
        <p:nvSpPr>
          <p:cNvPr id="5" name="Slide Number Placeholder 4"/>
          <p:cNvSpPr>
            <a:spLocks noGrp="1"/>
          </p:cNvSpPr>
          <p:nvPr>
            <p:ph type="sldNum" sz="quarter" idx="11"/>
          </p:nvPr>
        </p:nvSpPr>
        <p:spPr/>
        <p:txBody>
          <a:bodyPr/>
          <a:lstStyle/>
          <a:p>
            <a:pPr fontAlgn="base">
              <a:spcBef>
                <a:spcPct val="0"/>
              </a:spcBef>
              <a:spcAft>
                <a:spcPct val="0"/>
              </a:spcAft>
              <a:defRPr/>
            </a:pPr>
            <a:fld id="{5916EC20-D012-429D-9293-36ECE46676D6}" type="slidenum">
              <a:rPr lang="en-US">
                <a:solidFill>
                  <a:srgbClr val="000000"/>
                </a:solidFill>
                <a:latin typeface="Times New Roman" pitchFamily="18" charset="0"/>
                <a:cs typeface="Arial"/>
              </a:rPr>
              <a:pPr fontAlgn="base">
                <a:spcBef>
                  <a:spcPct val="0"/>
                </a:spcBef>
                <a:spcAft>
                  <a:spcPct val="0"/>
                </a:spcAft>
                <a:defRPr/>
              </a:pPr>
              <a:t>40</a:t>
            </a:fld>
            <a:endParaRPr lang="en-US">
              <a:solidFill>
                <a:srgbClr val="000000"/>
              </a:solidFill>
              <a:latin typeface="Times New Roman" pitchFamily="18" charset="0"/>
              <a:cs typeface="Arial"/>
            </a:endParaRPr>
          </a:p>
        </p:txBody>
      </p:sp>
    </p:spTree>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xml><?xml version="1.0" encoding="utf-8"?>
<p:tagLst xmlns:a="http://schemas.openxmlformats.org/drawingml/2006/main" xmlns:r="http://schemas.openxmlformats.org/officeDocument/2006/relationships" xmlns:p="http://schemas.openxmlformats.org/presentationml/2006/main">
  <p:tag name="TIMING" val="|35.3"/>
</p:tagLst>
</file>

<file path=ppt/tags/tag3.xml><?xml version="1.0" encoding="utf-8"?>
<p:tagLst xmlns:a="http://schemas.openxmlformats.org/drawingml/2006/main" xmlns:r="http://schemas.openxmlformats.org/officeDocument/2006/relationships" xmlns:p="http://schemas.openxmlformats.org/presentationml/2006/main">
  <p:tag name="TIMING" val="|19.5|20.5"/>
</p:tagLst>
</file>

<file path=ppt/tags/tag4.xml><?xml version="1.0" encoding="utf-8"?>
<p:tagLst xmlns:a="http://schemas.openxmlformats.org/drawingml/2006/main" xmlns:r="http://schemas.openxmlformats.org/officeDocument/2006/relationships" xmlns:p="http://schemas.openxmlformats.org/presentationml/2006/main">
  <p:tag name="TIMING" val="|23.3|32.5"/>
</p:tagLst>
</file>

<file path=ppt/theme/theme1.xml><?xml version="1.0" encoding="utf-8"?>
<a:theme xmlns:a="http://schemas.openxmlformats.org/drawingml/2006/main" name="Blends">
  <a:themeElements>
    <a:clrScheme name="Blends 3">
      <a:dk1>
        <a:srgbClr val="000000"/>
      </a:dk1>
      <a:lt1>
        <a:srgbClr val="FFFFFF"/>
      </a:lt1>
      <a:dk2>
        <a:srgbClr val="333399"/>
      </a:dk2>
      <a:lt2>
        <a:srgbClr val="1C1C1C"/>
      </a:lt2>
      <a:accent1>
        <a:srgbClr val="00E4A8"/>
      </a:accent1>
      <a:accent2>
        <a:srgbClr val="FFCF01"/>
      </a:accent2>
      <a:accent3>
        <a:srgbClr val="FFFFFF"/>
      </a:accent3>
      <a:accent4>
        <a:srgbClr val="000000"/>
      </a:accent4>
      <a:accent5>
        <a:srgbClr val="AAEFD1"/>
      </a:accent5>
      <a:accent6>
        <a:srgbClr val="E7BB01"/>
      </a:accent6>
      <a:hlink>
        <a:srgbClr val="FF0000"/>
      </a:hlink>
      <a:folHlink>
        <a:srgbClr val="3333CC"/>
      </a:folHlink>
    </a:clrScheme>
    <a:fontScheme name="Blends">
      <a:majorFont>
        <a:latin typeface="Tahoma"/>
        <a:ea typeface=""/>
        <a:cs typeface="Arial"/>
      </a:majorFont>
      <a:minorFont>
        <a:latin typeface="Tahoma"/>
        <a:ea typeface=""/>
        <a:cs typeface="Arial"/>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Blends 1">
        <a:dk1>
          <a:srgbClr val="969696"/>
        </a:dk1>
        <a:lt1>
          <a:srgbClr val="FFFFFF"/>
        </a:lt1>
        <a:dk2>
          <a:srgbClr val="000000"/>
        </a:dk2>
        <a:lt2>
          <a:srgbClr val="DDDDDD"/>
        </a:lt2>
        <a:accent1>
          <a:srgbClr val="00E4A8"/>
        </a:accent1>
        <a:accent2>
          <a:srgbClr val="3333CC"/>
        </a:accent2>
        <a:accent3>
          <a:srgbClr val="AAAAAA"/>
        </a:accent3>
        <a:accent4>
          <a:srgbClr val="DADADA"/>
        </a:accent4>
        <a:accent5>
          <a:srgbClr val="AAEFD1"/>
        </a:accent5>
        <a:accent6>
          <a:srgbClr val="2D2DB9"/>
        </a:accent6>
        <a:hlink>
          <a:srgbClr val="FF5050"/>
        </a:hlink>
        <a:folHlink>
          <a:srgbClr val="FFCF01"/>
        </a:folHlink>
      </a:clrScheme>
      <a:clrMap bg1="dk2" tx1="lt1" bg2="dk1" tx2="lt2" accent1="accent1" accent2="accent2" accent3="accent3" accent4="accent4" accent5="accent5" accent6="accent6" hlink="hlink" folHlink="folHlink"/>
    </a:extraClrScheme>
    <a:extraClrScheme>
      <a:clrScheme name="Blends 2">
        <a:dk1>
          <a:srgbClr val="000094"/>
        </a:dk1>
        <a:lt1>
          <a:srgbClr val="FFFFFF"/>
        </a:lt1>
        <a:dk2>
          <a:srgbClr val="0000CC"/>
        </a:dk2>
        <a:lt2>
          <a:srgbClr val="FFFFCC"/>
        </a:lt2>
        <a:accent1>
          <a:srgbClr val="3193FF"/>
        </a:accent1>
        <a:accent2>
          <a:srgbClr val="9900FF"/>
        </a:accent2>
        <a:accent3>
          <a:srgbClr val="AAAAE2"/>
        </a:accent3>
        <a:accent4>
          <a:srgbClr val="DADADA"/>
        </a:accent4>
        <a:accent5>
          <a:srgbClr val="ADC8FF"/>
        </a:accent5>
        <a:accent6>
          <a:srgbClr val="8A00E7"/>
        </a:accent6>
        <a:hlink>
          <a:srgbClr val="FF3399"/>
        </a:hlink>
        <a:folHlink>
          <a:srgbClr val="FFCC00"/>
        </a:folHlink>
      </a:clrScheme>
      <a:clrMap bg1="dk2" tx1="lt1" bg2="dk1" tx2="lt2" accent1="accent1" accent2="accent2" accent3="accent3" accent4="accent4" accent5="accent5" accent6="accent6" hlink="hlink" folHlink="folHlink"/>
    </a:extraClrScheme>
    <a:extraClrScheme>
      <a:clrScheme name="Blends 3">
        <a:dk1>
          <a:srgbClr val="000000"/>
        </a:dk1>
        <a:lt1>
          <a:srgbClr val="FFFFFF"/>
        </a:lt1>
        <a:dk2>
          <a:srgbClr val="333399"/>
        </a:dk2>
        <a:lt2>
          <a:srgbClr val="1C1C1C"/>
        </a:lt2>
        <a:accent1>
          <a:srgbClr val="00E4A8"/>
        </a:accent1>
        <a:accent2>
          <a:srgbClr val="FFCF01"/>
        </a:accent2>
        <a:accent3>
          <a:srgbClr val="FFFFFF"/>
        </a:accent3>
        <a:accent4>
          <a:srgbClr val="000000"/>
        </a:accent4>
        <a:accent5>
          <a:srgbClr val="AAEFD1"/>
        </a:accent5>
        <a:accent6>
          <a:srgbClr val="E7BB01"/>
        </a:accent6>
        <a:hlink>
          <a:srgbClr val="FF0000"/>
        </a:hlink>
        <a:folHlink>
          <a:srgbClr val="3333CC"/>
        </a:folHlink>
      </a:clrScheme>
      <a:clrMap bg1="lt1" tx1="dk1" bg2="lt2" tx2="dk2" accent1="accent1" accent2="accent2" accent3="accent3" accent4="accent4" accent5="accent5" accent6="accent6" hlink="hlink" folHlink="folHlink"/>
    </a:extraClrScheme>
    <a:extraClrScheme>
      <a:clrScheme name="Blends 4">
        <a:dk1>
          <a:srgbClr val="000000"/>
        </a:dk1>
        <a:lt1>
          <a:srgbClr val="FFFFFF"/>
        </a:lt1>
        <a:dk2>
          <a:srgbClr val="515F7B"/>
        </a:dk2>
        <a:lt2>
          <a:srgbClr val="808080"/>
        </a:lt2>
        <a:accent1>
          <a:srgbClr val="9FCAD3"/>
        </a:accent1>
        <a:accent2>
          <a:srgbClr val="C0C0C0"/>
        </a:accent2>
        <a:accent3>
          <a:srgbClr val="FFFFFF"/>
        </a:accent3>
        <a:accent4>
          <a:srgbClr val="000000"/>
        </a:accent4>
        <a:accent5>
          <a:srgbClr val="CDE1E6"/>
        </a:accent5>
        <a:accent6>
          <a:srgbClr val="AEAEAE"/>
        </a:accent6>
        <a:hlink>
          <a:srgbClr val="91AFBF"/>
        </a:hlink>
        <a:folHlink>
          <a:srgbClr val="ECEAAC"/>
        </a:folHlink>
      </a:clrScheme>
      <a:clrMap bg1="lt1" tx1="dk1" bg2="lt2" tx2="dk2" accent1="accent1" accent2="accent2" accent3="accent3" accent4="accent4" accent5="accent5" accent6="accent6" hlink="hlink" folHlink="folHlink"/>
    </a:extraClrScheme>
    <a:extraClrScheme>
      <a:clrScheme name="Blends 5">
        <a:dk1>
          <a:srgbClr val="000000"/>
        </a:dk1>
        <a:lt1>
          <a:srgbClr val="FFFFFF"/>
        </a:lt1>
        <a:dk2>
          <a:srgbClr val="000066"/>
        </a:dk2>
        <a:lt2>
          <a:srgbClr val="333333"/>
        </a:lt2>
        <a:accent1>
          <a:srgbClr val="C4709A"/>
        </a:accent1>
        <a:accent2>
          <a:srgbClr val="4B4EB5"/>
        </a:accent2>
        <a:accent3>
          <a:srgbClr val="FFFFFF"/>
        </a:accent3>
        <a:accent4>
          <a:srgbClr val="000000"/>
        </a:accent4>
        <a:accent5>
          <a:srgbClr val="DEBBCA"/>
        </a:accent5>
        <a:accent6>
          <a:srgbClr val="4346A4"/>
        </a:accent6>
        <a:hlink>
          <a:srgbClr val="C481CF"/>
        </a:hlink>
        <a:folHlink>
          <a:srgbClr val="76B749"/>
        </a:folHlink>
      </a:clrScheme>
      <a:clrMap bg1="lt1" tx1="dk1" bg2="lt2" tx2="dk2" accent1="accent1" accent2="accent2" accent3="accent3" accent4="accent4" accent5="accent5" accent6="accent6" hlink="hlink" folHlink="folHlink"/>
    </a:extraClrScheme>
    <a:extraClrScheme>
      <a:clrScheme name="Blends 6">
        <a:dk1>
          <a:srgbClr val="000000"/>
        </a:dk1>
        <a:lt1>
          <a:srgbClr val="FFFFFF"/>
        </a:lt1>
        <a:dk2>
          <a:srgbClr val="6A4076"/>
        </a:dk2>
        <a:lt2>
          <a:srgbClr val="969696"/>
        </a:lt2>
        <a:accent1>
          <a:srgbClr val="DBA9C2"/>
        </a:accent1>
        <a:accent2>
          <a:srgbClr val="E1BF91"/>
        </a:accent2>
        <a:accent3>
          <a:srgbClr val="FFFFFF"/>
        </a:accent3>
        <a:accent4>
          <a:srgbClr val="000000"/>
        </a:accent4>
        <a:accent5>
          <a:srgbClr val="EAD1DD"/>
        </a:accent5>
        <a:accent6>
          <a:srgbClr val="CCAD83"/>
        </a:accent6>
        <a:hlink>
          <a:srgbClr val="B3CE82"/>
        </a:hlink>
        <a:folHlink>
          <a:srgbClr val="B8AD48"/>
        </a:folHlink>
      </a:clrScheme>
      <a:clrMap bg1="lt1" tx1="dk1" bg2="lt2" tx2="dk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0</TotalTime>
  <Words>1737</Words>
  <Application>Microsoft Office PowerPoint</Application>
  <PresentationFormat>Widescreen</PresentationFormat>
  <Paragraphs>385</Paragraphs>
  <Slides>40</Slides>
  <Notes>29</Notes>
  <HiddenSlides>0</HiddenSlides>
  <MMClips>0</MMClips>
  <ScaleCrop>false</ScaleCrop>
  <HeadingPairs>
    <vt:vector size="8" baseType="variant">
      <vt:variant>
        <vt:lpstr>Fonts Used</vt:lpstr>
      </vt:variant>
      <vt:variant>
        <vt:i4>8</vt:i4>
      </vt:variant>
      <vt:variant>
        <vt:lpstr>Theme</vt:lpstr>
      </vt:variant>
      <vt:variant>
        <vt:i4>2</vt:i4>
      </vt:variant>
      <vt:variant>
        <vt:lpstr>Embedded OLE Servers</vt:lpstr>
      </vt:variant>
      <vt:variant>
        <vt:i4>5</vt:i4>
      </vt:variant>
      <vt:variant>
        <vt:lpstr>Slide Titles</vt:lpstr>
      </vt:variant>
      <vt:variant>
        <vt:i4>40</vt:i4>
      </vt:variant>
    </vt:vector>
  </HeadingPairs>
  <TitlesOfParts>
    <vt:vector size="55" baseType="lpstr">
      <vt:lpstr>Arial</vt:lpstr>
      <vt:lpstr>Arial Narrow</vt:lpstr>
      <vt:lpstr>Calibri</vt:lpstr>
      <vt:lpstr>Calibri Light</vt:lpstr>
      <vt:lpstr>Symbol</vt:lpstr>
      <vt:lpstr>Tahoma</vt:lpstr>
      <vt:lpstr>Times New Roman</vt:lpstr>
      <vt:lpstr>Wingdings</vt:lpstr>
      <vt:lpstr>Blends</vt:lpstr>
      <vt:lpstr>Office Theme</vt:lpstr>
      <vt:lpstr>Bitmap Image</vt:lpstr>
      <vt:lpstr>Drawing</vt:lpstr>
      <vt:lpstr>Chart</vt:lpstr>
      <vt:lpstr>Visio</vt:lpstr>
      <vt:lpstr>Photo Editor Photo</vt:lpstr>
      <vt:lpstr>lecture</vt:lpstr>
      <vt:lpstr>Midterm 2: Distribution (Out of 85)</vt:lpstr>
      <vt:lpstr>Midterm 2: Statistics (% out of 100)</vt:lpstr>
      <vt:lpstr> Design for Low Power</vt:lpstr>
      <vt:lpstr>A Long Time Ago</vt:lpstr>
      <vt:lpstr>Moore’s Law</vt:lpstr>
      <vt:lpstr>Moore’s Original Issues</vt:lpstr>
      <vt:lpstr>  Problems of Power Dissipation</vt:lpstr>
      <vt:lpstr>Outline</vt:lpstr>
      <vt:lpstr> Dynamic Energy Consumption</vt:lpstr>
      <vt:lpstr> Dynamic Energy Consumption</vt:lpstr>
      <vt:lpstr>Leakage Energy</vt:lpstr>
      <vt:lpstr>Power Equations in CMOS</vt:lpstr>
      <vt:lpstr>Dynamic vs Static Power</vt:lpstr>
      <vt:lpstr>The 80’s Power Problem</vt:lpstr>
      <vt:lpstr>Solution: Move to CMOS</vt:lpstr>
      <vt:lpstr>Scaling MOS Devices</vt:lpstr>
      <vt:lpstr>Processor Power</vt:lpstr>
      <vt:lpstr>Why Power Increased</vt:lpstr>
      <vt:lpstr>Good News</vt:lpstr>
      <vt:lpstr>Bad News</vt:lpstr>
      <vt:lpstr>ISSCC, Feb. 2001, Keynote</vt:lpstr>
      <vt:lpstr>Low Power Design Techniques</vt:lpstr>
      <vt:lpstr>Cheating</vt:lpstr>
      <vt:lpstr>Reducing Energy Waste</vt:lpstr>
      <vt:lpstr>Embedded Power Gating</vt:lpstr>
      <vt:lpstr>Parallelism</vt:lpstr>
      <vt:lpstr>Existing Processors</vt:lpstr>
      <vt:lpstr>Problem Reformulation</vt:lpstr>
      <vt:lpstr>Saving power using multi-cores</vt:lpstr>
      <vt:lpstr>Constant Power Scaling</vt:lpstr>
      <vt:lpstr>Exploit Specialization</vt:lpstr>
      <vt:lpstr>Exploit Integration</vt:lpstr>
      <vt:lpstr>TI - OMAP2420</vt:lpstr>
      <vt:lpstr>Low-Power PowerPC</vt:lpstr>
      <vt:lpstr>Low Power Design</vt:lpstr>
      <vt:lpstr>Low Power Design</vt:lpstr>
      <vt:lpstr>Low Power Design</vt:lpstr>
      <vt:lpstr>Power Saving Opportunities</vt:lpstr>
      <vt:lpstr>Conclusions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lecture</dc:title>
  <dc:creator>Kumar, Rakesh</dc:creator>
  <cp:lastModifiedBy>Kumar, Rakesh</cp:lastModifiedBy>
  <cp:revision>1</cp:revision>
  <dcterms:created xsi:type="dcterms:W3CDTF">2022-11-03T18:24:55Z</dcterms:created>
  <dcterms:modified xsi:type="dcterms:W3CDTF">2022-11-03T21:20:25Z</dcterms:modified>
</cp:coreProperties>
</file>