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9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0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1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2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3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4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5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58"/>
  </p:notesMasterIdLst>
  <p:handoutMasterIdLst>
    <p:handoutMasterId r:id="rId59"/>
  </p:handoutMasterIdLst>
  <p:sldIdLst>
    <p:sldId id="565" r:id="rId3"/>
    <p:sldId id="706" r:id="rId4"/>
    <p:sldId id="707" r:id="rId5"/>
    <p:sldId id="605" r:id="rId6"/>
    <p:sldId id="606" r:id="rId7"/>
    <p:sldId id="607" r:id="rId8"/>
    <p:sldId id="685" r:id="rId9"/>
    <p:sldId id="686" r:id="rId10"/>
    <p:sldId id="687" r:id="rId11"/>
    <p:sldId id="688" r:id="rId12"/>
    <p:sldId id="689" r:id="rId13"/>
    <p:sldId id="690" r:id="rId14"/>
    <p:sldId id="691" r:id="rId15"/>
    <p:sldId id="692" r:id="rId16"/>
    <p:sldId id="693" r:id="rId17"/>
    <p:sldId id="694" r:id="rId18"/>
    <p:sldId id="695" r:id="rId19"/>
    <p:sldId id="696" r:id="rId20"/>
    <p:sldId id="697" r:id="rId21"/>
    <p:sldId id="698" r:id="rId22"/>
    <p:sldId id="711" r:id="rId23"/>
    <p:sldId id="712" r:id="rId24"/>
    <p:sldId id="713" r:id="rId25"/>
    <p:sldId id="714" r:id="rId26"/>
    <p:sldId id="715" r:id="rId27"/>
    <p:sldId id="716" r:id="rId28"/>
    <p:sldId id="717" r:id="rId29"/>
    <p:sldId id="718" r:id="rId30"/>
    <p:sldId id="719" r:id="rId31"/>
    <p:sldId id="720" r:id="rId32"/>
    <p:sldId id="721" r:id="rId33"/>
    <p:sldId id="722" r:id="rId34"/>
    <p:sldId id="723" r:id="rId35"/>
    <p:sldId id="724" r:id="rId36"/>
    <p:sldId id="725" r:id="rId37"/>
    <p:sldId id="726" r:id="rId38"/>
    <p:sldId id="727" r:id="rId39"/>
    <p:sldId id="728" r:id="rId40"/>
    <p:sldId id="437" r:id="rId41"/>
    <p:sldId id="373" r:id="rId42"/>
    <p:sldId id="453" r:id="rId43"/>
    <p:sldId id="442" r:id="rId44"/>
    <p:sldId id="443" r:id="rId45"/>
    <p:sldId id="444" r:id="rId46"/>
    <p:sldId id="448" r:id="rId47"/>
    <p:sldId id="449" r:id="rId48"/>
    <p:sldId id="450" r:id="rId49"/>
    <p:sldId id="387" r:id="rId50"/>
    <p:sldId id="401" r:id="rId51"/>
    <p:sldId id="402" r:id="rId52"/>
    <p:sldId id="405" r:id="rId53"/>
    <p:sldId id="406" r:id="rId54"/>
    <p:sldId id="407" r:id="rId55"/>
    <p:sldId id="413" r:id="rId56"/>
    <p:sldId id="414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7C52691-CCC0-4BFD-B610-E5EBA816393F}">
          <p14:sldIdLst>
            <p14:sldId id="565"/>
            <p14:sldId id="706"/>
            <p14:sldId id="707"/>
            <p14:sldId id="605"/>
            <p14:sldId id="606"/>
            <p14:sldId id="607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</p14:sldIdLst>
        </p14:section>
        <p14:section name="Default Section" id="{CE40668B-177F-4FCE-B987-624FC238D333}">
          <p14:sldIdLst>
            <p14:sldId id="437"/>
            <p14:sldId id="373"/>
            <p14:sldId id="453"/>
            <p14:sldId id="442"/>
            <p14:sldId id="443"/>
            <p14:sldId id="444"/>
            <p14:sldId id="448"/>
            <p14:sldId id="449"/>
            <p14:sldId id="450"/>
            <p14:sldId id="387"/>
            <p14:sldId id="401"/>
            <p14:sldId id="402"/>
            <p14:sldId id="405"/>
            <p14:sldId id="406"/>
            <p14:sldId id="407"/>
            <p14:sldId id="413"/>
            <p14:sldId id="414"/>
          </p14:sldIdLst>
        </p14:section>
        <p14:section name="Untitled Section" id="{94F86456-96CD-4A68-8AC3-0C1A77ADE4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A32AB-9A08-40B2-BA79-A0F2B53ECDBA}" v="2" dt="2022-11-01T17:12:18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28" autoAdjust="0"/>
  </p:normalViewPr>
  <p:slideViewPr>
    <p:cSldViewPr snapToGrid="0">
      <p:cViewPr varScale="1">
        <p:scale>
          <a:sx n="53" d="100"/>
          <a:sy n="53" d="100"/>
        </p:scale>
        <p:origin x="134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Rakesh" userId="e6961465-9b26-4018-8ebe-1bb6947834b0" providerId="ADAL" clId="{8E0A32AB-9A08-40B2-BA79-A0F2B53ECDBA}"/>
    <pc:docChg chg="undo custSel addSld delSld modSld addMainMaster delMainMaster addSection delSection modSection">
      <pc:chgData name="Kumar, Rakesh" userId="e6961465-9b26-4018-8ebe-1bb6947834b0" providerId="ADAL" clId="{8E0A32AB-9A08-40B2-BA79-A0F2B53ECDBA}" dt="2022-11-01T17:13:02.921" v="7" actId="47"/>
      <pc:docMkLst>
        <pc:docMk/>
      </pc:docMkLst>
      <pc:sldChg chg="add del">
        <pc:chgData name="Kumar, Rakesh" userId="e6961465-9b26-4018-8ebe-1bb6947834b0" providerId="ADAL" clId="{8E0A32AB-9A08-40B2-BA79-A0F2B53ECDBA}" dt="2022-11-01T17:13:02.921" v="7" actId="47"/>
        <pc:sldMkLst>
          <pc:docMk/>
          <pc:sldMk cId="2731231489" sldId="340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3165286008" sldId="373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0" sldId="387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0" sldId="401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0" sldId="402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0" sldId="405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0" sldId="406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0" sldId="407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0" sldId="413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0" sldId="414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2940115461" sldId="437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3076530693" sldId="442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2579197516" sldId="443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583724635" sldId="444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1980158494" sldId="448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2267472318" sldId="449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4092167101" sldId="450"/>
        </pc:sldMkLst>
      </pc:sldChg>
      <pc:sldChg chg="add del">
        <pc:chgData name="Kumar, Rakesh" userId="e6961465-9b26-4018-8ebe-1bb6947834b0" providerId="ADAL" clId="{8E0A32AB-9A08-40B2-BA79-A0F2B53ECDBA}" dt="2022-11-01T17:12:53.923" v="6" actId="47"/>
        <pc:sldMkLst>
          <pc:docMk/>
          <pc:sldMk cId="202594065" sldId="453"/>
        </pc:sldMkLst>
      </pc:sldChg>
      <pc:sldChg chg="modSp mod">
        <pc:chgData name="Kumar, Rakesh" userId="e6961465-9b26-4018-8ebe-1bb6947834b0" providerId="ADAL" clId="{8E0A32AB-9A08-40B2-BA79-A0F2B53ECDBA}" dt="2022-11-01T16:58:14.473" v="4" actId="20577"/>
        <pc:sldMkLst>
          <pc:docMk/>
          <pc:sldMk cId="0" sldId="565"/>
        </pc:sldMkLst>
        <pc:spChg chg="mod">
          <ac:chgData name="Kumar, Rakesh" userId="e6961465-9b26-4018-8ebe-1bb6947834b0" providerId="ADAL" clId="{8E0A32AB-9A08-40B2-BA79-A0F2B53ECDBA}" dt="2022-11-01T16:58:14.473" v="4" actId="20577"/>
          <ac:spMkLst>
            <pc:docMk/>
            <pc:sldMk cId="0" sldId="565"/>
            <ac:spMk id="4098" creationId="{00000000-0000-0000-0000-000000000000}"/>
          </ac:spMkLst>
        </pc:spChg>
      </pc:sldChg>
      <pc:sldMasterChg chg="add del addSldLayout delSldLayout">
        <pc:chgData name="Kumar, Rakesh" userId="e6961465-9b26-4018-8ebe-1bb6947834b0" providerId="ADAL" clId="{8E0A32AB-9A08-40B2-BA79-A0F2B53ECDBA}" dt="2022-11-01T17:12:53.923" v="6" actId="47"/>
        <pc:sldMasterMkLst>
          <pc:docMk/>
          <pc:sldMasterMk cId="1200867733" sldId="2147483687"/>
        </pc:sldMasterMkLst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297740816" sldId="2147483688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4022714841" sldId="2147483689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574457673" sldId="2147483690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598158192" sldId="2147483691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741345877" sldId="2147483692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1111310429" sldId="2147483693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1585197914" sldId="2147483694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3229207315" sldId="2147483695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3092292334" sldId="2147483696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2656268249" sldId="2147483697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3315913367" sldId="2147483698"/>
          </pc:sldLayoutMkLst>
        </pc:sldLayoutChg>
        <pc:sldLayoutChg chg="add del">
          <pc:chgData name="Kumar, Rakesh" userId="e6961465-9b26-4018-8ebe-1bb6947834b0" providerId="ADAL" clId="{8E0A32AB-9A08-40B2-BA79-A0F2B53ECDBA}" dt="2022-11-01T17:12:53.923" v="6" actId="47"/>
          <pc:sldLayoutMkLst>
            <pc:docMk/>
            <pc:sldMasterMk cId="1200867733" sldId="2147483687"/>
            <pc:sldLayoutMk cId="6682049" sldId="214748369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B944C3-39C9-4A4C-A6AD-4E2C9F0B829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BFA17C-16E5-42BD-A507-053F88BA6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9E3BB6E6-F937-4DC0-9C9F-553A79A0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72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6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LHS: regular</a:t>
            </a:r>
            <a:r>
              <a:rPr lang="en-US" baseline="0" dirty="0"/>
              <a:t> superscalar. Some people call this “coarse-grained” too.</a:t>
            </a:r>
          </a:p>
          <a:p>
            <a:r>
              <a:rPr lang="en-US" baseline="0" dirty="0"/>
              <a:t>RHS: Course grained: add extra architectural state (registers) so we don’t need a context switch to switch threads.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If only 1 thread is running: no performance hit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Decreases vertical waste vs. original design.</a:t>
            </a:r>
          </a:p>
          <a:p>
            <a:endParaRPr lang="en-US" baseline="0" dirty="0"/>
          </a:p>
          <a:p>
            <a:r>
              <a:rPr lang="en-US" baseline="0" dirty="0"/>
              <a:t>Appears to OS as SMP – symmetric multiprocessor -- (2 logical processors)</a:t>
            </a:r>
          </a:p>
          <a:p>
            <a:r>
              <a:rPr lang="en-US" baseline="0" dirty="0"/>
              <a:t>Problems?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Fine grained – issue</a:t>
            </a:r>
            <a:r>
              <a:rPr lang="en-US" baseline="0" dirty="0"/>
              <a:t> for a different thread (only one) each clock cycle, round robin style.</a:t>
            </a:r>
          </a:p>
          <a:p>
            <a:r>
              <a:rPr lang="en-US" baseline="0" dirty="0"/>
              <a:t>- Benefit over previous: if each thread has many long-latency operations, latency is masked</a:t>
            </a:r>
          </a:p>
          <a:p>
            <a:r>
              <a:rPr lang="en-US" baseline="0" dirty="0"/>
              <a:t>because other threads execute for (n-1) out of n cycles (if hardware supports n threads)</a:t>
            </a:r>
          </a:p>
          <a:p>
            <a:r>
              <a:rPr lang="en-US" baseline="0" dirty="0"/>
              <a:t>- Optimization: if thread has no work to do (e.g. cache miss), skip it!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Originally idea from </a:t>
            </a:r>
            <a:r>
              <a:rPr lang="en-US" baseline="0" dirty="0" err="1"/>
              <a:t>Tera</a:t>
            </a:r>
            <a:r>
              <a:rPr lang="en-US" baseline="0" dirty="0"/>
              <a:t> Computer Company, late 1980s – see paper “The </a:t>
            </a:r>
            <a:r>
              <a:rPr lang="en-US" baseline="0" dirty="0" err="1"/>
              <a:t>Tera</a:t>
            </a:r>
            <a:r>
              <a:rPr lang="en-US" baseline="0" dirty="0"/>
              <a:t> Computer System”. 256 cores; multiple threads per core (as shown above). Expected latency of instruction is 70 cycles! </a:t>
            </a:r>
          </a:p>
          <a:p>
            <a:pPr defTabSz="966612">
              <a:defRPr/>
            </a:pPr>
            <a:r>
              <a:rPr lang="en-US" baseline="0" dirty="0"/>
              <a:t>- Still doesn’t solve the problem of horizontal waste!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SMT (as referenced here) – issue from any thread at any time.</a:t>
            </a:r>
          </a:p>
          <a:p>
            <a:endParaRPr lang="en-US" baseline="0" dirty="0"/>
          </a:p>
          <a:p>
            <a:r>
              <a:rPr lang="en-US" baseline="0" dirty="0"/>
              <a:t>Much greater utilization. Threads “compete” for resources; no one thread must take up all resources to saturate the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Fine grained – still problems with data </a:t>
            </a:r>
            <a:r>
              <a:rPr lang="en-US" dirty="0" err="1"/>
              <a:t>dependancies</a:t>
            </a:r>
            <a:r>
              <a:rPr lang="en-US" dirty="0"/>
              <a:t> in threads.</a:t>
            </a:r>
          </a:p>
          <a:p>
            <a:endParaRPr lang="en-US" dirty="0"/>
          </a:p>
          <a:p>
            <a:r>
              <a:rPr lang="en-US" baseline="0" dirty="0"/>
              <a:t>Note that they all have diminishing returns…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5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6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6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IBM: http://www.ibm.com/developerworks/linux/library/l-htl/</a:t>
            </a:r>
          </a:p>
          <a:p>
            <a:endParaRPr lang="en-US" dirty="0"/>
          </a:p>
          <a:p>
            <a:r>
              <a:rPr lang="en-US" dirty="0"/>
              <a:t>Intel </a:t>
            </a:r>
            <a:r>
              <a:rPr lang="en-US" baseline="0" dirty="0"/>
              <a:t> - all i7 processors have </a:t>
            </a:r>
            <a:r>
              <a:rPr lang="en-US" baseline="0" dirty="0" err="1"/>
              <a:t>hyperthreading</a:t>
            </a:r>
            <a:r>
              <a:rPr lang="en-US" baseline="0" dirty="0"/>
              <a:t>. Some i5 do too.</a:t>
            </a:r>
          </a:p>
          <a:p>
            <a:endParaRPr lang="en-US" baseline="0" dirty="0"/>
          </a:p>
          <a:p>
            <a:r>
              <a:rPr lang="en-US" baseline="0" dirty="0"/>
              <a:t>Info at</a:t>
            </a:r>
          </a:p>
          <a:p>
            <a:r>
              <a:rPr lang="en-US" baseline="0" dirty="0"/>
              <a:t>http://download.intel.com/technology/itj/2002/volume06issue01/art01_hyper/vol6iss1_art01.pdf</a:t>
            </a:r>
          </a:p>
          <a:p>
            <a:r>
              <a:rPr lang="en-US" baseline="0" dirty="0"/>
              <a:t>http://download.intel.com/design/processor/manuals/253665.pdf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92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AMD – not a fan of SMT, until they released a SMT processor (Bulldozer). Cites some resources about people not liking HT from Intel.</a:t>
            </a:r>
          </a:p>
          <a:p>
            <a:r>
              <a:rPr lang="en-US" baseline="0" dirty="0"/>
              <a:t>Bulldozer slightly different – also duplicates integer resources as well as architectural state.</a:t>
            </a:r>
          </a:p>
          <a:p>
            <a:endParaRPr lang="en-US" baseline="0" dirty="0"/>
          </a:p>
          <a:p>
            <a:r>
              <a:rPr lang="en-US" baseline="0" dirty="0"/>
              <a:t>AMD link: http://blogs.amd.com/work/2010/01/21/it%E2%80%99s-all-about-the-cores/</a:t>
            </a:r>
          </a:p>
          <a:p>
            <a:r>
              <a:rPr lang="en-US" dirty="0"/>
              <a:t>http://en.wikipedia.org/wiki/Bulldozer_(microarchitecture)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CD430-34AB-46EB-9DF2-8BA7422823B7}" type="slidenum">
              <a:rPr lang="en-US"/>
              <a:pPr/>
              <a:t>31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41363"/>
            <a:ext cx="4764088" cy="3573462"/>
          </a:xfrm>
          <a:ln w="12700" cap="flat">
            <a:solidFill>
              <a:schemeClr val="tx1"/>
            </a:solidFill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2"/>
            <a:ext cx="5364480" cy="4303871"/>
          </a:xfrm>
          <a:ln/>
        </p:spPr>
        <p:txBody>
          <a:bodyPr lIns="98246" tIns="49124" rIns="98246" bIns="4912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4FB7D-637D-4786-A88C-57FE15524C9A}" type="slidenum">
              <a:rPr lang="en-US"/>
              <a:pPr/>
              <a:t>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4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7262E-8845-4ED0-8345-EC8A76859564}" type="slidenum">
              <a:rPr lang="en-US"/>
              <a:pPr/>
              <a:t>32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41363"/>
            <a:ext cx="4764088" cy="3573462"/>
          </a:xfrm>
          <a:ln w="12700" cap="flat">
            <a:solidFill>
              <a:schemeClr val="tx1"/>
            </a:solidFill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2"/>
            <a:ext cx="5364480" cy="4303871"/>
          </a:xfrm>
          <a:ln/>
        </p:spPr>
        <p:txBody>
          <a:bodyPr lIns="98246" tIns="49124" rIns="98246" bIns="4912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D37B35-B99A-484E-9B6E-4FBE8A70FC49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6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9044E5-DC8F-47F4-84D7-6C63E61CC880}" type="slidenum">
              <a:rPr kumimoji="0" lang="en-CA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951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D07DE-4D23-4915-A1F2-2CA23FBD90EE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96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61A293-E00A-40A1-A872-505F105052C4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64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2B5CA-0A46-4962-869B-9F1C46CB08BB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061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83307-DBE8-4BF6-8657-18073FAD5871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471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049F4-E5A6-4408-9D96-28BE21AED4A4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88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7061-D7F7-4810-99A9-C79C9523F44C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201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USPTO -- Advanced Modern Processor Design</a:t>
            </a:r>
          </a:p>
        </p:txBody>
      </p:sp>
      <p:sp>
        <p:nvSpPr>
          <p:cNvPr id="78851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2005 Mikko Lipasti</a:t>
            </a:r>
          </a:p>
        </p:txBody>
      </p:sp>
      <p:sp>
        <p:nvSpPr>
          <p:cNvPr id="7885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DE66D-9B0A-46F5-89BD-B00CDF1B9C6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7425" cy="3597275"/>
          </a:xfrm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EE265-0E84-451A-89B0-815DB8F7582B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Many smaller cores,</a:t>
            </a:r>
            <a:r>
              <a:rPr lang="en-US" baseline="0" dirty="0">
                <a:latin typeface="Arial" charset="0"/>
              </a:rPr>
              <a:t> instead of one monolithic core.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45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USPTO -- Advanced Modern Processor Design</a:t>
            </a:r>
          </a:p>
        </p:txBody>
      </p:sp>
      <p:sp>
        <p:nvSpPr>
          <p:cNvPr id="79875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2005 Mikko Lipasti</a:t>
            </a:r>
          </a:p>
        </p:txBody>
      </p:sp>
      <p:sp>
        <p:nvSpPr>
          <p:cNvPr id="7987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2A9A5-5C95-4772-81BA-616F019D399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7425" cy="3597275"/>
          </a:xfrm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78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USPTO -- Advanced Modern Processor Design</a:t>
            </a:r>
          </a:p>
        </p:txBody>
      </p:sp>
      <p:sp>
        <p:nvSpPr>
          <p:cNvPr id="82947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2005 Mikko Lipasti</a:t>
            </a:r>
          </a:p>
        </p:txBody>
      </p:sp>
      <p:sp>
        <p:nvSpPr>
          <p:cNvPr id="8294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C1D0F-8FD7-4478-A327-6E38D66FBE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7425" cy="3597275"/>
          </a:xfrm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3C4D4-03DA-4EEB-B600-BDBDFA97BC14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2</a:t>
            </a:r>
            <a:r>
              <a:rPr lang="en-US" baseline="0" dirty="0">
                <a:latin typeface="Arial" charset="0"/>
              </a:rPr>
              <a:t> scenarios: n doubles.</a:t>
            </a:r>
          </a:p>
          <a:p>
            <a:pPr eaLnBrk="1" hangingPunct="1"/>
            <a:endParaRPr lang="en-US" baseline="0" dirty="0">
              <a:latin typeface="Arial" charset="0"/>
            </a:endParaRPr>
          </a:p>
          <a:p>
            <a:pPr marL="241653" indent="-241653" eaLnBrk="1" hangingPunct="1">
              <a:buAutoNum type="arabicParenR"/>
            </a:pPr>
            <a:r>
              <a:rPr lang="en-US" baseline="0" dirty="0">
                <a:latin typeface="Arial" charset="0"/>
              </a:rPr>
              <a:t>1 core: Power, area double; performance up by </a:t>
            </a:r>
            <a:r>
              <a:rPr lang="en-US" baseline="0" dirty="0" err="1">
                <a:latin typeface="Arial" charset="0"/>
              </a:rPr>
              <a:t>sqrt</a:t>
            </a:r>
            <a:r>
              <a:rPr lang="en-US" baseline="0" dirty="0">
                <a:latin typeface="Arial" charset="0"/>
              </a:rPr>
              <a:t>(2).</a:t>
            </a:r>
          </a:p>
          <a:p>
            <a:pPr marL="241653" indent="-241653" eaLnBrk="1" hangingPunct="1">
              <a:buAutoNum type="arabicParenR"/>
            </a:pPr>
            <a:r>
              <a:rPr lang="en-US" baseline="0" dirty="0">
                <a:latin typeface="Arial" charset="0"/>
              </a:rPr>
              <a:t>2 cores: Power, area double; performance up by (2*</a:t>
            </a:r>
            <a:r>
              <a:rPr lang="en-US" baseline="0" dirty="0" err="1">
                <a:latin typeface="Arial" charset="0"/>
              </a:rPr>
              <a:t>sqrt</a:t>
            </a:r>
            <a:r>
              <a:rPr lang="en-US" baseline="0" dirty="0">
                <a:latin typeface="Arial" charset="0"/>
              </a:rPr>
              <a:t>(2/2)) = doubles!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5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D8620-9292-4FB8-8D49-04CD07D781CE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Simpler cores</a:t>
            </a:r>
            <a:r>
              <a:rPr lang="en-US" baseline="0" dirty="0">
                <a:latin typeface="Arial" charset="0"/>
              </a:rPr>
              <a:t> -&gt; easier to verify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3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</a:t>
            </a:r>
            <a:r>
              <a:rPr lang="en-US" baseline="0" dirty="0"/>
              <a:t> several execution units doesn’t mean they’ll all be used! Problems with </a:t>
            </a:r>
            <a:r>
              <a:rPr lang="en-US" baseline="0" dirty="0" err="1"/>
              <a:t>dependancies</a:t>
            </a:r>
            <a:r>
              <a:rPr lang="en-US" baseline="0" dirty="0"/>
              <a:t>, </a:t>
            </a:r>
            <a:r>
              <a:rPr lang="en-US" baseline="0" dirty="0" err="1"/>
              <a:t>etc</a:t>
            </a:r>
            <a:r>
              <a:rPr lang="en-US" baseline="0" dirty="0"/>
              <a:t> limit the usefulness of this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hyperthreading</a:t>
            </a:r>
            <a:r>
              <a:rPr lang="en-US" dirty="0"/>
              <a:t>” from Intel.</a:t>
            </a:r>
          </a:p>
          <a:p>
            <a:endParaRPr lang="en-US" dirty="0"/>
          </a:p>
          <a:p>
            <a:r>
              <a:rPr lang="en-US" dirty="0"/>
              <a:t>Multiple execution units as</a:t>
            </a:r>
            <a:r>
              <a:rPr lang="en-US" baseline="0" dirty="0"/>
              <a:t> before -&gt; more threads means greater chance of saturating our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 slots:</a:t>
            </a:r>
            <a:r>
              <a:rPr lang="en-US" baseline="0" dirty="0"/>
              <a:t> </a:t>
            </a:r>
            <a:r>
              <a:rPr lang="en-US" baseline="0" dirty="0" err="1"/>
              <a:t>eg</a:t>
            </a:r>
            <a:r>
              <a:rPr lang="en-US" baseline="0" dirty="0"/>
              <a:t>, load/store unit, FP units, integer units, MUL/DIV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</a:t>
            </a:r>
            <a:r>
              <a:rPr lang="en-US" baseline="0" dirty="0"/>
              <a:t> is how </a:t>
            </a:r>
            <a:r>
              <a:rPr lang="en-US" baseline="0" dirty="0" err="1"/>
              <a:t>Tomasulo’s</a:t>
            </a:r>
            <a:r>
              <a:rPr lang="en-US" baseline="0" dirty="0"/>
              <a:t> algorithm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Basic – no tricks. Lots of wasted issue slots.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8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9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77788" y="2895600"/>
          <a:ext cx="9763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2895600"/>
                        <a:ext cx="9763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dirty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8/25/2011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ECE 411 - Spring 2011ECE 411 – tall 2008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9111F2-712C-49FD-9BF8-D2A4BAD80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990600"/>
            <a:ext cx="3733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3733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2CE2-128C-42D7-B3D2-D2CBC236C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990600"/>
            <a:ext cx="76200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D4598-57DB-436C-999E-519DA6BAF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570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813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2088"/>
            <a:ext cx="7772400" cy="2398712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2065" tIns="46034" rIns="92065" bIns="4603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Palatino Linotype" panose="02040502050505030304" pitchFamily="18" charset="0"/>
              </a:rPr>
              <a:t>ECE 511 Computer</a:t>
            </a:r>
            <a:r>
              <a:rPr lang="en-US" sz="1200" b="1" baseline="0">
                <a:latin typeface="Palatino Linotype" panose="02040502050505030304" pitchFamily="18" charset="0"/>
              </a:rPr>
              <a:t> Architecture</a:t>
            </a:r>
            <a:endParaRPr lang="en-US" sz="1200" b="1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960119"/>
            <a:ext cx="8458200" cy="5760720"/>
          </a:xfrm>
        </p:spPr>
        <p:txBody>
          <a:bodyPr/>
          <a:lstStyle>
            <a:lvl2pPr marL="838200" indent="-338138">
              <a:buClrTx/>
              <a:buSzPct val="100000"/>
              <a:buFont typeface="Wingdings" panose="05000000000000000000" pitchFamily="2" charset="2"/>
              <a:buChar char="ü"/>
              <a:defRPr/>
            </a:lvl2pPr>
            <a:lvl3pPr marL="1285875" indent="-238125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ECE 511 Computer</a:t>
            </a:r>
            <a:r>
              <a:rPr lang="en-US" sz="1200" b="1" baseline="0"/>
              <a:t> Architecture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402271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133475"/>
            <a:ext cx="40767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88" y="1133475"/>
            <a:ext cx="40767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15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34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31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197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20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38113"/>
            <a:ext cx="8105775" cy="4714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B6EE-A093-4FEF-8170-8F99626F721D}" type="datetime1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EC20-D012-429D-9293-36ECE4667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292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268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133350"/>
            <a:ext cx="2132012" cy="631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88" y="133350"/>
            <a:ext cx="6248400" cy="631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91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91513" y="6616700"/>
            <a:ext cx="606425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5967F5-2A7D-46DC-A970-8DE7BF103A7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820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C5E3-2D28-497C-BD8A-B86CFFFD98D9}" type="datetime1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7903-621D-40A4-99BF-8CA6E3E9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86250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066800"/>
            <a:ext cx="4287838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CCEB-3797-4456-9655-0DC0237344DC}" type="datetime1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35C1-6548-41AE-8743-D9128ED0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0AF2-AA19-4243-A532-A12C3E7135B9}" type="datetime1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6693-6FAD-4707-9B9E-AF7729353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3CF2-1CF4-467B-9D36-35FF0A885D4B}" type="datetime1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CC04-F31C-4549-B17F-42029A53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3BEC-815C-4162-BE6F-A8AFF3358502}" type="datetime1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11A2-2D2A-40C3-98BF-2F6FBA76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0F66-EEDC-4EF9-846B-35FA23F06A6D}" type="datetime1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F911-248E-48C6-B4E7-E85043534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8D62-DBBF-40DC-B382-D622F0B4A426}" type="datetime1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9EA1-2165-44F6-AF40-0BA82120C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138113"/>
            <a:ext cx="81057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26488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8/25/2011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3DC97-31E9-48B8-BDA9-1476CAD6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2133898" imgH="2161905" progId="PBrush">
                  <p:embed/>
                </p:oleObj>
              </mc:Choice>
              <mc:Fallback>
                <p:oleObj name="Bitmap Image" r:id="rId13" imgW="2133898" imgH="2161905" progId="PBrush">
                  <p:embed/>
                  <p:pic>
                    <p:nvPicPr>
                      <p:cNvPr id="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960438"/>
            <a:ext cx="850423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33350"/>
            <a:ext cx="85042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26475" y="0"/>
            <a:ext cx="517525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fld id="{56C02AC0-9534-4805-B2C5-CE8CA9B20F8B}" type="slidenum">
              <a:rPr lang="en-US" sz="1800">
                <a:cs typeface="+mn-cs"/>
              </a:rPr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t>‹#›</a:t>
            </a:fld>
            <a:endParaRPr lang="en-US" sz="3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38138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¤"/>
        <a:defRPr sz="2000">
          <a:solidFill>
            <a:schemeClr val="tx1"/>
          </a:solidFill>
          <a:latin typeface="+mn-lt"/>
        </a:defRPr>
      </a:lvl2pPr>
      <a:lvl3pPr marL="1285875" indent="-238125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accent2"/>
        </a:buClr>
        <a:buSzPct val="68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3pPr>
      <a:lvl4pPr marL="2032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tags" Target="../tags/tag140.xml"/><Relationship Id="rId39" Type="http://schemas.openxmlformats.org/officeDocument/2006/relationships/tags" Target="../tags/tag153.xml"/><Relationship Id="rId21" Type="http://schemas.openxmlformats.org/officeDocument/2006/relationships/tags" Target="../tags/tag135.xml"/><Relationship Id="rId34" Type="http://schemas.openxmlformats.org/officeDocument/2006/relationships/tags" Target="../tags/tag148.xml"/><Relationship Id="rId42" Type="http://schemas.openxmlformats.org/officeDocument/2006/relationships/tags" Target="../tags/tag156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9" Type="http://schemas.openxmlformats.org/officeDocument/2006/relationships/tags" Target="../tags/tag143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40" Type="http://schemas.openxmlformats.org/officeDocument/2006/relationships/tags" Target="../tags/tag154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43" Type="http://schemas.openxmlformats.org/officeDocument/2006/relationships/tags" Target="../tags/tag157.xml"/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46" Type="http://schemas.openxmlformats.org/officeDocument/2006/relationships/notesSlide" Target="../notesSlides/notesSlide9.xml"/><Relationship Id="rId20" Type="http://schemas.openxmlformats.org/officeDocument/2006/relationships/tags" Target="../tags/tag134.xml"/><Relationship Id="rId41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84.xml"/><Relationship Id="rId21" Type="http://schemas.openxmlformats.org/officeDocument/2006/relationships/tags" Target="../tags/tag179.xml"/><Relationship Id="rId42" Type="http://schemas.openxmlformats.org/officeDocument/2006/relationships/tags" Target="../tags/tag200.xml"/><Relationship Id="rId47" Type="http://schemas.openxmlformats.org/officeDocument/2006/relationships/tags" Target="../tags/tag205.xml"/><Relationship Id="rId63" Type="http://schemas.openxmlformats.org/officeDocument/2006/relationships/tags" Target="../tags/tag221.xml"/><Relationship Id="rId68" Type="http://schemas.openxmlformats.org/officeDocument/2006/relationships/tags" Target="../tags/tag226.xml"/><Relationship Id="rId84" Type="http://schemas.openxmlformats.org/officeDocument/2006/relationships/tags" Target="../tags/tag242.xml"/><Relationship Id="rId89" Type="http://schemas.openxmlformats.org/officeDocument/2006/relationships/tags" Target="../tags/tag247.xml"/><Relationship Id="rId16" Type="http://schemas.openxmlformats.org/officeDocument/2006/relationships/tags" Target="../tags/tag174.xml"/><Relationship Id="rId107" Type="http://schemas.openxmlformats.org/officeDocument/2006/relationships/tags" Target="../tags/tag265.xml"/><Relationship Id="rId11" Type="http://schemas.openxmlformats.org/officeDocument/2006/relationships/tags" Target="../tags/tag169.xml"/><Relationship Id="rId32" Type="http://schemas.openxmlformats.org/officeDocument/2006/relationships/tags" Target="../tags/tag190.xml"/><Relationship Id="rId37" Type="http://schemas.openxmlformats.org/officeDocument/2006/relationships/tags" Target="../tags/tag195.xml"/><Relationship Id="rId53" Type="http://schemas.openxmlformats.org/officeDocument/2006/relationships/tags" Target="../tags/tag211.xml"/><Relationship Id="rId58" Type="http://schemas.openxmlformats.org/officeDocument/2006/relationships/tags" Target="../tags/tag216.xml"/><Relationship Id="rId74" Type="http://schemas.openxmlformats.org/officeDocument/2006/relationships/tags" Target="../tags/tag232.xml"/><Relationship Id="rId79" Type="http://schemas.openxmlformats.org/officeDocument/2006/relationships/tags" Target="../tags/tag237.xml"/><Relationship Id="rId102" Type="http://schemas.openxmlformats.org/officeDocument/2006/relationships/tags" Target="../tags/tag260.xml"/><Relationship Id="rId5" Type="http://schemas.openxmlformats.org/officeDocument/2006/relationships/tags" Target="../tags/tag163.xml"/><Relationship Id="rId90" Type="http://schemas.openxmlformats.org/officeDocument/2006/relationships/tags" Target="../tags/tag248.xml"/><Relationship Id="rId95" Type="http://schemas.openxmlformats.org/officeDocument/2006/relationships/tags" Target="../tags/tag253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43" Type="http://schemas.openxmlformats.org/officeDocument/2006/relationships/tags" Target="../tags/tag201.xml"/><Relationship Id="rId48" Type="http://schemas.openxmlformats.org/officeDocument/2006/relationships/tags" Target="../tags/tag206.xml"/><Relationship Id="rId64" Type="http://schemas.openxmlformats.org/officeDocument/2006/relationships/tags" Target="../tags/tag222.xml"/><Relationship Id="rId69" Type="http://schemas.openxmlformats.org/officeDocument/2006/relationships/tags" Target="../tags/tag227.xml"/><Relationship Id="rId80" Type="http://schemas.openxmlformats.org/officeDocument/2006/relationships/tags" Target="../tags/tag238.xml"/><Relationship Id="rId85" Type="http://schemas.openxmlformats.org/officeDocument/2006/relationships/tags" Target="../tags/tag243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33" Type="http://schemas.openxmlformats.org/officeDocument/2006/relationships/tags" Target="../tags/tag191.xml"/><Relationship Id="rId38" Type="http://schemas.openxmlformats.org/officeDocument/2006/relationships/tags" Target="../tags/tag196.xml"/><Relationship Id="rId59" Type="http://schemas.openxmlformats.org/officeDocument/2006/relationships/tags" Target="../tags/tag217.xml"/><Relationship Id="rId103" Type="http://schemas.openxmlformats.org/officeDocument/2006/relationships/tags" Target="../tags/tag261.xml"/><Relationship Id="rId108" Type="http://schemas.openxmlformats.org/officeDocument/2006/relationships/tags" Target="../tags/tag266.xml"/><Relationship Id="rId54" Type="http://schemas.openxmlformats.org/officeDocument/2006/relationships/tags" Target="../tags/tag212.xml"/><Relationship Id="rId70" Type="http://schemas.openxmlformats.org/officeDocument/2006/relationships/tags" Target="../tags/tag228.xml"/><Relationship Id="rId75" Type="http://schemas.openxmlformats.org/officeDocument/2006/relationships/tags" Target="../tags/tag233.xml"/><Relationship Id="rId91" Type="http://schemas.openxmlformats.org/officeDocument/2006/relationships/tags" Target="../tags/tag249.xml"/><Relationship Id="rId96" Type="http://schemas.openxmlformats.org/officeDocument/2006/relationships/tags" Target="../tags/tag254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36" Type="http://schemas.openxmlformats.org/officeDocument/2006/relationships/tags" Target="../tags/tag194.xml"/><Relationship Id="rId49" Type="http://schemas.openxmlformats.org/officeDocument/2006/relationships/tags" Target="../tags/tag207.xml"/><Relationship Id="rId57" Type="http://schemas.openxmlformats.org/officeDocument/2006/relationships/tags" Target="../tags/tag215.xml"/><Relationship Id="rId106" Type="http://schemas.openxmlformats.org/officeDocument/2006/relationships/tags" Target="../tags/tag264.xml"/><Relationship Id="rId10" Type="http://schemas.openxmlformats.org/officeDocument/2006/relationships/tags" Target="../tags/tag168.xml"/><Relationship Id="rId31" Type="http://schemas.openxmlformats.org/officeDocument/2006/relationships/tags" Target="../tags/tag189.xml"/><Relationship Id="rId44" Type="http://schemas.openxmlformats.org/officeDocument/2006/relationships/tags" Target="../tags/tag202.xml"/><Relationship Id="rId52" Type="http://schemas.openxmlformats.org/officeDocument/2006/relationships/tags" Target="../tags/tag210.xml"/><Relationship Id="rId60" Type="http://schemas.openxmlformats.org/officeDocument/2006/relationships/tags" Target="../tags/tag218.xml"/><Relationship Id="rId65" Type="http://schemas.openxmlformats.org/officeDocument/2006/relationships/tags" Target="../tags/tag223.xml"/><Relationship Id="rId73" Type="http://schemas.openxmlformats.org/officeDocument/2006/relationships/tags" Target="../tags/tag231.xml"/><Relationship Id="rId78" Type="http://schemas.openxmlformats.org/officeDocument/2006/relationships/tags" Target="../tags/tag236.xml"/><Relationship Id="rId81" Type="http://schemas.openxmlformats.org/officeDocument/2006/relationships/tags" Target="../tags/tag239.xml"/><Relationship Id="rId86" Type="http://schemas.openxmlformats.org/officeDocument/2006/relationships/tags" Target="../tags/tag244.xml"/><Relationship Id="rId94" Type="http://schemas.openxmlformats.org/officeDocument/2006/relationships/tags" Target="../tags/tag252.xml"/><Relationship Id="rId99" Type="http://schemas.openxmlformats.org/officeDocument/2006/relationships/tags" Target="../tags/tag257.xml"/><Relationship Id="rId101" Type="http://schemas.openxmlformats.org/officeDocument/2006/relationships/tags" Target="../tags/tag259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39" Type="http://schemas.openxmlformats.org/officeDocument/2006/relationships/tags" Target="../tags/tag197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192.xml"/><Relationship Id="rId50" Type="http://schemas.openxmlformats.org/officeDocument/2006/relationships/tags" Target="../tags/tag208.xml"/><Relationship Id="rId55" Type="http://schemas.openxmlformats.org/officeDocument/2006/relationships/tags" Target="../tags/tag213.xml"/><Relationship Id="rId76" Type="http://schemas.openxmlformats.org/officeDocument/2006/relationships/tags" Target="../tags/tag234.xml"/><Relationship Id="rId97" Type="http://schemas.openxmlformats.org/officeDocument/2006/relationships/tags" Target="../tags/tag255.xml"/><Relationship Id="rId104" Type="http://schemas.openxmlformats.org/officeDocument/2006/relationships/tags" Target="../tags/tag262.xml"/><Relationship Id="rId7" Type="http://schemas.openxmlformats.org/officeDocument/2006/relationships/tags" Target="../tags/tag165.xml"/><Relationship Id="rId71" Type="http://schemas.openxmlformats.org/officeDocument/2006/relationships/tags" Target="../tags/tag229.xml"/><Relationship Id="rId92" Type="http://schemas.openxmlformats.org/officeDocument/2006/relationships/tags" Target="../tags/tag250.xml"/><Relationship Id="rId2" Type="http://schemas.openxmlformats.org/officeDocument/2006/relationships/tags" Target="../tags/tag160.xml"/><Relationship Id="rId29" Type="http://schemas.openxmlformats.org/officeDocument/2006/relationships/tags" Target="../tags/tag187.xml"/><Relationship Id="rId24" Type="http://schemas.openxmlformats.org/officeDocument/2006/relationships/tags" Target="../tags/tag182.xml"/><Relationship Id="rId40" Type="http://schemas.openxmlformats.org/officeDocument/2006/relationships/tags" Target="../tags/tag198.xml"/><Relationship Id="rId45" Type="http://schemas.openxmlformats.org/officeDocument/2006/relationships/tags" Target="../tags/tag203.xml"/><Relationship Id="rId66" Type="http://schemas.openxmlformats.org/officeDocument/2006/relationships/tags" Target="../tags/tag224.xml"/><Relationship Id="rId87" Type="http://schemas.openxmlformats.org/officeDocument/2006/relationships/tags" Target="../tags/tag245.xml"/><Relationship Id="rId110" Type="http://schemas.openxmlformats.org/officeDocument/2006/relationships/notesSlide" Target="../notesSlides/notesSlide10.xml"/><Relationship Id="rId61" Type="http://schemas.openxmlformats.org/officeDocument/2006/relationships/tags" Target="../tags/tag219.xml"/><Relationship Id="rId82" Type="http://schemas.openxmlformats.org/officeDocument/2006/relationships/tags" Target="../tags/tag240.xml"/><Relationship Id="rId19" Type="http://schemas.openxmlformats.org/officeDocument/2006/relationships/tags" Target="../tags/tag177.xml"/><Relationship Id="rId14" Type="http://schemas.openxmlformats.org/officeDocument/2006/relationships/tags" Target="../tags/tag172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56" Type="http://schemas.openxmlformats.org/officeDocument/2006/relationships/tags" Target="../tags/tag214.xml"/><Relationship Id="rId77" Type="http://schemas.openxmlformats.org/officeDocument/2006/relationships/tags" Target="../tags/tag235.xml"/><Relationship Id="rId100" Type="http://schemas.openxmlformats.org/officeDocument/2006/relationships/tags" Target="../tags/tag258.xml"/><Relationship Id="rId105" Type="http://schemas.openxmlformats.org/officeDocument/2006/relationships/tags" Target="../tags/tag263.xml"/><Relationship Id="rId8" Type="http://schemas.openxmlformats.org/officeDocument/2006/relationships/tags" Target="../tags/tag166.xml"/><Relationship Id="rId51" Type="http://schemas.openxmlformats.org/officeDocument/2006/relationships/tags" Target="../tags/tag209.xml"/><Relationship Id="rId72" Type="http://schemas.openxmlformats.org/officeDocument/2006/relationships/tags" Target="../tags/tag230.xml"/><Relationship Id="rId93" Type="http://schemas.openxmlformats.org/officeDocument/2006/relationships/tags" Target="../tags/tag251.xml"/><Relationship Id="rId98" Type="http://schemas.openxmlformats.org/officeDocument/2006/relationships/tags" Target="../tags/tag256.xml"/><Relationship Id="rId3" Type="http://schemas.openxmlformats.org/officeDocument/2006/relationships/tags" Target="../tags/tag161.xml"/><Relationship Id="rId25" Type="http://schemas.openxmlformats.org/officeDocument/2006/relationships/tags" Target="../tags/tag183.xml"/><Relationship Id="rId46" Type="http://schemas.openxmlformats.org/officeDocument/2006/relationships/tags" Target="../tags/tag204.xml"/><Relationship Id="rId67" Type="http://schemas.openxmlformats.org/officeDocument/2006/relationships/tags" Target="../tags/tag225.xml"/><Relationship Id="rId20" Type="http://schemas.openxmlformats.org/officeDocument/2006/relationships/tags" Target="../tags/tag178.xml"/><Relationship Id="rId41" Type="http://schemas.openxmlformats.org/officeDocument/2006/relationships/tags" Target="../tags/tag199.xml"/><Relationship Id="rId62" Type="http://schemas.openxmlformats.org/officeDocument/2006/relationships/tags" Target="../tags/tag220.xml"/><Relationship Id="rId83" Type="http://schemas.openxmlformats.org/officeDocument/2006/relationships/tags" Target="../tags/tag241.xml"/><Relationship Id="rId88" Type="http://schemas.openxmlformats.org/officeDocument/2006/relationships/tags" Target="../tags/tag24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tags" Target="../tags/tag305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42" Type="http://schemas.openxmlformats.org/officeDocument/2006/relationships/tags" Target="../tags/tag308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9" Type="http://schemas.openxmlformats.org/officeDocument/2006/relationships/tags" Target="../tags/tag295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tags" Target="../tags/tag303.xml"/><Relationship Id="rId40" Type="http://schemas.openxmlformats.org/officeDocument/2006/relationships/tags" Target="../tags/tag306.xml"/><Relationship Id="rId45" Type="http://schemas.openxmlformats.org/officeDocument/2006/relationships/notesSlide" Target="../notesSlides/notesSlide11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tags" Target="../tags/tag302.xml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tags" Target="../tags/tag29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43" Type="http://schemas.openxmlformats.org/officeDocument/2006/relationships/tags" Target="../tags/tag309.xml"/><Relationship Id="rId8" Type="http://schemas.openxmlformats.org/officeDocument/2006/relationships/tags" Target="../tags/tag274.xml"/><Relationship Id="rId3" Type="http://schemas.openxmlformats.org/officeDocument/2006/relationships/tags" Target="../tags/tag269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tags" Target="../tags/tag304.xml"/><Relationship Id="rId20" Type="http://schemas.openxmlformats.org/officeDocument/2006/relationships/tags" Target="../tags/tag286.xml"/><Relationship Id="rId41" Type="http://schemas.openxmlformats.org/officeDocument/2006/relationships/tags" Target="../tags/tag30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9" Type="http://schemas.openxmlformats.org/officeDocument/2006/relationships/tags" Target="../tags/tag348.xml"/><Relationship Id="rId21" Type="http://schemas.openxmlformats.org/officeDocument/2006/relationships/tags" Target="../tags/tag330.xml"/><Relationship Id="rId34" Type="http://schemas.openxmlformats.org/officeDocument/2006/relationships/tags" Target="../tags/tag343.xml"/><Relationship Id="rId42" Type="http://schemas.openxmlformats.org/officeDocument/2006/relationships/tags" Target="../tags/tag351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9" Type="http://schemas.openxmlformats.org/officeDocument/2006/relationships/tags" Target="../tags/tag338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tags" Target="../tags/tag341.xml"/><Relationship Id="rId37" Type="http://schemas.openxmlformats.org/officeDocument/2006/relationships/tags" Target="../tags/tag346.xml"/><Relationship Id="rId40" Type="http://schemas.openxmlformats.org/officeDocument/2006/relationships/tags" Target="../tags/tag349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tags" Target="../tags/tag345.xml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tags" Target="../tags/tag340.xml"/><Relationship Id="rId44" Type="http://schemas.openxmlformats.org/officeDocument/2006/relationships/tags" Target="../tags/tag353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tags" Target="../tags/tag339.xml"/><Relationship Id="rId35" Type="http://schemas.openxmlformats.org/officeDocument/2006/relationships/tags" Target="../tags/tag344.xml"/><Relationship Id="rId43" Type="http://schemas.openxmlformats.org/officeDocument/2006/relationships/tags" Target="../tags/tag352.xml"/><Relationship Id="rId8" Type="http://schemas.openxmlformats.org/officeDocument/2006/relationships/tags" Target="../tags/tag317.xml"/><Relationship Id="rId3" Type="http://schemas.openxmlformats.org/officeDocument/2006/relationships/tags" Target="../tags/tag312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tags" Target="../tags/tag342.xml"/><Relationship Id="rId38" Type="http://schemas.openxmlformats.org/officeDocument/2006/relationships/tags" Target="../tags/tag347.xml"/><Relationship Id="rId46" Type="http://schemas.openxmlformats.org/officeDocument/2006/relationships/notesSlide" Target="../notesSlides/notesSlide12.xml"/><Relationship Id="rId20" Type="http://schemas.openxmlformats.org/officeDocument/2006/relationships/tags" Target="../tags/tag329.xml"/><Relationship Id="rId41" Type="http://schemas.openxmlformats.org/officeDocument/2006/relationships/tags" Target="../tags/tag3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4.emf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384.xml"/><Relationship Id="rId21" Type="http://schemas.openxmlformats.org/officeDocument/2006/relationships/tags" Target="../tags/tag379.xml"/><Relationship Id="rId42" Type="http://schemas.openxmlformats.org/officeDocument/2006/relationships/tags" Target="../tags/tag400.xml"/><Relationship Id="rId47" Type="http://schemas.openxmlformats.org/officeDocument/2006/relationships/tags" Target="../tags/tag405.xml"/><Relationship Id="rId63" Type="http://schemas.openxmlformats.org/officeDocument/2006/relationships/tags" Target="../tags/tag421.xml"/><Relationship Id="rId68" Type="http://schemas.openxmlformats.org/officeDocument/2006/relationships/tags" Target="../tags/tag426.xml"/><Relationship Id="rId84" Type="http://schemas.openxmlformats.org/officeDocument/2006/relationships/tags" Target="../tags/tag442.xml"/><Relationship Id="rId89" Type="http://schemas.openxmlformats.org/officeDocument/2006/relationships/tags" Target="../tags/tag447.xml"/><Relationship Id="rId112" Type="http://schemas.openxmlformats.org/officeDocument/2006/relationships/slideLayout" Target="../slideLayouts/slideLayout2.xml"/><Relationship Id="rId16" Type="http://schemas.openxmlformats.org/officeDocument/2006/relationships/tags" Target="../tags/tag374.xml"/><Relationship Id="rId107" Type="http://schemas.openxmlformats.org/officeDocument/2006/relationships/tags" Target="../tags/tag465.xml"/><Relationship Id="rId11" Type="http://schemas.openxmlformats.org/officeDocument/2006/relationships/tags" Target="../tags/tag369.xml"/><Relationship Id="rId32" Type="http://schemas.openxmlformats.org/officeDocument/2006/relationships/tags" Target="../tags/tag390.xml"/><Relationship Id="rId37" Type="http://schemas.openxmlformats.org/officeDocument/2006/relationships/tags" Target="../tags/tag395.xml"/><Relationship Id="rId53" Type="http://schemas.openxmlformats.org/officeDocument/2006/relationships/tags" Target="../tags/tag411.xml"/><Relationship Id="rId58" Type="http://schemas.openxmlformats.org/officeDocument/2006/relationships/tags" Target="../tags/tag416.xml"/><Relationship Id="rId74" Type="http://schemas.openxmlformats.org/officeDocument/2006/relationships/tags" Target="../tags/tag432.xml"/><Relationship Id="rId79" Type="http://schemas.openxmlformats.org/officeDocument/2006/relationships/tags" Target="../tags/tag437.xml"/><Relationship Id="rId102" Type="http://schemas.openxmlformats.org/officeDocument/2006/relationships/tags" Target="../tags/tag460.xml"/><Relationship Id="rId5" Type="http://schemas.openxmlformats.org/officeDocument/2006/relationships/tags" Target="../tags/tag363.xml"/><Relationship Id="rId90" Type="http://schemas.openxmlformats.org/officeDocument/2006/relationships/tags" Target="../tags/tag448.xml"/><Relationship Id="rId95" Type="http://schemas.openxmlformats.org/officeDocument/2006/relationships/tags" Target="../tags/tag453.xml"/><Relationship Id="rId22" Type="http://schemas.openxmlformats.org/officeDocument/2006/relationships/tags" Target="../tags/tag380.xml"/><Relationship Id="rId27" Type="http://schemas.openxmlformats.org/officeDocument/2006/relationships/tags" Target="../tags/tag385.xml"/><Relationship Id="rId43" Type="http://schemas.openxmlformats.org/officeDocument/2006/relationships/tags" Target="../tags/tag401.xml"/><Relationship Id="rId48" Type="http://schemas.openxmlformats.org/officeDocument/2006/relationships/tags" Target="../tags/tag406.xml"/><Relationship Id="rId64" Type="http://schemas.openxmlformats.org/officeDocument/2006/relationships/tags" Target="../tags/tag422.xml"/><Relationship Id="rId69" Type="http://schemas.openxmlformats.org/officeDocument/2006/relationships/tags" Target="../tags/tag427.xml"/><Relationship Id="rId113" Type="http://schemas.openxmlformats.org/officeDocument/2006/relationships/notesSlide" Target="../notesSlides/notesSlide15.xml"/><Relationship Id="rId80" Type="http://schemas.openxmlformats.org/officeDocument/2006/relationships/tags" Target="../tags/tag438.xml"/><Relationship Id="rId85" Type="http://schemas.openxmlformats.org/officeDocument/2006/relationships/tags" Target="../tags/tag443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33" Type="http://schemas.openxmlformats.org/officeDocument/2006/relationships/tags" Target="../tags/tag391.xml"/><Relationship Id="rId38" Type="http://schemas.openxmlformats.org/officeDocument/2006/relationships/tags" Target="../tags/tag396.xml"/><Relationship Id="rId59" Type="http://schemas.openxmlformats.org/officeDocument/2006/relationships/tags" Target="../tags/tag417.xml"/><Relationship Id="rId103" Type="http://schemas.openxmlformats.org/officeDocument/2006/relationships/tags" Target="../tags/tag461.xml"/><Relationship Id="rId108" Type="http://schemas.openxmlformats.org/officeDocument/2006/relationships/tags" Target="../tags/tag466.xml"/><Relationship Id="rId54" Type="http://schemas.openxmlformats.org/officeDocument/2006/relationships/tags" Target="../tags/tag412.xml"/><Relationship Id="rId70" Type="http://schemas.openxmlformats.org/officeDocument/2006/relationships/tags" Target="../tags/tag428.xml"/><Relationship Id="rId75" Type="http://schemas.openxmlformats.org/officeDocument/2006/relationships/tags" Target="../tags/tag433.xml"/><Relationship Id="rId91" Type="http://schemas.openxmlformats.org/officeDocument/2006/relationships/tags" Target="../tags/tag449.xml"/><Relationship Id="rId96" Type="http://schemas.openxmlformats.org/officeDocument/2006/relationships/tags" Target="../tags/tag454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5" Type="http://schemas.openxmlformats.org/officeDocument/2006/relationships/tags" Target="../tags/tag373.xml"/><Relationship Id="rId23" Type="http://schemas.openxmlformats.org/officeDocument/2006/relationships/tags" Target="../tags/tag381.xml"/><Relationship Id="rId28" Type="http://schemas.openxmlformats.org/officeDocument/2006/relationships/tags" Target="../tags/tag386.xml"/><Relationship Id="rId36" Type="http://schemas.openxmlformats.org/officeDocument/2006/relationships/tags" Target="../tags/tag394.xml"/><Relationship Id="rId49" Type="http://schemas.openxmlformats.org/officeDocument/2006/relationships/tags" Target="../tags/tag407.xml"/><Relationship Id="rId57" Type="http://schemas.openxmlformats.org/officeDocument/2006/relationships/tags" Target="../tags/tag415.xml"/><Relationship Id="rId106" Type="http://schemas.openxmlformats.org/officeDocument/2006/relationships/tags" Target="../tags/tag464.xml"/><Relationship Id="rId10" Type="http://schemas.openxmlformats.org/officeDocument/2006/relationships/tags" Target="../tags/tag368.xml"/><Relationship Id="rId31" Type="http://schemas.openxmlformats.org/officeDocument/2006/relationships/tags" Target="../tags/tag389.xml"/><Relationship Id="rId44" Type="http://schemas.openxmlformats.org/officeDocument/2006/relationships/tags" Target="../tags/tag402.xml"/><Relationship Id="rId52" Type="http://schemas.openxmlformats.org/officeDocument/2006/relationships/tags" Target="../tags/tag410.xml"/><Relationship Id="rId60" Type="http://schemas.openxmlformats.org/officeDocument/2006/relationships/tags" Target="../tags/tag418.xml"/><Relationship Id="rId65" Type="http://schemas.openxmlformats.org/officeDocument/2006/relationships/tags" Target="../tags/tag423.xml"/><Relationship Id="rId73" Type="http://schemas.openxmlformats.org/officeDocument/2006/relationships/tags" Target="../tags/tag431.xml"/><Relationship Id="rId78" Type="http://schemas.openxmlformats.org/officeDocument/2006/relationships/tags" Target="../tags/tag436.xml"/><Relationship Id="rId81" Type="http://schemas.openxmlformats.org/officeDocument/2006/relationships/tags" Target="../tags/tag439.xml"/><Relationship Id="rId86" Type="http://schemas.openxmlformats.org/officeDocument/2006/relationships/tags" Target="../tags/tag444.xml"/><Relationship Id="rId94" Type="http://schemas.openxmlformats.org/officeDocument/2006/relationships/tags" Target="../tags/tag452.xml"/><Relationship Id="rId99" Type="http://schemas.openxmlformats.org/officeDocument/2006/relationships/tags" Target="../tags/tag457.xml"/><Relationship Id="rId101" Type="http://schemas.openxmlformats.org/officeDocument/2006/relationships/tags" Target="../tags/tag459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39" Type="http://schemas.openxmlformats.org/officeDocument/2006/relationships/tags" Target="../tags/tag397.xml"/><Relationship Id="rId109" Type="http://schemas.openxmlformats.org/officeDocument/2006/relationships/tags" Target="../tags/tag467.xml"/><Relationship Id="rId34" Type="http://schemas.openxmlformats.org/officeDocument/2006/relationships/tags" Target="../tags/tag392.xml"/><Relationship Id="rId50" Type="http://schemas.openxmlformats.org/officeDocument/2006/relationships/tags" Target="../tags/tag408.xml"/><Relationship Id="rId55" Type="http://schemas.openxmlformats.org/officeDocument/2006/relationships/tags" Target="../tags/tag413.xml"/><Relationship Id="rId76" Type="http://schemas.openxmlformats.org/officeDocument/2006/relationships/tags" Target="../tags/tag434.xml"/><Relationship Id="rId97" Type="http://schemas.openxmlformats.org/officeDocument/2006/relationships/tags" Target="../tags/tag455.xml"/><Relationship Id="rId104" Type="http://schemas.openxmlformats.org/officeDocument/2006/relationships/tags" Target="../tags/tag462.xml"/><Relationship Id="rId7" Type="http://schemas.openxmlformats.org/officeDocument/2006/relationships/tags" Target="../tags/tag365.xml"/><Relationship Id="rId71" Type="http://schemas.openxmlformats.org/officeDocument/2006/relationships/tags" Target="../tags/tag429.xml"/><Relationship Id="rId92" Type="http://schemas.openxmlformats.org/officeDocument/2006/relationships/tags" Target="../tags/tag450.xml"/><Relationship Id="rId2" Type="http://schemas.openxmlformats.org/officeDocument/2006/relationships/tags" Target="../tags/tag360.xml"/><Relationship Id="rId29" Type="http://schemas.openxmlformats.org/officeDocument/2006/relationships/tags" Target="../tags/tag387.xml"/><Relationship Id="rId24" Type="http://schemas.openxmlformats.org/officeDocument/2006/relationships/tags" Target="../tags/tag382.xml"/><Relationship Id="rId40" Type="http://schemas.openxmlformats.org/officeDocument/2006/relationships/tags" Target="../tags/tag398.xml"/><Relationship Id="rId45" Type="http://schemas.openxmlformats.org/officeDocument/2006/relationships/tags" Target="../tags/tag403.xml"/><Relationship Id="rId66" Type="http://schemas.openxmlformats.org/officeDocument/2006/relationships/tags" Target="../tags/tag424.xml"/><Relationship Id="rId87" Type="http://schemas.openxmlformats.org/officeDocument/2006/relationships/tags" Target="../tags/tag445.xml"/><Relationship Id="rId110" Type="http://schemas.openxmlformats.org/officeDocument/2006/relationships/tags" Target="../tags/tag468.xml"/><Relationship Id="rId61" Type="http://schemas.openxmlformats.org/officeDocument/2006/relationships/tags" Target="../tags/tag419.xml"/><Relationship Id="rId82" Type="http://schemas.openxmlformats.org/officeDocument/2006/relationships/tags" Target="../tags/tag440.xml"/><Relationship Id="rId19" Type="http://schemas.openxmlformats.org/officeDocument/2006/relationships/tags" Target="../tags/tag377.xml"/><Relationship Id="rId14" Type="http://schemas.openxmlformats.org/officeDocument/2006/relationships/tags" Target="../tags/tag372.xml"/><Relationship Id="rId30" Type="http://schemas.openxmlformats.org/officeDocument/2006/relationships/tags" Target="../tags/tag388.xml"/><Relationship Id="rId35" Type="http://schemas.openxmlformats.org/officeDocument/2006/relationships/tags" Target="../tags/tag393.xml"/><Relationship Id="rId56" Type="http://schemas.openxmlformats.org/officeDocument/2006/relationships/tags" Target="../tags/tag414.xml"/><Relationship Id="rId77" Type="http://schemas.openxmlformats.org/officeDocument/2006/relationships/tags" Target="../tags/tag435.xml"/><Relationship Id="rId100" Type="http://schemas.openxmlformats.org/officeDocument/2006/relationships/tags" Target="../tags/tag458.xml"/><Relationship Id="rId105" Type="http://schemas.openxmlformats.org/officeDocument/2006/relationships/tags" Target="../tags/tag463.xml"/><Relationship Id="rId8" Type="http://schemas.openxmlformats.org/officeDocument/2006/relationships/tags" Target="../tags/tag366.xml"/><Relationship Id="rId51" Type="http://schemas.openxmlformats.org/officeDocument/2006/relationships/tags" Target="../tags/tag409.xml"/><Relationship Id="rId72" Type="http://schemas.openxmlformats.org/officeDocument/2006/relationships/tags" Target="../tags/tag430.xml"/><Relationship Id="rId93" Type="http://schemas.openxmlformats.org/officeDocument/2006/relationships/tags" Target="../tags/tag451.xml"/><Relationship Id="rId98" Type="http://schemas.openxmlformats.org/officeDocument/2006/relationships/tags" Target="../tags/tag456.xml"/><Relationship Id="rId3" Type="http://schemas.openxmlformats.org/officeDocument/2006/relationships/tags" Target="../tags/tag361.xml"/><Relationship Id="rId25" Type="http://schemas.openxmlformats.org/officeDocument/2006/relationships/tags" Target="../tags/tag383.xml"/><Relationship Id="rId46" Type="http://schemas.openxmlformats.org/officeDocument/2006/relationships/tags" Target="../tags/tag404.xml"/><Relationship Id="rId67" Type="http://schemas.openxmlformats.org/officeDocument/2006/relationships/tags" Target="../tags/tag425.xml"/><Relationship Id="rId20" Type="http://schemas.openxmlformats.org/officeDocument/2006/relationships/tags" Target="../tags/tag378.xml"/><Relationship Id="rId41" Type="http://schemas.openxmlformats.org/officeDocument/2006/relationships/tags" Target="../tags/tag399.xml"/><Relationship Id="rId62" Type="http://schemas.openxmlformats.org/officeDocument/2006/relationships/tags" Target="../tags/tag420.xml"/><Relationship Id="rId83" Type="http://schemas.openxmlformats.org/officeDocument/2006/relationships/tags" Target="../tags/tag441.xml"/><Relationship Id="rId88" Type="http://schemas.openxmlformats.org/officeDocument/2006/relationships/tags" Target="../tags/tag446.xml"/><Relationship Id="rId111" Type="http://schemas.openxmlformats.org/officeDocument/2006/relationships/tags" Target="../tags/tag46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586.xml"/><Relationship Id="rId21" Type="http://schemas.openxmlformats.org/officeDocument/2006/relationships/tags" Target="../tags/tag490.xml"/><Relationship Id="rId42" Type="http://schemas.openxmlformats.org/officeDocument/2006/relationships/tags" Target="../tags/tag511.xml"/><Relationship Id="rId63" Type="http://schemas.openxmlformats.org/officeDocument/2006/relationships/tags" Target="../tags/tag532.xml"/><Relationship Id="rId84" Type="http://schemas.openxmlformats.org/officeDocument/2006/relationships/tags" Target="../tags/tag553.xml"/><Relationship Id="rId16" Type="http://schemas.openxmlformats.org/officeDocument/2006/relationships/tags" Target="../tags/tag485.xml"/><Relationship Id="rId107" Type="http://schemas.openxmlformats.org/officeDocument/2006/relationships/tags" Target="../tags/tag576.xml"/><Relationship Id="rId11" Type="http://schemas.openxmlformats.org/officeDocument/2006/relationships/tags" Target="../tags/tag480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53" Type="http://schemas.openxmlformats.org/officeDocument/2006/relationships/tags" Target="../tags/tag522.xml"/><Relationship Id="rId58" Type="http://schemas.openxmlformats.org/officeDocument/2006/relationships/tags" Target="../tags/tag527.xml"/><Relationship Id="rId74" Type="http://schemas.openxmlformats.org/officeDocument/2006/relationships/tags" Target="../tags/tag543.xml"/><Relationship Id="rId79" Type="http://schemas.openxmlformats.org/officeDocument/2006/relationships/tags" Target="../tags/tag548.xml"/><Relationship Id="rId102" Type="http://schemas.openxmlformats.org/officeDocument/2006/relationships/tags" Target="../tags/tag571.xml"/><Relationship Id="rId123" Type="http://schemas.openxmlformats.org/officeDocument/2006/relationships/tags" Target="../tags/tag592.xml"/><Relationship Id="rId128" Type="http://schemas.openxmlformats.org/officeDocument/2006/relationships/tags" Target="../tags/tag597.xml"/><Relationship Id="rId5" Type="http://schemas.openxmlformats.org/officeDocument/2006/relationships/tags" Target="../tags/tag474.xml"/><Relationship Id="rId90" Type="http://schemas.openxmlformats.org/officeDocument/2006/relationships/tags" Target="../tags/tag559.xml"/><Relationship Id="rId95" Type="http://schemas.openxmlformats.org/officeDocument/2006/relationships/tags" Target="../tags/tag564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43" Type="http://schemas.openxmlformats.org/officeDocument/2006/relationships/tags" Target="../tags/tag512.xml"/><Relationship Id="rId48" Type="http://schemas.openxmlformats.org/officeDocument/2006/relationships/tags" Target="../tags/tag517.xml"/><Relationship Id="rId64" Type="http://schemas.openxmlformats.org/officeDocument/2006/relationships/tags" Target="../tags/tag533.xml"/><Relationship Id="rId69" Type="http://schemas.openxmlformats.org/officeDocument/2006/relationships/tags" Target="../tags/tag538.xml"/><Relationship Id="rId113" Type="http://schemas.openxmlformats.org/officeDocument/2006/relationships/tags" Target="../tags/tag582.xml"/><Relationship Id="rId118" Type="http://schemas.openxmlformats.org/officeDocument/2006/relationships/tags" Target="../tags/tag587.xml"/><Relationship Id="rId80" Type="http://schemas.openxmlformats.org/officeDocument/2006/relationships/tags" Target="../tags/tag549.xml"/><Relationship Id="rId85" Type="http://schemas.openxmlformats.org/officeDocument/2006/relationships/tags" Target="../tags/tag554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59" Type="http://schemas.openxmlformats.org/officeDocument/2006/relationships/tags" Target="../tags/tag528.xml"/><Relationship Id="rId103" Type="http://schemas.openxmlformats.org/officeDocument/2006/relationships/tags" Target="../tags/tag572.xml"/><Relationship Id="rId108" Type="http://schemas.openxmlformats.org/officeDocument/2006/relationships/tags" Target="../tags/tag577.xml"/><Relationship Id="rId124" Type="http://schemas.openxmlformats.org/officeDocument/2006/relationships/tags" Target="../tags/tag593.xml"/><Relationship Id="rId129" Type="http://schemas.openxmlformats.org/officeDocument/2006/relationships/tags" Target="../tags/tag598.xml"/><Relationship Id="rId54" Type="http://schemas.openxmlformats.org/officeDocument/2006/relationships/tags" Target="../tags/tag523.xml"/><Relationship Id="rId70" Type="http://schemas.openxmlformats.org/officeDocument/2006/relationships/tags" Target="../tags/tag539.xml"/><Relationship Id="rId75" Type="http://schemas.openxmlformats.org/officeDocument/2006/relationships/tags" Target="../tags/tag544.xml"/><Relationship Id="rId91" Type="http://schemas.openxmlformats.org/officeDocument/2006/relationships/tags" Target="../tags/tag560.xml"/><Relationship Id="rId96" Type="http://schemas.openxmlformats.org/officeDocument/2006/relationships/tags" Target="../tags/tag565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49" Type="http://schemas.openxmlformats.org/officeDocument/2006/relationships/tags" Target="../tags/tag518.xml"/><Relationship Id="rId114" Type="http://schemas.openxmlformats.org/officeDocument/2006/relationships/tags" Target="../tags/tag583.xml"/><Relationship Id="rId119" Type="http://schemas.openxmlformats.org/officeDocument/2006/relationships/tags" Target="../tags/tag588.xml"/><Relationship Id="rId44" Type="http://schemas.openxmlformats.org/officeDocument/2006/relationships/tags" Target="../tags/tag513.xml"/><Relationship Id="rId60" Type="http://schemas.openxmlformats.org/officeDocument/2006/relationships/tags" Target="../tags/tag529.xml"/><Relationship Id="rId65" Type="http://schemas.openxmlformats.org/officeDocument/2006/relationships/tags" Target="../tags/tag534.xml"/><Relationship Id="rId81" Type="http://schemas.openxmlformats.org/officeDocument/2006/relationships/tags" Target="../tags/tag550.xml"/><Relationship Id="rId86" Type="http://schemas.openxmlformats.org/officeDocument/2006/relationships/tags" Target="../tags/tag555.xml"/><Relationship Id="rId130" Type="http://schemas.openxmlformats.org/officeDocument/2006/relationships/tags" Target="../tags/tag599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39" Type="http://schemas.openxmlformats.org/officeDocument/2006/relationships/tags" Target="../tags/tag508.xml"/><Relationship Id="rId109" Type="http://schemas.openxmlformats.org/officeDocument/2006/relationships/tags" Target="../tags/tag578.xml"/><Relationship Id="rId34" Type="http://schemas.openxmlformats.org/officeDocument/2006/relationships/tags" Target="../tags/tag503.xml"/><Relationship Id="rId50" Type="http://schemas.openxmlformats.org/officeDocument/2006/relationships/tags" Target="../tags/tag519.xml"/><Relationship Id="rId55" Type="http://schemas.openxmlformats.org/officeDocument/2006/relationships/tags" Target="../tags/tag524.xml"/><Relationship Id="rId76" Type="http://schemas.openxmlformats.org/officeDocument/2006/relationships/tags" Target="../tags/tag545.xml"/><Relationship Id="rId97" Type="http://schemas.openxmlformats.org/officeDocument/2006/relationships/tags" Target="../tags/tag566.xml"/><Relationship Id="rId104" Type="http://schemas.openxmlformats.org/officeDocument/2006/relationships/tags" Target="../tags/tag573.xml"/><Relationship Id="rId120" Type="http://schemas.openxmlformats.org/officeDocument/2006/relationships/tags" Target="../tags/tag589.xml"/><Relationship Id="rId125" Type="http://schemas.openxmlformats.org/officeDocument/2006/relationships/tags" Target="../tags/tag594.xml"/><Relationship Id="rId7" Type="http://schemas.openxmlformats.org/officeDocument/2006/relationships/tags" Target="../tags/tag476.xml"/><Relationship Id="rId71" Type="http://schemas.openxmlformats.org/officeDocument/2006/relationships/tags" Target="../tags/tag540.xml"/><Relationship Id="rId92" Type="http://schemas.openxmlformats.org/officeDocument/2006/relationships/tags" Target="../tags/tag561.xml"/><Relationship Id="rId2" Type="http://schemas.openxmlformats.org/officeDocument/2006/relationships/tags" Target="../tags/tag471.xml"/><Relationship Id="rId29" Type="http://schemas.openxmlformats.org/officeDocument/2006/relationships/tags" Target="../tags/tag498.xml"/><Relationship Id="rId24" Type="http://schemas.openxmlformats.org/officeDocument/2006/relationships/tags" Target="../tags/tag493.xml"/><Relationship Id="rId40" Type="http://schemas.openxmlformats.org/officeDocument/2006/relationships/tags" Target="../tags/tag509.xml"/><Relationship Id="rId45" Type="http://schemas.openxmlformats.org/officeDocument/2006/relationships/tags" Target="../tags/tag514.xml"/><Relationship Id="rId66" Type="http://schemas.openxmlformats.org/officeDocument/2006/relationships/tags" Target="../tags/tag535.xml"/><Relationship Id="rId87" Type="http://schemas.openxmlformats.org/officeDocument/2006/relationships/tags" Target="../tags/tag556.xml"/><Relationship Id="rId110" Type="http://schemas.openxmlformats.org/officeDocument/2006/relationships/tags" Target="../tags/tag579.xml"/><Relationship Id="rId115" Type="http://schemas.openxmlformats.org/officeDocument/2006/relationships/tags" Target="../tags/tag584.xml"/><Relationship Id="rId131" Type="http://schemas.openxmlformats.org/officeDocument/2006/relationships/tags" Target="../tags/tag600.xml"/><Relationship Id="rId61" Type="http://schemas.openxmlformats.org/officeDocument/2006/relationships/tags" Target="../tags/tag530.xml"/><Relationship Id="rId82" Type="http://schemas.openxmlformats.org/officeDocument/2006/relationships/tags" Target="../tags/tag551.xml"/><Relationship Id="rId19" Type="http://schemas.openxmlformats.org/officeDocument/2006/relationships/tags" Target="../tags/tag488.xml"/><Relationship Id="rId14" Type="http://schemas.openxmlformats.org/officeDocument/2006/relationships/tags" Target="../tags/tag483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56" Type="http://schemas.openxmlformats.org/officeDocument/2006/relationships/tags" Target="../tags/tag525.xml"/><Relationship Id="rId77" Type="http://schemas.openxmlformats.org/officeDocument/2006/relationships/tags" Target="../tags/tag546.xml"/><Relationship Id="rId100" Type="http://schemas.openxmlformats.org/officeDocument/2006/relationships/tags" Target="../tags/tag569.xml"/><Relationship Id="rId105" Type="http://schemas.openxmlformats.org/officeDocument/2006/relationships/tags" Target="../tags/tag574.xml"/><Relationship Id="rId126" Type="http://schemas.openxmlformats.org/officeDocument/2006/relationships/tags" Target="../tags/tag595.xml"/><Relationship Id="rId8" Type="http://schemas.openxmlformats.org/officeDocument/2006/relationships/tags" Target="../tags/tag477.xml"/><Relationship Id="rId51" Type="http://schemas.openxmlformats.org/officeDocument/2006/relationships/tags" Target="../tags/tag520.xml"/><Relationship Id="rId72" Type="http://schemas.openxmlformats.org/officeDocument/2006/relationships/tags" Target="../tags/tag541.xml"/><Relationship Id="rId93" Type="http://schemas.openxmlformats.org/officeDocument/2006/relationships/tags" Target="../tags/tag562.xml"/><Relationship Id="rId98" Type="http://schemas.openxmlformats.org/officeDocument/2006/relationships/tags" Target="../tags/tag567.xml"/><Relationship Id="rId121" Type="http://schemas.openxmlformats.org/officeDocument/2006/relationships/tags" Target="../tags/tag590.xml"/><Relationship Id="rId3" Type="http://schemas.openxmlformats.org/officeDocument/2006/relationships/tags" Target="../tags/tag472.xml"/><Relationship Id="rId25" Type="http://schemas.openxmlformats.org/officeDocument/2006/relationships/tags" Target="../tags/tag494.xml"/><Relationship Id="rId46" Type="http://schemas.openxmlformats.org/officeDocument/2006/relationships/tags" Target="../tags/tag515.xml"/><Relationship Id="rId67" Type="http://schemas.openxmlformats.org/officeDocument/2006/relationships/tags" Target="../tags/tag536.xml"/><Relationship Id="rId116" Type="http://schemas.openxmlformats.org/officeDocument/2006/relationships/tags" Target="../tags/tag585.xml"/><Relationship Id="rId20" Type="http://schemas.openxmlformats.org/officeDocument/2006/relationships/tags" Target="../tags/tag489.xml"/><Relationship Id="rId41" Type="http://schemas.openxmlformats.org/officeDocument/2006/relationships/tags" Target="../tags/tag510.xml"/><Relationship Id="rId62" Type="http://schemas.openxmlformats.org/officeDocument/2006/relationships/tags" Target="../tags/tag531.xml"/><Relationship Id="rId83" Type="http://schemas.openxmlformats.org/officeDocument/2006/relationships/tags" Target="../tags/tag552.xml"/><Relationship Id="rId88" Type="http://schemas.openxmlformats.org/officeDocument/2006/relationships/tags" Target="../tags/tag557.xml"/><Relationship Id="rId111" Type="http://schemas.openxmlformats.org/officeDocument/2006/relationships/tags" Target="../tags/tag580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484.xml"/><Relationship Id="rId36" Type="http://schemas.openxmlformats.org/officeDocument/2006/relationships/tags" Target="../tags/tag505.xml"/><Relationship Id="rId57" Type="http://schemas.openxmlformats.org/officeDocument/2006/relationships/tags" Target="../tags/tag526.xml"/><Relationship Id="rId106" Type="http://schemas.openxmlformats.org/officeDocument/2006/relationships/tags" Target="../tags/tag575.xml"/><Relationship Id="rId127" Type="http://schemas.openxmlformats.org/officeDocument/2006/relationships/tags" Target="../tags/tag596.xml"/><Relationship Id="rId10" Type="http://schemas.openxmlformats.org/officeDocument/2006/relationships/tags" Target="../tags/tag479.xml"/><Relationship Id="rId31" Type="http://schemas.openxmlformats.org/officeDocument/2006/relationships/tags" Target="../tags/tag500.xml"/><Relationship Id="rId52" Type="http://schemas.openxmlformats.org/officeDocument/2006/relationships/tags" Target="../tags/tag521.xml"/><Relationship Id="rId73" Type="http://schemas.openxmlformats.org/officeDocument/2006/relationships/tags" Target="../tags/tag542.xml"/><Relationship Id="rId78" Type="http://schemas.openxmlformats.org/officeDocument/2006/relationships/tags" Target="../tags/tag547.xml"/><Relationship Id="rId94" Type="http://schemas.openxmlformats.org/officeDocument/2006/relationships/tags" Target="../tags/tag563.xml"/><Relationship Id="rId99" Type="http://schemas.openxmlformats.org/officeDocument/2006/relationships/tags" Target="../tags/tag568.xml"/><Relationship Id="rId101" Type="http://schemas.openxmlformats.org/officeDocument/2006/relationships/tags" Target="../tags/tag570.xml"/><Relationship Id="rId122" Type="http://schemas.openxmlformats.org/officeDocument/2006/relationships/tags" Target="../tags/tag591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26" Type="http://schemas.openxmlformats.org/officeDocument/2006/relationships/tags" Target="../tags/tag495.xml"/><Relationship Id="rId47" Type="http://schemas.openxmlformats.org/officeDocument/2006/relationships/tags" Target="../tags/tag516.xml"/><Relationship Id="rId68" Type="http://schemas.openxmlformats.org/officeDocument/2006/relationships/tags" Target="../tags/tag537.xml"/><Relationship Id="rId89" Type="http://schemas.openxmlformats.org/officeDocument/2006/relationships/tags" Target="../tags/tag558.xml"/><Relationship Id="rId112" Type="http://schemas.openxmlformats.org/officeDocument/2006/relationships/tags" Target="../tags/tag581.xml"/><Relationship Id="rId133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7" Type="http://schemas.openxmlformats.org/officeDocument/2006/relationships/image" Target="../media/image8.jpeg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6.xml"/><Relationship Id="rId1" Type="http://schemas.openxmlformats.org/officeDocument/2006/relationships/tags" Target="../tags/tag60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9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63" Type="http://schemas.openxmlformats.org/officeDocument/2006/relationships/tags" Target="../tags/tag6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53" Type="http://schemas.openxmlformats.org/officeDocument/2006/relationships/tags" Target="../tags/tag56.xml"/><Relationship Id="rId58" Type="http://schemas.openxmlformats.org/officeDocument/2006/relationships/tags" Target="../tags/tag61.xml"/><Relationship Id="rId66" Type="http://schemas.openxmlformats.org/officeDocument/2006/relationships/notesSlide" Target="../notesSlides/notesSlide7.xml"/><Relationship Id="rId5" Type="http://schemas.openxmlformats.org/officeDocument/2006/relationships/tags" Target="../tags/tag8.xml"/><Relationship Id="rId61" Type="http://schemas.openxmlformats.org/officeDocument/2006/relationships/tags" Target="../tags/tag64.xml"/><Relationship Id="rId19" Type="http://schemas.openxmlformats.org/officeDocument/2006/relationships/tags" Target="../tags/tag2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56" Type="http://schemas.openxmlformats.org/officeDocument/2006/relationships/tags" Target="../tags/tag59.xml"/><Relationship Id="rId64" Type="http://schemas.openxmlformats.org/officeDocument/2006/relationships/tags" Target="../tags/tag67.xml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59" Type="http://schemas.openxmlformats.org/officeDocument/2006/relationships/tags" Target="../tags/tag62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54" Type="http://schemas.openxmlformats.org/officeDocument/2006/relationships/tags" Target="../tags/tag57.xml"/><Relationship Id="rId62" Type="http://schemas.openxmlformats.org/officeDocument/2006/relationships/tags" Target="../tags/tag6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57" Type="http://schemas.openxmlformats.org/officeDocument/2006/relationships/tags" Target="../tags/tag60.xml"/><Relationship Id="rId10" Type="http://schemas.openxmlformats.org/officeDocument/2006/relationships/tags" Target="../tags/tag13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tags" Target="../tags/tag55.xml"/><Relationship Id="rId60" Type="http://schemas.openxmlformats.org/officeDocument/2006/relationships/tags" Target="../tags/tag63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9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9" Type="http://schemas.openxmlformats.org/officeDocument/2006/relationships/tags" Target="../tags/tag106.xml"/><Relationship Id="rId21" Type="http://schemas.openxmlformats.org/officeDocument/2006/relationships/tags" Target="../tags/tag88.xml"/><Relationship Id="rId34" Type="http://schemas.openxmlformats.org/officeDocument/2006/relationships/tags" Target="../tags/tag101.xml"/><Relationship Id="rId42" Type="http://schemas.openxmlformats.org/officeDocument/2006/relationships/tags" Target="../tags/tag109.xml"/><Relationship Id="rId47" Type="http://schemas.openxmlformats.org/officeDocument/2006/relationships/tags" Target="../tags/tag114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9" Type="http://schemas.openxmlformats.org/officeDocument/2006/relationships/tags" Target="../tags/tag96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tags" Target="../tags/tag99.xml"/><Relationship Id="rId37" Type="http://schemas.openxmlformats.org/officeDocument/2006/relationships/tags" Target="../tags/tag104.xml"/><Relationship Id="rId40" Type="http://schemas.openxmlformats.org/officeDocument/2006/relationships/tags" Target="../tags/tag107.xml"/><Relationship Id="rId45" Type="http://schemas.openxmlformats.org/officeDocument/2006/relationships/tags" Target="../tags/tag112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36" Type="http://schemas.openxmlformats.org/officeDocument/2006/relationships/tags" Target="../tags/tag103.xml"/><Relationship Id="rId49" Type="http://schemas.openxmlformats.org/officeDocument/2006/relationships/notesSlide" Target="../notesSlides/notesSlide8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tags" Target="../tags/tag98.xml"/><Relationship Id="rId44" Type="http://schemas.openxmlformats.org/officeDocument/2006/relationships/tags" Target="../tags/tag111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tags" Target="../tags/tag97.xml"/><Relationship Id="rId35" Type="http://schemas.openxmlformats.org/officeDocument/2006/relationships/tags" Target="../tags/tag102.xml"/><Relationship Id="rId43" Type="http://schemas.openxmlformats.org/officeDocument/2006/relationships/tags" Target="../tags/tag110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tags" Target="../tags/tag100.xml"/><Relationship Id="rId38" Type="http://schemas.openxmlformats.org/officeDocument/2006/relationships/tags" Target="../tags/tag105.xml"/><Relationship Id="rId46" Type="http://schemas.openxmlformats.org/officeDocument/2006/relationships/tags" Target="../tags/tag113.xml"/><Relationship Id="rId20" Type="http://schemas.openxmlformats.org/officeDocument/2006/relationships/tags" Target="../tags/tag87.xml"/><Relationship Id="rId41" Type="http://schemas.openxmlformats.org/officeDocument/2006/relationships/tags" Target="../tags/tag108.xml"/><Relationship Id="rId1" Type="http://schemas.openxmlformats.org/officeDocument/2006/relationships/tags" Target="../tags/tag68.xml"/><Relationship Id="rId6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77498" y="844669"/>
            <a:ext cx="7848600" cy="1930400"/>
          </a:xfrm>
        </p:spPr>
        <p:txBody>
          <a:bodyPr lIns="90488" tIns="44450" rIns="90488" bIns="44450"/>
          <a:lstStyle/>
          <a:p>
            <a:pPr algn="ctr" eaLnBrk="1" hangingPunct="1"/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Multi-core Computing / Hyperthreading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533400"/>
            <a:ext cx="8105775" cy="471487"/>
          </a:xfrm>
        </p:spPr>
        <p:txBody>
          <a:bodyPr/>
          <a:lstStyle/>
          <a:p>
            <a:pPr eaLnBrk="1" hangingPunct="1"/>
            <a:r>
              <a:rPr lang="en-US" sz="3200" dirty="0"/>
              <a:t>Multithreading on Superscalar</a:t>
            </a:r>
          </a:p>
        </p:txBody>
      </p:sp>
      <p:sp>
        <p:nvSpPr>
          <p:cNvPr id="17446" name="Text Box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1808163" y="2808287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6375" y="2833688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7688" y="2833688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8725" y="280828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99000" y="280828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16375" y="554513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57688" y="5545138"/>
            <a:ext cx="227012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8725" y="5545138"/>
            <a:ext cx="228600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99000" y="5545138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6375" y="5202238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57688" y="5202238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38725" y="5202238"/>
            <a:ext cx="228600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99000" y="520223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16375" y="4860925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57688" y="4860925"/>
            <a:ext cx="227012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38725" y="4860925"/>
            <a:ext cx="228600" cy="227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99000" y="4860925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7427" name="Group 19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016375" y="4518025"/>
            <a:ext cx="1250950" cy="228600"/>
            <a:chOff x="2530" y="2846"/>
            <a:chExt cx="788" cy="144"/>
          </a:xfrm>
        </p:grpSpPr>
        <p:sp>
          <p:nvSpPr>
            <p:cNvPr id="17450" name="Rectangle 2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30" y="2846"/>
              <a:ext cx="143" cy="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1" name="Rectangle 2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745" y="2846"/>
              <a:ext cx="143" cy="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2" name="Rectangle 2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74" y="2846"/>
              <a:ext cx="144" cy="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3" name="Rectangle 2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60" y="2846"/>
              <a:ext cx="143" cy="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7428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16375" y="4176713"/>
            <a:ext cx="227013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9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57688" y="4176713"/>
            <a:ext cx="227012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0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38725" y="4176713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1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99000" y="4176713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2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6375" y="3833813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357688" y="3833813"/>
            <a:ext cx="22701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4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38725" y="3833813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5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99000" y="3833813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6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57688" y="34925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7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038725" y="3492500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8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99000" y="34925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0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357688" y="3149600"/>
            <a:ext cx="227012" cy="2286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1" name="Rectangle 3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038725" y="31496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2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99000" y="31496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3" name="Rectangl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022725" y="2433638"/>
            <a:ext cx="12001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Issue Slots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444" name="Group 4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617913" y="4740275"/>
            <a:ext cx="101600" cy="1038225"/>
            <a:chOff x="2279" y="2986"/>
            <a:chExt cx="64" cy="654"/>
          </a:xfrm>
        </p:grpSpPr>
        <p:sp>
          <p:nvSpPr>
            <p:cNvPr id="17448" name="Freeform 4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5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16375" y="34925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7" name="Text Box 4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791200" y="3124200"/>
            <a:ext cx="198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</a:rPr>
              <a:t>Thread 1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Thread 2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Context Switch</a:t>
            </a:r>
          </a:p>
        </p:txBody>
      </p:sp>
      <p:sp>
        <p:nvSpPr>
          <p:cNvPr id="47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4015446" y="3162596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04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533400"/>
            <a:ext cx="8105775" cy="471487"/>
          </a:xfrm>
        </p:spPr>
        <p:txBody>
          <a:bodyPr/>
          <a:lstStyle/>
          <a:p>
            <a:pPr eaLnBrk="1" hangingPunct="1"/>
            <a:r>
              <a:rPr lang="en-US" sz="3200" dirty="0"/>
              <a:t>Superscalar Execution </a:t>
            </a:r>
            <a:br>
              <a:rPr lang="en-US" sz="3200" dirty="0"/>
            </a:br>
            <a:r>
              <a:rPr lang="en-US" sz="3200" dirty="0"/>
              <a:t>with </a:t>
            </a:r>
            <a:r>
              <a:rPr lang="en-US" dirty="0"/>
              <a:t>C</a:t>
            </a:r>
            <a:r>
              <a:rPr lang="en-US" sz="3200" dirty="0"/>
              <a:t>oarse-Grained Multithreading</a:t>
            </a:r>
          </a:p>
        </p:txBody>
      </p:sp>
      <p:sp>
        <p:nvSpPr>
          <p:cNvPr id="17446" name="Text Box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-1000351" y="2465387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07861" y="2490788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9174" y="2490788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0211" y="2465388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90486" y="246538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07861" y="5202238"/>
            <a:ext cx="227013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49174" y="5202238"/>
            <a:ext cx="227012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30211" y="5202238"/>
            <a:ext cx="228600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0486" y="520223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07861" y="485933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49174" y="4859338"/>
            <a:ext cx="227012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30211" y="4859338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90486" y="485933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07861" y="4518025"/>
            <a:ext cx="227013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49174" y="4518025"/>
            <a:ext cx="227012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30211" y="4518025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90486" y="4518025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5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07861" y="4175125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5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49174" y="4175125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5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30211" y="4175125"/>
            <a:ext cx="228600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53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890486" y="4175125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207861" y="3833813"/>
            <a:ext cx="227013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9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49174" y="3833813"/>
            <a:ext cx="227012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0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230211" y="3833813"/>
            <a:ext cx="228600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1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90486" y="3833813"/>
            <a:ext cx="227013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2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07861" y="3490913"/>
            <a:ext cx="227013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3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49174" y="3490913"/>
            <a:ext cx="227012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4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230211" y="3490913"/>
            <a:ext cx="2286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5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90486" y="3490913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6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549174" y="3149600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7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30211" y="314960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8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890486" y="31496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9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07861" y="2806700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0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549174" y="28067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1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30211" y="2806700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2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90486" y="2806700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3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14211" y="2090738"/>
            <a:ext cx="12001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Issue Slots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444" name="Group 4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809399" y="4397375"/>
            <a:ext cx="101600" cy="1038225"/>
            <a:chOff x="2279" y="2986"/>
            <a:chExt cx="64" cy="654"/>
          </a:xfrm>
        </p:grpSpPr>
        <p:sp>
          <p:nvSpPr>
            <p:cNvPr id="17448" name="Freeform 4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07861" y="31496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7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53349" y="3169536"/>
            <a:ext cx="1981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</a:rPr>
              <a:t>Thread 1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Thread 2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  <a:latin typeface="Times New Roman" pitchFamily="18" charset="0"/>
              </a:rPr>
              <a:t>Thread 3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Thread 4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Context Switch</a:t>
            </a:r>
          </a:p>
        </p:txBody>
      </p:sp>
      <p:sp>
        <p:nvSpPr>
          <p:cNvPr id="46" name="Rectangle 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207861" y="623483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" name="Rectangle 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49174" y="6234838"/>
            <a:ext cx="227012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230211" y="6234838"/>
            <a:ext cx="228600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9" name="Rectangle 1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890486" y="6234838"/>
            <a:ext cx="227013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0" name="Rectangle 1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07861" y="5891938"/>
            <a:ext cx="227013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549174" y="5891938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2" name="Rectangle 1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30211" y="5891938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" name="Rectangle 1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890486" y="5891938"/>
            <a:ext cx="227013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" name="Rectangle 1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207861" y="5550625"/>
            <a:ext cx="227013" cy="2270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5" name="Rectangle 1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49174" y="5550625"/>
            <a:ext cx="227012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6" name="Rectangle 1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230211" y="5550625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7" name="Rectangle 1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890486" y="5550625"/>
            <a:ext cx="227013" cy="2270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8" name="Text Box 4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6200000">
            <a:off x="2221821" y="2418557"/>
            <a:ext cx="30051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59" name="Rectangle 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430033" y="2443958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771346" y="2443958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452383" y="2418558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" name="Rectangle 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112658" y="241855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" name="Rectangle 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430033" y="5155408"/>
            <a:ext cx="227013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771346" y="5155408"/>
            <a:ext cx="227012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452383" y="5155408"/>
            <a:ext cx="228600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6" name="Rectangle 1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112658" y="515540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" name="Rectangle 1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430033" y="481250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8" name="Rectangle 1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771346" y="4812508"/>
            <a:ext cx="227012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9" name="Rectangle 1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452383" y="4812508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0" name="Rectangle 14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112658" y="4812508"/>
            <a:ext cx="227013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" name="Rectangle 1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430033" y="4471195"/>
            <a:ext cx="227013" cy="227013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2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771346" y="4471195"/>
            <a:ext cx="227012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" name="Rectangle 17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52383" y="4471195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4" name="Rectangle 1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112658" y="4471195"/>
            <a:ext cx="227013" cy="227013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430033" y="4128295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" name="Rectangle 21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771346" y="4128295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452383" y="4128295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8" name="Rectangle 23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112658" y="4128295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9" name="Rectangle 24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430033" y="3786983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0" name="Rectangle 2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771346" y="3786983"/>
            <a:ext cx="227012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1" name="Rectangle 26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452383" y="3786983"/>
            <a:ext cx="228600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" name="Rectangle 27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112658" y="3786983"/>
            <a:ext cx="227013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3" name="Rectangle 28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4430033" y="3444083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4" name="Rectangle 29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771346" y="3444083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5" name="Rectangle 30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452383" y="3444083"/>
            <a:ext cx="228600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6" name="Rectangle 31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112658" y="3444083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7" name="Rectangle 32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4771346" y="3102770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8" name="Rectangle 33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452383" y="310277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9" name="Rectangle 34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112658" y="310277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0" name="Rectangle 35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30033" y="2759870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1" name="Rectangle 36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771346" y="275987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" name="Rectangle 37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5452383" y="2759870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" name="Rectangle 38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5112658" y="2759870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4" name="Rectangle 39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36383" y="2043908"/>
            <a:ext cx="12001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Issue Slots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5" name="Group 40"/>
          <p:cNvGrpSpPr>
            <a:grpSpLocks/>
          </p:cNvGrpSpPr>
          <p:nvPr>
            <p:custDataLst>
              <p:tags r:id="rId91"/>
            </p:custDataLst>
          </p:nvPr>
        </p:nvGrpSpPr>
        <p:grpSpPr bwMode="auto">
          <a:xfrm>
            <a:off x="4031571" y="4350545"/>
            <a:ext cx="101600" cy="1038225"/>
            <a:chOff x="2279" y="2986"/>
            <a:chExt cx="64" cy="654"/>
          </a:xfrm>
        </p:grpSpPr>
        <p:sp>
          <p:nvSpPr>
            <p:cNvPr id="96" name="Freeform 41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Rectangle 43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430033" y="310277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9" name="Rectangle 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430033" y="618800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0" name="Rectangle 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4771346" y="6188008"/>
            <a:ext cx="227012" cy="22701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5452383" y="6188008"/>
            <a:ext cx="228600" cy="22701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" name="Rectangle 1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5112658" y="618800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" name="Rectangle 1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430033" y="584510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4" name="Rectangle 1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771346" y="5845108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5" name="Rectangle 1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5452383" y="5845108"/>
            <a:ext cx="2286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" name="Rectangle 1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5112658" y="5845108"/>
            <a:ext cx="227013" cy="2286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7" name="Rectangle 1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4430033" y="5503795"/>
            <a:ext cx="227013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" name="Rectangle 1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4771346" y="5503795"/>
            <a:ext cx="227012" cy="22701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9" name="Rectangle 1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5452383" y="5503795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0" name="Rectangle 1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5112658" y="5503795"/>
            <a:ext cx="227013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68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533400"/>
            <a:ext cx="8105775" cy="471487"/>
          </a:xfrm>
        </p:spPr>
        <p:txBody>
          <a:bodyPr/>
          <a:lstStyle/>
          <a:p>
            <a:pPr eaLnBrk="1" hangingPunct="1"/>
            <a:r>
              <a:rPr lang="en-US" sz="3200" dirty="0"/>
              <a:t>Superscalar Execution </a:t>
            </a:r>
            <a:br>
              <a:rPr lang="en-US" sz="3200" dirty="0"/>
            </a:br>
            <a:r>
              <a:rPr lang="en-US" sz="3200" dirty="0"/>
              <a:t>with Fine-Grain Multithreading</a:t>
            </a:r>
          </a:p>
        </p:txBody>
      </p:sp>
      <p:sp>
        <p:nvSpPr>
          <p:cNvPr id="17446" name="Text Box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1808163" y="2808287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6375" y="2833688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7688" y="2833688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8725" y="280828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99000" y="280828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16375" y="5545138"/>
            <a:ext cx="227013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57688" y="5545138"/>
            <a:ext cx="227012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8725" y="5545138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99000" y="5545138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6375" y="5202238"/>
            <a:ext cx="227013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57688" y="5202238"/>
            <a:ext cx="227012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38725" y="520223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99000" y="520223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16375" y="4860925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57688" y="4860925"/>
            <a:ext cx="227012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38725" y="4860925"/>
            <a:ext cx="228600" cy="227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99000" y="4860925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5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6375" y="4518025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5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57688" y="4518025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5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38725" y="4518025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53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99000" y="4518025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6375" y="4176713"/>
            <a:ext cx="227013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29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357688" y="4176713"/>
            <a:ext cx="227012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0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038725" y="4176713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1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99000" y="4176713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2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16375" y="3833813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3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57688" y="3833813"/>
            <a:ext cx="22701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4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038725" y="3833813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5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99000" y="3833813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6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357688" y="34925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7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038725" y="34925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8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99000" y="34925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39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016375" y="3149600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0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357688" y="3149600"/>
            <a:ext cx="227012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1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038725" y="31496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2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99000" y="31496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3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022725" y="2433638"/>
            <a:ext cx="12001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Issue Slots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444" name="Group 4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617913" y="4740275"/>
            <a:ext cx="101600" cy="1038225"/>
            <a:chOff x="2279" y="2986"/>
            <a:chExt cx="64" cy="654"/>
          </a:xfrm>
        </p:grpSpPr>
        <p:sp>
          <p:nvSpPr>
            <p:cNvPr id="17448" name="Freeform 4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016375" y="34925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447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791200" y="3124200"/>
            <a:ext cx="198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Thread 1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Thread 2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latin typeface="Times New Roman" pitchFamily="18" charset="0"/>
              </a:rPr>
              <a:t>Thread 3</a:t>
            </a:r>
          </a:p>
        </p:txBody>
      </p:sp>
    </p:spTree>
    <p:extLst>
      <p:ext uri="{BB962C8B-B14F-4D97-AF65-F5344CB8AC3E}">
        <p14:creationId xmlns:p14="http://schemas.microsoft.com/office/powerpoint/2010/main" val="6692441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/>
              <a:t>Simultaneous Multithreading</a:t>
            </a:r>
          </a:p>
        </p:txBody>
      </p:sp>
      <p:sp>
        <p:nvSpPr>
          <p:cNvPr id="18470" name="Text Box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1808163" y="2808287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1843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6375" y="28194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7688" y="28194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8725" y="280828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99000" y="2808288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16375" y="5545138"/>
            <a:ext cx="227013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57688" y="5545138"/>
            <a:ext cx="227012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8725" y="5545138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99000" y="5545138"/>
            <a:ext cx="227013" cy="227012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6375" y="5202238"/>
            <a:ext cx="227013" cy="228600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57688" y="5202238"/>
            <a:ext cx="227012" cy="228600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38725" y="520223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99000" y="5202238"/>
            <a:ext cx="227013" cy="228600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16375" y="4860925"/>
            <a:ext cx="227013" cy="227013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57688" y="4860925"/>
            <a:ext cx="227012" cy="227013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38725" y="4860925"/>
            <a:ext cx="228600" cy="227013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99000" y="4860925"/>
            <a:ext cx="227013" cy="227013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8451" name="Group 19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016375" y="4518025"/>
            <a:ext cx="1250950" cy="228600"/>
            <a:chOff x="2530" y="2846"/>
            <a:chExt cx="788" cy="144"/>
          </a:xfrm>
        </p:grpSpPr>
        <p:sp>
          <p:nvSpPr>
            <p:cNvPr id="18474" name="Rectangle 2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30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75" name="Rectangle 2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745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76" name="Rectangle 2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74" y="2846"/>
              <a:ext cx="144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77" name="Rectangle 2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60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8452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16375" y="4176713"/>
            <a:ext cx="227013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53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57688" y="4176713"/>
            <a:ext cx="227012" cy="227012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54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38725" y="4176713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55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99000" y="4176713"/>
            <a:ext cx="227013" cy="227012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56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6375" y="3833813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57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357688" y="3833813"/>
            <a:ext cx="227012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58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38725" y="3833813"/>
            <a:ext cx="228600" cy="228600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59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99000" y="3833813"/>
            <a:ext cx="227013" cy="228600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60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57688" y="34925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61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038725" y="34925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62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99000" y="3492500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63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16375" y="3149600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64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357688" y="3149600"/>
            <a:ext cx="227012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65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038725" y="31496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66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699000" y="3149600"/>
            <a:ext cx="227013" cy="228600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67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22725" y="2433638"/>
            <a:ext cx="12001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Issue Slots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8468" name="Group 4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617913" y="4740275"/>
            <a:ext cx="101600" cy="1038225"/>
            <a:chOff x="2279" y="2986"/>
            <a:chExt cx="64" cy="654"/>
          </a:xfrm>
        </p:grpSpPr>
        <p:sp>
          <p:nvSpPr>
            <p:cNvPr id="18472" name="Freeform 4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9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016375" y="34925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71" name="Text Box 4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791200" y="3124200"/>
            <a:ext cx="1981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Thread 1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Thread 2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latin typeface="Times New Roman" pitchFamily="18" charset="0"/>
              </a:rPr>
              <a:t>Thread 3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  <a:latin typeface="Times New Roman" pitchFamily="18" charset="0"/>
              </a:rPr>
              <a:t>Thread 4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  <a:latin typeface="Times New Roman" pitchFamily="18" charset="0"/>
              </a:rPr>
              <a:t>Thread 5</a:t>
            </a:r>
          </a:p>
        </p:txBody>
      </p:sp>
    </p:spTree>
    <p:extLst>
      <p:ext uri="{BB962C8B-B14F-4D97-AF65-F5344CB8AC3E}">
        <p14:creationId xmlns:p14="http://schemas.microsoft.com/office/powerpoint/2010/main" val="7302421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1524000"/>
            <a:ext cx="5715000" cy="457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dirty="0"/>
              <a:t>The Potential for SMT</a:t>
            </a: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905000" y="1295400"/>
          <a:ext cx="75517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6591416" imgH="4257662" progId="MSGraph.Chart.8">
                  <p:embed followColorScheme="full"/>
                </p:oleObj>
              </mc:Choice>
              <mc:Fallback>
                <p:oleObj name="Chart" r:id="rId6" imgW="6591416" imgH="4257662" progId="MSGraph.Chart.8">
                  <p:embed followColorScheme="full"/>
                  <p:pic>
                    <p:nvPicPr>
                      <p:cNvPr id="1026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75517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391046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/>
              <a:t>Goals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609600" indent="-60960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400" dirty="0">
                <a:latin typeface="Times" pitchFamily="18" charset="0"/>
              </a:rPr>
              <a:t>Three primary goals for this SMT: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en-US" sz="2400" dirty="0">
              <a:latin typeface="Times" pitchFamily="18" charset="0"/>
            </a:endParaRPr>
          </a:p>
          <a:p>
            <a:pPr marL="990600" lvl="1" indent="-533400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sz="2400" dirty="0">
                <a:latin typeface="Times" pitchFamily="18" charset="0"/>
              </a:rPr>
              <a:t>1. Minimize the architectural impact on conventional superscalar design.</a:t>
            </a:r>
          </a:p>
          <a:p>
            <a:pPr marL="990600" lvl="1" indent="-533400" eaLnBrk="1" hangingPunct="1">
              <a:spcBef>
                <a:spcPct val="0"/>
              </a:spcBef>
              <a:buFont typeface="Times New Roman" pitchFamily="18" charset="0"/>
              <a:buNone/>
            </a:pPr>
            <a:endParaRPr lang="en-US" sz="2400" dirty="0">
              <a:latin typeface="Times" pitchFamily="18" charset="0"/>
            </a:endParaRPr>
          </a:p>
          <a:p>
            <a:pPr marL="990600" lvl="1" indent="-533400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sz="2400" dirty="0">
                <a:latin typeface="Times" pitchFamily="18" charset="0"/>
              </a:rPr>
              <a:t>2.  Minimize the performance impact on a single thread.</a:t>
            </a:r>
            <a:endParaRPr lang="en-US" sz="2400" dirty="0"/>
          </a:p>
          <a:p>
            <a:pPr marL="990600" lvl="1" indent="-533400" eaLnBrk="1" hangingPunct="1">
              <a:spcBef>
                <a:spcPct val="0"/>
              </a:spcBef>
              <a:buFont typeface="Times New Roman" pitchFamily="18" charset="0"/>
              <a:buNone/>
            </a:pPr>
            <a:endParaRPr lang="en-US" sz="2400" dirty="0">
              <a:latin typeface="Times" pitchFamily="18" charset="0"/>
            </a:endParaRPr>
          </a:p>
          <a:p>
            <a:pPr marL="990600" lvl="1" indent="-533400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sz="2400" dirty="0">
                <a:latin typeface="Times" pitchFamily="18" charset="0"/>
              </a:rPr>
              <a:t>3.  Achieve significant throughput gains with many threads.</a:t>
            </a:r>
          </a:p>
        </p:txBody>
      </p:sp>
    </p:spTree>
    <p:extLst>
      <p:ext uri="{BB962C8B-B14F-4D97-AF65-F5344CB8AC3E}">
        <p14:creationId xmlns:p14="http://schemas.microsoft.com/office/powerpoint/2010/main" val="22300685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9144000" cy="457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sz="3200" dirty="0"/>
              <a:t>A Conventional Superscalar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 typeface="Times New Roman" pitchFamily="18" charset="0"/>
              <a:buNone/>
            </a:pPr>
            <a:endParaRPr lang="en-US" sz="2400">
              <a:solidFill>
                <a:schemeClr val="tx2"/>
              </a:solidFill>
              <a:latin typeface="Times" pitchFamily="18" charset="0"/>
            </a:endParaRPr>
          </a:p>
        </p:txBody>
      </p:sp>
      <p:grpSp>
        <p:nvGrpSpPr>
          <p:cNvPr id="2048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07950" y="1439863"/>
            <a:ext cx="8858250" cy="5073650"/>
            <a:chOff x="68" y="907"/>
            <a:chExt cx="5580" cy="3196"/>
          </a:xfrm>
        </p:grpSpPr>
        <p:sp>
          <p:nvSpPr>
            <p:cNvPr id="20485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" y="915"/>
              <a:ext cx="1813" cy="3161"/>
            </a:xfrm>
            <a:prstGeom prst="rect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00" y="923"/>
              <a:ext cx="2444" cy="3161"/>
            </a:xfrm>
            <a:prstGeom prst="rect">
              <a:avLst/>
            </a:prstGeom>
            <a:solidFill>
              <a:srgbClr val="FF6666"/>
            </a:solidFill>
            <a:ln w="12700">
              <a:solidFill>
                <a:srgbClr val="FF66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487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57" y="907"/>
              <a:ext cx="1398" cy="3169"/>
            </a:xfrm>
            <a:prstGeom prst="rect">
              <a:avLst/>
            </a:prstGeom>
            <a:solidFill>
              <a:srgbClr val="0099FF"/>
            </a:solidFill>
            <a:ln w="12700">
              <a:solidFill>
                <a:srgbClr val="0099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2" y="1912"/>
              <a:ext cx="1358" cy="5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9" y="2012"/>
              <a:ext cx="10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Instruction Cache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439" y="2443"/>
              <a:ext cx="64" cy="416"/>
              <a:chOff x="439" y="2443"/>
              <a:chExt cx="64" cy="416"/>
            </a:xfrm>
          </p:grpSpPr>
          <p:sp>
            <p:nvSpPr>
              <p:cNvPr id="20605" name="Freeform 11"/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39" y="2771"/>
                <a:ext cx="64" cy="88"/>
              </a:xfrm>
              <a:custGeom>
                <a:avLst/>
                <a:gdLst>
                  <a:gd name="T0" fmla="*/ 32 w 64"/>
                  <a:gd name="T1" fmla="*/ 88 h 88"/>
                  <a:gd name="T2" fmla="*/ 0 w 64"/>
                  <a:gd name="T3" fmla="*/ 0 h 88"/>
                  <a:gd name="T4" fmla="*/ 64 w 64"/>
                  <a:gd name="T5" fmla="*/ 0 h 88"/>
                  <a:gd name="T6" fmla="*/ 32 w 6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8"/>
                  <a:gd name="T14" fmla="*/ 64 w 6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8">
                    <a:moveTo>
                      <a:pt x="32" y="88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Line 12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71" y="2443"/>
                <a:ext cx="1" cy="3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1" name="Line 1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39" y="2555"/>
              <a:ext cx="72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" y="2483"/>
              <a:ext cx="1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493" name="Group 15"/>
            <p:cNvGrpSpPr>
              <a:grpSpLocks/>
            </p:cNvGrpSpPr>
            <p:nvPr/>
          </p:nvGrpSpPr>
          <p:grpSpPr bwMode="auto">
            <a:xfrm>
              <a:off x="463" y="1621"/>
              <a:ext cx="64" cy="295"/>
              <a:chOff x="463" y="1621"/>
              <a:chExt cx="64" cy="295"/>
            </a:xfrm>
          </p:grpSpPr>
          <p:sp>
            <p:nvSpPr>
              <p:cNvPr id="20603" name="Freeform 16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3" y="1829"/>
                <a:ext cx="64" cy="87"/>
              </a:xfrm>
              <a:custGeom>
                <a:avLst/>
                <a:gdLst>
                  <a:gd name="T0" fmla="*/ 32 w 64"/>
                  <a:gd name="T1" fmla="*/ 87 h 87"/>
                  <a:gd name="T2" fmla="*/ 0 w 64"/>
                  <a:gd name="T3" fmla="*/ 0 h 87"/>
                  <a:gd name="T4" fmla="*/ 64 w 64"/>
                  <a:gd name="T5" fmla="*/ 0 h 87"/>
                  <a:gd name="T6" fmla="*/ 32 w 64"/>
                  <a:gd name="T7" fmla="*/ 87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7"/>
                  <a:gd name="T14" fmla="*/ 64 w 6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7">
                    <a:moveTo>
                      <a:pt x="32" y="87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32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Line 1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95" y="1621"/>
                <a:ext cx="1" cy="2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4" name="Rectangle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6" y="2855"/>
              <a:ext cx="543" cy="4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495" name="Rectangl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0" y="2986"/>
              <a:ext cx="4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Decode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496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43" y="2855"/>
              <a:ext cx="607" cy="4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497" name="Rectangle 2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55" y="2922"/>
              <a:ext cx="5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Register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498" name="Rectangle 2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55" y="3066"/>
              <a:ext cx="6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Renaming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499" name="Group 23"/>
            <p:cNvGrpSpPr>
              <a:grpSpLocks/>
            </p:cNvGrpSpPr>
            <p:nvPr/>
          </p:nvGrpSpPr>
          <p:grpSpPr bwMode="auto">
            <a:xfrm>
              <a:off x="815" y="3050"/>
              <a:ext cx="232" cy="64"/>
              <a:chOff x="815" y="3050"/>
              <a:chExt cx="232" cy="64"/>
            </a:xfrm>
          </p:grpSpPr>
          <p:sp>
            <p:nvSpPr>
              <p:cNvPr id="20601" name="Freeform 24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959" y="3050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Line 2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H="1">
                <a:off x="815" y="3082"/>
                <a:ext cx="20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0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93" y="1194"/>
              <a:ext cx="1175" cy="5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01" name="Line 2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948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844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2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740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3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28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3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524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3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413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21" y="1294"/>
              <a:ext cx="1039" cy="3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08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29" y="1302"/>
              <a:ext cx="1079" cy="3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09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37" y="1293"/>
              <a:ext cx="8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floating point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10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37" y="1437"/>
              <a:ext cx="10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instruction queue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11" name="Line 3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060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Rectangle 3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993" y="2336"/>
              <a:ext cx="1175" cy="5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13" name="Line 3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48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4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844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4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740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4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28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4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524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4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413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Rectangle 4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21" y="2435"/>
              <a:ext cx="1023" cy="3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20" name="Rectangle 4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37" y="2419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integer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21" name="Rectangle 4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37" y="2563"/>
              <a:ext cx="10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instruction queue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22" name="Line 48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060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4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1646" y="3098"/>
              <a:ext cx="1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5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790" y="1485"/>
              <a:ext cx="1" cy="16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5" name="Group 51"/>
            <p:cNvGrpSpPr>
              <a:grpSpLocks/>
            </p:cNvGrpSpPr>
            <p:nvPr/>
          </p:nvGrpSpPr>
          <p:grpSpPr bwMode="auto">
            <a:xfrm>
              <a:off x="1790" y="1453"/>
              <a:ext cx="207" cy="64"/>
              <a:chOff x="1790" y="1453"/>
              <a:chExt cx="207" cy="64"/>
            </a:xfrm>
          </p:grpSpPr>
          <p:sp>
            <p:nvSpPr>
              <p:cNvPr id="20599" name="Freeform 52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909" y="1453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Line 5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flipH="1">
                <a:off x="1790" y="1485"/>
                <a:ext cx="18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6" name="Group 54"/>
            <p:cNvGrpSpPr>
              <a:grpSpLocks/>
            </p:cNvGrpSpPr>
            <p:nvPr/>
          </p:nvGrpSpPr>
          <p:grpSpPr bwMode="auto">
            <a:xfrm>
              <a:off x="1790" y="2579"/>
              <a:ext cx="207" cy="64"/>
              <a:chOff x="1790" y="2579"/>
              <a:chExt cx="207" cy="64"/>
            </a:xfrm>
          </p:grpSpPr>
          <p:sp>
            <p:nvSpPr>
              <p:cNvPr id="20597" name="Freeform 55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909" y="2579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Line 56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flipH="1">
                <a:off x="1790" y="2611"/>
                <a:ext cx="18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7" name="Rectangle 5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71" y="1210"/>
              <a:ext cx="320" cy="4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28" name="Rectangle 5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31" y="1266"/>
              <a:ext cx="320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29" name="Rectangle 5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91" y="1322"/>
              <a:ext cx="320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30" name="Rectangle 6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" y="1325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fp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31" name="Rectangle 6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" y="1469"/>
              <a:ext cx="3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units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32" name="Rectangle 6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5" y="2407"/>
              <a:ext cx="320" cy="4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33" name="Rectangle 6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367" y="2455"/>
              <a:ext cx="328" cy="4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34" name="Rectangle 6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387" y="247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int.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35" name="Rectangle 6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87" y="2619"/>
              <a:ext cx="3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units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536" name="Group 66"/>
            <p:cNvGrpSpPr>
              <a:grpSpLocks/>
            </p:cNvGrpSpPr>
            <p:nvPr/>
          </p:nvGrpSpPr>
          <p:grpSpPr bwMode="auto">
            <a:xfrm>
              <a:off x="3164" y="2587"/>
              <a:ext cx="207" cy="64"/>
              <a:chOff x="3164" y="2587"/>
              <a:chExt cx="207" cy="64"/>
            </a:xfrm>
          </p:grpSpPr>
          <p:sp>
            <p:nvSpPr>
              <p:cNvPr id="20595" name="Freeform 67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283" y="2587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Line 68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flipH="1">
                <a:off x="3164" y="2619"/>
                <a:ext cx="18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7" name="Line 6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220" y="2627"/>
              <a:ext cx="1" cy="5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38" name="Group 70"/>
            <p:cNvGrpSpPr>
              <a:grpSpLocks/>
            </p:cNvGrpSpPr>
            <p:nvPr/>
          </p:nvGrpSpPr>
          <p:grpSpPr bwMode="auto">
            <a:xfrm>
              <a:off x="3164" y="1421"/>
              <a:ext cx="231" cy="64"/>
              <a:chOff x="3164" y="1421"/>
              <a:chExt cx="231" cy="64"/>
            </a:xfrm>
          </p:grpSpPr>
          <p:sp>
            <p:nvSpPr>
              <p:cNvPr id="20593" name="Freeform 71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3307" y="1421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72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flipH="1">
                <a:off x="3164" y="1453"/>
                <a:ext cx="2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9" name="Rectangle 7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44" y="1042"/>
              <a:ext cx="535" cy="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20540" name="Group 74"/>
            <p:cNvGrpSpPr>
              <a:grpSpLocks/>
            </p:cNvGrpSpPr>
            <p:nvPr/>
          </p:nvGrpSpPr>
          <p:grpSpPr bwMode="auto">
            <a:xfrm>
              <a:off x="783" y="1469"/>
              <a:ext cx="280" cy="64"/>
              <a:chOff x="783" y="1469"/>
              <a:chExt cx="280" cy="64"/>
            </a:xfrm>
          </p:grpSpPr>
          <p:sp>
            <p:nvSpPr>
              <p:cNvPr id="20591" name="Freeform 75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783" y="1469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8 w 88"/>
                  <a:gd name="T3" fmla="*/ 0 h 64"/>
                  <a:gd name="T4" fmla="*/ 88 w 88"/>
                  <a:gd name="T5" fmla="*/ 64 h 64"/>
                  <a:gd name="T6" fmla="*/ 0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0" y="32"/>
                    </a:moveTo>
                    <a:lnTo>
                      <a:pt x="88" y="0"/>
                    </a:lnTo>
                    <a:lnTo>
                      <a:pt x="88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76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H="1">
                <a:off x="799" y="1501"/>
                <a:ext cx="2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41" name="Rectangle 7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067" y="1346"/>
              <a:ext cx="327" cy="30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42" name="Rectangle 7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142" y="141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PC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43" name="Rectangle 7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4" y="1174"/>
              <a:ext cx="3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Fetch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44" name="Rectangle 8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4" y="1317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Unit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45" name="Line 8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3220" y="3130"/>
              <a:ext cx="17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46" name="Group 82"/>
            <p:cNvGrpSpPr>
              <a:grpSpLocks/>
            </p:cNvGrpSpPr>
            <p:nvPr/>
          </p:nvGrpSpPr>
          <p:grpSpPr bwMode="auto">
            <a:xfrm>
              <a:off x="4845" y="2272"/>
              <a:ext cx="448" cy="575"/>
              <a:chOff x="4845" y="2272"/>
              <a:chExt cx="448" cy="575"/>
            </a:xfrm>
          </p:grpSpPr>
          <p:sp>
            <p:nvSpPr>
              <p:cNvPr id="20587" name="Rectangle 83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973" y="2272"/>
                <a:ext cx="320" cy="4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588" name="Rectangle 84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925" y="2328"/>
                <a:ext cx="328" cy="4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589" name="Rectangle 85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885" y="2376"/>
                <a:ext cx="320" cy="4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590" name="Rectangle 8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845" y="2431"/>
                <a:ext cx="320" cy="4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0547" name="Rectangle 8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241" y="2707"/>
              <a:ext cx="3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int/ld-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48" name="Rectangle 8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241" y="285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store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49" name="Rectangle 8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5241" y="2994"/>
              <a:ext cx="3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units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50" name="Rectangle 9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701" y="994"/>
              <a:ext cx="799" cy="92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51" name="Rectangle 9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929" y="1254"/>
              <a:ext cx="3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Data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52" name="Rectangle 9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929" y="1397"/>
              <a:ext cx="4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Cache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553" name="Group 93"/>
            <p:cNvGrpSpPr>
              <a:grpSpLocks/>
            </p:cNvGrpSpPr>
            <p:nvPr/>
          </p:nvGrpSpPr>
          <p:grpSpPr bwMode="auto">
            <a:xfrm>
              <a:off x="5057" y="1916"/>
              <a:ext cx="64" cy="360"/>
              <a:chOff x="5057" y="1916"/>
              <a:chExt cx="64" cy="360"/>
            </a:xfrm>
          </p:grpSpPr>
          <p:sp>
            <p:nvSpPr>
              <p:cNvPr id="20584" name="Freeform 94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5057" y="2188"/>
                <a:ext cx="64" cy="88"/>
              </a:xfrm>
              <a:custGeom>
                <a:avLst/>
                <a:gdLst>
                  <a:gd name="T0" fmla="*/ 32 w 64"/>
                  <a:gd name="T1" fmla="*/ 88 h 88"/>
                  <a:gd name="T2" fmla="*/ 0 w 64"/>
                  <a:gd name="T3" fmla="*/ 0 h 88"/>
                  <a:gd name="T4" fmla="*/ 64 w 64"/>
                  <a:gd name="T5" fmla="*/ 0 h 88"/>
                  <a:gd name="T6" fmla="*/ 32 w 6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8"/>
                  <a:gd name="T14" fmla="*/ 64 w 6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8">
                    <a:moveTo>
                      <a:pt x="32" y="88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95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5057" y="1916"/>
                <a:ext cx="64" cy="88"/>
              </a:xfrm>
              <a:custGeom>
                <a:avLst/>
                <a:gdLst>
                  <a:gd name="T0" fmla="*/ 32 w 64"/>
                  <a:gd name="T1" fmla="*/ 0 h 88"/>
                  <a:gd name="T2" fmla="*/ 64 w 64"/>
                  <a:gd name="T3" fmla="*/ 88 h 88"/>
                  <a:gd name="T4" fmla="*/ 0 w 64"/>
                  <a:gd name="T5" fmla="*/ 88 h 88"/>
                  <a:gd name="T6" fmla="*/ 32 w 64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8"/>
                  <a:gd name="T14" fmla="*/ 64 w 6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8">
                    <a:moveTo>
                      <a:pt x="32" y="0"/>
                    </a:moveTo>
                    <a:lnTo>
                      <a:pt x="64" y="88"/>
                    </a:lnTo>
                    <a:lnTo>
                      <a:pt x="0" y="8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96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5089" y="1932"/>
                <a:ext cx="1" cy="3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54" name="Rectangle 9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38" y="2328"/>
              <a:ext cx="440" cy="5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55" name="Rectangle 9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58" y="2419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integer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56" name="Rectangle 9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58" y="2563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reg’s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57" name="Rectangle 10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966" y="1186"/>
              <a:ext cx="440" cy="5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558" name="Rectangle 10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994" y="1278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fp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59" name="Rectangle 10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94" y="1421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reg’s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560" name="Group 103"/>
            <p:cNvGrpSpPr>
              <a:grpSpLocks/>
            </p:cNvGrpSpPr>
            <p:nvPr/>
          </p:nvGrpSpPr>
          <p:grpSpPr bwMode="auto">
            <a:xfrm>
              <a:off x="4961" y="2843"/>
              <a:ext cx="64" cy="271"/>
              <a:chOff x="4961" y="2843"/>
              <a:chExt cx="64" cy="271"/>
            </a:xfrm>
          </p:grpSpPr>
          <p:sp>
            <p:nvSpPr>
              <p:cNvPr id="20582" name="Freeform 104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961" y="2843"/>
                <a:ext cx="64" cy="87"/>
              </a:xfrm>
              <a:custGeom>
                <a:avLst/>
                <a:gdLst>
                  <a:gd name="T0" fmla="*/ 32 w 64"/>
                  <a:gd name="T1" fmla="*/ 0 h 87"/>
                  <a:gd name="T2" fmla="*/ 64 w 64"/>
                  <a:gd name="T3" fmla="*/ 87 h 87"/>
                  <a:gd name="T4" fmla="*/ 0 w 64"/>
                  <a:gd name="T5" fmla="*/ 87 h 87"/>
                  <a:gd name="T6" fmla="*/ 32 w 6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7"/>
                  <a:gd name="T14" fmla="*/ 64 w 6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7">
                    <a:moveTo>
                      <a:pt x="32" y="0"/>
                    </a:moveTo>
                    <a:lnTo>
                      <a:pt x="64" y="87"/>
                    </a:lnTo>
                    <a:lnTo>
                      <a:pt x="0" y="8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Line 105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993" y="2859"/>
                <a:ext cx="1" cy="2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1" name="Group 106"/>
            <p:cNvGrpSpPr>
              <a:grpSpLocks/>
            </p:cNvGrpSpPr>
            <p:nvPr/>
          </p:nvGrpSpPr>
          <p:grpSpPr bwMode="auto">
            <a:xfrm>
              <a:off x="3747" y="1406"/>
              <a:ext cx="223" cy="63"/>
              <a:chOff x="3747" y="1406"/>
              <a:chExt cx="223" cy="63"/>
            </a:xfrm>
          </p:grpSpPr>
          <p:sp>
            <p:nvSpPr>
              <p:cNvPr id="20579" name="Freeform 107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747" y="1406"/>
                <a:ext cx="88" cy="63"/>
              </a:xfrm>
              <a:custGeom>
                <a:avLst/>
                <a:gdLst>
                  <a:gd name="T0" fmla="*/ 0 w 88"/>
                  <a:gd name="T1" fmla="*/ 31 h 63"/>
                  <a:gd name="T2" fmla="*/ 88 w 88"/>
                  <a:gd name="T3" fmla="*/ 0 h 63"/>
                  <a:gd name="T4" fmla="*/ 88 w 88"/>
                  <a:gd name="T5" fmla="*/ 63 h 63"/>
                  <a:gd name="T6" fmla="*/ 0 w 88"/>
                  <a:gd name="T7" fmla="*/ 31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3"/>
                  <a:gd name="T14" fmla="*/ 88 w 88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3">
                    <a:moveTo>
                      <a:pt x="0" y="31"/>
                    </a:moveTo>
                    <a:lnTo>
                      <a:pt x="88" y="0"/>
                    </a:lnTo>
                    <a:lnTo>
                      <a:pt x="88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108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83" y="1406"/>
                <a:ext cx="87" cy="63"/>
              </a:xfrm>
              <a:custGeom>
                <a:avLst/>
                <a:gdLst>
                  <a:gd name="T0" fmla="*/ 87 w 87"/>
                  <a:gd name="T1" fmla="*/ 31 h 63"/>
                  <a:gd name="T2" fmla="*/ 0 w 87"/>
                  <a:gd name="T3" fmla="*/ 63 h 63"/>
                  <a:gd name="T4" fmla="*/ 0 w 87"/>
                  <a:gd name="T5" fmla="*/ 0 h 63"/>
                  <a:gd name="T6" fmla="*/ 87 w 87"/>
                  <a:gd name="T7" fmla="*/ 31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63"/>
                  <a:gd name="T14" fmla="*/ 87 w 87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63">
                    <a:moveTo>
                      <a:pt x="87" y="31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8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Line 109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flipH="1">
                <a:off x="3763" y="1437"/>
                <a:ext cx="18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2" name="Group 110"/>
            <p:cNvGrpSpPr>
              <a:grpSpLocks/>
            </p:cNvGrpSpPr>
            <p:nvPr/>
          </p:nvGrpSpPr>
          <p:grpSpPr bwMode="auto">
            <a:xfrm>
              <a:off x="3731" y="2571"/>
              <a:ext cx="311" cy="64"/>
              <a:chOff x="3731" y="2571"/>
              <a:chExt cx="311" cy="64"/>
            </a:xfrm>
          </p:grpSpPr>
          <p:sp>
            <p:nvSpPr>
              <p:cNvPr id="20576" name="Freeform 111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3731" y="2571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8 w 88"/>
                  <a:gd name="T3" fmla="*/ 0 h 64"/>
                  <a:gd name="T4" fmla="*/ 88 w 88"/>
                  <a:gd name="T5" fmla="*/ 64 h 64"/>
                  <a:gd name="T6" fmla="*/ 0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0" y="32"/>
                    </a:moveTo>
                    <a:lnTo>
                      <a:pt x="88" y="0"/>
                    </a:lnTo>
                    <a:lnTo>
                      <a:pt x="88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112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3954" y="2571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Line 113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3747" y="2603"/>
                <a:ext cx="27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114"/>
            <p:cNvGrpSpPr>
              <a:grpSpLocks/>
            </p:cNvGrpSpPr>
            <p:nvPr/>
          </p:nvGrpSpPr>
          <p:grpSpPr bwMode="auto">
            <a:xfrm>
              <a:off x="4474" y="2571"/>
              <a:ext cx="375" cy="80"/>
              <a:chOff x="4474" y="2571"/>
              <a:chExt cx="375" cy="80"/>
            </a:xfrm>
          </p:grpSpPr>
          <p:sp>
            <p:nvSpPr>
              <p:cNvPr id="20573" name="Freeform 115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74" y="2587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0 w 88"/>
                  <a:gd name="T3" fmla="*/ 0 h 64"/>
                  <a:gd name="T4" fmla="*/ 88 w 88"/>
                  <a:gd name="T5" fmla="*/ 64 h 64"/>
                  <a:gd name="T6" fmla="*/ 0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0" y="32"/>
                    </a:moveTo>
                    <a:lnTo>
                      <a:pt x="80" y="0"/>
                    </a:lnTo>
                    <a:lnTo>
                      <a:pt x="88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116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761" y="2571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8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8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Line 11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flipH="1">
                <a:off x="4482" y="2603"/>
                <a:ext cx="35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4" name="Rectangle 11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04" y="3457"/>
              <a:ext cx="130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•  Fetch up to 8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65" name="Rectangle 11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04" y="3649"/>
              <a:ext cx="171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instructions per cycle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66" name="Rectangle 12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587" y="3457"/>
              <a:ext cx="145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•  Issue 3 floating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67" name="Rectangle 12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587" y="3649"/>
              <a:ext cx="128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point, 6 integer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68" name="Rectangle 1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587" y="3840"/>
              <a:ext cx="171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instructions per cycle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69" name="Rectangle 12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941" y="3457"/>
              <a:ext cx="131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•  Out-of-order,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70" name="Rectangle 12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941" y="3649"/>
              <a:ext cx="9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speculative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71" name="Rectangle 12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941" y="3840"/>
              <a:ext cx="83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" pitchFamily="18" charset="0"/>
                </a:rPr>
                <a:t>execution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572" name="Rectangle 12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72" y="911"/>
              <a:ext cx="5576" cy="316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9118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28600"/>
            <a:ext cx="7696200" cy="457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sz="3200" dirty="0"/>
              <a:t>An SMT Architecture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 typeface="Times New Roman" pitchFamily="18" charset="0"/>
              <a:buNone/>
            </a:pPr>
            <a:endParaRPr lang="en-US" sz="240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950" y="1452563"/>
            <a:ext cx="2878138" cy="5018087"/>
          </a:xfrm>
          <a:prstGeom prst="rect">
            <a:avLst/>
          </a:prstGeom>
          <a:solidFill>
            <a:srgbClr val="008800"/>
          </a:solidFill>
          <a:ln w="12700">
            <a:solidFill>
              <a:srgbClr val="0088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80000" y="1465263"/>
            <a:ext cx="3879850" cy="5018087"/>
          </a:xfrm>
          <a:prstGeom prst="rect">
            <a:avLst/>
          </a:prstGeom>
          <a:solidFill>
            <a:srgbClr val="FF6666"/>
          </a:solidFill>
          <a:ln w="12700">
            <a:solidFill>
              <a:srgbClr val="FF6666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47988" y="1439863"/>
            <a:ext cx="2219325" cy="5030787"/>
          </a:xfrm>
          <a:prstGeom prst="rect">
            <a:avLst/>
          </a:prstGeom>
          <a:solidFill>
            <a:srgbClr val="0099FF"/>
          </a:soli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3550" y="3035300"/>
            <a:ext cx="2155825" cy="8493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3913" y="3194050"/>
            <a:ext cx="161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Instruction Cache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513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96913" y="3878263"/>
            <a:ext cx="101600" cy="660400"/>
            <a:chOff x="439" y="2443"/>
            <a:chExt cx="64" cy="416"/>
          </a:xfrm>
        </p:grpSpPr>
        <p:sp>
          <p:nvSpPr>
            <p:cNvPr id="21635" name="Freeform 10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439" y="2771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Line 11"/>
            <p:cNvSpPr>
              <a:spLocks noChangeShapeType="1"/>
            </p:cNvSpPr>
            <p:nvPr>
              <p:custDataLst>
                <p:tags r:id="rId131"/>
              </p:custDataLst>
            </p:nvPr>
          </p:nvSpPr>
          <p:spPr bwMode="auto">
            <a:xfrm>
              <a:off x="471" y="2443"/>
              <a:ext cx="1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96913" y="4056063"/>
            <a:ext cx="1143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9313" y="39417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516" name="Group 1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5013" y="2573338"/>
            <a:ext cx="101600" cy="468312"/>
            <a:chOff x="463" y="1621"/>
            <a:chExt cx="64" cy="295"/>
          </a:xfrm>
        </p:grpSpPr>
        <p:sp>
          <p:nvSpPr>
            <p:cNvPr id="21633" name="Freeform 15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463" y="1829"/>
              <a:ext cx="64" cy="87"/>
            </a:xfrm>
            <a:custGeom>
              <a:avLst/>
              <a:gdLst>
                <a:gd name="T0" fmla="*/ 32 w 64"/>
                <a:gd name="T1" fmla="*/ 87 h 87"/>
                <a:gd name="T2" fmla="*/ 0 w 64"/>
                <a:gd name="T3" fmla="*/ 0 h 87"/>
                <a:gd name="T4" fmla="*/ 64 w 64"/>
                <a:gd name="T5" fmla="*/ 0 h 87"/>
                <a:gd name="T6" fmla="*/ 32 w 64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7"/>
                <a:gd name="T14" fmla="*/ 64 w 64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7">
                  <a:moveTo>
                    <a:pt x="32" y="87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16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>
              <a:off x="495" y="1621"/>
              <a:ext cx="1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7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" y="4532313"/>
            <a:ext cx="862013" cy="7604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8000" y="4740275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Decode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55763" y="4532313"/>
            <a:ext cx="963612" cy="7604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20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4813" y="4638675"/>
            <a:ext cx="819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Register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21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4813" y="48672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Renaming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522" name="Group 2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293813" y="4841875"/>
            <a:ext cx="368300" cy="101600"/>
            <a:chOff x="815" y="3050"/>
            <a:chExt cx="232" cy="64"/>
          </a:xfrm>
        </p:grpSpPr>
        <p:sp>
          <p:nvSpPr>
            <p:cNvPr id="21631" name="Freeform 2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959" y="3050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Line 24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H="1">
              <a:off x="815" y="3082"/>
              <a:ext cx="2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3" name="Rectangl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63888" y="1895475"/>
            <a:ext cx="1865312" cy="8493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24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79950" y="1889125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514850" y="1889125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349750" y="1889125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171950" y="1889125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06850" y="1889125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830638" y="1889125"/>
            <a:ext cx="1587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Rectangle 3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8338" y="2054225"/>
            <a:ext cx="1649412" cy="557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31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038" y="2066925"/>
            <a:ext cx="1712912" cy="493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32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33738" y="205263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floating point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33" name="Rectangle 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33738" y="2281238"/>
            <a:ext cx="158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instruction queue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34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857750" y="1889125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Rectangle 3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63888" y="3708400"/>
            <a:ext cx="1865312" cy="862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36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679950" y="3702050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514850" y="3702050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9750" y="3702050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171950" y="3702050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006850" y="3702050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1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830638" y="3702050"/>
            <a:ext cx="1587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08338" y="3865563"/>
            <a:ext cx="1624012" cy="55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4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33738" y="3840163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integer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4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33738" y="4068763"/>
            <a:ext cx="158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instruction queue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4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857750" y="3702050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6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613025" y="4918075"/>
            <a:ext cx="2159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841625" y="2357438"/>
            <a:ext cx="1588" cy="256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48" name="Group 50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2841625" y="2306638"/>
            <a:ext cx="328613" cy="101600"/>
            <a:chOff x="1790" y="1453"/>
            <a:chExt cx="207" cy="64"/>
          </a:xfrm>
        </p:grpSpPr>
        <p:sp>
          <p:nvSpPr>
            <p:cNvPr id="21629" name="Freeform 51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1909" y="1453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52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>
              <a:off x="1790" y="1485"/>
              <a:ext cx="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49" name="Group 53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2841625" y="4094163"/>
            <a:ext cx="328613" cy="101600"/>
            <a:chOff x="1790" y="2579"/>
            <a:chExt cx="207" cy="64"/>
          </a:xfrm>
        </p:grpSpPr>
        <p:sp>
          <p:nvSpPr>
            <p:cNvPr id="21627" name="Freeform 54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909" y="2579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5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1790" y="2611"/>
              <a:ext cx="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0" name="Rectangle 5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510213" y="1920875"/>
            <a:ext cx="508000" cy="6715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51" name="Rectangle 5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446713" y="2009775"/>
            <a:ext cx="508000" cy="658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52" name="Rectangle 5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83213" y="2098675"/>
            <a:ext cx="508000" cy="658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53" name="Rectangle 5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427663" y="2103438"/>
            <a:ext cx="19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fp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54" name="Rectangle 6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27663" y="2332038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units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55" name="Rectangle 6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21313" y="3821113"/>
            <a:ext cx="508000" cy="66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56" name="Rectangle 6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45113" y="3897313"/>
            <a:ext cx="520700" cy="673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57" name="Rectangle 6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376863" y="3929063"/>
            <a:ext cx="298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int.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58" name="Rectangle 6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76863" y="415766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units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559" name="Group 65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5022850" y="4106863"/>
            <a:ext cx="328613" cy="101600"/>
            <a:chOff x="3164" y="2587"/>
            <a:chExt cx="207" cy="64"/>
          </a:xfrm>
        </p:grpSpPr>
        <p:sp>
          <p:nvSpPr>
            <p:cNvPr id="21625" name="Freeform 66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283" y="2587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6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3164" y="2619"/>
              <a:ext cx="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60" name="Line 68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111750" y="4170363"/>
            <a:ext cx="1588" cy="798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61" name="Group 69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5022850" y="2255838"/>
            <a:ext cx="366713" cy="101600"/>
            <a:chOff x="3164" y="1421"/>
            <a:chExt cx="231" cy="64"/>
          </a:xfrm>
        </p:grpSpPr>
        <p:sp>
          <p:nvSpPr>
            <p:cNvPr id="21623" name="Freeform 70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307" y="1421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71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H="1">
              <a:off x="3164" y="1453"/>
              <a:ext cx="2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62" name="Rectangle 72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7350" y="1654175"/>
            <a:ext cx="849313" cy="912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1563" name="Group 73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1243013" y="2332038"/>
            <a:ext cx="444500" cy="101600"/>
            <a:chOff x="783" y="1469"/>
            <a:chExt cx="280" cy="64"/>
          </a:xfrm>
        </p:grpSpPr>
        <p:sp>
          <p:nvSpPr>
            <p:cNvPr id="21621" name="Freeform 74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83" y="1469"/>
              <a:ext cx="88" cy="64"/>
            </a:xfrm>
            <a:custGeom>
              <a:avLst/>
              <a:gdLst>
                <a:gd name="T0" fmla="*/ 0 w 88"/>
                <a:gd name="T1" fmla="*/ 32 h 64"/>
                <a:gd name="T2" fmla="*/ 88 w 88"/>
                <a:gd name="T3" fmla="*/ 0 h 64"/>
                <a:gd name="T4" fmla="*/ 88 w 88"/>
                <a:gd name="T5" fmla="*/ 64 h 64"/>
                <a:gd name="T6" fmla="*/ 0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0" y="32"/>
                  </a:moveTo>
                  <a:lnTo>
                    <a:pt x="88" y="0"/>
                  </a:lnTo>
                  <a:lnTo>
                    <a:pt x="88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Line 75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H="1">
              <a:off x="799" y="1501"/>
              <a:ext cx="2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64" name="Rectangle 76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46100" y="1863725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Fetch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65" name="Rectangle 77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6100" y="2090738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Unit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66" name="Line 7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111750" y="4968875"/>
            <a:ext cx="28146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67" name="Group 79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691438" y="3606800"/>
            <a:ext cx="711200" cy="912813"/>
            <a:chOff x="4845" y="2272"/>
            <a:chExt cx="448" cy="575"/>
          </a:xfrm>
        </p:grpSpPr>
        <p:sp>
          <p:nvSpPr>
            <p:cNvPr id="21617" name="Rectangle 80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973" y="2272"/>
              <a:ext cx="320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618" name="Rectangle 81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925" y="2328"/>
              <a:ext cx="328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619" name="Rectangle 82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885" y="2376"/>
              <a:ext cx="320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620" name="Rectangle 83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845" y="2431"/>
              <a:ext cx="320" cy="4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568" name="Rectangle 8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320088" y="4297363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int/ld-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69" name="Rectangle 85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320088" y="452437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store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70" name="Rectangle 8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320088" y="475297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units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71" name="Rectangle 8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462838" y="1577975"/>
            <a:ext cx="1268412" cy="1470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72" name="Rectangle 8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824788" y="19907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Data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73" name="Rectangle 8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824788" y="2217738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Cache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574" name="Group 90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8027988" y="3041650"/>
            <a:ext cx="101600" cy="571500"/>
            <a:chOff x="5057" y="1916"/>
            <a:chExt cx="64" cy="360"/>
          </a:xfrm>
        </p:grpSpPr>
        <p:sp>
          <p:nvSpPr>
            <p:cNvPr id="21614" name="Freeform 91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5057" y="2188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92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5057" y="1916"/>
              <a:ext cx="64" cy="88"/>
            </a:xfrm>
            <a:custGeom>
              <a:avLst/>
              <a:gdLst>
                <a:gd name="T0" fmla="*/ 32 w 64"/>
                <a:gd name="T1" fmla="*/ 0 h 88"/>
                <a:gd name="T2" fmla="*/ 64 w 64"/>
                <a:gd name="T3" fmla="*/ 88 h 88"/>
                <a:gd name="T4" fmla="*/ 0 w 64"/>
                <a:gd name="T5" fmla="*/ 88 h 88"/>
                <a:gd name="T6" fmla="*/ 32 w 64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0"/>
                  </a:moveTo>
                  <a:lnTo>
                    <a:pt x="64" y="88"/>
                  </a:lnTo>
                  <a:lnTo>
                    <a:pt x="0" y="8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Line 93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5089" y="1932"/>
              <a:ext cx="1" cy="3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75" name="Rectangle 9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410325" y="3695700"/>
            <a:ext cx="698500" cy="86201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eaLnBrk="0" hangingPunct="0"/>
            <a:endParaRPr lang="en-US"/>
          </a:p>
        </p:txBody>
      </p:sp>
      <p:sp>
        <p:nvSpPr>
          <p:cNvPr id="21576" name="Rectangle 9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442075" y="3840163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integer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77" name="Rectangle 9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442075" y="40687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reg’s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78" name="Rectangle 9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296025" y="1882775"/>
            <a:ext cx="698500" cy="84931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eaLnBrk="0" hangingPunct="0"/>
            <a:endParaRPr lang="en-US"/>
          </a:p>
        </p:txBody>
      </p:sp>
      <p:sp>
        <p:nvSpPr>
          <p:cNvPr id="21579" name="Rectangle 9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340475" y="20288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fp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80" name="Rectangle 9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340475" y="2255838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reg’s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581" name="Group 100"/>
          <p:cNvGrpSpPr>
            <a:grpSpLocks/>
          </p:cNvGrpSpPr>
          <p:nvPr>
            <p:custDataLst>
              <p:tags r:id="rId76"/>
            </p:custDataLst>
          </p:nvPr>
        </p:nvGrpSpPr>
        <p:grpSpPr bwMode="auto">
          <a:xfrm>
            <a:off x="7875588" y="4513263"/>
            <a:ext cx="101600" cy="430212"/>
            <a:chOff x="4961" y="2843"/>
            <a:chExt cx="64" cy="271"/>
          </a:xfrm>
        </p:grpSpPr>
        <p:sp>
          <p:nvSpPr>
            <p:cNvPr id="21612" name="Freeform 10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4961" y="2843"/>
              <a:ext cx="64" cy="87"/>
            </a:xfrm>
            <a:custGeom>
              <a:avLst/>
              <a:gdLst>
                <a:gd name="T0" fmla="*/ 32 w 64"/>
                <a:gd name="T1" fmla="*/ 0 h 87"/>
                <a:gd name="T2" fmla="*/ 64 w 64"/>
                <a:gd name="T3" fmla="*/ 87 h 87"/>
                <a:gd name="T4" fmla="*/ 0 w 64"/>
                <a:gd name="T5" fmla="*/ 87 h 87"/>
                <a:gd name="T6" fmla="*/ 32 w 64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7"/>
                <a:gd name="T14" fmla="*/ 64 w 64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7">
                  <a:moveTo>
                    <a:pt x="32" y="0"/>
                  </a:moveTo>
                  <a:lnTo>
                    <a:pt x="64" y="87"/>
                  </a:lnTo>
                  <a:lnTo>
                    <a:pt x="0" y="8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Line 10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993" y="2859"/>
              <a:ext cx="1" cy="2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82" name="Group 103"/>
          <p:cNvGrpSpPr>
            <a:grpSpLocks/>
          </p:cNvGrpSpPr>
          <p:nvPr>
            <p:custDataLst>
              <p:tags r:id="rId77"/>
            </p:custDataLst>
          </p:nvPr>
        </p:nvGrpSpPr>
        <p:grpSpPr bwMode="auto">
          <a:xfrm>
            <a:off x="5948363" y="2232025"/>
            <a:ext cx="354012" cy="100013"/>
            <a:chOff x="3747" y="1406"/>
            <a:chExt cx="223" cy="63"/>
          </a:xfrm>
        </p:grpSpPr>
        <p:sp>
          <p:nvSpPr>
            <p:cNvPr id="21609" name="Freeform 104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747" y="1406"/>
              <a:ext cx="88" cy="63"/>
            </a:xfrm>
            <a:custGeom>
              <a:avLst/>
              <a:gdLst>
                <a:gd name="T0" fmla="*/ 0 w 88"/>
                <a:gd name="T1" fmla="*/ 31 h 63"/>
                <a:gd name="T2" fmla="*/ 88 w 88"/>
                <a:gd name="T3" fmla="*/ 0 h 63"/>
                <a:gd name="T4" fmla="*/ 88 w 88"/>
                <a:gd name="T5" fmla="*/ 63 h 63"/>
                <a:gd name="T6" fmla="*/ 0 w 88"/>
                <a:gd name="T7" fmla="*/ 31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3"/>
                <a:gd name="T14" fmla="*/ 88 w 88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3">
                  <a:moveTo>
                    <a:pt x="0" y="31"/>
                  </a:moveTo>
                  <a:lnTo>
                    <a:pt x="88" y="0"/>
                  </a:lnTo>
                  <a:lnTo>
                    <a:pt x="88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5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883" y="1406"/>
              <a:ext cx="87" cy="63"/>
            </a:xfrm>
            <a:custGeom>
              <a:avLst/>
              <a:gdLst>
                <a:gd name="T0" fmla="*/ 87 w 87"/>
                <a:gd name="T1" fmla="*/ 31 h 63"/>
                <a:gd name="T2" fmla="*/ 0 w 87"/>
                <a:gd name="T3" fmla="*/ 63 h 63"/>
                <a:gd name="T4" fmla="*/ 0 w 87"/>
                <a:gd name="T5" fmla="*/ 0 h 63"/>
                <a:gd name="T6" fmla="*/ 87 w 87"/>
                <a:gd name="T7" fmla="*/ 31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3"/>
                <a:gd name="T14" fmla="*/ 87 w 87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3">
                  <a:moveTo>
                    <a:pt x="87" y="31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8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106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3763" y="1437"/>
              <a:ext cx="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83" name="Group 107"/>
          <p:cNvGrpSpPr>
            <a:grpSpLocks/>
          </p:cNvGrpSpPr>
          <p:nvPr>
            <p:custDataLst>
              <p:tags r:id="rId78"/>
            </p:custDataLst>
          </p:nvPr>
        </p:nvGrpSpPr>
        <p:grpSpPr bwMode="auto">
          <a:xfrm>
            <a:off x="5922963" y="4081463"/>
            <a:ext cx="493712" cy="101600"/>
            <a:chOff x="3731" y="2571"/>
            <a:chExt cx="311" cy="64"/>
          </a:xfrm>
        </p:grpSpPr>
        <p:sp>
          <p:nvSpPr>
            <p:cNvPr id="21606" name="Freeform 108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731" y="2571"/>
              <a:ext cx="88" cy="64"/>
            </a:xfrm>
            <a:custGeom>
              <a:avLst/>
              <a:gdLst>
                <a:gd name="T0" fmla="*/ 0 w 88"/>
                <a:gd name="T1" fmla="*/ 32 h 64"/>
                <a:gd name="T2" fmla="*/ 88 w 88"/>
                <a:gd name="T3" fmla="*/ 0 h 64"/>
                <a:gd name="T4" fmla="*/ 88 w 88"/>
                <a:gd name="T5" fmla="*/ 64 h 64"/>
                <a:gd name="T6" fmla="*/ 0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0" y="32"/>
                  </a:moveTo>
                  <a:lnTo>
                    <a:pt x="88" y="0"/>
                  </a:lnTo>
                  <a:lnTo>
                    <a:pt x="88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9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954" y="2571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Line 110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H="1">
              <a:off x="3747" y="2603"/>
              <a:ext cx="27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84" name="Group 111"/>
          <p:cNvGrpSpPr>
            <a:grpSpLocks/>
          </p:cNvGrpSpPr>
          <p:nvPr>
            <p:custDataLst>
              <p:tags r:id="rId79"/>
            </p:custDataLst>
          </p:nvPr>
        </p:nvGrpSpPr>
        <p:grpSpPr bwMode="auto">
          <a:xfrm>
            <a:off x="7102475" y="4081463"/>
            <a:ext cx="595313" cy="127000"/>
            <a:chOff x="4474" y="2571"/>
            <a:chExt cx="375" cy="80"/>
          </a:xfrm>
        </p:grpSpPr>
        <p:sp>
          <p:nvSpPr>
            <p:cNvPr id="21603" name="Freeform 11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474" y="2587"/>
              <a:ext cx="88" cy="64"/>
            </a:xfrm>
            <a:custGeom>
              <a:avLst/>
              <a:gdLst>
                <a:gd name="T0" fmla="*/ 0 w 88"/>
                <a:gd name="T1" fmla="*/ 32 h 64"/>
                <a:gd name="T2" fmla="*/ 80 w 88"/>
                <a:gd name="T3" fmla="*/ 0 h 64"/>
                <a:gd name="T4" fmla="*/ 88 w 88"/>
                <a:gd name="T5" fmla="*/ 64 h 64"/>
                <a:gd name="T6" fmla="*/ 0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0" y="32"/>
                  </a:moveTo>
                  <a:lnTo>
                    <a:pt x="80" y="0"/>
                  </a:lnTo>
                  <a:lnTo>
                    <a:pt x="88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13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761" y="2571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8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8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Line 114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H="1">
              <a:off x="4482" y="2603"/>
              <a:ext cx="35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85" name="Rectangle 11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165100" y="5487988"/>
            <a:ext cx="1933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" pitchFamily="18" charset="0"/>
              </a:rPr>
              <a:t>•  Fetch up to 8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86" name="Rectangle 11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65100" y="5792788"/>
            <a:ext cx="260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" pitchFamily="18" charset="0"/>
              </a:rPr>
              <a:t>instructions per cycle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87" name="Rectangle 11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694363" y="5487988"/>
            <a:ext cx="2212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" pitchFamily="18" charset="0"/>
              </a:rPr>
              <a:t>•  Issue 3 floating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88" name="Rectangle 11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5694363" y="5792788"/>
            <a:ext cx="1927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" pitchFamily="18" charset="0"/>
              </a:rPr>
              <a:t>point, 6 integer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89" name="Rectangle 1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694363" y="6096000"/>
            <a:ext cx="260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" pitchFamily="18" charset="0"/>
              </a:rPr>
              <a:t>instructions per cycle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90" name="Rectangle 12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081338" y="5487988"/>
            <a:ext cx="1968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" pitchFamily="18" charset="0"/>
              </a:rPr>
              <a:t>•  Out-of-order,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91" name="Rectangle 12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3081338" y="5792788"/>
            <a:ext cx="1444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" pitchFamily="18" charset="0"/>
              </a:rPr>
              <a:t>speculative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92" name="Rectangle 12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3081338" y="6096000"/>
            <a:ext cx="11826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" pitchFamily="18" charset="0"/>
              </a:rPr>
              <a:t>execution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93" name="Rectangle 12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114300" y="1446213"/>
            <a:ext cx="8851900" cy="50307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94" name="Rectangle 12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2209800" y="1600200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95" name="Rectangle 12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2133600" y="1676400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96" name="Rectangle 12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2057400" y="1752600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97" name="Rectangle 12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1981200" y="1828800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98" name="Rectangle 12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1905000" y="1905000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99" name="Rectangle 12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1828800" y="1981200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600" name="Rectangle 13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1752600" y="2057400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601" name="Rectangle 13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1693863" y="2136775"/>
            <a:ext cx="519112" cy="481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602" name="Rectangle 13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1812925" y="2243138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" pitchFamily="18" charset="0"/>
              </a:rPr>
              <a:t>PC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643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Intel – </a:t>
            </a:r>
            <a:r>
              <a:rPr lang="en-US" dirty="0" err="1"/>
              <a:t>Hyperthreading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IBM whitepaper: 20-50% performance benefit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Screen Shot 2011-10-27 at 5.00.40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6268" y="2401578"/>
            <a:ext cx="5244445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9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SMT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AMD - “It’s all about the cores!”</a:t>
            </a:r>
          </a:p>
          <a:p>
            <a:pPr lvl="1"/>
            <a:r>
              <a:rPr lang="en-US" sz="2000" dirty="0"/>
              <a:t>“Our cores are real.” – January, 2010</a:t>
            </a:r>
          </a:p>
          <a:p>
            <a:pPr lvl="2"/>
            <a:r>
              <a:rPr lang="en-US" sz="1600" dirty="0"/>
              <a:t>“</a:t>
            </a:r>
            <a:r>
              <a:rPr lang="en-US" sz="1600" dirty="0" err="1"/>
              <a:t>Hyperthreading</a:t>
            </a:r>
            <a:r>
              <a:rPr lang="en-US" sz="1600" dirty="0"/>
              <a:t> is stupid. So is Intel.”  - paraphrase</a:t>
            </a:r>
          </a:p>
          <a:p>
            <a:pPr lvl="1"/>
            <a:r>
              <a:rPr lang="en-US" sz="2000" dirty="0"/>
              <a:t>October 12, 2011: Bulldozer: 4 “modules”, 8 threads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 descr="727px-AMD_Bulldozer_block_diagram_(8_core_CPU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8536" y="2477487"/>
            <a:ext cx="5316583" cy="43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Frequency with Time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53CF2-1CF4-467B-9D36-35FF0A885D4B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CCC04-F31C-4549-B17F-42029A53C3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4" descr="f01-11-9780123838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37" y="1087798"/>
            <a:ext cx="7739497" cy="5034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73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Processors</a:t>
            </a:r>
          </a:p>
          <a:p>
            <a:r>
              <a:rPr lang="en-US" dirty="0"/>
              <a:t>CMT processors (Oracle)</a:t>
            </a:r>
          </a:p>
          <a:p>
            <a:r>
              <a:rPr lang="en-US" dirty="0"/>
              <a:t>Many Intel processors,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Interconnection Network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400"/>
              <a:t>Bus</a:t>
            </a:r>
          </a:p>
          <a:p>
            <a:r>
              <a:rPr lang="en-US" sz="2400"/>
              <a:t>Network</a:t>
            </a:r>
          </a:p>
          <a:p>
            <a:r>
              <a:rPr lang="en-US" sz="2400"/>
              <a:t>pros/cons?</a:t>
            </a:r>
          </a:p>
        </p:txBody>
      </p:sp>
      <p:pic>
        <p:nvPicPr>
          <p:cNvPr id="1015812" name="Picture 4" descr="Ch6-fig0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924300"/>
            <a:ext cx="3505200" cy="2630488"/>
          </a:xfrm>
          <a:prstGeom prst="rect">
            <a:avLst/>
          </a:prstGeom>
          <a:noFill/>
        </p:spPr>
      </p:pic>
      <p:pic>
        <p:nvPicPr>
          <p:cNvPr id="1015813" name="Picture 5" descr="Ch6-fig0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371600"/>
            <a:ext cx="4264025" cy="2144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9297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Programming Model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447800"/>
            <a:ext cx="77724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z="2400"/>
              <a:t>Shared Memory -- every processor can name every address location</a:t>
            </a:r>
          </a:p>
          <a:p>
            <a:pPr>
              <a:lnSpc>
                <a:spcPct val="90000"/>
              </a:lnSpc>
            </a:pPr>
            <a:r>
              <a:rPr lang="en-US" sz="2400"/>
              <a:t>Message Passing -- each processor can name only it’s local memory.  Communication is through explicit messages (multicomputer).</a:t>
            </a:r>
          </a:p>
          <a:p>
            <a:pPr>
              <a:lnSpc>
                <a:spcPct val="90000"/>
              </a:lnSpc>
            </a:pPr>
            <a:r>
              <a:rPr lang="en-US" sz="2400"/>
              <a:t>pros/cons?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 i="1"/>
              <a:t>find the max of 100,000 integers on 10 processors.</a:t>
            </a:r>
          </a:p>
        </p:txBody>
      </p:sp>
    </p:spTree>
    <p:extLst>
      <p:ext uri="{BB962C8B-B14F-4D97-AF65-F5344CB8AC3E}">
        <p14:creationId xmlns:p14="http://schemas.microsoft.com/office/powerpoint/2010/main" val="25119346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cache coherence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726488" cy="1676400"/>
          </a:xfrm>
        </p:spPr>
        <p:txBody>
          <a:bodyPr/>
          <a:lstStyle/>
          <a:p>
            <a:r>
              <a:rPr lang="en-US" sz="2000" dirty="0"/>
              <a:t>Initially processors 0 and 1 both read location x, initially containing</a:t>
            </a:r>
          </a:p>
          <a:p>
            <a:pPr>
              <a:buNone/>
            </a:pPr>
            <a:r>
              <a:rPr lang="en-US" sz="2000" dirty="0"/>
              <a:t>the value 0, into their caches. </a:t>
            </a:r>
            <a:endParaRPr lang="en-US" sz="2000" i="1" dirty="0"/>
          </a:p>
          <a:p>
            <a:r>
              <a:rPr lang="en-US" sz="2000" dirty="0"/>
              <a:t>When processor 0 writes the value 1 to location x, the stale value 0 for location x is still in processor 1’s cache.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4130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696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example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invalidation-based protocols </a:t>
            </a:r>
          </a:p>
          <a:p>
            <a:pPr lvl="1"/>
            <a:r>
              <a:rPr lang="en-US" sz="1800" dirty="0"/>
              <a:t>When processor 0 writes x = 1, the line containing x is invalidated from processor 1’s cache. </a:t>
            </a:r>
          </a:p>
          <a:p>
            <a:pPr lvl="1"/>
            <a:r>
              <a:rPr lang="en-US" sz="1800" dirty="0"/>
              <a:t>The next time processor 1 reads location x it suffers a cache miss, and goes to memory to retrieve the latest copy of the cache line. </a:t>
            </a:r>
          </a:p>
          <a:p>
            <a:pPr lvl="1"/>
            <a:r>
              <a:rPr lang="en-US" sz="1800" dirty="0"/>
              <a:t>Write-through caches: memory can supply the data</a:t>
            </a:r>
            <a:r>
              <a:rPr lang="en-US" sz="1800" i="1" dirty="0"/>
              <a:t>. </a:t>
            </a:r>
          </a:p>
          <a:p>
            <a:pPr lvl="1"/>
            <a:r>
              <a:rPr lang="en-US" sz="1800" dirty="0"/>
              <a:t>Write-back caches: processor 1 asks processor 0 for the latest copy of the cache line.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584494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038600" y="4114800"/>
            <a:ext cx="1295400" cy="685800"/>
            <a:chOff x="4038600" y="4114800"/>
            <a:chExt cx="1295400" cy="6858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495800" y="4343400"/>
              <a:ext cx="838200" cy="457200"/>
            </a:xfrm>
            <a:prstGeom prst="straightConnector1">
              <a:avLst/>
            </a:prstGeom>
            <a:ln w="15875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38600" y="4114800"/>
              <a:ext cx="1046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Invalidate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45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example continued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update-based protocols </a:t>
            </a:r>
          </a:p>
          <a:p>
            <a:pPr lvl="1"/>
            <a:r>
              <a:rPr lang="en-US" sz="2000" dirty="0"/>
              <a:t>When processor 0 writes x = 1, it sends the new copy of the datum directly to processor 1 and updates the line in processor 1’s cache with the new value. </a:t>
            </a:r>
          </a:p>
          <a:p>
            <a:r>
              <a:rPr lang="en-US" dirty="0"/>
              <a:t>In either case, subsequent reads by processor 1 now “see” the correct value of 1 for location x, and the system is said to be cache coherent.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19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Invalidation vs.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Invalidation is bad when :</a:t>
            </a:r>
          </a:p>
          <a:p>
            <a:pPr lvl="1"/>
            <a:r>
              <a:rPr lang="en-US" dirty="0"/>
              <a:t>single producer and many consumers of data.</a:t>
            </a:r>
          </a:p>
          <a:p>
            <a:r>
              <a:rPr lang="en-US" dirty="0"/>
              <a:t>Update is bad when :</a:t>
            </a:r>
          </a:p>
          <a:p>
            <a:pPr lvl="1"/>
            <a:r>
              <a:rPr lang="en-US" dirty="0"/>
              <a:t>multiple writes by one processor before data is read by another processor.</a:t>
            </a:r>
          </a:p>
          <a:p>
            <a:pPr lvl="1"/>
            <a:r>
              <a:rPr lang="en-US" dirty="0"/>
              <a:t>junk data accumulates in large caches.</a:t>
            </a:r>
          </a:p>
          <a:p>
            <a:r>
              <a:rPr lang="en-US" dirty="0"/>
              <a:t>Overall, invalidation schemes are more popular as the default due to easier implementation.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53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05775" cy="609601"/>
          </a:xfrm>
        </p:spPr>
        <p:txBody>
          <a:bodyPr/>
          <a:lstStyle/>
          <a:p>
            <a:r>
              <a:rPr lang="en-US" sz="2800" dirty="0"/>
              <a:t>Cache coherence protocols - </a:t>
            </a:r>
            <a:r>
              <a:rPr lang="en-US" sz="2800" i="1" dirty="0"/>
              <a:t>snoopy protocols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6487"/>
            <a:ext cx="8726488" cy="5065713"/>
          </a:xfrm>
        </p:spPr>
        <p:txBody>
          <a:bodyPr/>
          <a:lstStyle/>
          <a:p>
            <a:r>
              <a:rPr lang="en-US" sz="2800" dirty="0"/>
              <a:t>Each cache controller “snoops” all bus transactions</a:t>
            </a:r>
          </a:p>
          <a:p>
            <a:pPr lvl="1"/>
            <a:r>
              <a:rPr lang="en-US" dirty="0"/>
              <a:t>Transaction is relevant if it is for a block this cache contains</a:t>
            </a:r>
          </a:p>
          <a:p>
            <a:pPr lvl="1"/>
            <a:r>
              <a:rPr lang="en-US" dirty="0"/>
              <a:t>Take action to ensure coherence</a:t>
            </a:r>
          </a:p>
          <a:p>
            <a:pPr lvl="2"/>
            <a:r>
              <a:rPr lang="en-US" dirty="0"/>
              <a:t>Invalidate</a:t>
            </a:r>
          </a:p>
          <a:p>
            <a:pPr lvl="2"/>
            <a:r>
              <a:rPr lang="en-US" dirty="0"/>
              <a:t>Update</a:t>
            </a:r>
          </a:p>
          <a:p>
            <a:pPr lvl="2"/>
            <a:r>
              <a:rPr lang="en-US" dirty="0"/>
              <a:t>Supply value to requestor if Owner</a:t>
            </a:r>
          </a:p>
          <a:p>
            <a:pPr lvl="1"/>
            <a:r>
              <a:rPr lang="en-US" dirty="0"/>
              <a:t>Actions depend on the state of the block and the protocol</a:t>
            </a:r>
          </a:p>
          <a:p>
            <a:r>
              <a:rPr lang="en-US" sz="2800" dirty="0"/>
              <a:t>Main memory controller also snoops on bus</a:t>
            </a:r>
          </a:p>
          <a:p>
            <a:pPr lvl="1"/>
            <a:r>
              <a:rPr lang="en-US" dirty="0"/>
              <a:t>If no cache is owner, then memory is owner</a:t>
            </a:r>
          </a:p>
          <a:p>
            <a:r>
              <a:rPr lang="en-US" sz="2800" dirty="0"/>
              <a:t>Simultaneous operation of independent controllers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7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and Bus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Processor:</a:t>
            </a:r>
          </a:p>
          <a:p>
            <a:pPr lvl="1"/>
            <a:r>
              <a:rPr lang="en-US" sz="2000" dirty="0"/>
              <a:t>Load</a:t>
            </a:r>
          </a:p>
          <a:p>
            <a:pPr lvl="1"/>
            <a:r>
              <a:rPr lang="en-US" sz="2000" dirty="0"/>
              <a:t>Store</a:t>
            </a:r>
          </a:p>
          <a:p>
            <a:pPr lvl="1"/>
            <a:r>
              <a:rPr lang="en-US" sz="2000" dirty="0" err="1"/>
              <a:t>Writeback</a:t>
            </a:r>
            <a:endParaRPr lang="en-US" sz="2000" dirty="0"/>
          </a:p>
          <a:p>
            <a:r>
              <a:rPr lang="en-US" sz="2400" dirty="0"/>
              <a:t>Bus</a:t>
            </a:r>
          </a:p>
          <a:p>
            <a:pPr lvl="1"/>
            <a:r>
              <a:rPr lang="en-US" sz="2000" dirty="0" err="1"/>
              <a:t>GetShared</a:t>
            </a:r>
            <a:r>
              <a:rPr lang="en-US" sz="2000" dirty="0"/>
              <a:t> (GETS): Get without intent to modify, data could come from memory or another cache</a:t>
            </a:r>
          </a:p>
          <a:p>
            <a:pPr lvl="1"/>
            <a:r>
              <a:rPr lang="en-US" sz="2000" dirty="0" err="1"/>
              <a:t>GetExclusive</a:t>
            </a:r>
            <a:r>
              <a:rPr lang="en-US" sz="2000" dirty="0"/>
              <a:t> (GETX): Get with intent to modify, must invalidate all other caches’ copies</a:t>
            </a:r>
          </a:p>
          <a:p>
            <a:pPr lvl="1"/>
            <a:r>
              <a:rPr lang="en-US" sz="2000" dirty="0" err="1"/>
              <a:t>PutExclusive</a:t>
            </a:r>
            <a:r>
              <a:rPr lang="en-US" sz="2000" dirty="0"/>
              <a:t> (PUTX): cache controller puts contents on bus and memory is updated</a:t>
            </a:r>
          </a:p>
          <a:p>
            <a:r>
              <a:rPr lang="en-US" sz="2400" dirty="0"/>
              <a:t>Definition: cache-to-cache transfer occurs when another cache satisfies GETS or GETX request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98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Simple 2-State Invalidate Snooping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105400" cy="395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8400" y="5562600"/>
            <a:ext cx="43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Notation: </a:t>
            </a:r>
            <a:r>
              <a:rPr lang="en-US" i="1" dirty="0"/>
              <a:t>observed event / action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5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BF89AC-EAB2-4C78-9BDD-ED539E922434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multi-core/</a:t>
            </a:r>
            <a:r>
              <a:rPr lang="en-US" dirty="0" err="1"/>
              <a:t>hyperthreading</a:t>
            </a:r>
            <a:r>
              <a:rPr lang="en-US" dirty="0"/>
              <a:t>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Difficult to make single-core</a:t>
            </a:r>
            <a:br>
              <a:rPr lang="en-US" sz="2800"/>
            </a:br>
            <a:r>
              <a:rPr lang="en-US" sz="2800"/>
              <a:t>clock frequencies even higher </a:t>
            </a:r>
          </a:p>
          <a:p>
            <a:pPr>
              <a:lnSpc>
                <a:spcPct val="90000"/>
              </a:lnSpc>
            </a:pPr>
            <a:r>
              <a:rPr lang="en-US" sz="2800"/>
              <a:t>Deeply pipelined circuits: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heat problems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speed of light problems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difficult design and verification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large design teams necessary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server farms need expensive</a:t>
            </a:r>
            <a:br>
              <a:rPr lang="en-US" sz="2400"/>
            </a:br>
            <a:r>
              <a:rPr lang="en-US" sz="2400"/>
              <a:t>air-conditioning</a:t>
            </a:r>
          </a:p>
          <a:p>
            <a:pPr>
              <a:lnSpc>
                <a:spcPct val="90000"/>
              </a:lnSpc>
            </a:pPr>
            <a:r>
              <a:rPr lang="en-US" sz="2800"/>
              <a:t>Many new applications are multithreaded </a:t>
            </a:r>
          </a:p>
          <a:p>
            <a:pPr>
              <a:lnSpc>
                <a:spcPct val="90000"/>
              </a:lnSpc>
            </a:pPr>
            <a:r>
              <a:rPr lang="en-US" sz="2800"/>
              <a:t>General trend in computer architecture (shift towards more parallelism)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455863" cy="3214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3849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3-State Write-Back Invalidation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2-State Protocol</a:t>
            </a:r>
          </a:p>
          <a:p>
            <a:pPr lvl="1"/>
            <a:r>
              <a:rPr lang="en-US" sz="2000" dirty="0"/>
              <a:t>Simple hardware and protocol</a:t>
            </a:r>
          </a:p>
          <a:p>
            <a:pPr lvl="1"/>
            <a:r>
              <a:rPr lang="en-US" sz="2000" dirty="0"/>
              <a:t>Uses lots of bandwidth (every write goes on bus!)</a:t>
            </a:r>
          </a:p>
          <a:p>
            <a:r>
              <a:rPr lang="en-US" sz="2400" dirty="0"/>
              <a:t>3-State Protocol (MSI)</a:t>
            </a:r>
          </a:p>
          <a:p>
            <a:pPr lvl="1"/>
            <a:r>
              <a:rPr lang="en-US" sz="2000" b="1" dirty="0"/>
              <a:t>M</a:t>
            </a:r>
            <a:r>
              <a:rPr lang="en-US" sz="2000" dirty="0"/>
              <a:t>odified</a:t>
            </a:r>
          </a:p>
          <a:p>
            <a:pPr lvl="2"/>
            <a:r>
              <a:rPr lang="en-US" sz="1600" dirty="0"/>
              <a:t>One cache exclusively has valid (modified) copy -&gt; Owner</a:t>
            </a:r>
          </a:p>
          <a:p>
            <a:pPr lvl="2"/>
            <a:r>
              <a:rPr lang="en-US" sz="1600" dirty="0"/>
              <a:t>Memory is stale</a:t>
            </a:r>
          </a:p>
          <a:p>
            <a:pPr lvl="1"/>
            <a:r>
              <a:rPr lang="en-US" sz="2000" b="1" dirty="0"/>
              <a:t>S</a:t>
            </a:r>
            <a:r>
              <a:rPr lang="en-US" sz="2000" dirty="0"/>
              <a:t>hared</a:t>
            </a:r>
          </a:p>
          <a:p>
            <a:pPr lvl="2"/>
            <a:r>
              <a:rPr lang="en-US" sz="1600" dirty="0"/>
              <a:t>&gt;= 1 cache and memory have valid copy (memory = owner)</a:t>
            </a:r>
          </a:p>
          <a:p>
            <a:pPr lvl="1"/>
            <a:r>
              <a:rPr lang="en-US" sz="2000" b="1" dirty="0"/>
              <a:t>I</a:t>
            </a:r>
            <a:r>
              <a:rPr lang="en-US" sz="2000" dirty="0"/>
              <a:t>nvalid (only memory has valid copy and memory is owner)</a:t>
            </a:r>
          </a:p>
          <a:p>
            <a:r>
              <a:rPr lang="en-US" sz="2400" dirty="0"/>
              <a:t>Must invalidate all other copies before entering modified state</a:t>
            </a:r>
          </a:p>
          <a:p>
            <a:r>
              <a:rPr lang="en-US" sz="2400" dirty="0"/>
              <a:t>Requires bus transaction (order and invalidate)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3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25600" y="1473200"/>
            <a:ext cx="1549400" cy="711200"/>
            <a:chOff x="1024" y="928"/>
            <a:chExt cx="976" cy="448"/>
          </a:xfrm>
        </p:grpSpPr>
        <p:sp>
          <p:nvSpPr>
            <p:cNvPr id="31747" name="Oval 3"/>
            <p:cNvSpPr>
              <a:spLocks noChangeArrowheads="1"/>
            </p:cNvSpPr>
            <p:nvPr/>
          </p:nvSpPr>
          <p:spPr bwMode="auto">
            <a:xfrm>
              <a:off x="1024" y="928"/>
              <a:ext cx="976" cy="44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1190" y="998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Invalid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664200" y="1244600"/>
            <a:ext cx="1549400" cy="1092200"/>
            <a:chOff x="3568" y="784"/>
            <a:chExt cx="976" cy="688"/>
          </a:xfrm>
        </p:grpSpPr>
        <p:sp>
          <p:nvSpPr>
            <p:cNvPr id="31750" name="Oval 6"/>
            <p:cNvSpPr>
              <a:spLocks noChangeArrowheads="1"/>
            </p:cNvSpPr>
            <p:nvPr/>
          </p:nvSpPr>
          <p:spPr bwMode="auto">
            <a:xfrm>
              <a:off x="3568" y="784"/>
              <a:ext cx="976" cy="68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3782" y="854"/>
              <a:ext cx="55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Read </a:t>
              </a:r>
            </a:p>
            <a:p>
              <a:r>
                <a:rPr lang="en-US">
                  <a:latin typeface="Times New Roman" pitchFamily="18" charset="0"/>
                </a:rPr>
                <a:t>Only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454400" y="4368800"/>
            <a:ext cx="1549400" cy="1092200"/>
            <a:chOff x="2176" y="2752"/>
            <a:chExt cx="976" cy="688"/>
          </a:xfrm>
        </p:grpSpPr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2176" y="2752"/>
              <a:ext cx="976" cy="68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2390" y="2822"/>
              <a:ext cx="61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Read /</a:t>
              </a:r>
            </a:p>
            <a:p>
              <a:r>
                <a:rPr lang="en-US">
                  <a:latin typeface="Times New Roman" pitchFamily="18" charset="0"/>
                </a:rPr>
                <a:t>Write</a:t>
              </a:r>
            </a:p>
          </p:txBody>
        </p:sp>
      </p:grpSp>
      <p:sp>
        <p:nvSpPr>
          <p:cNvPr id="31755" name="Arc 11"/>
          <p:cNvSpPr>
            <a:spLocks/>
          </p:cNvSpPr>
          <p:nvPr/>
        </p:nvSpPr>
        <p:spPr bwMode="auto">
          <a:xfrm rot="12600000">
            <a:off x="3217863" y="1390650"/>
            <a:ext cx="2279650" cy="14890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565525" y="2574925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Read / Miss</a:t>
            </a:r>
          </a:p>
        </p:txBody>
      </p:sp>
      <p:sp>
        <p:nvSpPr>
          <p:cNvPr id="31757" name="Arc 13"/>
          <p:cNvSpPr>
            <a:spLocks/>
          </p:cNvSpPr>
          <p:nvPr/>
        </p:nvSpPr>
        <p:spPr bwMode="auto">
          <a:xfrm rot="10800000">
            <a:off x="7392988" y="915988"/>
            <a:ext cx="1219200" cy="990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72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1"/>
                  <a:pt x="9653" y="15"/>
                  <a:pt x="2157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1"/>
                  <a:pt x="9653" y="15"/>
                  <a:pt x="2157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Arc 14"/>
          <p:cNvSpPr>
            <a:spLocks/>
          </p:cNvSpPr>
          <p:nvPr/>
        </p:nvSpPr>
        <p:spPr bwMode="auto">
          <a:xfrm>
            <a:off x="7661275" y="306388"/>
            <a:ext cx="954088" cy="685800"/>
          </a:xfrm>
          <a:custGeom>
            <a:avLst/>
            <a:gdLst>
              <a:gd name="G0" fmla="+- 36 0 0"/>
              <a:gd name="G1" fmla="+- 21600 0 0"/>
              <a:gd name="G2" fmla="+- 21600 0 0"/>
              <a:gd name="T0" fmla="*/ 0 w 21636"/>
              <a:gd name="T1" fmla="*/ 0 h 21600"/>
              <a:gd name="T2" fmla="*/ 21636 w 21636"/>
              <a:gd name="T3" fmla="*/ 21600 h 21600"/>
              <a:gd name="T4" fmla="*/ 36 w 2163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6" h="21600" fill="none" extrusionOk="0">
                <a:moveTo>
                  <a:pt x="0" y="0"/>
                </a:moveTo>
                <a:cubicBezTo>
                  <a:pt x="12" y="0"/>
                  <a:pt x="24" y="-1"/>
                  <a:pt x="36" y="0"/>
                </a:cubicBezTo>
                <a:cubicBezTo>
                  <a:pt x="11965" y="0"/>
                  <a:pt x="21636" y="9670"/>
                  <a:pt x="21636" y="21600"/>
                </a:cubicBezTo>
              </a:path>
              <a:path w="21636" h="21600" stroke="0" extrusionOk="0">
                <a:moveTo>
                  <a:pt x="0" y="0"/>
                </a:moveTo>
                <a:cubicBezTo>
                  <a:pt x="12" y="0"/>
                  <a:pt x="24" y="-1"/>
                  <a:pt x="36" y="0"/>
                </a:cubicBezTo>
                <a:cubicBezTo>
                  <a:pt x="11965" y="0"/>
                  <a:pt x="21636" y="9670"/>
                  <a:pt x="21636" y="21600"/>
                </a:cubicBezTo>
                <a:lnTo>
                  <a:pt x="36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Arc 15"/>
          <p:cNvSpPr>
            <a:spLocks/>
          </p:cNvSpPr>
          <p:nvPr/>
        </p:nvSpPr>
        <p:spPr bwMode="auto">
          <a:xfrm>
            <a:off x="6783388" y="306388"/>
            <a:ext cx="9525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4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8" y="19"/>
                  <a:pt x="21564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8" y="19"/>
                  <a:pt x="2156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986588" y="517525"/>
            <a:ext cx="1573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    Read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  <a:p>
            <a:r>
              <a:rPr lang="en-US">
                <a:latin typeface="Times New Roman" pitchFamily="18" charset="0"/>
              </a:rPr>
              <a:t>Hit or Miss</a:t>
            </a:r>
          </a:p>
        </p:txBody>
      </p:sp>
      <p:sp>
        <p:nvSpPr>
          <p:cNvPr id="31761" name="Arc 17"/>
          <p:cNvSpPr>
            <a:spLocks/>
          </p:cNvSpPr>
          <p:nvPr/>
        </p:nvSpPr>
        <p:spPr bwMode="auto">
          <a:xfrm rot="6180000">
            <a:off x="2385219" y="2258219"/>
            <a:ext cx="1716088" cy="2038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8" y="11"/>
                  <a:pt x="2158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8" y="11"/>
                  <a:pt x="2158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2651125" y="3032125"/>
            <a:ext cx="111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Write / </a:t>
            </a:r>
          </a:p>
          <a:p>
            <a:r>
              <a:rPr lang="en-US">
                <a:latin typeface="Times New Roman" pitchFamily="18" charset="0"/>
              </a:rPr>
              <a:t>  Miss</a:t>
            </a:r>
          </a:p>
        </p:txBody>
      </p:sp>
      <p:sp>
        <p:nvSpPr>
          <p:cNvPr id="31763" name="Arc 19"/>
          <p:cNvSpPr>
            <a:spLocks/>
          </p:cNvSpPr>
          <p:nvPr/>
        </p:nvSpPr>
        <p:spPr bwMode="auto">
          <a:xfrm>
            <a:off x="2211388" y="4802188"/>
            <a:ext cx="1066800" cy="914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Arc 20"/>
          <p:cNvSpPr>
            <a:spLocks/>
          </p:cNvSpPr>
          <p:nvPr/>
        </p:nvSpPr>
        <p:spPr bwMode="auto">
          <a:xfrm rot="10800000">
            <a:off x="2209800" y="5640388"/>
            <a:ext cx="9906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Arc 21"/>
          <p:cNvSpPr>
            <a:spLocks/>
          </p:cNvSpPr>
          <p:nvPr/>
        </p:nvSpPr>
        <p:spPr bwMode="auto">
          <a:xfrm rot="10800000">
            <a:off x="3125788" y="5640388"/>
            <a:ext cx="9906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2498725" y="5165725"/>
            <a:ext cx="1573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Write  </a:t>
            </a:r>
          </a:p>
          <a:p>
            <a:r>
              <a:rPr lang="en-US">
                <a:latin typeface="Times New Roman" pitchFamily="18" charset="0"/>
              </a:rPr>
              <a:t>Hit or Miss</a:t>
            </a:r>
          </a:p>
        </p:txBody>
      </p:sp>
      <p:sp>
        <p:nvSpPr>
          <p:cNvPr id="31767" name="Arc 23"/>
          <p:cNvSpPr>
            <a:spLocks/>
          </p:cNvSpPr>
          <p:nvPr/>
        </p:nvSpPr>
        <p:spPr bwMode="auto">
          <a:xfrm rot="15420000">
            <a:off x="4601369" y="2539206"/>
            <a:ext cx="1620838" cy="17811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784725" y="2803525"/>
            <a:ext cx="1801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      Write </a:t>
            </a:r>
          </a:p>
          <a:p>
            <a:r>
              <a:rPr lang="en-US">
                <a:latin typeface="Times New Roman" pitchFamily="18" charset="0"/>
              </a:rPr>
              <a:t>   Hit or Miss</a:t>
            </a:r>
          </a:p>
          <a:p>
            <a:r>
              <a:rPr lang="en-US">
                <a:latin typeface="Times New Roman" pitchFamily="18" charset="0"/>
              </a:rPr>
              <a:t>(on Hit send</a:t>
            </a:r>
          </a:p>
          <a:p>
            <a:r>
              <a:rPr lang="en-US">
                <a:latin typeface="Times New Roman" pitchFamily="18" charset="0"/>
              </a:rPr>
              <a:t>invalidate)</a:t>
            </a:r>
          </a:p>
        </p:txBody>
      </p:sp>
      <p:sp>
        <p:nvSpPr>
          <p:cNvPr id="31769" name="Arc 25"/>
          <p:cNvSpPr>
            <a:spLocks/>
          </p:cNvSpPr>
          <p:nvPr/>
        </p:nvSpPr>
        <p:spPr bwMode="auto">
          <a:xfrm rot="4620000">
            <a:off x="4934744" y="2577306"/>
            <a:ext cx="1943100" cy="2090738"/>
          </a:xfrm>
          <a:custGeom>
            <a:avLst/>
            <a:gdLst>
              <a:gd name="G0" fmla="+- 18 0 0"/>
              <a:gd name="G1" fmla="+- 21600 0 0"/>
              <a:gd name="G2" fmla="+- 21600 0 0"/>
              <a:gd name="T0" fmla="*/ 0 w 21618"/>
              <a:gd name="T1" fmla="*/ 0 h 21600"/>
              <a:gd name="T2" fmla="*/ 21618 w 21618"/>
              <a:gd name="T3" fmla="*/ 21600 h 21600"/>
              <a:gd name="T4" fmla="*/ 18 w 216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8" h="21600" fill="none" extrusionOk="0">
                <a:moveTo>
                  <a:pt x="0" y="0"/>
                </a:moveTo>
                <a:cubicBezTo>
                  <a:pt x="6" y="0"/>
                  <a:pt x="12" y="-1"/>
                  <a:pt x="18" y="0"/>
                </a:cubicBezTo>
                <a:cubicBezTo>
                  <a:pt x="11947" y="0"/>
                  <a:pt x="21618" y="9670"/>
                  <a:pt x="21618" y="21600"/>
                </a:cubicBezTo>
              </a:path>
              <a:path w="21618" h="21600" stroke="0" extrusionOk="0">
                <a:moveTo>
                  <a:pt x="0" y="0"/>
                </a:moveTo>
                <a:cubicBezTo>
                  <a:pt x="6" y="0"/>
                  <a:pt x="12" y="-1"/>
                  <a:pt x="18" y="0"/>
                </a:cubicBezTo>
                <a:cubicBezTo>
                  <a:pt x="11947" y="0"/>
                  <a:pt x="21618" y="9670"/>
                  <a:pt x="21618" y="21600"/>
                </a:cubicBezTo>
                <a:lnTo>
                  <a:pt x="18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765925" y="2498725"/>
            <a:ext cx="174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Read / Miss</a:t>
            </a:r>
          </a:p>
          <a:p>
            <a:r>
              <a:rPr lang="en-US">
                <a:latin typeface="Times New Roman" pitchFamily="18" charset="0"/>
              </a:rPr>
              <a:t>(Copy Back)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822325" y="5165725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Read / Hit</a:t>
            </a:r>
          </a:p>
        </p:txBody>
      </p:sp>
    </p:spTree>
    <p:extLst>
      <p:ext uri="{BB962C8B-B14F-4D97-AF65-F5344CB8AC3E}">
        <p14:creationId xmlns:p14="http://schemas.microsoft.com/office/powerpoint/2010/main" val="142795874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rc 2"/>
          <p:cNvSpPr>
            <a:spLocks/>
          </p:cNvSpPr>
          <p:nvPr/>
        </p:nvSpPr>
        <p:spPr bwMode="auto">
          <a:xfrm rot="1800000">
            <a:off x="3359150" y="900113"/>
            <a:ext cx="2073275" cy="1387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60" y="9"/>
                  <a:pt x="2158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60" y="9"/>
                  <a:pt x="2158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CC0000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489325" y="0"/>
            <a:ext cx="1782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  Other Proc</a:t>
            </a:r>
          </a:p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Write / Miss </a:t>
            </a:r>
          </a:p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or Invalidate</a:t>
            </a:r>
          </a:p>
        </p:txBody>
      </p:sp>
      <p:sp>
        <p:nvSpPr>
          <p:cNvPr id="33796" name="Arc 4"/>
          <p:cNvSpPr>
            <a:spLocks/>
          </p:cNvSpPr>
          <p:nvPr/>
        </p:nvSpPr>
        <p:spPr bwMode="auto">
          <a:xfrm rot="16980000">
            <a:off x="1897857" y="2282031"/>
            <a:ext cx="1847850" cy="2147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CC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74725" y="3565525"/>
            <a:ext cx="1706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Other Proc</a:t>
            </a:r>
          </a:p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Write / Miss</a:t>
            </a:r>
          </a:p>
        </p:txBody>
      </p:sp>
      <p:sp>
        <p:nvSpPr>
          <p:cNvPr id="33798" name="Arc 6"/>
          <p:cNvSpPr>
            <a:spLocks/>
          </p:cNvSpPr>
          <p:nvPr/>
        </p:nvSpPr>
        <p:spPr bwMode="auto">
          <a:xfrm rot="4620000">
            <a:off x="4954588" y="2482850"/>
            <a:ext cx="2055812" cy="2274888"/>
          </a:xfrm>
          <a:custGeom>
            <a:avLst/>
            <a:gdLst>
              <a:gd name="G0" fmla="+- 17 0 0"/>
              <a:gd name="G1" fmla="+- 21600 0 0"/>
              <a:gd name="G2" fmla="+- 21600 0 0"/>
              <a:gd name="T0" fmla="*/ 0 w 21617"/>
              <a:gd name="T1" fmla="*/ 0 h 21600"/>
              <a:gd name="T2" fmla="*/ 21617 w 21617"/>
              <a:gd name="T3" fmla="*/ 21600 h 21600"/>
              <a:gd name="T4" fmla="*/ 17 w 216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7" h="21600" fill="none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</a:path>
              <a:path w="21617" h="21600" stroke="0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  <a:lnTo>
                  <a:pt x="17" y="21600"/>
                </a:lnTo>
                <a:close/>
              </a:path>
            </a:pathLst>
          </a:custGeom>
          <a:noFill/>
          <a:ln w="50800" cap="rnd">
            <a:solidFill>
              <a:srgbClr val="CC0000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156325" y="3641725"/>
            <a:ext cx="2028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     Other Proc</a:t>
            </a:r>
          </a:p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  Read / Miss.</a:t>
            </a:r>
          </a:p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Copy Back to </a:t>
            </a:r>
          </a:p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Main Memory </a:t>
            </a:r>
          </a:p>
          <a:p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and Other Proc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25600" y="1473200"/>
            <a:ext cx="1549400" cy="711200"/>
            <a:chOff x="1024" y="928"/>
            <a:chExt cx="976" cy="448"/>
          </a:xfrm>
        </p:grpSpPr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>
              <a:off x="1024" y="928"/>
              <a:ext cx="976" cy="44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1190" y="998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Invalid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64200" y="1244600"/>
            <a:ext cx="1549400" cy="1092200"/>
            <a:chOff x="3568" y="784"/>
            <a:chExt cx="976" cy="688"/>
          </a:xfrm>
        </p:grpSpPr>
        <p:sp>
          <p:nvSpPr>
            <p:cNvPr id="33804" name="Oval 12"/>
            <p:cNvSpPr>
              <a:spLocks noChangeArrowheads="1"/>
            </p:cNvSpPr>
            <p:nvPr/>
          </p:nvSpPr>
          <p:spPr bwMode="auto">
            <a:xfrm>
              <a:off x="3568" y="784"/>
              <a:ext cx="976" cy="68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3782" y="854"/>
              <a:ext cx="55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Read </a:t>
              </a:r>
            </a:p>
            <a:p>
              <a:r>
                <a:rPr lang="en-US">
                  <a:latin typeface="Times New Roman" pitchFamily="18" charset="0"/>
                </a:rPr>
                <a:t>Only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454400" y="4368800"/>
            <a:ext cx="1549400" cy="1092200"/>
            <a:chOff x="2176" y="2752"/>
            <a:chExt cx="976" cy="688"/>
          </a:xfrm>
        </p:grpSpPr>
        <p:sp>
          <p:nvSpPr>
            <p:cNvPr id="33807" name="Oval 15"/>
            <p:cNvSpPr>
              <a:spLocks noChangeArrowheads="1"/>
            </p:cNvSpPr>
            <p:nvPr/>
          </p:nvSpPr>
          <p:spPr bwMode="auto">
            <a:xfrm>
              <a:off x="2176" y="2752"/>
              <a:ext cx="976" cy="68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2390" y="2822"/>
              <a:ext cx="61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Read /</a:t>
              </a:r>
            </a:p>
            <a:p>
              <a:r>
                <a:rPr lang="en-US">
                  <a:latin typeface="Times New Roman" pitchFamily="18" charset="0"/>
                </a:rPr>
                <a:t>Write</a:t>
              </a:r>
            </a:p>
          </p:txBody>
        </p:sp>
      </p:grpSp>
      <p:sp>
        <p:nvSpPr>
          <p:cNvPr id="33809" name="Arc 17"/>
          <p:cNvSpPr>
            <a:spLocks/>
          </p:cNvSpPr>
          <p:nvPr/>
        </p:nvSpPr>
        <p:spPr bwMode="auto">
          <a:xfrm rot="12600000">
            <a:off x="3217863" y="1390650"/>
            <a:ext cx="2279650" cy="14890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565525" y="2574925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Read / Miss</a:t>
            </a:r>
          </a:p>
        </p:txBody>
      </p:sp>
      <p:sp>
        <p:nvSpPr>
          <p:cNvPr id="33811" name="Arc 19"/>
          <p:cNvSpPr>
            <a:spLocks/>
          </p:cNvSpPr>
          <p:nvPr/>
        </p:nvSpPr>
        <p:spPr bwMode="auto">
          <a:xfrm rot="10800000">
            <a:off x="7392988" y="915988"/>
            <a:ext cx="1219200" cy="990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72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1"/>
                  <a:pt x="9653" y="15"/>
                  <a:pt x="2157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1"/>
                  <a:pt x="9653" y="15"/>
                  <a:pt x="2157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Arc 20"/>
          <p:cNvSpPr>
            <a:spLocks/>
          </p:cNvSpPr>
          <p:nvPr/>
        </p:nvSpPr>
        <p:spPr bwMode="auto">
          <a:xfrm>
            <a:off x="7661275" y="306388"/>
            <a:ext cx="954088" cy="685800"/>
          </a:xfrm>
          <a:custGeom>
            <a:avLst/>
            <a:gdLst>
              <a:gd name="G0" fmla="+- 36 0 0"/>
              <a:gd name="G1" fmla="+- 21600 0 0"/>
              <a:gd name="G2" fmla="+- 21600 0 0"/>
              <a:gd name="T0" fmla="*/ 0 w 21636"/>
              <a:gd name="T1" fmla="*/ 0 h 21600"/>
              <a:gd name="T2" fmla="*/ 21636 w 21636"/>
              <a:gd name="T3" fmla="*/ 21600 h 21600"/>
              <a:gd name="T4" fmla="*/ 36 w 2163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6" h="21600" fill="none" extrusionOk="0">
                <a:moveTo>
                  <a:pt x="0" y="0"/>
                </a:moveTo>
                <a:cubicBezTo>
                  <a:pt x="12" y="0"/>
                  <a:pt x="24" y="-1"/>
                  <a:pt x="36" y="0"/>
                </a:cubicBezTo>
                <a:cubicBezTo>
                  <a:pt x="11965" y="0"/>
                  <a:pt x="21636" y="9670"/>
                  <a:pt x="21636" y="21600"/>
                </a:cubicBezTo>
              </a:path>
              <a:path w="21636" h="21600" stroke="0" extrusionOk="0">
                <a:moveTo>
                  <a:pt x="0" y="0"/>
                </a:moveTo>
                <a:cubicBezTo>
                  <a:pt x="12" y="0"/>
                  <a:pt x="24" y="-1"/>
                  <a:pt x="36" y="0"/>
                </a:cubicBezTo>
                <a:cubicBezTo>
                  <a:pt x="11965" y="0"/>
                  <a:pt x="21636" y="9670"/>
                  <a:pt x="21636" y="21600"/>
                </a:cubicBezTo>
                <a:lnTo>
                  <a:pt x="36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Arc 21"/>
          <p:cNvSpPr>
            <a:spLocks/>
          </p:cNvSpPr>
          <p:nvPr/>
        </p:nvSpPr>
        <p:spPr bwMode="auto">
          <a:xfrm>
            <a:off x="6783388" y="306388"/>
            <a:ext cx="9525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4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8" y="19"/>
                  <a:pt x="21564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8" y="19"/>
                  <a:pt x="2156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6986588" y="517525"/>
            <a:ext cx="1573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    Read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  <a:p>
            <a:r>
              <a:rPr lang="en-US">
                <a:latin typeface="Times New Roman" pitchFamily="18" charset="0"/>
              </a:rPr>
              <a:t>Hit or Miss</a:t>
            </a:r>
          </a:p>
        </p:txBody>
      </p:sp>
      <p:sp>
        <p:nvSpPr>
          <p:cNvPr id="33815" name="Arc 23"/>
          <p:cNvSpPr>
            <a:spLocks/>
          </p:cNvSpPr>
          <p:nvPr/>
        </p:nvSpPr>
        <p:spPr bwMode="auto">
          <a:xfrm rot="6180000">
            <a:off x="2385219" y="2258219"/>
            <a:ext cx="1716088" cy="2038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8" y="11"/>
                  <a:pt x="2158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8" y="11"/>
                  <a:pt x="2158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2651125" y="3032125"/>
            <a:ext cx="111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Write / </a:t>
            </a:r>
          </a:p>
          <a:p>
            <a:r>
              <a:rPr lang="en-US">
                <a:latin typeface="Times New Roman" pitchFamily="18" charset="0"/>
              </a:rPr>
              <a:t>  Miss</a:t>
            </a:r>
          </a:p>
        </p:txBody>
      </p:sp>
      <p:sp>
        <p:nvSpPr>
          <p:cNvPr id="33817" name="Arc 25"/>
          <p:cNvSpPr>
            <a:spLocks/>
          </p:cNvSpPr>
          <p:nvPr/>
        </p:nvSpPr>
        <p:spPr bwMode="auto">
          <a:xfrm>
            <a:off x="2211388" y="4802188"/>
            <a:ext cx="1066800" cy="914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Arc 26"/>
          <p:cNvSpPr>
            <a:spLocks/>
          </p:cNvSpPr>
          <p:nvPr/>
        </p:nvSpPr>
        <p:spPr bwMode="auto">
          <a:xfrm rot="10800000">
            <a:off x="2209800" y="5640388"/>
            <a:ext cx="9906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Arc 27"/>
          <p:cNvSpPr>
            <a:spLocks/>
          </p:cNvSpPr>
          <p:nvPr/>
        </p:nvSpPr>
        <p:spPr bwMode="auto">
          <a:xfrm rot="10800000">
            <a:off x="3125788" y="5640388"/>
            <a:ext cx="9906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498725" y="5165725"/>
            <a:ext cx="1573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Write  </a:t>
            </a:r>
          </a:p>
          <a:p>
            <a:r>
              <a:rPr lang="en-US">
                <a:latin typeface="Times New Roman" pitchFamily="18" charset="0"/>
              </a:rPr>
              <a:t>Hit or Miss</a:t>
            </a:r>
          </a:p>
        </p:txBody>
      </p:sp>
      <p:sp>
        <p:nvSpPr>
          <p:cNvPr id="33821" name="Arc 29"/>
          <p:cNvSpPr>
            <a:spLocks/>
          </p:cNvSpPr>
          <p:nvPr/>
        </p:nvSpPr>
        <p:spPr bwMode="auto">
          <a:xfrm rot="15420000">
            <a:off x="4601369" y="2539206"/>
            <a:ext cx="1620838" cy="17811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Arc 30"/>
          <p:cNvSpPr>
            <a:spLocks/>
          </p:cNvSpPr>
          <p:nvPr/>
        </p:nvSpPr>
        <p:spPr bwMode="auto">
          <a:xfrm rot="4620000">
            <a:off x="4982369" y="2480469"/>
            <a:ext cx="1776413" cy="2130425"/>
          </a:xfrm>
          <a:custGeom>
            <a:avLst/>
            <a:gdLst>
              <a:gd name="G0" fmla="+- 19 0 0"/>
              <a:gd name="G1" fmla="+- 21600 0 0"/>
              <a:gd name="G2" fmla="+- 21600 0 0"/>
              <a:gd name="T0" fmla="*/ 0 w 21619"/>
              <a:gd name="T1" fmla="*/ 0 h 21600"/>
              <a:gd name="T2" fmla="*/ 21619 w 21619"/>
              <a:gd name="T3" fmla="*/ 21600 h 21600"/>
              <a:gd name="T4" fmla="*/ 19 w 21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9" h="21600" fill="none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</a:path>
              <a:path w="21619" h="21600" stroke="0" extrusionOk="0">
                <a:moveTo>
                  <a:pt x="0" y="0"/>
                </a:moveTo>
                <a:cubicBezTo>
                  <a:pt x="6" y="0"/>
                  <a:pt x="12" y="-1"/>
                  <a:pt x="19" y="0"/>
                </a:cubicBezTo>
                <a:cubicBezTo>
                  <a:pt x="11948" y="0"/>
                  <a:pt x="21619" y="9670"/>
                  <a:pt x="21619" y="21600"/>
                </a:cubicBezTo>
                <a:lnTo>
                  <a:pt x="19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6765925" y="2498725"/>
            <a:ext cx="174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Read / Miss</a:t>
            </a:r>
          </a:p>
          <a:p>
            <a:r>
              <a:rPr lang="en-US">
                <a:latin typeface="Times New Roman" pitchFamily="18" charset="0"/>
              </a:rPr>
              <a:t>(Copy Back)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822325" y="5165725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Read / Hit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4708525" y="2727325"/>
            <a:ext cx="1801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      Write </a:t>
            </a:r>
          </a:p>
          <a:p>
            <a:r>
              <a:rPr lang="en-US">
                <a:latin typeface="Times New Roman" pitchFamily="18" charset="0"/>
              </a:rPr>
              <a:t>   Hit or Miss</a:t>
            </a:r>
          </a:p>
          <a:p>
            <a:r>
              <a:rPr lang="en-US">
                <a:latin typeface="Times New Roman" pitchFamily="18" charset="0"/>
              </a:rPr>
              <a:t>(on Hit send</a:t>
            </a:r>
          </a:p>
          <a:p>
            <a:r>
              <a:rPr lang="en-US">
                <a:latin typeface="Times New Roman" pitchFamily="18" charset="0"/>
              </a:rPr>
              <a:t>invalidate)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0" y="6211669"/>
            <a:ext cx="335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dirty="0"/>
              <a:t>Used in Silicon Graphics machines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36325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4-state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writes to private variables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1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105775" cy="471487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Illinois Protocol: State Diagram</a:t>
            </a:r>
          </a:p>
        </p:txBody>
      </p:sp>
      <p:sp>
        <p:nvSpPr>
          <p:cNvPr id="589827" name="Oval 3"/>
          <p:cNvSpPr>
            <a:spLocks noChangeArrowheads="1"/>
          </p:cNvSpPr>
          <p:nvPr/>
        </p:nvSpPr>
        <p:spPr bwMode="auto">
          <a:xfrm>
            <a:off x="6483350" y="22161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28" name="Oval 4"/>
          <p:cNvSpPr>
            <a:spLocks noChangeArrowheads="1"/>
          </p:cNvSpPr>
          <p:nvPr/>
        </p:nvSpPr>
        <p:spPr bwMode="auto">
          <a:xfrm>
            <a:off x="2749550" y="22923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29" name="Oval 5"/>
          <p:cNvSpPr>
            <a:spLocks noChangeArrowheads="1"/>
          </p:cNvSpPr>
          <p:nvPr/>
        </p:nvSpPr>
        <p:spPr bwMode="auto">
          <a:xfrm>
            <a:off x="6559550" y="42735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30" name="Oval 6"/>
          <p:cNvSpPr>
            <a:spLocks noChangeArrowheads="1"/>
          </p:cNvSpPr>
          <p:nvPr/>
        </p:nvSpPr>
        <p:spPr bwMode="auto">
          <a:xfrm>
            <a:off x="2673350" y="41973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2878138" y="24225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I</a:t>
            </a:r>
          </a:p>
        </p:txBody>
      </p:sp>
      <p:sp>
        <p:nvSpPr>
          <p:cNvPr id="589832" name="Rectangle 8"/>
          <p:cNvSpPr>
            <a:spLocks noChangeArrowheads="1"/>
          </p:cNvSpPr>
          <p:nvPr/>
        </p:nvSpPr>
        <p:spPr bwMode="auto">
          <a:xfrm>
            <a:off x="6629400" y="24225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E</a:t>
            </a:r>
          </a:p>
        </p:txBody>
      </p:sp>
      <p:sp>
        <p:nvSpPr>
          <p:cNvPr id="589833" name="Rectangle 9"/>
          <p:cNvSpPr>
            <a:spLocks noChangeArrowheads="1"/>
          </p:cNvSpPr>
          <p:nvPr/>
        </p:nvSpPr>
        <p:spPr bwMode="auto">
          <a:xfrm>
            <a:off x="6688138" y="44037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S</a:t>
            </a:r>
          </a:p>
        </p:txBody>
      </p:sp>
      <p:sp>
        <p:nvSpPr>
          <p:cNvPr id="589834" name="Rectangle 10"/>
          <p:cNvSpPr>
            <a:spLocks noChangeArrowheads="1"/>
          </p:cNvSpPr>
          <p:nvPr/>
        </p:nvSpPr>
        <p:spPr bwMode="auto">
          <a:xfrm>
            <a:off x="2790825" y="440372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M</a:t>
            </a:r>
          </a:p>
        </p:txBody>
      </p:sp>
      <p:sp>
        <p:nvSpPr>
          <p:cNvPr id="589835" name="Line 11"/>
          <p:cNvSpPr>
            <a:spLocks noChangeShapeType="1"/>
          </p:cNvSpPr>
          <p:nvPr/>
        </p:nvSpPr>
        <p:spPr bwMode="auto">
          <a:xfrm flipH="1">
            <a:off x="7010400" y="1524000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36" name="Rectangle 12"/>
          <p:cNvSpPr>
            <a:spLocks noChangeArrowheads="1"/>
          </p:cNvSpPr>
          <p:nvPr/>
        </p:nvSpPr>
        <p:spPr bwMode="auto">
          <a:xfrm>
            <a:off x="5087938" y="1508125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miss from mem.</a:t>
            </a:r>
          </a:p>
        </p:txBody>
      </p:sp>
      <p:sp>
        <p:nvSpPr>
          <p:cNvPr id="589837" name="Line 13"/>
          <p:cNvSpPr>
            <a:spLocks noChangeShapeType="1"/>
          </p:cNvSpPr>
          <p:nvPr/>
        </p:nvSpPr>
        <p:spPr bwMode="auto">
          <a:xfrm flipH="1">
            <a:off x="3352800" y="2819400"/>
            <a:ext cx="3200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38" name="Rectangle 14"/>
          <p:cNvSpPr>
            <a:spLocks noChangeArrowheads="1"/>
          </p:cNvSpPr>
          <p:nvPr/>
        </p:nvSpPr>
        <p:spPr bwMode="auto">
          <a:xfrm>
            <a:off x="3868738" y="37179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hit</a:t>
            </a:r>
          </a:p>
        </p:txBody>
      </p:sp>
      <p:sp>
        <p:nvSpPr>
          <p:cNvPr id="589839" name="Line 15"/>
          <p:cNvSpPr>
            <a:spLocks noChangeShapeType="1"/>
          </p:cNvSpPr>
          <p:nvPr/>
        </p:nvSpPr>
        <p:spPr bwMode="auto">
          <a:xfrm flipV="1">
            <a:off x="1676400" y="4800600"/>
            <a:ext cx="1066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40" name="Rectangle 16"/>
          <p:cNvSpPr>
            <a:spLocks noChangeArrowheads="1"/>
          </p:cNvSpPr>
          <p:nvPr/>
        </p:nvSpPr>
        <p:spPr bwMode="auto">
          <a:xfrm>
            <a:off x="1506538" y="501332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miss</a:t>
            </a:r>
          </a:p>
        </p:txBody>
      </p:sp>
      <p:sp>
        <p:nvSpPr>
          <p:cNvPr id="589841" name="Rectangle 17"/>
          <p:cNvSpPr>
            <a:spLocks noChangeArrowheads="1"/>
          </p:cNvSpPr>
          <p:nvPr/>
        </p:nvSpPr>
        <p:spPr bwMode="auto">
          <a:xfrm>
            <a:off x="7450138" y="2193925"/>
            <a:ext cx="120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hit</a:t>
            </a:r>
          </a:p>
        </p:txBody>
      </p:sp>
      <p:sp>
        <p:nvSpPr>
          <p:cNvPr id="589842" name="Rectangle 18"/>
          <p:cNvSpPr>
            <a:spLocks noChangeArrowheads="1"/>
          </p:cNvSpPr>
          <p:nvPr/>
        </p:nvSpPr>
        <p:spPr bwMode="auto">
          <a:xfrm>
            <a:off x="752475" y="4084638"/>
            <a:ext cx="1585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Read/Write</a:t>
            </a:r>
          </a:p>
          <a:p>
            <a:pPr>
              <a:spcBef>
                <a:spcPct val="0"/>
              </a:spcBef>
            </a:pPr>
            <a:r>
              <a:rPr lang="en-US" sz="2400"/>
              <a:t>Hit</a:t>
            </a:r>
          </a:p>
        </p:txBody>
      </p:sp>
      <p:sp>
        <p:nvSpPr>
          <p:cNvPr id="589843" name="Line 19"/>
          <p:cNvSpPr>
            <a:spLocks noChangeShapeType="1"/>
          </p:cNvSpPr>
          <p:nvPr/>
        </p:nvSpPr>
        <p:spPr bwMode="auto">
          <a:xfrm>
            <a:off x="6858000" y="3048000"/>
            <a:ext cx="0" cy="12192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44" name="Rectangle 20"/>
          <p:cNvSpPr>
            <a:spLocks noChangeArrowheads="1"/>
          </p:cNvSpPr>
          <p:nvPr/>
        </p:nvSpPr>
        <p:spPr bwMode="auto">
          <a:xfrm>
            <a:off x="6916738" y="341312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read miss</a:t>
            </a:r>
          </a:p>
        </p:txBody>
      </p:sp>
      <p:sp>
        <p:nvSpPr>
          <p:cNvPr id="589845" name="Line 21"/>
          <p:cNvSpPr>
            <a:spLocks noChangeShapeType="1"/>
          </p:cNvSpPr>
          <p:nvPr/>
        </p:nvSpPr>
        <p:spPr bwMode="auto">
          <a:xfrm flipH="1">
            <a:off x="3429000" y="4724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46" name="Rectangle 22"/>
          <p:cNvSpPr>
            <a:spLocks noChangeArrowheads="1"/>
          </p:cNvSpPr>
          <p:nvPr/>
        </p:nvSpPr>
        <p:spPr bwMode="auto">
          <a:xfrm>
            <a:off x="3792538" y="47847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hit</a:t>
            </a:r>
          </a:p>
        </p:txBody>
      </p:sp>
      <p:sp>
        <p:nvSpPr>
          <p:cNvPr id="589847" name="Oval 23"/>
          <p:cNvSpPr>
            <a:spLocks noChangeArrowheads="1"/>
          </p:cNvSpPr>
          <p:nvPr/>
        </p:nvSpPr>
        <p:spPr bwMode="auto">
          <a:xfrm>
            <a:off x="2444750" y="4273550"/>
            <a:ext cx="215900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48" name="Line 24"/>
          <p:cNvSpPr>
            <a:spLocks noChangeShapeType="1"/>
          </p:cNvSpPr>
          <p:nvPr/>
        </p:nvSpPr>
        <p:spPr bwMode="auto">
          <a:xfrm flipH="1">
            <a:off x="2590800" y="44196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49" name="Line 25"/>
          <p:cNvSpPr>
            <a:spLocks noChangeShapeType="1"/>
          </p:cNvSpPr>
          <p:nvPr/>
        </p:nvSpPr>
        <p:spPr bwMode="auto">
          <a:xfrm flipV="1">
            <a:off x="2667000" y="4267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50" name="Line 26"/>
          <p:cNvSpPr>
            <a:spLocks noChangeShapeType="1"/>
          </p:cNvSpPr>
          <p:nvPr/>
        </p:nvSpPr>
        <p:spPr bwMode="auto">
          <a:xfrm>
            <a:off x="7239000" y="2438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51" name="Line 27"/>
          <p:cNvSpPr>
            <a:spLocks noChangeShapeType="1"/>
          </p:cNvSpPr>
          <p:nvPr/>
        </p:nvSpPr>
        <p:spPr bwMode="auto">
          <a:xfrm flipV="1">
            <a:off x="7239000" y="2362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52" name="Oval 28"/>
          <p:cNvSpPr>
            <a:spLocks noChangeArrowheads="1"/>
          </p:cNvSpPr>
          <p:nvPr/>
        </p:nvSpPr>
        <p:spPr bwMode="auto">
          <a:xfrm>
            <a:off x="7245350" y="2368550"/>
            <a:ext cx="2921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53" name="Line 29"/>
          <p:cNvSpPr>
            <a:spLocks noChangeShapeType="1"/>
          </p:cNvSpPr>
          <p:nvPr/>
        </p:nvSpPr>
        <p:spPr bwMode="auto">
          <a:xfrm>
            <a:off x="7239000" y="2438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54" name="Line 30"/>
          <p:cNvSpPr>
            <a:spLocks noChangeShapeType="1"/>
          </p:cNvSpPr>
          <p:nvPr/>
        </p:nvSpPr>
        <p:spPr bwMode="auto">
          <a:xfrm flipH="1" flipV="1">
            <a:off x="7162800" y="4953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55" name="Rectangle 31"/>
          <p:cNvSpPr>
            <a:spLocks noChangeArrowheads="1"/>
          </p:cNvSpPr>
          <p:nvPr/>
        </p:nvSpPr>
        <p:spPr bwMode="auto">
          <a:xfrm>
            <a:off x="5089525" y="5622925"/>
            <a:ext cx="288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miss from cache</a:t>
            </a:r>
          </a:p>
        </p:txBody>
      </p:sp>
      <p:sp>
        <p:nvSpPr>
          <p:cNvPr id="589856" name="Oval 32"/>
          <p:cNvSpPr>
            <a:spLocks noChangeArrowheads="1"/>
          </p:cNvSpPr>
          <p:nvPr/>
        </p:nvSpPr>
        <p:spPr bwMode="auto">
          <a:xfrm>
            <a:off x="7321550" y="4502150"/>
            <a:ext cx="2921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57" name="Rectangle 33"/>
          <p:cNvSpPr>
            <a:spLocks noChangeArrowheads="1"/>
          </p:cNvSpPr>
          <p:nvPr/>
        </p:nvSpPr>
        <p:spPr bwMode="auto">
          <a:xfrm>
            <a:off x="7678738" y="4251325"/>
            <a:ext cx="134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hit</a:t>
            </a:r>
          </a:p>
          <a:p>
            <a:pPr>
              <a:spcBef>
                <a:spcPct val="0"/>
              </a:spcBef>
            </a:pPr>
            <a:r>
              <a:rPr lang="en-US" sz="2400"/>
              <a:t>and bus</a:t>
            </a:r>
          </a:p>
          <a:p>
            <a:pPr>
              <a:spcBef>
                <a:spcPct val="0"/>
              </a:spcBef>
            </a:pPr>
            <a:r>
              <a:rPr lang="en-US" sz="2400"/>
              <a:t>read miss</a:t>
            </a:r>
          </a:p>
        </p:txBody>
      </p:sp>
      <p:sp>
        <p:nvSpPr>
          <p:cNvPr id="589858" name="Line 34"/>
          <p:cNvSpPr>
            <a:spLocks noChangeShapeType="1"/>
          </p:cNvSpPr>
          <p:nvPr/>
        </p:nvSpPr>
        <p:spPr bwMode="auto">
          <a:xfrm>
            <a:off x="3429000" y="4572000"/>
            <a:ext cx="3124200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59" name="Rectangle 35"/>
          <p:cNvSpPr>
            <a:spLocks noChangeArrowheads="1"/>
          </p:cNvSpPr>
          <p:nvPr/>
        </p:nvSpPr>
        <p:spPr bwMode="auto">
          <a:xfrm>
            <a:off x="4478338" y="409892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read miss</a:t>
            </a:r>
          </a:p>
        </p:txBody>
      </p:sp>
      <p:sp>
        <p:nvSpPr>
          <p:cNvPr id="589860" name="Line 36"/>
          <p:cNvSpPr>
            <a:spLocks noChangeShapeType="1"/>
          </p:cNvSpPr>
          <p:nvPr/>
        </p:nvSpPr>
        <p:spPr bwMode="auto">
          <a:xfrm flipV="1">
            <a:off x="3048000" y="3124200"/>
            <a:ext cx="0" cy="10668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61" name="Line 37"/>
          <p:cNvSpPr>
            <a:spLocks noChangeShapeType="1"/>
          </p:cNvSpPr>
          <p:nvPr/>
        </p:nvSpPr>
        <p:spPr bwMode="auto">
          <a:xfrm flipH="1">
            <a:off x="3505200" y="2590800"/>
            <a:ext cx="2971800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62" name="Line 38"/>
          <p:cNvSpPr>
            <a:spLocks noChangeShapeType="1"/>
          </p:cNvSpPr>
          <p:nvPr/>
        </p:nvSpPr>
        <p:spPr bwMode="auto">
          <a:xfrm flipH="1" flipV="1">
            <a:off x="3429000" y="2895600"/>
            <a:ext cx="3200400" cy="16002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63" name="Rectangle 39"/>
          <p:cNvSpPr>
            <a:spLocks noChangeArrowheads="1"/>
          </p:cNvSpPr>
          <p:nvPr/>
        </p:nvSpPr>
        <p:spPr bwMode="auto">
          <a:xfrm>
            <a:off x="3944938" y="22701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 miss</a:t>
            </a:r>
          </a:p>
        </p:txBody>
      </p:sp>
      <p:sp>
        <p:nvSpPr>
          <p:cNvPr id="589864" name="Rectangle 40"/>
          <p:cNvSpPr>
            <a:spLocks noChangeArrowheads="1"/>
          </p:cNvSpPr>
          <p:nvPr/>
        </p:nvSpPr>
        <p:spPr bwMode="auto">
          <a:xfrm>
            <a:off x="2193925" y="310832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</a:t>
            </a:r>
          </a:p>
          <a:p>
            <a:pPr>
              <a:spcBef>
                <a:spcPct val="0"/>
              </a:spcBef>
            </a:pPr>
            <a:r>
              <a:rPr lang="en-US" sz="2400"/>
              <a:t>miss</a:t>
            </a:r>
          </a:p>
        </p:txBody>
      </p:sp>
      <p:sp>
        <p:nvSpPr>
          <p:cNvPr id="589865" name="Rectangle 41"/>
          <p:cNvSpPr>
            <a:spLocks noChangeArrowheads="1"/>
          </p:cNvSpPr>
          <p:nvPr/>
        </p:nvSpPr>
        <p:spPr bwMode="auto">
          <a:xfrm>
            <a:off x="3717925" y="280352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</a:t>
            </a:r>
          </a:p>
          <a:p>
            <a:pPr>
              <a:spcBef>
                <a:spcPct val="0"/>
              </a:spcBef>
            </a:pPr>
            <a:r>
              <a:rPr lang="en-US" sz="2400"/>
              <a:t>miss</a:t>
            </a:r>
          </a:p>
        </p:txBody>
      </p:sp>
      <p:sp>
        <p:nvSpPr>
          <p:cNvPr id="589866" name="Line 42"/>
          <p:cNvSpPr>
            <a:spLocks noChangeShapeType="1"/>
          </p:cNvSpPr>
          <p:nvPr/>
        </p:nvSpPr>
        <p:spPr bwMode="auto">
          <a:xfrm>
            <a:off x="1066800" y="1981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67" name="Line 43"/>
          <p:cNvSpPr>
            <a:spLocks noChangeShapeType="1"/>
          </p:cNvSpPr>
          <p:nvPr/>
        </p:nvSpPr>
        <p:spPr bwMode="auto">
          <a:xfrm>
            <a:off x="990600" y="2286000"/>
            <a:ext cx="99060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68" name="Rectangle 44"/>
          <p:cNvSpPr>
            <a:spLocks noChangeArrowheads="1"/>
          </p:cNvSpPr>
          <p:nvPr/>
        </p:nvSpPr>
        <p:spPr bwMode="auto">
          <a:xfrm>
            <a:off x="896938" y="15001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Proc. induced</a:t>
            </a:r>
          </a:p>
        </p:txBody>
      </p:sp>
      <p:sp>
        <p:nvSpPr>
          <p:cNvPr id="589869" name="Rectangle 45"/>
          <p:cNvSpPr>
            <a:spLocks noChangeArrowheads="1"/>
          </p:cNvSpPr>
          <p:nvPr/>
        </p:nvSpPr>
        <p:spPr bwMode="auto">
          <a:xfrm>
            <a:off x="838200" y="23622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Bus induced</a:t>
            </a:r>
          </a:p>
        </p:txBody>
      </p:sp>
      <p:sp>
        <p:nvSpPr>
          <p:cNvPr id="589870" name="Line 46"/>
          <p:cNvSpPr>
            <a:spLocks noChangeShapeType="1"/>
          </p:cNvSpPr>
          <p:nvPr/>
        </p:nvSpPr>
        <p:spPr bwMode="auto">
          <a:xfrm flipV="1">
            <a:off x="7315200" y="4495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71" name="Line 47"/>
          <p:cNvSpPr>
            <a:spLocks noChangeShapeType="1"/>
          </p:cNvSpPr>
          <p:nvPr/>
        </p:nvSpPr>
        <p:spPr bwMode="auto">
          <a:xfrm>
            <a:off x="7315200" y="4572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2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Example: P2 reads A (A only in memory)</a:t>
            </a:r>
          </a:p>
        </p:txBody>
      </p:sp>
      <p:sp>
        <p:nvSpPr>
          <p:cNvPr id="590851" name="Oval 3"/>
          <p:cNvSpPr>
            <a:spLocks noChangeArrowheads="1"/>
          </p:cNvSpPr>
          <p:nvPr/>
        </p:nvSpPr>
        <p:spPr bwMode="auto">
          <a:xfrm>
            <a:off x="6483350" y="22161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52" name="Oval 4"/>
          <p:cNvSpPr>
            <a:spLocks noChangeArrowheads="1"/>
          </p:cNvSpPr>
          <p:nvPr/>
        </p:nvSpPr>
        <p:spPr bwMode="auto">
          <a:xfrm>
            <a:off x="2749550" y="22923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53" name="Oval 5"/>
          <p:cNvSpPr>
            <a:spLocks noChangeArrowheads="1"/>
          </p:cNvSpPr>
          <p:nvPr/>
        </p:nvSpPr>
        <p:spPr bwMode="auto">
          <a:xfrm>
            <a:off x="6559550" y="42735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54" name="Oval 6"/>
          <p:cNvSpPr>
            <a:spLocks noChangeArrowheads="1"/>
          </p:cNvSpPr>
          <p:nvPr/>
        </p:nvSpPr>
        <p:spPr bwMode="auto">
          <a:xfrm>
            <a:off x="2673350" y="41973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2878138" y="24225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I</a:t>
            </a:r>
          </a:p>
        </p:txBody>
      </p:sp>
      <p:sp>
        <p:nvSpPr>
          <p:cNvPr id="590856" name="Rectangle 8"/>
          <p:cNvSpPr>
            <a:spLocks noChangeArrowheads="1"/>
          </p:cNvSpPr>
          <p:nvPr/>
        </p:nvSpPr>
        <p:spPr bwMode="auto">
          <a:xfrm>
            <a:off x="6629400" y="24225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E</a:t>
            </a:r>
            <a:endParaRPr lang="en-US" sz="2400"/>
          </a:p>
        </p:txBody>
      </p:sp>
      <p:sp>
        <p:nvSpPr>
          <p:cNvPr id="590857" name="Rectangle 9"/>
          <p:cNvSpPr>
            <a:spLocks noChangeArrowheads="1"/>
          </p:cNvSpPr>
          <p:nvPr/>
        </p:nvSpPr>
        <p:spPr bwMode="auto">
          <a:xfrm>
            <a:off x="6688138" y="44037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S</a:t>
            </a:r>
          </a:p>
        </p:txBody>
      </p:sp>
      <p:sp>
        <p:nvSpPr>
          <p:cNvPr id="590858" name="Rectangle 10"/>
          <p:cNvSpPr>
            <a:spLocks noChangeArrowheads="1"/>
          </p:cNvSpPr>
          <p:nvPr/>
        </p:nvSpPr>
        <p:spPr bwMode="auto">
          <a:xfrm>
            <a:off x="2790825" y="440372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M</a:t>
            </a:r>
          </a:p>
        </p:txBody>
      </p:sp>
      <p:sp>
        <p:nvSpPr>
          <p:cNvPr id="590859" name="Line 11"/>
          <p:cNvSpPr>
            <a:spLocks noChangeShapeType="1"/>
          </p:cNvSpPr>
          <p:nvPr/>
        </p:nvSpPr>
        <p:spPr bwMode="auto">
          <a:xfrm flipH="1">
            <a:off x="7010400" y="152400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60" name="Rectangle 12"/>
          <p:cNvSpPr>
            <a:spLocks noChangeArrowheads="1"/>
          </p:cNvSpPr>
          <p:nvPr/>
        </p:nvSpPr>
        <p:spPr bwMode="auto">
          <a:xfrm>
            <a:off x="5087938" y="1508125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Read miss from mem.</a:t>
            </a:r>
          </a:p>
        </p:txBody>
      </p:sp>
      <p:sp>
        <p:nvSpPr>
          <p:cNvPr id="590861" name="Line 13"/>
          <p:cNvSpPr>
            <a:spLocks noChangeShapeType="1"/>
          </p:cNvSpPr>
          <p:nvPr/>
        </p:nvSpPr>
        <p:spPr bwMode="auto">
          <a:xfrm flipH="1">
            <a:off x="3352800" y="2819400"/>
            <a:ext cx="3200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62" name="Rectangle 14"/>
          <p:cNvSpPr>
            <a:spLocks noChangeArrowheads="1"/>
          </p:cNvSpPr>
          <p:nvPr/>
        </p:nvSpPr>
        <p:spPr bwMode="auto">
          <a:xfrm>
            <a:off x="3868738" y="37179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hit</a:t>
            </a:r>
          </a:p>
        </p:txBody>
      </p:sp>
      <p:sp>
        <p:nvSpPr>
          <p:cNvPr id="590863" name="Line 15"/>
          <p:cNvSpPr>
            <a:spLocks noChangeShapeType="1"/>
          </p:cNvSpPr>
          <p:nvPr/>
        </p:nvSpPr>
        <p:spPr bwMode="auto">
          <a:xfrm flipV="1">
            <a:off x="1676400" y="4800600"/>
            <a:ext cx="1066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64" name="Rectangle 16"/>
          <p:cNvSpPr>
            <a:spLocks noChangeArrowheads="1"/>
          </p:cNvSpPr>
          <p:nvPr/>
        </p:nvSpPr>
        <p:spPr bwMode="auto">
          <a:xfrm>
            <a:off x="1506538" y="501332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miss</a:t>
            </a:r>
          </a:p>
        </p:txBody>
      </p:sp>
      <p:sp>
        <p:nvSpPr>
          <p:cNvPr id="590865" name="Rectangle 17"/>
          <p:cNvSpPr>
            <a:spLocks noChangeArrowheads="1"/>
          </p:cNvSpPr>
          <p:nvPr/>
        </p:nvSpPr>
        <p:spPr bwMode="auto">
          <a:xfrm>
            <a:off x="7450138" y="2193925"/>
            <a:ext cx="120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hit</a:t>
            </a:r>
          </a:p>
        </p:txBody>
      </p:sp>
      <p:sp>
        <p:nvSpPr>
          <p:cNvPr id="590866" name="Rectangle 18"/>
          <p:cNvSpPr>
            <a:spLocks noChangeArrowheads="1"/>
          </p:cNvSpPr>
          <p:nvPr/>
        </p:nvSpPr>
        <p:spPr bwMode="auto">
          <a:xfrm>
            <a:off x="1735138" y="4098925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Hit</a:t>
            </a:r>
          </a:p>
        </p:txBody>
      </p:sp>
      <p:sp>
        <p:nvSpPr>
          <p:cNvPr id="590867" name="Line 19"/>
          <p:cNvSpPr>
            <a:spLocks noChangeShapeType="1"/>
          </p:cNvSpPr>
          <p:nvPr/>
        </p:nvSpPr>
        <p:spPr bwMode="auto">
          <a:xfrm>
            <a:off x="6858000" y="3048000"/>
            <a:ext cx="0" cy="12192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68" name="Rectangle 20"/>
          <p:cNvSpPr>
            <a:spLocks noChangeArrowheads="1"/>
          </p:cNvSpPr>
          <p:nvPr/>
        </p:nvSpPr>
        <p:spPr bwMode="auto">
          <a:xfrm>
            <a:off x="6916738" y="341312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read miss</a:t>
            </a:r>
          </a:p>
        </p:txBody>
      </p:sp>
      <p:sp>
        <p:nvSpPr>
          <p:cNvPr id="590869" name="Line 21"/>
          <p:cNvSpPr>
            <a:spLocks noChangeShapeType="1"/>
          </p:cNvSpPr>
          <p:nvPr/>
        </p:nvSpPr>
        <p:spPr bwMode="auto">
          <a:xfrm flipH="1">
            <a:off x="3429000" y="4724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0" name="Rectangle 22"/>
          <p:cNvSpPr>
            <a:spLocks noChangeArrowheads="1"/>
          </p:cNvSpPr>
          <p:nvPr/>
        </p:nvSpPr>
        <p:spPr bwMode="auto">
          <a:xfrm>
            <a:off x="3792538" y="47847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hit</a:t>
            </a:r>
          </a:p>
        </p:txBody>
      </p:sp>
      <p:sp>
        <p:nvSpPr>
          <p:cNvPr id="590871" name="Oval 23"/>
          <p:cNvSpPr>
            <a:spLocks noChangeArrowheads="1"/>
          </p:cNvSpPr>
          <p:nvPr/>
        </p:nvSpPr>
        <p:spPr bwMode="auto">
          <a:xfrm>
            <a:off x="2444750" y="4273550"/>
            <a:ext cx="215900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2" name="Line 24"/>
          <p:cNvSpPr>
            <a:spLocks noChangeShapeType="1"/>
          </p:cNvSpPr>
          <p:nvPr/>
        </p:nvSpPr>
        <p:spPr bwMode="auto">
          <a:xfrm flipH="1">
            <a:off x="2590800" y="44196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3" name="Line 25"/>
          <p:cNvSpPr>
            <a:spLocks noChangeShapeType="1"/>
          </p:cNvSpPr>
          <p:nvPr/>
        </p:nvSpPr>
        <p:spPr bwMode="auto">
          <a:xfrm flipV="1">
            <a:off x="2667000" y="4267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4" name="Line 26"/>
          <p:cNvSpPr>
            <a:spLocks noChangeShapeType="1"/>
          </p:cNvSpPr>
          <p:nvPr/>
        </p:nvSpPr>
        <p:spPr bwMode="auto">
          <a:xfrm>
            <a:off x="7239000" y="2438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5" name="Line 27"/>
          <p:cNvSpPr>
            <a:spLocks noChangeShapeType="1"/>
          </p:cNvSpPr>
          <p:nvPr/>
        </p:nvSpPr>
        <p:spPr bwMode="auto">
          <a:xfrm flipV="1">
            <a:off x="7239000" y="2362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6" name="Oval 28"/>
          <p:cNvSpPr>
            <a:spLocks noChangeArrowheads="1"/>
          </p:cNvSpPr>
          <p:nvPr/>
        </p:nvSpPr>
        <p:spPr bwMode="auto">
          <a:xfrm>
            <a:off x="7245350" y="2368550"/>
            <a:ext cx="2921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7" name="Line 29"/>
          <p:cNvSpPr>
            <a:spLocks noChangeShapeType="1"/>
          </p:cNvSpPr>
          <p:nvPr/>
        </p:nvSpPr>
        <p:spPr bwMode="auto">
          <a:xfrm>
            <a:off x="7239000" y="2438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8" name="Line 30"/>
          <p:cNvSpPr>
            <a:spLocks noChangeShapeType="1"/>
          </p:cNvSpPr>
          <p:nvPr/>
        </p:nvSpPr>
        <p:spPr bwMode="auto">
          <a:xfrm flipH="1" flipV="1">
            <a:off x="7162800" y="4953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79" name="Rectangle 31"/>
          <p:cNvSpPr>
            <a:spLocks noChangeArrowheads="1"/>
          </p:cNvSpPr>
          <p:nvPr/>
        </p:nvSpPr>
        <p:spPr bwMode="auto">
          <a:xfrm>
            <a:off x="5089525" y="5622925"/>
            <a:ext cx="288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miss from cache</a:t>
            </a:r>
          </a:p>
        </p:txBody>
      </p:sp>
      <p:sp>
        <p:nvSpPr>
          <p:cNvPr id="590880" name="Oval 32"/>
          <p:cNvSpPr>
            <a:spLocks noChangeArrowheads="1"/>
          </p:cNvSpPr>
          <p:nvPr/>
        </p:nvSpPr>
        <p:spPr bwMode="auto">
          <a:xfrm>
            <a:off x="7321550" y="4502150"/>
            <a:ext cx="2921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81" name="Rectangle 33"/>
          <p:cNvSpPr>
            <a:spLocks noChangeArrowheads="1"/>
          </p:cNvSpPr>
          <p:nvPr/>
        </p:nvSpPr>
        <p:spPr bwMode="auto">
          <a:xfrm>
            <a:off x="7678738" y="4251325"/>
            <a:ext cx="134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hit</a:t>
            </a:r>
          </a:p>
          <a:p>
            <a:pPr>
              <a:spcBef>
                <a:spcPct val="0"/>
              </a:spcBef>
            </a:pPr>
            <a:r>
              <a:rPr lang="en-US" sz="2400"/>
              <a:t>and bus</a:t>
            </a:r>
          </a:p>
          <a:p>
            <a:pPr>
              <a:spcBef>
                <a:spcPct val="0"/>
              </a:spcBef>
            </a:pPr>
            <a:r>
              <a:rPr lang="en-US" sz="2400"/>
              <a:t>read miss</a:t>
            </a:r>
          </a:p>
        </p:txBody>
      </p:sp>
      <p:sp>
        <p:nvSpPr>
          <p:cNvPr id="590882" name="Line 34"/>
          <p:cNvSpPr>
            <a:spLocks noChangeShapeType="1"/>
          </p:cNvSpPr>
          <p:nvPr/>
        </p:nvSpPr>
        <p:spPr bwMode="auto">
          <a:xfrm>
            <a:off x="3429000" y="4572000"/>
            <a:ext cx="3124200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83" name="Rectangle 35"/>
          <p:cNvSpPr>
            <a:spLocks noChangeArrowheads="1"/>
          </p:cNvSpPr>
          <p:nvPr/>
        </p:nvSpPr>
        <p:spPr bwMode="auto">
          <a:xfrm>
            <a:off x="4478338" y="409892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read miss</a:t>
            </a:r>
          </a:p>
        </p:txBody>
      </p:sp>
      <p:sp>
        <p:nvSpPr>
          <p:cNvPr id="590884" name="Line 36"/>
          <p:cNvSpPr>
            <a:spLocks noChangeShapeType="1"/>
          </p:cNvSpPr>
          <p:nvPr/>
        </p:nvSpPr>
        <p:spPr bwMode="auto">
          <a:xfrm flipV="1">
            <a:off x="3048000" y="3124200"/>
            <a:ext cx="0" cy="10668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85" name="Line 37"/>
          <p:cNvSpPr>
            <a:spLocks noChangeShapeType="1"/>
          </p:cNvSpPr>
          <p:nvPr/>
        </p:nvSpPr>
        <p:spPr bwMode="auto">
          <a:xfrm flipH="1">
            <a:off x="3505200" y="2590800"/>
            <a:ext cx="2971800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86" name="Line 38"/>
          <p:cNvSpPr>
            <a:spLocks noChangeShapeType="1"/>
          </p:cNvSpPr>
          <p:nvPr/>
        </p:nvSpPr>
        <p:spPr bwMode="auto">
          <a:xfrm flipH="1" flipV="1">
            <a:off x="3429000" y="2895600"/>
            <a:ext cx="3200400" cy="16002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87" name="Rectangle 39"/>
          <p:cNvSpPr>
            <a:spLocks noChangeArrowheads="1"/>
          </p:cNvSpPr>
          <p:nvPr/>
        </p:nvSpPr>
        <p:spPr bwMode="auto">
          <a:xfrm>
            <a:off x="3944938" y="22701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 miss</a:t>
            </a:r>
          </a:p>
        </p:txBody>
      </p:sp>
      <p:sp>
        <p:nvSpPr>
          <p:cNvPr id="590888" name="Rectangle 40"/>
          <p:cNvSpPr>
            <a:spLocks noChangeArrowheads="1"/>
          </p:cNvSpPr>
          <p:nvPr/>
        </p:nvSpPr>
        <p:spPr bwMode="auto">
          <a:xfrm>
            <a:off x="2193925" y="310832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</a:t>
            </a:r>
          </a:p>
          <a:p>
            <a:pPr>
              <a:spcBef>
                <a:spcPct val="0"/>
              </a:spcBef>
            </a:pPr>
            <a:r>
              <a:rPr lang="en-US" sz="2400"/>
              <a:t>miss</a:t>
            </a:r>
          </a:p>
        </p:txBody>
      </p:sp>
      <p:sp>
        <p:nvSpPr>
          <p:cNvPr id="590889" name="Rectangle 41"/>
          <p:cNvSpPr>
            <a:spLocks noChangeArrowheads="1"/>
          </p:cNvSpPr>
          <p:nvPr/>
        </p:nvSpPr>
        <p:spPr bwMode="auto">
          <a:xfrm>
            <a:off x="3717925" y="280352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</a:t>
            </a:r>
          </a:p>
          <a:p>
            <a:pPr>
              <a:spcBef>
                <a:spcPct val="0"/>
              </a:spcBef>
            </a:pPr>
            <a:r>
              <a:rPr lang="en-US" sz="2400"/>
              <a:t>miss</a:t>
            </a:r>
          </a:p>
        </p:txBody>
      </p:sp>
      <p:sp>
        <p:nvSpPr>
          <p:cNvPr id="590890" name="Line 42"/>
          <p:cNvSpPr>
            <a:spLocks noChangeShapeType="1"/>
          </p:cNvSpPr>
          <p:nvPr/>
        </p:nvSpPr>
        <p:spPr bwMode="auto">
          <a:xfrm>
            <a:off x="1066800" y="1981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91" name="Line 43"/>
          <p:cNvSpPr>
            <a:spLocks noChangeShapeType="1"/>
          </p:cNvSpPr>
          <p:nvPr/>
        </p:nvSpPr>
        <p:spPr bwMode="auto">
          <a:xfrm>
            <a:off x="990600" y="2286000"/>
            <a:ext cx="99060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92" name="Rectangle 44"/>
          <p:cNvSpPr>
            <a:spLocks noChangeArrowheads="1"/>
          </p:cNvSpPr>
          <p:nvPr/>
        </p:nvSpPr>
        <p:spPr bwMode="auto">
          <a:xfrm>
            <a:off x="896938" y="15001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Proc. induced</a:t>
            </a:r>
          </a:p>
        </p:txBody>
      </p:sp>
      <p:sp>
        <p:nvSpPr>
          <p:cNvPr id="590893" name="Rectangle 45"/>
          <p:cNvSpPr>
            <a:spLocks noChangeArrowheads="1"/>
          </p:cNvSpPr>
          <p:nvPr/>
        </p:nvSpPr>
        <p:spPr bwMode="auto">
          <a:xfrm>
            <a:off x="838200" y="23622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Bus induced</a:t>
            </a:r>
          </a:p>
        </p:txBody>
      </p:sp>
      <p:sp>
        <p:nvSpPr>
          <p:cNvPr id="590894" name="Line 46"/>
          <p:cNvSpPr>
            <a:spLocks noChangeShapeType="1"/>
          </p:cNvSpPr>
          <p:nvPr/>
        </p:nvSpPr>
        <p:spPr bwMode="auto">
          <a:xfrm flipV="1">
            <a:off x="7315200" y="4495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95" name="Line 47"/>
          <p:cNvSpPr>
            <a:spLocks noChangeShapeType="1"/>
          </p:cNvSpPr>
          <p:nvPr/>
        </p:nvSpPr>
        <p:spPr bwMode="auto">
          <a:xfrm>
            <a:off x="7315200" y="4572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75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Example: </a:t>
            </a:r>
            <a:r>
              <a:rPr lang="en-US">
                <a:solidFill>
                  <a:schemeClr val="accent1"/>
                </a:solidFill>
              </a:rPr>
              <a:t>P3</a:t>
            </a:r>
            <a:r>
              <a:rPr lang="en-US">
                <a:solidFill>
                  <a:srgbClr val="CC0000"/>
                </a:solidFill>
              </a:rPr>
              <a:t> reads A (A comes from </a:t>
            </a:r>
            <a:r>
              <a:rPr lang="en-US">
                <a:solidFill>
                  <a:schemeClr val="accent2"/>
                </a:solidFill>
              </a:rPr>
              <a:t>P2</a:t>
            </a:r>
            <a:r>
              <a:rPr lang="en-US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591875" name="Oval 3"/>
          <p:cNvSpPr>
            <a:spLocks noChangeArrowheads="1"/>
          </p:cNvSpPr>
          <p:nvPr/>
        </p:nvSpPr>
        <p:spPr bwMode="auto">
          <a:xfrm>
            <a:off x="6483350" y="22161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76" name="Oval 4"/>
          <p:cNvSpPr>
            <a:spLocks noChangeArrowheads="1"/>
          </p:cNvSpPr>
          <p:nvPr/>
        </p:nvSpPr>
        <p:spPr bwMode="auto">
          <a:xfrm>
            <a:off x="2749550" y="22923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Oval 5"/>
          <p:cNvSpPr>
            <a:spLocks noChangeArrowheads="1"/>
          </p:cNvSpPr>
          <p:nvPr/>
        </p:nvSpPr>
        <p:spPr bwMode="auto">
          <a:xfrm>
            <a:off x="6559550" y="42735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Oval 6"/>
          <p:cNvSpPr>
            <a:spLocks noChangeArrowheads="1"/>
          </p:cNvSpPr>
          <p:nvPr/>
        </p:nvSpPr>
        <p:spPr bwMode="auto">
          <a:xfrm>
            <a:off x="2673350" y="41973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2878138" y="24225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I</a:t>
            </a:r>
          </a:p>
        </p:txBody>
      </p:sp>
      <p:sp>
        <p:nvSpPr>
          <p:cNvPr id="591880" name="Rectangle 8"/>
          <p:cNvSpPr>
            <a:spLocks noChangeArrowheads="1"/>
          </p:cNvSpPr>
          <p:nvPr/>
        </p:nvSpPr>
        <p:spPr bwMode="auto">
          <a:xfrm>
            <a:off x="6643688" y="24225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E</a:t>
            </a:r>
          </a:p>
        </p:txBody>
      </p:sp>
      <p:sp>
        <p:nvSpPr>
          <p:cNvPr id="591881" name="Rectangle 9"/>
          <p:cNvSpPr>
            <a:spLocks noChangeArrowheads="1"/>
          </p:cNvSpPr>
          <p:nvPr/>
        </p:nvSpPr>
        <p:spPr bwMode="auto">
          <a:xfrm>
            <a:off x="6688138" y="44037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S</a:t>
            </a:r>
            <a:endParaRPr lang="en-US" sz="2400"/>
          </a:p>
        </p:txBody>
      </p:sp>
      <p:sp>
        <p:nvSpPr>
          <p:cNvPr id="591882" name="Rectangle 10"/>
          <p:cNvSpPr>
            <a:spLocks noChangeArrowheads="1"/>
          </p:cNvSpPr>
          <p:nvPr/>
        </p:nvSpPr>
        <p:spPr bwMode="auto">
          <a:xfrm>
            <a:off x="2790825" y="4343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M</a:t>
            </a:r>
          </a:p>
        </p:txBody>
      </p:sp>
      <p:sp>
        <p:nvSpPr>
          <p:cNvPr id="591883" name="Line 11"/>
          <p:cNvSpPr>
            <a:spLocks noChangeShapeType="1"/>
          </p:cNvSpPr>
          <p:nvPr/>
        </p:nvSpPr>
        <p:spPr bwMode="auto">
          <a:xfrm flipH="1">
            <a:off x="7010400" y="1524000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84" name="Rectangle 12"/>
          <p:cNvSpPr>
            <a:spLocks noChangeArrowheads="1"/>
          </p:cNvSpPr>
          <p:nvPr/>
        </p:nvSpPr>
        <p:spPr bwMode="auto">
          <a:xfrm>
            <a:off x="5087938" y="1508125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miss from mem</a:t>
            </a:r>
            <a:r>
              <a:rPr lang="en-US" sz="24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91885" name="Line 13"/>
          <p:cNvSpPr>
            <a:spLocks noChangeShapeType="1"/>
          </p:cNvSpPr>
          <p:nvPr/>
        </p:nvSpPr>
        <p:spPr bwMode="auto">
          <a:xfrm flipH="1">
            <a:off x="3352800" y="2819400"/>
            <a:ext cx="3200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Rectangle 14"/>
          <p:cNvSpPr>
            <a:spLocks noChangeArrowheads="1"/>
          </p:cNvSpPr>
          <p:nvPr/>
        </p:nvSpPr>
        <p:spPr bwMode="auto">
          <a:xfrm>
            <a:off x="3868738" y="37179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hit</a:t>
            </a:r>
          </a:p>
        </p:txBody>
      </p:sp>
      <p:sp>
        <p:nvSpPr>
          <p:cNvPr id="591887" name="Line 15"/>
          <p:cNvSpPr>
            <a:spLocks noChangeShapeType="1"/>
          </p:cNvSpPr>
          <p:nvPr/>
        </p:nvSpPr>
        <p:spPr bwMode="auto">
          <a:xfrm flipV="1">
            <a:off x="1676400" y="4800600"/>
            <a:ext cx="1066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88" name="Rectangle 16"/>
          <p:cNvSpPr>
            <a:spLocks noChangeArrowheads="1"/>
          </p:cNvSpPr>
          <p:nvPr/>
        </p:nvSpPr>
        <p:spPr bwMode="auto">
          <a:xfrm>
            <a:off x="1506538" y="501332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miss</a:t>
            </a:r>
          </a:p>
        </p:txBody>
      </p:sp>
      <p:sp>
        <p:nvSpPr>
          <p:cNvPr id="591889" name="Rectangle 17"/>
          <p:cNvSpPr>
            <a:spLocks noChangeArrowheads="1"/>
          </p:cNvSpPr>
          <p:nvPr/>
        </p:nvSpPr>
        <p:spPr bwMode="auto">
          <a:xfrm>
            <a:off x="7450138" y="2193925"/>
            <a:ext cx="120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hit</a:t>
            </a:r>
          </a:p>
        </p:txBody>
      </p:sp>
      <p:sp>
        <p:nvSpPr>
          <p:cNvPr id="591890" name="Rectangle 18"/>
          <p:cNvSpPr>
            <a:spLocks noChangeArrowheads="1"/>
          </p:cNvSpPr>
          <p:nvPr/>
        </p:nvSpPr>
        <p:spPr bwMode="auto">
          <a:xfrm>
            <a:off x="1735138" y="4098925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Hit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6858000" y="3048000"/>
            <a:ext cx="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Rectangle 20"/>
          <p:cNvSpPr>
            <a:spLocks noChangeArrowheads="1"/>
          </p:cNvSpPr>
          <p:nvPr/>
        </p:nvSpPr>
        <p:spPr bwMode="auto">
          <a:xfrm>
            <a:off x="6916738" y="341312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Bus read miss</a:t>
            </a:r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 flipH="1">
            <a:off x="3429000" y="4724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4" name="Rectangle 22"/>
          <p:cNvSpPr>
            <a:spLocks noChangeArrowheads="1"/>
          </p:cNvSpPr>
          <p:nvPr/>
        </p:nvSpPr>
        <p:spPr bwMode="auto">
          <a:xfrm>
            <a:off x="3792538" y="47847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hit</a:t>
            </a:r>
          </a:p>
        </p:txBody>
      </p:sp>
      <p:sp>
        <p:nvSpPr>
          <p:cNvPr id="591895" name="Oval 23"/>
          <p:cNvSpPr>
            <a:spLocks noChangeArrowheads="1"/>
          </p:cNvSpPr>
          <p:nvPr/>
        </p:nvSpPr>
        <p:spPr bwMode="auto">
          <a:xfrm>
            <a:off x="2444750" y="4273550"/>
            <a:ext cx="215900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6" name="Line 24"/>
          <p:cNvSpPr>
            <a:spLocks noChangeShapeType="1"/>
          </p:cNvSpPr>
          <p:nvPr/>
        </p:nvSpPr>
        <p:spPr bwMode="auto">
          <a:xfrm flipH="1">
            <a:off x="2590800" y="44196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7" name="Line 25"/>
          <p:cNvSpPr>
            <a:spLocks noChangeShapeType="1"/>
          </p:cNvSpPr>
          <p:nvPr/>
        </p:nvSpPr>
        <p:spPr bwMode="auto">
          <a:xfrm flipV="1">
            <a:off x="2667000" y="4267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8" name="Line 26"/>
          <p:cNvSpPr>
            <a:spLocks noChangeShapeType="1"/>
          </p:cNvSpPr>
          <p:nvPr/>
        </p:nvSpPr>
        <p:spPr bwMode="auto">
          <a:xfrm>
            <a:off x="7239000" y="2438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9" name="Line 27"/>
          <p:cNvSpPr>
            <a:spLocks noChangeShapeType="1"/>
          </p:cNvSpPr>
          <p:nvPr/>
        </p:nvSpPr>
        <p:spPr bwMode="auto">
          <a:xfrm flipV="1">
            <a:off x="7239000" y="2362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0" name="Oval 28"/>
          <p:cNvSpPr>
            <a:spLocks noChangeArrowheads="1"/>
          </p:cNvSpPr>
          <p:nvPr/>
        </p:nvSpPr>
        <p:spPr bwMode="auto">
          <a:xfrm>
            <a:off x="7245350" y="2368550"/>
            <a:ext cx="2921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1" name="Line 29"/>
          <p:cNvSpPr>
            <a:spLocks noChangeShapeType="1"/>
          </p:cNvSpPr>
          <p:nvPr/>
        </p:nvSpPr>
        <p:spPr bwMode="auto">
          <a:xfrm>
            <a:off x="7239000" y="2438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2" name="Line 30"/>
          <p:cNvSpPr>
            <a:spLocks noChangeShapeType="1"/>
          </p:cNvSpPr>
          <p:nvPr/>
        </p:nvSpPr>
        <p:spPr bwMode="auto">
          <a:xfrm flipH="1" flipV="1">
            <a:off x="7162800" y="4953000"/>
            <a:ext cx="4572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3" name="Rectangle 31"/>
          <p:cNvSpPr>
            <a:spLocks noChangeArrowheads="1"/>
          </p:cNvSpPr>
          <p:nvPr/>
        </p:nvSpPr>
        <p:spPr bwMode="auto">
          <a:xfrm>
            <a:off x="5089525" y="562292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1"/>
                </a:solidFill>
              </a:rPr>
              <a:t>Read miss from cache</a:t>
            </a:r>
          </a:p>
        </p:txBody>
      </p:sp>
      <p:sp>
        <p:nvSpPr>
          <p:cNvPr id="591904" name="Oval 32"/>
          <p:cNvSpPr>
            <a:spLocks noChangeArrowheads="1"/>
          </p:cNvSpPr>
          <p:nvPr/>
        </p:nvSpPr>
        <p:spPr bwMode="auto">
          <a:xfrm>
            <a:off x="7321550" y="4502150"/>
            <a:ext cx="2921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5" name="Rectangle 33"/>
          <p:cNvSpPr>
            <a:spLocks noChangeArrowheads="1"/>
          </p:cNvSpPr>
          <p:nvPr/>
        </p:nvSpPr>
        <p:spPr bwMode="auto">
          <a:xfrm>
            <a:off x="7678738" y="4251325"/>
            <a:ext cx="134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hit</a:t>
            </a:r>
          </a:p>
          <a:p>
            <a:pPr>
              <a:spcBef>
                <a:spcPct val="0"/>
              </a:spcBef>
            </a:pPr>
            <a:r>
              <a:rPr lang="en-US" sz="2400"/>
              <a:t>and bus</a:t>
            </a:r>
          </a:p>
          <a:p>
            <a:pPr>
              <a:spcBef>
                <a:spcPct val="0"/>
              </a:spcBef>
            </a:pPr>
            <a:r>
              <a:rPr lang="en-US" sz="2400"/>
              <a:t>read miss</a:t>
            </a:r>
          </a:p>
        </p:txBody>
      </p:sp>
      <p:sp>
        <p:nvSpPr>
          <p:cNvPr id="591906" name="Line 34"/>
          <p:cNvSpPr>
            <a:spLocks noChangeShapeType="1"/>
          </p:cNvSpPr>
          <p:nvPr/>
        </p:nvSpPr>
        <p:spPr bwMode="auto">
          <a:xfrm>
            <a:off x="3429000" y="4572000"/>
            <a:ext cx="3124200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7" name="Rectangle 35"/>
          <p:cNvSpPr>
            <a:spLocks noChangeArrowheads="1"/>
          </p:cNvSpPr>
          <p:nvPr/>
        </p:nvSpPr>
        <p:spPr bwMode="auto">
          <a:xfrm>
            <a:off x="4478338" y="409892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read miss</a:t>
            </a:r>
          </a:p>
        </p:txBody>
      </p:sp>
      <p:sp>
        <p:nvSpPr>
          <p:cNvPr id="591908" name="Line 36"/>
          <p:cNvSpPr>
            <a:spLocks noChangeShapeType="1"/>
          </p:cNvSpPr>
          <p:nvPr/>
        </p:nvSpPr>
        <p:spPr bwMode="auto">
          <a:xfrm flipV="1">
            <a:off x="3048000" y="3124200"/>
            <a:ext cx="0" cy="10668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9" name="Line 37"/>
          <p:cNvSpPr>
            <a:spLocks noChangeShapeType="1"/>
          </p:cNvSpPr>
          <p:nvPr/>
        </p:nvSpPr>
        <p:spPr bwMode="auto">
          <a:xfrm flipH="1">
            <a:off x="3505200" y="2590800"/>
            <a:ext cx="2971800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0" name="Line 38"/>
          <p:cNvSpPr>
            <a:spLocks noChangeShapeType="1"/>
          </p:cNvSpPr>
          <p:nvPr/>
        </p:nvSpPr>
        <p:spPr bwMode="auto">
          <a:xfrm flipH="1" flipV="1">
            <a:off x="3429000" y="2895600"/>
            <a:ext cx="3200400" cy="16002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1" name="Rectangle 39"/>
          <p:cNvSpPr>
            <a:spLocks noChangeArrowheads="1"/>
          </p:cNvSpPr>
          <p:nvPr/>
        </p:nvSpPr>
        <p:spPr bwMode="auto">
          <a:xfrm>
            <a:off x="3944938" y="22701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 miss</a:t>
            </a:r>
          </a:p>
        </p:txBody>
      </p:sp>
      <p:sp>
        <p:nvSpPr>
          <p:cNvPr id="591912" name="Rectangle 40"/>
          <p:cNvSpPr>
            <a:spLocks noChangeArrowheads="1"/>
          </p:cNvSpPr>
          <p:nvPr/>
        </p:nvSpPr>
        <p:spPr bwMode="auto">
          <a:xfrm>
            <a:off x="2193925" y="310832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</a:t>
            </a:r>
          </a:p>
          <a:p>
            <a:pPr>
              <a:spcBef>
                <a:spcPct val="0"/>
              </a:spcBef>
            </a:pPr>
            <a:r>
              <a:rPr lang="en-US" sz="2400"/>
              <a:t>miss</a:t>
            </a:r>
          </a:p>
        </p:txBody>
      </p:sp>
      <p:sp>
        <p:nvSpPr>
          <p:cNvPr id="591913" name="Rectangle 41"/>
          <p:cNvSpPr>
            <a:spLocks noChangeArrowheads="1"/>
          </p:cNvSpPr>
          <p:nvPr/>
        </p:nvSpPr>
        <p:spPr bwMode="auto">
          <a:xfrm>
            <a:off x="3717925" y="280352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</a:t>
            </a:r>
          </a:p>
          <a:p>
            <a:pPr>
              <a:spcBef>
                <a:spcPct val="0"/>
              </a:spcBef>
            </a:pPr>
            <a:r>
              <a:rPr lang="en-US" sz="2400"/>
              <a:t>miss</a:t>
            </a:r>
          </a:p>
        </p:txBody>
      </p:sp>
      <p:sp>
        <p:nvSpPr>
          <p:cNvPr id="591914" name="Line 42"/>
          <p:cNvSpPr>
            <a:spLocks noChangeShapeType="1"/>
          </p:cNvSpPr>
          <p:nvPr/>
        </p:nvSpPr>
        <p:spPr bwMode="auto">
          <a:xfrm>
            <a:off x="1066800" y="1981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5" name="Line 43"/>
          <p:cNvSpPr>
            <a:spLocks noChangeShapeType="1"/>
          </p:cNvSpPr>
          <p:nvPr/>
        </p:nvSpPr>
        <p:spPr bwMode="auto">
          <a:xfrm>
            <a:off x="990600" y="2286000"/>
            <a:ext cx="99060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6" name="Rectangle 44"/>
          <p:cNvSpPr>
            <a:spLocks noChangeArrowheads="1"/>
          </p:cNvSpPr>
          <p:nvPr/>
        </p:nvSpPr>
        <p:spPr bwMode="auto">
          <a:xfrm>
            <a:off x="896938" y="15001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Proc. induced</a:t>
            </a:r>
          </a:p>
        </p:txBody>
      </p:sp>
      <p:sp>
        <p:nvSpPr>
          <p:cNvPr id="591917" name="Rectangle 45"/>
          <p:cNvSpPr>
            <a:spLocks noChangeArrowheads="1"/>
          </p:cNvSpPr>
          <p:nvPr/>
        </p:nvSpPr>
        <p:spPr bwMode="auto">
          <a:xfrm>
            <a:off x="838200" y="23622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Bus induced</a:t>
            </a:r>
          </a:p>
        </p:txBody>
      </p:sp>
      <p:sp>
        <p:nvSpPr>
          <p:cNvPr id="591918" name="Line 46"/>
          <p:cNvSpPr>
            <a:spLocks noChangeShapeType="1"/>
          </p:cNvSpPr>
          <p:nvPr/>
        </p:nvSpPr>
        <p:spPr bwMode="auto">
          <a:xfrm flipV="1">
            <a:off x="7315200" y="4495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9" name="Line 47"/>
          <p:cNvSpPr>
            <a:spLocks noChangeShapeType="1"/>
          </p:cNvSpPr>
          <p:nvPr/>
        </p:nvSpPr>
        <p:spPr bwMode="auto">
          <a:xfrm>
            <a:off x="7315200" y="4572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20" name="Text Box 48"/>
          <p:cNvSpPr txBox="1">
            <a:spLocks noChangeArrowheads="1"/>
          </p:cNvSpPr>
          <p:nvPr/>
        </p:nvSpPr>
        <p:spPr bwMode="auto">
          <a:xfrm>
            <a:off x="152400" y="28194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Both </a:t>
            </a:r>
            <a:r>
              <a:rPr lang="en-US">
                <a:solidFill>
                  <a:schemeClr val="accent2"/>
                </a:solidFill>
              </a:rPr>
              <a:t>P2</a:t>
            </a:r>
            <a:r>
              <a:rPr lang="en-US">
                <a:solidFill>
                  <a:schemeClr val="tx2"/>
                </a:solidFill>
              </a:rPr>
              <a:t> and </a:t>
            </a:r>
            <a:r>
              <a:rPr lang="en-US">
                <a:solidFill>
                  <a:schemeClr val="accent1"/>
                </a:solidFill>
              </a:rPr>
              <a:t>P3 </a:t>
            </a:r>
            <a:r>
              <a:rPr lang="en-US">
                <a:solidFill>
                  <a:schemeClr val="tx2"/>
                </a:solidFill>
              </a:rPr>
              <a:t>will have A in state S</a:t>
            </a:r>
          </a:p>
        </p:txBody>
      </p:sp>
    </p:spTree>
    <p:extLst>
      <p:ext uri="{BB962C8B-B14F-4D97-AF65-F5344CB8AC3E}">
        <p14:creationId xmlns:p14="http://schemas.microsoft.com/office/powerpoint/2010/main" val="1986569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Example: </a:t>
            </a:r>
            <a:r>
              <a:rPr lang="en-US">
                <a:solidFill>
                  <a:schemeClr val="accent1"/>
                </a:solidFill>
              </a:rPr>
              <a:t>P4</a:t>
            </a:r>
            <a:r>
              <a:rPr lang="en-US">
                <a:solidFill>
                  <a:srgbClr val="CC0000"/>
                </a:solidFill>
              </a:rPr>
              <a:t> writes A (A comes from </a:t>
            </a:r>
            <a:r>
              <a:rPr lang="en-US">
                <a:solidFill>
                  <a:schemeClr val="accent2"/>
                </a:solidFill>
              </a:rPr>
              <a:t>P2</a:t>
            </a:r>
            <a:r>
              <a:rPr lang="en-US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592899" name="Oval 3"/>
          <p:cNvSpPr>
            <a:spLocks noChangeArrowheads="1"/>
          </p:cNvSpPr>
          <p:nvPr/>
        </p:nvSpPr>
        <p:spPr bwMode="auto">
          <a:xfrm>
            <a:off x="6483350" y="22161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00" name="Oval 4"/>
          <p:cNvSpPr>
            <a:spLocks noChangeArrowheads="1"/>
          </p:cNvSpPr>
          <p:nvPr/>
        </p:nvSpPr>
        <p:spPr bwMode="auto">
          <a:xfrm>
            <a:off x="2749550" y="22923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01" name="Oval 5"/>
          <p:cNvSpPr>
            <a:spLocks noChangeArrowheads="1"/>
          </p:cNvSpPr>
          <p:nvPr/>
        </p:nvSpPr>
        <p:spPr bwMode="auto">
          <a:xfrm>
            <a:off x="6559550" y="42735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02" name="Oval 6"/>
          <p:cNvSpPr>
            <a:spLocks noChangeArrowheads="1"/>
          </p:cNvSpPr>
          <p:nvPr/>
        </p:nvSpPr>
        <p:spPr bwMode="auto">
          <a:xfrm>
            <a:off x="2673350" y="4197350"/>
            <a:ext cx="749300" cy="825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2878138" y="24225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I</a:t>
            </a:r>
            <a:endParaRPr lang="en-US" sz="2400"/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6672263" y="24225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E</a:t>
            </a:r>
          </a:p>
        </p:txBody>
      </p:sp>
      <p:sp>
        <p:nvSpPr>
          <p:cNvPr id="592905" name="Rectangle 9"/>
          <p:cNvSpPr>
            <a:spLocks noChangeArrowheads="1"/>
          </p:cNvSpPr>
          <p:nvPr/>
        </p:nvSpPr>
        <p:spPr bwMode="auto">
          <a:xfrm>
            <a:off x="6688138" y="44037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S</a:t>
            </a:r>
          </a:p>
        </p:txBody>
      </p:sp>
      <p:sp>
        <p:nvSpPr>
          <p:cNvPr id="592906" name="Rectangle 10"/>
          <p:cNvSpPr>
            <a:spLocks noChangeArrowheads="1"/>
          </p:cNvSpPr>
          <p:nvPr/>
        </p:nvSpPr>
        <p:spPr bwMode="auto">
          <a:xfrm>
            <a:off x="2790825" y="440372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592907" name="Line 11"/>
          <p:cNvSpPr>
            <a:spLocks noChangeShapeType="1"/>
          </p:cNvSpPr>
          <p:nvPr/>
        </p:nvSpPr>
        <p:spPr bwMode="auto">
          <a:xfrm flipH="1">
            <a:off x="7010400" y="1524000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08" name="Rectangle 12"/>
          <p:cNvSpPr>
            <a:spLocks noChangeArrowheads="1"/>
          </p:cNvSpPr>
          <p:nvPr/>
        </p:nvSpPr>
        <p:spPr bwMode="auto">
          <a:xfrm>
            <a:off x="5087938" y="1508125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miss from mem</a:t>
            </a:r>
            <a:r>
              <a:rPr lang="en-US" sz="24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92909" name="Line 13"/>
          <p:cNvSpPr>
            <a:spLocks noChangeShapeType="1"/>
          </p:cNvSpPr>
          <p:nvPr/>
        </p:nvSpPr>
        <p:spPr bwMode="auto">
          <a:xfrm flipH="1">
            <a:off x="3352800" y="2819400"/>
            <a:ext cx="3200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10" name="Rectangle 14"/>
          <p:cNvSpPr>
            <a:spLocks noChangeArrowheads="1"/>
          </p:cNvSpPr>
          <p:nvPr/>
        </p:nvSpPr>
        <p:spPr bwMode="auto">
          <a:xfrm>
            <a:off x="3868738" y="37179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hit</a:t>
            </a:r>
          </a:p>
        </p:txBody>
      </p:sp>
      <p:sp>
        <p:nvSpPr>
          <p:cNvPr id="592911" name="Line 15"/>
          <p:cNvSpPr>
            <a:spLocks noChangeShapeType="1"/>
          </p:cNvSpPr>
          <p:nvPr/>
        </p:nvSpPr>
        <p:spPr bwMode="auto">
          <a:xfrm flipV="1">
            <a:off x="1676400" y="4800600"/>
            <a:ext cx="10668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12" name="Rectangle 16"/>
          <p:cNvSpPr>
            <a:spLocks noChangeArrowheads="1"/>
          </p:cNvSpPr>
          <p:nvPr/>
        </p:nvSpPr>
        <p:spPr bwMode="auto">
          <a:xfrm>
            <a:off x="1506538" y="501332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1"/>
                </a:solidFill>
              </a:rPr>
              <a:t>Write miss</a:t>
            </a:r>
          </a:p>
        </p:txBody>
      </p:sp>
      <p:sp>
        <p:nvSpPr>
          <p:cNvPr id="592913" name="Rectangle 17"/>
          <p:cNvSpPr>
            <a:spLocks noChangeArrowheads="1"/>
          </p:cNvSpPr>
          <p:nvPr/>
        </p:nvSpPr>
        <p:spPr bwMode="auto">
          <a:xfrm>
            <a:off x="7450138" y="2193925"/>
            <a:ext cx="120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hit</a:t>
            </a:r>
          </a:p>
        </p:txBody>
      </p:sp>
      <p:sp>
        <p:nvSpPr>
          <p:cNvPr id="592914" name="Rectangle 18"/>
          <p:cNvSpPr>
            <a:spLocks noChangeArrowheads="1"/>
          </p:cNvSpPr>
          <p:nvPr/>
        </p:nvSpPr>
        <p:spPr bwMode="auto">
          <a:xfrm>
            <a:off x="1735138" y="4098925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Hit</a:t>
            </a:r>
          </a:p>
        </p:txBody>
      </p:sp>
      <p:sp>
        <p:nvSpPr>
          <p:cNvPr id="592915" name="Line 19"/>
          <p:cNvSpPr>
            <a:spLocks noChangeShapeType="1"/>
          </p:cNvSpPr>
          <p:nvPr/>
        </p:nvSpPr>
        <p:spPr bwMode="auto">
          <a:xfrm>
            <a:off x="6858000" y="3048000"/>
            <a:ext cx="0" cy="121920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16" name="Rectangle 20"/>
          <p:cNvSpPr>
            <a:spLocks noChangeArrowheads="1"/>
          </p:cNvSpPr>
          <p:nvPr/>
        </p:nvSpPr>
        <p:spPr bwMode="auto">
          <a:xfrm>
            <a:off x="6916738" y="341312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read miss</a:t>
            </a:r>
          </a:p>
        </p:txBody>
      </p:sp>
      <p:sp>
        <p:nvSpPr>
          <p:cNvPr id="592917" name="Line 21"/>
          <p:cNvSpPr>
            <a:spLocks noChangeShapeType="1"/>
          </p:cNvSpPr>
          <p:nvPr/>
        </p:nvSpPr>
        <p:spPr bwMode="auto">
          <a:xfrm flipH="1">
            <a:off x="3429000" y="4724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18" name="Rectangle 22"/>
          <p:cNvSpPr>
            <a:spLocks noChangeArrowheads="1"/>
          </p:cNvSpPr>
          <p:nvPr/>
        </p:nvSpPr>
        <p:spPr bwMode="auto">
          <a:xfrm>
            <a:off x="3792538" y="47847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Write hit</a:t>
            </a:r>
          </a:p>
        </p:txBody>
      </p:sp>
      <p:sp>
        <p:nvSpPr>
          <p:cNvPr id="592919" name="Oval 23"/>
          <p:cNvSpPr>
            <a:spLocks noChangeArrowheads="1"/>
          </p:cNvSpPr>
          <p:nvPr/>
        </p:nvSpPr>
        <p:spPr bwMode="auto">
          <a:xfrm>
            <a:off x="2444750" y="4273550"/>
            <a:ext cx="215900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0" name="Line 24"/>
          <p:cNvSpPr>
            <a:spLocks noChangeShapeType="1"/>
          </p:cNvSpPr>
          <p:nvPr/>
        </p:nvSpPr>
        <p:spPr bwMode="auto">
          <a:xfrm flipH="1">
            <a:off x="2590800" y="44196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1" name="Line 25"/>
          <p:cNvSpPr>
            <a:spLocks noChangeShapeType="1"/>
          </p:cNvSpPr>
          <p:nvPr/>
        </p:nvSpPr>
        <p:spPr bwMode="auto">
          <a:xfrm flipV="1">
            <a:off x="2667000" y="4267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7239000" y="2438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3" name="Line 27"/>
          <p:cNvSpPr>
            <a:spLocks noChangeShapeType="1"/>
          </p:cNvSpPr>
          <p:nvPr/>
        </p:nvSpPr>
        <p:spPr bwMode="auto">
          <a:xfrm flipV="1">
            <a:off x="7239000" y="2362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4" name="Oval 28"/>
          <p:cNvSpPr>
            <a:spLocks noChangeArrowheads="1"/>
          </p:cNvSpPr>
          <p:nvPr/>
        </p:nvSpPr>
        <p:spPr bwMode="auto">
          <a:xfrm>
            <a:off x="7245350" y="2368550"/>
            <a:ext cx="2921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5" name="Line 29"/>
          <p:cNvSpPr>
            <a:spLocks noChangeShapeType="1"/>
          </p:cNvSpPr>
          <p:nvPr/>
        </p:nvSpPr>
        <p:spPr bwMode="auto">
          <a:xfrm>
            <a:off x="7239000" y="2438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6" name="Line 30"/>
          <p:cNvSpPr>
            <a:spLocks noChangeShapeType="1"/>
          </p:cNvSpPr>
          <p:nvPr/>
        </p:nvSpPr>
        <p:spPr bwMode="auto">
          <a:xfrm flipH="1" flipV="1">
            <a:off x="7162800" y="49530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7" name="Rectangle 31"/>
          <p:cNvSpPr>
            <a:spLocks noChangeArrowheads="1"/>
          </p:cNvSpPr>
          <p:nvPr/>
        </p:nvSpPr>
        <p:spPr bwMode="auto">
          <a:xfrm>
            <a:off x="5089525" y="562292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miss from cache</a:t>
            </a:r>
          </a:p>
        </p:txBody>
      </p:sp>
      <p:sp>
        <p:nvSpPr>
          <p:cNvPr id="592928" name="Oval 32"/>
          <p:cNvSpPr>
            <a:spLocks noChangeArrowheads="1"/>
          </p:cNvSpPr>
          <p:nvPr/>
        </p:nvSpPr>
        <p:spPr bwMode="auto">
          <a:xfrm>
            <a:off x="7321550" y="4502150"/>
            <a:ext cx="2921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9" name="Rectangle 33"/>
          <p:cNvSpPr>
            <a:spLocks noChangeArrowheads="1"/>
          </p:cNvSpPr>
          <p:nvPr/>
        </p:nvSpPr>
        <p:spPr bwMode="auto">
          <a:xfrm>
            <a:off x="7678738" y="4251325"/>
            <a:ext cx="134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Read hit</a:t>
            </a:r>
          </a:p>
          <a:p>
            <a:pPr>
              <a:spcBef>
                <a:spcPct val="0"/>
              </a:spcBef>
            </a:pPr>
            <a:r>
              <a:rPr lang="en-US" sz="2400"/>
              <a:t>and bus</a:t>
            </a:r>
          </a:p>
          <a:p>
            <a:pPr>
              <a:spcBef>
                <a:spcPct val="0"/>
              </a:spcBef>
            </a:pPr>
            <a:r>
              <a:rPr lang="en-US" sz="2400"/>
              <a:t>read miss</a:t>
            </a:r>
          </a:p>
        </p:txBody>
      </p:sp>
      <p:sp>
        <p:nvSpPr>
          <p:cNvPr id="592930" name="Line 34"/>
          <p:cNvSpPr>
            <a:spLocks noChangeShapeType="1"/>
          </p:cNvSpPr>
          <p:nvPr/>
        </p:nvSpPr>
        <p:spPr bwMode="auto">
          <a:xfrm>
            <a:off x="3429000" y="4572000"/>
            <a:ext cx="3124200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1" name="Rectangle 35"/>
          <p:cNvSpPr>
            <a:spLocks noChangeArrowheads="1"/>
          </p:cNvSpPr>
          <p:nvPr/>
        </p:nvSpPr>
        <p:spPr bwMode="auto">
          <a:xfrm>
            <a:off x="4478338" y="409892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read miss</a:t>
            </a:r>
          </a:p>
        </p:txBody>
      </p:sp>
      <p:sp>
        <p:nvSpPr>
          <p:cNvPr id="592932" name="Line 36"/>
          <p:cNvSpPr>
            <a:spLocks noChangeShapeType="1"/>
          </p:cNvSpPr>
          <p:nvPr/>
        </p:nvSpPr>
        <p:spPr bwMode="auto">
          <a:xfrm flipV="1">
            <a:off x="3048000" y="3124200"/>
            <a:ext cx="0" cy="10668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3" name="Line 37"/>
          <p:cNvSpPr>
            <a:spLocks noChangeShapeType="1"/>
          </p:cNvSpPr>
          <p:nvPr/>
        </p:nvSpPr>
        <p:spPr bwMode="auto">
          <a:xfrm flipH="1">
            <a:off x="3505200" y="2590800"/>
            <a:ext cx="2971800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4" name="Line 38"/>
          <p:cNvSpPr>
            <a:spLocks noChangeShapeType="1"/>
          </p:cNvSpPr>
          <p:nvPr/>
        </p:nvSpPr>
        <p:spPr bwMode="auto">
          <a:xfrm flipH="1" flipV="1">
            <a:off x="3429000" y="2895600"/>
            <a:ext cx="32004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5" name="Rectangle 39"/>
          <p:cNvSpPr>
            <a:spLocks noChangeArrowheads="1"/>
          </p:cNvSpPr>
          <p:nvPr/>
        </p:nvSpPr>
        <p:spPr bwMode="auto">
          <a:xfrm>
            <a:off x="3944938" y="22701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 miss</a:t>
            </a:r>
          </a:p>
        </p:txBody>
      </p:sp>
      <p:sp>
        <p:nvSpPr>
          <p:cNvPr id="592936" name="Rectangle 40"/>
          <p:cNvSpPr>
            <a:spLocks noChangeArrowheads="1"/>
          </p:cNvSpPr>
          <p:nvPr/>
        </p:nvSpPr>
        <p:spPr bwMode="auto">
          <a:xfrm>
            <a:off x="2193925" y="310832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bus write</a:t>
            </a:r>
          </a:p>
          <a:p>
            <a:pPr>
              <a:spcBef>
                <a:spcPct val="0"/>
              </a:spcBef>
            </a:pPr>
            <a:r>
              <a:rPr lang="en-US" sz="2400"/>
              <a:t>miss</a:t>
            </a:r>
          </a:p>
        </p:txBody>
      </p:sp>
      <p:sp>
        <p:nvSpPr>
          <p:cNvPr id="592937" name="Rectangle 41"/>
          <p:cNvSpPr>
            <a:spLocks noChangeArrowheads="1"/>
          </p:cNvSpPr>
          <p:nvPr/>
        </p:nvSpPr>
        <p:spPr bwMode="auto">
          <a:xfrm>
            <a:off x="3717925" y="280352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bus write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miss</a:t>
            </a:r>
          </a:p>
        </p:txBody>
      </p:sp>
      <p:sp>
        <p:nvSpPr>
          <p:cNvPr id="592938" name="Line 42"/>
          <p:cNvSpPr>
            <a:spLocks noChangeShapeType="1"/>
          </p:cNvSpPr>
          <p:nvPr/>
        </p:nvSpPr>
        <p:spPr bwMode="auto">
          <a:xfrm>
            <a:off x="1066800" y="1981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9" name="Line 43"/>
          <p:cNvSpPr>
            <a:spLocks noChangeShapeType="1"/>
          </p:cNvSpPr>
          <p:nvPr/>
        </p:nvSpPr>
        <p:spPr bwMode="auto">
          <a:xfrm>
            <a:off x="990600" y="2286000"/>
            <a:ext cx="99060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40" name="Rectangle 44"/>
          <p:cNvSpPr>
            <a:spLocks noChangeArrowheads="1"/>
          </p:cNvSpPr>
          <p:nvPr/>
        </p:nvSpPr>
        <p:spPr bwMode="auto">
          <a:xfrm>
            <a:off x="896938" y="15001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Proc. induced</a:t>
            </a:r>
          </a:p>
        </p:txBody>
      </p:sp>
      <p:sp>
        <p:nvSpPr>
          <p:cNvPr id="592941" name="Rectangle 45"/>
          <p:cNvSpPr>
            <a:spLocks noChangeArrowheads="1"/>
          </p:cNvSpPr>
          <p:nvPr/>
        </p:nvSpPr>
        <p:spPr bwMode="auto">
          <a:xfrm>
            <a:off x="838200" y="23622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Bus induced</a:t>
            </a:r>
          </a:p>
        </p:txBody>
      </p:sp>
      <p:sp>
        <p:nvSpPr>
          <p:cNvPr id="592942" name="Line 46"/>
          <p:cNvSpPr>
            <a:spLocks noChangeShapeType="1"/>
          </p:cNvSpPr>
          <p:nvPr/>
        </p:nvSpPr>
        <p:spPr bwMode="auto">
          <a:xfrm flipV="1">
            <a:off x="7315200" y="4495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43" name="Line 47"/>
          <p:cNvSpPr>
            <a:spLocks noChangeShapeType="1"/>
          </p:cNvSpPr>
          <p:nvPr/>
        </p:nvSpPr>
        <p:spPr bwMode="auto">
          <a:xfrm>
            <a:off x="7315200" y="4572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44" name="Text Box 48"/>
          <p:cNvSpPr txBox="1">
            <a:spLocks noChangeArrowheads="1"/>
          </p:cNvSpPr>
          <p:nvPr/>
        </p:nvSpPr>
        <p:spPr bwMode="auto">
          <a:xfrm>
            <a:off x="152400" y="281940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P2</a:t>
            </a:r>
            <a:r>
              <a:rPr lang="en-US">
                <a:solidFill>
                  <a:schemeClr val="tx2"/>
                </a:solidFill>
              </a:rPr>
              <a:t> and </a:t>
            </a:r>
            <a:r>
              <a:rPr lang="en-US">
                <a:solidFill>
                  <a:schemeClr val="accent2"/>
                </a:solidFill>
              </a:rPr>
              <a:t>P3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will have A in state I; </a:t>
            </a:r>
            <a:r>
              <a:rPr lang="en-US">
                <a:solidFill>
                  <a:schemeClr val="accent1"/>
                </a:solidFill>
              </a:rPr>
              <a:t>P4</a:t>
            </a:r>
            <a:r>
              <a:rPr lang="en-US">
                <a:solidFill>
                  <a:schemeClr val="tx2"/>
                </a:solidFill>
              </a:rPr>
              <a:t> will be in state M</a:t>
            </a:r>
          </a:p>
        </p:txBody>
      </p:sp>
    </p:spTree>
    <p:extLst>
      <p:ext uri="{BB962C8B-B14F-4D97-AF65-F5344CB8AC3E}">
        <p14:creationId xmlns:p14="http://schemas.microsoft.com/office/powerpoint/2010/main" val="4185624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charset="0"/>
              </a:rPr>
              <a:t>MOESI – motivation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Consider cache 0 that wants to read from x: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If cache 0 line is “Invalid” and cache 1 line is “Modified”, then: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cache 1 needs to write back the data to the main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Afterwards, cache 0 changes x, cache 1 wants to read from x: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cache 0 invalidates, writes back…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line is ping-ponged between the caches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each time should be written-back to the main memory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77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MESIF/MERSI</a:t>
            </a:r>
          </a:p>
        </p:txBody>
      </p:sp>
      <p:pic>
        <p:nvPicPr>
          <p:cNvPr id="1026" name="Picture 2" descr="http://texample.net/media/tikz/examples/PNG/mes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70" y="133350"/>
            <a:ext cx="5325923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Multi-core Computing</a:t>
            </a:r>
          </a:p>
        </p:txBody>
      </p:sp>
      <p:sp>
        <p:nvSpPr>
          <p:cNvPr id="1050628" name="Rectangle 4"/>
          <p:cNvSpPr>
            <a:spLocks noChangeArrowheads="1"/>
          </p:cNvSpPr>
          <p:nvPr/>
        </p:nvSpPr>
        <p:spPr bwMode="auto">
          <a:xfrm>
            <a:off x="1905000" y="22860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" charset="0"/>
              </a:rPr>
              <a:t>Complex </a:t>
            </a:r>
          </a:p>
          <a:p>
            <a:pPr algn="ctr" eaLnBrk="0" hangingPunct="0"/>
            <a:r>
              <a:rPr lang="en-US" sz="1800">
                <a:latin typeface="Arial" charset="0"/>
              </a:rPr>
              <a:t>uniprocessor</a:t>
            </a:r>
          </a:p>
        </p:txBody>
      </p:sp>
      <p:sp>
        <p:nvSpPr>
          <p:cNvPr id="1050629" name="Rectangle 5"/>
          <p:cNvSpPr>
            <a:spLocks noChangeArrowheads="1"/>
          </p:cNvSpPr>
          <p:nvPr/>
        </p:nvSpPr>
        <p:spPr bwMode="auto">
          <a:xfrm>
            <a:off x="1905000" y="34290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" charset="0"/>
              </a:rPr>
              <a:t>L2 Cache</a:t>
            </a:r>
          </a:p>
        </p:txBody>
      </p:sp>
      <p:sp>
        <p:nvSpPr>
          <p:cNvPr id="1050630" name="AutoShape 6"/>
          <p:cNvSpPr>
            <a:spLocks noChangeArrowheads="1"/>
          </p:cNvSpPr>
          <p:nvPr/>
        </p:nvSpPr>
        <p:spPr bwMode="auto">
          <a:xfrm>
            <a:off x="2362200" y="3200400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31" name="Rectangle 7"/>
          <p:cNvSpPr>
            <a:spLocks noChangeArrowheads="1"/>
          </p:cNvSpPr>
          <p:nvPr/>
        </p:nvSpPr>
        <p:spPr bwMode="auto">
          <a:xfrm>
            <a:off x="5562600" y="34290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" charset="0"/>
              </a:rPr>
              <a:t>L2 Cache</a:t>
            </a:r>
          </a:p>
        </p:txBody>
      </p:sp>
      <p:sp>
        <p:nvSpPr>
          <p:cNvPr id="1050632" name="AutoShape 8"/>
          <p:cNvSpPr>
            <a:spLocks noChangeArrowheads="1"/>
          </p:cNvSpPr>
          <p:nvPr/>
        </p:nvSpPr>
        <p:spPr bwMode="auto">
          <a:xfrm>
            <a:off x="6019800" y="3200400"/>
            <a:ext cx="3048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33" name="Rectangle 9"/>
          <p:cNvSpPr>
            <a:spLocks noChangeArrowheads="1"/>
          </p:cNvSpPr>
          <p:nvPr/>
        </p:nvSpPr>
        <p:spPr bwMode="auto">
          <a:xfrm>
            <a:off x="1981200" y="2362200"/>
            <a:ext cx="10668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34" name="Rectangle 10"/>
          <p:cNvSpPr>
            <a:spLocks noChangeArrowheads="1"/>
          </p:cNvSpPr>
          <p:nvPr/>
        </p:nvSpPr>
        <p:spPr bwMode="auto">
          <a:xfrm>
            <a:off x="5562600" y="22860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1050635" name="Rectangle 11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36" name="Rectangle 12"/>
          <p:cNvSpPr>
            <a:spLocks noChangeArrowheads="1"/>
          </p:cNvSpPr>
          <p:nvPr/>
        </p:nvSpPr>
        <p:spPr bwMode="auto">
          <a:xfrm>
            <a:off x="60960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37" name="Rectangle 13"/>
          <p:cNvSpPr>
            <a:spLocks noChangeArrowheads="1"/>
          </p:cNvSpPr>
          <p:nvPr/>
        </p:nvSpPr>
        <p:spPr bwMode="auto">
          <a:xfrm>
            <a:off x="64008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38" name="Rectangle 14"/>
          <p:cNvSpPr>
            <a:spLocks noChangeArrowheads="1"/>
          </p:cNvSpPr>
          <p:nvPr/>
        </p:nvSpPr>
        <p:spPr bwMode="auto">
          <a:xfrm>
            <a:off x="57912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39" name="Rectangle 15"/>
          <p:cNvSpPr>
            <a:spLocks noChangeArrowheads="1"/>
          </p:cNvSpPr>
          <p:nvPr/>
        </p:nvSpPr>
        <p:spPr bwMode="auto">
          <a:xfrm>
            <a:off x="60960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40" name="Rectangle 16"/>
          <p:cNvSpPr>
            <a:spLocks noChangeArrowheads="1"/>
          </p:cNvSpPr>
          <p:nvPr/>
        </p:nvSpPr>
        <p:spPr bwMode="auto">
          <a:xfrm>
            <a:off x="64008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41" name="Rectangle 17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42" name="Rectangle 18"/>
          <p:cNvSpPr>
            <a:spLocks noChangeArrowheads="1"/>
          </p:cNvSpPr>
          <p:nvPr/>
        </p:nvSpPr>
        <p:spPr bwMode="auto">
          <a:xfrm>
            <a:off x="6096000" y="2895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643" name="Rectangle 19"/>
          <p:cNvSpPr>
            <a:spLocks noChangeArrowheads="1"/>
          </p:cNvSpPr>
          <p:nvPr/>
        </p:nvSpPr>
        <p:spPr bwMode="auto">
          <a:xfrm>
            <a:off x="6400800" y="2895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36576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8" grpId="0" animBg="1"/>
      <p:bldP spid="1050629" grpId="0" animBg="1"/>
      <p:bldP spid="1050630" grpId="0" animBg="1"/>
      <p:bldP spid="1050631" grpId="0" animBg="1"/>
      <p:bldP spid="1050632" grpId="0" animBg="1"/>
      <p:bldP spid="1050633" grpId="0" animBg="1"/>
      <p:bldP spid="1050634" grpId="0" animBg="1"/>
      <p:bldP spid="1050635" grpId="0" animBg="1"/>
      <p:bldP spid="1050636" grpId="0" animBg="1"/>
      <p:bldP spid="1050637" grpId="0" animBg="1"/>
      <p:bldP spid="1050638" grpId="0" animBg="1"/>
      <p:bldP spid="1050639" grpId="0" animBg="1"/>
      <p:bldP spid="1050640" grpId="0" animBg="1"/>
      <p:bldP spid="1050641" grpId="0" animBg="1"/>
      <p:bldP spid="1050642" grpId="0" animBg="1"/>
      <p:bldP spid="10506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MOESI</a:t>
            </a:r>
          </a:p>
        </p:txBody>
      </p:sp>
      <p:pic>
        <p:nvPicPr>
          <p:cNvPr id="2050" name="Picture 2" descr="http://wiki.expertiza.ncsu.edu/images/thumb/3/30/MOESI_State_Transition_Diagram.jpg/400px-MOESI_State_Transition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56" y="708901"/>
            <a:ext cx="7132085" cy="58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8600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wrap="square" lIns="0" tIns="22401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540">
                <a:solidFill>
                  <a:schemeClr val="accent2"/>
                </a:solidFill>
              </a:rPr>
              <a:t>How do you guarantee coherence in a multi-level cache hierarchy?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359200" cy="4553280"/>
          </a:xfrm>
          <a:ln/>
        </p:spPr>
        <p:txBody>
          <a:bodyPr vert="horz" wrap="square" lIns="90479" tIns="16001" rIns="90479" bIns="44445" numCol="1" anchor="t" anchorCtr="0" compatLnSpc="1">
            <a:prstTxWarp prst="textNoShape">
              <a:avLst/>
            </a:prstTxWarp>
          </a:bodyPr>
          <a:lstStyle/>
          <a:p>
            <a:pPr marL="391686" indent="-293764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altLang="en-US" sz="1814" b="1">
                <a:solidFill>
                  <a:schemeClr val="accent2"/>
                </a:solidFill>
              </a:rPr>
              <a:t>Better Solution:</a:t>
            </a:r>
            <a:r>
              <a:rPr lang="en-CA" altLang="en-US" sz="1814"/>
              <a:t> Based on “</a:t>
            </a:r>
            <a:r>
              <a:rPr lang="en-CA" altLang="en-US" sz="1814" b="1" i="1"/>
              <a:t>Inclusion Property</a:t>
            </a:r>
            <a:r>
              <a:rPr lang="en-CA" altLang="en-US" sz="1814"/>
              <a:t>”</a:t>
            </a:r>
          </a:p>
          <a:p>
            <a:pPr marL="391686" indent="-293764">
              <a:lnSpc>
                <a:spcPct val="73000"/>
              </a:lnSpc>
              <a:buFont typeface="Times New Roman" panose="02020603050405020304" pitchFamily="18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altLang="en-US" sz="1814"/>
              <a:t>If memory block is in L1 cache it must also be in L2 cache</a:t>
            </a:r>
          </a:p>
          <a:p>
            <a:pPr marL="391686" indent="-293764">
              <a:lnSpc>
                <a:spcPct val="73000"/>
              </a:lnSpc>
              <a:buFont typeface="Times New Roman" panose="02020603050405020304" pitchFamily="18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altLang="en-US" sz="1814"/>
              <a:t>If the block is in modified state (or shared-modified) in L1 cache, then it must also be marked modified in L2 cache, (its copy in L2)</a:t>
            </a:r>
          </a:p>
          <a:p>
            <a:pPr marL="391686" indent="-293764">
              <a:lnSpc>
                <a:spcPct val="73000"/>
              </a:lnSpc>
              <a:buClr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altLang="en-US" sz="1814" b="1" i="1">
                <a:solidFill>
                  <a:schemeClr val="accent2"/>
                </a:solidFill>
              </a:rPr>
              <a:t>Therefore:</a:t>
            </a:r>
          </a:p>
          <a:p>
            <a:pPr marL="391686" indent="-293764">
              <a:lnSpc>
                <a:spcPct val="73000"/>
              </a:lnSpc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1814"/>
              <a:t>only a snooper at L2 is necessary, as it has all the required information</a:t>
            </a:r>
          </a:p>
          <a:p>
            <a:pPr marL="391686" indent="-293764">
              <a:lnSpc>
                <a:spcPct val="73000"/>
              </a:lnSpc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altLang="en-US" sz="1814"/>
              <a:t>If a BusRd requests a block that is in modified state in either cache, then L2 can wave memory access and inform L1.</a:t>
            </a:r>
          </a:p>
          <a:p>
            <a:pPr marL="391686" indent="-293764">
              <a:lnSpc>
                <a:spcPct val="73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CA" altLang="en-US" sz="1814">
              <a:cs typeface="Courier New" panose="02070309020205020404" pitchFamily="49" charset="0"/>
            </a:endParaRPr>
          </a:p>
          <a:p>
            <a:pPr marL="391686" indent="-293764">
              <a:lnSpc>
                <a:spcPct val="73000"/>
              </a:lnSpc>
              <a:buClr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altLang="en-US" sz="1814" b="1" i="1">
                <a:solidFill>
                  <a:schemeClr val="accent2"/>
                </a:solidFill>
                <a:cs typeface="Courier New" panose="02070309020205020404" pitchFamily="49" charset="0"/>
              </a:rPr>
              <a:t>Now information flows both ways:</a:t>
            </a:r>
          </a:p>
          <a:p>
            <a:pPr marL="391686" indent="-293764">
              <a:lnSpc>
                <a:spcPct val="73000"/>
              </a:lnSpc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altLang="en-US" sz="1814">
                <a:cs typeface="Courier New" panose="02070309020205020404" pitchFamily="49" charset="0"/>
              </a:rPr>
              <a:t>L1 accesses L2 for cache miss handling and block state changes;</a:t>
            </a:r>
          </a:p>
          <a:p>
            <a:pPr marL="391686" indent="-293764">
              <a:lnSpc>
                <a:spcPct val="73000"/>
              </a:lnSpc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CA" altLang="en-US" sz="1814">
                <a:cs typeface="Courier New" panose="02070309020205020404" pitchFamily="49" charset="0"/>
              </a:rPr>
              <a:t>L2 forwards to L1 blocks invalidated/updated by bus transactions; </a:t>
            </a:r>
          </a:p>
        </p:txBody>
      </p:sp>
    </p:spTree>
    <p:extLst>
      <p:ext uri="{BB962C8B-B14F-4D97-AF65-F5344CB8AC3E}">
        <p14:creationId xmlns:p14="http://schemas.microsoft.com/office/powerpoint/2010/main" val="202594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135EC-06CE-45A0-94C6-AAE4E403EC1B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Directory-based Coherence Protocol</a:t>
            </a:r>
          </a:p>
        </p:txBody>
      </p:sp>
      <p:sp>
        <p:nvSpPr>
          <p:cNvPr id="727044" name="Rectangle 4"/>
          <p:cNvSpPr>
            <a:spLocks noChangeArrowheads="1"/>
          </p:cNvSpPr>
          <p:nvPr/>
        </p:nvSpPr>
        <p:spPr bwMode="auto">
          <a:xfrm>
            <a:off x="1484313" y="12192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grpSp>
        <p:nvGrpSpPr>
          <p:cNvPr id="727049" name="Group 9"/>
          <p:cNvGrpSpPr>
            <a:grpSpLocks/>
          </p:cNvGrpSpPr>
          <p:nvPr/>
        </p:nvGrpSpPr>
        <p:grpSpPr bwMode="auto">
          <a:xfrm>
            <a:off x="2576513" y="2173288"/>
            <a:ext cx="288925" cy="49212"/>
            <a:chOff x="4128" y="1440"/>
            <a:chExt cx="336" cy="48"/>
          </a:xfrm>
        </p:grpSpPr>
        <p:sp>
          <p:nvSpPr>
            <p:cNvPr id="727050" name="Oval 10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051" name="Oval 11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052" name="Oval 12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27053" name="Line 13"/>
          <p:cNvSpPr>
            <a:spLocks noChangeShapeType="1"/>
          </p:cNvSpPr>
          <p:nvPr/>
        </p:nvSpPr>
        <p:spPr bwMode="auto">
          <a:xfrm>
            <a:off x="1662113" y="16129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054" name="Rectangle 14"/>
          <p:cNvSpPr>
            <a:spLocks noChangeArrowheads="1"/>
          </p:cNvSpPr>
          <p:nvPr/>
        </p:nvSpPr>
        <p:spPr bwMode="auto">
          <a:xfrm>
            <a:off x="1443038" y="1803400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27055" name="Rectangle 15"/>
          <p:cNvSpPr>
            <a:spLocks noChangeArrowheads="1"/>
          </p:cNvSpPr>
          <p:nvPr/>
        </p:nvSpPr>
        <p:spPr bwMode="auto">
          <a:xfrm>
            <a:off x="3998913" y="12192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27056" name="Line 16"/>
          <p:cNvSpPr>
            <a:spLocks noChangeShapeType="1"/>
          </p:cNvSpPr>
          <p:nvPr/>
        </p:nvSpPr>
        <p:spPr bwMode="auto">
          <a:xfrm>
            <a:off x="4176713" y="16129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057" name="Rectangle 17"/>
          <p:cNvSpPr>
            <a:spLocks noChangeArrowheads="1"/>
          </p:cNvSpPr>
          <p:nvPr/>
        </p:nvSpPr>
        <p:spPr bwMode="auto">
          <a:xfrm>
            <a:off x="3957638" y="1803400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27058" name="Rectangle 18"/>
          <p:cNvSpPr>
            <a:spLocks noChangeArrowheads="1"/>
          </p:cNvSpPr>
          <p:nvPr/>
        </p:nvSpPr>
        <p:spPr bwMode="auto">
          <a:xfrm>
            <a:off x="4608513" y="12319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27059" name="Line 19"/>
          <p:cNvSpPr>
            <a:spLocks noChangeShapeType="1"/>
          </p:cNvSpPr>
          <p:nvPr/>
        </p:nvSpPr>
        <p:spPr bwMode="auto">
          <a:xfrm>
            <a:off x="4786313" y="162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060" name="Rectangle 20"/>
          <p:cNvSpPr>
            <a:spLocks noChangeArrowheads="1"/>
          </p:cNvSpPr>
          <p:nvPr/>
        </p:nvSpPr>
        <p:spPr bwMode="auto">
          <a:xfrm>
            <a:off x="4567238" y="1816100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27061" name="Rectangle 21"/>
          <p:cNvSpPr>
            <a:spLocks noChangeArrowheads="1"/>
          </p:cNvSpPr>
          <p:nvPr/>
        </p:nvSpPr>
        <p:spPr bwMode="auto">
          <a:xfrm>
            <a:off x="5218113" y="12319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27062" name="Line 22"/>
          <p:cNvSpPr>
            <a:spLocks noChangeShapeType="1"/>
          </p:cNvSpPr>
          <p:nvPr/>
        </p:nvSpPr>
        <p:spPr bwMode="auto">
          <a:xfrm>
            <a:off x="5395913" y="162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063" name="Rectangle 23"/>
          <p:cNvSpPr>
            <a:spLocks noChangeArrowheads="1"/>
          </p:cNvSpPr>
          <p:nvPr/>
        </p:nvSpPr>
        <p:spPr bwMode="auto">
          <a:xfrm>
            <a:off x="5176838" y="1816100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grpSp>
        <p:nvGrpSpPr>
          <p:cNvPr id="727064" name="Group 24"/>
          <p:cNvGrpSpPr>
            <a:grpSpLocks/>
          </p:cNvGrpSpPr>
          <p:nvPr/>
        </p:nvGrpSpPr>
        <p:grpSpPr bwMode="auto">
          <a:xfrm>
            <a:off x="3049588" y="2173288"/>
            <a:ext cx="288925" cy="49212"/>
            <a:chOff x="4128" y="1440"/>
            <a:chExt cx="336" cy="48"/>
          </a:xfrm>
        </p:grpSpPr>
        <p:sp>
          <p:nvSpPr>
            <p:cNvPr id="727065" name="Oval 25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066" name="Oval 26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067" name="Oval 27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27068" name="Rectangle 28"/>
          <p:cNvSpPr>
            <a:spLocks noChangeArrowheads="1"/>
          </p:cNvSpPr>
          <p:nvPr/>
        </p:nvSpPr>
        <p:spPr bwMode="auto">
          <a:xfrm>
            <a:off x="1185863" y="3213100"/>
            <a:ext cx="1862137" cy="1760538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27069" name="Line 29"/>
          <p:cNvSpPr>
            <a:spLocks noChangeShapeType="1"/>
          </p:cNvSpPr>
          <p:nvPr/>
        </p:nvSpPr>
        <p:spPr bwMode="auto">
          <a:xfrm>
            <a:off x="2052638" y="28321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070" name="AutoShape 30"/>
          <p:cNvSpPr>
            <a:spLocks noChangeArrowheads="1"/>
          </p:cNvSpPr>
          <p:nvPr/>
        </p:nvSpPr>
        <p:spPr bwMode="auto">
          <a:xfrm>
            <a:off x="1066800" y="2451100"/>
            <a:ext cx="5024438" cy="4159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Interconnection Network</a:t>
            </a:r>
          </a:p>
        </p:txBody>
      </p:sp>
      <p:sp>
        <p:nvSpPr>
          <p:cNvPr id="727097" name="Line 57"/>
          <p:cNvSpPr>
            <a:spLocks noChangeShapeType="1"/>
          </p:cNvSpPr>
          <p:nvPr/>
        </p:nvSpPr>
        <p:spPr bwMode="auto">
          <a:xfrm>
            <a:off x="3043238" y="3594100"/>
            <a:ext cx="995362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098" name="Line 58"/>
          <p:cNvSpPr>
            <a:spLocks noChangeShapeType="1"/>
          </p:cNvSpPr>
          <p:nvPr/>
        </p:nvSpPr>
        <p:spPr bwMode="auto">
          <a:xfrm>
            <a:off x="5486400" y="28400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110" name="Rectangle 70"/>
          <p:cNvSpPr>
            <a:spLocks noChangeArrowheads="1"/>
          </p:cNvSpPr>
          <p:nvPr/>
        </p:nvSpPr>
        <p:spPr bwMode="auto">
          <a:xfrm>
            <a:off x="2032000" y="1227138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27111" name="Line 71"/>
          <p:cNvSpPr>
            <a:spLocks noChangeShapeType="1"/>
          </p:cNvSpPr>
          <p:nvPr/>
        </p:nvSpPr>
        <p:spPr bwMode="auto">
          <a:xfrm>
            <a:off x="2209800" y="16208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112" name="Rectangle 72"/>
          <p:cNvSpPr>
            <a:spLocks noChangeArrowheads="1"/>
          </p:cNvSpPr>
          <p:nvPr/>
        </p:nvSpPr>
        <p:spPr bwMode="auto">
          <a:xfrm>
            <a:off x="1990725" y="1811338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grpSp>
        <p:nvGrpSpPr>
          <p:cNvPr id="727165" name="Group 125"/>
          <p:cNvGrpSpPr>
            <a:grpSpLocks/>
          </p:cNvGrpSpPr>
          <p:nvPr/>
        </p:nvGrpSpPr>
        <p:grpSpPr bwMode="auto">
          <a:xfrm>
            <a:off x="4032250" y="3506788"/>
            <a:ext cx="3587750" cy="385762"/>
            <a:chOff x="2252" y="2292"/>
            <a:chExt cx="2260" cy="243"/>
          </a:xfrm>
        </p:grpSpPr>
        <p:sp>
          <p:nvSpPr>
            <p:cNvPr id="727113" name="Rectangle 73"/>
            <p:cNvSpPr>
              <a:spLocks noChangeArrowheads="1"/>
            </p:cNvSpPr>
            <p:nvPr/>
          </p:nvSpPr>
          <p:spPr bwMode="auto">
            <a:xfrm>
              <a:off x="37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34" name="Rectangle 94"/>
            <p:cNvSpPr>
              <a:spLocks noChangeArrowheads="1"/>
            </p:cNvSpPr>
            <p:nvPr/>
          </p:nvSpPr>
          <p:spPr bwMode="auto">
            <a:xfrm>
              <a:off x="41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35" name="Rectangle 95"/>
            <p:cNvSpPr>
              <a:spLocks noChangeArrowheads="1"/>
            </p:cNvSpPr>
            <p:nvPr/>
          </p:nvSpPr>
          <p:spPr bwMode="auto">
            <a:xfrm>
              <a:off x="393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06" name="Rectangle 66"/>
            <p:cNvSpPr>
              <a:spLocks noChangeArrowheads="1"/>
            </p:cNvSpPr>
            <p:nvPr/>
          </p:nvSpPr>
          <p:spPr bwMode="auto">
            <a:xfrm>
              <a:off x="244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07" name="Rectangle 67"/>
            <p:cNvSpPr>
              <a:spLocks noChangeArrowheads="1"/>
            </p:cNvSpPr>
            <p:nvPr/>
          </p:nvSpPr>
          <p:spPr bwMode="auto">
            <a:xfrm>
              <a:off x="264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08" name="Rectangle 6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09" name="Rectangle 69"/>
            <p:cNvSpPr>
              <a:spLocks noChangeArrowheads="1"/>
            </p:cNvSpPr>
            <p:nvPr/>
          </p:nvSpPr>
          <p:spPr bwMode="auto">
            <a:xfrm>
              <a:off x="302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16" name="Rectangle 76"/>
            <p:cNvSpPr>
              <a:spLocks noChangeArrowheads="1"/>
            </p:cNvSpPr>
            <p:nvPr/>
          </p:nvSpPr>
          <p:spPr bwMode="auto">
            <a:xfrm>
              <a:off x="432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17" name="Rectangle 77"/>
            <p:cNvSpPr>
              <a:spLocks noChangeArrowheads="1"/>
            </p:cNvSpPr>
            <p:nvPr/>
          </p:nvSpPr>
          <p:spPr bwMode="auto">
            <a:xfrm>
              <a:off x="3216" y="2304"/>
              <a:ext cx="528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26" name="Text Box 86"/>
            <p:cNvSpPr txBox="1">
              <a:spLocks noChangeArrowheads="1"/>
            </p:cNvSpPr>
            <p:nvPr/>
          </p:nvSpPr>
          <p:spPr bwMode="auto">
            <a:xfrm>
              <a:off x="2448" y="2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7133" name="Text Box 93"/>
            <p:cNvSpPr txBox="1">
              <a:spLocks noChangeArrowheads="1"/>
            </p:cNvSpPr>
            <p:nvPr/>
          </p:nvSpPr>
          <p:spPr bwMode="auto">
            <a:xfrm>
              <a:off x="3936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7136" name="Text Box 96"/>
            <p:cNvSpPr txBox="1">
              <a:spLocks noChangeArrowheads="1"/>
            </p:cNvSpPr>
            <p:nvPr/>
          </p:nvSpPr>
          <p:spPr bwMode="auto">
            <a:xfrm>
              <a:off x="4124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7137" name="Text Box 97"/>
            <p:cNvSpPr txBox="1">
              <a:spLocks noChangeArrowheads="1"/>
            </p:cNvSpPr>
            <p:nvPr/>
          </p:nvSpPr>
          <p:spPr bwMode="auto">
            <a:xfrm>
              <a:off x="4316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38" name="Text Box 98"/>
            <p:cNvSpPr txBox="1">
              <a:spLocks noChangeArrowheads="1"/>
            </p:cNvSpPr>
            <p:nvPr/>
          </p:nvSpPr>
          <p:spPr bwMode="auto">
            <a:xfrm>
              <a:off x="3024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39" name="Text Box 99"/>
            <p:cNvSpPr txBox="1">
              <a:spLocks noChangeArrowheads="1"/>
            </p:cNvSpPr>
            <p:nvPr/>
          </p:nvSpPr>
          <p:spPr bwMode="auto">
            <a:xfrm>
              <a:off x="2640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40" name="Text Box 100"/>
            <p:cNvSpPr txBox="1">
              <a:spLocks noChangeArrowheads="1"/>
            </p:cNvSpPr>
            <p:nvPr/>
          </p:nvSpPr>
          <p:spPr bwMode="auto">
            <a:xfrm>
              <a:off x="2828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62" name="Rectangle 122"/>
            <p:cNvSpPr>
              <a:spLocks noChangeArrowheads="1"/>
            </p:cNvSpPr>
            <p:nvPr/>
          </p:nvSpPr>
          <p:spPr bwMode="auto">
            <a:xfrm>
              <a:off x="2256" y="2304"/>
              <a:ext cx="192" cy="192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61" name="Text Box 121"/>
            <p:cNvSpPr txBox="1">
              <a:spLocks noChangeArrowheads="1"/>
            </p:cNvSpPr>
            <p:nvPr/>
          </p:nvSpPr>
          <p:spPr bwMode="auto">
            <a:xfrm>
              <a:off x="2252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  <p:grpSp>
        <p:nvGrpSpPr>
          <p:cNvPr id="727166" name="Group 126"/>
          <p:cNvGrpSpPr>
            <a:grpSpLocks/>
          </p:cNvGrpSpPr>
          <p:nvPr/>
        </p:nvGrpSpPr>
        <p:grpSpPr bwMode="auto">
          <a:xfrm>
            <a:off x="4032250" y="3811588"/>
            <a:ext cx="3587750" cy="385762"/>
            <a:chOff x="2252" y="2292"/>
            <a:chExt cx="2260" cy="243"/>
          </a:xfrm>
        </p:grpSpPr>
        <p:sp>
          <p:nvSpPr>
            <p:cNvPr id="727167" name="Rectangle 127"/>
            <p:cNvSpPr>
              <a:spLocks noChangeArrowheads="1"/>
            </p:cNvSpPr>
            <p:nvPr/>
          </p:nvSpPr>
          <p:spPr bwMode="auto">
            <a:xfrm>
              <a:off x="37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68" name="Rectangle 128"/>
            <p:cNvSpPr>
              <a:spLocks noChangeArrowheads="1"/>
            </p:cNvSpPr>
            <p:nvPr/>
          </p:nvSpPr>
          <p:spPr bwMode="auto">
            <a:xfrm>
              <a:off x="41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69" name="Rectangle 129"/>
            <p:cNvSpPr>
              <a:spLocks noChangeArrowheads="1"/>
            </p:cNvSpPr>
            <p:nvPr/>
          </p:nvSpPr>
          <p:spPr bwMode="auto">
            <a:xfrm>
              <a:off x="393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70" name="Rectangle 130"/>
            <p:cNvSpPr>
              <a:spLocks noChangeArrowheads="1"/>
            </p:cNvSpPr>
            <p:nvPr/>
          </p:nvSpPr>
          <p:spPr bwMode="auto">
            <a:xfrm>
              <a:off x="244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71" name="Rectangle 131"/>
            <p:cNvSpPr>
              <a:spLocks noChangeArrowheads="1"/>
            </p:cNvSpPr>
            <p:nvPr/>
          </p:nvSpPr>
          <p:spPr bwMode="auto">
            <a:xfrm>
              <a:off x="264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72" name="Rectangle 132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73" name="Rectangle 133"/>
            <p:cNvSpPr>
              <a:spLocks noChangeArrowheads="1"/>
            </p:cNvSpPr>
            <p:nvPr/>
          </p:nvSpPr>
          <p:spPr bwMode="auto">
            <a:xfrm>
              <a:off x="302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74" name="Rectangle 134"/>
            <p:cNvSpPr>
              <a:spLocks noChangeArrowheads="1"/>
            </p:cNvSpPr>
            <p:nvPr/>
          </p:nvSpPr>
          <p:spPr bwMode="auto">
            <a:xfrm>
              <a:off x="432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75" name="Rectangle 135"/>
            <p:cNvSpPr>
              <a:spLocks noChangeArrowheads="1"/>
            </p:cNvSpPr>
            <p:nvPr/>
          </p:nvSpPr>
          <p:spPr bwMode="auto">
            <a:xfrm>
              <a:off x="3216" y="2304"/>
              <a:ext cx="528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76" name="Text Box 136"/>
            <p:cNvSpPr txBox="1">
              <a:spLocks noChangeArrowheads="1"/>
            </p:cNvSpPr>
            <p:nvPr/>
          </p:nvSpPr>
          <p:spPr bwMode="auto">
            <a:xfrm>
              <a:off x="2448" y="2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77" name="Text Box 137"/>
            <p:cNvSpPr txBox="1">
              <a:spLocks noChangeArrowheads="1"/>
            </p:cNvSpPr>
            <p:nvPr/>
          </p:nvSpPr>
          <p:spPr bwMode="auto">
            <a:xfrm>
              <a:off x="3936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78" name="Text Box 138"/>
            <p:cNvSpPr txBox="1">
              <a:spLocks noChangeArrowheads="1"/>
            </p:cNvSpPr>
            <p:nvPr/>
          </p:nvSpPr>
          <p:spPr bwMode="auto">
            <a:xfrm>
              <a:off x="4124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79" name="Text Box 139"/>
            <p:cNvSpPr txBox="1">
              <a:spLocks noChangeArrowheads="1"/>
            </p:cNvSpPr>
            <p:nvPr/>
          </p:nvSpPr>
          <p:spPr bwMode="auto">
            <a:xfrm>
              <a:off x="4316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80" name="Text Box 140"/>
            <p:cNvSpPr txBox="1">
              <a:spLocks noChangeArrowheads="1"/>
            </p:cNvSpPr>
            <p:nvPr/>
          </p:nvSpPr>
          <p:spPr bwMode="auto">
            <a:xfrm>
              <a:off x="3024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81" name="Text Box 141"/>
            <p:cNvSpPr txBox="1">
              <a:spLocks noChangeArrowheads="1"/>
            </p:cNvSpPr>
            <p:nvPr/>
          </p:nvSpPr>
          <p:spPr bwMode="auto">
            <a:xfrm>
              <a:off x="2640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7182" name="Text Box 142"/>
            <p:cNvSpPr txBox="1">
              <a:spLocks noChangeArrowheads="1"/>
            </p:cNvSpPr>
            <p:nvPr/>
          </p:nvSpPr>
          <p:spPr bwMode="auto">
            <a:xfrm>
              <a:off x="2828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183" name="Rectangle 143"/>
            <p:cNvSpPr>
              <a:spLocks noChangeArrowheads="1"/>
            </p:cNvSpPr>
            <p:nvPr/>
          </p:nvSpPr>
          <p:spPr bwMode="auto">
            <a:xfrm>
              <a:off x="2256" y="2304"/>
              <a:ext cx="192" cy="192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84" name="Text Box 144"/>
            <p:cNvSpPr txBox="1">
              <a:spLocks noChangeArrowheads="1"/>
            </p:cNvSpPr>
            <p:nvPr/>
          </p:nvSpPr>
          <p:spPr bwMode="auto">
            <a:xfrm>
              <a:off x="2252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</p:grpSp>
      <p:sp>
        <p:nvSpPr>
          <p:cNvPr id="727185" name="Line 145"/>
          <p:cNvSpPr>
            <a:spLocks noChangeShapeType="1"/>
          </p:cNvSpPr>
          <p:nvPr/>
        </p:nvSpPr>
        <p:spPr bwMode="auto">
          <a:xfrm flipH="1" flipV="1">
            <a:off x="2286000" y="2001838"/>
            <a:ext cx="2514600" cy="1905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186" name="Rectangle 146"/>
          <p:cNvSpPr>
            <a:spLocks noChangeArrowheads="1"/>
          </p:cNvSpPr>
          <p:nvPr/>
        </p:nvSpPr>
        <p:spPr bwMode="auto">
          <a:xfrm>
            <a:off x="4038600" y="3221038"/>
            <a:ext cx="3581400" cy="18288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905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187" name="Text Box 147"/>
          <p:cNvSpPr txBox="1">
            <a:spLocks noChangeArrowheads="1"/>
          </p:cNvSpPr>
          <p:nvPr/>
        </p:nvSpPr>
        <p:spPr bwMode="auto">
          <a:xfrm>
            <a:off x="7613650" y="352583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C(k)</a:t>
            </a:r>
          </a:p>
        </p:txBody>
      </p:sp>
      <p:sp>
        <p:nvSpPr>
          <p:cNvPr id="727188" name="Text Box 148"/>
          <p:cNvSpPr txBox="1">
            <a:spLocks noChangeArrowheads="1"/>
          </p:cNvSpPr>
          <p:nvPr/>
        </p:nvSpPr>
        <p:spPr bwMode="auto">
          <a:xfrm>
            <a:off x="7581900" y="3830638"/>
            <a:ext cx="87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C(k+1)</a:t>
            </a:r>
          </a:p>
        </p:txBody>
      </p:sp>
      <p:grpSp>
        <p:nvGrpSpPr>
          <p:cNvPr id="727141" name="Group 101"/>
          <p:cNvGrpSpPr>
            <a:grpSpLocks/>
          </p:cNvGrpSpPr>
          <p:nvPr/>
        </p:nvGrpSpPr>
        <p:grpSpPr bwMode="auto">
          <a:xfrm>
            <a:off x="1676400" y="2001838"/>
            <a:ext cx="5486400" cy="1676400"/>
            <a:chOff x="768" y="1344"/>
            <a:chExt cx="3456" cy="1056"/>
          </a:xfrm>
        </p:grpSpPr>
        <p:sp>
          <p:nvSpPr>
            <p:cNvPr id="727122" name="Line 82"/>
            <p:cNvSpPr>
              <a:spLocks noChangeShapeType="1"/>
            </p:cNvSpPr>
            <p:nvPr/>
          </p:nvSpPr>
          <p:spPr bwMode="auto">
            <a:xfrm flipH="1" flipV="1">
              <a:off x="768" y="1344"/>
              <a:ext cx="1776" cy="10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24" name="Line 84"/>
            <p:cNvSpPr>
              <a:spLocks noChangeShapeType="1"/>
            </p:cNvSpPr>
            <p:nvPr/>
          </p:nvSpPr>
          <p:spPr bwMode="auto">
            <a:xfrm flipH="1" flipV="1">
              <a:off x="2352" y="1344"/>
              <a:ext cx="1680" cy="10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25" name="Line 85"/>
            <p:cNvSpPr>
              <a:spLocks noChangeShapeType="1"/>
            </p:cNvSpPr>
            <p:nvPr/>
          </p:nvSpPr>
          <p:spPr bwMode="auto">
            <a:xfrm flipH="1" flipV="1">
              <a:off x="2784" y="1344"/>
              <a:ext cx="1440" cy="10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27189" name="Group 149"/>
          <p:cNvGrpSpPr>
            <a:grpSpLocks/>
          </p:cNvGrpSpPr>
          <p:nvPr/>
        </p:nvGrpSpPr>
        <p:grpSpPr bwMode="auto">
          <a:xfrm>
            <a:off x="4038600" y="4359275"/>
            <a:ext cx="3587750" cy="385763"/>
            <a:chOff x="2252" y="2292"/>
            <a:chExt cx="2260" cy="243"/>
          </a:xfrm>
        </p:grpSpPr>
        <p:sp>
          <p:nvSpPr>
            <p:cNvPr id="727190" name="Rectangle 150"/>
            <p:cNvSpPr>
              <a:spLocks noChangeArrowheads="1"/>
            </p:cNvSpPr>
            <p:nvPr/>
          </p:nvSpPr>
          <p:spPr bwMode="auto">
            <a:xfrm>
              <a:off x="37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1" name="Rectangle 151"/>
            <p:cNvSpPr>
              <a:spLocks noChangeArrowheads="1"/>
            </p:cNvSpPr>
            <p:nvPr/>
          </p:nvSpPr>
          <p:spPr bwMode="auto">
            <a:xfrm>
              <a:off x="41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2" name="Rectangle 152"/>
            <p:cNvSpPr>
              <a:spLocks noChangeArrowheads="1"/>
            </p:cNvSpPr>
            <p:nvPr/>
          </p:nvSpPr>
          <p:spPr bwMode="auto">
            <a:xfrm>
              <a:off x="393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3" name="Rectangle 153"/>
            <p:cNvSpPr>
              <a:spLocks noChangeArrowheads="1"/>
            </p:cNvSpPr>
            <p:nvPr/>
          </p:nvSpPr>
          <p:spPr bwMode="auto">
            <a:xfrm>
              <a:off x="244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4" name="Rectangle 154"/>
            <p:cNvSpPr>
              <a:spLocks noChangeArrowheads="1"/>
            </p:cNvSpPr>
            <p:nvPr/>
          </p:nvSpPr>
          <p:spPr bwMode="auto">
            <a:xfrm>
              <a:off x="264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5" name="Rectangle 155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6" name="Rectangle 156"/>
            <p:cNvSpPr>
              <a:spLocks noChangeArrowheads="1"/>
            </p:cNvSpPr>
            <p:nvPr/>
          </p:nvSpPr>
          <p:spPr bwMode="auto">
            <a:xfrm>
              <a:off x="302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7" name="Rectangle 157"/>
            <p:cNvSpPr>
              <a:spLocks noChangeArrowheads="1"/>
            </p:cNvSpPr>
            <p:nvPr/>
          </p:nvSpPr>
          <p:spPr bwMode="auto">
            <a:xfrm>
              <a:off x="432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8" name="Rectangle 158"/>
            <p:cNvSpPr>
              <a:spLocks noChangeArrowheads="1"/>
            </p:cNvSpPr>
            <p:nvPr/>
          </p:nvSpPr>
          <p:spPr bwMode="auto">
            <a:xfrm>
              <a:off x="3216" y="2304"/>
              <a:ext cx="528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199" name="Text Box 159"/>
            <p:cNvSpPr txBox="1">
              <a:spLocks noChangeArrowheads="1"/>
            </p:cNvSpPr>
            <p:nvPr/>
          </p:nvSpPr>
          <p:spPr bwMode="auto">
            <a:xfrm>
              <a:off x="2448" y="2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200" name="Text Box 160"/>
            <p:cNvSpPr txBox="1">
              <a:spLocks noChangeArrowheads="1"/>
            </p:cNvSpPr>
            <p:nvPr/>
          </p:nvSpPr>
          <p:spPr bwMode="auto">
            <a:xfrm>
              <a:off x="3936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201" name="Text Box 161"/>
            <p:cNvSpPr txBox="1">
              <a:spLocks noChangeArrowheads="1"/>
            </p:cNvSpPr>
            <p:nvPr/>
          </p:nvSpPr>
          <p:spPr bwMode="auto">
            <a:xfrm>
              <a:off x="4124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202" name="Text Box 162"/>
            <p:cNvSpPr txBox="1">
              <a:spLocks noChangeArrowheads="1"/>
            </p:cNvSpPr>
            <p:nvPr/>
          </p:nvSpPr>
          <p:spPr bwMode="auto">
            <a:xfrm>
              <a:off x="4316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7203" name="Text Box 163"/>
            <p:cNvSpPr txBox="1">
              <a:spLocks noChangeArrowheads="1"/>
            </p:cNvSpPr>
            <p:nvPr/>
          </p:nvSpPr>
          <p:spPr bwMode="auto">
            <a:xfrm>
              <a:off x="3024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204" name="Text Box 164"/>
            <p:cNvSpPr txBox="1">
              <a:spLocks noChangeArrowheads="1"/>
            </p:cNvSpPr>
            <p:nvPr/>
          </p:nvSpPr>
          <p:spPr bwMode="auto">
            <a:xfrm>
              <a:off x="2640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7205" name="Text Box 165"/>
            <p:cNvSpPr txBox="1">
              <a:spLocks noChangeArrowheads="1"/>
            </p:cNvSpPr>
            <p:nvPr/>
          </p:nvSpPr>
          <p:spPr bwMode="auto">
            <a:xfrm>
              <a:off x="2828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7206" name="Rectangle 166"/>
            <p:cNvSpPr>
              <a:spLocks noChangeArrowheads="1"/>
            </p:cNvSpPr>
            <p:nvPr/>
          </p:nvSpPr>
          <p:spPr bwMode="auto">
            <a:xfrm>
              <a:off x="2256" y="2304"/>
              <a:ext cx="192" cy="192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207" name="Text Box 167"/>
            <p:cNvSpPr txBox="1">
              <a:spLocks noChangeArrowheads="1"/>
            </p:cNvSpPr>
            <p:nvPr/>
          </p:nvSpPr>
          <p:spPr bwMode="auto">
            <a:xfrm>
              <a:off x="2252" y="23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  <p:sp>
        <p:nvSpPr>
          <p:cNvPr id="727208" name="Text Box 168"/>
          <p:cNvSpPr txBox="1">
            <a:spLocks noChangeArrowheads="1"/>
          </p:cNvSpPr>
          <p:nvPr/>
        </p:nvSpPr>
        <p:spPr bwMode="auto">
          <a:xfrm>
            <a:off x="7620000" y="437832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C(k+j)</a:t>
            </a:r>
          </a:p>
        </p:txBody>
      </p:sp>
      <p:sp>
        <p:nvSpPr>
          <p:cNvPr id="727209" name="Line 169"/>
          <p:cNvSpPr>
            <a:spLocks noChangeShapeType="1"/>
          </p:cNvSpPr>
          <p:nvPr/>
        </p:nvSpPr>
        <p:spPr bwMode="auto">
          <a:xfrm flipH="1" flipV="1">
            <a:off x="5486400" y="2001838"/>
            <a:ext cx="1981200" cy="2438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210" name="Text Box 170"/>
          <p:cNvSpPr txBox="1">
            <a:spLocks noChangeArrowheads="1"/>
          </p:cNvSpPr>
          <p:nvPr/>
        </p:nvSpPr>
        <p:spPr bwMode="auto">
          <a:xfrm>
            <a:off x="1981200" y="5715000"/>
            <a:ext cx="659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 presence bit for each processor, each cache block in memory</a:t>
            </a:r>
          </a:p>
        </p:txBody>
      </p:sp>
      <p:sp>
        <p:nvSpPr>
          <p:cNvPr id="727211" name="Rectangle 171"/>
          <p:cNvSpPr>
            <a:spLocks noChangeArrowheads="1"/>
          </p:cNvSpPr>
          <p:nvPr/>
        </p:nvSpPr>
        <p:spPr bwMode="auto">
          <a:xfrm>
            <a:off x="1676400" y="5776913"/>
            <a:ext cx="304800" cy="3048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27213" name="Group 173"/>
          <p:cNvGrpSpPr>
            <a:grpSpLocks/>
          </p:cNvGrpSpPr>
          <p:nvPr/>
        </p:nvGrpSpPr>
        <p:grpSpPr bwMode="auto">
          <a:xfrm>
            <a:off x="1676400" y="5257800"/>
            <a:ext cx="5175250" cy="366713"/>
            <a:chOff x="2016" y="3465"/>
            <a:chExt cx="3260" cy="231"/>
          </a:xfrm>
        </p:grpSpPr>
        <p:sp>
          <p:nvSpPr>
            <p:cNvPr id="727214" name="Text Box 174"/>
            <p:cNvSpPr txBox="1">
              <a:spLocks noChangeArrowheads="1"/>
            </p:cNvSpPr>
            <p:nvPr/>
          </p:nvSpPr>
          <p:spPr bwMode="auto">
            <a:xfrm>
              <a:off x="2232" y="3465"/>
              <a:ext cx="3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 modified bit for each cache block in memory</a:t>
              </a:r>
            </a:p>
          </p:txBody>
        </p:sp>
        <p:sp>
          <p:nvSpPr>
            <p:cNvPr id="727215" name="Rectangle 175"/>
            <p:cNvSpPr>
              <a:spLocks noChangeArrowheads="1"/>
            </p:cNvSpPr>
            <p:nvPr/>
          </p:nvSpPr>
          <p:spPr bwMode="auto">
            <a:xfrm>
              <a:off x="2016" y="3504"/>
              <a:ext cx="192" cy="192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rgbClr val="FF66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27216" name="Line 176"/>
          <p:cNvSpPr>
            <a:spLocks noChangeShapeType="1"/>
          </p:cNvSpPr>
          <p:nvPr/>
        </p:nvSpPr>
        <p:spPr bwMode="auto">
          <a:xfrm flipH="1" flipV="1">
            <a:off x="2286000" y="1981200"/>
            <a:ext cx="2514600" cy="2590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27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72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DD0DA-2329-421E-8FD3-5A516C5167A1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Directory-based Coherence Protocol (Limited Dir)</a:t>
            </a:r>
          </a:p>
        </p:txBody>
      </p:sp>
      <p:sp>
        <p:nvSpPr>
          <p:cNvPr id="730210" name="Text Box 98"/>
          <p:cNvSpPr txBox="1">
            <a:spLocks noChangeArrowheads="1"/>
          </p:cNvSpPr>
          <p:nvPr/>
        </p:nvSpPr>
        <p:spPr bwMode="auto">
          <a:xfrm>
            <a:off x="2070100" y="5835650"/>
            <a:ext cx="654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Encoded Present bits (lg</a:t>
            </a:r>
            <a:r>
              <a:rPr kumimoji="0" lang="en-US" altLang="en-US" sz="2000" b="0" i="0" u="none" strike="noStrike" kern="1200" cap="none" spc="0" normalizeH="0" baseline="-18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each cache line can reside in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 processors in this example</a:t>
            </a:r>
          </a:p>
        </p:txBody>
      </p:sp>
      <p:sp>
        <p:nvSpPr>
          <p:cNvPr id="730211" name="Rectangle 99"/>
          <p:cNvSpPr>
            <a:spLocks noChangeArrowheads="1"/>
          </p:cNvSpPr>
          <p:nvPr/>
        </p:nvSpPr>
        <p:spPr bwMode="auto">
          <a:xfrm>
            <a:off x="1676400" y="5897563"/>
            <a:ext cx="304800" cy="3048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30212" name="Group 100"/>
          <p:cNvGrpSpPr>
            <a:grpSpLocks/>
          </p:cNvGrpSpPr>
          <p:nvPr/>
        </p:nvGrpSpPr>
        <p:grpSpPr bwMode="auto">
          <a:xfrm>
            <a:off x="1676400" y="5029200"/>
            <a:ext cx="5175250" cy="366713"/>
            <a:chOff x="2016" y="3465"/>
            <a:chExt cx="3260" cy="231"/>
          </a:xfrm>
        </p:grpSpPr>
        <p:sp>
          <p:nvSpPr>
            <p:cNvPr id="730213" name="Text Box 101"/>
            <p:cNvSpPr txBox="1">
              <a:spLocks noChangeArrowheads="1"/>
            </p:cNvSpPr>
            <p:nvPr/>
          </p:nvSpPr>
          <p:spPr bwMode="auto">
            <a:xfrm>
              <a:off x="2232" y="3465"/>
              <a:ext cx="3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 modified bit for each cache block in memory</a:t>
              </a:r>
            </a:p>
          </p:txBody>
        </p:sp>
        <p:sp>
          <p:nvSpPr>
            <p:cNvPr id="730214" name="Rectangle 102"/>
            <p:cNvSpPr>
              <a:spLocks noChangeArrowheads="1"/>
            </p:cNvSpPr>
            <p:nvPr/>
          </p:nvSpPr>
          <p:spPr bwMode="auto">
            <a:xfrm>
              <a:off x="2016" y="3504"/>
              <a:ext cx="192" cy="192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rgbClr val="FF66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0215" name="Rectangle 103"/>
          <p:cNvSpPr>
            <a:spLocks noChangeArrowheads="1"/>
          </p:cNvSpPr>
          <p:nvPr/>
        </p:nvSpPr>
        <p:spPr bwMode="auto">
          <a:xfrm>
            <a:off x="1484313" y="12192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P0</a:t>
            </a:r>
          </a:p>
        </p:txBody>
      </p:sp>
      <p:grpSp>
        <p:nvGrpSpPr>
          <p:cNvPr id="730216" name="Group 104"/>
          <p:cNvGrpSpPr>
            <a:grpSpLocks/>
          </p:cNvGrpSpPr>
          <p:nvPr/>
        </p:nvGrpSpPr>
        <p:grpSpPr bwMode="auto">
          <a:xfrm>
            <a:off x="2576513" y="2173288"/>
            <a:ext cx="288925" cy="49212"/>
            <a:chOff x="4128" y="1440"/>
            <a:chExt cx="336" cy="48"/>
          </a:xfrm>
        </p:grpSpPr>
        <p:sp>
          <p:nvSpPr>
            <p:cNvPr id="730217" name="Oval 105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218" name="Oval 106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219" name="Oval 107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0220" name="Line 108"/>
          <p:cNvSpPr>
            <a:spLocks noChangeShapeType="1"/>
          </p:cNvSpPr>
          <p:nvPr/>
        </p:nvSpPr>
        <p:spPr bwMode="auto">
          <a:xfrm>
            <a:off x="1662113" y="16129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221" name="Rectangle 109"/>
          <p:cNvSpPr>
            <a:spLocks noChangeArrowheads="1"/>
          </p:cNvSpPr>
          <p:nvPr/>
        </p:nvSpPr>
        <p:spPr bwMode="auto">
          <a:xfrm>
            <a:off x="1443038" y="1803400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0222" name="Rectangle 110"/>
          <p:cNvSpPr>
            <a:spLocks noChangeArrowheads="1"/>
          </p:cNvSpPr>
          <p:nvPr/>
        </p:nvSpPr>
        <p:spPr bwMode="auto">
          <a:xfrm>
            <a:off x="3998913" y="12192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P13</a:t>
            </a:r>
          </a:p>
        </p:txBody>
      </p:sp>
      <p:sp>
        <p:nvSpPr>
          <p:cNvPr id="730223" name="Line 111"/>
          <p:cNvSpPr>
            <a:spLocks noChangeShapeType="1"/>
          </p:cNvSpPr>
          <p:nvPr/>
        </p:nvSpPr>
        <p:spPr bwMode="auto">
          <a:xfrm>
            <a:off x="4176713" y="16129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224" name="Rectangle 112"/>
          <p:cNvSpPr>
            <a:spLocks noChangeArrowheads="1"/>
          </p:cNvSpPr>
          <p:nvPr/>
        </p:nvSpPr>
        <p:spPr bwMode="auto">
          <a:xfrm>
            <a:off x="3957638" y="1803400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0225" name="Rectangle 113"/>
          <p:cNvSpPr>
            <a:spLocks noChangeArrowheads="1"/>
          </p:cNvSpPr>
          <p:nvPr/>
        </p:nvSpPr>
        <p:spPr bwMode="auto">
          <a:xfrm>
            <a:off x="4608513" y="12319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P14</a:t>
            </a:r>
          </a:p>
        </p:txBody>
      </p:sp>
      <p:sp>
        <p:nvSpPr>
          <p:cNvPr id="730226" name="Line 114"/>
          <p:cNvSpPr>
            <a:spLocks noChangeShapeType="1"/>
          </p:cNvSpPr>
          <p:nvPr/>
        </p:nvSpPr>
        <p:spPr bwMode="auto">
          <a:xfrm>
            <a:off x="4786313" y="162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227" name="Rectangle 115"/>
          <p:cNvSpPr>
            <a:spLocks noChangeArrowheads="1"/>
          </p:cNvSpPr>
          <p:nvPr/>
        </p:nvSpPr>
        <p:spPr bwMode="auto">
          <a:xfrm>
            <a:off x="4567238" y="1816100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0228" name="Rectangle 116"/>
          <p:cNvSpPr>
            <a:spLocks noChangeArrowheads="1"/>
          </p:cNvSpPr>
          <p:nvPr/>
        </p:nvSpPr>
        <p:spPr bwMode="auto">
          <a:xfrm>
            <a:off x="5218113" y="12319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P15</a:t>
            </a:r>
          </a:p>
        </p:txBody>
      </p:sp>
      <p:sp>
        <p:nvSpPr>
          <p:cNvPr id="730229" name="Line 117"/>
          <p:cNvSpPr>
            <a:spLocks noChangeShapeType="1"/>
          </p:cNvSpPr>
          <p:nvPr/>
        </p:nvSpPr>
        <p:spPr bwMode="auto">
          <a:xfrm>
            <a:off x="5395913" y="162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230" name="Rectangle 118"/>
          <p:cNvSpPr>
            <a:spLocks noChangeArrowheads="1"/>
          </p:cNvSpPr>
          <p:nvPr/>
        </p:nvSpPr>
        <p:spPr bwMode="auto">
          <a:xfrm>
            <a:off x="5176838" y="1816100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grpSp>
        <p:nvGrpSpPr>
          <p:cNvPr id="730231" name="Group 119"/>
          <p:cNvGrpSpPr>
            <a:grpSpLocks/>
          </p:cNvGrpSpPr>
          <p:nvPr/>
        </p:nvGrpSpPr>
        <p:grpSpPr bwMode="auto">
          <a:xfrm>
            <a:off x="3049588" y="2173288"/>
            <a:ext cx="288925" cy="49212"/>
            <a:chOff x="4128" y="1440"/>
            <a:chExt cx="336" cy="48"/>
          </a:xfrm>
        </p:grpSpPr>
        <p:sp>
          <p:nvSpPr>
            <p:cNvPr id="730232" name="Oval 120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233" name="Oval 121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234" name="Oval 122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0235" name="Rectangle 123"/>
          <p:cNvSpPr>
            <a:spLocks noChangeArrowheads="1"/>
          </p:cNvSpPr>
          <p:nvPr/>
        </p:nvSpPr>
        <p:spPr bwMode="auto">
          <a:xfrm>
            <a:off x="1185863" y="3213100"/>
            <a:ext cx="1862137" cy="1760538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30236" name="Line 124"/>
          <p:cNvSpPr>
            <a:spLocks noChangeShapeType="1"/>
          </p:cNvSpPr>
          <p:nvPr/>
        </p:nvSpPr>
        <p:spPr bwMode="auto">
          <a:xfrm>
            <a:off x="2052638" y="28321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237" name="AutoShape 125"/>
          <p:cNvSpPr>
            <a:spLocks noChangeArrowheads="1"/>
          </p:cNvSpPr>
          <p:nvPr/>
        </p:nvSpPr>
        <p:spPr bwMode="auto">
          <a:xfrm>
            <a:off x="1066800" y="2451100"/>
            <a:ext cx="5024438" cy="4159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Interconnection Network</a:t>
            </a:r>
          </a:p>
        </p:txBody>
      </p:sp>
      <p:sp>
        <p:nvSpPr>
          <p:cNvPr id="730238" name="Line 126"/>
          <p:cNvSpPr>
            <a:spLocks noChangeShapeType="1"/>
          </p:cNvSpPr>
          <p:nvPr/>
        </p:nvSpPr>
        <p:spPr bwMode="auto">
          <a:xfrm>
            <a:off x="3043238" y="3594100"/>
            <a:ext cx="995362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239" name="Line 127"/>
          <p:cNvSpPr>
            <a:spLocks noChangeShapeType="1"/>
          </p:cNvSpPr>
          <p:nvPr/>
        </p:nvSpPr>
        <p:spPr bwMode="auto">
          <a:xfrm>
            <a:off x="5486400" y="28400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240" name="Rectangle 128"/>
          <p:cNvSpPr>
            <a:spLocks noChangeArrowheads="1"/>
          </p:cNvSpPr>
          <p:nvPr/>
        </p:nvSpPr>
        <p:spPr bwMode="auto">
          <a:xfrm>
            <a:off x="2032000" y="1227138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P1</a:t>
            </a:r>
          </a:p>
        </p:txBody>
      </p:sp>
      <p:sp>
        <p:nvSpPr>
          <p:cNvPr id="730241" name="Line 129"/>
          <p:cNvSpPr>
            <a:spLocks noChangeShapeType="1"/>
          </p:cNvSpPr>
          <p:nvPr/>
        </p:nvSpPr>
        <p:spPr bwMode="auto">
          <a:xfrm>
            <a:off x="2209800" y="16208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242" name="Rectangle 130"/>
          <p:cNvSpPr>
            <a:spLocks noChangeArrowheads="1"/>
          </p:cNvSpPr>
          <p:nvPr/>
        </p:nvSpPr>
        <p:spPr bwMode="auto">
          <a:xfrm>
            <a:off x="1990725" y="1811338"/>
            <a:ext cx="3714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0282" name="Rectangle 170"/>
          <p:cNvSpPr>
            <a:spLocks noChangeArrowheads="1"/>
          </p:cNvSpPr>
          <p:nvPr/>
        </p:nvSpPr>
        <p:spPr bwMode="auto">
          <a:xfrm>
            <a:off x="4038600" y="3200400"/>
            <a:ext cx="3352800" cy="18288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905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315" name="Text Box 203"/>
          <p:cNvSpPr txBox="1">
            <a:spLocks noChangeArrowheads="1"/>
          </p:cNvSpPr>
          <p:nvPr/>
        </p:nvSpPr>
        <p:spPr bwMode="auto">
          <a:xfrm>
            <a:off x="2051050" y="5424488"/>
            <a:ext cx="366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Presence encoding is NULL or not</a:t>
            </a:r>
          </a:p>
        </p:txBody>
      </p:sp>
      <p:sp>
        <p:nvSpPr>
          <p:cNvPr id="730316" name="Rectangle 204"/>
          <p:cNvSpPr>
            <a:spLocks noChangeArrowheads="1"/>
          </p:cNvSpPr>
          <p:nvPr/>
        </p:nvSpPr>
        <p:spPr bwMode="auto">
          <a:xfrm>
            <a:off x="1676400" y="5486400"/>
            <a:ext cx="304800" cy="304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30331" name="Group 219"/>
          <p:cNvGrpSpPr>
            <a:grpSpLocks/>
          </p:cNvGrpSpPr>
          <p:nvPr/>
        </p:nvGrpSpPr>
        <p:grpSpPr bwMode="auto">
          <a:xfrm>
            <a:off x="4032250" y="3505200"/>
            <a:ext cx="3359150" cy="368300"/>
            <a:chOff x="2540" y="2208"/>
            <a:chExt cx="2116" cy="232"/>
          </a:xfrm>
        </p:grpSpPr>
        <p:sp>
          <p:nvSpPr>
            <p:cNvPr id="730247" name="Rectangle 135"/>
            <p:cNvSpPr>
              <a:spLocks noChangeArrowheads="1"/>
            </p:cNvSpPr>
            <p:nvPr/>
          </p:nvSpPr>
          <p:spPr bwMode="auto">
            <a:xfrm>
              <a:off x="2928" y="2208"/>
              <a:ext cx="768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253" name="Text Box 141"/>
            <p:cNvSpPr txBox="1">
              <a:spLocks noChangeArrowheads="1"/>
            </p:cNvSpPr>
            <p:nvPr/>
          </p:nvSpPr>
          <p:spPr bwMode="auto">
            <a:xfrm>
              <a:off x="2880" y="2209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0  0  0  0</a:t>
              </a:r>
            </a:p>
          </p:txBody>
        </p:sp>
        <p:sp>
          <p:nvSpPr>
            <p:cNvPr id="730260" name="Rectangle 148"/>
            <p:cNvSpPr>
              <a:spLocks noChangeArrowheads="1"/>
            </p:cNvSpPr>
            <p:nvPr/>
          </p:nvSpPr>
          <p:spPr bwMode="auto">
            <a:xfrm>
              <a:off x="2544" y="2208"/>
              <a:ext cx="192" cy="192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261" name="Text Box 149"/>
            <p:cNvSpPr txBox="1">
              <a:spLocks noChangeArrowheads="1"/>
            </p:cNvSpPr>
            <p:nvPr/>
          </p:nvSpPr>
          <p:spPr bwMode="auto">
            <a:xfrm>
              <a:off x="2540" y="220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30312" name="Rectangle 200"/>
            <p:cNvSpPr>
              <a:spLocks noChangeArrowheads="1"/>
            </p:cNvSpPr>
            <p:nvPr/>
          </p:nvSpPr>
          <p:spPr bwMode="auto">
            <a:xfrm>
              <a:off x="2736" y="2208"/>
              <a:ext cx="192" cy="19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13" name="Text Box 201"/>
            <p:cNvSpPr txBox="1">
              <a:spLocks noChangeArrowheads="1"/>
            </p:cNvSpPr>
            <p:nvPr/>
          </p:nvSpPr>
          <p:spPr bwMode="auto">
            <a:xfrm>
              <a:off x="2732" y="220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30317" name="Rectangle 205"/>
            <p:cNvSpPr>
              <a:spLocks noChangeArrowheads="1"/>
            </p:cNvSpPr>
            <p:nvPr/>
          </p:nvSpPr>
          <p:spPr bwMode="auto">
            <a:xfrm>
              <a:off x="3888" y="2208"/>
              <a:ext cx="768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18" name="Text Box 206"/>
            <p:cNvSpPr txBox="1">
              <a:spLocks noChangeArrowheads="1"/>
            </p:cNvSpPr>
            <p:nvPr/>
          </p:nvSpPr>
          <p:spPr bwMode="auto">
            <a:xfrm>
              <a:off x="3840" y="2209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1  1  1  0</a:t>
              </a:r>
            </a:p>
          </p:txBody>
        </p:sp>
        <p:sp>
          <p:nvSpPr>
            <p:cNvPr id="730319" name="Rectangle 207"/>
            <p:cNvSpPr>
              <a:spLocks noChangeArrowheads="1"/>
            </p:cNvSpPr>
            <p:nvPr/>
          </p:nvSpPr>
          <p:spPr bwMode="auto">
            <a:xfrm>
              <a:off x="3696" y="2208"/>
              <a:ext cx="192" cy="19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20" name="Text Box 208"/>
            <p:cNvSpPr txBox="1">
              <a:spLocks noChangeArrowheads="1"/>
            </p:cNvSpPr>
            <p:nvPr/>
          </p:nvSpPr>
          <p:spPr bwMode="auto">
            <a:xfrm>
              <a:off x="3692" y="220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</p:grpSp>
      <p:sp>
        <p:nvSpPr>
          <p:cNvPr id="730321" name="Rectangle 209"/>
          <p:cNvSpPr>
            <a:spLocks noChangeArrowheads="1"/>
          </p:cNvSpPr>
          <p:nvPr/>
        </p:nvSpPr>
        <p:spPr bwMode="auto">
          <a:xfrm>
            <a:off x="4654550" y="3810000"/>
            <a:ext cx="1219200" cy="3048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322" name="Text Box 210"/>
          <p:cNvSpPr txBox="1">
            <a:spLocks noChangeArrowheads="1"/>
          </p:cNvSpPr>
          <p:nvPr/>
        </p:nvSpPr>
        <p:spPr bwMode="auto">
          <a:xfrm>
            <a:off x="4578350" y="38115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0  0  0  1</a:t>
            </a:r>
          </a:p>
        </p:txBody>
      </p:sp>
      <p:sp>
        <p:nvSpPr>
          <p:cNvPr id="730323" name="Rectangle 211"/>
          <p:cNvSpPr>
            <a:spLocks noChangeArrowheads="1"/>
          </p:cNvSpPr>
          <p:nvPr/>
        </p:nvSpPr>
        <p:spPr bwMode="auto">
          <a:xfrm>
            <a:off x="4044950" y="3810000"/>
            <a:ext cx="304800" cy="304800"/>
          </a:xfrm>
          <a:prstGeom prst="rect">
            <a:avLst/>
          </a:prstGeom>
          <a:solidFill>
            <a:srgbClr val="FF9900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324" name="Text Box 212"/>
          <p:cNvSpPr txBox="1">
            <a:spLocks noChangeArrowheads="1"/>
          </p:cNvSpPr>
          <p:nvPr/>
        </p:nvSpPr>
        <p:spPr bwMode="auto">
          <a:xfrm>
            <a:off x="4038600" y="3810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0325" name="Rectangle 213"/>
          <p:cNvSpPr>
            <a:spLocks noChangeArrowheads="1"/>
          </p:cNvSpPr>
          <p:nvPr/>
        </p:nvSpPr>
        <p:spPr bwMode="auto">
          <a:xfrm>
            <a:off x="4349750" y="3810000"/>
            <a:ext cx="304800" cy="304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326" name="Text Box 214"/>
          <p:cNvSpPr txBox="1">
            <a:spLocks noChangeArrowheads="1"/>
          </p:cNvSpPr>
          <p:nvPr/>
        </p:nvSpPr>
        <p:spPr bwMode="auto">
          <a:xfrm>
            <a:off x="4343400" y="3810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0327" name="Rectangle 215"/>
          <p:cNvSpPr>
            <a:spLocks noChangeArrowheads="1"/>
          </p:cNvSpPr>
          <p:nvPr/>
        </p:nvSpPr>
        <p:spPr bwMode="auto">
          <a:xfrm>
            <a:off x="6178550" y="3810000"/>
            <a:ext cx="1219200" cy="3048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328" name="Text Box 216"/>
          <p:cNvSpPr txBox="1">
            <a:spLocks noChangeArrowheads="1"/>
          </p:cNvSpPr>
          <p:nvPr/>
        </p:nvSpPr>
        <p:spPr bwMode="auto">
          <a:xfrm>
            <a:off x="6102350" y="38115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  -   -   -</a:t>
            </a:r>
          </a:p>
        </p:txBody>
      </p:sp>
      <p:sp>
        <p:nvSpPr>
          <p:cNvPr id="730329" name="Rectangle 217"/>
          <p:cNvSpPr>
            <a:spLocks noChangeArrowheads="1"/>
          </p:cNvSpPr>
          <p:nvPr/>
        </p:nvSpPr>
        <p:spPr bwMode="auto">
          <a:xfrm>
            <a:off x="5873750" y="3810000"/>
            <a:ext cx="304800" cy="304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0330" name="Text Box 218"/>
          <p:cNvSpPr txBox="1">
            <a:spLocks noChangeArrowheads="1"/>
          </p:cNvSpPr>
          <p:nvPr/>
        </p:nvSpPr>
        <p:spPr bwMode="auto">
          <a:xfrm>
            <a:off x="5867400" y="3810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grpSp>
        <p:nvGrpSpPr>
          <p:cNvPr id="730332" name="Group 220"/>
          <p:cNvGrpSpPr>
            <a:grpSpLocks/>
          </p:cNvGrpSpPr>
          <p:nvPr/>
        </p:nvGrpSpPr>
        <p:grpSpPr bwMode="auto">
          <a:xfrm>
            <a:off x="4038600" y="4432300"/>
            <a:ext cx="3359150" cy="368300"/>
            <a:chOff x="2540" y="2208"/>
            <a:chExt cx="2116" cy="232"/>
          </a:xfrm>
        </p:grpSpPr>
        <p:sp>
          <p:nvSpPr>
            <p:cNvPr id="730333" name="Rectangle 221"/>
            <p:cNvSpPr>
              <a:spLocks noChangeArrowheads="1"/>
            </p:cNvSpPr>
            <p:nvPr/>
          </p:nvSpPr>
          <p:spPr bwMode="auto">
            <a:xfrm>
              <a:off x="2928" y="2208"/>
              <a:ext cx="768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34" name="Text Box 222"/>
            <p:cNvSpPr txBox="1">
              <a:spLocks noChangeArrowheads="1"/>
            </p:cNvSpPr>
            <p:nvPr/>
          </p:nvSpPr>
          <p:spPr bwMode="auto">
            <a:xfrm>
              <a:off x="2880" y="2209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  -   -   -</a:t>
              </a:r>
            </a:p>
          </p:txBody>
        </p:sp>
        <p:sp>
          <p:nvSpPr>
            <p:cNvPr id="730335" name="Rectangle 223"/>
            <p:cNvSpPr>
              <a:spLocks noChangeArrowheads="1"/>
            </p:cNvSpPr>
            <p:nvPr/>
          </p:nvSpPr>
          <p:spPr bwMode="auto">
            <a:xfrm>
              <a:off x="2544" y="2208"/>
              <a:ext cx="192" cy="192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36" name="Text Box 224"/>
            <p:cNvSpPr txBox="1">
              <a:spLocks noChangeArrowheads="1"/>
            </p:cNvSpPr>
            <p:nvPr/>
          </p:nvSpPr>
          <p:spPr bwMode="auto">
            <a:xfrm>
              <a:off x="2540" y="220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30337" name="Rectangle 225"/>
            <p:cNvSpPr>
              <a:spLocks noChangeArrowheads="1"/>
            </p:cNvSpPr>
            <p:nvPr/>
          </p:nvSpPr>
          <p:spPr bwMode="auto">
            <a:xfrm>
              <a:off x="2736" y="2208"/>
              <a:ext cx="192" cy="19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38" name="Text Box 226"/>
            <p:cNvSpPr txBox="1">
              <a:spLocks noChangeArrowheads="1"/>
            </p:cNvSpPr>
            <p:nvPr/>
          </p:nvSpPr>
          <p:spPr bwMode="auto">
            <a:xfrm>
              <a:off x="2732" y="220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30339" name="Rectangle 227"/>
            <p:cNvSpPr>
              <a:spLocks noChangeArrowheads="1"/>
            </p:cNvSpPr>
            <p:nvPr/>
          </p:nvSpPr>
          <p:spPr bwMode="auto">
            <a:xfrm>
              <a:off x="3888" y="2208"/>
              <a:ext cx="768" cy="192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40" name="Text Box 228"/>
            <p:cNvSpPr txBox="1">
              <a:spLocks noChangeArrowheads="1"/>
            </p:cNvSpPr>
            <p:nvPr/>
          </p:nvSpPr>
          <p:spPr bwMode="auto">
            <a:xfrm>
              <a:off x="3840" y="2209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  -   -   -</a:t>
              </a:r>
            </a:p>
          </p:txBody>
        </p:sp>
        <p:sp>
          <p:nvSpPr>
            <p:cNvPr id="730341" name="Rectangle 229"/>
            <p:cNvSpPr>
              <a:spLocks noChangeArrowheads="1"/>
            </p:cNvSpPr>
            <p:nvPr/>
          </p:nvSpPr>
          <p:spPr bwMode="auto">
            <a:xfrm>
              <a:off x="3696" y="2208"/>
              <a:ext cx="192" cy="19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42" name="Text Box 230"/>
            <p:cNvSpPr txBox="1">
              <a:spLocks noChangeArrowheads="1"/>
            </p:cNvSpPr>
            <p:nvPr/>
          </p:nvSpPr>
          <p:spPr bwMode="auto">
            <a:xfrm>
              <a:off x="3692" y="220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  <p:grpSp>
        <p:nvGrpSpPr>
          <p:cNvPr id="730345" name="Group 233"/>
          <p:cNvGrpSpPr>
            <a:grpSpLocks/>
          </p:cNvGrpSpPr>
          <p:nvPr/>
        </p:nvGrpSpPr>
        <p:grpSpPr bwMode="auto">
          <a:xfrm>
            <a:off x="1676400" y="1981200"/>
            <a:ext cx="4953000" cy="1600200"/>
            <a:chOff x="1056" y="1248"/>
            <a:chExt cx="3120" cy="1008"/>
          </a:xfrm>
        </p:grpSpPr>
        <p:sp>
          <p:nvSpPr>
            <p:cNvPr id="730343" name="Line 231"/>
            <p:cNvSpPr>
              <a:spLocks noChangeShapeType="1"/>
            </p:cNvSpPr>
            <p:nvPr/>
          </p:nvSpPr>
          <p:spPr bwMode="auto">
            <a:xfrm flipH="1" flipV="1">
              <a:off x="1056" y="1248"/>
              <a:ext cx="2208" cy="100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0344" name="Line 232"/>
            <p:cNvSpPr>
              <a:spLocks noChangeShapeType="1"/>
            </p:cNvSpPr>
            <p:nvPr/>
          </p:nvSpPr>
          <p:spPr bwMode="auto">
            <a:xfrm flipH="1" flipV="1">
              <a:off x="3024" y="1248"/>
              <a:ext cx="1152" cy="100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0346" name="Line 234"/>
          <p:cNvSpPr>
            <a:spLocks noChangeShapeType="1"/>
          </p:cNvSpPr>
          <p:nvPr/>
        </p:nvSpPr>
        <p:spPr bwMode="auto">
          <a:xfrm flipH="1" flipV="1">
            <a:off x="2209800" y="1905000"/>
            <a:ext cx="3048000" cy="1981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30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5CA44-AF85-48EE-B84B-86EE0798D2F4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Distributed Directory Coherence Protocol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057775"/>
            <a:ext cx="8458200" cy="15716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Centralized directory is less scalable (contention)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Distributed shared memory (DSM) for a large MP system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Interconnection network is no longer a shared bus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Maintain cache coherence (CC-NUMA)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Each address has a “home”</a:t>
            </a:r>
          </a:p>
        </p:txBody>
      </p:sp>
      <p:grpSp>
        <p:nvGrpSpPr>
          <p:cNvPr id="717897" name="Group 73"/>
          <p:cNvGrpSpPr>
            <a:grpSpLocks/>
          </p:cNvGrpSpPr>
          <p:nvPr/>
        </p:nvGrpSpPr>
        <p:grpSpPr bwMode="auto">
          <a:xfrm>
            <a:off x="1600200" y="1066800"/>
            <a:ext cx="5867400" cy="3962400"/>
            <a:chOff x="1008" y="672"/>
            <a:chExt cx="3696" cy="2496"/>
          </a:xfrm>
        </p:grpSpPr>
        <p:grpSp>
          <p:nvGrpSpPr>
            <p:cNvPr id="717866" name="Group 42"/>
            <p:cNvGrpSpPr>
              <a:grpSpLocks/>
            </p:cNvGrpSpPr>
            <p:nvPr/>
          </p:nvGrpSpPr>
          <p:grpSpPr bwMode="auto">
            <a:xfrm>
              <a:off x="1008" y="672"/>
              <a:ext cx="864" cy="1113"/>
              <a:chOff x="1008" y="689"/>
              <a:chExt cx="864" cy="1113"/>
            </a:xfrm>
          </p:grpSpPr>
          <p:sp>
            <p:nvSpPr>
              <p:cNvPr id="717829" name="Rectangle 5"/>
              <p:cNvSpPr>
                <a:spLocks noChangeArrowheads="1"/>
              </p:cNvSpPr>
              <p:nvPr/>
            </p:nvSpPr>
            <p:spPr bwMode="auto">
              <a:xfrm>
                <a:off x="1664" y="689"/>
                <a:ext cx="208" cy="2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</a:t>
                </a:r>
              </a:p>
            </p:txBody>
          </p:sp>
          <p:sp>
            <p:nvSpPr>
              <p:cNvPr id="717830" name="Rectangle 6"/>
              <p:cNvSpPr>
                <a:spLocks noChangeArrowheads="1"/>
              </p:cNvSpPr>
              <p:nvPr/>
            </p:nvSpPr>
            <p:spPr bwMode="auto">
              <a:xfrm>
                <a:off x="1638" y="999"/>
                <a:ext cx="234" cy="21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$</a:t>
                </a:r>
              </a:p>
            </p:txBody>
          </p:sp>
          <p:sp>
            <p:nvSpPr>
              <p:cNvPr id="717831" name="Line 7"/>
              <p:cNvSpPr>
                <a:spLocks noChangeShapeType="1"/>
              </p:cNvSpPr>
              <p:nvPr/>
            </p:nvSpPr>
            <p:spPr bwMode="auto">
              <a:xfrm>
                <a:off x="1768" y="937"/>
                <a:ext cx="0" cy="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32" name="Line 8"/>
              <p:cNvSpPr>
                <a:spLocks noChangeShapeType="1"/>
              </p:cNvSpPr>
              <p:nvPr/>
            </p:nvSpPr>
            <p:spPr bwMode="auto">
              <a:xfrm>
                <a:off x="1776" y="1208"/>
                <a:ext cx="0" cy="594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33" name="Rectangle 9"/>
              <p:cNvSpPr>
                <a:spLocks noChangeArrowheads="1"/>
              </p:cNvSpPr>
              <p:nvPr/>
            </p:nvSpPr>
            <p:spPr bwMode="auto">
              <a:xfrm>
                <a:off x="1008" y="1178"/>
                <a:ext cx="568" cy="288"/>
              </a:xfrm>
              <a:prstGeom prst="rect">
                <a:avLst/>
              </a:prstGeom>
              <a:solidFill>
                <a:srgbClr val="CC00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Memory</a:t>
                </a:r>
              </a:p>
            </p:txBody>
          </p:sp>
          <p:sp>
            <p:nvSpPr>
              <p:cNvPr id="717834" name="Line 10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7842" name="Group 18"/>
            <p:cNvGrpSpPr>
              <a:grpSpLocks/>
            </p:cNvGrpSpPr>
            <p:nvPr/>
          </p:nvGrpSpPr>
          <p:grpSpPr bwMode="auto">
            <a:xfrm>
              <a:off x="2064" y="1305"/>
              <a:ext cx="182" cy="31"/>
              <a:chOff x="4128" y="1440"/>
              <a:chExt cx="336" cy="48"/>
            </a:xfrm>
          </p:grpSpPr>
          <p:sp>
            <p:nvSpPr>
              <p:cNvPr id="717843" name="Oval 19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44" name="Oval 20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45" name="Oval 21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7846" name="Group 22"/>
            <p:cNvGrpSpPr>
              <a:grpSpLocks/>
            </p:cNvGrpSpPr>
            <p:nvPr/>
          </p:nvGrpSpPr>
          <p:grpSpPr bwMode="auto">
            <a:xfrm>
              <a:off x="2352" y="1305"/>
              <a:ext cx="182" cy="31"/>
              <a:chOff x="4128" y="1440"/>
              <a:chExt cx="336" cy="48"/>
            </a:xfrm>
          </p:grpSpPr>
          <p:sp>
            <p:nvSpPr>
              <p:cNvPr id="717847" name="Oval 23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48" name="Oval 24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49" name="Oval 25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17852" name="AutoShape 28"/>
            <p:cNvSpPr>
              <a:spLocks noChangeArrowheads="1"/>
            </p:cNvSpPr>
            <p:nvPr/>
          </p:nvSpPr>
          <p:spPr bwMode="auto">
            <a:xfrm>
              <a:off x="1299" y="1785"/>
              <a:ext cx="3405" cy="262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45000"/>
              </a:srgbClr>
            </a:solidFill>
            <a:ln w="190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Interconnection Network</a:t>
              </a:r>
            </a:p>
          </p:txBody>
        </p:sp>
        <p:sp>
          <p:nvSpPr>
            <p:cNvPr id="717854" name="Rectangle 30"/>
            <p:cNvSpPr>
              <a:spLocks noChangeArrowheads="1"/>
            </p:cNvSpPr>
            <p:nvPr/>
          </p:nvSpPr>
          <p:spPr bwMode="auto">
            <a:xfrm>
              <a:off x="3296" y="672"/>
              <a:ext cx="208" cy="24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</a:t>
              </a:r>
            </a:p>
          </p:txBody>
        </p:sp>
        <p:sp>
          <p:nvSpPr>
            <p:cNvPr id="717855" name="Rectangle 31"/>
            <p:cNvSpPr>
              <a:spLocks noChangeArrowheads="1"/>
            </p:cNvSpPr>
            <p:nvPr/>
          </p:nvSpPr>
          <p:spPr bwMode="auto">
            <a:xfrm>
              <a:off x="3270" y="982"/>
              <a:ext cx="234" cy="216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$</a:t>
              </a:r>
            </a:p>
          </p:txBody>
        </p:sp>
        <p:sp>
          <p:nvSpPr>
            <p:cNvPr id="717856" name="Line 32"/>
            <p:cNvSpPr>
              <a:spLocks noChangeShapeType="1"/>
            </p:cNvSpPr>
            <p:nvPr/>
          </p:nvSpPr>
          <p:spPr bwMode="auto">
            <a:xfrm>
              <a:off x="3400" y="920"/>
              <a:ext cx="0" cy="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17857" name="Line 33"/>
            <p:cNvSpPr>
              <a:spLocks noChangeShapeType="1"/>
            </p:cNvSpPr>
            <p:nvPr/>
          </p:nvSpPr>
          <p:spPr bwMode="auto">
            <a:xfrm>
              <a:off x="3408" y="1191"/>
              <a:ext cx="0" cy="594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17858" name="Rectangle 34"/>
            <p:cNvSpPr>
              <a:spLocks noChangeArrowheads="1"/>
            </p:cNvSpPr>
            <p:nvPr/>
          </p:nvSpPr>
          <p:spPr bwMode="auto">
            <a:xfrm>
              <a:off x="2640" y="1161"/>
              <a:ext cx="568" cy="288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Memory</a:t>
              </a:r>
            </a:p>
          </p:txBody>
        </p:sp>
        <p:sp>
          <p:nvSpPr>
            <p:cNvPr id="717859" name="Line 35"/>
            <p:cNvSpPr>
              <a:spLocks noChangeShapeType="1"/>
            </p:cNvSpPr>
            <p:nvPr/>
          </p:nvSpPr>
          <p:spPr bwMode="auto">
            <a:xfrm>
              <a:off x="3216" y="1327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17860" name="Rectangle 36"/>
            <p:cNvSpPr>
              <a:spLocks noChangeArrowheads="1"/>
            </p:cNvSpPr>
            <p:nvPr/>
          </p:nvSpPr>
          <p:spPr bwMode="auto">
            <a:xfrm>
              <a:off x="4352" y="681"/>
              <a:ext cx="208" cy="24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</a:t>
              </a:r>
            </a:p>
          </p:txBody>
        </p:sp>
        <p:sp>
          <p:nvSpPr>
            <p:cNvPr id="717861" name="Rectangle 37"/>
            <p:cNvSpPr>
              <a:spLocks noChangeArrowheads="1"/>
            </p:cNvSpPr>
            <p:nvPr/>
          </p:nvSpPr>
          <p:spPr bwMode="auto">
            <a:xfrm>
              <a:off x="4326" y="991"/>
              <a:ext cx="234" cy="216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$</a:t>
              </a:r>
            </a:p>
          </p:txBody>
        </p:sp>
        <p:sp>
          <p:nvSpPr>
            <p:cNvPr id="717862" name="Line 38"/>
            <p:cNvSpPr>
              <a:spLocks noChangeShapeType="1"/>
            </p:cNvSpPr>
            <p:nvPr/>
          </p:nvSpPr>
          <p:spPr bwMode="auto">
            <a:xfrm>
              <a:off x="4456" y="929"/>
              <a:ext cx="0" cy="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17863" name="Line 39"/>
            <p:cNvSpPr>
              <a:spLocks noChangeShapeType="1"/>
            </p:cNvSpPr>
            <p:nvPr/>
          </p:nvSpPr>
          <p:spPr bwMode="auto">
            <a:xfrm>
              <a:off x="4464" y="1200"/>
              <a:ext cx="0" cy="594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17864" name="Rectangle 40"/>
            <p:cNvSpPr>
              <a:spLocks noChangeArrowheads="1"/>
            </p:cNvSpPr>
            <p:nvPr/>
          </p:nvSpPr>
          <p:spPr bwMode="auto">
            <a:xfrm>
              <a:off x="3696" y="1170"/>
              <a:ext cx="568" cy="288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Memory</a:t>
              </a:r>
            </a:p>
          </p:txBody>
        </p:sp>
        <p:sp>
          <p:nvSpPr>
            <p:cNvPr id="717865" name="Line 41"/>
            <p:cNvSpPr>
              <a:spLocks noChangeShapeType="1"/>
            </p:cNvSpPr>
            <p:nvPr/>
          </p:nvSpPr>
          <p:spPr bwMode="auto">
            <a:xfrm>
              <a:off x="4272" y="1327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717867" name="Group 43"/>
            <p:cNvGrpSpPr>
              <a:grpSpLocks/>
            </p:cNvGrpSpPr>
            <p:nvPr/>
          </p:nvGrpSpPr>
          <p:grpSpPr bwMode="auto">
            <a:xfrm flipV="1">
              <a:off x="1008" y="2047"/>
              <a:ext cx="864" cy="1113"/>
              <a:chOff x="1008" y="689"/>
              <a:chExt cx="864" cy="1113"/>
            </a:xfrm>
          </p:grpSpPr>
          <p:sp>
            <p:nvSpPr>
              <p:cNvPr id="717868" name="Rectangle 44"/>
              <p:cNvSpPr>
                <a:spLocks noChangeArrowheads="1"/>
              </p:cNvSpPr>
              <p:nvPr/>
            </p:nvSpPr>
            <p:spPr bwMode="auto">
              <a:xfrm>
                <a:off x="1664" y="689"/>
                <a:ext cx="208" cy="2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</a:t>
                </a:r>
              </a:p>
            </p:txBody>
          </p:sp>
          <p:sp>
            <p:nvSpPr>
              <p:cNvPr id="717869" name="Rectangle 45"/>
              <p:cNvSpPr>
                <a:spLocks noChangeArrowheads="1"/>
              </p:cNvSpPr>
              <p:nvPr/>
            </p:nvSpPr>
            <p:spPr bwMode="auto">
              <a:xfrm>
                <a:off x="1638" y="999"/>
                <a:ext cx="234" cy="21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$</a:t>
                </a:r>
              </a:p>
            </p:txBody>
          </p:sp>
          <p:sp>
            <p:nvSpPr>
              <p:cNvPr id="717870" name="Line 46"/>
              <p:cNvSpPr>
                <a:spLocks noChangeShapeType="1"/>
              </p:cNvSpPr>
              <p:nvPr/>
            </p:nvSpPr>
            <p:spPr bwMode="auto">
              <a:xfrm>
                <a:off x="1768" y="937"/>
                <a:ext cx="0" cy="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71" name="Line 47"/>
              <p:cNvSpPr>
                <a:spLocks noChangeShapeType="1"/>
              </p:cNvSpPr>
              <p:nvPr/>
            </p:nvSpPr>
            <p:spPr bwMode="auto">
              <a:xfrm>
                <a:off x="1776" y="1208"/>
                <a:ext cx="0" cy="594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72" name="Rectangle 48"/>
              <p:cNvSpPr>
                <a:spLocks noChangeArrowheads="1"/>
              </p:cNvSpPr>
              <p:nvPr/>
            </p:nvSpPr>
            <p:spPr bwMode="auto">
              <a:xfrm>
                <a:off x="1008" y="1178"/>
                <a:ext cx="568" cy="288"/>
              </a:xfrm>
              <a:prstGeom prst="rect">
                <a:avLst/>
              </a:prstGeom>
              <a:solidFill>
                <a:srgbClr val="CC00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Memory</a:t>
                </a:r>
              </a:p>
            </p:txBody>
          </p:sp>
          <p:sp>
            <p:nvSpPr>
              <p:cNvPr id="717873" name="Line 49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7874" name="Group 50"/>
            <p:cNvGrpSpPr>
              <a:grpSpLocks/>
            </p:cNvGrpSpPr>
            <p:nvPr/>
          </p:nvGrpSpPr>
          <p:grpSpPr bwMode="auto">
            <a:xfrm flipV="1">
              <a:off x="2016" y="2055"/>
              <a:ext cx="864" cy="1113"/>
              <a:chOff x="1008" y="689"/>
              <a:chExt cx="864" cy="1113"/>
            </a:xfrm>
          </p:grpSpPr>
          <p:sp>
            <p:nvSpPr>
              <p:cNvPr id="717875" name="Rectangle 51"/>
              <p:cNvSpPr>
                <a:spLocks noChangeArrowheads="1"/>
              </p:cNvSpPr>
              <p:nvPr/>
            </p:nvSpPr>
            <p:spPr bwMode="auto">
              <a:xfrm>
                <a:off x="1664" y="689"/>
                <a:ext cx="208" cy="2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</a:t>
                </a:r>
              </a:p>
            </p:txBody>
          </p:sp>
          <p:sp>
            <p:nvSpPr>
              <p:cNvPr id="717876" name="Rectangle 52"/>
              <p:cNvSpPr>
                <a:spLocks noChangeArrowheads="1"/>
              </p:cNvSpPr>
              <p:nvPr/>
            </p:nvSpPr>
            <p:spPr bwMode="auto">
              <a:xfrm>
                <a:off x="1638" y="999"/>
                <a:ext cx="234" cy="21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$</a:t>
                </a:r>
              </a:p>
            </p:txBody>
          </p:sp>
          <p:sp>
            <p:nvSpPr>
              <p:cNvPr id="717877" name="Line 53"/>
              <p:cNvSpPr>
                <a:spLocks noChangeShapeType="1"/>
              </p:cNvSpPr>
              <p:nvPr/>
            </p:nvSpPr>
            <p:spPr bwMode="auto">
              <a:xfrm>
                <a:off x="1768" y="937"/>
                <a:ext cx="0" cy="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78" name="Line 54"/>
              <p:cNvSpPr>
                <a:spLocks noChangeShapeType="1"/>
              </p:cNvSpPr>
              <p:nvPr/>
            </p:nvSpPr>
            <p:spPr bwMode="auto">
              <a:xfrm>
                <a:off x="1776" y="1208"/>
                <a:ext cx="0" cy="594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79" name="Rectangle 55"/>
              <p:cNvSpPr>
                <a:spLocks noChangeArrowheads="1"/>
              </p:cNvSpPr>
              <p:nvPr/>
            </p:nvSpPr>
            <p:spPr bwMode="auto">
              <a:xfrm>
                <a:off x="1008" y="1178"/>
                <a:ext cx="568" cy="288"/>
              </a:xfrm>
              <a:prstGeom prst="rect">
                <a:avLst/>
              </a:prstGeom>
              <a:solidFill>
                <a:srgbClr val="CC00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Memory</a:t>
                </a:r>
              </a:p>
            </p:txBody>
          </p:sp>
          <p:sp>
            <p:nvSpPr>
              <p:cNvPr id="717880" name="Line 56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7881" name="Group 57"/>
            <p:cNvGrpSpPr>
              <a:grpSpLocks/>
            </p:cNvGrpSpPr>
            <p:nvPr/>
          </p:nvGrpSpPr>
          <p:grpSpPr bwMode="auto">
            <a:xfrm flipV="1">
              <a:off x="3696" y="2055"/>
              <a:ext cx="864" cy="1113"/>
              <a:chOff x="1008" y="689"/>
              <a:chExt cx="864" cy="1113"/>
            </a:xfrm>
          </p:grpSpPr>
          <p:sp>
            <p:nvSpPr>
              <p:cNvPr id="717882" name="Rectangle 58"/>
              <p:cNvSpPr>
                <a:spLocks noChangeArrowheads="1"/>
              </p:cNvSpPr>
              <p:nvPr/>
            </p:nvSpPr>
            <p:spPr bwMode="auto">
              <a:xfrm>
                <a:off x="1664" y="689"/>
                <a:ext cx="208" cy="2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</a:t>
                </a:r>
              </a:p>
            </p:txBody>
          </p:sp>
          <p:sp>
            <p:nvSpPr>
              <p:cNvPr id="717883" name="Rectangle 59"/>
              <p:cNvSpPr>
                <a:spLocks noChangeArrowheads="1"/>
              </p:cNvSpPr>
              <p:nvPr/>
            </p:nvSpPr>
            <p:spPr bwMode="auto">
              <a:xfrm>
                <a:off x="1638" y="999"/>
                <a:ext cx="234" cy="21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$</a:t>
                </a:r>
              </a:p>
            </p:txBody>
          </p:sp>
          <p:sp>
            <p:nvSpPr>
              <p:cNvPr id="717884" name="Line 60"/>
              <p:cNvSpPr>
                <a:spLocks noChangeShapeType="1"/>
              </p:cNvSpPr>
              <p:nvPr/>
            </p:nvSpPr>
            <p:spPr bwMode="auto">
              <a:xfrm>
                <a:off x="1768" y="937"/>
                <a:ext cx="0" cy="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85" name="Line 61"/>
              <p:cNvSpPr>
                <a:spLocks noChangeShapeType="1"/>
              </p:cNvSpPr>
              <p:nvPr/>
            </p:nvSpPr>
            <p:spPr bwMode="auto">
              <a:xfrm>
                <a:off x="1776" y="1208"/>
                <a:ext cx="0" cy="594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86" name="Rectangle 62"/>
              <p:cNvSpPr>
                <a:spLocks noChangeArrowheads="1"/>
              </p:cNvSpPr>
              <p:nvPr/>
            </p:nvSpPr>
            <p:spPr bwMode="auto">
              <a:xfrm>
                <a:off x="1008" y="1178"/>
                <a:ext cx="568" cy="288"/>
              </a:xfrm>
              <a:prstGeom prst="rect">
                <a:avLst/>
              </a:prstGeom>
              <a:solidFill>
                <a:srgbClr val="CC0000"/>
              </a:solidFill>
              <a:ln w="95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Memory</a:t>
                </a:r>
              </a:p>
            </p:txBody>
          </p:sp>
          <p:sp>
            <p:nvSpPr>
              <p:cNvPr id="717887" name="Line 63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7888" name="Group 64"/>
            <p:cNvGrpSpPr>
              <a:grpSpLocks/>
            </p:cNvGrpSpPr>
            <p:nvPr/>
          </p:nvGrpSpPr>
          <p:grpSpPr bwMode="auto">
            <a:xfrm>
              <a:off x="3072" y="2513"/>
              <a:ext cx="182" cy="31"/>
              <a:chOff x="4128" y="1440"/>
              <a:chExt cx="336" cy="48"/>
            </a:xfrm>
          </p:grpSpPr>
          <p:sp>
            <p:nvSpPr>
              <p:cNvPr id="717889" name="Oval 65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90" name="Oval 66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91" name="Oval 6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7892" name="Group 68"/>
            <p:cNvGrpSpPr>
              <a:grpSpLocks/>
            </p:cNvGrpSpPr>
            <p:nvPr/>
          </p:nvGrpSpPr>
          <p:grpSpPr bwMode="auto">
            <a:xfrm>
              <a:off x="3360" y="2513"/>
              <a:ext cx="182" cy="31"/>
              <a:chOff x="4128" y="1440"/>
              <a:chExt cx="336" cy="48"/>
            </a:xfrm>
          </p:grpSpPr>
          <p:sp>
            <p:nvSpPr>
              <p:cNvPr id="717893" name="Oval 69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94" name="Oval 70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7895" name="Oval 71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717901" name="Group 77"/>
          <p:cNvGrpSpPr>
            <a:grpSpLocks/>
          </p:cNvGrpSpPr>
          <p:nvPr/>
        </p:nvGrpSpPr>
        <p:grpSpPr bwMode="auto">
          <a:xfrm>
            <a:off x="1447800" y="2362200"/>
            <a:ext cx="1371600" cy="355600"/>
            <a:chOff x="912" y="1488"/>
            <a:chExt cx="864" cy="224"/>
          </a:xfrm>
        </p:grpSpPr>
        <p:sp>
          <p:nvSpPr>
            <p:cNvPr id="717896" name="Rectangle 72"/>
            <p:cNvSpPr>
              <a:spLocks noChangeArrowheads="1"/>
            </p:cNvSpPr>
            <p:nvPr/>
          </p:nvSpPr>
          <p:spPr bwMode="auto">
            <a:xfrm>
              <a:off x="912" y="1488"/>
              <a:ext cx="672" cy="224"/>
            </a:xfrm>
            <a:prstGeom prst="rect">
              <a:avLst/>
            </a:prstGeom>
            <a:solidFill>
              <a:srgbClr val="660033">
                <a:alpha val="70000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Directory</a:t>
              </a:r>
            </a:p>
          </p:txBody>
        </p:sp>
        <p:sp>
          <p:nvSpPr>
            <p:cNvPr id="717900" name="Line 76"/>
            <p:cNvSpPr>
              <a:spLocks noChangeShapeType="1"/>
            </p:cNvSpPr>
            <p:nvPr/>
          </p:nvSpPr>
          <p:spPr bwMode="auto">
            <a:xfrm>
              <a:off x="1584" y="158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17902" name="Group 78"/>
          <p:cNvGrpSpPr>
            <a:grpSpLocks/>
          </p:cNvGrpSpPr>
          <p:nvPr/>
        </p:nvGrpSpPr>
        <p:grpSpPr bwMode="auto">
          <a:xfrm>
            <a:off x="4038600" y="2362200"/>
            <a:ext cx="1371600" cy="355600"/>
            <a:chOff x="912" y="1488"/>
            <a:chExt cx="864" cy="224"/>
          </a:xfrm>
        </p:grpSpPr>
        <p:sp>
          <p:nvSpPr>
            <p:cNvPr id="717903" name="Rectangle 79"/>
            <p:cNvSpPr>
              <a:spLocks noChangeArrowheads="1"/>
            </p:cNvSpPr>
            <p:nvPr/>
          </p:nvSpPr>
          <p:spPr bwMode="auto">
            <a:xfrm>
              <a:off x="912" y="1488"/>
              <a:ext cx="672" cy="224"/>
            </a:xfrm>
            <a:prstGeom prst="rect">
              <a:avLst/>
            </a:prstGeom>
            <a:solidFill>
              <a:srgbClr val="660033">
                <a:alpha val="70000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Directory</a:t>
              </a:r>
            </a:p>
          </p:txBody>
        </p:sp>
        <p:sp>
          <p:nvSpPr>
            <p:cNvPr id="717904" name="Line 80"/>
            <p:cNvSpPr>
              <a:spLocks noChangeShapeType="1"/>
            </p:cNvSpPr>
            <p:nvPr/>
          </p:nvSpPr>
          <p:spPr bwMode="auto">
            <a:xfrm>
              <a:off x="1584" y="158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17905" name="Group 81"/>
          <p:cNvGrpSpPr>
            <a:grpSpLocks/>
          </p:cNvGrpSpPr>
          <p:nvPr/>
        </p:nvGrpSpPr>
        <p:grpSpPr bwMode="auto">
          <a:xfrm>
            <a:off x="5715000" y="2362200"/>
            <a:ext cx="1371600" cy="355600"/>
            <a:chOff x="912" y="1488"/>
            <a:chExt cx="864" cy="224"/>
          </a:xfrm>
        </p:grpSpPr>
        <p:sp>
          <p:nvSpPr>
            <p:cNvPr id="717906" name="Rectangle 82"/>
            <p:cNvSpPr>
              <a:spLocks noChangeArrowheads="1"/>
            </p:cNvSpPr>
            <p:nvPr/>
          </p:nvSpPr>
          <p:spPr bwMode="auto">
            <a:xfrm>
              <a:off x="912" y="1488"/>
              <a:ext cx="672" cy="224"/>
            </a:xfrm>
            <a:prstGeom prst="rect">
              <a:avLst/>
            </a:prstGeom>
            <a:solidFill>
              <a:srgbClr val="660033">
                <a:alpha val="70000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Directory</a:t>
              </a:r>
            </a:p>
          </p:txBody>
        </p:sp>
        <p:sp>
          <p:nvSpPr>
            <p:cNvPr id="717907" name="Line 83"/>
            <p:cNvSpPr>
              <a:spLocks noChangeShapeType="1"/>
            </p:cNvSpPr>
            <p:nvPr/>
          </p:nvSpPr>
          <p:spPr bwMode="auto">
            <a:xfrm>
              <a:off x="1584" y="158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17908" name="Group 84"/>
          <p:cNvGrpSpPr>
            <a:grpSpLocks/>
          </p:cNvGrpSpPr>
          <p:nvPr/>
        </p:nvGrpSpPr>
        <p:grpSpPr bwMode="auto">
          <a:xfrm flipV="1">
            <a:off x="5715000" y="3378200"/>
            <a:ext cx="1371600" cy="355600"/>
            <a:chOff x="912" y="1488"/>
            <a:chExt cx="864" cy="224"/>
          </a:xfrm>
        </p:grpSpPr>
        <p:sp>
          <p:nvSpPr>
            <p:cNvPr id="717909" name="Rectangle 85"/>
            <p:cNvSpPr>
              <a:spLocks noChangeArrowheads="1"/>
            </p:cNvSpPr>
            <p:nvPr/>
          </p:nvSpPr>
          <p:spPr bwMode="auto">
            <a:xfrm>
              <a:off x="912" y="1488"/>
              <a:ext cx="672" cy="224"/>
            </a:xfrm>
            <a:prstGeom prst="rect">
              <a:avLst/>
            </a:prstGeom>
            <a:solidFill>
              <a:srgbClr val="660033">
                <a:alpha val="70000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Directory</a:t>
              </a:r>
            </a:p>
          </p:txBody>
        </p:sp>
        <p:sp>
          <p:nvSpPr>
            <p:cNvPr id="717910" name="Line 86"/>
            <p:cNvSpPr>
              <a:spLocks noChangeShapeType="1"/>
            </p:cNvSpPr>
            <p:nvPr/>
          </p:nvSpPr>
          <p:spPr bwMode="auto">
            <a:xfrm>
              <a:off x="1584" y="158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17911" name="Group 87"/>
          <p:cNvGrpSpPr>
            <a:grpSpLocks/>
          </p:cNvGrpSpPr>
          <p:nvPr/>
        </p:nvGrpSpPr>
        <p:grpSpPr bwMode="auto">
          <a:xfrm flipV="1">
            <a:off x="3048000" y="3352800"/>
            <a:ext cx="1371600" cy="355600"/>
            <a:chOff x="912" y="1488"/>
            <a:chExt cx="864" cy="224"/>
          </a:xfrm>
        </p:grpSpPr>
        <p:sp>
          <p:nvSpPr>
            <p:cNvPr id="717912" name="Rectangle 88"/>
            <p:cNvSpPr>
              <a:spLocks noChangeArrowheads="1"/>
            </p:cNvSpPr>
            <p:nvPr/>
          </p:nvSpPr>
          <p:spPr bwMode="auto">
            <a:xfrm>
              <a:off x="912" y="1488"/>
              <a:ext cx="672" cy="224"/>
            </a:xfrm>
            <a:prstGeom prst="rect">
              <a:avLst/>
            </a:prstGeom>
            <a:solidFill>
              <a:srgbClr val="660033">
                <a:alpha val="70000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Directory</a:t>
              </a:r>
            </a:p>
          </p:txBody>
        </p:sp>
        <p:sp>
          <p:nvSpPr>
            <p:cNvPr id="717913" name="Line 89"/>
            <p:cNvSpPr>
              <a:spLocks noChangeShapeType="1"/>
            </p:cNvSpPr>
            <p:nvPr/>
          </p:nvSpPr>
          <p:spPr bwMode="auto">
            <a:xfrm>
              <a:off x="1584" y="158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17914" name="Group 90"/>
          <p:cNvGrpSpPr>
            <a:grpSpLocks/>
          </p:cNvGrpSpPr>
          <p:nvPr/>
        </p:nvGrpSpPr>
        <p:grpSpPr bwMode="auto">
          <a:xfrm flipV="1">
            <a:off x="1447800" y="3352800"/>
            <a:ext cx="1371600" cy="355600"/>
            <a:chOff x="912" y="1488"/>
            <a:chExt cx="864" cy="224"/>
          </a:xfrm>
        </p:grpSpPr>
        <p:sp>
          <p:nvSpPr>
            <p:cNvPr id="717915" name="Rectangle 91"/>
            <p:cNvSpPr>
              <a:spLocks noChangeArrowheads="1"/>
            </p:cNvSpPr>
            <p:nvPr/>
          </p:nvSpPr>
          <p:spPr bwMode="auto">
            <a:xfrm>
              <a:off x="912" y="1488"/>
              <a:ext cx="672" cy="224"/>
            </a:xfrm>
            <a:prstGeom prst="rect">
              <a:avLst/>
            </a:prstGeom>
            <a:solidFill>
              <a:srgbClr val="660033">
                <a:alpha val="70000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Directory</a:t>
              </a:r>
            </a:p>
          </p:txBody>
        </p:sp>
        <p:sp>
          <p:nvSpPr>
            <p:cNvPr id="717916" name="Line 92"/>
            <p:cNvSpPr>
              <a:spLocks noChangeShapeType="1"/>
            </p:cNvSpPr>
            <p:nvPr/>
          </p:nvSpPr>
          <p:spPr bwMode="auto">
            <a:xfrm>
              <a:off x="1584" y="158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7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6F1E3-E170-4E5C-9EF9-0BB5ADBB367A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Directory Coherence Protocol: Read Miss</a:t>
            </a:r>
          </a:p>
        </p:txBody>
      </p:sp>
      <p:grpSp>
        <p:nvGrpSpPr>
          <p:cNvPr id="736269" name="Group 13"/>
          <p:cNvGrpSpPr>
            <a:grpSpLocks/>
          </p:cNvGrpSpPr>
          <p:nvPr/>
        </p:nvGrpSpPr>
        <p:grpSpPr bwMode="auto">
          <a:xfrm>
            <a:off x="3200400" y="4343400"/>
            <a:ext cx="288925" cy="49213"/>
            <a:chOff x="4128" y="1440"/>
            <a:chExt cx="336" cy="48"/>
          </a:xfrm>
        </p:grpSpPr>
        <p:sp>
          <p:nvSpPr>
            <p:cNvPr id="736270" name="Oval 14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271" name="Oval 15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272" name="Oval 16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36273" name="Group 17"/>
          <p:cNvGrpSpPr>
            <a:grpSpLocks/>
          </p:cNvGrpSpPr>
          <p:nvPr/>
        </p:nvGrpSpPr>
        <p:grpSpPr bwMode="auto">
          <a:xfrm>
            <a:off x="3673475" y="4341813"/>
            <a:ext cx="288925" cy="49212"/>
            <a:chOff x="4128" y="1440"/>
            <a:chExt cx="336" cy="48"/>
          </a:xfrm>
        </p:grpSpPr>
        <p:sp>
          <p:nvSpPr>
            <p:cNvPr id="736274" name="Oval 18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275" name="Oval 19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276" name="Oval 20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6277" name="AutoShape 21"/>
          <p:cNvSpPr>
            <a:spLocks noChangeArrowheads="1"/>
          </p:cNvSpPr>
          <p:nvPr/>
        </p:nvSpPr>
        <p:spPr bwMode="auto">
          <a:xfrm>
            <a:off x="762000" y="4876800"/>
            <a:ext cx="7602538" cy="415925"/>
          </a:xfrm>
          <a:prstGeom prst="roundRect">
            <a:avLst>
              <a:gd name="adj" fmla="val 16667"/>
            </a:avLst>
          </a:prstGeom>
          <a:solidFill>
            <a:srgbClr val="B2B2B2">
              <a:alpha val="45000"/>
            </a:srgbClr>
          </a:solidFill>
          <a:ln w="190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Interconnection Network</a:t>
            </a:r>
          </a:p>
        </p:txBody>
      </p:sp>
      <p:grpSp>
        <p:nvGrpSpPr>
          <p:cNvPr id="736366" name="Group 110"/>
          <p:cNvGrpSpPr>
            <a:grpSpLocks/>
          </p:cNvGrpSpPr>
          <p:nvPr/>
        </p:nvGrpSpPr>
        <p:grpSpPr bwMode="auto">
          <a:xfrm>
            <a:off x="6734175" y="3505200"/>
            <a:ext cx="1447800" cy="990600"/>
            <a:chOff x="3840" y="2304"/>
            <a:chExt cx="912" cy="624"/>
          </a:xfrm>
        </p:grpSpPr>
        <p:sp>
          <p:nvSpPr>
            <p:cNvPr id="736341" name="Rectangle 85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45" name="Rectangle 89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53" name="Rectangle 97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57" name="Rectangle 101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64" name="Rectangle 108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65" name="Rectangle 109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6356" name="Text Box 100"/>
          <p:cNvSpPr txBox="1">
            <a:spLocks noChangeArrowheads="1"/>
          </p:cNvSpPr>
          <p:nvPr/>
        </p:nvSpPr>
        <p:spPr bwMode="auto">
          <a:xfrm>
            <a:off x="66802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36359" name="Text Box 103"/>
          <p:cNvSpPr txBox="1">
            <a:spLocks noChangeArrowheads="1"/>
          </p:cNvSpPr>
          <p:nvPr/>
        </p:nvSpPr>
        <p:spPr bwMode="auto">
          <a:xfrm>
            <a:off x="6908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36361" name="Text Box 105"/>
          <p:cNvSpPr txBox="1">
            <a:spLocks noChangeArrowheads="1"/>
          </p:cNvSpPr>
          <p:nvPr/>
        </p:nvSpPr>
        <p:spPr bwMode="auto">
          <a:xfrm>
            <a:off x="7670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6362" name="Text Box 106"/>
          <p:cNvSpPr txBox="1">
            <a:spLocks noChangeArrowheads="1"/>
          </p:cNvSpPr>
          <p:nvPr/>
        </p:nvSpPr>
        <p:spPr bwMode="auto">
          <a:xfrm>
            <a:off x="7947025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6369" name="Rectangle 113"/>
          <p:cNvSpPr>
            <a:spLocks noChangeArrowheads="1"/>
          </p:cNvSpPr>
          <p:nvPr/>
        </p:nvSpPr>
        <p:spPr bwMode="auto">
          <a:xfrm>
            <a:off x="7213600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36370" name="Rectangle 114"/>
          <p:cNvSpPr>
            <a:spLocks noChangeArrowheads="1"/>
          </p:cNvSpPr>
          <p:nvPr/>
        </p:nvSpPr>
        <p:spPr bwMode="auto">
          <a:xfrm>
            <a:off x="7096125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6371" name="Line 115"/>
          <p:cNvSpPr>
            <a:spLocks noChangeShapeType="1"/>
          </p:cNvSpPr>
          <p:nvPr/>
        </p:nvSpPr>
        <p:spPr bwMode="auto">
          <a:xfrm>
            <a:off x="7378700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372" name="Line 116"/>
          <p:cNvSpPr>
            <a:spLocks noChangeShapeType="1"/>
          </p:cNvSpPr>
          <p:nvPr/>
        </p:nvSpPr>
        <p:spPr bwMode="auto">
          <a:xfrm>
            <a:off x="7391400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373" name="Rectangle 117"/>
          <p:cNvSpPr>
            <a:spLocks noChangeArrowheads="1"/>
          </p:cNvSpPr>
          <p:nvPr/>
        </p:nvSpPr>
        <p:spPr bwMode="auto">
          <a:xfrm>
            <a:off x="67056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36374" name="Rectangle 118"/>
          <p:cNvSpPr>
            <a:spLocks noChangeArrowheads="1"/>
          </p:cNvSpPr>
          <p:nvPr/>
        </p:nvSpPr>
        <p:spPr bwMode="auto">
          <a:xfrm>
            <a:off x="66294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36375" name="Group 119"/>
          <p:cNvGrpSpPr>
            <a:grpSpLocks/>
          </p:cNvGrpSpPr>
          <p:nvPr/>
        </p:nvGrpSpPr>
        <p:grpSpPr bwMode="auto">
          <a:xfrm>
            <a:off x="1019175" y="3505200"/>
            <a:ext cx="1447800" cy="990600"/>
            <a:chOff x="3840" y="2304"/>
            <a:chExt cx="912" cy="624"/>
          </a:xfrm>
        </p:grpSpPr>
        <p:sp>
          <p:nvSpPr>
            <p:cNvPr id="736376" name="Rectangle 120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77" name="Rectangle 121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78" name="Rectangle 122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79" name="Rectangle 123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80" name="Rectangle 124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81" name="Rectangle 125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6386" name="Rectangle 130"/>
          <p:cNvSpPr>
            <a:spLocks noChangeArrowheads="1"/>
          </p:cNvSpPr>
          <p:nvPr/>
        </p:nvSpPr>
        <p:spPr bwMode="auto">
          <a:xfrm>
            <a:off x="9906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36387" name="Rectangle 131"/>
          <p:cNvSpPr>
            <a:spLocks noChangeArrowheads="1"/>
          </p:cNvSpPr>
          <p:nvPr/>
        </p:nvSpPr>
        <p:spPr bwMode="auto">
          <a:xfrm>
            <a:off x="9144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388" name="Rectangle 132"/>
          <p:cNvSpPr>
            <a:spLocks noChangeArrowheads="1"/>
          </p:cNvSpPr>
          <p:nvPr/>
        </p:nvSpPr>
        <p:spPr bwMode="auto">
          <a:xfrm>
            <a:off x="1489075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36389" name="Rectangle 133"/>
          <p:cNvSpPr>
            <a:spLocks noChangeArrowheads="1"/>
          </p:cNvSpPr>
          <p:nvPr/>
        </p:nvSpPr>
        <p:spPr bwMode="auto">
          <a:xfrm>
            <a:off x="1371600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6390" name="Line 134"/>
          <p:cNvSpPr>
            <a:spLocks noChangeShapeType="1"/>
          </p:cNvSpPr>
          <p:nvPr/>
        </p:nvSpPr>
        <p:spPr bwMode="auto">
          <a:xfrm>
            <a:off x="1654175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391" name="Line 135"/>
          <p:cNvSpPr>
            <a:spLocks noChangeShapeType="1"/>
          </p:cNvSpPr>
          <p:nvPr/>
        </p:nvSpPr>
        <p:spPr bwMode="auto">
          <a:xfrm>
            <a:off x="1666875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392" name="Text Box 136"/>
          <p:cNvSpPr txBox="1">
            <a:spLocks noChangeArrowheads="1"/>
          </p:cNvSpPr>
          <p:nvPr/>
        </p:nvSpPr>
        <p:spPr bwMode="auto">
          <a:xfrm>
            <a:off x="1822450" y="17526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Miss Z (read)</a:t>
            </a:r>
          </a:p>
        </p:txBody>
      </p:sp>
      <p:grpSp>
        <p:nvGrpSpPr>
          <p:cNvPr id="736418" name="Group 162"/>
          <p:cNvGrpSpPr>
            <a:grpSpLocks/>
          </p:cNvGrpSpPr>
          <p:nvPr/>
        </p:nvGrpSpPr>
        <p:grpSpPr bwMode="auto">
          <a:xfrm>
            <a:off x="1633538" y="2587625"/>
            <a:ext cx="4986337" cy="1146175"/>
            <a:chOff x="1029" y="1870"/>
            <a:chExt cx="3141" cy="722"/>
          </a:xfrm>
        </p:grpSpPr>
        <p:sp>
          <p:nvSpPr>
            <p:cNvPr id="736393" name="Text Box 137"/>
            <p:cNvSpPr txBox="1">
              <a:spLocks noChangeArrowheads="1"/>
            </p:cNvSpPr>
            <p:nvPr/>
          </p:nvSpPr>
          <p:spPr bwMode="auto">
            <a:xfrm>
              <a:off x="1488" y="2304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Go to Home Node</a:t>
              </a:r>
            </a:p>
          </p:txBody>
        </p:sp>
        <p:cxnSp>
          <p:nvCxnSpPr>
            <p:cNvPr id="736394" name="AutoShape 138"/>
            <p:cNvCxnSpPr>
              <a:cxnSpLocks noChangeShapeType="1"/>
            </p:cNvCxnSpPr>
            <p:nvPr/>
          </p:nvCxnSpPr>
          <p:spPr bwMode="auto">
            <a:xfrm rot="16200000" flipH="1">
              <a:off x="2239" y="660"/>
              <a:ext cx="722" cy="3141"/>
            </a:xfrm>
            <a:prstGeom prst="bentConnector2">
              <a:avLst/>
            </a:prstGeom>
            <a:noFill/>
            <a:ln w="28575">
              <a:solidFill>
                <a:srgbClr val="000080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6396" name="Group 140"/>
          <p:cNvGrpSpPr>
            <a:grpSpLocks/>
          </p:cNvGrpSpPr>
          <p:nvPr/>
        </p:nvGrpSpPr>
        <p:grpSpPr bwMode="auto">
          <a:xfrm>
            <a:off x="4676775" y="3505200"/>
            <a:ext cx="1447800" cy="990600"/>
            <a:chOff x="3840" y="2304"/>
            <a:chExt cx="912" cy="624"/>
          </a:xfrm>
        </p:grpSpPr>
        <p:sp>
          <p:nvSpPr>
            <p:cNvPr id="736397" name="Rectangle 141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98" name="Rectangle 142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399" name="Rectangle 143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400" name="Rectangle 144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401" name="Rectangle 145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6402" name="Rectangle 146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6403" name="Rectangle 147"/>
          <p:cNvSpPr>
            <a:spLocks noChangeArrowheads="1"/>
          </p:cNvSpPr>
          <p:nvPr/>
        </p:nvSpPr>
        <p:spPr bwMode="auto">
          <a:xfrm>
            <a:off x="46482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36404" name="Rectangle 148"/>
          <p:cNvSpPr>
            <a:spLocks noChangeArrowheads="1"/>
          </p:cNvSpPr>
          <p:nvPr/>
        </p:nvSpPr>
        <p:spPr bwMode="auto">
          <a:xfrm>
            <a:off x="45720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405" name="Rectangle 149"/>
          <p:cNvSpPr>
            <a:spLocks noChangeArrowheads="1"/>
          </p:cNvSpPr>
          <p:nvPr/>
        </p:nvSpPr>
        <p:spPr bwMode="auto">
          <a:xfrm>
            <a:off x="5146675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36406" name="Rectangle 150"/>
          <p:cNvSpPr>
            <a:spLocks noChangeArrowheads="1"/>
          </p:cNvSpPr>
          <p:nvPr/>
        </p:nvSpPr>
        <p:spPr bwMode="auto">
          <a:xfrm>
            <a:off x="5029200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6407" name="Line 151"/>
          <p:cNvSpPr>
            <a:spLocks noChangeShapeType="1"/>
          </p:cNvSpPr>
          <p:nvPr/>
        </p:nvSpPr>
        <p:spPr bwMode="auto">
          <a:xfrm>
            <a:off x="5311775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408" name="Line 152"/>
          <p:cNvSpPr>
            <a:spLocks noChangeShapeType="1"/>
          </p:cNvSpPr>
          <p:nvPr/>
        </p:nvSpPr>
        <p:spPr bwMode="auto">
          <a:xfrm>
            <a:off x="5324475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412" name="Rectangle 156"/>
          <p:cNvSpPr>
            <a:spLocks noChangeArrowheads="1"/>
          </p:cNvSpPr>
          <p:nvPr/>
        </p:nvSpPr>
        <p:spPr bwMode="auto">
          <a:xfrm>
            <a:off x="7854950" y="3062288"/>
            <a:ext cx="296863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sp>
        <p:nvSpPr>
          <p:cNvPr id="736413" name="Rectangle 157"/>
          <p:cNvSpPr>
            <a:spLocks noChangeArrowheads="1"/>
          </p:cNvSpPr>
          <p:nvPr/>
        </p:nvSpPr>
        <p:spPr bwMode="auto">
          <a:xfrm>
            <a:off x="5799138" y="3059113"/>
            <a:ext cx="296862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cxnSp>
        <p:nvCxnSpPr>
          <p:cNvPr id="736414" name="AutoShape 158"/>
          <p:cNvCxnSpPr>
            <a:cxnSpLocks noChangeShapeType="1"/>
            <a:stCxn id="736412" idx="2"/>
            <a:endCxn id="736387" idx="3"/>
          </p:cNvCxnSpPr>
          <p:nvPr/>
        </p:nvCxnSpPr>
        <p:spPr bwMode="auto">
          <a:xfrm rot="5400000">
            <a:off x="5118100" y="771525"/>
            <a:ext cx="292100" cy="5480050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415" name="Rectangle 159"/>
          <p:cNvSpPr>
            <a:spLocks noChangeArrowheads="1"/>
          </p:cNvSpPr>
          <p:nvPr/>
        </p:nvSpPr>
        <p:spPr bwMode="auto">
          <a:xfrm>
            <a:off x="2133600" y="3059113"/>
            <a:ext cx="296863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sp>
        <p:nvSpPr>
          <p:cNvPr id="736417" name="Text Box 161"/>
          <p:cNvSpPr txBox="1">
            <a:spLocks noChangeArrowheads="1"/>
          </p:cNvSpPr>
          <p:nvPr/>
        </p:nvSpPr>
        <p:spPr bwMode="auto">
          <a:xfrm>
            <a:off x="69342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6419" name="Line 163"/>
          <p:cNvSpPr>
            <a:spLocks noChangeShapeType="1"/>
          </p:cNvSpPr>
          <p:nvPr/>
        </p:nvSpPr>
        <p:spPr bwMode="auto">
          <a:xfrm>
            <a:off x="16764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420" name="Line 164"/>
          <p:cNvSpPr>
            <a:spLocks noChangeShapeType="1"/>
          </p:cNvSpPr>
          <p:nvPr/>
        </p:nvSpPr>
        <p:spPr bwMode="auto">
          <a:xfrm>
            <a:off x="54102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421" name="Line 165"/>
          <p:cNvSpPr>
            <a:spLocks noChangeShapeType="1"/>
          </p:cNvSpPr>
          <p:nvPr/>
        </p:nvSpPr>
        <p:spPr bwMode="auto">
          <a:xfrm>
            <a:off x="73914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6422" name="Text Box 166"/>
          <p:cNvSpPr txBox="1">
            <a:spLocks noChangeArrowheads="1"/>
          </p:cNvSpPr>
          <p:nvPr/>
        </p:nvSpPr>
        <p:spPr bwMode="auto">
          <a:xfrm>
            <a:off x="3200400" y="5562600"/>
            <a:ext cx="262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Z is shared (clean)</a:t>
            </a:r>
          </a:p>
        </p:txBody>
      </p:sp>
      <p:sp>
        <p:nvSpPr>
          <p:cNvPr id="736423" name="Text Box 167"/>
          <p:cNvSpPr txBox="1">
            <a:spLocks noChangeArrowheads="1"/>
          </p:cNvSpPr>
          <p:nvPr/>
        </p:nvSpPr>
        <p:spPr bwMode="auto">
          <a:xfrm>
            <a:off x="7620000" y="2438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Home of Z</a:t>
            </a:r>
          </a:p>
        </p:txBody>
      </p:sp>
    </p:spTree>
    <p:extLst>
      <p:ext uri="{BB962C8B-B14F-4D97-AF65-F5344CB8AC3E}">
        <p14:creationId xmlns:p14="http://schemas.microsoft.com/office/powerpoint/2010/main" val="19801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3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3636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3636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3636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3636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363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3636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3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36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36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359" grpId="0"/>
      <p:bldP spid="736361" grpId="0"/>
      <p:bldP spid="736362" grpId="0"/>
      <p:bldP spid="736392" grpId="0"/>
      <p:bldP spid="736415" grpId="0" animBg="1"/>
      <p:bldP spid="7364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3DDF9-B65E-4117-AB06-517A9D6DD739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Directory Coherence Protocol: Read Miss</a:t>
            </a:r>
          </a:p>
        </p:txBody>
      </p:sp>
      <p:grpSp>
        <p:nvGrpSpPr>
          <p:cNvPr id="739331" name="Group 3"/>
          <p:cNvGrpSpPr>
            <a:grpSpLocks/>
          </p:cNvGrpSpPr>
          <p:nvPr/>
        </p:nvGrpSpPr>
        <p:grpSpPr bwMode="auto">
          <a:xfrm>
            <a:off x="3200400" y="4343400"/>
            <a:ext cx="288925" cy="49213"/>
            <a:chOff x="4128" y="1440"/>
            <a:chExt cx="336" cy="48"/>
          </a:xfrm>
        </p:grpSpPr>
        <p:sp>
          <p:nvSpPr>
            <p:cNvPr id="739332" name="Oval 4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33" name="Oval 5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34" name="Oval 6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39335" name="Group 7"/>
          <p:cNvGrpSpPr>
            <a:grpSpLocks/>
          </p:cNvGrpSpPr>
          <p:nvPr/>
        </p:nvGrpSpPr>
        <p:grpSpPr bwMode="auto">
          <a:xfrm>
            <a:off x="3673475" y="4341813"/>
            <a:ext cx="288925" cy="49212"/>
            <a:chOff x="4128" y="1440"/>
            <a:chExt cx="336" cy="48"/>
          </a:xfrm>
        </p:grpSpPr>
        <p:sp>
          <p:nvSpPr>
            <p:cNvPr id="739336" name="Oval 8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37" name="Oval 9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38" name="Oval 10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9339" name="AutoShape 11"/>
          <p:cNvSpPr>
            <a:spLocks noChangeArrowheads="1"/>
          </p:cNvSpPr>
          <p:nvPr/>
        </p:nvSpPr>
        <p:spPr bwMode="auto">
          <a:xfrm>
            <a:off x="762000" y="4876800"/>
            <a:ext cx="7602538" cy="415925"/>
          </a:xfrm>
          <a:prstGeom prst="roundRect">
            <a:avLst>
              <a:gd name="adj" fmla="val 16667"/>
            </a:avLst>
          </a:prstGeom>
          <a:solidFill>
            <a:srgbClr val="B2B2B2">
              <a:alpha val="45000"/>
            </a:srgbClr>
          </a:solidFill>
          <a:ln w="190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Interconnection Network</a:t>
            </a:r>
          </a:p>
        </p:txBody>
      </p:sp>
      <p:grpSp>
        <p:nvGrpSpPr>
          <p:cNvPr id="739340" name="Group 12"/>
          <p:cNvGrpSpPr>
            <a:grpSpLocks/>
          </p:cNvGrpSpPr>
          <p:nvPr/>
        </p:nvGrpSpPr>
        <p:grpSpPr bwMode="auto">
          <a:xfrm>
            <a:off x="6734175" y="3505200"/>
            <a:ext cx="1447800" cy="990600"/>
            <a:chOff x="3840" y="2304"/>
            <a:chExt cx="912" cy="624"/>
          </a:xfrm>
        </p:grpSpPr>
        <p:sp>
          <p:nvSpPr>
            <p:cNvPr id="739341" name="Rectangle 13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42" name="Rectangle 14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43" name="Rectangle 15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44" name="Rectangle 16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45" name="Rectangle 17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46" name="Rectangle 18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9347" name="Text Box 19"/>
          <p:cNvSpPr txBox="1">
            <a:spLocks noChangeArrowheads="1"/>
          </p:cNvSpPr>
          <p:nvPr/>
        </p:nvSpPr>
        <p:spPr bwMode="auto">
          <a:xfrm>
            <a:off x="66802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6908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39349" name="Text Box 21"/>
          <p:cNvSpPr txBox="1">
            <a:spLocks noChangeArrowheads="1"/>
          </p:cNvSpPr>
          <p:nvPr/>
        </p:nvSpPr>
        <p:spPr bwMode="auto">
          <a:xfrm>
            <a:off x="7670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9350" name="Text Box 22"/>
          <p:cNvSpPr txBox="1">
            <a:spLocks noChangeArrowheads="1"/>
          </p:cNvSpPr>
          <p:nvPr/>
        </p:nvSpPr>
        <p:spPr bwMode="auto">
          <a:xfrm>
            <a:off x="7924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39351" name="Rectangle 23"/>
          <p:cNvSpPr>
            <a:spLocks noChangeArrowheads="1"/>
          </p:cNvSpPr>
          <p:nvPr/>
        </p:nvSpPr>
        <p:spPr bwMode="auto">
          <a:xfrm>
            <a:off x="7213600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39352" name="Rectangle 24"/>
          <p:cNvSpPr>
            <a:spLocks noChangeArrowheads="1"/>
          </p:cNvSpPr>
          <p:nvPr/>
        </p:nvSpPr>
        <p:spPr bwMode="auto">
          <a:xfrm>
            <a:off x="7096125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9353" name="Line 25"/>
          <p:cNvSpPr>
            <a:spLocks noChangeShapeType="1"/>
          </p:cNvSpPr>
          <p:nvPr/>
        </p:nvSpPr>
        <p:spPr bwMode="auto">
          <a:xfrm>
            <a:off x="7378700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54" name="Line 26"/>
          <p:cNvSpPr>
            <a:spLocks noChangeShapeType="1"/>
          </p:cNvSpPr>
          <p:nvPr/>
        </p:nvSpPr>
        <p:spPr bwMode="auto">
          <a:xfrm>
            <a:off x="7391400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55" name="Rectangle 27"/>
          <p:cNvSpPr>
            <a:spLocks noChangeArrowheads="1"/>
          </p:cNvSpPr>
          <p:nvPr/>
        </p:nvSpPr>
        <p:spPr bwMode="auto">
          <a:xfrm>
            <a:off x="67056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39356" name="Rectangle 28"/>
          <p:cNvSpPr>
            <a:spLocks noChangeArrowheads="1"/>
          </p:cNvSpPr>
          <p:nvPr/>
        </p:nvSpPr>
        <p:spPr bwMode="auto">
          <a:xfrm>
            <a:off x="66294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39357" name="Group 29"/>
          <p:cNvGrpSpPr>
            <a:grpSpLocks/>
          </p:cNvGrpSpPr>
          <p:nvPr/>
        </p:nvGrpSpPr>
        <p:grpSpPr bwMode="auto">
          <a:xfrm>
            <a:off x="1019175" y="3505200"/>
            <a:ext cx="1447800" cy="990600"/>
            <a:chOff x="3840" y="2304"/>
            <a:chExt cx="912" cy="624"/>
          </a:xfrm>
        </p:grpSpPr>
        <p:sp>
          <p:nvSpPr>
            <p:cNvPr id="739358" name="Rectangle 30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59" name="Rectangle 31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60" name="Rectangle 32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61" name="Rectangle 33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62" name="Rectangle 34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63" name="Rectangle 35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9364" name="Rectangle 36"/>
          <p:cNvSpPr>
            <a:spLocks noChangeArrowheads="1"/>
          </p:cNvSpPr>
          <p:nvPr/>
        </p:nvSpPr>
        <p:spPr bwMode="auto">
          <a:xfrm>
            <a:off x="9906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39365" name="Rectangle 37"/>
          <p:cNvSpPr>
            <a:spLocks noChangeArrowheads="1"/>
          </p:cNvSpPr>
          <p:nvPr/>
        </p:nvSpPr>
        <p:spPr bwMode="auto">
          <a:xfrm>
            <a:off x="9144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66" name="Rectangle 38"/>
          <p:cNvSpPr>
            <a:spLocks noChangeArrowheads="1"/>
          </p:cNvSpPr>
          <p:nvPr/>
        </p:nvSpPr>
        <p:spPr bwMode="auto">
          <a:xfrm>
            <a:off x="1489075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39367" name="Rectangle 39"/>
          <p:cNvSpPr>
            <a:spLocks noChangeArrowheads="1"/>
          </p:cNvSpPr>
          <p:nvPr/>
        </p:nvSpPr>
        <p:spPr bwMode="auto">
          <a:xfrm>
            <a:off x="1371600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9368" name="Line 40"/>
          <p:cNvSpPr>
            <a:spLocks noChangeShapeType="1"/>
          </p:cNvSpPr>
          <p:nvPr/>
        </p:nvSpPr>
        <p:spPr bwMode="auto">
          <a:xfrm>
            <a:off x="1654175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69" name="Line 41"/>
          <p:cNvSpPr>
            <a:spLocks noChangeShapeType="1"/>
          </p:cNvSpPr>
          <p:nvPr/>
        </p:nvSpPr>
        <p:spPr bwMode="auto">
          <a:xfrm>
            <a:off x="1666875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70" name="Text Box 42"/>
          <p:cNvSpPr txBox="1">
            <a:spLocks noChangeArrowheads="1"/>
          </p:cNvSpPr>
          <p:nvPr/>
        </p:nvSpPr>
        <p:spPr bwMode="auto">
          <a:xfrm>
            <a:off x="1822450" y="17526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Miss Z (read)</a:t>
            </a:r>
          </a:p>
        </p:txBody>
      </p:sp>
      <p:grpSp>
        <p:nvGrpSpPr>
          <p:cNvPr id="739374" name="Group 46"/>
          <p:cNvGrpSpPr>
            <a:grpSpLocks/>
          </p:cNvGrpSpPr>
          <p:nvPr/>
        </p:nvGrpSpPr>
        <p:grpSpPr bwMode="auto">
          <a:xfrm>
            <a:off x="4676775" y="3505200"/>
            <a:ext cx="1447800" cy="990600"/>
            <a:chOff x="3840" y="2304"/>
            <a:chExt cx="912" cy="624"/>
          </a:xfrm>
        </p:grpSpPr>
        <p:sp>
          <p:nvSpPr>
            <p:cNvPr id="739375" name="Rectangle 47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76" name="Rectangle 48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77" name="Rectangle 49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78" name="Rectangle 50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79" name="Rectangle 51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39380" name="Rectangle 52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39381" name="Rectangle 53"/>
          <p:cNvSpPr>
            <a:spLocks noChangeArrowheads="1"/>
          </p:cNvSpPr>
          <p:nvPr/>
        </p:nvSpPr>
        <p:spPr bwMode="auto">
          <a:xfrm>
            <a:off x="46482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39382" name="Rectangle 54"/>
          <p:cNvSpPr>
            <a:spLocks noChangeArrowheads="1"/>
          </p:cNvSpPr>
          <p:nvPr/>
        </p:nvSpPr>
        <p:spPr bwMode="auto">
          <a:xfrm>
            <a:off x="45720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83" name="Rectangle 55"/>
          <p:cNvSpPr>
            <a:spLocks noChangeArrowheads="1"/>
          </p:cNvSpPr>
          <p:nvPr/>
        </p:nvSpPr>
        <p:spPr bwMode="auto">
          <a:xfrm>
            <a:off x="5146675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39384" name="Rectangle 56"/>
          <p:cNvSpPr>
            <a:spLocks noChangeArrowheads="1"/>
          </p:cNvSpPr>
          <p:nvPr/>
        </p:nvSpPr>
        <p:spPr bwMode="auto">
          <a:xfrm>
            <a:off x="5029200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39385" name="Line 57"/>
          <p:cNvSpPr>
            <a:spLocks noChangeShapeType="1"/>
          </p:cNvSpPr>
          <p:nvPr/>
        </p:nvSpPr>
        <p:spPr bwMode="auto">
          <a:xfrm>
            <a:off x="5311775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86" name="Line 58"/>
          <p:cNvSpPr>
            <a:spLocks noChangeShapeType="1"/>
          </p:cNvSpPr>
          <p:nvPr/>
        </p:nvSpPr>
        <p:spPr bwMode="auto">
          <a:xfrm>
            <a:off x="5324475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88" name="Rectangle 60"/>
          <p:cNvSpPr>
            <a:spLocks noChangeArrowheads="1"/>
          </p:cNvSpPr>
          <p:nvPr/>
        </p:nvSpPr>
        <p:spPr bwMode="auto">
          <a:xfrm>
            <a:off x="5799138" y="3059113"/>
            <a:ext cx="296862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sp>
        <p:nvSpPr>
          <p:cNvPr id="739392" name="Line 64"/>
          <p:cNvSpPr>
            <a:spLocks noChangeShapeType="1"/>
          </p:cNvSpPr>
          <p:nvPr/>
        </p:nvSpPr>
        <p:spPr bwMode="auto">
          <a:xfrm>
            <a:off x="16764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93" name="Line 65"/>
          <p:cNvSpPr>
            <a:spLocks noChangeShapeType="1"/>
          </p:cNvSpPr>
          <p:nvPr/>
        </p:nvSpPr>
        <p:spPr bwMode="auto">
          <a:xfrm>
            <a:off x="54102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94" name="Line 66"/>
          <p:cNvSpPr>
            <a:spLocks noChangeShapeType="1"/>
          </p:cNvSpPr>
          <p:nvPr/>
        </p:nvSpPr>
        <p:spPr bwMode="auto">
          <a:xfrm>
            <a:off x="73914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9395" name="Text Box 67"/>
          <p:cNvSpPr txBox="1">
            <a:spLocks noChangeArrowheads="1"/>
          </p:cNvSpPr>
          <p:nvPr/>
        </p:nvSpPr>
        <p:spPr bwMode="auto">
          <a:xfrm>
            <a:off x="3200400" y="5562600"/>
            <a:ext cx="262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Z is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Dirty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39396" name="Group 68"/>
          <p:cNvGrpSpPr>
            <a:grpSpLocks/>
          </p:cNvGrpSpPr>
          <p:nvPr/>
        </p:nvGrpSpPr>
        <p:grpSpPr bwMode="auto">
          <a:xfrm>
            <a:off x="1633538" y="2587625"/>
            <a:ext cx="4986337" cy="1146175"/>
            <a:chOff x="1029" y="1870"/>
            <a:chExt cx="3141" cy="722"/>
          </a:xfrm>
        </p:grpSpPr>
        <p:sp>
          <p:nvSpPr>
            <p:cNvPr id="739397" name="Text Box 69"/>
            <p:cNvSpPr txBox="1">
              <a:spLocks noChangeArrowheads="1"/>
            </p:cNvSpPr>
            <p:nvPr/>
          </p:nvSpPr>
          <p:spPr bwMode="auto">
            <a:xfrm>
              <a:off x="1488" y="2304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Go to Home Node</a:t>
              </a:r>
            </a:p>
          </p:txBody>
        </p:sp>
        <p:cxnSp>
          <p:nvCxnSpPr>
            <p:cNvPr id="739398" name="AutoShape 70"/>
            <p:cNvCxnSpPr>
              <a:cxnSpLocks noChangeShapeType="1"/>
            </p:cNvCxnSpPr>
            <p:nvPr/>
          </p:nvCxnSpPr>
          <p:spPr bwMode="auto">
            <a:xfrm rot="16200000" flipH="1">
              <a:off x="2239" y="660"/>
              <a:ext cx="722" cy="3141"/>
            </a:xfrm>
            <a:prstGeom prst="bentConnector2">
              <a:avLst/>
            </a:prstGeom>
            <a:noFill/>
            <a:ln w="28575">
              <a:solidFill>
                <a:srgbClr val="000080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9401" name="Group 73"/>
          <p:cNvGrpSpPr>
            <a:grpSpLocks/>
          </p:cNvGrpSpPr>
          <p:nvPr/>
        </p:nvGrpSpPr>
        <p:grpSpPr bwMode="auto">
          <a:xfrm>
            <a:off x="1666875" y="2795588"/>
            <a:ext cx="4953000" cy="1265237"/>
            <a:chOff x="1050" y="1761"/>
            <a:chExt cx="3120" cy="797"/>
          </a:xfrm>
        </p:grpSpPr>
        <p:cxnSp>
          <p:nvCxnSpPr>
            <p:cNvPr id="739399" name="AutoShape 71"/>
            <p:cNvCxnSpPr>
              <a:cxnSpLocks noChangeShapeType="1"/>
              <a:stCxn id="739356" idx="1"/>
              <a:endCxn id="739369" idx="1"/>
            </p:cNvCxnSpPr>
            <p:nvPr/>
          </p:nvCxnSpPr>
          <p:spPr bwMode="auto">
            <a:xfrm rot="10800000">
              <a:off x="1050" y="1761"/>
              <a:ext cx="3120" cy="543"/>
            </a:xfrm>
            <a:prstGeom prst="bentConnector2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9400" name="Text Box 72"/>
            <p:cNvSpPr txBox="1">
              <a:spLocks noChangeArrowheads="1"/>
            </p:cNvSpPr>
            <p:nvPr/>
          </p:nvSpPr>
          <p:spPr bwMode="auto">
            <a:xfrm>
              <a:off x="1532" y="2327"/>
              <a:ext cx="1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Respond with Owner Info</a:t>
              </a:r>
            </a:p>
          </p:txBody>
        </p:sp>
      </p:grpSp>
      <p:grpSp>
        <p:nvGrpSpPr>
          <p:cNvPr id="739404" name="Group 76"/>
          <p:cNvGrpSpPr>
            <a:grpSpLocks/>
          </p:cNvGrpSpPr>
          <p:nvPr/>
        </p:nvGrpSpPr>
        <p:grpSpPr bwMode="auto">
          <a:xfrm>
            <a:off x="1633538" y="2587625"/>
            <a:ext cx="2928937" cy="1131888"/>
            <a:chOff x="1029" y="1630"/>
            <a:chExt cx="1845" cy="713"/>
          </a:xfrm>
        </p:grpSpPr>
        <p:cxnSp>
          <p:nvCxnSpPr>
            <p:cNvPr id="739402" name="AutoShape 74"/>
            <p:cNvCxnSpPr>
              <a:cxnSpLocks noChangeShapeType="1"/>
              <a:stCxn id="739367" idx="2"/>
              <a:endCxn id="739382" idx="1"/>
            </p:cNvCxnSpPr>
            <p:nvPr/>
          </p:nvCxnSpPr>
          <p:spPr bwMode="auto">
            <a:xfrm rot="16200000" flipH="1">
              <a:off x="1615" y="1044"/>
              <a:ext cx="674" cy="1845"/>
            </a:xfrm>
            <a:prstGeom prst="bentConnector2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9403" name="Text Box 75"/>
            <p:cNvSpPr txBox="1">
              <a:spLocks noChangeArrowheads="1"/>
            </p:cNvSpPr>
            <p:nvPr/>
          </p:nvSpPr>
          <p:spPr bwMode="auto">
            <a:xfrm>
              <a:off x="1776" y="2112"/>
              <a:ext cx="9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Data Request</a:t>
              </a:r>
            </a:p>
          </p:txBody>
        </p:sp>
      </p:grpSp>
      <p:cxnSp>
        <p:nvCxnSpPr>
          <p:cNvPr id="739405" name="AutoShape 77"/>
          <p:cNvCxnSpPr>
            <a:cxnSpLocks noChangeShapeType="1"/>
            <a:stCxn id="739382" idx="1"/>
            <a:endCxn id="739365" idx="3"/>
          </p:cNvCxnSpPr>
          <p:nvPr/>
        </p:nvCxnSpPr>
        <p:spPr bwMode="auto">
          <a:xfrm flipH="1">
            <a:off x="2524125" y="3657600"/>
            <a:ext cx="203835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9406" name="Rectangle 78"/>
          <p:cNvSpPr>
            <a:spLocks noChangeArrowheads="1"/>
          </p:cNvSpPr>
          <p:nvPr/>
        </p:nvSpPr>
        <p:spPr bwMode="auto">
          <a:xfrm>
            <a:off x="2141538" y="3059113"/>
            <a:ext cx="296862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cxnSp>
        <p:nvCxnSpPr>
          <p:cNvPr id="739407" name="AutoShape 79"/>
          <p:cNvCxnSpPr>
            <a:cxnSpLocks noChangeShapeType="1"/>
            <a:stCxn id="739382" idx="3"/>
            <a:endCxn id="739356" idx="1"/>
          </p:cNvCxnSpPr>
          <p:nvPr/>
        </p:nvCxnSpPr>
        <p:spPr bwMode="auto">
          <a:xfrm>
            <a:off x="6181725" y="3657600"/>
            <a:ext cx="43815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9408" name="Rectangle 80"/>
          <p:cNvSpPr>
            <a:spLocks noChangeArrowheads="1"/>
          </p:cNvSpPr>
          <p:nvPr/>
        </p:nvSpPr>
        <p:spPr bwMode="auto">
          <a:xfrm>
            <a:off x="7856538" y="3059113"/>
            <a:ext cx="296862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sp>
        <p:nvSpPr>
          <p:cNvPr id="739409" name="Text Box 81"/>
          <p:cNvSpPr txBox="1">
            <a:spLocks noChangeArrowheads="1"/>
          </p:cNvSpPr>
          <p:nvPr/>
        </p:nvSpPr>
        <p:spPr bwMode="auto">
          <a:xfrm>
            <a:off x="67056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39410" name="Text Box 82"/>
          <p:cNvSpPr txBox="1">
            <a:spLocks noChangeArrowheads="1"/>
          </p:cNvSpPr>
          <p:nvPr/>
        </p:nvSpPr>
        <p:spPr bwMode="auto">
          <a:xfrm>
            <a:off x="6931025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9411" name="Text Box 83"/>
          <p:cNvSpPr txBox="1">
            <a:spLocks noChangeArrowheads="1"/>
          </p:cNvSpPr>
          <p:nvPr/>
        </p:nvSpPr>
        <p:spPr bwMode="auto">
          <a:xfrm>
            <a:off x="7947025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39412" name="Text Box 84"/>
          <p:cNvSpPr txBox="1">
            <a:spLocks noChangeArrowheads="1"/>
          </p:cNvSpPr>
          <p:nvPr/>
        </p:nvSpPr>
        <p:spPr bwMode="auto">
          <a:xfrm>
            <a:off x="2590800" y="5562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Z is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Clean, Shared by 3 nodes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3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3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73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39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39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739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739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39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39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3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7" grpId="0"/>
      <p:bldP spid="739347" grpId="1"/>
      <p:bldP spid="739348" grpId="0"/>
      <p:bldP spid="739349" grpId="0"/>
      <p:bldP spid="739350" grpId="0"/>
      <p:bldP spid="739370" grpId="0"/>
      <p:bldP spid="739395" grpId="0"/>
      <p:bldP spid="739406" grpId="0" animBg="1"/>
      <p:bldP spid="739408" grpId="0" animBg="1"/>
      <p:bldP spid="739409" grpId="0"/>
      <p:bldP spid="739410" grpId="0"/>
      <p:bldP spid="739411" grpId="0"/>
      <p:bldP spid="7394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A5831-2C2A-44B5-82A6-32ED003D39BB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Directory Coherence Protocol: Write Miss</a:t>
            </a:r>
          </a:p>
        </p:txBody>
      </p:sp>
      <p:grpSp>
        <p:nvGrpSpPr>
          <p:cNvPr id="741379" name="Group 3"/>
          <p:cNvGrpSpPr>
            <a:grpSpLocks/>
          </p:cNvGrpSpPr>
          <p:nvPr/>
        </p:nvGrpSpPr>
        <p:grpSpPr bwMode="auto">
          <a:xfrm>
            <a:off x="3200400" y="4343400"/>
            <a:ext cx="288925" cy="49213"/>
            <a:chOff x="4128" y="1440"/>
            <a:chExt cx="336" cy="48"/>
          </a:xfrm>
        </p:grpSpPr>
        <p:sp>
          <p:nvSpPr>
            <p:cNvPr id="741380" name="Oval 4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81" name="Oval 5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82" name="Oval 6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41383" name="Group 7"/>
          <p:cNvGrpSpPr>
            <a:grpSpLocks/>
          </p:cNvGrpSpPr>
          <p:nvPr/>
        </p:nvGrpSpPr>
        <p:grpSpPr bwMode="auto">
          <a:xfrm>
            <a:off x="3673475" y="4341813"/>
            <a:ext cx="288925" cy="49212"/>
            <a:chOff x="4128" y="1440"/>
            <a:chExt cx="336" cy="48"/>
          </a:xfrm>
        </p:grpSpPr>
        <p:sp>
          <p:nvSpPr>
            <p:cNvPr id="741384" name="Oval 8"/>
            <p:cNvSpPr>
              <a:spLocks noChangeArrowheads="1"/>
            </p:cNvSpPr>
            <p:nvPr/>
          </p:nvSpPr>
          <p:spPr bwMode="auto">
            <a:xfrm>
              <a:off x="412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85" name="Oval 9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86" name="Oval 10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41387" name="AutoShape 11"/>
          <p:cNvSpPr>
            <a:spLocks noChangeArrowheads="1"/>
          </p:cNvSpPr>
          <p:nvPr/>
        </p:nvSpPr>
        <p:spPr bwMode="auto">
          <a:xfrm>
            <a:off x="762000" y="4876800"/>
            <a:ext cx="7602538" cy="415925"/>
          </a:xfrm>
          <a:prstGeom prst="roundRect">
            <a:avLst>
              <a:gd name="adj" fmla="val 16667"/>
            </a:avLst>
          </a:prstGeom>
          <a:solidFill>
            <a:srgbClr val="B2B2B2">
              <a:alpha val="45000"/>
            </a:srgbClr>
          </a:solidFill>
          <a:ln w="190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Interconnection Network</a:t>
            </a:r>
          </a:p>
        </p:txBody>
      </p:sp>
      <p:grpSp>
        <p:nvGrpSpPr>
          <p:cNvPr id="741388" name="Group 12"/>
          <p:cNvGrpSpPr>
            <a:grpSpLocks/>
          </p:cNvGrpSpPr>
          <p:nvPr/>
        </p:nvGrpSpPr>
        <p:grpSpPr bwMode="auto">
          <a:xfrm>
            <a:off x="6734175" y="3505200"/>
            <a:ext cx="1447800" cy="990600"/>
            <a:chOff x="3840" y="2304"/>
            <a:chExt cx="912" cy="624"/>
          </a:xfrm>
        </p:grpSpPr>
        <p:sp>
          <p:nvSpPr>
            <p:cNvPr id="741389" name="Rectangle 13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90" name="Rectangle 14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91" name="Rectangle 15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92" name="Rectangle 16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93" name="Rectangle 17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394" name="Rectangle 18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41395" name="Text Box 19"/>
          <p:cNvSpPr txBox="1">
            <a:spLocks noChangeArrowheads="1"/>
          </p:cNvSpPr>
          <p:nvPr/>
        </p:nvSpPr>
        <p:spPr bwMode="auto">
          <a:xfrm>
            <a:off x="67056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41396" name="Text Box 20"/>
          <p:cNvSpPr txBox="1">
            <a:spLocks noChangeArrowheads="1"/>
          </p:cNvSpPr>
          <p:nvPr/>
        </p:nvSpPr>
        <p:spPr bwMode="auto">
          <a:xfrm>
            <a:off x="6908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41397" name="Text Box 21"/>
          <p:cNvSpPr txBox="1">
            <a:spLocks noChangeArrowheads="1"/>
          </p:cNvSpPr>
          <p:nvPr/>
        </p:nvSpPr>
        <p:spPr bwMode="auto">
          <a:xfrm>
            <a:off x="7670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41399" name="Rectangle 23"/>
          <p:cNvSpPr>
            <a:spLocks noChangeArrowheads="1"/>
          </p:cNvSpPr>
          <p:nvPr/>
        </p:nvSpPr>
        <p:spPr bwMode="auto">
          <a:xfrm>
            <a:off x="7213600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41400" name="Rectangle 24"/>
          <p:cNvSpPr>
            <a:spLocks noChangeArrowheads="1"/>
          </p:cNvSpPr>
          <p:nvPr/>
        </p:nvSpPr>
        <p:spPr bwMode="auto">
          <a:xfrm>
            <a:off x="7096125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41401" name="Line 25"/>
          <p:cNvSpPr>
            <a:spLocks noChangeShapeType="1"/>
          </p:cNvSpPr>
          <p:nvPr/>
        </p:nvSpPr>
        <p:spPr bwMode="auto">
          <a:xfrm>
            <a:off x="7378700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02" name="Line 26"/>
          <p:cNvSpPr>
            <a:spLocks noChangeShapeType="1"/>
          </p:cNvSpPr>
          <p:nvPr/>
        </p:nvSpPr>
        <p:spPr bwMode="auto">
          <a:xfrm>
            <a:off x="7391400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03" name="Rectangle 27"/>
          <p:cNvSpPr>
            <a:spLocks noChangeArrowheads="1"/>
          </p:cNvSpPr>
          <p:nvPr/>
        </p:nvSpPr>
        <p:spPr bwMode="auto">
          <a:xfrm>
            <a:off x="67056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41404" name="Rectangle 28"/>
          <p:cNvSpPr>
            <a:spLocks noChangeArrowheads="1"/>
          </p:cNvSpPr>
          <p:nvPr/>
        </p:nvSpPr>
        <p:spPr bwMode="auto">
          <a:xfrm>
            <a:off x="66294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41405" name="Group 29"/>
          <p:cNvGrpSpPr>
            <a:grpSpLocks/>
          </p:cNvGrpSpPr>
          <p:nvPr/>
        </p:nvGrpSpPr>
        <p:grpSpPr bwMode="auto">
          <a:xfrm>
            <a:off x="1019175" y="3505200"/>
            <a:ext cx="1447800" cy="990600"/>
            <a:chOff x="3840" y="2304"/>
            <a:chExt cx="912" cy="624"/>
          </a:xfrm>
        </p:grpSpPr>
        <p:sp>
          <p:nvSpPr>
            <p:cNvPr id="741406" name="Rectangle 30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07" name="Rectangle 31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08" name="Rectangle 32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09" name="Rectangle 33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10" name="Rectangle 34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11" name="Rectangle 35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41412" name="Rectangle 36"/>
          <p:cNvSpPr>
            <a:spLocks noChangeArrowheads="1"/>
          </p:cNvSpPr>
          <p:nvPr/>
        </p:nvSpPr>
        <p:spPr bwMode="auto">
          <a:xfrm>
            <a:off x="9906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41413" name="Rectangle 37"/>
          <p:cNvSpPr>
            <a:spLocks noChangeArrowheads="1"/>
          </p:cNvSpPr>
          <p:nvPr/>
        </p:nvSpPr>
        <p:spPr bwMode="auto">
          <a:xfrm>
            <a:off x="9144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14" name="Rectangle 38"/>
          <p:cNvSpPr>
            <a:spLocks noChangeArrowheads="1"/>
          </p:cNvSpPr>
          <p:nvPr/>
        </p:nvSpPr>
        <p:spPr bwMode="auto">
          <a:xfrm>
            <a:off x="1489075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41415" name="Rectangle 39"/>
          <p:cNvSpPr>
            <a:spLocks noChangeArrowheads="1"/>
          </p:cNvSpPr>
          <p:nvPr/>
        </p:nvSpPr>
        <p:spPr bwMode="auto">
          <a:xfrm>
            <a:off x="1371600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41416" name="Line 40"/>
          <p:cNvSpPr>
            <a:spLocks noChangeShapeType="1"/>
          </p:cNvSpPr>
          <p:nvPr/>
        </p:nvSpPr>
        <p:spPr bwMode="auto">
          <a:xfrm>
            <a:off x="1654175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17" name="Line 41"/>
          <p:cNvSpPr>
            <a:spLocks noChangeShapeType="1"/>
          </p:cNvSpPr>
          <p:nvPr/>
        </p:nvSpPr>
        <p:spPr bwMode="auto">
          <a:xfrm>
            <a:off x="1666875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18" name="Text Box 42"/>
          <p:cNvSpPr txBox="1">
            <a:spLocks noChangeArrowheads="1"/>
          </p:cNvSpPr>
          <p:nvPr/>
        </p:nvSpPr>
        <p:spPr bwMode="auto">
          <a:xfrm>
            <a:off x="1873250" y="175260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Miss Z (write)</a:t>
            </a:r>
          </a:p>
        </p:txBody>
      </p:sp>
      <p:grpSp>
        <p:nvGrpSpPr>
          <p:cNvPr id="741419" name="Group 43"/>
          <p:cNvGrpSpPr>
            <a:grpSpLocks/>
          </p:cNvGrpSpPr>
          <p:nvPr/>
        </p:nvGrpSpPr>
        <p:grpSpPr bwMode="auto">
          <a:xfrm>
            <a:off x="4676775" y="3505200"/>
            <a:ext cx="1447800" cy="990600"/>
            <a:chOff x="3840" y="2304"/>
            <a:chExt cx="912" cy="624"/>
          </a:xfrm>
        </p:grpSpPr>
        <p:sp>
          <p:nvSpPr>
            <p:cNvPr id="741420" name="Rectangle 44"/>
            <p:cNvSpPr>
              <a:spLocks noChangeArrowheads="1"/>
            </p:cNvSpPr>
            <p:nvPr/>
          </p:nvSpPr>
          <p:spPr bwMode="auto">
            <a:xfrm>
              <a:off x="3840" y="2304"/>
              <a:ext cx="912" cy="624"/>
            </a:xfrm>
            <a:prstGeom prst="rect">
              <a:avLst/>
            </a:prstGeom>
            <a:solidFill>
              <a:srgbClr val="CC0099">
                <a:alpha val="17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21" name="Rectangle 45"/>
            <p:cNvSpPr>
              <a:spLocks noChangeArrowheads="1"/>
            </p:cNvSpPr>
            <p:nvPr/>
          </p:nvSpPr>
          <p:spPr bwMode="auto">
            <a:xfrm>
              <a:off x="4128" y="2496"/>
              <a:ext cx="336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22" name="Rectangle 46"/>
            <p:cNvSpPr>
              <a:spLocks noChangeArrowheads="1"/>
            </p:cNvSpPr>
            <p:nvPr/>
          </p:nvSpPr>
          <p:spPr bwMode="auto">
            <a:xfrm>
              <a:off x="39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23" name="Rectangle 47"/>
            <p:cNvSpPr>
              <a:spLocks noChangeArrowheads="1"/>
            </p:cNvSpPr>
            <p:nvPr/>
          </p:nvSpPr>
          <p:spPr bwMode="auto">
            <a:xfrm>
              <a:off x="3840" y="2496"/>
              <a:ext cx="144" cy="144"/>
            </a:xfrm>
            <a:prstGeom prst="rect">
              <a:avLst/>
            </a:prstGeom>
            <a:solidFill>
              <a:srgbClr val="FFCC00">
                <a:alpha val="38000"/>
              </a:srgbClr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24" name="Rectangle 48"/>
            <p:cNvSpPr>
              <a:spLocks noChangeArrowheads="1"/>
            </p:cNvSpPr>
            <p:nvPr/>
          </p:nvSpPr>
          <p:spPr bwMode="auto">
            <a:xfrm>
              <a:off x="446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41425" name="Rectangle 49"/>
            <p:cNvSpPr>
              <a:spLocks noChangeArrowheads="1"/>
            </p:cNvSpPr>
            <p:nvPr/>
          </p:nvSpPr>
          <p:spPr bwMode="auto">
            <a:xfrm>
              <a:off x="46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41426" name="Rectangle 50"/>
          <p:cNvSpPr>
            <a:spLocks noChangeArrowheads="1"/>
          </p:cNvSpPr>
          <p:nvPr/>
        </p:nvSpPr>
        <p:spPr bwMode="auto">
          <a:xfrm>
            <a:off x="4648200" y="2895600"/>
            <a:ext cx="1447800" cy="4572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Memory</a:t>
            </a:r>
          </a:p>
        </p:txBody>
      </p:sp>
      <p:sp>
        <p:nvSpPr>
          <p:cNvPr id="741427" name="Rectangle 51"/>
          <p:cNvSpPr>
            <a:spLocks noChangeArrowheads="1"/>
          </p:cNvSpPr>
          <p:nvPr/>
        </p:nvSpPr>
        <p:spPr bwMode="auto">
          <a:xfrm>
            <a:off x="4572000" y="2743200"/>
            <a:ext cx="1600200" cy="1828800"/>
          </a:xfrm>
          <a:prstGeom prst="rect">
            <a:avLst/>
          </a:prstGeom>
          <a:solidFill>
            <a:srgbClr val="0000FF">
              <a:alpha val="8000"/>
            </a:srgbClr>
          </a:solidFill>
          <a:ln w="19050" algn="ctr">
            <a:solidFill>
              <a:schemeClr val="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28" name="Rectangle 52"/>
          <p:cNvSpPr>
            <a:spLocks noChangeArrowheads="1"/>
          </p:cNvSpPr>
          <p:nvPr/>
        </p:nvSpPr>
        <p:spPr bwMode="auto">
          <a:xfrm>
            <a:off x="5146675" y="17526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</a:p>
        </p:txBody>
      </p:sp>
      <p:sp>
        <p:nvSpPr>
          <p:cNvPr id="741429" name="Rectangle 53"/>
          <p:cNvSpPr>
            <a:spLocks noChangeArrowheads="1"/>
          </p:cNvSpPr>
          <p:nvPr/>
        </p:nvSpPr>
        <p:spPr bwMode="auto">
          <a:xfrm>
            <a:off x="5029200" y="2244725"/>
            <a:ext cx="523875" cy="342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</a:t>
            </a:r>
          </a:p>
        </p:txBody>
      </p:sp>
      <p:sp>
        <p:nvSpPr>
          <p:cNvPr id="741430" name="Line 54"/>
          <p:cNvSpPr>
            <a:spLocks noChangeShapeType="1"/>
          </p:cNvSpPr>
          <p:nvPr/>
        </p:nvSpPr>
        <p:spPr bwMode="auto">
          <a:xfrm>
            <a:off x="5311775" y="2146300"/>
            <a:ext cx="0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31" name="Line 55"/>
          <p:cNvSpPr>
            <a:spLocks noChangeShapeType="1"/>
          </p:cNvSpPr>
          <p:nvPr/>
        </p:nvSpPr>
        <p:spPr bwMode="auto">
          <a:xfrm>
            <a:off x="5324475" y="2590800"/>
            <a:ext cx="0" cy="1666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32" name="Rectangle 56"/>
          <p:cNvSpPr>
            <a:spLocks noChangeArrowheads="1"/>
          </p:cNvSpPr>
          <p:nvPr/>
        </p:nvSpPr>
        <p:spPr bwMode="auto">
          <a:xfrm>
            <a:off x="5799138" y="3059113"/>
            <a:ext cx="296862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sp>
        <p:nvSpPr>
          <p:cNvPr id="741433" name="Line 57"/>
          <p:cNvSpPr>
            <a:spLocks noChangeShapeType="1"/>
          </p:cNvSpPr>
          <p:nvPr/>
        </p:nvSpPr>
        <p:spPr bwMode="auto">
          <a:xfrm>
            <a:off x="16764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34" name="Line 58"/>
          <p:cNvSpPr>
            <a:spLocks noChangeShapeType="1"/>
          </p:cNvSpPr>
          <p:nvPr/>
        </p:nvSpPr>
        <p:spPr bwMode="auto">
          <a:xfrm>
            <a:off x="54102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35" name="Line 59"/>
          <p:cNvSpPr>
            <a:spLocks noChangeShapeType="1"/>
          </p:cNvSpPr>
          <p:nvPr/>
        </p:nvSpPr>
        <p:spPr bwMode="auto">
          <a:xfrm>
            <a:off x="7391400" y="4572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1454" name="Text Box 78"/>
          <p:cNvSpPr txBox="1">
            <a:spLocks noChangeArrowheads="1"/>
          </p:cNvSpPr>
          <p:nvPr/>
        </p:nvSpPr>
        <p:spPr bwMode="auto">
          <a:xfrm>
            <a:off x="7924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41455" name="Rectangle 79"/>
          <p:cNvSpPr>
            <a:spLocks noChangeArrowheads="1"/>
          </p:cNvSpPr>
          <p:nvPr/>
        </p:nvSpPr>
        <p:spPr bwMode="auto">
          <a:xfrm>
            <a:off x="7856538" y="3059113"/>
            <a:ext cx="296862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grpSp>
        <p:nvGrpSpPr>
          <p:cNvPr id="741456" name="Group 80"/>
          <p:cNvGrpSpPr>
            <a:grpSpLocks/>
          </p:cNvGrpSpPr>
          <p:nvPr/>
        </p:nvGrpSpPr>
        <p:grpSpPr bwMode="auto">
          <a:xfrm>
            <a:off x="1633538" y="2587625"/>
            <a:ext cx="4986337" cy="1146175"/>
            <a:chOff x="1029" y="1870"/>
            <a:chExt cx="3141" cy="722"/>
          </a:xfrm>
        </p:grpSpPr>
        <p:sp>
          <p:nvSpPr>
            <p:cNvPr id="741457" name="Text Box 81"/>
            <p:cNvSpPr txBox="1">
              <a:spLocks noChangeArrowheads="1"/>
            </p:cNvSpPr>
            <p:nvPr/>
          </p:nvSpPr>
          <p:spPr bwMode="auto">
            <a:xfrm>
              <a:off x="1488" y="2304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Go to Home Node</a:t>
              </a:r>
            </a:p>
          </p:txBody>
        </p:sp>
        <p:cxnSp>
          <p:nvCxnSpPr>
            <p:cNvPr id="741458" name="AutoShape 82"/>
            <p:cNvCxnSpPr>
              <a:cxnSpLocks noChangeShapeType="1"/>
            </p:cNvCxnSpPr>
            <p:nvPr/>
          </p:nvCxnSpPr>
          <p:spPr bwMode="auto">
            <a:xfrm rot="16200000" flipH="1">
              <a:off x="2239" y="660"/>
              <a:ext cx="722" cy="3141"/>
            </a:xfrm>
            <a:prstGeom prst="bentConnector2">
              <a:avLst/>
            </a:prstGeom>
            <a:noFill/>
            <a:ln w="28575">
              <a:solidFill>
                <a:srgbClr val="000080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1461" name="Group 85"/>
          <p:cNvGrpSpPr>
            <a:grpSpLocks/>
          </p:cNvGrpSpPr>
          <p:nvPr/>
        </p:nvGrpSpPr>
        <p:grpSpPr bwMode="auto">
          <a:xfrm>
            <a:off x="1666875" y="2795588"/>
            <a:ext cx="4953000" cy="1243012"/>
            <a:chOff x="1050" y="1761"/>
            <a:chExt cx="3120" cy="783"/>
          </a:xfrm>
        </p:grpSpPr>
        <p:cxnSp>
          <p:nvCxnSpPr>
            <p:cNvPr id="741459" name="AutoShape 83"/>
            <p:cNvCxnSpPr>
              <a:cxnSpLocks noChangeShapeType="1"/>
              <a:stCxn id="741404" idx="1"/>
              <a:endCxn id="741417" idx="1"/>
            </p:cNvCxnSpPr>
            <p:nvPr/>
          </p:nvCxnSpPr>
          <p:spPr bwMode="auto">
            <a:xfrm rot="10800000">
              <a:off x="1050" y="1761"/>
              <a:ext cx="3120" cy="543"/>
            </a:xfrm>
            <a:prstGeom prst="bentConnector2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1460" name="Text Box 84"/>
            <p:cNvSpPr txBox="1">
              <a:spLocks noChangeArrowheads="1"/>
            </p:cNvSpPr>
            <p:nvPr/>
          </p:nvSpPr>
          <p:spPr bwMode="auto">
            <a:xfrm>
              <a:off x="1484" y="2313"/>
              <a:ext cx="1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Respond w/ sharers</a:t>
              </a:r>
            </a:p>
          </p:txBody>
        </p:sp>
      </p:grpSp>
      <p:grpSp>
        <p:nvGrpSpPr>
          <p:cNvPr id="741466" name="Group 90"/>
          <p:cNvGrpSpPr>
            <a:grpSpLocks/>
          </p:cNvGrpSpPr>
          <p:nvPr/>
        </p:nvGrpSpPr>
        <p:grpSpPr bwMode="auto">
          <a:xfrm>
            <a:off x="1666875" y="2795588"/>
            <a:ext cx="4122738" cy="427037"/>
            <a:chOff x="1050" y="1761"/>
            <a:chExt cx="2597" cy="269"/>
          </a:xfrm>
        </p:grpSpPr>
        <p:cxnSp>
          <p:nvCxnSpPr>
            <p:cNvPr id="741463" name="AutoShape 87"/>
            <p:cNvCxnSpPr>
              <a:cxnSpLocks noChangeShapeType="1"/>
              <a:stCxn id="741417" idx="1"/>
              <a:endCxn id="741432" idx="1"/>
            </p:cNvCxnSpPr>
            <p:nvPr/>
          </p:nvCxnSpPr>
          <p:spPr bwMode="auto">
            <a:xfrm rot="16200000" flipH="1">
              <a:off x="2219" y="592"/>
              <a:ext cx="259" cy="2597"/>
            </a:xfrm>
            <a:prstGeom prst="bentConnector2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1464" name="Text Box 88"/>
            <p:cNvSpPr txBox="1">
              <a:spLocks noChangeArrowheads="1"/>
            </p:cNvSpPr>
            <p:nvPr/>
          </p:nvSpPr>
          <p:spPr bwMode="auto">
            <a:xfrm>
              <a:off x="1698" y="1799"/>
              <a:ext cx="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Invalidate</a:t>
              </a:r>
            </a:p>
          </p:txBody>
        </p:sp>
      </p:grpSp>
      <p:grpSp>
        <p:nvGrpSpPr>
          <p:cNvPr id="741468" name="Group 92"/>
          <p:cNvGrpSpPr>
            <a:grpSpLocks/>
          </p:cNvGrpSpPr>
          <p:nvPr/>
        </p:nvGrpSpPr>
        <p:grpSpPr bwMode="auto">
          <a:xfrm>
            <a:off x="1676400" y="2819400"/>
            <a:ext cx="6180138" cy="411163"/>
            <a:chOff x="1104" y="3648"/>
            <a:chExt cx="3893" cy="259"/>
          </a:xfrm>
        </p:grpSpPr>
        <p:cxnSp>
          <p:nvCxnSpPr>
            <p:cNvPr id="741465" name="AutoShape 89"/>
            <p:cNvCxnSpPr>
              <a:cxnSpLocks noChangeShapeType="1"/>
            </p:cNvCxnSpPr>
            <p:nvPr/>
          </p:nvCxnSpPr>
          <p:spPr bwMode="auto">
            <a:xfrm rot="16200000" flipH="1">
              <a:off x="2921" y="1831"/>
              <a:ext cx="259" cy="3893"/>
            </a:xfrm>
            <a:prstGeom prst="bentConnector2">
              <a:avLst/>
            </a:prstGeom>
            <a:noFill/>
            <a:ln w="38100">
              <a:solidFill>
                <a:srgbClr val="339933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1467" name="Text Box 91"/>
            <p:cNvSpPr txBox="1">
              <a:spLocks noChangeArrowheads="1"/>
            </p:cNvSpPr>
            <p:nvPr/>
          </p:nvSpPr>
          <p:spPr bwMode="auto">
            <a:xfrm>
              <a:off x="1842" y="3671"/>
              <a:ext cx="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Invalidate</a:t>
              </a:r>
            </a:p>
          </p:txBody>
        </p:sp>
      </p:grpSp>
      <p:grpSp>
        <p:nvGrpSpPr>
          <p:cNvPr id="741472" name="Group 96"/>
          <p:cNvGrpSpPr>
            <a:grpSpLocks/>
          </p:cNvGrpSpPr>
          <p:nvPr/>
        </p:nvGrpSpPr>
        <p:grpSpPr bwMode="auto">
          <a:xfrm>
            <a:off x="1666875" y="2795588"/>
            <a:ext cx="2895600" cy="1189037"/>
            <a:chOff x="1050" y="1761"/>
            <a:chExt cx="1824" cy="749"/>
          </a:xfrm>
        </p:grpSpPr>
        <p:cxnSp>
          <p:nvCxnSpPr>
            <p:cNvPr id="741470" name="AutoShape 94"/>
            <p:cNvCxnSpPr>
              <a:cxnSpLocks noChangeShapeType="1"/>
              <a:stCxn id="741427" idx="1"/>
              <a:endCxn id="741417" idx="1"/>
            </p:cNvCxnSpPr>
            <p:nvPr/>
          </p:nvCxnSpPr>
          <p:spPr bwMode="auto">
            <a:xfrm rot="10800000">
              <a:off x="1050" y="1761"/>
              <a:ext cx="1824" cy="543"/>
            </a:xfrm>
            <a:prstGeom prst="bentConnector2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1471" name="Text Box 95"/>
            <p:cNvSpPr txBox="1">
              <a:spLocks noChangeArrowheads="1"/>
            </p:cNvSpPr>
            <p:nvPr/>
          </p:nvSpPr>
          <p:spPr bwMode="auto">
            <a:xfrm>
              <a:off x="1762" y="2279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ACK</a:t>
              </a:r>
            </a:p>
          </p:txBody>
        </p:sp>
      </p:grpSp>
      <p:grpSp>
        <p:nvGrpSpPr>
          <p:cNvPr id="741476" name="Group 100"/>
          <p:cNvGrpSpPr>
            <a:grpSpLocks/>
          </p:cNvGrpSpPr>
          <p:nvPr/>
        </p:nvGrpSpPr>
        <p:grpSpPr bwMode="auto">
          <a:xfrm>
            <a:off x="1666875" y="2795588"/>
            <a:ext cx="4953000" cy="1243012"/>
            <a:chOff x="1050" y="1761"/>
            <a:chExt cx="3120" cy="783"/>
          </a:xfrm>
        </p:grpSpPr>
        <p:cxnSp>
          <p:nvCxnSpPr>
            <p:cNvPr id="741474" name="AutoShape 98"/>
            <p:cNvCxnSpPr>
              <a:cxnSpLocks noChangeShapeType="1"/>
              <a:stCxn id="741404" idx="1"/>
              <a:endCxn id="741417" idx="1"/>
            </p:cNvCxnSpPr>
            <p:nvPr/>
          </p:nvCxnSpPr>
          <p:spPr bwMode="auto">
            <a:xfrm rot="10800000">
              <a:off x="1050" y="1761"/>
              <a:ext cx="3120" cy="543"/>
            </a:xfrm>
            <a:prstGeom prst="bentConnector2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1475" name="Text Box 99"/>
            <p:cNvSpPr txBox="1">
              <a:spLocks noChangeArrowheads="1"/>
            </p:cNvSpPr>
            <p:nvPr/>
          </p:nvSpPr>
          <p:spPr bwMode="auto">
            <a:xfrm>
              <a:off x="2194" y="2313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ACK</a:t>
              </a:r>
            </a:p>
          </p:txBody>
        </p:sp>
      </p:grpSp>
      <p:sp>
        <p:nvSpPr>
          <p:cNvPr id="741477" name="Text Box 101"/>
          <p:cNvSpPr txBox="1">
            <a:spLocks noChangeArrowheads="1"/>
          </p:cNvSpPr>
          <p:nvPr/>
        </p:nvSpPr>
        <p:spPr bwMode="auto">
          <a:xfrm>
            <a:off x="7693025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41478" name="Text Box 102"/>
          <p:cNvSpPr txBox="1">
            <a:spLocks noChangeArrowheads="1"/>
          </p:cNvSpPr>
          <p:nvPr/>
        </p:nvSpPr>
        <p:spPr bwMode="auto">
          <a:xfrm>
            <a:off x="7947025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741480" name="Text Box 104"/>
          <p:cNvSpPr txBox="1">
            <a:spLocks noChangeArrowheads="1"/>
          </p:cNvSpPr>
          <p:nvPr/>
        </p:nvSpPr>
        <p:spPr bwMode="auto">
          <a:xfrm>
            <a:off x="67056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41481" name="Text Box 105"/>
          <p:cNvSpPr txBox="1">
            <a:spLocks noChangeArrowheads="1"/>
          </p:cNvSpPr>
          <p:nvPr/>
        </p:nvSpPr>
        <p:spPr bwMode="auto">
          <a:xfrm>
            <a:off x="6908800" y="3810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741482" name="Rectangle 106"/>
          <p:cNvSpPr>
            <a:spLocks noChangeArrowheads="1"/>
          </p:cNvSpPr>
          <p:nvPr/>
        </p:nvSpPr>
        <p:spPr bwMode="auto">
          <a:xfrm>
            <a:off x="2141538" y="3059113"/>
            <a:ext cx="296862" cy="293687"/>
          </a:xfrm>
          <a:prstGeom prst="rect">
            <a:avLst/>
          </a:prstGeom>
          <a:solidFill>
            <a:srgbClr val="FF9966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</a:t>
            </a:r>
          </a:p>
        </p:txBody>
      </p:sp>
      <p:cxnSp>
        <p:nvCxnSpPr>
          <p:cNvPr id="741483" name="AutoShape 107"/>
          <p:cNvCxnSpPr>
            <a:cxnSpLocks noChangeShapeType="1"/>
            <a:stCxn id="741455" idx="2"/>
            <a:endCxn id="741413" idx="3"/>
          </p:cNvCxnSpPr>
          <p:nvPr/>
        </p:nvCxnSpPr>
        <p:spPr bwMode="auto">
          <a:xfrm rot="5400000">
            <a:off x="5117306" y="769144"/>
            <a:ext cx="295275" cy="5481638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484" name="Text Box 108"/>
          <p:cNvSpPr txBox="1">
            <a:spLocks noChangeArrowheads="1"/>
          </p:cNvSpPr>
          <p:nvPr/>
        </p:nvSpPr>
        <p:spPr bwMode="auto">
          <a:xfrm>
            <a:off x="2908300" y="57150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Write Z can proceed in P0</a:t>
            </a:r>
          </a:p>
        </p:txBody>
      </p:sp>
    </p:spTree>
    <p:extLst>
      <p:ext uri="{BB962C8B-B14F-4D97-AF65-F5344CB8AC3E}">
        <p14:creationId xmlns:p14="http://schemas.microsoft.com/office/powerpoint/2010/main" val="40921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4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4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41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4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4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4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4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4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741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741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741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95" grpId="0"/>
      <p:bldP spid="741396" grpId="0"/>
      <p:bldP spid="741397" grpId="0"/>
      <p:bldP spid="741418" grpId="0"/>
      <p:bldP spid="741432" grpId="0" animBg="1"/>
      <p:bldP spid="741454" grpId="0"/>
      <p:bldP spid="741455" grpId="0" animBg="1"/>
      <p:bldP spid="741477" grpId="0"/>
      <p:bldP spid="741478" grpId="0"/>
      <p:bldP spid="741480" grpId="0"/>
      <p:bldP spid="741481" grpId="0"/>
      <p:bldP spid="741482" grpId="0" animBg="1"/>
      <p:bldP spid="7414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Protocol Races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400"/>
              <a:t>Read strings: P0 read, P1 read, P2 read</a:t>
            </a:r>
          </a:p>
          <a:p>
            <a:pPr lvl="1"/>
            <a:r>
              <a:rPr lang="en-US" sz="2000"/>
              <a:t>Easy, since read is nondestructive</a:t>
            </a:r>
          </a:p>
          <a:p>
            <a:pPr lvl="1"/>
            <a:r>
              <a:rPr lang="en-US" sz="2000"/>
              <a:t>Can rely on F state to reduce DRAM accesses</a:t>
            </a:r>
          </a:p>
          <a:p>
            <a:pPr lvl="1"/>
            <a:r>
              <a:rPr lang="en-US" sz="2000"/>
              <a:t>Forward reads to previous requestor (F)</a:t>
            </a:r>
          </a:p>
          <a:p>
            <a:r>
              <a:rPr lang="en-US" sz="2400"/>
              <a:t>Write strings: P0 write, P1 write, P2 write</a:t>
            </a:r>
          </a:p>
          <a:p>
            <a:pPr lvl="1"/>
            <a:r>
              <a:rPr lang="en-US" sz="2000"/>
              <a:t>Forward P1 write req to P0 (M)</a:t>
            </a:r>
          </a:p>
          <a:p>
            <a:pPr lvl="1"/>
            <a:r>
              <a:rPr lang="en-US" sz="2000"/>
              <a:t>P0 completes write then forwards M block to P1</a:t>
            </a:r>
          </a:p>
          <a:p>
            <a:pPr lvl="1"/>
            <a:r>
              <a:rPr lang="en-US" sz="2000"/>
              <a:t>Build string of writes (write string forwarding)</a:t>
            </a:r>
          </a:p>
          <a:p>
            <a:r>
              <a:rPr lang="en-US" sz="2400"/>
              <a:t>Read after write (similar to prev. WAW)</a:t>
            </a:r>
          </a:p>
          <a:p>
            <a:r>
              <a:rPr lang="en-US" sz="2400"/>
              <a:t>Writeback race: P0 evicts dirty block, P1 reads</a:t>
            </a:r>
          </a:p>
          <a:p>
            <a:pPr lvl="1"/>
            <a:r>
              <a:rPr lang="en-US" sz="2000"/>
              <a:t>Dirty block is in the network (no copy at P0 or at dir)</a:t>
            </a:r>
          </a:p>
          <a:p>
            <a:pPr lvl="1"/>
            <a:r>
              <a:rPr lang="en-US" sz="2000"/>
              <a:t>NAK P1, or force P0 to keep copy till dir ACKs WB</a:t>
            </a:r>
          </a:p>
          <a:p>
            <a:r>
              <a:rPr lang="en-US" sz="2400"/>
              <a:t>Many others crop up, esp. with optimizations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98EED-01DC-4F7A-81CC-0C2386137B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90525"/>
          </a:xfrm>
        </p:spPr>
        <p:txBody>
          <a:bodyPr/>
          <a:lstStyle/>
          <a:p>
            <a:r>
              <a:rPr lang="en-US" sz="2800"/>
              <a:t>Basics of Memory Consistency (Ordering)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8305800" cy="3429000"/>
          </a:xfrm>
        </p:spPr>
        <p:txBody>
          <a:bodyPr/>
          <a:lstStyle/>
          <a:p>
            <a:pPr marL="533400" indent="-533400">
              <a:lnSpc>
                <a:spcPct val="70000"/>
              </a:lnSpc>
            </a:pPr>
            <a:r>
              <a:rPr lang="en-US" sz="2000"/>
              <a:t>How are memory references from different processors interleaved?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/>
              <a:t>If this is not well-specified, synchronization becomes difficult or even impossible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/>
              <a:t>ISA must specify consistency model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/>
              <a:t>Common example using Dekker’s algorithm for synchronization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/>
              <a:t>If load reordered ahead of store (as we assume for a baseline OOO CPU)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/>
              <a:t>Both Proc0 and Proc1 enter critical section, since both observe that other’s lock variable (A/B) is not set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/>
              <a:t>If consistency model allows loads to execute ahead of stores, Dekker’s algorithm no longer works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/>
              <a:t>Common ISAs allow this: IA-32, PowerPC, SPARC, Alpha</a:t>
            </a:r>
          </a:p>
        </p:txBody>
      </p:sp>
      <p:pic>
        <p:nvPicPr>
          <p:cNvPr id="16390" name="Picture 4" descr="she70647_0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610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98EED-01DC-4F7A-81CC-0C2386137B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324600" y="2286000"/>
            <a:ext cx="2743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EV4 = Alpha 21064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EV5 = Alpha 21164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EV6 = Alpha 21264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EV8 = Alpha 21464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477000" y="2209800"/>
            <a:ext cx="2438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dirty="0"/>
              <a:t> Jumping to the Right side of the square law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If n is the number of transistors on a die and k is the number of cores:</a:t>
            </a:r>
          </a:p>
          <a:p>
            <a:pPr lvl="1" eaLnBrk="1" hangingPunct="1"/>
            <a:r>
              <a:rPr lang="en-US" sz="2300" dirty="0"/>
              <a:t>Area, power = O(k*n/k)</a:t>
            </a:r>
          </a:p>
          <a:p>
            <a:pPr lvl="1" eaLnBrk="1" hangingPunct="1"/>
            <a:r>
              <a:rPr lang="en-US" sz="2300" dirty="0"/>
              <a:t>Performance = O(k*</a:t>
            </a:r>
            <a:r>
              <a:rPr lang="en-US" sz="2300" dirty="0" err="1"/>
              <a:t>sqrt</a:t>
            </a:r>
            <a:r>
              <a:rPr lang="en-US" sz="2300" dirty="0"/>
              <a:t>(n /k))</a:t>
            </a:r>
          </a:p>
          <a:p>
            <a:pPr eaLnBrk="1" hangingPunct="1"/>
            <a:endParaRPr lang="en-US" sz="23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For example, </a:t>
            </a:r>
          </a:p>
          <a:p>
            <a:pPr lvl="1" eaLnBrk="1" hangingPunct="1"/>
            <a:r>
              <a:rPr lang="en-US" sz="2300" dirty="0"/>
              <a:t>1 EV6</a:t>
            </a:r>
            <a:r>
              <a:rPr lang="en-US" sz="2300" dirty="0">
                <a:sym typeface="Wingdings" pitchFamily="2" charset="2"/>
              </a:rPr>
              <a:t>5 EV5 cores (area)</a:t>
            </a:r>
            <a:endParaRPr lang="en-US" sz="2300" dirty="0"/>
          </a:p>
          <a:p>
            <a:pPr lvl="1" eaLnBrk="1" hangingPunct="1"/>
            <a:r>
              <a:rPr lang="en-US" sz="2300" dirty="0"/>
              <a:t>1 EV6</a:t>
            </a:r>
            <a:r>
              <a:rPr lang="en-US" sz="2300" dirty="0">
                <a:sym typeface="Wingdings" pitchFamily="2" charset="2"/>
              </a:rPr>
              <a:t>2.0-2.2 EV5 cores (throughput)</a:t>
            </a:r>
          </a:p>
          <a:p>
            <a:pPr lvl="1" eaLnBrk="1" hangingPunct="1"/>
            <a:r>
              <a:rPr lang="en-US" sz="2300" dirty="0">
                <a:sym typeface="Wingdings" pitchFamily="2" charset="2"/>
              </a:rPr>
              <a:t>5EV5 cores &gt;=2 EV6 cores (throughput)</a:t>
            </a:r>
          </a:p>
          <a:p>
            <a:pPr algn="ctr" eaLnBrk="1" hangingPunct="1">
              <a:buFontTx/>
              <a:buNone/>
            </a:pPr>
            <a:endParaRPr lang="en-US" sz="1900" dirty="0">
              <a:sym typeface="Wingdings" pitchFamily="2" charset="2"/>
            </a:endParaRPr>
          </a:p>
          <a:p>
            <a:pPr algn="ctr" eaLnBrk="1" hangingPunct="1">
              <a:buFontTx/>
              <a:buNone/>
            </a:pPr>
            <a:r>
              <a:rPr lang="en-US" sz="1900" dirty="0">
                <a:sym typeface="Wingdings" pitchFamily="2" charset="2"/>
              </a:rPr>
              <a:t>Performance potentially doubled just by having multiple cores!</a:t>
            </a:r>
          </a:p>
        </p:txBody>
      </p:sp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The main motivation for having multi-core architectures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90525"/>
          </a:xfrm>
        </p:spPr>
        <p:txBody>
          <a:bodyPr/>
          <a:lstStyle/>
          <a:p>
            <a:r>
              <a:rPr lang="en-US" sz="2800"/>
              <a:t>Sequential Consistency [Lamport 1979]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7772400" cy="2286000"/>
          </a:xfrm>
        </p:spPr>
        <p:txBody>
          <a:bodyPr/>
          <a:lstStyle/>
          <a:p>
            <a:pPr marL="533400" indent="-533400">
              <a:lnSpc>
                <a:spcPct val="70000"/>
              </a:lnSpc>
            </a:pPr>
            <a:r>
              <a:rPr lang="en-US" sz="2000" dirty="0"/>
              <a:t>Processors treated as if they are interleaved processes on a single time-shared CPU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 dirty="0"/>
              <a:t>All references must fit into a total global order or interleaving that does not violate any CPU’s program order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 dirty="0"/>
              <a:t>Otherwise sequential consistency not maintained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 dirty="0"/>
              <a:t>Now Dekker’s algorithm will work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 dirty="0"/>
              <a:t>Appears to preclude any OOO memory references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 dirty="0"/>
              <a:t>Hence precludes any real benefit from OOO CPUs</a:t>
            </a:r>
          </a:p>
        </p:txBody>
      </p:sp>
      <p:pic>
        <p:nvPicPr>
          <p:cNvPr id="17414" name="Picture 4" descr="she70647_0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98EED-01DC-4F7A-81CC-0C2386137B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80375" cy="457200"/>
          </a:xfrm>
        </p:spPr>
        <p:txBody>
          <a:bodyPr/>
          <a:lstStyle/>
          <a:p>
            <a:r>
              <a:rPr lang="en-US" sz="2800"/>
              <a:t>Relaxed Consistency Models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143000"/>
            <a:ext cx="7772400" cy="5181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Key insight: only synchronization references need to be ordered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Hence, relax memory for all other references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Enable high-performance OOO implementation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Require programmer to </a:t>
            </a:r>
            <a:r>
              <a:rPr lang="en-US" sz="2400" b="1" dirty="0"/>
              <a:t>label</a:t>
            </a:r>
            <a:r>
              <a:rPr lang="en-US" sz="2400" dirty="0"/>
              <a:t> synchronization references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Hardware must carefully order these labeled references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 other references can be performed out of order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Labeling schemes: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Explicit synchronization ops (acquire/release)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Memory fence or memory barrier ops: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All preceding ops must finish before following ones begin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Often: fence ops cause pipeline drain in modern OOO machine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98EED-01DC-4F7A-81CC-0C2386137B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Relaxed Consistency Models?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Original motivation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Allow in-order processors to overlap store latency with other work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“Other work” depends on loads, hence must let loads bypass stores and execute early: implement a </a:t>
            </a:r>
            <a:r>
              <a:rPr lang="en-US" altLang="ko-KR" sz="1600" i="1">
                <a:solidFill>
                  <a:srgbClr val="000000"/>
                </a:solidFill>
                <a:ea typeface="Batang" pitchFamily="18" charset="-127"/>
              </a:rPr>
              <a:t>store queue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This breaks sequential consistency assumption that all references are performed in program order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This led to definition of processor consistency, SPARC TSO, IBM/370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All of these relax read-to-write program order requirement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Subsequent developments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It would be nice to overlap latency of one store with latency of other stores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Allow stores to be performed out of order with respect to each other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This breaks SC even further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This led to definition of SPARC PSO/RMO, WO, PowerPC WC, Itanium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What’s the problem with relaxed consistency?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Shared memory programs can break if not written for specific cons. model</a:t>
            </a:r>
          </a:p>
          <a:p>
            <a:pPr>
              <a:lnSpc>
                <a:spcPct val="70000"/>
              </a:lnSpc>
            </a:pP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98EED-01DC-4F7A-81CC-0C2386137B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62000"/>
          </a:xfrm>
        </p:spPr>
        <p:txBody>
          <a:bodyPr/>
          <a:lstStyle/>
          <a:p>
            <a:r>
              <a:rPr lang="en-US" sz="3600"/>
              <a:t>Understanding Consistency Models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2895600"/>
            <a:ext cx="7772400" cy="3200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pitchFamily="18" charset="-127"/>
              </a:rPr>
              <a:t>Consistency model defines how memory references are ordered across processors/threads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solidFill>
                  <a:srgbClr val="000000"/>
                </a:solidFill>
                <a:ea typeface="Batang" pitchFamily="18" charset="-127"/>
              </a:rPr>
              <a:t>Part of the instruction set architecture</a:t>
            </a:r>
          </a:p>
          <a:p>
            <a:pPr>
              <a:lnSpc>
                <a:spcPct val="7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pitchFamily="18" charset="-127"/>
              </a:rPr>
              <a:t>PowerPC, SPARC, IA-32, etc. each have their own consistency model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solidFill>
                  <a:srgbClr val="000000"/>
                </a:solidFill>
                <a:ea typeface="Batang" pitchFamily="18" charset="-127"/>
              </a:rPr>
              <a:t>In some cases, more than one!</a:t>
            </a:r>
          </a:p>
          <a:p>
            <a:pPr>
              <a:lnSpc>
                <a:spcPct val="7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pitchFamily="18" charset="-127"/>
              </a:rPr>
              <a:t>The program semantics will change with consistency model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solidFill>
                  <a:srgbClr val="000000"/>
                </a:solidFill>
                <a:ea typeface="Batang" pitchFamily="18" charset="-127"/>
              </a:rPr>
              <a:t>More relaxed consistency models enable more “correct” outcomes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solidFill>
                  <a:srgbClr val="000000"/>
                </a:solidFill>
                <a:ea typeface="Batang" pitchFamily="18" charset="-127"/>
              </a:rPr>
              <a:t>Even strict consistency models allow multiple correct outcomes	</a:t>
            </a:r>
          </a:p>
          <a:p>
            <a:pPr>
              <a:lnSpc>
                <a:spcPct val="70000"/>
              </a:lnSpc>
            </a:pPr>
            <a:endParaRPr lang="en-US" altLang="ko-KR" sz="2400" dirty="0">
              <a:solidFill>
                <a:srgbClr val="000000"/>
              </a:solidFill>
              <a:ea typeface="Batang" pitchFamily="18" charset="-127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3306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98EED-01DC-4F7A-81CC-0C2386137B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Understanding Relaxed Consistency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000000"/>
                </a:solidFill>
                <a:ea typeface="Batang" pitchFamily="18" charset="-127"/>
              </a:rPr>
              <a:t>Three important concepts</a:t>
            </a:r>
          </a:p>
          <a:p>
            <a:pPr lvl="1">
              <a:spcBef>
                <a:spcPts val="1200"/>
              </a:spcBef>
            </a:pPr>
            <a:r>
              <a:rPr lang="en-US" altLang="ko-KR" b="1">
                <a:solidFill>
                  <a:srgbClr val="000000"/>
                </a:solidFill>
                <a:ea typeface="Batang" pitchFamily="18" charset="-127"/>
              </a:rPr>
              <a:t>Atomicity</a:t>
            </a:r>
            <a:endParaRPr lang="en-US" altLang="ko-KR">
              <a:solidFill>
                <a:srgbClr val="000000"/>
              </a:solidFill>
              <a:ea typeface="Batang" pitchFamily="18" charset="-127"/>
            </a:endParaRPr>
          </a:p>
          <a:p>
            <a:pPr lvl="2">
              <a:spcBef>
                <a:spcPts val="1000"/>
              </a:spcBef>
            </a:pPr>
            <a:r>
              <a:rPr lang="en-US" altLang="ko-KR">
                <a:solidFill>
                  <a:srgbClr val="000000"/>
                </a:solidFill>
                <a:ea typeface="Batang" pitchFamily="18" charset="-127"/>
              </a:rPr>
              <a:t>do writes appear at the same time to all other processors?</a:t>
            </a:r>
          </a:p>
          <a:p>
            <a:pPr lvl="1">
              <a:spcBef>
                <a:spcPts val="1200"/>
              </a:spcBef>
            </a:pPr>
            <a:r>
              <a:rPr lang="en-US" altLang="ko-KR" b="1">
                <a:solidFill>
                  <a:srgbClr val="000000"/>
                </a:solidFill>
                <a:ea typeface="Batang" pitchFamily="18" charset="-127"/>
              </a:rPr>
              <a:t>Program order</a:t>
            </a:r>
            <a:endParaRPr lang="en-US" altLang="ko-KR">
              <a:solidFill>
                <a:srgbClr val="000000"/>
              </a:solidFill>
              <a:ea typeface="Batang" pitchFamily="18" charset="-127"/>
            </a:endParaRPr>
          </a:p>
          <a:p>
            <a:pPr lvl="2">
              <a:spcBef>
                <a:spcPts val="1000"/>
              </a:spcBef>
            </a:pPr>
            <a:r>
              <a:rPr lang="en-US" altLang="ko-KR">
                <a:solidFill>
                  <a:srgbClr val="000000"/>
                </a:solidFill>
                <a:ea typeface="Batang" pitchFamily="18" charset="-127"/>
              </a:rPr>
              <a:t>do my references have to be ordered with respect to each other?</a:t>
            </a:r>
          </a:p>
          <a:p>
            <a:pPr lvl="1">
              <a:spcBef>
                <a:spcPts val="1200"/>
              </a:spcBef>
            </a:pPr>
            <a:r>
              <a:rPr lang="en-US" altLang="ko-KR" b="1">
                <a:solidFill>
                  <a:srgbClr val="000000"/>
                </a:solidFill>
                <a:ea typeface="Batang" pitchFamily="18" charset="-127"/>
              </a:rPr>
              <a:t>Visibility (causality)</a:t>
            </a:r>
            <a:endParaRPr lang="en-US" altLang="ko-KR">
              <a:solidFill>
                <a:srgbClr val="000000"/>
              </a:solidFill>
              <a:ea typeface="Batang" pitchFamily="18" charset="-127"/>
            </a:endParaRPr>
          </a:p>
          <a:p>
            <a:pPr lvl="2">
              <a:spcBef>
                <a:spcPts val="1000"/>
              </a:spcBef>
            </a:pPr>
            <a:r>
              <a:rPr lang="en-US" altLang="ko-KR">
                <a:solidFill>
                  <a:srgbClr val="000000"/>
                </a:solidFill>
                <a:ea typeface="Batang" pitchFamily="18" charset="-127"/>
              </a:rPr>
              <a:t>Does anyone care?  This is the most subtle...</a:t>
            </a:r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98EED-01DC-4F7A-81CC-0C2386137B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57200"/>
            <a:ext cx="8080375" cy="685800"/>
          </a:xfrm>
        </p:spPr>
        <p:txBody>
          <a:bodyPr/>
          <a:lstStyle/>
          <a:p>
            <a:r>
              <a:rPr lang="en-US" sz="3600"/>
              <a:t>Possible Relaxations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/>
              <a:t>From widely cited tech report:</a:t>
            </a:r>
          </a:p>
          <a:p>
            <a:pPr lvl="1"/>
            <a:r>
              <a:rPr lang="en-US"/>
              <a:t>[Adve/Gharachorloo, “Shared Memory Consistency Models: A Tutorial”]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" y="1233488"/>
            <a:ext cx="8839200" cy="2946400"/>
            <a:chOff x="192" y="777"/>
            <a:chExt cx="5568" cy="1856"/>
          </a:xfrm>
        </p:grpSpPr>
        <p:sp>
          <p:nvSpPr>
            <p:cNvPr id="29703" name="Text Box 8"/>
            <p:cNvSpPr txBox="1">
              <a:spLocks noChangeArrowheads="1"/>
            </p:cNvSpPr>
            <p:nvPr/>
          </p:nvSpPr>
          <p:spPr bwMode="auto">
            <a:xfrm>
              <a:off x="192" y="1248"/>
              <a:ext cx="85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Relaxation</a:t>
              </a:r>
            </a:p>
          </p:txBody>
        </p:sp>
        <p:sp>
          <p:nvSpPr>
            <p:cNvPr id="29704" name="Text Box 9"/>
            <p:cNvSpPr txBox="1">
              <a:spLocks noChangeArrowheads="1"/>
            </p:cNvSpPr>
            <p:nvPr/>
          </p:nvSpPr>
          <p:spPr bwMode="auto">
            <a:xfrm>
              <a:off x="1863" y="777"/>
              <a:ext cx="258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Relax Write to Read program order</a:t>
              </a:r>
            </a:p>
          </p:txBody>
        </p:sp>
        <p:sp>
          <p:nvSpPr>
            <p:cNvPr id="29705" name="Text Box 10"/>
            <p:cNvSpPr txBox="1">
              <a:spLocks noChangeArrowheads="1"/>
            </p:cNvSpPr>
            <p:nvPr/>
          </p:nvSpPr>
          <p:spPr bwMode="auto">
            <a:xfrm>
              <a:off x="1871" y="1039"/>
              <a:ext cx="26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Relax Write to Write program order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873" y="1327"/>
              <a:ext cx="38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Relax Read to Read and Write to Write program order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1873" y="1951"/>
              <a:ext cx="177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Read others’ write early</a:t>
              </a:r>
            </a:p>
          </p:txBody>
        </p:sp>
        <p:sp>
          <p:nvSpPr>
            <p:cNvPr id="29708" name="Text Box 13"/>
            <p:cNvSpPr txBox="1">
              <a:spLocks noChangeArrowheads="1"/>
            </p:cNvSpPr>
            <p:nvPr/>
          </p:nvSpPr>
          <p:spPr bwMode="auto">
            <a:xfrm>
              <a:off x="1873" y="2383"/>
              <a:ext cx="15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Read own write early</a:t>
              </a:r>
            </a:p>
          </p:txBody>
        </p:sp>
        <p:sp>
          <p:nvSpPr>
            <p:cNvPr id="29709" name="Line 14"/>
            <p:cNvSpPr>
              <a:spLocks noChangeShapeType="1"/>
            </p:cNvSpPr>
            <p:nvPr/>
          </p:nvSpPr>
          <p:spPr bwMode="auto">
            <a:xfrm flipV="1">
              <a:off x="1057" y="1152"/>
              <a:ext cx="81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>
              <a:off x="1057" y="1392"/>
              <a:ext cx="815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711" name="Line 16"/>
            <p:cNvSpPr>
              <a:spLocks noChangeShapeType="1"/>
            </p:cNvSpPr>
            <p:nvPr/>
          </p:nvSpPr>
          <p:spPr bwMode="auto">
            <a:xfrm>
              <a:off x="1057" y="1392"/>
              <a:ext cx="863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98EED-01DC-4F7A-81CC-0C2386137B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Ancillary  Advantages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High performance/watt , performance/area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Simpler cores: simpler/cheaper to design/verify</a:t>
            </a:r>
          </a:p>
          <a:p>
            <a:pPr lvl="1" eaLnBrk="1" hangingPunct="1"/>
            <a:endParaRPr lang="en-US" sz="2300" dirty="0"/>
          </a:p>
          <a:p>
            <a:pPr eaLnBrk="1" hangingPunct="1"/>
            <a:r>
              <a:rPr lang="en-US" sz="2400" dirty="0"/>
              <a:t>Greater exploitation of parallelism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21410" y="-1"/>
            <a:ext cx="9160790" cy="976393"/>
          </a:xfrm>
        </p:spPr>
        <p:txBody>
          <a:bodyPr/>
          <a:lstStyle/>
          <a:p>
            <a:pPr eaLnBrk="1" hangingPunct="1"/>
            <a:r>
              <a:rPr lang="en-US" dirty="0"/>
              <a:t>Motivation for Hardware multithreading (“</a:t>
            </a:r>
            <a:r>
              <a:rPr lang="en-US" dirty="0" err="1"/>
              <a:t>hyperthreading</a:t>
            </a:r>
            <a:r>
              <a:rPr lang="en-US" dirty="0"/>
              <a:t>”)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Modern processors fail to utilize execution resources well.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There is no single culprit.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Attacking the problems one at a time (e.g., </a:t>
            </a:r>
            <a:r>
              <a:rPr lang="en-US" sz="2400" i="1" dirty="0"/>
              <a:t>specific</a:t>
            </a:r>
            <a:r>
              <a:rPr lang="en-US" sz="2400" dirty="0"/>
              <a:t> latency-tolerance solutions) always  has limited effectiveness.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However, a </a:t>
            </a:r>
            <a:r>
              <a:rPr lang="en-US" sz="2400" i="1" dirty="0">
                <a:solidFill>
                  <a:srgbClr val="FF0066"/>
                </a:solidFill>
              </a:rPr>
              <a:t>general latency-tolerance solution</a:t>
            </a:r>
            <a:r>
              <a:rPr lang="en-US" sz="2400" dirty="0"/>
              <a:t> which can hide all sources of latency can have a large impact on performance.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1268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28600"/>
            <a:ext cx="9144000" cy="558800"/>
          </a:xfrm>
        </p:spPr>
        <p:txBody>
          <a:bodyPr/>
          <a:lstStyle/>
          <a:p>
            <a:pPr eaLnBrk="1" hangingPunct="1"/>
            <a:r>
              <a:rPr lang="en-US" dirty="0"/>
              <a:t>Hardware Multithreading</a:t>
            </a:r>
          </a:p>
        </p:txBody>
      </p:sp>
      <p:sp>
        <p:nvSpPr>
          <p:cNvPr id="15420" name="Text Box 6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2881313" y="2487613"/>
            <a:ext cx="27432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instruction stream</a:t>
            </a:r>
          </a:p>
        </p:txBody>
      </p:sp>
      <p:sp>
        <p:nvSpPr>
          <p:cNvPr id="1536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31925" y="1798638"/>
            <a:ext cx="171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" pitchFamily="18" charset="0"/>
              </a:rPr>
              <a:t>Conventional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60525" y="2101850"/>
            <a:ext cx="1185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" pitchFamily="18" charset="0"/>
              </a:rPr>
              <a:t>Processor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00663" y="1798638"/>
            <a:ext cx="1724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" pitchFamily="18" charset="0"/>
              </a:rPr>
              <a:t>Multithreaded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24688" y="1798638"/>
            <a:ext cx="7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5775" y="2101850"/>
            <a:ext cx="1185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18" charset="0"/>
              </a:rPr>
              <a:t>Processor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84263" y="3148013"/>
            <a:ext cx="595312" cy="1905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84263" y="3376613"/>
            <a:ext cx="608012" cy="5445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68413" y="31162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" pitchFamily="18" charset="0"/>
              </a:rPr>
              <a:t>PC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54113" y="3444875"/>
            <a:ext cx="508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imes" pitchFamily="18" charset="0"/>
              </a:rPr>
              <a:t>regs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03813" y="3148013"/>
            <a:ext cx="608012" cy="2032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3813" y="3389313"/>
            <a:ext cx="608012" cy="5572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75263" y="31289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" pitchFamily="18" charset="0"/>
              </a:rPr>
              <a:t>PC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73663" y="3470275"/>
            <a:ext cx="508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Times" pitchFamily="18" charset="0"/>
              </a:rPr>
              <a:t>regs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33800" y="1601788"/>
            <a:ext cx="228600" cy="2286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33800" y="570865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3800" y="536575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79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0" y="5024438"/>
            <a:ext cx="228600" cy="2270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0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33800" y="4681538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1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33800" y="4340225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3800" y="3997325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33800" y="3656013"/>
            <a:ext cx="228600" cy="2270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800" y="3313113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33800" y="2971800"/>
            <a:ext cx="228600" cy="227013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3800" y="262890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33800" y="228600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733800" y="1944688"/>
            <a:ext cx="228600" cy="2286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700838" y="4060825"/>
            <a:ext cx="609600" cy="203200"/>
          </a:xfrm>
          <a:prstGeom prst="rect">
            <a:avLst/>
          </a:prstGeom>
          <a:solidFill>
            <a:srgbClr val="FF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0838" y="4302125"/>
            <a:ext cx="609600" cy="557213"/>
          </a:xfrm>
          <a:prstGeom prst="rect">
            <a:avLst/>
          </a:prstGeom>
          <a:solidFill>
            <a:srgbClr val="FF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91" name="Rectangle 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72288" y="4041775"/>
            <a:ext cx="27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" pitchFamily="18" charset="0"/>
              </a:rPr>
              <a:t>PC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770688" y="4383088"/>
            <a:ext cx="508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imes" pitchFamily="18" charset="0"/>
              </a:rPr>
              <a:t>regs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93" name="Rectangle 3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0838" y="3148013"/>
            <a:ext cx="609600" cy="203200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94" name="Rectangle 3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00838" y="3389313"/>
            <a:ext cx="609600" cy="557212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72288" y="31289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" pitchFamily="18" charset="0"/>
              </a:rPr>
              <a:t>PC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96" name="Rectangle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70688" y="3470275"/>
            <a:ext cx="508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imes" pitchFamily="18" charset="0"/>
              </a:rPr>
              <a:t>regs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97" name="Rectangle 3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02325" y="3148013"/>
            <a:ext cx="609600" cy="203200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02325" y="3389313"/>
            <a:ext cx="609600" cy="557212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73775" y="31289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" pitchFamily="18" charset="0"/>
              </a:rPr>
              <a:t>PC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400" name="Rectangle 4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972175" y="3470275"/>
            <a:ext cx="508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imes" pitchFamily="18" charset="0"/>
              </a:rPr>
              <a:t>regs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401" name="Rectangle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185150" y="1601788"/>
            <a:ext cx="228600" cy="2286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185150" y="5708650"/>
            <a:ext cx="228600" cy="228600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03" name="Rectangle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185150" y="5365750"/>
            <a:ext cx="228600" cy="228600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04" name="Rectangle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185150" y="5024438"/>
            <a:ext cx="228600" cy="2270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05" name="Rectangle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185150" y="4681538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06" name="Rectangle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8185150" y="4340225"/>
            <a:ext cx="228600" cy="227013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07" name="Rectangle 4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8185150" y="3997325"/>
            <a:ext cx="228600" cy="228600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08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185150" y="3656013"/>
            <a:ext cx="228600" cy="2270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09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185150" y="3313113"/>
            <a:ext cx="228600" cy="228600"/>
          </a:xfrm>
          <a:prstGeom prst="rect">
            <a:avLst/>
          </a:prstGeom>
          <a:solidFill>
            <a:srgbClr val="FF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10" name="Rectangle 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185150" y="2971800"/>
            <a:ext cx="228600" cy="227013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11" name="Rectangle 5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85150" y="2628900"/>
            <a:ext cx="228600" cy="228600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12" name="Rectangle 5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185150" y="2286000"/>
            <a:ext cx="228600" cy="228600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13" name="Rectangle 5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185150" y="1944688"/>
            <a:ext cx="228600" cy="2286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5414" name="Group 54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4222750" y="4168775"/>
            <a:ext cx="127000" cy="1027113"/>
            <a:chOff x="2381" y="2643"/>
            <a:chExt cx="80" cy="647"/>
          </a:xfrm>
        </p:grpSpPr>
        <p:sp>
          <p:nvSpPr>
            <p:cNvPr id="15424" name="Freeform 5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381" y="3194"/>
              <a:ext cx="80" cy="96"/>
            </a:xfrm>
            <a:custGeom>
              <a:avLst/>
              <a:gdLst>
                <a:gd name="T0" fmla="*/ 40 w 80"/>
                <a:gd name="T1" fmla="*/ 96 h 96"/>
                <a:gd name="T2" fmla="*/ 0 w 80"/>
                <a:gd name="T3" fmla="*/ 0 h 96"/>
                <a:gd name="T4" fmla="*/ 80 w 80"/>
                <a:gd name="T5" fmla="*/ 0 h 96"/>
                <a:gd name="T6" fmla="*/ 40 w 80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96"/>
                <a:gd name="T14" fmla="*/ 80 w 8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96">
                  <a:moveTo>
                    <a:pt x="40" y="96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56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421" y="2643"/>
              <a:ext cx="1" cy="6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15" name="Group 57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8672513" y="4219575"/>
            <a:ext cx="127000" cy="1025525"/>
            <a:chOff x="5184" y="2675"/>
            <a:chExt cx="80" cy="646"/>
          </a:xfrm>
        </p:grpSpPr>
        <p:sp>
          <p:nvSpPr>
            <p:cNvPr id="15422" name="Freeform 58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184" y="3226"/>
              <a:ext cx="80" cy="95"/>
            </a:xfrm>
            <a:custGeom>
              <a:avLst/>
              <a:gdLst>
                <a:gd name="T0" fmla="*/ 40 w 80"/>
                <a:gd name="T1" fmla="*/ 95 h 95"/>
                <a:gd name="T2" fmla="*/ 0 w 80"/>
                <a:gd name="T3" fmla="*/ 0 h 95"/>
                <a:gd name="T4" fmla="*/ 80 w 80"/>
                <a:gd name="T5" fmla="*/ 0 h 95"/>
                <a:gd name="T6" fmla="*/ 40 w 80"/>
                <a:gd name="T7" fmla="*/ 95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95"/>
                <a:gd name="T14" fmla="*/ 80 w 8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95">
                  <a:moveTo>
                    <a:pt x="40" y="95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4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59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5224" y="2675"/>
              <a:ext cx="1" cy="6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6" name="Rectangle 6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919163" y="2982913"/>
            <a:ext cx="2460625" cy="2344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17" name="Rectangle 6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976813" y="2982913"/>
            <a:ext cx="2460625" cy="2344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18" name="Rectangle 6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762125" y="4548188"/>
            <a:ext cx="593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" pitchFamily="18" charset="0"/>
              </a:rPr>
              <a:t>CPU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419" name="Rectangle 63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565775" y="4548188"/>
            <a:ext cx="593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18" charset="0"/>
              </a:rPr>
              <a:t>CPU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5421" name="Text Box 65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-5400000">
            <a:off x="7377113" y="2487613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instruction stream</a:t>
            </a:r>
          </a:p>
        </p:txBody>
      </p:sp>
    </p:spTree>
    <p:extLst>
      <p:ext uri="{BB962C8B-B14F-4D97-AF65-F5344CB8AC3E}">
        <p14:creationId xmlns:p14="http://schemas.microsoft.com/office/powerpoint/2010/main" val="33009512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/>
              <a:t>Superscalar Execution</a:t>
            </a:r>
          </a:p>
        </p:txBody>
      </p:sp>
      <p:sp>
        <p:nvSpPr>
          <p:cNvPr id="16410" name="Text Box 4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52550" y="3875881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Time (clock cycles)</a:t>
            </a:r>
          </a:p>
        </p:txBody>
      </p:sp>
      <p:sp>
        <p:nvSpPr>
          <p:cNvPr id="1638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6375" y="28194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7688" y="28194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8725" y="280828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99000" y="280828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16375" y="5545138"/>
            <a:ext cx="227013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57688" y="5545138"/>
            <a:ext cx="227012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8725" y="5545138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99000" y="5545138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6395" name="Group 1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016375" y="5202238"/>
            <a:ext cx="1250950" cy="228600"/>
            <a:chOff x="2530" y="3277"/>
            <a:chExt cx="788" cy="144"/>
          </a:xfrm>
        </p:grpSpPr>
        <p:sp>
          <p:nvSpPr>
            <p:cNvPr id="16429" name="Rectangle 1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530" y="3277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30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745" y="3277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31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74" y="3277"/>
              <a:ext cx="144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32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60" y="3277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16396" name="Group 1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016375" y="4860925"/>
            <a:ext cx="1250950" cy="227013"/>
            <a:chOff x="2530" y="3062"/>
            <a:chExt cx="788" cy="143"/>
          </a:xfrm>
        </p:grpSpPr>
        <p:sp>
          <p:nvSpPr>
            <p:cNvPr id="16425" name="Rectangle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30" y="3062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6" name="Rectangle 1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745" y="3062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7" name="Rectangl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74" y="3062"/>
              <a:ext cx="144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8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0" y="3062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16397" name="Group 2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016375" y="4518025"/>
            <a:ext cx="1250950" cy="228600"/>
            <a:chOff x="2530" y="2846"/>
            <a:chExt cx="788" cy="144"/>
          </a:xfrm>
        </p:grpSpPr>
        <p:sp>
          <p:nvSpPr>
            <p:cNvPr id="16421" name="Rectangle 2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30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2" name="Rectangle 2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45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3" name="Rectangle 2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174" y="2846"/>
              <a:ext cx="144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4" name="Rectangle 2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60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16398" name="Group 2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016375" y="4176713"/>
            <a:ext cx="1250950" cy="227012"/>
            <a:chOff x="2530" y="2631"/>
            <a:chExt cx="788" cy="143"/>
          </a:xfrm>
        </p:grpSpPr>
        <p:sp>
          <p:nvSpPr>
            <p:cNvPr id="16417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30" y="2631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8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745" y="2631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9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74" y="2631"/>
              <a:ext cx="144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0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60" y="2631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6399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16375" y="3833813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400" name="Rectangle 3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57688" y="3833813"/>
            <a:ext cx="22701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401" name="Rectangle 3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38725" y="3833813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402" name="Rectangle 3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99000" y="3833813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403" name="Rectangle 3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7688" y="34925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404" name="Rectangle 3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38725" y="34925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405" name="Rectangle 3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699000" y="34925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6406" name="Group 38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016375" y="3149600"/>
            <a:ext cx="1250950" cy="228600"/>
            <a:chOff x="2530" y="1984"/>
            <a:chExt cx="788" cy="144"/>
          </a:xfrm>
        </p:grpSpPr>
        <p:sp>
          <p:nvSpPr>
            <p:cNvPr id="16413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530" y="1984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4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745" y="1984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5" name="Rectangle 4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74" y="1984"/>
              <a:ext cx="144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6" name="Rectangle 4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60" y="1984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6407" name="Rectangle 4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2725" y="2433638"/>
            <a:ext cx="12001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Issue Slots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6408" name="Group 44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617913" y="2833689"/>
            <a:ext cx="101600" cy="2944812"/>
            <a:chOff x="2279" y="2986"/>
            <a:chExt cx="64" cy="654"/>
          </a:xfrm>
        </p:grpSpPr>
        <p:sp>
          <p:nvSpPr>
            <p:cNvPr id="16411" name="Freeform 4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4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9" name="Rectangle 4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16375" y="34925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75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-v">
  <a:themeElements>
    <a:clrScheme name="blue-v 1">
      <a:dk1>
        <a:srgbClr val="000000"/>
      </a:dk1>
      <a:lt1>
        <a:srgbClr val="FFFFFF"/>
      </a:lt1>
      <a:dk2>
        <a:srgbClr val="3333CC"/>
      </a:dk2>
      <a:lt2>
        <a:srgbClr val="B2B2B2"/>
      </a:lt2>
      <a:accent1>
        <a:srgbClr val="DC0A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BAAAA"/>
      </a:accent5>
      <a:accent6>
        <a:srgbClr val="007300"/>
      </a:accent6>
      <a:hlink>
        <a:srgbClr val="BF23BF"/>
      </a:hlink>
      <a:folHlink>
        <a:srgbClr val="FF9632"/>
      </a:folHlink>
    </a:clrScheme>
    <a:fontScheme name="blue-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ue-v 1">
        <a:dk1>
          <a:srgbClr val="000000"/>
        </a:dk1>
        <a:lt1>
          <a:srgbClr val="FFFFFF"/>
        </a:lt1>
        <a:dk2>
          <a:srgbClr val="3333CC"/>
        </a:dk2>
        <a:lt2>
          <a:srgbClr val="B2B2B2"/>
        </a:lt2>
        <a:accent1>
          <a:srgbClr val="DC0A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007300"/>
        </a:accent6>
        <a:hlink>
          <a:srgbClr val="BF23BF"/>
        </a:hlink>
        <a:folHlink>
          <a:srgbClr val="FF96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6559</TotalTime>
  <Words>3526</Words>
  <Application>Microsoft Office PowerPoint</Application>
  <PresentationFormat>On-screen Show (4:3)</PresentationFormat>
  <Paragraphs>819</Paragraphs>
  <Slides>55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Courier New</vt:lpstr>
      <vt:lpstr>Garamond</vt:lpstr>
      <vt:lpstr>Helvetica</vt:lpstr>
      <vt:lpstr>Palatino Linotype</vt:lpstr>
      <vt:lpstr>Tahoma</vt:lpstr>
      <vt:lpstr>Times</vt:lpstr>
      <vt:lpstr>Times New Roman</vt:lpstr>
      <vt:lpstr>Wingdings</vt:lpstr>
      <vt:lpstr>Blends</vt:lpstr>
      <vt:lpstr>blue-v</vt:lpstr>
      <vt:lpstr>Bitmap Image</vt:lpstr>
      <vt:lpstr>Chart</vt:lpstr>
      <vt:lpstr> Multi-core Computing / Hyperthreading</vt:lpstr>
      <vt:lpstr>Clock Frequency with Time</vt:lpstr>
      <vt:lpstr>Why multi-core/hyperthreading ?</vt:lpstr>
      <vt:lpstr>Multi-core Computing</vt:lpstr>
      <vt:lpstr> Jumping to the Right side of the square law</vt:lpstr>
      <vt:lpstr>Ancillary  Advantages</vt:lpstr>
      <vt:lpstr>Motivation for Hardware multithreading (“hyperthreading”)</vt:lpstr>
      <vt:lpstr>Hardware Multithreading</vt:lpstr>
      <vt:lpstr>Superscalar Execution</vt:lpstr>
      <vt:lpstr>Multithreading on Superscalar</vt:lpstr>
      <vt:lpstr>Superscalar Execution  with Coarse-Grained Multithreading</vt:lpstr>
      <vt:lpstr>Superscalar Execution  with Fine-Grain Multithreading</vt:lpstr>
      <vt:lpstr>Simultaneous Multithreading</vt:lpstr>
      <vt:lpstr>The Potential for SMT</vt:lpstr>
      <vt:lpstr>Goals</vt:lpstr>
      <vt:lpstr>A Conventional Superscalar Architecture</vt:lpstr>
      <vt:lpstr>An SMT Architecture</vt:lpstr>
      <vt:lpstr>Real-World SMT</vt:lpstr>
      <vt:lpstr>Real-World SMT (2)</vt:lpstr>
      <vt:lpstr>More SMT</vt:lpstr>
      <vt:lpstr>Interconnection Network</vt:lpstr>
      <vt:lpstr>Programming Model</vt:lpstr>
      <vt:lpstr>The cache coherence problem</vt:lpstr>
      <vt:lpstr>The example continued</vt:lpstr>
      <vt:lpstr>The example continued (2)</vt:lpstr>
      <vt:lpstr>Invalidation vs. Update</vt:lpstr>
      <vt:lpstr>Cache coherence protocols - snoopy protocols</vt:lpstr>
      <vt:lpstr>Processor and Bus Actions</vt:lpstr>
      <vt:lpstr>Simple 2-State Invalidate Snooping Protocol</vt:lpstr>
      <vt:lpstr>A 3-State Write-Back Invalidation Protocol</vt:lpstr>
      <vt:lpstr>PowerPoint Presentation</vt:lpstr>
      <vt:lpstr>PowerPoint Presentation</vt:lpstr>
      <vt:lpstr>A 4-state protocol</vt:lpstr>
      <vt:lpstr>Illinois Protocol: State Diagram</vt:lpstr>
      <vt:lpstr>Example: P2 reads A (A only in memory)</vt:lpstr>
      <vt:lpstr>Example: P3 reads A (A comes from P2)</vt:lpstr>
      <vt:lpstr>Example: P4 writes A (A comes from P2)</vt:lpstr>
      <vt:lpstr>MOESI – motivation</vt:lpstr>
      <vt:lpstr>MESIF/MERSI</vt:lpstr>
      <vt:lpstr>MOESI</vt:lpstr>
      <vt:lpstr>How do you guarantee coherence in a multi-level cache hierarchy?</vt:lpstr>
      <vt:lpstr>Directory-based Coherence Protocol</vt:lpstr>
      <vt:lpstr>Directory-based Coherence Protocol (Limited Dir)</vt:lpstr>
      <vt:lpstr>Distributed Directory Coherence Protocol</vt:lpstr>
      <vt:lpstr>Directory Coherence Protocol: Read Miss</vt:lpstr>
      <vt:lpstr>Directory Coherence Protocol: Read Miss</vt:lpstr>
      <vt:lpstr>Directory Coherence Protocol: Write Miss</vt:lpstr>
      <vt:lpstr>Common Protocol Races</vt:lpstr>
      <vt:lpstr>Basics of Memory Consistency (Ordering)</vt:lpstr>
      <vt:lpstr>Sequential Consistency [Lamport 1979]</vt:lpstr>
      <vt:lpstr>Relaxed Consistency Models</vt:lpstr>
      <vt:lpstr>Why Relaxed Consistency Models?</vt:lpstr>
      <vt:lpstr>Understanding Consistency Models</vt:lpstr>
      <vt:lpstr>Understanding Relaxed Consistency</vt:lpstr>
      <vt:lpstr>Possible Relaxations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Kumar, Rakesh</cp:lastModifiedBy>
  <cp:revision>431</cp:revision>
  <cp:lastPrinted>2011-10-27T18:39:05Z</cp:lastPrinted>
  <dcterms:created xsi:type="dcterms:W3CDTF">2007-02-18T14:48:18Z</dcterms:created>
  <dcterms:modified xsi:type="dcterms:W3CDTF">2022-11-01T17:13:03Z</dcterms:modified>
</cp:coreProperties>
</file>